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534" r:id="rId2"/>
    <p:sldId id="502" r:id="rId3"/>
    <p:sldId id="262" r:id="rId4"/>
    <p:sldId id="271" r:id="rId5"/>
    <p:sldId id="527" r:id="rId6"/>
    <p:sldId id="528" r:id="rId7"/>
    <p:sldId id="529" r:id="rId8"/>
    <p:sldId id="530" r:id="rId9"/>
    <p:sldId id="531" r:id="rId10"/>
    <p:sldId id="532" r:id="rId11"/>
    <p:sldId id="385" r:id="rId12"/>
    <p:sldId id="386" r:id="rId13"/>
    <p:sldId id="53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42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主文档内容</a:t>
            </a:r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1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9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9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66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CB72D8-C221-4806-8D8F-7ED7F969E5BC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5C6BD-397C-49D1-9278-48E580004E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file:///D:\2019&#29256;%20&#21019;&#26032;&#35774;&#35745;%20&#20108;&#36718;&#19987;&#39064;&#22797;&#20064;%20&#25945;&#24072;&#29992;&#20070;%20&#25968;&#23398;%20&#27993;&#27743;&#19987;&#29992;\SX8.TIF" TargetMode="Externa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file:///D:\2019&#29256;%20&#21019;&#26032;&#35774;&#35745;%20&#20108;&#36718;&#19987;&#39064;&#22797;&#20064;%20&#25945;&#24072;&#29992;&#20070;%20&#25968;&#23398;%20&#27993;&#27743;&#19987;&#29992;\SX6.TI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file:///D:\2019&#29256;%20&#21019;&#26032;&#35774;&#35745;%20&#20108;&#36718;&#19987;&#39064;&#22797;&#20064;%20&#25945;&#24072;&#29992;&#20070;%20&#25968;&#23398;%20&#27993;&#27743;&#19987;&#29992;\SX7.T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file:///D:\2019&#29256;%20&#21019;&#26032;&#35774;&#35745;%20&#20108;&#36718;&#19987;&#39064;&#22797;&#20064;%20&#25945;&#24072;&#29992;&#20070;%20&#25968;&#23398;%20&#27993;&#27743;&#19987;&#29992;\SX10.TIF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file:///D:\2019&#29256;%20&#21019;&#26032;&#35774;&#35745;%20&#20108;&#36718;&#19987;&#39064;&#22797;&#20064;%20&#25945;&#24072;&#29992;&#20070;%20&#25968;&#23398;%20&#27993;&#27743;&#19987;&#29992;\SX11.TIF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直角三角形 7">
            <a:extLst>
              <a:ext uri="{FF2B5EF4-FFF2-40B4-BE49-F238E27FC236}">
                <a16:creationId xmlns:a16="http://schemas.microsoft.com/office/drawing/2014/main" xmlns="" id="{02501ABB-B50A-9642-B0FB-5D322B142162}"/>
              </a:ext>
            </a:extLst>
          </p:cNvPr>
          <p:cNvSpPr/>
          <p:nvPr/>
        </p:nvSpPr>
        <p:spPr>
          <a:xfrm>
            <a:off x="2207" y="4"/>
            <a:ext cx="6878893" cy="6878893"/>
          </a:xfrm>
          <a:prstGeom prst="rtTriangle">
            <a:avLst/>
          </a:prstGeom>
          <a:blipFill dpi="0" rotWithShape="1">
            <a:blip r:embed="rId3">
              <a:alphaModFix amt="55000"/>
            </a:blip>
            <a:srcRect/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9" name="任意多边形 2">
            <a:extLst>
              <a:ext uri="{FF2B5EF4-FFF2-40B4-BE49-F238E27FC236}">
                <a16:creationId xmlns:a16="http://schemas.microsoft.com/office/drawing/2014/main" xmlns="" id="{F0E80E6A-5DC5-EE4D-82BC-60E4288B6A1E}"/>
              </a:ext>
            </a:extLst>
          </p:cNvPr>
          <p:cNvSpPr/>
          <p:nvPr/>
        </p:nvSpPr>
        <p:spPr>
          <a:xfrm rot="5400000" flipV="1">
            <a:off x="336694" y="-15769"/>
            <a:ext cx="4575834" cy="4575835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3323" y="1701462"/>
            <a:ext cx="7132081" cy="976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微专题</a:t>
            </a:r>
            <a:r>
              <a:rPr lang="en-US" altLang="zh-CN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:</a:t>
            </a:r>
            <a:r>
              <a:rPr lang="zh-CN" altLang="zh-CN" sz="4400" b="1" kern="100" dirty="0">
                <a:solidFill>
                  <a:srgbClr val="FF0000"/>
                </a:solidFill>
                <a:latin typeface="Cambria"/>
                <a:ea typeface="黑体"/>
              </a:rPr>
              <a:t>　极化恒等式的应用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Cambria"/>
              <a:ea typeface="黑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404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5717117"/>
            <a:ext cx="11192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cs typeface="Courier New"/>
              </a:rPr>
              <a:t>C</a:t>
            </a:r>
            <a:endParaRPr lang="zh-CN" altLang="zh-CN" sz="105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6715721"/>
              </p:ext>
            </p:extLst>
          </p:nvPr>
        </p:nvGraphicFramePr>
        <p:xfrm>
          <a:off x="129459" y="285786"/>
          <a:ext cx="12062543" cy="2443766"/>
        </p:xfrm>
        <a:graphic>
          <a:graphicData uri="http://schemas.openxmlformats.org/presentationml/2006/ole">
            <p:oleObj spid="_x0000_s8196" name="Document" r:id="rId3" imgW="10946195" imgH="2220635" progId="">
              <p:embed/>
            </p:oleObj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279046"/>
              </p:ext>
            </p:extLst>
          </p:nvPr>
        </p:nvGraphicFramePr>
        <p:xfrm>
          <a:off x="206966" y="2831744"/>
          <a:ext cx="10206279" cy="2836429"/>
        </p:xfrm>
        <a:graphic>
          <a:graphicData uri="http://schemas.openxmlformats.org/presentationml/2006/ole">
            <p:oleObj spid="_x0000_s8197" name="Document" r:id="rId4" imgW="8092386" imgH="2299120" progId="">
              <p:embed/>
            </p:oleObj>
          </a:graphicData>
        </a:graphic>
      </p:graphicFrame>
      <p:pic>
        <p:nvPicPr>
          <p:cNvPr id="82968" name="Picture 24" descr="D:\2019版 创新设计 二轮专题复习 教师用书 数学 浙江专用\SX8.TIF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613" y="4663096"/>
            <a:ext cx="3184539" cy="17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76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519418"/>
            <a:ext cx="1188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en-US" altLang="zh-CN" sz="2800" kern="100" dirty="0">
                <a:latin typeface="Times New Roman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cs typeface="Times New Roman"/>
              </a:rPr>
              <a:t>已知正方形</a:t>
            </a:r>
            <a:r>
              <a:rPr lang="en-US" altLang="zh-CN" sz="2800" i="1" kern="100" dirty="0">
                <a:latin typeface="Times New Roman"/>
                <a:cs typeface="Courier New"/>
              </a:rPr>
              <a:t>ABCD</a:t>
            </a:r>
            <a:r>
              <a:rPr lang="zh-CN" altLang="zh-CN" sz="2800" kern="100" dirty="0">
                <a:latin typeface="Times New Roman"/>
                <a:cs typeface="Times New Roman"/>
              </a:rPr>
              <a:t>的边长为</a:t>
            </a:r>
            <a:r>
              <a:rPr lang="en-US" altLang="zh-CN" sz="2800" kern="100" dirty="0">
                <a:latin typeface="Times New Roman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cs typeface="Times New Roman"/>
              </a:rPr>
              <a:t>，点</a:t>
            </a:r>
            <a:r>
              <a:rPr lang="en-US" altLang="zh-CN" sz="2800" i="1" kern="100" dirty="0">
                <a:latin typeface="Times New Roman"/>
                <a:cs typeface="Courier New"/>
              </a:rPr>
              <a:t>E</a:t>
            </a:r>
            <a:r>
              <a:rPr lang="zh-CN" altLang="zh-CN" sz="2800" kern="100" dirty="0">
                <a:latin typeface="Times New Roman"/>
                <a:cs typeface="Times New Roman"/>
              </a:rPr>
              <a:t>是</a:t>
            </a:r>
            <a:r>
              <a:rPr lang="en-US" altLang="zh-CN" sz="2800" i="1" kern="100" dirty="0">
                <a:latin typeface="Times New Roman"/>
                <a:cs typeface="Courier New"/>
              </a:rPr>
              <a:t>AB</a:t>
            </a:r>
            <a:r>
              <a:rPr lang="zh-CN" altLang="zh-CN" sz="2800" kern="100" dirty="0">
                <a:latin typeface="Times New Roman"/>
                <a:cs typeface="Times New Roman"/>
              </a:rPr>
              <a:t>边上的动点，则</a:t>
            </a:r>
            <a:r>
              <a:rPr lang="en-US" altLang="zh-CN" sz="2800" kern="100" dirty="0">
                <a:latin typeface="Times New Roman"/>
                <a:cs typeface="Courier New"/>
              </a:rPr>
              <a:t>·</a:t>
            </a:r>
            <a:r>
              <a:rPr lang="zh-CN" altLang="zh-CN" sz="2800" kern="100" dirty="0">
                <a:latin typeface="Times New Roman"/>
                <a:cs typeface="Times New Roman"/>
              </a:rPr>
              <a:t>的值为</a:t>
            </a:r>
            <a:r>
              <a:rPr lang="en-US" altLang="zh-CN" sz="2800" kern="100" dirty="0">
                <a:latin typeface="Times New Roman"/>
                <a:cs typeface="Courier New"/>
              </a:rPr>
              <a:t>________.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3873851"/>
            <a:ext cx="11192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cs typeface="Courier New"/>
              </a:rPr>
              <a:t>1</a:t>
            </a:r>
            <a:endParaRPr lang="zh-CN" altLang="zh-CN" sz="280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4566519"/>
              </p:ext>
            </p:extLst>
          </p:nvPr>
        </p:nvGraphicFramePr>
        <p:xfrm>
          <a:off x="245875" y="1539615"/>
          <a:ext cx="11810668" cy="1967860"/>
        </p:xfrm>
        <a:graphic>
          <a:graphicData uri="http://schemas.openxmlformats.org/presentationml/2006/ole">
            <p:oleObj spid="_x0000_s9219" name="Document" r:id="rId3" imgW="10946195" imgH="184044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0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9480622"/>
              </p:ext>
            </p:extLst>
          </p:nvPr>
        </p:nvGraphicFramePr>
        <p:xfrm>
          <a:off x="1" y="348082"/>
          <a:ext cx="12192000" cy="1603551"/>
        </p:xfrm>
        <a:graphic>
          <a:graphicData uri="http://schemas.openxmlformats.org/presentationml/2006/ole">
            <p:oleObj spid="_x0000_s10245" name="Document" r:id="rId3" imgW="10946195" imgH="1376376" progId="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7058749"/>
              </p:ext>
            </p:extLst>
          </p:nvPr>
        </p:nvGraphicFramePr>
        <p:xfrm>
          <a:off x="168157" y="1985968"/>
          <a:ext cx="12023843" cy="3736293"/>
        </p:xfrm>
        <a:graphic>
          <a:graphicData uri="http://schemas.openxmlformats.org/presentationml/2006/ole">
            <p:oleObj spid="_x0000_s10246" name="Document" r:id="rId4" imgW="10917060" imgH="3399357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2887138"/>
              </p:ext>
            </p:extLst>
          </p:nvPr>
        </p:nvGraphicFramePr>
        <p:xfrm>
          <a:off x="263999" y="5948462"/>
          <a:ext cx="10782300" cy="628650"/>
        </p:xfrm>
        <a:graphic>
          <a:graphicData uri="http://schemas.openxmlformats.org/presentationml/2006/ole">
            <p:oleObj spid="_x0000_s10247" name="Document" r:id="rId5" imgW="10946195" imgH="65092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776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xmlns="" id="{02501ABB-B50A-9642-B0FB-5D322B142162}"/>
              </a:ext>
            </a:extLst>
          </p:cNvPr>
          <p:cNvSpPr/>
          <p:nvPr/>
        </p:nvSpPr>
        <p:spPr>
          <a:xfrm>
            <a:off x="2207" y="4"/>
            <a:ext cx="6878893" cy="6878893"/>
          </a:xfrm>
          <a:prstGeom prst="rtTriangle">
            <a:avLst/>
          </a:prstGeom>
          <a:blipFill dpi="0" rotWithShape="1">
            <a:blip r:embed="rId3">
              <a:alphaModFix amt="55000"/>
            </a:blip>
            <a:srcRect/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xmlns="" id="{F0E80E6A-5DC5-EE4D-82BC-60E4288B6A1E}"/>
              </a:ext>
            </a:extLst>
          </p:cNvPr>
          <p:cNvSpPr/>
          <p:nvPr/>
        </p:nvSpPr>
        <p:spPr>
          <a:xfrm rot="5400000" flipV="1">
            <a:off x="336694" y="-15769"/>
            <a:ext cx="4575834" cy="4575835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47255" y="2061643"/>
            <a:ext cx="4648455" cy="972542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 smtClean="0"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  <a:endParaRPr lang="zh-CN" altLang="en-US" sz="4400" b="1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4402" flipH="1" flipV="1">
            <a:off x="7619648" y="3007911"/>
            <a:ext cx="4000325" cy="3602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71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0459354"/>
              </p:ext>
            </p:extLst>
          </p:nvPr>
        </p:nvGraphicFramePr>
        <p:xfrm>
          <a:off x="185540" y="368901"/>
          <a:ext cx="11801744" cy="5226685"/>
        </p:xfrm>
        <a:graphic>
          <a:graphicData uri="http://schemas.openxmlformats.org/presentationml/2006/ole">
            <p:oleObj spid="_x0000_s1027" name="Document" r:id="rId3" imgW="10946195" imgH="485421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12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5391138"/>
              </p:ext>
            </p:extLst>
          </p:nvPr>
        </p:nvGraphicFramePr>
        <p:xfrm>
          <a:off x="185158" y="231503"/>
          <a:ext cx="11033305" cy="6371461"/>
        </p:xfrm>
        <a:graphic>
          <a:graphicData uri="http://schemas.openxmlformats.org/presentationml/2006/ole">
            <p:oleObj spid="_x0000_s2051" name="Document" r:id="rId3" imgW="8621136" imgH="4991388" progId="">
              <p:embed/>
            </p:oleObj>
          </a:graphicData>
        </a:graphic>
      </p:graphicFrame>
      <p:pic>
        <p:nvPicPr>
          <p:cNvPr id="1073" name="Picture 49" descr="D:\2019版 创新设计 二轮专题复习 教师用书 数学 浙江专用\SX6.T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4711" y="3851864"/>
            <a:ext cx="2867903" cy="14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20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D:\2019版 创新设计 二轮专题复习 教师用书 数学 浙江专用\SX7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7776" y="4118064"/>
            <a:ext cx="2450059" cy="24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3166766"/>
              </p:ext>
            </p:extLst>
          </p:nvPr>
        </p:nvGraphicFramePr>
        <p:xfrm>
          <a:off x="204825" y="2236521"/>
          <a:ext cx="11532251" cy="2623298"/>
        </p:xfrm>
        <a:graphic>
          <a:graphicData uri="http://schemas.openxmlformats.org/presentationml/2006/ole">
            <p:oleObj spid="_x0000_s3076" name="Document" r:id="rId5" imgW="8670054" imgH="1977258" progId="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1802666"/>
              </p:ext>
            </p:extLst>
          </p:nvPr>
        </p:nvGraphicFramePr>
        <p:xfrm>
          <a:off x="249903" y="291299"/>
          <a:ext cx="11731884" cy="2015177"/>
        </p:xfrm>
        <a:graphic>
          <a:graphicData uri="http://schemas.openxmlformats.org/presentationml/2006/ole">
            <p:oleObj spid="_x0000_s3077" name="Document" r:id="rId6" imgW="9029748" imgH="169499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038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725335"/>
              </p:ext>
            </p:extLst>
          </p:nvPr>
        </p:nvGraphicFramePr>
        <p:xfrm>
          <a:off x="217653" y="3643643"/>
          <a:ext cx="14717307" cy="860117"/>
        </p:xfrm>
        <a:graphic>
          <a:graphicData uri="http://schemas.openxmlformats.org/presentationml/2006/ole">
            <p:oleObj spid="_x0000_s4100" name="Document" r:id="rId3" imgW="10946195" imgH="650925" progId="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5988800"/>
              </p:ext>
            </p:extLst>
          </p:nvPr>
        </p:nvGraphicFramePr>
        <p:xfrm>
          <a:off x="232011" y="240541"/>
          <a:ext cx="13143120" cy="3458002"/>
        </p:xfrm>
        <a:graphic>
          <a:graphicData uri="http://schemas.openxmlformats.org/presentationml/2006/ole">
            <p:oleObj spid="_x0000_s4101" name="Document" r:id="rId4" imgW="10946195" imgH="289208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44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08334" y="791734"/>
            <a:ext cx="1075608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探究提高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endParaRPr lang="en-US" altLang="zh-CN" sz="2800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en-US" altLang="zh-CN" sz="2800" kern="100" dirty="0" smtClean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Times New Roman"/>
              </a:rPr>
              <a:t>在运用极化恒等式的三角形模式时，关键在于取第三边的中点，找到三角形的中线，再写出极化恒等式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.</a:t>
            </a:r>
            <a:endParaRPr lang="zh-CN" altLang="zh-CN" sz="2800" kern="100" dirty="0">
              <a:solidFill>
                <a:srgbClr val="FF0000"/>
              </a:solidFill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endParaRPr lang="en-US" altLang="zh-CN" sz="2800" kern="100" dirty="0" smtClean="0">
              <a:solidFill>
                <a:srgbClr val="FF0000"/>
              </a:solidFill>
              <a:latin typeface="Times New Roman"/>
              <a:ea typeface="楷体_GB2312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en-US" altLang="zh-CN" sz="2800" kern="100" dirty="0" smtClean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Times New Roman"/>
              </a:rPr>
              <a:t>涉及数量积的范围或最值时，可以利用极化恒等式将多变量转变为单变量，再用数形结合等方法求出单变量的范围，最值即可求出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/>
                <a:ea typeface="楷体_GB2312"/>
                <a:cs typeface="Courier New"/>
              </a:rPr>
              <a:t>.</a:t>
            </a:r>
            <a:endParaRPr lang="zh-CN" altLang="zh-CN" sz="280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9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00983" y="5810878"/>
            <a:ext cx="11647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cs typeface="Courier New"/>
              </a:rPr>
              <a:t>C</a:t>
            </a:r>
            <a:endParaRPr lang="zh-CN" altLang="zh-CN" sz="105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0120280"/>
              </p:ext>
            </p:extLst>
          </p:nvPr>
        </p:nvGraphicFramePr>
        <p:xfrm>
          <a:off x="-1" y="289352"/>
          <a:ext cx="12192001" cy="3286363"/>
        </p:xfrm>
        <a:graphic>
          <a:graphicData uri="http://schemas.openxmlformats.org/presentationml/2006/ole">
            <p:oleObj spid="_x0000_s5124" name="Document" r:id="rId3" imgW="10946195" imgH="2880921" progId="">
              <p:embed/>
            </p:oleObj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2898563"/>
              </p:ext>
            </p:extLst>
          </p:nvPr>
        </p:nvGraphicFramePr>
        <p:xfrm>
          <a:off x="181971" y="3642584"/>
          <a:ext cx="12010031" cy="1912059"/>
        </p:xfrm>
        <a:graphic>
          <a:graphicData uri="http://schemas.openxmlformats.org/presentationml/2006/ole">
            <p:oleObj spid="_x0000_s5125" name="Document" r:id="rId4" imgW="10946195" imgH="170615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01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9790481"/>
              </p:ext>
            </p:extLst>
          </p:nvPr>
        </p:nvGraphicFramePr>
        <p:xfrm>
          <a:off x="130205" y="295082"/>
          <a:ext cx="12061795" cy="2297992"/>
        </p:xfrm>
        <a:graphic>
          <a:graphicData uri="http://schemas.openxmlformats.org/presentationml/2006/ole">
            <p:oleObj spid="_x0000_s6147" name="Document" r:id="rId3" imgW="10946195" imgH="2092826" progId="">
              <p:embed/>
            </p:oleObj>
          </a:graphicData>
        </a:graphic>
      </p:graphicFrame>
      <p:pic>
        <p:nvPicPr>
          <p:cNvPr id="80918" name="Picture 22" descr="D:\2019版 创新设计 二轮专题复习 教师用书 数学 浙江专用\SX10.T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957" y="2979279"/>
            <a:ext cx="3838291" cy="178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41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5676562"/>
            <a:ext cx="11192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2610485" algn="l"/>
              </a:tabLst>
            </a:pP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黑体"/>
                <a:cs typeface="Times New Roman"/>
              </a:rPr>
              <a:t>答案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cs typeface="Times New Roman"/>
              </a:rPr>
              <a:t>　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cs typeface="Courier New"/>
              </a:rPr>
              <a:t>B</a:t>
            </a:r>
            <a:endParaRPr lang="zh-CN" altLang="zh-CN" sz="1050" kern="100" dirty="0">
              <a:solidFill>
                <a:srgbClr val="FF0000"/>
              </a:solidFill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106502"/>
              </p:ext>
            </p:extLst>
          </p:nvPr>
        </p:nvGraphicFramePr>
        <p:xfrm>
          <a:off x="1" y="4"/>
          <a:ext cx="11340179" cy="5085823"/>
        </p:xfrm>
        <a:graphic>
          <a:graphicData uri="http://schemas.openxmlformats.org/presentationml/2006/ole">
            <p:oleObj spid="_x0000_s7171" name="Document" r:id="rId3" imgW="8773286" imgH="4390866" progId="">
              <p:embed/>
            </p:oleObj>
          </a:graphicData>
        </a:graphic>
      </p:graphicFrame>
      <p:pic>
        <p:nvPicPr>
          <p:cNvPr id="8" name="Picture 23" descr="D:\2019版 创新设计 二轮专题复习 教师用书 数学 浙江专用\SX11.T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0871" y="4262569"/>
            <a:ext cx="2437952" cy="22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7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38</Words>
  <Application>Microsoft Office PowerPoint</Application>
  <PresentationFormat>自定义</PresentationFormat>
  <Paragraphs>11</Paragraphs>
  <Slides>13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凸显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 </dc:creator>
  <cp:lastModifiedBy>微软用户</cp:lastModifiedBy>
  <cp:revision>7</cp:revision>
  <dcterms:created xsi:type="dcterms:W3CDTF">2018-12-18T11:00:13Z</dcterms:created>
  <dcterms:modified xsi:type="dcterms:W3CDTF">2021-03-20T11:48:41Z</dcterms:modified>
</cp:coreProperties>
</file>