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353" r:id="rId4"/>
    <p:sldId id="401" r:id="rId5"/>
    <p:sldId id="403" r:id="rId6"/>
    <p:sldId id="407" r:id="rId7"/>
    <p:sldId id="408" r:id="rId8"/>
    <p:sldId id="404" r:id="rId9"/>
    <p:sldId id="405" r:id="rId10"/>
    <p:sldId id="406" r:id="rId11"/>
    <p:sldId id="356" r:id="rId12"/>
    <p:sldId id="354" r:id="rId13"/>
    <p:sldId id="372" r:id="rId14"/>
    <p:sldId id="357" r:id="rId15"/>
    <p:sldId id="419" r:id="rId16"/>
    <p:sldId id="410" r:id="rId17"/>
    <p:sldId id="411" r:id="rId18"/>
    <p:sldId id="412" r:id="rId19"/>
    <p:sldId id="413" r:id="rId20"/>
    <p:sldId id="418" r:id="rId22"/>
    <p:sldId id="414" r:id="rId23"/>
    <p:sldId id="415" r:id="rId24"/>
    <p:sldId id="416" r:id="rId25"/>
    <p:sldId id="417" r:id="rId26"/>
    <p:sldId id="374" r:id="rId27"/>
    <p:sldId id="376" r:id="rId28"/>
    <p:sldId id="378" r:id="rId29"/>
    <p:sldId id="382" r:id="rId30"/>
    <p:sldId id="383" r:id="rId31"/>
    <p:sldId id="381" r:id="rId32"/>
    <p:sldId id="375" r:id="rId33"/>
    <p:sldId id="258" r:id="rId34"/>
    <p:sldId id="380" r:id="rId35"/>
    <p:sldId id="359" r:id="rId36"/>
    <p:sldId id="335" r:id="rId37"/>
    <p:sldId id="362" r:id="rId38"/>
    <p:sldId id="394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BAF9A-3C2F-489E-BE5D-A180A0CB42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45216-0C29-4F65-81C4-72125C94A6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5216-0C29-4F65-81C4-72125C94A6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0"/>
            <a:ext cx="7793037" cy="7651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第五章  交通运输布局及其影响</a:t>
            </a:r>
            <a:b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en-US" altLang="zh-CN" sz="3600" b="1" baseline="-25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-P</a:t>
            </a:r>
            <a:r>
              <a:rPr lang="en-US" altLang="zh-CN" sz="3600" b="1" baseline="-25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368752" cy="2569840"/>
          </a:xfrm>
        </p:spPr>
        <p:txBody>
          <a:bodyPr>
            <a:normAutofit fontScale="92500"/>
          </a:bodyPr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第一节交通运输方式和布局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第二节运输方式和布局变化的影响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问题研究 北京的自行车是多了还是少了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+3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1772816"/>
            <a:ext cx="7776864" cy="457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2"/>
          <p:cNvSpPr txBox="1"/>
          <p:nvPr/>
        </p:nvSpPr>
        <p:spPr>
          <a:xfrm>
            <a:off x="323528" y="332656"/>
            <a:ext cx="77768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一、对聚落空间形态的影响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052736"/>
            <a:ext cx="5129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交通运输布局变化的影响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一、对聚落空间形态的影响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980729"/>
            <a:ext cx="8219256" cy="1512167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交通运输布局变化的影响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一个地区主要交通方式发生变化，会引起该地区聚落空间形态的变化。</a:t>
            </a:r>
            <a:endParaRPr lang="zh-CN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536" y="2492897"/>
          <a:ext cx="8496944" cy="4053840"/>
        </p:xfrm>
        <a:graphic>
          <a:graphicData uri="http://schemas.openxmlformats.org/drawingml/2006/table">
            <a:tbl>
              <a:tblPr/>
              <a:tblGrid>
                <a:gridCol w="3456384"/>
                <a:gridCol w="5040560"/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表现</a:t>
                      </a:r>
                      <a:endParaRPr lang="zh-CN" sz="28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典例</a:t>
                      </a:r>
                      <a:endParaRPr lang="zh-CN" sz="28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1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新的</a:t>
                      </a: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交通方式发展会带动聚落</a:t>
                      </a:r>
                      <a:r>
                        <a:rPr lang="zh-CN" sz="28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空间形态</a:t>
                      </a: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的变化</a:t>
                      </a:r>
                      <a:endParaRPr lang="zh-CN" sz="28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嘉兴市：城市形态随</a:t>
                      </a:r>
                      <a:r>
                        <a:rPr lang="zh-CN" sz="28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水路</a:t>
                      </a: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和</a:t>
                      </a:r>
                      <a:r>
                        <a:rPr lang="zh-CN" sz="28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陆路</a:t>
                      </a: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运输的发展而变化</a:t>
                      </a:r>
                      <a:endParaRPr lang="zh-CN" sz="28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1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某种交通方式的</a:t>
                      </a:r>
                      <a:r>
                        <a:rPr lang="zh-CN" sz="28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衰落</a:t>
                      </a: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会影响聚落空间形态的</a:t>
                      </a:r>
                      <a:r>
                        <a:rPr lang="zh-CN" sz="28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演变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大运河沿岸</a:t>
                      </a: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城市：清末大运河的</a:t>
                      </a:r>
                      <a:r>
                        <a:rPr lang="zh-CN" sz="28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淤塞</a:t>
                      </a: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、海</a:t>
                      </a:r>
                      <a:r>
                        <a:rPr lang="zh-CN" sz="28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上运输的发展和京沪铁路的建成，</a:t>
                      </a: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沿运河城市发展缓慢，但沿河伸展的空间形态基本保持不变</a:t>
                      </a:r>
                      <a:endParaRPr lang="zh-CN" sz="28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95100" y="620688"/>
            <a:ext cx="6248900" cy="4617598"/>
          </a:xfrm>
          <a:prstGeom prst="rect">
            <a:avLst/>
          </a:prstGeom>
          <a:noFill/>
        </p:spPr>
      </p:pic>
      <p:grpSp>
        <p:nvGrpSpPr>
          <p:cNvPr id="37891" name="Group 3"/>
          <p:cNvGrpSpPr/>
          <p:nvPr/>
        </p:nvGrpSpPr>
        <p:grpSpPr bwMode="auto">
          <a:xfrm>
            <a:off x="179512" y="404664"/>
            <a:ext cx="5472608" cy="4896544"/>
            <a:chOff x="1155" y="9339"/>
            <a:chExt cx="9924" cy="7380"/>
          </a:xfrm>
          <a:noFill/>
        </p:grpSpPr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1836" y="9345"/>
              <a:ext cx="1265" cy="516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时 间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3501" y="10407"/>
              <a:ext cx="1206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4464" y="9345"/>
              <a:ext cx="3081" cy="51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城市形态及变化特点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H="1">
              <a:off x="7462" y="10407"/>
              <a:ext cx="1145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8703" y="9339"/>
              <a:ext cx="1501" cy="516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变化原因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731" y="10125"/>
              <a:ext cx="1679" cy="57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唐宋时期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4822" y="10125"/>
              <a:ext cx="2582" cy="51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团块状地域形态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8867" y="10125"/>
              <a:ext cx="1684" cy="516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初始状态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1836" y="11061"/>
              <a:ext cx="1679" cy="57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明清时期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4710" y="10905"/>
              <a:ext cx="2694" cy="78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沿环城河道向东、北两个方向伸展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3430" y="11373"/>
              <a:ext cx="1328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8244" y="10749"/>
              <a:ext cx="2835" cy="82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城区河流频繁淤塞</a:t>
              </a: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</a:t>
              </a: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不能通行漕运大船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 flipH="1">
              <a:off x="7346" y="11217"/>
              <a:ext cx="898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1836" y="11997"/>
              <a:ext cx="1679" cy="57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1909</a:t>
              </a: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年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3552" y="12309"/>
              <a:ext cx="1122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4717" y="11997"/>
              <a:ext cx="2582" cy="51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沿铁路迅速延展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 flipH="1">
              <a:off x="7346" y="12309"/>
              <a:ext cx="898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09" name="Text Box 21"/>
            <p:cNvSpPr txBox="1">
              <a:spLocks noChangeArrowheads="1"/>
            </p:cNvSpPr>
            <p:nvPr/>
          </p:nvSpPr>
          <p:spPr bwMode="auto">
            <a:xfrm>
              <a:off x="8211" y="11997"/>
              <a:ext cx="2133" cy="516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沪杭铁路通车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1394" y="12933"/>
              <a:ext cx="2020" cy="57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新中国成立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>
              <a:off x="3461" y="13245"/>
              <a:ext cx="757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4276" y="12933"/>
              <a:ext cx="2918" cy="51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仍以沿河伸展为主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 flipH="1">
              <a:off x="7241" y="13170"/>
              <a:ext cx="898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14" name="Text Box 26"/>
            <p:cNvSpPr txBox="1">
              <a:spLocks noChangeArrowheads="1"/>
            </p:cNvSpPr>
            <p:nvPr/>
          </p:nvSpPr>
          <p:spPr bwMode="auto">
            <a:xfrm>
              <a:off x="8048" y="12933"/>
              <a:ext cx="2716" cy="516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陆路交通发展缓慢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15" name="Text Box 27"/>
            <p:cNvSpPr txBox="1">
              <a:spLocks noChangeArrowheads="1"/>
            </p:cNvSpPr>
            <p:nvPr/>
          </p:nvSpPr>
          <p:spPr bwMode="auto">
            <a:xfrm>
              <a:off x="1245" y="13869"/>
              <a:ext cx="2694" cy="78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20</a:t>
              </a: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世纪</a:t>
              </a:r>
              <a:r>
                <a:rPr kumimoji="0" lang="en-US" altLang="zh-CN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50</a:t>
              </a: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年代</a:t>
              </a:r>
              <a:endParaRPr kumimoji="0" lang="zh-CN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中期至</a:t>
              </a:r>
              <a:r>
                <a:rPr kumimoji="0" lang="en-US" altLang="zh-CN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60</a:t>
              </a: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年代初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16" name="Line 28"/>
            <p:cNvSpPr>
              <a:spLocks noChangeShapeType="1"/>
            </p:cNvSpPr>
            <p:nvPr/>
          </p:nvSpPr>
          <p:spPr bwMode="auto">
            <a:xfrm>
              <a:off x="3881" y="14292"/>
              <a:ext cx="898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17" name="Text Box 29"/>
            <p:cNvSpPr txBox="1">
              <a:spLocks noChangeArrowheads="1"/>
            </p:cNvSpPr>
            <p:nvPr/>
          </p:nvSpPr>
          <p:spPr bwMode="auto">
            <a:xfrm>
              <a:off x="4717" y="14025"/>
              <a:ext cx="3002" cy="51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向外扩张，呈松散状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 flipH="1">
              <a:off x="7988" y="15273"/>
              <a:ext cx="715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8421" y="13869"/>
              <a:ext cx="2130" cy="78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城市外围建立了许多工厂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20" name="Text Box 32"/>
            <p:cNvSpPr txBox="1">
              <a:spLocks noChangeArrowheads="1"/>
            </p:cNvSpPr>
            <p:nvPr/>
          </p:nvSpPr>
          <p:spPr bwMode="auto">
            <a:xfrm>
              <a:off x="1155" y="14961"/>
              <a:ext cx="2469" cy="468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20</a:t>
              </a: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世纪</a:t>
              </a:r>
              <a:r>
                <a:rPr kumimoji="0" lang="en-US" altLang="zh-CN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70</a:t>
              </a: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年代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3566" y="15273"/>
              <a:ext cx="652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22" name="Text Box 34"/>
            <p:cNvSpPr txBox="1">
              <a:spLocks noChangeArrowheads="1"/>
            </p:cNvSpPr>
            <p:nvPr/>
          </p:nvSpPr>
          <p:spPr bwMode="auto">
            <a:xfrm>
              <a:off x="4218" y="14805"/>
              <a:ext cx="3816" cy="78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以老城区为中心，沿四条对外公路及大运河伸展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 flipH="1">
              <a:off x="7699" y="14337"/>
              <a:ext cx="776" cy="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24" name="Text Box 36"/>
            <p:cNvSpPr txBox="1">
              <a:spLocks noChangeArrowheads="1"/>
            </p:cNvSpPr>
            <p:nvPr/>
          </p:nvSpPr>
          <p:spPr bwMode="auto">
            <a:xfrm>
              <a:off x="8631" y="14961"/>
              <a:ext cx="2133" cy="516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公路运输迅速</a:t>
              </a: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发展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>
              <a:off x="6144" y="10593"/>
              <a:ext cx="0" cy="3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26" name="Line 38"/>
            <p:cNvSpPr>
              <a:spLocks noChangeShapeType="1"/>
            </p:cNvSpPr>
            <p:nvPr/>
          </p:nvSpPr>
          <p:spPr bwMode="auto">
            <a:xfrm>
              <a:off x="6144" y="11685"/>
              <a:ext cx="0" cy="3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27" name="Line 39"/>
            <p:cNvSpPr>
              <a:spLocks noChangeShapeType="1"/>
            </p:cNvSpPr>
            <p:nvPr/>
          </p:nvSpPr>
          <p:spPr bwMode="auto">
            <a:xfrm>
              <a:off x="6129" y="12465"/>
              <a:ext cx="0" cy="468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28" name="Line 40"/>
            <p:cNvSpPr>
              <a:spLocks noChangeShapeType="1"/>
            </p:cNvSpPr>
            <p:nvPr/>
          </p:nvSpPr>
          <p:spPr bwMode="auto">
            <a:xfrm>
              <a:off x="6249" y="13401"/>
              <a:ext cx="0" cy="624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29" name="Line 41"/>
            <p:cNvSpPr>
              <a:spLocks noChangeShapeType="1"/>
            </p:cNvSpPr>
            <p:nvPr/>
          </p:nvSpPr>
          <p:spPr bwMode="auto">
            <a:xfrm>
              <a:off x="6144" y="14514"/>
              <a:ext cx="0" cy="3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30" name="AutoShape 42"/>
            <p:cNvSpPr>
              <a:spLocks noChangeArrowheads="1"/>
            </p:cNvSpPr>
            <p:nvPr/>
          </p:nvSpPr>
          <p:spPr bwMode="auto">
            <a:xfrm>
              <a:off x="5800" y="15585"/>
              <a:ext cx="449" cy="624"/>
            </a:xfrm>
            <a:prstGeom prst="downArrow">
              <a:avLst>
                <a:gd name="adj1" fmla="val 50000"/>
                <a:gd name="adj2" fmla="val 34744"/>
              </a:avLst>
            </a:prstGeom>
            <a:grpFill/>
            <a:ln w="28575">
              <a:solidFill>
                <a:srgbClr val="FF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31" name="Text Box 43"/>
            <p:cNvSpPr txBox="1">
              <a:spLocks noChangeArrowheads="1"/>
            </p:cNvSpPr>
            <p:nvPr/>
          </p:nvSpPr>
          <p:spPr bwMode="auto">
            <a:xfrm>
              <a:off x="3888" y="16209"/>
              <a:ext cx="4041" cy="51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城市形态逐渐演变呈星状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51520" y="5305636"/>
            <a:ext cx="8532440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发展趋势：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团块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分散形态   大团块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放射状道路网形成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多方向、沿交通轴放射状发展（星状）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3203848" y="50851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5292080" y="50851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一、对聚落空间形态的影响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980729"/>
            <a:ext cx="8219256" cy="1512167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交通运输布局变化的影响</a:t>
            </a:r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一个地区主要交通方式发生变化，会引起该地区聚落空间形态的变化。</a:t>
            </a:r>
            <a:endParaRPr lang="zh-CN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39952" y="2852936"/>
            <a:ext cx="3960440" cy="365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11560" y="242088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图中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Ⅰ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Ⅱ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Ⅲ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为该城市三个发展阶段的空间布局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交通运输的发展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R2-35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1340768"/>
            <a:ext cx="7848872" cy="27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27584" y="548680"/>
            <a:ext cx="5129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交通运输布局变化的影响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422108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交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通运输布局变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化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（运输方式、运输网的线与点）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影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响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聚落的分布、规模、形态、发展速度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交通运输方式和布局对集镇发展的影响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124744"/>
            <a:ext cx="6696744" cy="540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1560" y="1700808"/>
            <a:ext cx="3653537" cy="2936823"/>
          </a:xfrm>
          <a:prstGeom prst="rect">
            <a:avLst/>
          </a:prstGeom>
          <a:noFill/>
        </p:spPr>
      </p:pic>
      <p:pic>
        <p:nvPicPr>
          <p:cNvPr id="2051" name="Picture 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700808"/>
            <a:ext cx="3839090" cy="288025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2" name="组合 23"/>
          <p:cNvGrpSpPr/>
          <p:nvPr/>
        </p:nvGrpSpPr>
        <p:grpSpPr>
          <a:xfrm>
            <a:off x="1403648" y="246484"/>
            <a:ext cx="5544616" cy="1238300"/>
            <a:chOff x="1331640" y="246484"/>
            <a:chExt cx="5616624" cy="1587500"/>
          </a:xfrm>
        </p:grpSpPr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1883692" y="246484"/>
              <a:ext cx="816099" cy="3968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铁路</a:t>
              </a:r>
              <a:endPara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1331640" y="862434"/>
              <a:ext cx="818753" cy="3968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公路</a:t>
              </a:r>
              <a:endPara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921792" y="1437109"/>
              <a:ext cx="777999" cy="3968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河道</a:t>
              </a:r>
              <a:endPara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2771800" y="476672"/>
              <a:ext cx="15788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4350668" y="287759"/>
              <a:ext cx="2597596" cy="3968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株洲等沿线城市</a:t>
              </a:r>
              <a:endPara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2217068" y="641772"/>
              <a:ext cx="0" cy="8207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2771800" y="1628800"/>
              <a:ext cx="1578868" cy="67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4350668" y="1437109"/>
              <a:ext cx="2525588" cy="3968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武汉等沿河城市</a:t>
              </a:r>
              <a:endPara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2150393" y="1051347"/>
              <a:ext cx="533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5" name="图片 24" descr="图片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653136"/>
            <a:ext cx="6408712" cy="1949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8cf5cfdf705cc1755270925_0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908720"/>
            <a:ext cx="81358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2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96944" cy="58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403648" y="33265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火车拉来的城市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48" descr="我国南方内河航线和主要内河港口城市分布 拷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765175"/>
            <a:ext cx="8261956" cy="5832177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1124744"/>
            <a:ext cx="403964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51520" y="17063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上海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位于长江河口地区，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武汉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位于汉江与长江的汇合处，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位于嘉陵江与长江的汇合处。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1196752"/>
            <a:ext cx="381933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635896" y="3811012"/>
            <a:ext cx="5508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年代中期开始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新加坡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推行出口导向型工业战略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依托港口优势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重点发展与石油运输和港口服务相关的炼油、石油化工、修造船、钻井平台制造等工业。工业的迅速发展还带动国民经济其他部门的发展。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新加坡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由此成为马六甲海峡最重要的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港口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是联系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亚、欧、非、大洋洲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“十字路口”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航海枢纽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3789040"/>
            <a:ext cx="3772513" cy="283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7584" y="1340768"/>
            <a:ext cx="6125974" cy="19810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404664"/>
            <a:ext cx="6364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550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交通运输条件的变化对城市的影响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407707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550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京沪铁路的建设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兖州、德州、蚌埠发展迅速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第二节运输方式和布局变化的影响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536" y="1196752"/>
          <a:ext cx="8496944" cy="4907280"/>
        </p:xfrm>
        <a:graphic>
          <a:graphicData uri="http://schemas.openxmlformats.org/drawingml/2006/table">
            <a:tbl>
              <a:tblPr/>
              <a:tblGrid>
                <a:gridCol w="3933770"/>
                <a:gridCol w="4563174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学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 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习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 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目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 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标</a:t>
                      </a:r>
                      <a:endParaRPr lang="zh-CN" sz="28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38705" marR="38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思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 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维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 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导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 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图</a:t>
                      </a:r>
                      <a:endParaRPr lang="zh-CN" sz="28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38705" marR="38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0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1.</a:t>
                      </a: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了解交通运输方式和布局变化对聚落空间形态的影响。</a:t>
                      </a:r>
                      <a:endParaRPr lang="zh-CN" sz="28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8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．理解交通运输方式和布局变化对商业网点分布的影响。</a:t>
                      </a:r>
                      <a:endParaRPr lang="zh-CN" sz="28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8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ourier New" panose="02070309020205020404"/>
                        </a:rPr>
                        <a:t>．能够根据相关资料，分析交通运输方式和布局变化对聚落形态与商业网点分布的影响。</a:t>
                      </a:r>
                      <a:endParaRPr lang="zh-CN" sz="28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38705" marR="38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38705" marR="38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55976" y="2348880"/>
            <a:ext cx="429260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3600400" cy="59933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3928" y="404664"/>
            <a:ext cx="4788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地处江苏省中部的扬州，南临长江，京杭运河纵贯南北，有“淮左名都”“富甲天下”的美誉，至今有近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2 500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的历史。自隋炀帝开凿大运河以后，古代扬州几度繁荣，曾成为我国水陆交通枢纽和盐运中心，南北漕运的咽喉，东南第一大都会。北宋时，扬州商业进一步繁荣，是当时我国东南部的经济文化中心，与都城开封相差无几。元、明两代，随着运河的几次整治，恢复了曾一度中断的漕运，扬州迅速繁华起来。清代前期，扬州城市人口超过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万，为当时世界上著名大城市之一。结合材料思考：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扬州的形成与兴盛得力于哪种运输方式；</a:t>
            </a:r>
            <a:endParaRPr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扬州市的布局沿什么分布，形态如何；</a:t>
            </a:r>
            <a:endParaRPr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所有城市都和扬州的布局一样吗？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11960" y="5805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不一定，需根据当地的自然环境和社会经济因素具体分析。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04248" y="472514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4088" y="537321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沿河分布，呈条带状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扬州京杭大运河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548680"/>
            <a:ext cx="8640960" cy="5630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3928" y="476672"/>
            <a:ext cx="5220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清代中叶以后，随着大运河的淤塞，以及社会经济环境的改变，扬州城市发展缓慢，甚至停滞。中华人民共和国成立后，现代化陆路交通的发展，京杭运河的大规模疏浚，使古城扬州焕发了青春。随着连（连云港）淮（淮安）扬（扬州）镇（镇江）高速铁路的修建，扬州将进入全国高速铁路网中。结合材料思考：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扬州衰落的原因。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高速铁路网沿线城市兴起的原因。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3600400" cy="59933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16016" y="4149080"/>
            <a:ext cx="3895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大运河淤塞，丧失交通优势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99992" y="5013176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高铁网带来了新的交通优势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1520" y="175543"/>
          <a:ext cx="8280919" cy="6493817"/>
        </p:xfrm>
        <a:graphic>
          <a:graphicData uri="http://schemas.openxmlformats.org/drawingml/2006/table">
            <a:tbl>
              <a:tblPr/>
              <a:tblGrid>
                <a:gridCol w="504056"/>
                <a:gridCol w="1512168"/>
                <a:gridCol w="3456384"/>
                <a:gridCol w="2808311"/>
              </a:tblGrid>
              <a:tr h="458777">
                <a:tc gridSpan="2">
                  <a:txBody>
                    <a:bodyPr/>
                    <a:lstStyle/>
                    <a:p>
                      <a:pPr marL="0" indent="266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时期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indent="266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交通变化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城市发展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8777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古代扬州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春秋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“邗沟”水运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繁华都市：全国最大的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海盐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集散地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8777">
                <a:tc vMerge="1"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隋唐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京杭大运河漕运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cPr/>
                </a:tc>
              </a:tr>
              <a:tr h="436966">
                <a:tc vMerge="1"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明清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266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水陆交通发达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cPr/>
                </a:tc>
              </a:tr>
              <a:tr h="80443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近代扬州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19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世</a:t>
                      </a:r>
                      <a:r>
                        <a:rPr 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纪初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海运兴起，黄河改道，京杭大运河山东段淤废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逐渐衰落：内河水运枢纽地位衰落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4430">
                <a:tc vMerge="1"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20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世纪初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海运取代运河漕运，津浦铁路建成通车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cPr/>
                </a:tc>
              </a:tr>
              <a:tr h="441136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今日扬州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1949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年以来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多次</a:t>
                      </a:r>
                      <a:r>
                        <a:rPr 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整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治京杭大运河，改善通航条件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00" dirty="0" err="1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  <a:sym typeface="+mn-ea"/>
                        </a:rPr>
                        <a:t>大运河保护和旅游资源开发推动了扬州地区的繁荣和发展</a:t>
                      </a: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  <a:sym typeface="+mn-ea"/>
                        </a:rPr>
                        <a:t>，</a:t>
                      </a:r>
                      <a:endParaRPr lang="en-US" altLang="zh-CN" sz="2400" b="1" kern="1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  <a:sym typeface="+mn-ea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重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新焕发活力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：“宁镇扬一体化”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建设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4430">
                <a:tc vMerge="1"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21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世纪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“中国大运河”入选《世界遗产名录》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cPr/>
                </a:tc>
              </a:tr>
              <a:tr h="80443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已建成水、陆、空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立体交通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运输网</a:t>
                      </a:r>
                      <a:r>
                        <a:rPr 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络</a:t>
                      </a: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；城</a:t>
                      </a:r>
                      <a:r>
                        <a:rPr lang="zh-CN" alt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  <a:sym typeface="+mn-ea"/>
                        </a:rPr>
                        <a:t>市轨道交通相互连通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三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、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对商业网点分布的影响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47260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zh-CN" sz="45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商业是专门从事商品的收购、销售、调运和储存的行业。 </a:t>
            </a:r>
            <a:endParaRPr lang="zh-CN" altLang="zh-CN" sz="45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商业中心</a:t>
            </a:r>
            <a:endParaRPr lang="zh-CN" altLang="zh-CN" sz="45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人们从事商业活动，都要在一定的地点、一定的场合进行。某个地点进行商业活动的人多了，商品交换的数量、品种多了，就逐渐发展成为市场，成为商业中心。</a:t>
            </a:r>
            <a:endParaRPr lang="en-US" altLang="zh-CN" sz="45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商业网点</a:t>
            </a:r>
            <a:r>
              <a:rPr lang="zh-CN" altLang="en-US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5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由若干个商店组成。</a:t>
            </a:r>
            <a:endParaRPr lang="zh-CN" altLang="zh-CN" sz="45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包括零售商店</a:t>
            </a:r>
            <a:r>
              <a:rPr lang="en-US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商品交易市场</a:t>
            </a:r>
            <a:r>
              <a:rPr lang="en-US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旧货市场</a:t>
            </a:r>
            <a:r>
              <a:rPr lang="en-US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汽车交易市场</a:t>
            </a:r>
            <a:r>
              <a:rPr lang="en-US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物流基地</a:t>
            </a:r>
            <a:r>
              <a:rPr lang="en-US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餐饮店及其他生活服务业设施等。</a:t>
            </a:r>
            <a:endParaRPr lang="en-US" altLang="zh-CN" sz="45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商业网点要尽量靠近商品产地和消费区，以降低成本，取得较好的</a:t>
            </a:r>
            <a:r>
              <a:rPr lang="zh-CN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经济效益</a:t>
            </a:r>
            <a:r>
              <a:rPr lang="zh-CN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交通运输技术</a:t>
            </a:r>
            <a:r>
              <a:rPr lang="zh-CN" altLang="zh-CN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的进步，促进了商品的流通。</a:t>
            </a:r>
            <a:endParaRPr lang="zh-CN" altLang="zh-CN" sz="45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33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pPr algn="l"/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商业是城市发展的重要标志。</a:t>
            </a:r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112568"/>
          </a:xfrm>
        </p:spPr>
        <p:txBody>
          <a:bodyPr/>
          <a:lstStyle/>
          <a:p>
            <a:r>
              <a:rPr lang="zh-CN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商业中心（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</a:t>
            </a:r>
            <a:r>
              <a:rPr lang="zh-CN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具有商业职能的中心城市，能在一定区域内起着组织商业流通的枢纽作用。</a:t>
            </a:r>
            <a:endParaRPr lang="zh-CN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形成条件：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⑴具有丰富稳定的商品来源区和销售区；⑵便利发达的交通条件（运输和通信）。即经济发达，人口稠密，交通便利。</a:t>
            </a:r>
            <a:endParaRPr lang="zh-CN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上海、北京、天津、沈阳、哈尔滨、大连、西安、重庆、成都、武汉、南京、广州、深圳、香港</a:t>
            </a:r>
            <a:endParaRPr lang="zh-CN" altLang="en-US" dirty="0"/>
          </a:p>
        </p:txBody>
      </p:sp>
      <p:pic>
        <p:nvPicPr>
          <p:cNvPr id="8" name="Picture 5" descr="中国主要商业中心城市 拷贝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9064" y="188640"/>
            <a:ext cx="8424936" cy="626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57592" cy="792088"/>
          </a:xfrm>
        </p:spPr>
        <p:txBody>
          <a:bodyPr>
            <a:normAutofit/>
          </a:bodyPr>
          <a:lstStyle/>
          <a:p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交通运输对商业中心形成与发展的影响。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1700808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商业中心是地区和城市的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物资集散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中心和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综合服务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商业中心的组织形式：</a:t>
            </a:r>
            <a:r>
              <a:rPr lang="zh-CN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商业街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商业小区</a:t>
            </a:r>
            <a:r>
              <a:rPr lang="zh-CN" altLang="en-US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（城市功能分区）</a:t>
            </a:r>
            <a:endParaRPr lang="zh-CN" altLang="en-US" sz="33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主要区位因素——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消费市场</a:t>
            </a:r>
            <a:r>
              <a:rPr lang="zh-CN" altLang="zh-CN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交通通达度</a:t>
            </a:r>
            <a:endParaRPr lang="zh-CN" altLang="zh-CN" sz="33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3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商业街</a:t>
            </a:r>
            <a:r>
              <a:rPr lang="zh-CN" altLang="zh-CN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33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市场最优原则</a:t>
            </a:r>
            <a:r>
              <a:rPr lang="zh-CN" altLang="zh-CN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——城市的几何中心处</a:t>
            </a:r>
            <a:endParaRPr lang="zh-CN" altLang="zh-CN" sz="33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3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3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交通最优原则</a:t>
            </a:r>
            <a:r>
              <a:rPr lang="zh-CN" altLang="zh-CN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——市区环路边或市区边缘的高速公路沿线（大型批发市场）。</a:t>
            </a:r>
            <a:endParaRPr lang="zh-CN" altLang="zh-CN" sz="33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实例：沃尔玛购物广场和部分超市分布在城市的边缘地区，其考虑的主要区位因素是交通便利。</a:t>
            </a:r>
            <a:endParaRPr lang="zh-CN" altLang="zh-CN" sz="33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3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商业小区：</a:t>
            </a:r>
            <a:r>
              <a:rPr lang="zh-CN" altLang="zh-CN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分布于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居民小区</a:t>
            </a:r>
            <a:r>
              <a:rPr lang="zh-CN" altLang="zh-CN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内，满足消费者的日常生活需求（市场最优）。方便人们购物，节省时间，考虑的因素主要是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距离</a:t>
            </a:r>
            <a:r>
              <a:rPr lang="zh-CN" altLang="zh-CN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3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8" name="Picture 2" descr="上海南京路商业街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36613"/>
            <a:ext cx="5761038" cy="4321175"/>
          </a:xfrm>
          <a:prstGeom prst="rect">
            <a:avLst/>
          </a:prstGeom>
          <a:noFill/>
        </p:spPr>
      </p:pic>
      <p:sp>
        <p:nvSpPr>
          <p:cNvPr id="5826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188640"/>
            <a:ext cx="4258816" cy="562074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商业街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82661" name="Picture 5" descr="上海商业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2420888"/>
            <a:ext cx="5976937" cy="414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商业中心与商业网点相比有什么不同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3527" y="1340767"/>
          <a:ext cx="8424936" cy="4516878"/>
        </p:xfrm>
        <a:graphic>
          <a:graphicData uri="http://schemas.openxmlformats.org/drawingml/2006/table">
            <a:tbl>
              <a:tblPr/>
              <a:tblGrid>
                <a:gridCol w="839869"/>
                <a:gridCol w="1177882"/>
                <a:gridCol w="1283058"/>
                <a:gridCol w="1462052"/>
                <a:gridCol w="1960723"/>
                <a:gridCol w="802816"/>
                <a:gridCol w="898536"/>
              </a:tblGrid>
              <a:tr h="1059150"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位置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组织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形式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交通条件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主要职能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商品种类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专业性能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商业中心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区域核心位置</a:t>
                      </a: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商业街、商业小区</a:t>
                      </a: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便捷；对交通运输要求高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城市和地区的物资集散中心和综合服务中心</a:t>
                      </a: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多</a:t>
                      </a: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突出</a:t>
                      </a: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商业网点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散布于居民区或广大乡村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若干个商店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对交通运输要求低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为消费者提供提供购物服务</a:t>
                      </a: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少</a:t>
                      </a: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/>
          <p:nvPr/>
        </p:nvSpPr>
        <p:spPr>
          <a:xfrm>
            <a:off x="323528" y="332656"/>
            <a:ext cx="77768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一、对聚落空间形态的影响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1196752"/>
            <a:ext cx="6571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．交通条件对聚落空间形态的影响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图片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772816"/>
            <a:ext cx="811278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图片3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7544" y="332656"/>
            <a:ext cx="7848872" cy="3318128"/>
          </a:xfrm>
          <a:prstGeom prst="rect">
            <a:avLst/>
          </a:prstGeom>
        </p:spPr>
      </p:pic>
      <p:pic>
        <p:nvPicPr>
          <p:cNvPr id="41" name="图片 40" descr="图片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05064"/>
            <a:ext cx="3511603" cy="1944216"/>
          </a:xfrm>
          <a:prstGeom prst="rect">
            <a:avLst/>
          </a:prstGeom>
        </p:spPr>
      </p:pic>
      <p:pic>
        <p:nvPicPr>
          <p:cNvPr id="42" name="图片 41" descr="图片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509120"/>
            <a:ext cx="4800939" cy="1662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pPr algn="l"/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 pitchFamily="34" charset="0"/>
              </a:rPr>
              <a:t>二、对商业网点分布的影响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76063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．影响商业网点分布的密度</a:t>
            </a:r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67544" y="1772816"/>
          <a:ext cx="8064896" cy="4438248"/>
        </p:xfrm>
        <a:graphic>
          <a:graphicData uri="http://schemas.openxmlformats.org/drawingml/2006/table">
            <a:tbl>
              <a:tblPr/>
              <a:tblGrid>
                <a:gridCol w="664168"/>
                <a:gridCol w="1992504"/>
                <a:gridCol w="911866"/>
                <a:gridCol w="4496358"/>
              </a:tblGrid>
              <a:tr h="12241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地</a:t>
                      </a:r>
                      <a:r>
                        <a:rPr 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形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交通运输布局状况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商业网点密度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成因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山区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地势起伏，交通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运输线路稀少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，运输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方式单一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小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地势起伏大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→</a:t>
                      </a:r>
                      <a:r>
                        <a:rPr lang="zh-CN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交通运输线路稀少，方式单一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→</a:t>
                      </a:r>
                      <a:r>
                        <a:rPr lang="zh-CN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商品流通，尤其是区际商品流通难以建立和发展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→</a:t>
                      </a:r>
                      <a:r>
                        <a:rPr lang="zh-CN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商业网难以伸展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0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平原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地形平坦，交通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便利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，交通运输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方式多样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大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平原地区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→</a:t>
                      </a:r>
                      <a:r>
                        <a:rPr lang="zh-CN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交通运输便利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→</a:t>
                      </a:r>
                      <a:r>
                        <a:rPr lang="zh-CN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区际商品流通便利、居民点多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→</a:t>
                      </a:r>
                      <a:r>
                        <a:rPr lang="zh-CN" altLang="zh-CN" sz="2400" b="1" kern="1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商店众多，尤其是道路交叉路口和居民点较集中的地区商店密度更大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611560" y="548680"/>
            <a:ext cx="343074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平原的商业网点示意</a:t>
            </a:r>
            <a:endParaRPr kumimoji="1"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644008" y="548680"/>
            <a:ext cx="343074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山区的商业网点示意</a:t>
            </a:r>
            <a:endParaRPr kumimoji="1"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Group 1"/>
          <p:cNvGrpSpPr/>
          <p:nvPr/>
        </p:nvGrpSpPr>
        <p:grpSpPr bwMode="auto">
          <a:xfrm>
            <a:off x="467544" y="1268760"/>
            <a:ext cx="7776864" cy="4392488"/>
            <a:chOff x="462" y="8963"/>
            <a:chExt cx="10686" cy="5772"/>
          </a:xfrm>
        </p:grpSpPr>
        <p:pic>
          <p:nvPicPr>
            <p:cNvPr id="11266" name="Picture 2" descr="pinyuan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62" y="8963"/>
              <a:ext cx="5045" cy="5772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</p:pic>
        <p:pic>
          <p:nvPicPr>
            <p:cNvPr id="11267" name="Picture 3" descr="shanq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37" y="8963"/>
              <a:ext cx="4911" cy="5772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6" grpId="0"/>
      <p:bldP spid="6635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6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3568" y="2780928"/>
            <a:ext cx="7478664" cy="2952328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9552" y="364014"/>
            <a:ext cx="8604448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山区聚落的分布特点是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沿公路和河流呈带状分布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临近公路与河流的地方交通便利。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 山区商业网点密度比平原地区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，原因是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山区路况差，交通不如平原便利，吸引的购物者比平原少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 pitchFamily="34" charset="0"/>
              </a:rPr>
              <a:t>2.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交通运输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 pitchFamily="34" charset="0"/>
              </a:rPr>
              <a:t>影响商业网点分布的位置</a:t>
            </a:r>
            <a:endParaRPr lang="zh-CN" altLang="en-US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9394" name="Picture 2" descr="R2-35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3573016"/>
            <a:ext cx="8442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124744"/>
            <a:ext cx="687828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793037" cy="76517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、交通运输的变化对商业网点的影响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7108" name="Text Box 4"/>
          <p:cNvSpPr txBox="1">
            <a:spLocks noChangeArrowheads="1"/>
          </p:cNvSpPr>
          <p:nvPr/>
        </p:nvSpPr>
        <p:spPr bwMode="auto">
          <a:xfrm>
            <a:off x="755576" y="1196752"/>
            <a:ext cx="7993062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集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装箱运输与现代物流业的发展：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出现了各类型的专业化超市、市场、连锁店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7110" name="Text Box 6"/>
          <p:cNvSpPr txBox="1">
            <a:spLocks noChangeArrowheads="1"/>
          </p:cNvSpPr>
          <p:nvPr/>
        </p:nvSpPr>
        <p:spPr bwMode="auto">
          <a:xfrm>
            <a:off x="611560" y="3717032"/>
            <a:ext cx="8208962" cy="180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子计算机、互联网技术的发展：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商业网络的组织形式发生显著变化，网上购物、电子商务、无人售货等新兴的购物方式正在推广，受交通运输的影响较小。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7112" name="Text Box 8"/>
          <p:cNvSpPr txBox="1">
            <a:spLocks noChangeArrowheads="1"/>
          </p:cNvSpPr>
          <p:nvPr/>
        </p:nvSpPr>
        <p:spPr bwMode="auto">
          <a:xfrm>
            <a:off x="683568" y="2492896"/>
            <a:ext cx="7993063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市交通改善：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出行范围逐步扩大，多功能的大型购物休闲中心应运而生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19672" y="260648"/>
            <a:ext cx="5904656" cy="2773399"/>
          </a:xfrm>
          <a:prstGeom prst="rect">
            <a:avLst/>
          </a:prstGeom>
          <a:noFill/>
        </p:spPr>
      </p:pic>
      <p:grpSp>
        <p:nvGrpSpPr>
          <p:cNvPr id="3" name="Group 3"/>
          <p:cNvGrpSpPr/>
          <p:nvPr/>
        </p:nvGrpSpPr>
        <p:grpSpPr bwMode="auto">
          <a:xfrm>
            <a:off x="1115616" y="3212976"/>
            <a:ext cx="7018338" cy="3367087"/>
            <a:chOff x="602" y="709"/>
            <a:chExt cx="4490" cy="2521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533" y="1483"/>
              <a:ext cx="557" cy="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vert="eaVert" lIns="84432" tIns="42216" rIns="84432" bIns="42216">
              <a:spAutoFit/>
            </a:bodyPr>
            <a:lstStyle/>
            <a:p>
              <a:pPr defTabSz="844550">
                <a:spcBef>
                  <a:spcPct val="50000"/>
                </a:spcBef>
              </a:pPr>
              <a:r>
                <a:rPr lang="zh-CN" altLang="en-US" sz="2400" b="1"/>
                <a:t>交通运输</a:t>
              </a:r>
              <a:endParaRPr lang="zh-CN" altLang="en-US" sz="2400" b="1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064" y="709"/>
              <a:ext cx="1678" cy="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lIns="84432" tIns="42216" rIns="84432" bIns="42216">
              <a:spAutoFit/>
            </a:bodyPr>
            <a:lstStyle/>
            <a:p>
              <a:pPr defTabSz="844550">
                <a:spcBef>
                  <a:spcPct val="50000"/>
                </a:spcBef>
              </a:pPr>
              <a:r>
                <a:rPr lang="zh-CN" altLang="en-US" sz="2100" b="1"/>
                <a:t>与商业活动的关系</a:t>
              </a:r>
              <a:endParaRPr lang="zh-CN" altLang="en-US" sz="2100" b="1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054" y="1348"/>
              <a:ext cx="499" cy="1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vert="eaVert" lIns="84432" tIns="42216" rIns="84432" bIns="42216">
              <a:spAutoFit/>
            </a:bodyPr>
            <a:lstStyle/>
            <a:p>
              <a:pPr defTabSz="844550">
                <a:spcBef>
                  <a:spcPct val="50000"/>
                </a:spcBef>
              </a:pPr>
              <a:r>
                <a:rPr lang="zh-CN" altLang="en-US" sz="2100" b="1"/>
                <a:t>商业网点形成</a:t>
              </a:r>
              <a:endParaRPr lang="zh-CN" altLang="en-US" sz="2100" b="1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087" y="1392"/>
              <a:ext cx="498" cy="1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vert="eaVert" lIns="84432" tIns="42216" rIns="84432" bIns="42216">
              <a:spAutoFit/>
            </a:bodyPr>
            <a:lstStyle/>
            <a:p>
              <a:pPr defTabSz="844550">
                <a:spcBef>
                  <a:spcPct val="50000"/>
                </a:spcBef>
              </a:pPr>
              <a:r>
                <a:rPr lang="zh-CN" altLang="en-US" sz="2100" b="1"/>
                <a:t>商业网点布局</a:t>
              </a:r>
              <a:endParaRPr lang="zh-CN" altLang="en-US" sz="2100" b="1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064" y="2887"/>
              <a:ext cx="1861" cy="3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lIns="84432" tIns="42216" rIns="84432" bIns="42216">
              <a:spAutoFit/>
            </a:bodyPr>
            <a:lstStyle/>
            <a:p>
              <a:pPr defTabSz="844550">
                <a:spcBef>
                  <a:spcPct val="50000"/>
                </a:spcBef>
              </a:pPr>
              <a:r>
                <a:rPr lang="zh-CN" altLang="en-US" sz="2100" b="1"/>
                <a:t>商业效益和组织形式</a:t>
              </a:r>
              <a:endParaRPr lang="zh-CN" altLang="en-US" sz="2100" b="1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292" y="1371"/>
              <a:ext cx="724" cy="2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lIns="84432" tIns="42216" rIns="84432" bIns="42216">
              <a:spAutoFit/>
            </a:bodyPr>
            <a:lstStyle/>
            <a:p>
              <a:pPr defTabSz="844550">
                <a:spcBef>
                  <a:spcPct val="50000"/>
                </a:spcBef>
              </a:pPr>
              <a:r>
                <a:rPr lang="zh-CN" altLang="en-US" b="1"/>
                <a:t>山区乡村</a:t>
              </a:r>
              <a:endParaRPr lang="zh-CN" altLang="en-US" b="1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292" y="2279"/>
              <a:ext cx="727" cy="2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lIns="84432" tIns="42216" rIns="84432" bIns="42216">
              <a:spAutoFit/>
            </a:bodyPr>
            <a:lstStyle/>
            <a:p>
              <a:pPr defTabSz="844550">
                <a:spcBef>
                  <a:spcPct val="50000"/>
                </a:spcBef>
              </a:pPr>
              <a:r>
                <a:rPr lang="zh-CN" altLang="en-US" b="1"/>
                <a:t>平原城镇</a:t>
              </a:r>
              <a:endParaRPr lang="zh-CN" altLang="en-US" b="1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742" y="1371"/>
              <a:ext cx="771" cy="2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lIns="84432" tIns="42216" rIns="84432" bIns="42216">
              <a:spAutoFit/>
            </a:bodyPr>
            <a:lstStyle/>
            <a:p>
              <a:pPr defTabSz="844550">
                <a:spcBef>
                  <a:spcPct val="50000"/>
                </a:spcBef>
              </a:pPr>
              <a:r>
                <a:rPr lang="zh-CN" altLang="en-US" b="1"/>
                <a:t>商业中心</a:t>
              </a:r>
              <a:endParaRPr lang="zh-CN" altLang="en-US" b="1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787" y="2323"/>
              <a:ext cx="771" cy="2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lIns="84432" tIns="42216" rIns="84432" bIns="42216">
              <a:spAutoFit/>
            </a:bodyPr>
            <a:lstStyle/>
            <a:p>
              <a:pPr defTabSz="844550">
                <a:spcBef>
                  <a:spcPct val="50000"/>
                </a:spcBef>
              </a:pPr>
              <a:r>
                <a:rPr lang="zh-CN" altLang="en-US" b="1"/>
                <a:t>商业网点</a:t>
              </a:r>
              <a:endParaRPr lang="zh-CN" altLang="en-US" b="1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602" y="1295"/>
              <a:ext cx="498" cy="12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vert="eaVert" lIns="84432" tIns="42216" rIns="84432" bIns="42216">
              <a:spAutoFit/>
            </a:bodyPr>
            <a:lstStyle/>
            <a:p>
              <a:pPr defTabSz="844550">
                <a:spcBef>
                  <a:spcPct val="50000"/>
                </a:spcBef>
              </a:pPr>
              <a:r>
                <a:rPr lang="zh-CN" altLang="en-US" sz="2100" b="1"/>
                <a:t>商业网点密度</a:t>
              </a:r>
              <a:endParaRPr lang="zh-CN" altLang="en-US" sz="2100" b="1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593" y="1392"/>
              <a:ext cx="499" cy="12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vert="eaVert" lIns="84432" tIns="42216" rIns="84432" bIns="42216">
              <a:spAutoFit/>
            </a:bodyPr>
            <a:lstStyle/>
            <a:p>
              <a:pPr defTabSz="844550">
                <a:spcBef>
                  <a:spcPct val="50000"/>
                </a:spcBef>
              </a:pPr>
              <a:r>
                <a:rPr lang="zh-CN" altLang="en-US" sz="2100" b="1" dirty="0"/>
                <a:t>商业活动作用</a:t>
              </a:r>
              <a:endParaRPr lang="zh-CN" altLang="en-US" sz="2100" b="1" dirty="0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562" y="1979"/>
              <a:ext cx="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079" y="197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651" y="1480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651" y="252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651" y="148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606" y="1979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4649" y="1480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4513" y="148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4558" y="252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4649" y="197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109" y="1480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2018" y="148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2018" y="2478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109" y="197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202" y="1480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202" y="148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1202" y="2387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H="1">
              <a:off x="1111" y="193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2880" y="102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880" y="247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930" y="845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930" y="845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3742" y="845"/>
              <a:ext cx="1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4921" y="845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884" y="2568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884" y="3113"/>
              <a:ext cx="1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3923" y="3113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4967" y="2659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251520" y="260648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55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小结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6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说明</a:t>
            </a:r>
            <a:r>
              <a:rPr lang="en-US" altLang="zh-CN" sz="36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不同时期城镇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城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区规模</a:t>
            </a:r>
            <a:r>
              <a:rPr lang="en-US" altLang="zh-CN" sz="36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及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空间形态</a:t>
            </a:r>
            <a:r>
              <a:rPr lang="en-US" altLang="zh-CN" sz="36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的发展变化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600" dirty="0"/>
          </a:p>
        </p:txBody>
      </p:sp>
      <p:grpSp>
        <p:nvGrpSpPr>
          <p:cNvPr id="4" name="组合 8"/>
          <p:cNvGrpSpPr/>
          <p:nvPr/>
        </p:nvGrpSpPr>
        <p:grpSpPr>
          <a:xfrm>
            <a:off x="323528" y="1700808"/>
            <a:ext cx="8496944" cy="3528392"/>
            <a:chOff x="827584" y="3140968"/>
            <a:chExt cx="7848872" cy="3024336"/>
          </a:xfrm>
        </p:grpSpPr>
        <p:pic>
          <p:nvPicPr>
            <p:cNvPr id="5" name="图片 4" descr="32342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>
            <a:xfrm>
              <a:off x="827584" y="3428999"/>
              <a:ext cx="1296144" cy="1096737"/>
            </a:xfrm>
            <a:prstGeom prst="rect">
              <a:avLst/>
            </a:prstGeom>
          </p:spPr>
        </p:pic>
        <p:pic>
          <p:nvPicPr>
            <p:cNvPr id="6" name="图片 5" descr="70K($@8I5U_)1I{(%9VRE5X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D4EEFB">
                    <a:alpha val="100000"/>
                  </a:srgbClr>
                </a:clrFrom>
                <a:clrTo>
                  <a:srgbClr val="D4EEFB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043608" y="5085184"/>
              <a:ext cx="5201234" cy="1080120"/>
            </a:xfrm>
            <a:prstGeom prst="rect">
              <a:avLst/>
            </a:prstGeom>
          </p:spPr>
        </p:pic>
        <p:pic>
          <p:nvPicPr>
            <p:cNvPr id="7" name="图片 6" descr="3234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804248" y="3140968"/>
              <a:ext cx="1872208" cy="2160241"/>
            </a:xfrm>
            <a:prstGeom prst="rect">
              <a:avLst/>
            </a:prstGeom>
          </p:spPr>
        </p:pic>
        <p:pic>
          <p:nvPicPr>
            <p:cNvPr id="8" name="图片 7" descr="323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483768" y="3284984"/>
              <a:ext cx="2117035" cy="1512168"/>
            </a:xfrm>
            <a:prstGeom prst="rect">
              <a:avLst/>
            </a:prstGeom>
          </p:spPr>
        </p:pic>
        <p:pic>
          <p:nvPicPr>
            <p:cNvPr id="9" name="图片 8" descr="3234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5076056" y="3140968"/>
              <a:ext cx="1296144" cy="18722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7667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①古代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运输方式：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陆运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运输工具：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步行、马车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聚落分布：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交通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线路交汇处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algn="just"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聚落形态成因：</a:t>
            </a:r>
            <a:r>
              <a:rPr lang="en-US" altLang="zh-CN" sz="24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交通工具简单，靠人力畜力，域镇居民生产与生活范围较小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.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聚落形态：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小范围的</a:t>
            </a:r>
            <a:r>
              <a:rPr lang="en-US" altLang="zh-CN" sz="24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带状、块状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3573016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②近代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运输方式：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水运、铁路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运输工具：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轮船、火车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聚落分布：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沿江河湖泊、铁路分布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聚落形态成因：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随着交通的变化，人们生产生活空间以及城镇规模扩大，居民可在较大的空间范围选择居住地，城镇空间沿主要交通干线向外扩展呈星形分布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聚落形态：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多呈条带状或星状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284984"/>
            <a:ext cx="2692170" cy="13681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692696"/>
            <a:ext cx="1296144" cy="1277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6024" y="3501008"/>
            <a:ext cx="8927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③现代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综合运输时期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运输方式：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公路、铁路、水运等综合运输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运输工具：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汽车、火车、轮船、飞机等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聚落分布：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沿主要交通干线分布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聚落形态成因：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高架路、轨道交通等的建设促进了城市综合立体交通的发展。城镇联系加强，出现城市群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聚落形态：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出现立体化城市群，呈组团状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2924944"/>
            <a:ext cx="1944216" cy="1979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1520" y="47667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③现代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汽车时期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运输方式：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公路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运输工具：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汽车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聚落分布：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沿公路分布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聚落形态成因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：汽车的普及、城市公路系统的建立，使人们出行更便捷，区域空间进一步扩大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聚落形态：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呈多层次星状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88640"/>
            <a:ext cx="1800200" cy="1926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62068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古代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交通工具简单，交通运输主要靠人力畜力，域镇居民生产与生活范围较小，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城镇空间形态多呈带状、块状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分布。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98884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在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近代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，随着运输方式的变化，人们生产生活空间以及城镇规模扩大，居民可在较大的空间范围选择居住地，城镇空间沿主要交通干线向外扩展呈星形分布。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335699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在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现代</a:t>
            </a: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，城镇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汽车</a:t>
            </a: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的普及、城市路网及高速公路系统的建立，使人们出行更便捷，区域空间进一步扩大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而高架路、轨道交通</a:t>
            </a: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等的建设促进了城市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综合立体交通</a:t>
            </a: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的发展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508518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随着交通联系进一步加强，一定区城范围内相邻的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城镇</a:t>
            </a: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结合为一个有机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整体</a:t>
            </a: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，城市空间规模扩大，形态变化更多、更灵活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8864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说明不同时期城镇城区规模及空间形态的发展变化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 descr="R2-36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552" y="2348880"/>
            <a:ext cx="3816424" cy="220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>
            <a:noAutofit/>
          </a:bodyPr>
          <a:lstStyle/>
          <a:p>
            <a:pPr lvl="0" algn="l"/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．交通条件对聚落空间形态的影响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1296144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⑴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聚落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空间形态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沿交通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干线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扩展，</a:t>
            </a:r>
            <a:r>
              <a:rPr lang="zh-CN" altLang="zh-CN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交通干线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成为聚落的主要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发展轴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。如株洲：沿</a:t>
            </a:r>
            <a:r>
              <a:rPr lang="zh-CN" altLang="zh-CN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铁路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发展；武汉：沿</a:t>
            </a:r>
            <a:r>
              <a:rPr lang="zh-CN" altLang="zh-CN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长江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，进一步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沿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公路、铁路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多轴向发展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494116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我国南方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河网稠密，水运便利，城市的分布、形态有什么特点？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城市多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沿河分布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，城市形态沿河伸展成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条带状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2996952"/>
            <a:ext cx="4896544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>
            <a:noAutofit/>
          </a:bodyPr>
          <a:lstStyle/>
          <a:p>
            <a:pPr lvl="0" algn="l"/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．交通条件对聚落空间形态的影响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112474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⑵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交通运输网的形成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，促使多个城市相互连接，形成沿交通网分布的</a:t>
            </a:r>
            <a:r>
              <a:rPr lang="zh-CN" altLang="zh-CN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大城市带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。如美国东部的波士顿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纽约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华盛顿大城市带，由主要的</a:t>
            </a:r>
            <a:r>
              <a:rPr lang="zh-CN" altLang="zh-CN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高速公路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及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铁路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等运输干线相连。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3356992"/>
            <a:ext cx="73448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4177</Words>
  <Application>WPS 演示</Application>
  <PresentationFormat>全屏显示(4:3)</PresentationFormat>
  <Paragraphs>420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宋体</vt:lpstr>
      <vt:lpstr>Wingdings</vt:lpstr>
      <vt:lpstr>楷体</vt:lpstr>
      <vt:lpstr>Times New Roman</vt:lpstr>
      <vt:lpstr>Courier New</vt:lpstr>
      <vt:lpstr>微软雅黑</vt:lpstr>
      <vt:lpstr>Arial Unicode MS</vt:lpstr>
      <vt:lpstr>Calibri</vt:lpstr>
      <vt:lpstr>Times New Roman</vt:lpstr>
      <vt:lpstr>Office 主题</vt:lpstr>
      <vt:lpstr>第五章  交通运输布局及其影响 P77-P88</vt:lpstr>
      <vt:lpstr>第二节运输方式和布局变化的影响</vt:lpstr>
      <vt:lpstr>PowerPoint 演示文稿</vt:lpstr>
      <vt:lpstr>说明不同时期城镇城区规模及空间形态的发展变化。</vt:lpstr>
      <vt:lpstr>PowerPoint 演示文稿</vt:lpstr>
      <vt:lpstr>PowerPoint 演示文稿</vt:lpstr>
      <vt:lpstr>PowerPoint 演示文稿</vt:lpstr>
      <vt:lpstr>1．交通条件对聚落空间形态的影响</vt:lpstr>
      <vt:lpstr>1．交通条件对聚落空间形态的影响</vt:lpstr>
      <vt:lpstr>PowerPoint 演示文稿</vt:lpstr>
      <vt:lpstr>一、对聚落空间形态的影响</vt:lpstr>
      <vt:lpstr>PowerPoint 演示文稿</vt:lpstr>
      <vt:lpstr>一、对聚落空间形态的影响</vt:lpstr>
      <vt:lpstr>PowerPoint 演示文稿</vt:lpstr>
      <vt:lpstr>二、交通运输方式和布局对集镇发展的影响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三、对商业网点分布的影响 </vt:lpstr>
      <vt:lpstr>商业是城市发展的重要标志。</vt:lpstr>
      <vt:lpstr>交通运输对商业中心形成与发展的影响。</vt:lpstr>
      <vt:lpstr>商业中心是地区和城市的物资集散中心和综合服务中心</vt:lpstr>
      <vt:lpstr>商业街</vt:lpstr>
      <vt:lpstr>商业中心与商业网点相比有什么不同</vt:lpstr>
      <vt:lpstr>PowerPoint 演示文稿</vt:lpstr>
      <vt:lpstr>二、对商业网点分布的影响 </vt:lpstr>
      <vt:lpstr>PowerPoint 演示文稿</vt:lpstr>
      <vt:lpstr>PowerPoint 演示文稿</vt:lpstr>
      <vt:lpstr>2.交通运输影响商业网点分布的位置</vt:lpstr>
      <vt:lpstr>三、交通运输的变化对商业网点的影响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第二节运输方式和布局变化的影响</dc:title>
  <dc:creator>Administrator</dc:creator>
  <cp:lastModifiedBy>Administrator</cp:lastModifiedBy>
  <cp:revision>123</cp:revision>
  <dcterms:created xsi:type="dcterms:W3CDTF">2020-09-03T11:37:00Z</dcterms:created>
  <dcterms:modified xsi:type="dcterms:W3CDTF">2020-09-03T11:42:21Z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