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84" r:id="rId3"/>
    <p:sldMasterId id="2147483671" r:id="rId4"/>
  </p:sldMasterIdLst>
  <p:notesMasterIdLst>
    <p:notesMasterId r:id="rId41"/>
  </p:notesMasterIdLst>
  <p:handoutMasterIdLst>
    <p:handoutMasterId r:id="rId42"/>
  </p:handoutMasterIdLst>
  <p:sldIdLst>
    <p:sldId id="256" r:id="rId5"/>
    <p:sldId id="289" r:id="rId6"/>
    <p:sldId id="335" r:id="rId7"/>
    <p:sldId id="288" r:id="rId8"/>
    <p:sldId id="317" r:id="rId9"/>
    <p:sldId id="319" r:id="rId10"/>
    <p:sldId id="318" r:id="rId11"/>
    <p:sldId id="291" r:id="rId12"/>
    <p:sldId id="312" r:id="rId13"/>
    <p:sldId id="313" r:id="rId14"/>
    <p:sldId id="320" r:id="rId15"/>
    <p:sldId id="321" r:id="rId16"/>
    <p:sldId id="322" r:id="rId17"/>
    <p:sldId id="310" r:id="rId18"/>
    <p:sldId id="338" r:id="rId19"/>
    <p:sldId id="339" r:id="rId20"/>
    <p:sldId id="340" r:id="rId21"/>
    <p:sldId id="342" r:id="rId22"/>
    <p:sldId id="343" r:id="rId23"/>
    <p:sldId id="345" r:id="rId24"/>
    <p:sldId id="344" r:id="rId25"/>
    <p:sldId id="336" r:id="rId26"/>
    <p:sldId id="316" r:id="rId27"/>
    <p:sldId id="323" r:id="rId28"/>
    <p:sldId id="325" r:id="rId29"/>
    <p:sldId id="326" r:id="rId30"/>
    <p:sldId id="327" r:id="rId31"/>
    <p:sldId id="328" r:id="rId32"/>
    <p:sldId id="329" r:id="rId33"/>
    <p:sldId id="330" r:id="rId34"/>
    <p:sldId id="346" r:id="rId35"/>
    <p:sldId id="347" r:id="rId36"/>
    <p:sldId id="348" r:id="rId37"/>
    <p:sldId id="337" r:id="rId38"/>
    <p:sldId id="334" r:id="rId39"/>
    <p:sldId id="349" r:id="rId4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FF00"/>
    <a:srgbClr val="FF6600"/>
    <a:srgbClr val="336600"/>
    <a:srgbClr val="0E8BE0"/>
    <a:srgbClr val="8FD2FB"/>
    <a:srgbClr val="E66036"/>
    <a:srgbClr val="2FAB2F"/>
    <a:srgbClr val="189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5167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6AD4A-C628-470C-85A3-C6E8F82264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9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A5100B-049B-4821-B7C7-B2BAD61360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46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1EDAB-C983-4707-A806-9666CDF4B53C}" type="slidenum">
              <a:rPr lang="en-US" altLang="zh-CN">
                <a:solidFill>
                  <a:prstClr val="black"/>
                </a:solidFill>
              </a:rPr>
              <a:pPr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56C6-1C12-4938-BDCD-D8DAA40D80F9}" type="slidenum">
              <a:rPr lang="en-US" altLang="zh-CN">
                <a:solidFill>
                  <a:prstClr val="black"/>
                </a:solidFill>
              </a:rPr>
              <a:pPr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39ED8-B97D-486A-A5EC-D27D463A8AF3}" type="slidenum">
              <a:rPr lang="en-US" altLang="zh-CN">
                <a:solidFill>
                  <a:prstClr val="black"/>
                </a:solidFill>
              </a:rPr>
              <a:pPr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7B355-139A-4096-857C-B4AAC74EC12C}" type="slidenum">
              <a:rPr lang="en-US" altLang="zh-CN">
                <a:solidFill>
                  <a:prstClr val="black"/>
                </a:solidFill>
              </a:rPr>
              <a:pPr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793CB-CBC7-4607-A65E-9A37A0CF6592}" type="slidenum">
              <a:rPr lang="en-US" altLang="zh-CN">
                <a:solidFill>
                  <a:prstClr val="black"/>
                </a:solidFill>
              </a:rPr>
              <a:pPr/>
              <a:t>29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98CB3-22FB-4D60-83F7-B51DDDE71E12}" type="slidenum">
              <a:rPr lang="en-US" altLang="zh-CN">
                <a:solidFill>
                  <a:prstClr val="black"/>
                </a:solidFill>
              </a:rPr>
              <a:pPr/>
              <a:t>30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E8356-63F8-49E5-A7C9-16BC9694359B}" type="slidenum">
              <a:rPr lang="en-US" altLang="zh-CN">
                <a:solidFill>
                  <a:prstClr val="black"/>
                </a:solidFill>
              </a:rPr>
              <a:pPr/>
              <a:t>35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09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3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173052" y="1916832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154456" y="3356992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1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2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762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2"/>
            <a:ext cx="7772638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1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2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1" y="4406907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1" y="2906713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8493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6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3" y="1600206"/>
            <a:ext cx="4039486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7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0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0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85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0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09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3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2569648" y="1462678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4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4" y="1435103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97219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8" y="4800600"/>
            <a:ext cx="5487034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8" y="612775"/>
            <a:ext cx="54870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8" y="5367338"/>
            <a:ext cx="548703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41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1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0" y="274645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5"/>
            <a:ext cx="602034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7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09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3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173052" y="1916832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154456" y="3212976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85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09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3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2569648" y="1462678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0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2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0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319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0511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20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2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277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7888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2634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7475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3888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467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2"/>
            <a:ext cx="7772638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621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1" y="4406907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1" y="2906713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9832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6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3" y="1600206"/>
            <a:ext cx="4039486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14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422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0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0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54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02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96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4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4" y="1435103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47241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8" y="4800600"/>
            <a:ext cx="5487034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8" y="612775"/>
            <a:ext cx="54870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8" y="5367338"/>
            <a:ext cx="548703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8059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99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0" y="274645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5"/>
            <a:ext cx="602034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584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09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3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直接连接符 143"/>
          <p:cNvCxnSpPr/>
          <p:nvPr userDrawn="1"/>
        </p:nvCxnSpPr>
        <p:spPr>
          <a:xfrm>
            <a:off x="1173052" y="1916832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 userDrawn="1"/>
        </p:nvCxnSpPr>
        <p:spPr>
          <a:xfrm>
            <a:off x="1154456" y="3212976"/>
            <a:ext cx="67209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8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7298409" y="101390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8FD2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03" y="5640183"/>
            <a:ext cx="2193724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2569648" y="1462678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5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5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4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1B85E8-410B-4E22-80A1-90EE6581B2E5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2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442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AF68B8-45B6-4AFC-AB2A-BCA60B9BCF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108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970F70-90AD-45C1-B5F7-92833D73F9A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9701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720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52022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027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771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872012-BEFF-4425-877E-6EA93EA633C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58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A618F2-1279-466D-8BAE-3B00A5B3C73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259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FA1E0C-0218-4001-8ED5-9134121C3A8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303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2"/>
            <a:ext cx="7772638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4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FF1E79-BE3B-44F3-A545-365629419FB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562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853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1" y="4406907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1" y="2906713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15373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6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3" y="1600206"/>
            <a:ext cx="4039486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99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0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0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31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26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74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4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4" y="1435103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963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8" y="4800600"/>
            <a:ext cx="5487034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8" y="612775"/>
            <a:ext cx="54870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8" y="5367338"/>
            <a:ext cx="548703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45017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822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0" y="274645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5"/>
            <a:ext cx="602034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411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BCEC93-C02D-446B-94AD-760E04D30DB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379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82" y="2130432"/>
            <a:ext cx="7772638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363" y="3886200"/>
            <a:ext cx="64012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62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91" y="4406907"/>
            <a:ext cx="7772637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91" y="2906713"/>
            <a:ext cx="777263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796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121" y="1600206"/>
            <a:ext cx="4037899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393" y="1600206"/>
            <a:ext cx="4039486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19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122" y="1535113"/>
            <a:ext cx="403948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122" y="2174875"/>
            <a:ext cx="403948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10" y="1535113"/>
            <a:ext cx="404107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10" y="2174875"/>
            <a:ext cx="404107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843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8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873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4" y="273050"/>
            <a:ext cx="3007791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429" y="273057"/>
            <a:ext cx="51124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124" y="1435103"/>
            <a:ext cx="30077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488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978" y="4800600"/>
            <a:ext cx="5487034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978" y="612775"/>
            <a:ext cx="54870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978" y="5367338"/>
            <a:ext cx="548703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5247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1" y="1600206"/>
            <a:ext cx="822975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67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2D059-4316-4321-A79F-8CCCFAC1A0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364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840" y="274645"/>
            <a:ext cx="20570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22" y="274645"/>
            <a:ext cx="602034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7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733800" y="6400800"/>
            <a:ext cx="144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85C39C-014C-43C5-ACCC-4351920BBA2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75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376" y="-6350"/>
            <a:ext cx="917257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25" y="152400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327025" y="292100"/>
            <a:ext cx="361950" cy="361950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271" y="118174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2"/>
            <a:ext cx="1775520" cy="8815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376" y="-6350"/>
            <a:ext cx="917257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25" y="152400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327025" y="292100"/>
            <a:ext cx="361950" cy="361950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271" y="118174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2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376" y="-6350"/>
            <a:ext cx="9172575" cy="6873875"/>
            <a:chOff x="-4" y="-4"/>
            <a:chExt cx="5778" cy="4330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600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25" y="152400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327025" y="292100"/>
            <a:ext cx="361950" cy="361950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6271" y="118174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16" y="6048222"/>
            <a:ext cx="1775520" cy="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36588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b="1">
              <a:solidFill>
                <a:srgbClr val="000000"/>
              </a:solidFill>
              <a:ea typeface="黑体" pitchFamily="49" charset="-122"/>
            </a:endParaRPr>
          </a:p>
        </p:txBody>
      </p:sp>
      <p:grpSp>
        <p:nvGrpSpPr>
          <p:cNvPr id="3075" name="Group 16"/>
          <p:cNvGrpSpPr>
            <a:grpSpLocks/>
          </p:cNvGrpSpPr>
          <p:nvPr/>
        </p:nvGrpSpPr>
        <p:grpSpPr bwMode="auto">
          <a:xfrm>
            <a:off x="152377" y="763588"/>
            <a:ext cx="8810683" cy="5905500"/>
            <a:chOff x="40" y="391"/>
            <a:chExt cx="2608" cy="3810"/>
          </a:xfrm>
        </p:grpSpPr>
        <p:sp>
          <p:nvSpPr>
            <p:cNvPr id="3082" name="AutoShape 17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4949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3083" name="AutoShape 18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14" name="Picture 2" descr="C:\Users\chaoran\Desktop\logo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2" y="6096000"/>
            <a:ext cx="2018968" cy="50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图片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 cstate="print"/>
          <a:srcRect r="68571"/>
          <a:stretch/>
        </p:blipFill>
        <p:spPr bwMode="auto">
          <a:xfrm>
            <a:off x="5599730" y="5807082"/>
            <a:ext cx="1077726" cy="8620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aoran\Desktop\logo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/>
          <a:stretch/>
        </p:blipFill>
        <p:spPr bwMode="auto">
          <a:xfrm>
            <a:off x="6677454" y="5806717"/>
            <a:ext cx="2207623" cy="7923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" descr="C:\Documents and Settings\All Users\Documents\My Pictures\示例图片\Blue hill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00148" y="1828800"/>
            <a:ext cx="3390672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45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再见</a:t>
            </a:r>
          </a:p>
        </p:txBody>
      </p:sp>
    </p:spTree>
    <p:extLst>
      <p:ext uri="{BB962C8B-B14F-4D97-AF65-F5344CB8AC3E}">
        <p14:creationId xmlns:p14="http://schemas.microsoft.com/office/powerpoint/2010/main" val="185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__1.doc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png"/><Relationship Id="rId7" Type="http://schemas.openxmlformats.org/officeDocument/2006/relationships/image" Target="20RAS1-42.TIF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__2.doc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Microsoft_Word_97_-_2003___3.doc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4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png"/><Relationship Id="rId4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5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hyperlink" Target="http://www.xjktyg.com/wxc/" TargetMode="External"/><Relationship Id="rId3" Type="http://schemas.openxmlformats.org/officeDocument/2006/relationships/hyperlink" Target="http://www.wxckt.cn/" TargetMode="External"/><Relationship Id="rId7" Type="http://schemas.openxmlformats.org/officeDocument/2006/relationships/image" Target="../media/image56.emf"/><Relationship Id="rId12" Type="http://schemas.openxmlformats.org/officeDocument/2006/relationships/image" Target="../media/image6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xc.833200.com/" TargetMode="External"/><Relationship Id="rId11" Type="http://schemas.openxmlformats.org/officeDocument/2006/relationships/image" Target="../media/image60.gif"/><Relationship Id="rId5" Type="http://schemas.openxmlformats.org/officeDocument/2006/relationships/image" Target="../media/image55.gif"/><Relationship Id="rId10" Type="http://schemas.openxmlformats.org/officeDocument/2006/relationships/image" Target="../media/image59.gif"/><Relationship Id="rId4" Type="http://schemas.openxmlformats.org/officeDocument/2006/relationships/image" Target="../media/image54.wmf"/><Relationship Id="rId9" Type="http://schemas.openxmlformats.org/officeDocument/2006/relationships/image" Target="../media/image58.gif"/><Relationship Id="rId1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3648" y="2132856"/>
            <a:ext cx="7026324" cy="1656183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+mn-lt"/>
                <a:ea typeface="+mn-ea"/>
              </a:rPr>
              <a:t>§</a:t>
            </a:r>
            <a:r>
              <a:rPr lang="en-US" altLang="zh-CN" sz="3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1.5.1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　</a:t>
            </a:r>
            <a:r>
              <a:rPr lang="zh-CN" altLang="en-US" sz="3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全称量词与</a:t>
            </a:r>
            <a:r>
              <a:rPr lang="zh-CN" altLang="en-US" sz="3200" dirty="0" smtClean="0">
                <a:solidFill>
                  <a:srgbClr val="000000"/>
                </a:solidFill>
                <a:cs typeface="Times New Roman" pitchFamily="18" charset="0"/>
              </a:rPr>
              <a:t>存在量词</a:t>
            </a:r>
            <a: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/>
            </a:r>
            <a:br>
              <a:rPr lang="en-US" altLang="zh-CN" sz="32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en-US" altLang="zh-CN" sz="3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/>
            </a:r>
            <a:br>
              <a:rPr lang="en-US" altLang="zh-CN" sz="3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en-US" altLang="zh-CN" sz="3200" dirty="0" smtClean="0">
                <a:solidFill>
                  <a:srgbClr val="000000"/>
                </a:solidFill>
                <a:latin typeface="+mn-lt"/>
                <a:ea typeface="+mn-ea"/>
              </a:rPr>
              <a:t>§</a:t>
            </a:r>
            <a:r>
              <a:rPr lang="en-US" altLang="zh-CN" sz="3200" dirty="0" smtClean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1.5.2</a:t>
            </a: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Times New Roman" pitchFamily="18" charset="0"/>
              </a:rPr>
              <a:t>　</a:t>
            </a:r>
            <a:r>
              <a:rPr lang="zh-CN" altLang="en-US" sz="3200" dirty="0">
                <a:solidFill>
                  <a:schemeClr val="tx1"/>
                </a:solidFill>
              </a:rPr>
              <a:t>含有一个 量词的命题的否定</a:t>
            </a:r>
            <a:endParaRPr lang="zh-CN" altLang="en-US" sz="3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1763688" y="5733256"/>
            <a:ext cx="48965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dirty="0">
                <a:solidFill>
                  <a:srgbClr val="0E8BE0"/>
                </a:solidFill>
                <a:ea typeface="宋体" panose="02010600030101010101" pitchFamily="2" charset="-122"/>
              </a:rPr>
              <a:t>高中数学必修</a:t>
            </a:r>
            <a:r>
              <a:rPr lang="en-US" altLang="zh-CN" dirty="0">
                <a:solidFill>
                  <a:srgbClr val="0E8BE0"/>
                </a:solidFill>
                <a:ea typeface="宋体" panose="02010600030101010101" pitchFamily="2" charset="-122"/>
              </a:rPr>
              <a:t>1·</a:t>
            </a:r>
            <a:r>
              <a:rPr lang="zh-CN" altLang="en-US" dirty="0">
                <a:solidFill>
                  <a:schemeClr val="accent2"/>
                </a:solidFill>
                <a:ea typeface="宋体" panose="02010600030101010101" pitchFamily="2" charset="-122"/>
              </a:rPr>
              <a:t>精品课件</a:t>
            </a:r>
            <a:endParaRPr lang="en-US" altLang="zh-CN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023046" y="692696"/>
            <a:ext cx="4824536" cy="7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第一章  常用逻辑用语</a:t>
            </a:r>
            <a:endParaRPr lang="en-US" altLang="zh-CN" sz="32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13927" y="260648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探究三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</a:rPr>
              <a:t>存在量词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Administrator\AppData\Local\Microsoft\Windows\Temporary Internet Files\Content.IE5\K8G4LHLN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8072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55576" y="1052736"/>
            <a:ext cx="6099747" cy="388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下列语句是命题吗？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(1)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与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(3)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，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(2)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与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(4)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之间有什么关系？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(1)2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+1=3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(2)</a:t>
            </a:r>
            <a:r>
              <a:rPr lang="en-US" altLang="zh-CN" sz="2800" b="1" i="1" kern="0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能被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和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整除；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(3)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存在一个</a:t>
            </a:r>
            <a:r>
              <a:rPr lang="en-US" altLang="zh-CN" sz="2800" b="1" i="1" kern="0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0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∈R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，使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lang="en-US" altLang="zh-CN" sz="2800" b="1" i="1" kern="0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+1=3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至少有一个</a:t>
            </a:r>
            <a:r>
              <a:rPr lang="en-US" altLang="zh-CN" sz="2800" b="1" i="1" kern="0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0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∈Z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，</a:t>
            </a:r>
            <a:r>
              <a:rPr lang="en-US" altLang="en-US" sz="2800" b="1" i="1" kern="0" dirty="0">
                <a:solidFill>
                  <a:srgbClr val="000000"/>
                </a:solidFill>
                <a:latin typeface="+mn-lt"/>
                <a:ea typeface="+mn-ea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能被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和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整除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.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987824" y="2420888"/>
            <a:ext cx="1728192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FFFF"/>
                </a:solidFill>
              </a:rPr>
              <a:t>不是命题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139952" y="3100025"/>
            <a:ext cx="1728192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FFFF"/>
                </a:solidFill>
              </a:rPr>
              <a:t>不是命题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940152" y="3645024"/>
            <a:ext cx="1314400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FFFF"/>
                </a:solidFill>
              </a:rPr>
              <a:t>是命题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020272" y="4293096"/>
            <a:ext cx="1314400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FFFF"/>
                </a:solidFill>
              </a:rPr>
              <a:t>是命题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3806458"/>
            <a:ext cx="1440160" cy="400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59632" y="4445821"/>
            <a:ext cx="1800200" cy="400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4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79512" y="1124744"/>
                <a:ext cx="6136616" cy="4401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宋体"/>
                  </a:rPr>
                  <a:t>存在量词、特称命题定义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/>
                  </a:rPr>
                  <a:t>：</a:t>
                </a:r>
                <a:endParaRPr lang="en-US" altLang="zh-CN" sz="2800" b="1" dirty="0" smtClean="0">
                  <a:solidFill>
                    <a:srgbClr val="FF0000"/>
                  </a:solidFill>
                  <a:latin typeface="宋体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 smtClean="0">
                    <a:latin typeface="+mn-ea"/>
                  </a:rPr>
                  <a:t>短语</a:t>
                </a:r>
                <a:r>
                  <a:rPr lang="zh-CN" altLang="en-US" sz="2800" b="1" dirty="0">
                    <a:latin typeface="+mn-ea"/>
                  </a:rPr>
                  <a:t>“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+mn-ea"/>
                  </a:rPr>
                  <a:t>存在一个</a:t>
                </a:r>
                <a:r>
                  <a:rPr lang="zh-CN" altLang="en-US" sz="2800" b="1" dirty="0">
                    <a:latin typeface="+mn-ea"/>
                  </a:rPr>
                  <a:t>”</a:t>
                </a:r>
                <a:r>
                  <a:rPr lang="zh-CN" altLang="en-US" sz="2800" b="1" dirty="0">
                    <a:latin typeface="+mn-ea"/>
                  </a:rPr>
                  <a:t>“</a:t>
                </a:r>
                <a:r>
                  <a:rPr lang="zh-CN" altLang="en-US" sz="2800" b="1" dirty="0">
                    <a:solidFill>
                      <a:srgbClr val="0000FF"/>
                    </a:solidFill>
                    <a:latin typeface="+mn-ea"/>
                  </a:rPr>
                  <a:t>至少有一个</a:t>
                </a:r>
                <a:r>
                  <a:rPr lang="zh-CN" altLang="en-US" sz="2800" b="1" dirty="0">
                    <a:latin typeface="+mn-ea"/>
                  </a:rPr>
                  <a:t>”</a:t>
                </a:r>
                <a:endParaRPr lang="en-US" altLang="zh-CN" sz="2800" b="1" dirty="0">
                  <a:latin typeface="+mn-ea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zh-CN" altLang="en-US" sz="2800" b="1" dirty="0">
                    <a:latin typeface="+mn-ea"/>
                  </a:rPr>
                  <a:t>在</a:t>
                </a:r>
                <a:r>
                  <a:rPr lang="zh-CN" altLang="en-US" sz="2800" b="1" dirty="0">
                    <a:latin typeface="+mn-ea"/>
                  </a:rPr>
                  <a:t>逻辑中通常叫做存在量词，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latin typeface="+mn-ea"/>
                  </a:rPr>
                  <a:t>并用符号</a:t>
                </a:r>
                <a:r>
                  <a:rPr lang="zh-CN" altLang="en-US" sz="2800" b="1" dirty="0">
                    <a:latin typeface="+mn-ea"/>
                  </a:rPr>
                  <a:t>“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rgbClr val="0000FF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zh-CN" altLang="en-US" sz="2800" b="1" dirty="0">
                    <a:latin typeface="+mn-ea"/>
                  </a:rPr>
                  <a:t>”表示</a:t>
                </a:r>
                <a:r>
                  <a:rPr lang="en-US" altLang="zh-CN" sz="2800" b="1" dirty="0" smtClean="0">
                    <a:latin typeface="+mn-ea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latin typeface="华文琥珀" pitchFamily="2" charset="-122"/>
                    <a:ea typeface="华文琥珀" pitchFamily="2" charset="-122"/>
                  </a:rPr>
                  <a:t>含有</a:t>
                </a:r>
                <a:r>
                  <a:rPr lang="zh-CN" altLang="en-US" sz="2800" b="1" dirty="0">
                    <a:latin typeface="华文琥珀" pitchFamily="2" charset="-122"/>
                    <a:ea typeface="华文琥珀" pitchFamily="2" charset="-122"/>
                  </a:rPr>
                  <a:t>存在量词的命题，叫做特称命题</a:t>
                </a:r>
                <a:r>
                  <a:rPr lang="en-US" altLang="zh-CN" sz="2800" b="1" dirty="0">
                    <a:latin typeface="华文琥珀" pitchFamily="2" charset="-122"/>
                    <a:ea typeface="华文琥珀" pitchFamily="2" charset="-122"/>
                  </a:rPr>
                  <a:t>.</a:t>
                </a:r>
                <a:endParaRPr lang="zh-CN" altLang="en-US" sz="2800" b="1" dirty="0">
                  <a:latin typeface="华文琥珀" pitchFamily="2" charset="-122"/>
                  <a:ea typeface="华文琥珀" pitchFamily="2" charset="-122"/>
                </a:endParaRPr>
              </a:p>
              <a:p>
                <a:pPr lvl="0">
                  <a:lnSpc>
                    <a:spcPct val="150000"/>
                  </a:lnSpc>
                </a:pPr>
                <a:endParaRPr lang="zh-CN" altLang="en-US" sz="2800" dirty="0">
                  <a:latin typeface="+mn-ea"/>
                </a:endParaRPr>
              </a:p>
              <a:p>
                <a:pPr lvl="0"/>
                <a:endParaRPr lang="zh-CN" altLang="en-US" sz="2800" dirty="0">
                  <a:solidFill>
                    <a:srgbClr val="FF0000"/>
                  </a:solidFill>
                  <a:latin typeface="宋体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4744"/>
                <a:ext cx="6136616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1986" r="-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316128" y="332656"/>
            <a:ext cx="2808312" cy="2284944"/>
          </a:xfrm>
          <a:prstGeom prst="wedgeRoundRectCallout">
            <a:avLst>
              <a:gd name="adj1" fmla="val -76501"/>
              <a:gd name="adj2" fmla="val 30162"/>
              <a:gd name="adj3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>
                <a:solidFill>
                  <a:srgbClr val="FFFF00"/>
                </a:solidFill>
              </a:rPr>
              <a:t>常见的</a:t>
            </a:r>
            <a:r>
              <a:rPr lang="zh-CN" altLang="en-US" sz="2600" b="1" kern="0" dirty="0" smtClean="0">
                <a:solidFill>
                  <a:srgbClr val="FFFF00"/>
                </a:solidFill>
              </a:rPr>
              <a:t>存在量词</a:t>
            </a:r>
            <a:endParaRPr lang="en-US" altLang="zh-CN" sz="2600" b="1" kern="0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FFFF00"/>
                </a:solidFill>
              </a:rPr>
              <a:t>还有“有些”</a:t>
            </a:r>
            <a:endParaRPr lang="en-US" altLang="zh-CN" sz="2600" b="1" kern="0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FFFF00"/>
                </a:solidFill>
              </a:rPr>
              <a:t>“有一个”</a:t>
            </a:r>
            <a:endParaRPr lang="en-US" altLang="zh-CN" sz="2600" b="1" kern="0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FFFF00"/>
                </a:solidFill>
              </a:rPr>
              <a:t>“对某个”</a:t>
            </a:r>
            <a:endParaRPr lang="en-US" altLang="zh-CN" sz="2600" b="1" kern="0" dirty="0" smtClean="0">
              <a:solidFill>
                <a:srgbClr val="FFFF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kern="0" dirty="0" smtClean="0">
                <a:solidFill>
                  <a:srgbClr val="FFFF00"/>
                </a:solidFill>
              </a:rPr>
              <a:t>“有的”</a:t>
            </a:r>
            <a:r>
              <a:rPr lang="zh-CN" altLang="en-US" sz="2600" b="1" kern="0" dirty="0">
                <a:solidFill>
                  <a:srgbClr val="FFFF00"/>
                </a:solidFill>
              </a:rPr>
              <a:t>等 </a:t>
            </a:r>
            <a:r>
              <a:rPr lang="en-US" altLang="zh-CN" sz="2600" b="1" kern="0" dirty="0" smtClean="0">
                <a:solidFill>
                  <a:srgbClr val="FFFF00"/>
                </a:solidFill>
              </a:rPr>
              <a:t>.</a:t>
            </a:r>
            <a:r>
              <a:rPr lang="zh-CN" altLang="en-US" sz="2600" kern="0" dirty="0" smtClean="0">
                <a:solidFill>
                  <a:srgbClr val="FFFF00"/>
                </a:solidFill>
              </a:rPr>
              <a:t> </a:t>
            </a:r>
            <a:endParaRPr lang="zh-CN" altLang="en-US" sz="2600" kern="0" dirty="0">
              <a:solidFill>
                <a:srgbClr val="FFFF00"/>
              </a:solidFill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79512" y="192021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探究三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</a:rPr>
              <a:t>存在量词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611559" y="1203603"/>
            <a:ext cx="3523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特称命题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符号记法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：</a:t>
            </a:r>
          </a:p>
        </p:txBody>
      </p:sp>
      <p:sp>
        <p:nvSpPr>
          <p:cNvPr id="5" name="Rectangle 97"/>
          <p:cNvSpPr>
            <a:spLocks noChangeArrowheads="1"/>
          </p:cNvSpPr>
          <p:nvPr/>
        </p:nvSpPr>
        <p:spPr bwMode="auto">
          <a:xfrm>
            <a:off x="467544" y="1844824"/>
            <a:ext cx="8352928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通常，将含有变量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的语句用</a:t>
            </a:r>
            <a:r>
              <a:rPr lang="en-US" altLang="zh-CN" sz="2800" b="1" i="1" kern="0" dirty="0" smtClean="0">
                <a:latin typeface="+mn-lt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), </a:t>
            </a:r>
            <a:r>
              <a:rPr lang="en-US" altLang="zh-CN" sz="2800" b="1" i="1" kern="0" dirty="0">
                <a:latin typeface="+mn-lt"/>
              </a:rPr>
              <a:t>q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), </a:t>
            </a:r>
            <a:r>
              <a:rPr lang="en-US" altLang="zh-CN" sz="2800" b="1" i="1" kern="0" dirty="0">
                <a:latin typeface="+mn-lt"/>
              </a:rPr>
              <a:t>r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),…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表示，变量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的取值范围用</a:t>
            </a:r>
            <a:r>
              <a:rPr lang="en-US" altLang="zh-CN" sz="2800" b="1" i="1" kern="0" dirty="0">
                <a:latin typeface="+mn-lt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表示，那么，</a:t>
            </a:r>
          </a:p>
        </p:txBody>
      </p:sp>
      <p:sp>
        <p:nvSpPr>
          <p:cNvPr id="6" name="Rectangle 100"/>
          <p:cNvSpPr>
            <a:spLocks noChangeArrowheads="1"/>
          </p:cNvSpPr>
          <p:nvPr/>
        </p:nvSpPr>
        <p:spPr bwMode="auto">
          <a:xfrm>
            <a:off x="467544" y="3356992"/>
            <a:ext cx="8496944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命题“存在</a:t>
            </a:r>
            <a:r>
              <a:rPr lang="en-US" altLang="zh-CN" sz="2800" b="1" i="1" kern="0" dirty="0" smtClean="0">
                <a:latin typeface="+mn-lt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中的一个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lang="en-US" altLang="zh-CN" sz="2800" b="1" kern="0" baseline="-25000" dirty="0" smtClean="0">
                <a:latin typeface="+mn-lt"/>
              </a:rPr>
              <a:t>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，有</a:t>
            </a:r>
            <a:r>
              <a:rPr lang="en-US" altLang="zh-CN" sz="2800" b="1" i="1" kern="0" dirty="0" smtClean="0">
                <a:latin typeface="+mn-lt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lang="en-US" altLang="zh-CN" sz="2800" b="1" kern="0" baseline="-25000" dirty="0" smtClean="0">
                <a:latin typeface="+mn-lt"/>
              </a:rPr>
              <a:t>0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成立 ”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可用符号简记为：</a:t>
            </a:r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611559" y="5506375"/>
            <a:ext cx="6840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读作“</a:t>
            </a:r>
            <a:r>
              <a:rPr lang="zh-CN" altLang="en-US" sz="2800" b="1" kern="0" dirty="0" smtClean="0">
                <a:solidFill>
                  <a:sysClr val="windowText" lastClr="000000"/>
                </a:solidFill>
                <a:latin typeface="+mn-lt"/>
              </a:rPr>
              <a:t>存在一个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lang="en-US" altLang="zh-CN" sz="2800" b="1" kern="0" baseline="-25000" dirty="0" smtClean="0">
                <a:latin typeface="+mn-lt"/>
              </a:rPr>
              <a:t>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属于</a:t>
            </a:r>
            <a:r>
              <a:rPr lang="en-US" altLang="zh-CN" sz="2800" b="1" i="1" kern="0" dirty="0">
                <a:latin typeface="+mn-lt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，使</a:t>
            </a:r>
            <a:r>
              <a:rPr lang="en-US" altLang="zh-CN" sz="2800" b="1" i="1" kern="0" dirty="0" smtClean="0">
                <a:latin typeface="+mn-lt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lang="en-US" altLang="zh-CN" sz="2800" b="1" kern="0" baseline="-25000" dirty="0" smtClean="0">
                <a:latin typeface="+mn-lt"/>
              </a:rPr>
              <a:t>0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成立”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4922004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∃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  <m:r>
                        <a:rPr lang="zh-CN" alt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22004"/>
                <a:ext cx="2808312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79512" y="192021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探究三</a:t>
            </a:r>
            <a:r>
              <a:rPr lang="zh-CN" altLang="en-US" sz="3200" dirty="0" smtClean="0">
                <a:solidFill>
                  <a:srgbClr val="FF0000"/>
                </a:solidFill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</a:rPr>
              <a:t>存在量词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5495" y="188640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探究四：</a:t>
            </a:r>
            <a:r>
              <a:rPr lang="zh-CN" altLang="en-US" sz="3200" dirty="0">
                <a:solidFill>
                  <a:srgbClr val="FF0000"/>
                </a:solidFill>
                <a:latin typeface="+mn-ea"/>
                <a:ea typeface="+mn-ea"/>
              </a:rPr>
              <a:t>特称命题的真假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884164" y="1568878"/>
                <a:ext cx="6497420" cy="1344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(1)</a:t>
                </a: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有一个素数不是奇数</a:t>
                </a: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;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800" b="1" kern="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zh-CN" sz="2800" b="1" i="1" kern="0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∃</m:t>
                    </m:r>
                  </m:oMath>
                </a14:m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x</a:t>
                </a:r>
                <a:r>
                  <a:rPr kumimoji="0" lang="en-US" altLang="zh-CN" sz="2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0</a:t>
                </a: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∈</a:t>
                </a: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R</a:t>
                </a: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，使等式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</m:ctrlPr>
                      </m:sSubSupPr>
                      <m:e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𝒙</m:t>
                        </m:r>
                      </m:e>
                      <m:sub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𝟎</m:t>
                        </m:r>
                      </m:sub>
                      <m:sup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𝟐</m:t>
                        </m:r>
                      </m:sup>
                    </m:sSubSup>
                    <m:r>
                      <a:rPr kumimoji="0" lang="en-US" altLang="zh-CN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+</m:t>
                    </m:r>
                    <m:sSub>
                      <m:sSubPr>
                        <m:ctrlP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𝒙</m:t>
                        </m:r>
                      </m:e>
                      <m:sub>
                        <m:r>
                          <a:rPr kumimoji="0" lang="en-US" altLang="zh-CN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𝟎</m:t>
                        </m:r>
                      </m:sub>
                    </m:sSub>
                    <m:r>
                      <a:rPr kumimoji="0" lang="en-US" altLang="zh-CN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+</m:t>
                    </m:r>
                    <m:r>
                      <a:rPr kumimoji="0" lang="en-US" altLang="zh-CN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𝟖</m:t>
                    </m:r>
                    <m:r>
                      <a:rPr kumimoji="0" lang="en-US" altLang="zh-CN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altLang="zh-CN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</a:rPr>
                      <m:t>𝟎</m:t>
                    </m:r>
                  </m:oMath>
                </a14:m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成立</a:t>
                </a: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.</a:t>
                </a:r>
                <a:endPara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164" y="1568878"/>
                <a:ext cx="6497420" cy="1344727"/>
              </a:xfrm>
              <a:prstGeom prst="rect">
                <a:avLst/>
              </a:prstGeom>
              <a:blipFill rotWithShape="1">
                <a:blip r:embed="rId2"/>
                <a:stretch>
                  <a:fillRect l="-1876" r="-1220" b="-113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C:\Users\Administrator\AppData\Local\Microsoft\Windows\Temporary Internet Files\Content.IE5\K8G4LHLN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735"/>
            <a:ext cx="648072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114493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1" dirty="0" smtClean="0">
                <a:latin typeface="+mn-ea"/>
              </a:rPr>
              <a:t>下列命题是特称命题吗？是真命题还是假命题？</a:t>
            </a:r>
            <a:endParaRPr lang="zh-CN" altLang="en-US" sz="2800" b="1" i="1" dirty="0">
              <a:latin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076056" y="1601217"/>
            <a:ext cx="1368152" cy="603647"/>
          </a:xfrm>
          <a:prstGeom prst="wedgeRoundRectCallout">
            <a:avLst>
              <a:gd name="adj1" fmla="val -74301"/>
              <a:gd name="adj2" fmla="val -1540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dirty="0">
                <a:solidFill>
                  <a:srgbClr val="FFFFFF"/>
                </a:solidFill>
              </a:rPr>
              <a:t>真命题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7452320" y="2283785"/>
            <a:ext cx="1368152" cy="603647"/>
          </a:xfrm>
          <a:prstGeom prst="wedgeRoundRectCallout">
            <a:avLst>
              <a:gd name="adj1" fmla="val -74301"/>
              <a:gd name="adj2" fmla="val -1540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dirty="0" smtClean="0">
                <a:solidFill>
                  <a:srgbClr val="FFFFFF"/>
                </a:solidFill>
              </a:rPr>
              <a:t>假命题</a:t>
            </a:r>
            <a:endParaRPr lang="zh-CN" altLang="en-US" sz="2600" dirty="0">
              <a:solidFill>
                <a:srgbClr val="FFFFFF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779912" y="3004183"/>
            <a:ext cx="2952328" cy="504056"/>
          </a:xfrm>
          <a:prstGeom prst="wedgeRoundRectCallout">
            <a:avLst>
              <a:gd name="adj1" fmla="val -18909"/>
              <a:gd name="adj2" fmla="val -8608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dirty="0" smtClean="0">
                <a:solidFill>
                  <a:srgbClr val="FFFFFF"/>
                </a:solidFill>
              </a:rPr>
              <a:t>方程</a:t>
            </a:r>
            <a:r>
              <a:rPr lang="en-US" altLang="zh-CN" sz="2600" i="1" dirty="0" smtClean="0">
                <a:solidFill>
                  <a:srgbClr val="FFFFFF"/>
                </a:solidFill>
              </a:rPr>
              <a:t>x</a:t>
            </a:r>
            <a:r>
              <a:rPr lang="en-US" altLang="zh-CN" sz="2600" baseline="30000" dirty="0" smtClean="0">
                <a:solidFill>
                  <a:srgbClr val="FFFFFF"/>
                </a:solidFill>
              </a:rPr>
              <a:t>2</a:t>
            </a:r>
            <a:r>
              <a:rPr lang="en-US" altLang="zh-CN" sz="2600" dirty="0" smtClean="0">
                <a:solidFill>
                  <a:srgbClr val="FFFFFF"/>
                </a:solidFill>
              </a:rPr>
              <a:t>+</a:t>
            </a:r>
            <a:r>
              <a:rPr lang="en-US" altLang="zh-CN" sz="2600" i="1" dirty="0">
                <a:solidFill>
                  <a:srgbClr val="FFFFFF"/>
                </a:solidFill>
              </a:rPr>
              <a:t>x</a:t>
            </a:r>
            <a:r>
              <a:rPr lang="en-US" altLang="zh-CN" sz="2600" dirty="0" smtClean="0">
                <a:solidFill>
                  <a:srgbClr val="FFFFFF"/>
                </a:solidFill>
              </a:rPr>
              <a:t>+8=0</a:t>
            </a:r>
            <a:r>
              <a:rPr lang="zh-CN" altLang="en-US" sz="2600" dirty="0" smtClean="0">
                <a:solidFill>
                  <a:srgbClr val="FFFFFF"/>
                </a:solidFill>
              </a:rPr>
              <a:t>无解</a:t>
            </a:r>
            <a:endParaRPr lang="zh-CN" altLang="en-US" sz="2600" dirty="0">
              <a:solidFill>
                <a:srgbClr val="FFFFFF"/>
              </a:solidFill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884927" y="4056167"/>
            <a:ext cx="8311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——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只需在集合</a:t>
            </a:r>
            <a:r>
              <a:rPr lang="en-US" altLang="zh-CN" sz="2800" b="1" i="1" dirty="0">
                <a:latin typeface="+mn-lt"/>
                <a:ea typeface="+mn-ea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中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找到</a:t>
            </a:r>
            <a:r>
              <a:rPr lang="zh-CN" altLang="en-US" sz="2800" b="1" kern="0" dirty="0">
                <a:solidFill>
                  <a:srgbClr val="0000FF"/>
                </a:solidFill>
                <a:latin typeface="+mn-lt"/>
                <a:ea typeface="+mn-ea"/>
              </a:rPr>
              <a:t>一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个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元素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lang="en-US" altLang="zh-CN" sz="2800" b="1" baseline="-25000" dirty="0" smtClean="0"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，证明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+mn-lt"/>
                <a:ea typeface="+mn-ea"/>
              </a:rPr>
              <a:t>p</a:t>
            </a: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ea typeface="+mn-ea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成立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900113" y="5221561"/>
            <a:ext cx="7205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——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证明集合</a:t>
            </a:r>
            <a:r>
              <a:rPr lang="en-US" altLang="zh-CN" sz="2800" b="1" i="1" dirty="0">
                <a:latin typeface="+mn-lt"/>
                <a:ea typeface="+mn-ea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中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所有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元素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，使得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+mn-lt"/>
                <a:ea typeface="+mn-ea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(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不成立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27584" y="3497835"/>
                <a:ext cx="6264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+mn-lt"/>
                  </a:rPr>
                  <a:t>判断特称命题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altLang="zh-CN" sz="2800" b="1" i="1" dirty="0" smtClean="0">
                    <a:latin typeface="+mn-lt"/>
                  </a:rPr>
                  <a:t>x</a:t>
                </a:r>
                <a:r>
                  <a:rPr lang="en-US" altLang="zh-CN" sz="2800" b="1" baseline="-25000" dirty="0" smtClean="0">
                    <a:latin typeface="+mn-lt"/>
                  </a:rPr>
                  <a:t>0</a:t>
                </a:r>
                <a:r>
                  <a:rPr lang="zh-CN" altLang="en-US" sz="2800" b="1" dirty="0" smtClean="0">
                    <a:latin typeface="+mn-lt"/>
                  </a:rPr>
                  <a:t>∈</a:t>
                </a:r>
                <a:r>
                  <a:rPr lang="en-US" altLang="zh-CN" sz="2800" b="1" i="1" dirty="0">
                    <a:latin typeface="+mn-lt"/>
                  </a:rPr>
                  <a:t>M</a:t>
                </a:r>
                <a:r>
                  <a:rPr lang="zh-CN" altLang="en-US" sz="2800" b="1" dirty="0" smtClean="0">
                    <a:latin typeface="+mn-lt"/>
                  </a:rPr>
                  <a:t>，</a:t>
                </a:r>
                <a:r>
                  <a:rPr lang="en-US" altLang="zh-CN" sz="2800" b="1" i="1" dirty="0" smtClean="0">
                    <a:latin typeface="+mn-lt"/>
                  </a:rPr>
                  <a:t>p</a:t>
                </a:r>
                <a:r>
                  <a:rPr lang="en-US" altLang="zh-CN" sz="2800" b="1" dirty="0" smtClean="0">
                    <a:latin typeface="+mn-lt"/>
                  </a:rPr>
                  <a:t>(</a:t>
                </a:r>
                <a:r>
                  <a:rPr lang="en-US" altLang="zh-CN" sz="2800" b="1" i="1" dirty="0" smtClean="0">
                    <a:latin typeface="+mn-lt"/>
                  </a:rPr>
                  <a:t>x</a:t>
                </a:r>
                <a:r>
                  <a:rPr lang="en-US" altLang="zh-CN" sz="2800" b="1" baseline="-25000" dirty="0" smtClean="0">
                    <a:latin typeface="+mn-lt"/>
                  </a:rPr>
                  <a:t>0</a:t>
                </a:r>
                <a:r>
                  <a:rPr lang="en-US" altLang="zh-CN" sz="2800" b="1" dirty="0" smtClean="0">
                    <a:latin typeface="+mn-lt"/>
                  </a:rPr>
                  <a:t>)</a:t>
                </a:r>
                <a:r>
                  <a:rPr lang="zh-CN" altLang="en-US" sz="2800" b="1" dirty="0" smtClean="0">
                    <a:latin typeface="+mn-lt"/>
                  </a:rPr>
                  <a:t>为真命题</a:t>
                </a:r>
                <a:r>
                  <a:rPr lang="zh-CN" altLang="en-US" sz="2800" dirty="0" smtClean="0">
                    <a:latin typeface="+mn-lt"/>
                  </a:rPr>
                  <a:t>：</a:t>
                </a:r>
                <a:endParaRPr lang="zh-CN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497835"/>
                <a:ext cx="626469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45" t="-15116" r="-759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27584" y="4633972"/>
                <a:ext cx="62646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+mn-lt"/>
                  </a:rPr>
                  <a:t>判断特称命题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altLang="zh-CN" sz="2800" b="1" i="1" dirty="0" smtClean="0">
                    <a:latin typeface="+mn-lt"/>
                  </a:rPr>
                  <a:t>x</a:t>
                </a:r>
                <a:r>
                  <a:rPr lang="en-US" altLang="zh-CN" sz="2800" b="1" baseline="-25000" dirty="0" smtClean="0">
                    <a:latin typeface="+mn-lt"/>
                  </a:rPr>
                  <a:t>0</a:t>
                </a:r>
                <a:r>
                  <a:rPr lang="zh-CN" altLang="en-US" sz="2800" b="1" dirty="0" smtClean="0">
                    <a:latin typeface="+mn-lt"/>
                  </a:rPr>
                  <a:t>∈</a:t>
                </a:r>
                <a:r>
                  <a:rPr lang="en-US" altLang="zh-CN" sz="2800" b="1" i="1" dirty="0">
                    <a:latin typeface="+mn-lt"/>
                  </a:rPr>
                  <a:t>M</a:t>
                </a:r>
                <a:r>
                  <a:rPr lang="zh-CN" altLang="en-US" sz="2800" b="1" dirty="0" smtClean="0">
                    <a:latin typeface="+mn-lt"/>
                  </a:rPr>
                  <a:t>，</a:t>
                </a:r>
                <a:r>
                  <a:rPr lang="en-US" altLang="zh-CN" sz="2800" b="1" i="1" dirty="0" smtClean="0">
                    <a:latin typeface="+mn-lt"/>
                  </a:rPr>
                  <a:t>p</a:t>
                </a:r>
                <a:r>
                  <a:rPr lang="en-US" altLang="zh-CN" sz="2800" b="1" dirty="0" smtClean="0">
                    <a:latin typeface="+mn-lt"/>
                  </a:rPr>
                  <a:t>(</a:t>
                </a:r>
                <a:r>
                  <a:rPr lang="en-US" altLang="zh-CN" sz="2800" b="1" i="1" dirty="0" smtClean="0">
                    <a:latin typeface="+mn-lt"/>
                  </a:rPr>
                  <a:t>x</a:t>
                </a:r>
                <a:r>
                  <a:rPr lang="en-US" altLang="zh-CN" sz="2800" b="1" baseline="-25000" dirty="0" smtClean="0">
                    <a:latin typeface="+mn-lt"/>
                  </a:rPr>
                  <a:t>0</a:t>
                </a:r>
                <a:r>
                  <a:rPr lang="en-US" altLang="zh-CN" sz="2800" b="1" dirty="0" smtClean="0">
                    <a:latin typeface="+mn-lt"/>
                  </a:rPr>
                  <a:t>)</a:t>
                </a:r>
                <a:r>
                  <a:rPr lang="zh-CN" altLang="en-US" sz="2800" b="1" dirty="0" smtClean="0">
                    <a:latin typeface="+mn-lt"/>
                  </a:rPr>
                  <a:t>为假命题</a:t>
                </a:r>
                <a:r>
                  <a:rPr lang="zh-CN" altLang="en-US" sz="2800" dirty="0" smtClean="0">
                    <a:latin typeface="+mn-lt"/>
                  </a:rPr>
                  <a:t>：</a:t>
                </a:r>
                <a:endParaRPr lang="zh-CN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33972"/>
                <a:ext cx="626469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045" t="-15116" r="-759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3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13" grpId="0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典例</a:t>
            </a:r>
            <a:r>
              <a:rPr lang="zh-CN" altLang="en-US" sz="3200" dirty="0" smtClean="0">
                <a:solidFill>
                  <a:srgbClr val="FF0000"/>
                </a:solidFill>
              </a:rPr>
              <a:t>分析</a:t>
            </a:r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078865"/>
            <a:ext cx="765105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+mn-lt"/>
                <a:ea typeface="+mn-ea"/>
                <a:cs typeface="Times New Roman" pitchFamily="18" charset="0"/>
              </a:rPr>
              <a:t>判断</a:t>
            </a:r>
            <a:r>
              <a:rPr lang="zh-CN" altLang="en-US" sz="2800" b="1" dirty="0">
                <a:latin typeface="+mn-lt"/>
                <a:ea typeface="+mn-ea"/>
                <a:cs typeface="Times New Roman" pitchFamily="18" charset="0"/>
              </a:rPr>
              <a:t>下列特称命题的真假：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  <a:ea typeface="+mn-ea"/>
                <a:cs typeface="Times New Roman" pitchFamily="18" charset="0"/>
              </a:rPr>
              <a:t>(1)</a:t>
            </a:r>
            <a:r>
              <a:rPr lang="zh-CN" altLang="en-US" sz="2800" b="1" dirty="0" smtClean="0">
                <a:latin typeface="+mn-lt"/>
                <a:ea typeface="+mn-ea"/>
                <a:cs typeface="Times New Roman" pitchFamily="18" charset="0"/>
              </a:rPr>
              <a:t>有</a:t>
            </a:r>
            <a:r>
              <a:rPr lang="zh-CN" altLang="en-US" sz="2800" b="1" dirty="0">
                <a:latin typeface="+mn-lt"/>
                <a:ea typeface="+mn-ea"/>
                <a:cs typeface="Times New Roman" pitchFamily="18" charset="0"/>
              </a:rPr>
              <a:t>一个实数</a:t>
            </a:r>
            <a:r>
              <a:rPr lang="en-US" altLang="zh-CN" sz="2800" b="1" i="1" dirty="0">
                <a:latin typeface="+mn-lt"/>
                <a:ea typeface="+mn-ea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+mn-lt"/>
                <a:ea typeface="+mn-ea"/>
                <a:cs typeface="Times New Roman" pitchFamily="18" charset="0"/>
              </a:rPr>
              <a:t>0</a:t>
            </a:r>
            <a:r>
              <a:rPr lang="zh-CN" altLang="en-US" sz="2800" b="1" dirty="0">
                <a:latin typeface="+mn-lt"/>
                <a:ea typeface="+mn-ea"/>
                <a:cs typeface="Times New Roman" pitchFamily="18" charset="0"/>
              </a:rPr>
              <a:t>，使</a:t>
            </a:r>
            <a:r>
              <a:rPr lang="en-US" altLang="zh-CN" sz="2800" b="1" i="1" dirty="0">
                <a:latin typeface="+mn-lt"/>
                <a:ea typeface="+mn-ea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+mn-lt"/>
                <a:ea typeface="+mn-ea"/>
                <a:cs typeface="Times New Roman" pitchFamily="18" charset="0"/>
              </a:rPr>
              <a:t>0</a:t>
            </a:r>
            <a:r>
              <a:rPr lang="en-US" altLang="zh-CN" sz="2800" b="1" baseline="30000" dirty="0">
                <a:latin typeface="+mn-lt"/>
                <a:ea typeface="+mn-ea"/>
                <a:cs typeface="Times New Roman" pitchFamily="18" charset="0"/>
              </a:rPr>
              <a:t>2</a:t>
            </a:r>
            <a:r>
              <a:rPr lang="en-US" altLang="zh-CN" sz="2800" b="1" dirty="0">
                <a:latin typeface="+mn-lt"/>
                <a:ea typeface="+mn-ea"/>
                <a:cs typeface="Times New Roman" pitchFamily="18" charset="0"/>
              </a:rPr>
              <a:t>+2</a:t>
            </a:r>
            <a:r>
              <a:rPr lang="en-US" altLang="zh-CN" sz="2800" b="1" i="1" dirty="0">
                <a:latin typeface="+mn-lt"/>
                <a:ea typeface="+mn-ea"/>
                <a:cs typeface="Times New Roman" pitchFamily="18" charset="0"/>
              </a:rPr>
              <a:t>x</a:t>
            </a:r>
            <a:r>
              <a:rPr lang="en-US" altLang="zh-CN" sz="2800" b="1" baseline="-25000" dirty="0">
                <a:latin typeface="+mn-lt"/>
                <a:ea typeface="+mn-ea"/>
                <a:cs typeface="Times New Roman" pitchFamily="18" charset="0"/>
              </a:rPr>
              <a:t>0</a:t>
            </a:r>
            <a:r>
              <a:rPr lang="en-US" altLang="zh-CN" sz="2800" b="1" dirty="0">
                <a:latin typeface="+mn-lt"/>
                <a:ea typeface="+mn-ea"/>
                <a:cs typeface="Times New Roman" pitchFamily="18" charset="0"/>
              </a:rPr>
              <a:t>+3=0</a:t>
            </a:r>
            <a:r>
              <a:rPr lang="zh-CN" altLang="en-US" sz="2800" b="1" dirty="0">
                <a:latin typeface="+mn-lt"/>
                <a:ea typeface="+mn-ea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  <a:ea typeface="+mn-ea"/>
                <a:cs typeface="Times New Roman" pitchFamily="18" charset="0"/>
              </a:rPr>
              <a:t>(2)</a:t>
            </a:r>
            <a:r>
              <a:rPr lang="zh-CN" altLang="en-US" sz="2800" b="1" dirty="0" smtClean="0">
                <a:latin typeface="+mn-lt"/>
                <a:ea typeface="+mn-ea"/>
                <a:cs typeface="Times New Roman" pitchFamily="18" charset="0"/>
              </a:rPr>
              <a:t>存在</a:t>
            </a:r>
            <a:r>
              <a:rPr lang="zh-CN" altLang="en-US" sz="2800" b="1" dirty="0">
                <a:latin typeface="+mn-lt"/>
                <a:ea typeface="+mn-ea"/>
                <a:cs typeface="Times New Roman" pitchFamily="18" charset="0"/>
              </a:rPr>
              <a:t>两个相交平面垂直于同一条直线；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  <a:ea typeface="+mn-ea"/>
                <a:cs typeface="Times New Roman" pitchFamily="18" charset="0"/>
              </a:rPr>
              <a:t>(3)</a:t>
            </a:r>
            <a:r>
              <a:rPr lang="zh-CN" altLang="en-US" sz="2800" b="1" dirty="0" smtClean="0">
                <a:latin typeface="+mn-lt"/>
                <a:ea typeface="+mn-ea"/>
                <a:cs typeface="Times New Roman" pitchFamily="18" charset="0"/>
              </a:rPr>
              <a:t>有些</a:t>
            </a:r>
            <a:r>
              <a:rPr lang="zh-CN" altLang="en-US" sz="2800" b="1" dirty="0">
                <a:latin typeface="+mn-lt"/>
                <a:ea typeface="+mn-ea"/>
                <a:cs typeface="Times New Roman" pitchFamily="18" charset="0"/>
              </a:rPr>
              <a:t>整数只有两个正</a:t>
            </a:r>
            <a:r>
              <a:rPr lang="zh-CN" altLang="en-US" sz="2800" b="1" dirty="0" smtClean="0">
                <a:latin typeface="+mn-lt"/>
                <a:ea typeface="+mn-ea"/>
                <a:cs typeface="Times New Roman" pitchFamily="18" charset="0"/>
              </a:rPr>
              <a:t>因数</a:t>
            </a:r>
            <a:r>
              <a:rPr lang="en-US" altLang="zh-CN" sz="2800" b="1" dirty="0" smtClean="0">
                <a:latin typeface="+mn-lt"/>
                <a:ea typeface="+mn-ea"/>
                <a:cs typeface="Times New Roman" pitchFamily="18" charset="0"/>
              </a:rPr>
              <a:t>.</a:t>
            </a:r>
            <a:endParaRPr lang="zh-CN" altLang="en-US" sz="2800" b="1" dirty="0"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0634" y="4365104"/>
            <a:ext cx="5663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(1)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假命题；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(2)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假命题；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(3)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真命题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.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75652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【</a:t>
            </a:r>
            <a:r>
              <a:rPr lang="zh-CN" altLang="en-US" sz="2800" dirty="0" smtClean="0">
                <a:solidFill>
                  <a:srgbClr val="FF0000"/>
                </a:solidFill>
              </a:rPr>
              <a:t>解析</a:t>
            </a:r>
            <a:r>
              <a:rPr lang="en-US" altLang="zh-CN" sz="2800" dirty="0" smtClean="0">
                <a:solidFill>
                  <a:srgbClr val="FF0000"/>
                </a:solidFill>
              </a:rPr>
              <a:t>】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436096" y="1249950"/>
            <a:ext cx="3096344" cy="576064"/>
          </a:xfrm>
          <a:prstGeom prst="wedgeRoundRectCallout">
            <a:avLst>
              <a:gd name="adj1" fmla="val -52615"/>
              <a:gd name="adj2" fmla="val 7610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b="1" dirty="0" smtClean="0">
                <a:solidFill>
                  <a:srgbClr val="FFFFFF"/>
                </a:solidFill>
              </a:rPr>
              <a:t>方程</a:t>
            </a:r>
            <a:r>
              <a:rPr lang="en-US" altLang="zh-CN" sz="2600" b="1" i="1" dirty="0" smtClean="0">
                <a:solidFill>
                  <a:srgbClr val="FFFFFF"/>
                </a:solidFill>
              </a:rPr>
              <a:t>x</a:t>
            </a:r>
            <a:r>
              <a:rPr lang="en-US" altLang="zh-CN" sz="2600" b="1" baseline="30000" dirty="0" smtClean="0">
                <a:solidFill>
                  <a:srgbClr val="FFFFFF"/>
                </a:solidFill>
              </a:rPr>
              <a:t>2</a:t>
            </a:r>
            <a:r>
              <a:rPr lang="en-US" altLang="zh-CN" sz="2600" b="1" dirty="0" smtClean="0">
                <a:solidFill>
                  <a:srgbClr val="FFFFFF"/>
                </a:solidFill>
              </a:rPr>
              <a:t>+2</a:t>
            </a:r>
            <a:r>
              <a:rPr lang="en-US" altLang="zh-CN" sz="2600" b="1" i="1" dirty="0" smtClean="0">
                <a:solidFill>
                  <a:srgbClr val="FFFFFF"/>
                </a:solidFill>
              </a:rPr>
              <a:t>x</a:t>
            </a:r>
            <a:r>
              <a:rPr lang="en-US" altLang="zh-CN" sz="2600" b="1" dirty="0" smtClean="0">
                <a:solidFill>
                  <a:srgbClr val="FFFFFF"/>
                </a:solidFill>
              </a:rPr>
              <a:t>+3=0</a:t>
            </a:r>
            <a:r>
              <a:rPr lang="zh-CN" altLang="en-US" sz="2600" b="1" dirty="0" smtClean="0">
                <a:solidFill>
                  <a:srgbClr val="FFFFFF"/>
                </a:solidFill>
              </a:rPr>
              <a:t>无解</a:t>
            </a:r>
            <a:endParaRPr lang="zh-CN" altLang="en-US" sz="2600" b="1" dirty="0">
              <a:solidFill>
                <a:srgbClr val="FFFFFF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292080" y="2996952"/>
            <a:ext cx="3240360" cy="936104"/>
          </a:xfrm>
          <a:prstGeom prst="wedgeRoundRectCallout">
            <a:avLst>
              <a:gd name="adj1" fmla="val -67328"/>
              <a:gd name="adj2" fmla="val -5564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FFFF"/>
                </a:solidFill>
              </a:rPr>
              <a:t>垂直于同一条直线</a:t>
            </a:r>
            <a:endParaRPr lang="en-US" altLang="zh-CN" sz="2800" b="1" dirty="0" smtClean="0">
              <a:solidFill>
                <a:srgbClr val="FFFFFF"/>
              </a:solidFill>
            </a:endParaRPr>
          </a:p>
          <a:p>
            <a:r>
              <a:rPr lang="zh-CN" altLang="en-US" sz="2800" b="1" dirty="0" smtClean="0">
                <a:solidFill>
                  <a:srgbClr val="FFFFFF"/>
                </a:solidFill>
              </a:rPr>
              <a:t>的两个平面平行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81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5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41062"/>
              </p:ext>
            </p:extLst>
          </p:nvPr>
        </p:nvGraphicFramePr>
        <p:xfrm>
          <a:off x="395536" y="908720"/>
          <a:ext cx="51625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文档" r:id="rId3" imgW="5274050" imgH="728306" progId="Word.Document.8">
                  <p:embed/>
                </p:oleObj>
              </mc:Choice>
              <mc:Fallback>
                <p:oleObj name="文档" r:id="rId3" imgW="5274050" imgH="7283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20"/>
                        <a:ext cx="51625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5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4815"/>
              </p:ext>
            </p:extLst>
          </p:nvPr>
        </p:nvGraphicFramePr>
        <p:xfrm>
          <a:off x="107504" y="1556792"/>
          <a:ext cx="83058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5" imgW="8396395" imgH="3611008" progId="Word.Document.8">
                  <p:embed/>
                </p:oleObj>
              </mc:Choice>
              <mc:Fallback>
                <p:oleObj name="Document" r:id="rId5" imgW="8396395" imgH="3611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56792"/>
                        <a:ext cx="83058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7504" y="98636"/>
            <a:ext cx="2672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典例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分析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3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1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67575"/>
              </p:ext>
            </p:extLst>
          </p:nvPr>
        </p:nvGraphicFramePr>
        <p:xfrm>
          <a:off x="323528" y="620688"/>
          <a:ext cx="8001000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文档" r:id="rId3" imgW="8074367" imgH="5335534" progId="Word.Document.8">
                  <p:embed/>
                </p:oleObj>
              </mc:Choice>
              <mc:Fallback>
                <p:oleObj name="文档" r:id="rId3" imgW="8074367" imgH="53355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20688"/>
                        <a:ext cx="8001000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5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566"/>
            <a:ext cx="208915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76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61010"/>
              </p:ext>
            </p:extLst>
          </p:nvPr>
        </p:nvGraphicFramePr>
        <p:xfrm>
          <a:off x="179512" y="1196752"/>
          <a:ext cx="83058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文档" r:id="rId4" imgW="8395673" imgH="3556903" progId="Word.Document.8">
                  <p:embed/>
                </p:oleObj>
              </mc:Choice>
              <mc:Fallback>
                <p:oleObj name="文档" r:id="rId4" imgW="8395673" imgH="35569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305800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6263" name="Picture 7" descr="20RAS1-42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44675"/>
            <a:ext cx="7345363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76264" name="Object 8"/>
          <p:cNvGraphicFramePr>
            <a:graphicFrameLocks noChangeAspect="1"/>
          </p:cNvGraphicFramePr>
          <p:nvPr/>
        </p:nvGraphicFramePr>
        <p:xfrm>
          <a:off x="352425" y="5627688"/>
          <a:ext cx="839628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文档" r:id="rId8" imgW="8395673" imgH="1185394" progId="Word.Document.8">
                  <p:embed/>
                </p:oleObj>
              </mc:Choice>
              <mc:Fallback>
                <p:oleObj name="文档" r:id="rId8" imgW="8395673" imgH="11853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627688"/>
                        <a:ext cx="839628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2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8167"/>
              </p:ext>
            </p:extLst>
          </p:nvPr>
        </p:nvGraphicFramePr>
        <p:xfrm>
          <a:off x="323528" y="896526"/>
          <a:ext cx="5524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文档" r:id="rId3" imgW="5591918" imgH="798062" progId="Word.Document.8">
                  <p:embed/>
                </p:oleObj>
              </mc:Choice>
              <mc:Fallback>
                <p:oleObj name="文档" r:id="rId3" imgW="5591918" imgH="7980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96526"/>
                        <a:ext cx="55245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8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526477"/>
              </p:ext>
            </p:extLst>
          </p:nvPr>
        </p:nvGraphicFramePr>
        <p:xfrm>
          <a:off x="0" y="1484784"/>
          <a:ext cx="85915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5" imgW="8685107" imgH="4308299" progId="Word.Document.8">
                  <p:embed/>
                </p:oleObj>
              </mc:Choice>
              <mc:Fallback>
                <p:oleObj name="Document" r:id="rId5" imgW="8685107" imgH="43082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784"/>
                        <a:ext cx="85915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51520" y="188640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</a:rPr>
              <a:t>典例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分析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4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612" name="Object 4"/>
          <p:cNvGraphicFramePr>
            <a:graphicFrameLocks noChangeAspect="1"/>
          </p:cNvGraphicFramePr>
          <p:nvPr/>
        </p:nvGraphicFramePr>
        <p:xfrm>
          <a:off x="755650" y="1052513"/>
          <a:ext cx="752475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文档" r:id="rId3" imgW="7527548" imgH="5047195" progId="Word.Document.8">
                  <p:embed/>
                </p:oleObj>
              </mc:Choice>
              <mc:Fallback>
                <p:oleObj name="文档" r:id="rId3" imgW="7527548" imgH="50471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52513"/>
                        <a:ext cx="7524750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0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36" y="260648"/>
            <a:ext cx="7953375" cy="641350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引入课题：量词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古诗填空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07504" y="1681644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两（  ）黄鹂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鸣翠柳，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一（   ）白鹭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上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青天</a:t>
            </a:r>
            <a:r>
              <a:rPr lang="en-US" altLang="zh-CN" sz="2800" b="1" dirty="0" smtClean="0">
                <a:solidFill>
                  <a:srgbClr val="000000"/>
                </a:solidFill>
                <a:latin typeface="tahoma"/>
              </a:rPr>
              <a:t>.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07504" y="2291273"/>
            <a:ext cx="637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春色满园关不住，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一（ 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  ）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红杏出墙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来</a:t>
            </a:r>
            <a:r>
              <a:rPr lang="en-US" altLang="zh-CN" sz="2800" b="1" dirty="0" smtClean="0">
                <a:solidFill>
                  <a:srgbClr val="000000"/>
                </a:solidFill>
                <a:latin typeface="tahoma"/>
              </a:rPr>
              <a:t>.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104650" y="2924944"/>
            <a:ext cx="562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春种一（ 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  ）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粟，秋收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万（   ）子</a:t>
            </a:r>
            <a:r>
              <a:rPr lang="en-US" altLang="zh-CN" sz="2800" b="1" dirty="0" smtClean="0">
                <a:solidFill>
                  <a:srgbClr val="000000"/>
                </a:solidFill>
                <a:latin typeface="tahoma"/>
              </a:rPr>
              <a:t>.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6816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个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257" y="16479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行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2379" y="2276872"/>
            <a:ext cx="57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枝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924944"/>
            <a:ext cx="36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粒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2924944"/>
            <a:ext cx="49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颗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04" y="3625860"/>
            <a:ext cx="8258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ahoma"/>
              </a:rPr>
              <a:t>量词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通常用来表示人、事物或动作的</a:t>
            </a:r>
            <a:r>
              <a:rPr lang="zh-CN" altLang="en-US" sz="2800" b="1" dirty="0">
                <a:solidFill>
                  <a:srgbClr val="FF0000"/>
                </a:solidFill>
                <a:latin typeface="tahoma"/>
              </a:rPr>
              <a:t>数量单位</a:t>
            </a:r>
            <a:r>
              <a:rPr lang="zh-CN" altLang="en-US" sz="2800" b="1" dirty="0">
                <a:solidFill>
                  <a:srgbClr val="000000"/>
                </a:solidFill>
                <a:latin typeface="tahoma"/>
              </a:rPr>
              <a:t>的</a:t>
            </a:r>
            <a:r>
              <a:rPr lang="zh-CN" altLang="en-US" sz="2800" b="1" dirty="0" smtClean="0">
                <a:solidFill>
                  <a:srgbClr val="000000"/>
                </a:solidFill>
                <a:latin typeface="tahoma"/>
              </a:rPr>
              <a:t>词</a:t>
            </a:r>
            <a:r>
              <a:rPr lang="en-US" altLang="zh-CN" sz="2800" b="1" dirty="0" smtClean="0">
                <a:solidFill>
                  <a:srgbClr val="000000"/>
                </a:solidFill>
                <a:latin typeface="tahoma"/>
              </a:rPr>
              <a:t>.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43711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00FF"/>
                </a:solidFill>
                <a:latin typeface="tahom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数学中有哪些常见的量词形式呢？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661420"/>
              </p:ext>
            </p:extLst>
          </p:nvPr>
        </p:nvGraphicFramePr>
        <p:xfrm>
          <a:off x="428625" y="690563"/>
          <a:ext cx="8388350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3" imgW="8396395" imgH="4043350" progId="Word.Document.8">
                  <p:embed/>
                </p:oleObj>
              </mc:Choice>
              <mc:Fallback>
                <p:oleObj name="Document" r:id="rId3" imgW="8396395" imgH="40433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690563"/>
                        <a:ext cx="8388350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5" name="Object 5"/>
          <p:cNvGraphicFramePr>
            <a:graphicFrameLocks noChangeAspect="1"/>
          </p:cNvGraphicFramePr>
          <p:nvPr/>
        </p:nvGraphicFramePr>
        <p:xfrm>
          <a:off x="279400" y="4541838"/>
          <a:ext cx="83153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文档" r:id="rId5" imgW="8316041" imgH="2056891" progId="Word.Document.8">
                  <p:embed/>
                </p:oleObj>
              </mc:Choice>
              <mc:Fallback>
                <p:oleObj name="文档" r:id="rId5" imgW="8316041" imgH="20568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4541838"/>
                        <a:ext cx="83153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07" name="Object 7"/>
          <p:cNvGraphicFramePr>
            <a:graphicFrameLocks noChangeAspect="1"/>
          </p:cNvGraphicFramePr>
          <p:nvPr/>
        </p:nvGraphicFramePr>
        <p:xfrm>
          <a:off x="928688" y="6203950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文档" r:id="rId7" imgW="5273330" imgH="396014" progId="Word.Document.8">
                  <p:embed/>
                </p:oleObj>
              </mc:Choice>
              <mc:Fallback>
                <p:oleObj name="文档" r:id="rId7" imgW="5273330" imgH="3960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6203950"/>
                        <a:ext cx="52736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5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0356" name="Object 4"/>
          <p:cNvGraphicFramePr>
            <a:graphicFrameLocks noChangeAspect="1"/>
          </p:cNvGraphicFramePr>
          <p:nvPr/>
        </p:nvGraphicFramePr>
        <p:xfrm>
          <a:off x="738188" y="1485900"/>
          <a:ext cx="75057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文档" r:id="rId3" imgW="7585091" imgH="4799893" progId="Word.Document.8">
                  <p:embed/>
                </p:oleObj>
              </mc:Choice>
              <mc:Fallback>
                <p:oleObj name="文档" r:id="rId3" imgW="7585091" imgH="47998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485900"/>
                        <a:ext cx="75057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03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692150"/>
            <a:ext cx="208915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6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057227"/>
              </p:ext>
            </p:extLst>
          </p:nvPr>
        </p:nvGraphicFramePr>
        <p:xfrm>
          <a:off x="317500" y="765175"/>
          <a:ext cx="8742363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3" imgW="8747385" imgH="6273816" progId="Word.Document.8">
                  <p:embed/>
                </p:oleObj>
              </mc:Choice>
              <mc:Fallback>
                <p:oleObj name="Document" r:id="rId3" imgW="8747385" imgH="62738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765175"/>
                        <a:ext cx="8742363" cy="626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1" y="188640"/>
            <a:ext cx="7953375" cy="64135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 smtClean="0">
                <a:solidFill>
                  <a:srgbClr val="FF0000"/>
                </a:solidFill>
                <a:ea typeface="宋体" panose="02010600030101010101" pitchFamily="2" charset="-122"/>
              </a:rPr>
              <a:t>归纳小结</a:t>
            </a:r>
            <a:endParaRPr lang="zh-CN" altLang="en-US" sz="32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5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284" y="188640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当堂训练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08520" y="1124744"/>
            <a:ext cx="885698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631825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+mn-lt"/>
              </a:rPr>
              <a:t>1</a:t>
            </a:r>
            <a:r>
              <a:rPr lang="zh-CN" altLang="en-US" sz="2800" b="1" dirty="0">
                <a:latin typeface="+mn-lt"/>
              </a:rPr>
              <a:t>．下列全称命题中真命题的个数为</a:t>
            </a:r>
            <a:r>
              <a:rPr lang="en-US" altLang="zh-CN" sz="2800" b="1" dirty="0">
                <a:latin typeface="+mn-lt"/>
              </a:rPr>
              <a:t>(</a:t>
            </a:r>
            <a:r>
              <a:rPr lang="zh-CN" altLang="en-US" sz="2800" b="1" dirty="0">
                <a:latin typeface="+mn-lt"/>
              </a:rPr>
              <a:t>　　</a:t>
            </a:r>
            <a:r>
              <a:rPr lang="en-US" altLang="zh-CN" sz="2800" b="1" dirty="0">
                <a:latin typeface="+mn-lt"/>
              </a:rPr>
              <a:t>)</a:t>
            </a:r>
          </a:p>
          <a:p>
            <a:pPr indent="631825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+mn-lt"/>
              </a:rPr>
              <a:t>①</a:t>
            </a:r>
            <a:r>
              <a:rPr lang="zh-CN" altLang="en-US" sz="2800" b="1" dirty="0">
                <a:latin typeface="+mn-lt"/>
              </a:rPr>
              <a:t>末位是</a:t>
            </a:r>
            <a:r>
              <a:rPr lang="en-US" altLang="zh-CN" sz="2800" b="1" dirty="0">
                <a:latin typeface="+mn-lt"/>
              </a:rPr>
              <a:t>0</a:t>
            </a:r>
            <a:r>
              <a:rPr lang="zh-CN" altLang="en-US" sz="2800" b="1" dirty="0">
                <a:latin typeface="+mn-lt"/>
              </a:rPr>
              <a:t>的整数，可以被</a:t>
            </a:r>
            <a:r>
              <a:rPr lang="en-US" altLang="zh-CN" sz="2800" b="1" dirty="0">
                <a:latin typeface="+mn-lt"/>
              </a:rPr>
              <a:t>2</a:t>
            </a:r>
            <a:r>
              <a:rPr lang="zh-CN" altLang="en-US" sz="2800" b="1" dirty="0">
                <a:latin typeface="+mn-lt"/>
              </a:rPr>
              <a:t>整除；</a:t>
            </a:r>
          </a:p>
          <a:p>
            <a:pPr indent="631825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+mn-lt"/>
              </a:rPr>
              <a:t>②角平分线上的点到这个角的两边的距离相等；</a:t>
            </a:r>
          </a:p>
          <a:p>
            <a:pPr indent="631825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latin typeface="+mn-lt"/>
              </a:rPr>
              <a:t>③正四面体中两侧面的夹角相等．</a:t>
            </a:r>
          </a:p>
          <a:p>
            <a:pPr indent="631825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 dirty="0">
                <a:latin typeface="+mn-lt"/>
              </a:rPr>
              <a:t>A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1</a:t>
            </a:r>
            <a:r>
              <a:rPr lang="zh-CN" altLang="en-US" sz="2800" b="1" dirty="0">
                <a:latin typeface="+mn-lt"/>
              </a:rPr>
              <a:t>　　　</a:t>
            </a:r>
            <a:r>
              <a:rPr lang="en-US" altLang="zh-CN" sz="2800" b="1" dirty="0">
                <a:latin typeface="+mn-lt"/>
              </a:rPr>
              <a:t>B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 smtClean="0">
                <a:latin typeface="+mn-lt"/>
              </a:rPr>
              <a:t>2               C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3        </a:t>
            </a:r>
            <a:r>
              <a:rPr lang="en-US" altLang="zh-CN" sz="2800" b="1" dirty="0" smtClean="0">
                <a:latin typeface="+mn-lt"/>
              </a:rPr>
              <a:t>   D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0</a:t>
            </a:r>
          </a:p>
        </p:txBody>
      </p:sp>
      <p:sp>
        <p:nvSpPr>
          <p:cNvPr id="5" name="矩形 4"/>
          <p:cNvSpPr/>
          <p:nvPr/>
        </p:nvSpPr>
        <p:spPr>
          <a:xfrm>
            <a:off x="6426790" y="123392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6512" y="1268760"/>
            <a:ext cx="7696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631825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lt"/>
              </a:rPr>
              <a:t>2</a:t>
            </a:r>
            <a:r>
              <a:rPr lang="zh-CN" altLang="en-US" sz="2800" b="1" dirty="0">
                <a:latin typeface="+mn-lt"/>
              </a:rPr>
              <a:t>．下列特称命题中真命题的个数是</a:t>
            </a:r>
            <a:r>
              <a:rPr lang="en-US" altLang="zh-CN" sz="2800" b="1" dirty="0">
                <a:latin typeface="+mn-lt"/>
              </a:rPr>
              <a:t>(</a:t>
            </a:r>
            <a:r>
              <a:rPr lang="zh-CN" altLang="en-US" sz="2800" b="1" dirty="0">
                <a:latin typeface="+mn-lt"/>
              </a:rPr>
              <a:t>　　</a:t>
            </a:r>
            <a:r>
              <a:rPr lang="en-US" altLang="zh-CN" sz="2800" b="1" dirty="0">
                <a:latin typeface="+mn-lt"/>
              </a:rPr>
              <a:t>)</a:t>
            </a:r>
          </a:p>
          <a:p>
            <a:pPr indent="631825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lt"/>
              </a:rPr>
              <a:t>①</a:t>
            </a:r>
            <a:r>
              <a:rPr lang="zh-CN" altLang="en-US" sz="2800" b="1" dirty="0">
                <a:latin typeface="+mn-lt"/>
              </a:rPr>
              <a:t>存在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baseline="-25000" dirty="0">
                <a:latin typeface="+mn-lt"/>
              </a:rPr>
              <a:t>0</a:t>
            </a:r>
            <a:r>
              <a:rPr lang="en-US" altLang="zh-CN" sz="2800" b="1" dirty="0">
                <a:latin typeface="+mn-lt"/>
              </a:rPr>
              <a:t>∈R</a:t>
            </a:r>
            <a:r>
              <a:rPr lang="zh-CN" altLang="en-US" sz="2800" b="1" dirty="0">
                <a:latin typeface="+mn-lt"/>
              </a:rPr>
              <a:t>，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baseline="-25000" dirty="0">
                <a:latin typeface="+mn-lt"/>
              </a:rPr>
              <a:t>0</a:t>
            </a:r>
            <a:r>
              <a:rPr lang="en-US" altLang="zh-CN" sz="2800" b="1" dirty="0">
                <a:latin typeface="+mn-lt"/>
              </a:rPr>
              <a:t>≤0</a:t>
            </a:r>
            <a:r>
              <a:rPr lang="zh-CN" altLang="en-US" sz="2800" b="1" dirty="0">
                <a:latin typeface="+mn-lt"/>
              </a:rPr>
              <a:t>；</a:t>
            </a:r>
          </a:p>
          <a:p>
            <a:pPr indent="631825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+mn-lt"/>
              </a:rPr>
              <a:t>②至少有一个整数，它既是质数，又是偶数；</a:t>
            </a:r>
          </a:p>
          <a:p>
            <a:pPr indent="631825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latin typeface="+mn-lt"/>
              </a:rPr>
              <a:t>③∃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baseline="-25000" dirty="0">
                <a:latin typeface="+mn-lt"/>
              </a:rPr>
              <a:t>0</a:t>
            </a:r>
            <a:r>
              <a:rPr lang="en-US" altLang="zh-CN" sz="2800" b="1" dirty="0">
                <a:latin typeface="+mn-lt"/>
              </a:rPr>
              <a:t>∈R</a:t>
            </a:r>
            <a:r>
              <a:rPr lang="zh-CN" altLang="en-US" sz="2800" b="1" dirty="0">
                <a:latin typeface="+mn-lt"/>
              </a:rPr>
              <a:t>，使</a:t>
            </a:r>
            <a:r>
              <a:rPr lang="zh-CN" altLang="en-US" sz="2800" b="1" i="1" dirty="0">
                <a:latin typeface="+mn-lt"/>
              </a:rPr>
              <a:t>    </a:t>
            </a:r>
            <a:r>
              <a:rPr lang="en-US" altLang="zh-CN" sz="2800" b="1" i="1" dirty="0" smtClean="0">
                <a:latin typeface="+mn-lt"/>
              </a:rPr>
              <a:t>x</a:t>
            </a:r>
            <a:r>
              <a:rPr lang="en-US" altLang="zh-CN" sz="2800" b="1" baseline="-25000" dirty="0" smtClean="0">
                <a:latin typeface="+mn-lt"/>
              </a:rPr>
              <a:t>0</a:t>
            </a:r>
            <a:r>
              <a:rPr lang="en-US" altLang="zh-CN" sz="2800" b="1" baseline="30000" dirty="0" smtClean="0">
                <a:latin typeface="+mn-lt"/>
              </a:rPr>
              <a:t>2</a:t>
            </a:r>
            <a:r>
              <a:rPr lang="zh-CN" altLang="en-US" sz="2800" b="1" dirty="0" smtClean="0">
                <a:latin typeface="+mn-lt"/>
              </a:rPr>
              <a:t>－</a:t>
            </a:r>
            <a:r>
              <a:rPr lang="en-US" altLang="zh-CN" sz="2800" b="1" dirty="0">
                <a:latin typeface="+mn-lt"/>
              </a:rPr>
              <a:t>9</a:t>
            </a:r>
            <a:r>
              <a:rPr lang="en-US" altLang="zh-CN" sz="2800" b="1" i="1" dirty="0">
                <a:latin typeface="+mn-lt"/>
              </a:rPr>
              <a:t>x</a:t>
            </a:r>
            <a:r>
              <a:rPr lang="en-US" altLang="zh-CN" sz="2800" b="1" baseline="-25000" dirty="0">
                <a:latin typeface="+mn-lt"/>
              </a:rPr>
              <a:t>0</a:t>
            </a:r>
            <a:r>
              <a:rPr lang="zh-CN" altLang="en-US" sz="2800" b="1" dirty="0">
                <a:latin typeface="+mn-lt"/>
              </a:rPr>
              <a:t>＋</a:t>
            </a:r>
            <a:r>
              <a:rPr lang="en-US" altLang="zh-CN" sz="2800" b="1" dirty="0">
                <a:latin typeface="+mn-lt"/>
              </a:rPr>
              <a:t>8</a:t>
            </a:r>
            <a:r>
              <a:rPr lang="zh-CN" altLang="en-US" sz="2800" b="1" dirty="0">
                <a:latin typeface="+mn-lt"/>
              </a:rPr>
              <a:t>＝</a:t>
            </a:r>
            <a:r>
              <a:rPr lang="en-US" altLang="zh-CN" sz="2800" b="1" dirty="0">
                <a:latin typeface="+mn-lt"/>
              </a:rPr>
              <a:t>0</a:t>
            </a:r>
            <a:r>
              <a:rPr lang="zh-CN" altLang="en-US" sz="2800" b="1" dirty="0">
                <a:latin typeface="+mn-lt"/>
              </a:rPr>
              <a:t>成立．</a:t>
            </a:r>
          </a:p>
          <a:p>
            <a:pPr indent="631825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latin typeface="+mn-lt"/>
              </a:rPr>
              <a:t>A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0</a:t>
            </a:r>
            <a:r>
              <a:rPr lang="zh-CN" altLang="en-US" sz="2800" b="1" dirty="0">
                <a:latin typeface="+mn-lt"/>
              </a:rPr>
              <a:t>　　　</a:t>
            </a:r>
            <a:r>
              <a:rPr lang="en-US" altLang="zh-CN" sz="2800" b="1" dirty="0">
                <a:latin typeface="+mn-lt"/>
              </a:rPr>
              <a:t>B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1</a:t>
            </a:r>
            <a:r>
              <a:rPr lang="zh-CN" altLang="en-US" sz="2800" b="1" dirty="0">
                <a:latin typeface="+mn-lt"/>
              </a:rPr>
              <a:t>　　　</a:t>
            </a:r>
            <a:r>
              <a:rPr lang="en-US" altLang="zh-CN" sz="2800" b="1" dirty="0">
                <a:latin typeface="+mn-lt"/>
              </a:rPr>
              <a:t>C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2</a:t>
            </a:r>
            <a:r>
              <a:rPr lang="zh-CN" altLang="en-US" sz="2800" b="1" dirty="0">
                <a:latin typeface="+mn-lt"/>
              </a:rPr>
              <a:t>　　　</a:t>
            </a:r>
            <a:r>
              <a:rPr lang="en-US" altLang="zh-CN" sz="2800" b="1" dirty="0">
                <a:latin typeface="+mn-lt"/>
              </a:rPr>
              <a:t>D</a:t>
            </a:r>
            <a:r>
              <a:rPr lang="zh-CN" altLang="en-US" sz="2800" b="1" dirty="0">
                <a:latin typeface="+mn-lt"/>
              </a:rPr>
              <a:t>．</a:t>
            </a:r>
            <a:r>
              <a:rPr lang="en-US" altLang="zh-CN" sz="2800" b="1" dirty="0">
                <a:latin typeface="+mn-lt"/>
              </a:rPr>
              <a:t>3</a:t>
            </a:r>
          </a:p>
        </p:txBody>
      </p:sp>
      <p:sp>
        <p:nvSpPr>
          <p:cNvPr id="6" name="矩形 5"/>
          <p:cNvSpPr/>
          <p:nvPr/>
        </p:nvSpPr>
        <p:spPr>
          <a:xfrm>
            <a:off x="6503912" y="13407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当堂训练</a:t>
            </a:r>
          </a:p>
        </p:txBody>
      </p:sp>
    </p:spTree>
    <p:extLst>
      <p:ext uri="{BB962C8B-B14F-4D97-AF65-F5344CB8AC3E}">
        <p14:creationId xmlns:p14="http://schemas.microsoft.com/office/powerpoint/2010/main" val="41029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71644"/>
            <a:ext cx="8316913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dirty="0" smtClean="0">
                <a:latin typeface="Times New Roman" pitchFamily="18" charset="0"/>
                <a:ea typeface="宋体" pitchFamily="2" charset="-122"/>
              </a:rPr>
              <a:t>探究五：</a:t>
            </a:r>
            <a:r>
              <a:rPr lang="zh-CN" altLang="en-US" sz="4000" b="1" dirty="0" smtClean="0">
                <a:latin typeface="Times New Roman" pitchFamily="18" charset="0"/>
                <a:ea typeface="宋体" pitchFamily="2" charset="-122"/>
              </a:rPr>
              <a:t>全称命题的否定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400526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）本教室内至少有一名学生不是男生 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1269455"/>
            <a:ext cx="9144000" cy="2470151"/>
            <a:chOff x="0" y="346"/>
            <a:chExt cx="5760" cy="1556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0" y="346"/>
              <a:ext cx="5760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思考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：你能写出下列命题的否定吗？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）本教室内所有学生都是男生；  </a:t>
              </a:r>
              <a:endParaRPr lang="en-US" altLang="zh-CN" sz="2800" b="1" dirty="0" smtClean="0">
                <a:latin typeface="Times New Roman" pitchFamily="18" charset="0"/>
                <a:ea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）所有的平行四边形都是矩形；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）每一个素数都是奇数；    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4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  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err="1" smtClean="0">
                  <a:latin typeface="Times New Roman" pitchFamily="18" charset="0"/>
                  <a:ea typeface="宋体" pitchFamily="2" charset="-122"/>
                </a:rPr>
                <a:t>∈R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－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1≥0.</a:t>
              </a:r>
            </a:p>
          </p:txBody>
        </p:sp>
        <p:graphicFrame>
          <p:nvGraphicFramePr>
            <p:cNvPr id="604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262971"/>
                </p:ext>
              </p:extLst>
            </p:nvPr>
          </p:nvGraphicFramePr>
          <p:xfrm>
            <a:off x="521" y="1661"/>
            <a:ext cx="227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4" imgW="190440" imgH="203040" progId="">
                    <p:embed/>
                  </p:oleObj>
                </mc:Choice>
                <mc:Fallback>
                  <p:oleObj name="Equation" r:id="rId4" imgW="190440" imgH="2030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1661"/>
                          <a:ext cx="227" cy="2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0" y="4724400"/>
            <a:ext cx="8748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宋体" pitchFamily="2" charset="-122"/>
              </a:rPr>
              <a:t>）有的平行四边形不是矩形 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0" y="5426075"/>
            <a:ext cx="8748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宋体" pitchFamily="2" charset="-122"/>
              </a:rPr>
              <a:t>）存在一个素数不是奇数 </a:t>
            </a:r>
          </a:p>
        </p:txBody>
      </p: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0" y="6156325"/>
            <a:ext cx="8748713" cy="523875"/>
            <a:chOff x="0" y="3878"/>
            <a:chExt cx="5511" cy="330"/>
          </a:xfrm>
        </p:grpSpPr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0" y="3878"/>
              <a:ext cx="55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4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rPr>
                <a:t>    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∈R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－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＜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0. </a:t>
              </a:r>
            </a:p>
          </p:txBody>
        </p:sp>
        <p:graphicFrame>
          <p:nvGraphicFramePr>
            <p:cNvPr id="6042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620762"/>
                </p:ext>
              </p:extLst>
            </p:nvPr>
          </p:nvGraphicFramePr>
          <p:xfrm>
            <a:off x="553" y="3974"/>
            <a:ext cx="24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6" imgW="126720" imgH="152280" progId="">
                    <p:embed/>
                  </p:oleObj>
                </mc:Choice>
                <mc:Fallback>
                  <p:oleObj name="Equation" r:id="rId6" imgW="126720" imgH="1522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" y="3974"/>
                          <a:ext cx="240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0" y="926728"/>
            <a:ext cx="9144000" cy="54000"/>
            <a:chOff x="0" y="944728"/>
            <a:chExt cx="9144000" cy="72000"/>
          </a:xfrm>
        </p:grpSpPr>
        <p:sp>
          <p:nvSpPr>
            <p:cNvPr id="13" name="矩形 12"/>
            <p:cNvSpPr/>
            <p:nvPr/>
          </p:nvSpPr>
          <p:spPr>
            <a:xfrm>
              <a:off x="0" y="944728"/>
              <a:ext cx="9144000" cy="720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8618" y="944728"/>
              <a:ext cx="458761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1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3" grpId="0"/>
      <p:bldP spid="604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7504" y="823849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思考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：从全称命题与特称命题的类型分析，上述命题与它们的否定在形式上有什么变化？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6132" y="1988840"/>
            <a:ext cx="8066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全称命题的否定都变成了特称命题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87313" y="2629346"/>
            <a:ext cx="9144000" cy="1384301"/>
            <a:chOff x="55" y="1561"/>
            <a:chExt cx="5760" cy="872"/>
          </a:xfrm>
        </p:grpSpPr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55" y="1561"/>
              <a:ext cx="5760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思考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：一般地，对于含有一个量词的全称命题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  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err="1" smtClean="0">
                  <a:latin typeface="Times New Roman" pitchFamily="18" charset="0"/>
                  <a:ea typeface="宋体" pitchFamily="2" charset="-122"/>
                </a:rPr>
                <a:t>∈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M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)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，它的否定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﹁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是什么形式的命题 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  <p:graphicFrame>
          <p:nvGraphicFramePr>
            <p:cNvPr id="624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7770542"/>
                </p:ext>
              </p:extLst>
            </p:nvPr>
          </p:nvGraphicFramePr>
          <p:xfrm>
            <a:off x="4876" y="2115"/>
            <a:ext cx="272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r:id="rId4" imgW="190440" imgH="203040" progId="">
                    <p:embed/>
                  </p:oleObj>
                </mc:Choice>
                <mc:Fallback>
                  <p:oleObj r:id="rId4" imgW="190440" imgH="2030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2115"/>
                          <a:ext cx="272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96077"/>
              </p:ext>
            </p:extLst>
          </p:nvPr>
        </p:nvGraphicFramePr>
        <p:xfrm>
          <a:off x="1547664" y="4048483"/>
          <a:ext cx="2889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48483"/>
                        <a:ext cx="2889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95536" y="3789040"/>
            <a:ext cx="91440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      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∈</a:t>
            </a:r>
            <a:r>
              <a:rPr lang="en-US" altLang="zh-CN" sz="2800" b="1" i="1" dirty="0" err="1" smtClean="0">
                <a:latin typeface="Times New Roman" pitchFamily="18" charset="0"/>
                <a:ea typeface="宋体" pitchFamily="2" charset="-122"/>
              </a:rPr>
              <a:t>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) 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（全称命题）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    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∈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（特称命题）</a:t>
            </a:r>
          </a:p>
        </p:txBody>
      </p:sp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3192"/>
              </p:ext>
            </p:extLst>
          </p:nvPr>
        </p:nvGraphicFramePr>
        <p:xfrm>
          <a:off x="1403648" y="4725144"/>
          <a:ext cx="23971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25144"/>
                        <a:ext cx="239713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 b="1" dirty="0" smtClean="0">
                <a:latin typeface="Times New Roman" pitchFamily="18" charset="0"/>
                <a:ea typeface="宋体" pitchFamily="2" charset="-122"/>
              </a:rPr>
              <a:t>探究六：</a:t>
            </a:r>
            <a:r>
              <a:rPr lang="zh-CN" altLang="en-US" sz="4400" b="1" dirty="0" smtClean="0">
                <a:latin typeface="Times New Roman" pitchFamily="18" charset="0"/>
                <a:ea typeface="宋体" pitchFamily="2" charset="-122"/>
              </a:rPr>
              <a:t>特称命题的否定 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23813" y="1177355"/>
            <a:ext cx="9144000" cy="2246313"/>
            <a:chOff x="15" y="401"/>
            <a:chExt cx="5760" cy="1415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15" y="401"/>
              <a:ext cx="5760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思考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：你能写出下列命题的否定吗？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）本节课里有一个人在打瞌睡；   </a:t>
              </a:r>
              <a:endParaRPr lang="en-US" altLang="zh-CN" sz="2800" b="1" dirty="0" smtClean="0">
                <a:latin typeface="Times New Roman" pitchFamily="18" charset="0"/>
                <a:ea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）有些实数的绝对值是正数；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）某些平行四边形是菱形； </a:t>
              </a:r>
              <a:endParaRPr lang="en-US" altLang="zh-CN" sz="2800" b="1" dirty="0" smtClean="0">
                <a:latin typeface="Times New Roman" pitchFamily="18" charset="0"/>
                <a:ea typeface="宋体" pitchFamily="2" charset="-122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4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  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∈R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＜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0;</a:t>
              </a:r>
            </a:p>
          </p:txBody>
        </p:sp>
        <p:graphicFrame>
          <p:nvGraphicFramePr>
            <p:cNvPr id="645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653923"/>
                </p:ext>
              </p:extLst>
            </p:nvPr>
          </p:nvGraphicFramePr>
          <p:xfrm>
            <a:off x="567" y="1593"/>
            <a:ext cx="15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4" imgW="126720" imgH="152280" progId="Equation.DSMT4">
                    <p:embed/>
                  </p:oleObj>
                </mc:Choice>
                <mc:Fallback>
                  <p:oleObj name="Equation" r:id="rId4" imgW="126720" imgH="1522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593"/>
                          <a:ext cx="153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79512" y="345169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）本节课里所有的人都没有瞌睡；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512" y="42210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）所有实数的绝对值都不是正数；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79512" y="485046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）每一个平行四边形都不是菱形；</a:t>
            </a:r>
          </a:p>
        </p:txBody>
      </p: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250825" y="5373689"/>
            <a:ext cx="6948488" cy="523875"/>
            <a:chOff x="158" y="3425"/>
            <a:chExt cx="4377" cy="330"/>
          </a:xfrm>
        </p:grpSpPr>
        <p:graphicFrame>
          <p:nvGraphicFramePr>
            <p:cNvPr id="6452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7369155"/>
                </p:ext>
              </p:extLst>
            </p:nvPr>
          </p:nvGraphicFramePr>
          <p:xfrm>
            <a:off x="703" y="3466"/>
            <a:ext cx="261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6" imgW="152280" imgH="164880" progId="">
                    <p:embed/>
                  </p:oleObj>
                </mc:Choice>
                <mc:Fallback>
                  <p:oleObj name="Equation" r:id="rId6" imgW="152280" imgH="1648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3466"/>
                          <a:ext cx="261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58" y="3425"/>
              <a:ext cx="43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4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  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err="1" smtClean="0">
                  <a:latin typeface="Times New Roman" pitchFamily="18" charset="0"/>
                  <a:ea typeface="宋体" pitchFamily="2" charset="-122"/>
                </a:rPr>
                <a:t>∈R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1≥0.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3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  <p:bldP spid="645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836712"/>
            <a:ext cx="9144000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思考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：从全称命题与特称命题的类型分析，上述命题与它们的否定在形式上有什么变化？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3850" y="2401724"/>
            <a:ext cx="8424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特称命题的否定都变成了全称命题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3205782"/>
            <a:ext cx="914400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思考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：一般地，对于含有一个量词的特称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命题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 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∈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，它的否定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是什么形式的命题 ？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265906" y="4653436"/>
            <a:ext cx="8604250" cy="1029945"/>
            <a:chOff x="111" y="2251"/>
            <a:chExt cx="5420" cy="775"/>
          </a:xfrm>
        </p:grpSpPr>
        <p:graphicFrame>
          <p:nvGraphicFramePr>
            <p:cNvPr id="6656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344446"/>
                </p:ext>
              </p:extLst>
            </p:nvPr>
          </p:nvGraphicFramePr>
          <p:xfrm>
            <a:off x="646" y="2678"/>
            <a:ext cx="318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4" imgW="215640" imgH="228600" progId="">
                    <p:embed/>
                  </p:oleObj>
                </mc:Choice>
                <mc:Fallback>
                  <p:oleObj name="Equation" r:id="rId4" imgW="21564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2678"/>
                          <a:ext cx="318" cy="3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111" y="2251"/>
              <a:ext cx="5420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   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     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∈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M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) 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（特称命题）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﹁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    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err="1" smtClean="0">
                  <a:latin typeface="Times New Roman" pitchFamily="18" charset="0"/>
                  <a:ea typeface="宋体" pitchFamily="2" charset="-122"/>
                </a:rPr>
                <a:t>∈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M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﹁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) 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（全称命题）</a:t>
              </a:r>
            </a:p>
          </p:txBody>
        </p:sp>
        <p:graphicFrame>
          <p:nvGraphicFramePr>
            <p:cNvPr id="6657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770127"/>
                </p:ext>
              </p:extLst>
            </p:nvPr>
          </p:nvGraphicFramePr>
          <p:xfrm>
            <a:off x="646" y="2382"/>
            <a:ext cx="274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6" imgW="126720" imgH="152280" progId="">
                    <p:embed/>
                  </p:oleObj>
                </mc:Choice>
                <mc:Fallback>
                  <p:oleObj name="Equation" r:id="rId6" imgW="126720" imgH="1522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2382"/>
                          <a:ext cx="274" cy="3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92380"/>
              </p:ext>
            </p:extLst>
          </p:nvPr>
        </p:nvGraphicFramePr>
        <p:xfrm>
          <a:off x="395536" y="4094782"/>
          <a:ext cx="343211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8" imgW="126720" imgH="152280" progId="">
                  <p:embed/>
                </p:oleObj>
              </mc:Choice>
              <mc:Fallback>
                <p:oleObj name="Equation" r:id="rId8" imgW="126720" imgH="1522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94782"/>
                        <a:ext cx="343211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0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0" y="765175"/>
            <a:ext cx="9144000" cy="2678113"/>
            <a:chOff x="0" y="618"/>
            <a:chExt cx="5760" cy="1687"/>
          </a:xfrm>
        </p:grpSpPr>
        <p:sp>
          <p:nvSpPr>
            <p:cNvPr id="68612" name="Text Box 4"/>
            <p:cNvSpPr txBox="1">
              <a:spLocks noChangeArrowheads="1"/>
            </p:cNvSpPr>
            <p:nvPr/>
          </p:nvSpPr>
          <p:spPr bwMode="auto">
            <a:xfrm>
              <a:off x="0" y="618"/>
              <a:ext cx="5760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 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4  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写出下列全称命题的否定：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：所有能被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整除的整数都是奇数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：每一个四边形的四个顶点共圆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  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err="1" smtClean="0">
                  <a:latin typeface="Times New Roman" pitchFamily="18" charset="0"/>
                  <a:ea typeface="宋体" pitchFamily="2" charset="-122"/>
                </a:rPr>
                <a:t>∈Z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的个位数字不等于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3.</a:t>
              </a:r>
            </a:p>
          </p:txBody>
        </p:sp>
        <p:graphicFrame>
          <p:nvGraphicFramePr>
            <p:cNvPr id="686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0892868"/>
                </p:ext>
              </p:extLst>
            </p:nvPr>
          </p:nvGraphicFramePr>
          <p:xfrm>
            <a:off x="839" y="1933"/>
            <a:ext cx="25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4" imgW="152280" imgH="164880" progId="">
                    <p:embed/>
                  </p:oleObj>
                </mc:Choice>
                <mc:Fallback>
                  <p:oleObj name="Equation" r:id="rId4" imgW="152280" imgH="1648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1933"/>
                          <a:ext cx="257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384188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：存在一个能被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整除的整数不是奇数；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0" y="47779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：存在一个四边形，其四个顶点不共圆； </a:t>
            </a:r>
          </a:p>
        </p:txBody>
      </p: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30759" y="5561038"/>
            <a:ext cx="9324975" cy="523875"/>
            <a:chOff x="19" y="3748"/>
            <a:chExt cx="5760" cy="330"/>
          </a:xfrm>
        </p:grpSpPr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19" y="3748"/>
              <a:ext cx="57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﹁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    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∈Z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-25000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的个位数字等于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3.</a:t>
              </a:r>
            </a:p>
          </p:txBody>
        </p:sp>
        <p:graphicFrame>
          <p:nvGraphicFramePr>
            <p:cNvPr id="6861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123900"/>
                </p:ext>
              </p:extLst>
            </p:nvPr>
          </p:nvGraphicFramePr>
          <p:xfrm>
            <a:off x="1189" y="3811"/>
            <a:ext cx="21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6" imgW="126720" imgH="152280" progId="">
                    <p:embed/>
                  </p:oleObj>
                </mc:Choice>
                <mc:Fallback>
                  <p:oleObj name="Equation" r:id="rId6" imgW="126720" imgH="1522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9" y="3811"/>
                          <a:ext cx="212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标题 1"/>
          <p:cNvSpPr txBox="1">
            <a:spLocks/>
          </p:cNvSpPr>
          <p:nvPr/>
        </p:nvSpPr>
        <p:spPr>
          <a:xfrm>
            <a:off x="251520" y="188640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 smtClean="0">
                <a:solidFill>
                  <a:srgbClr val="FF0000"/>
                </a:solidFill>
              </a:rPr>
              <a:t>典例分析</a:t>
            </a:r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30763"/>
          </a:xfrm>
        </p:spPr>
        <p:txBody>
          <a:bodyPr/>
          <a:lstStyle/>
          <a:p>
            <a:r>
              <a:rPr lang="zh-CN" altLang="en-US" dirty="0" smtClean="0"/>
              <a:t>         </a:t>
            </a:r>
            <a:r>
              <a:rPr lang="zh-CN" altLang="en-US" b="1" dirty="0" smtClean="0"/>
              <a:t>我们</a:t>
            </a:r>
            <a:r>
              <a:rPr lang="zh-CN" altLang="en-US" b="1" dirty="0"/>
              <a:t>知道，命题是可以判断真假的陈述句．在数学中， 有时会遇到一些含有</a:t>
            </a:r>
            <a:r>
              <a:rPr lang="zh-CN" altLang="en-US" b="1" dirty="0">
                <a:solidFill>
                  <a:srgbClr val="FF0000"/>
                </a:solidFill>
              </a:rPr>
              <a:t>变量</a:t>
            </a:r>
            <a:r>
              <a:rPr lang="zh-CN" altLang="en-US" b="1" dirty="0"/>
              <a:t>的陈述句，由于不知道</a:t>
            </a:r>
            <a:r>
              <a:rPr lang="zh-CN" altLang="en-US" b="1" dirty="0">
                <a:solidFill>
                  <a:srgbClr val="FF0000"/>
                </a:solidFill>
              </a:rPr>
              <a:t>变量代表什 么数</a:t>
            </a:r>
            <a:r>
              <a:rPr lang="zh-CN" altLang="en-US" b="1" dirty="0"/>
              <a:t>，无法判断真假，因此它们不是命题．但是，如果在原 语句的基础上，用一个</a:t>
            </a:r>
            <a:r>
              <a:rPr lang="zh-CN" altLang="en-US" b="1" dirty="0">
                <a:solidFill>
                  <a:srgbClr val="FF0000"/>
                </a:solidFill>
              </a:rPr>
              <a:t>短语对变量的取值范围进行限定</a:t>
            </a:r>
            <a:r>
              <a:rPr lang="zh-CN" altLang="en-US" b="1" dirty="0"/>
              <a:t>，就 可以使它们成为一个命题，我们把这样的短语称为</a:t>
            </a:r>
            <a:r>
              <a:rPr lang="zh-CN" altLang="en-US" b="1" dirty="0">
                <a:solidFill>
                  <a:srgbClr val="FF0000"/>
                </a:solidFill>
              </a:rPr>
              <a:t>量词</a:t>
            </a:r>
            <a:r>
              <a:rPr lang="zh-CN" altLang="en-US" b="1" dirty="0"/>
              <a:t>．本 节将学习</a:t>
            </a:r>
            <a:r>
              <a:rPr lang="zh-CN" altLang="en-US" b="1" dirty="0">
                <a:solidFill>
                  <a:srgbClr val="FF0000"/>
                </a:solidFill>
              </a:rPr>
              <a:t>全称量词和存在量词</a:t>
            </a:r>
            <a:r>
              <a:rPr lang="zh-CN" altLang="en-US" b="1" dirty="0"/>
              <a:t>，以及如何正确地对含有一个 量词的命题进行否定</a:t>
            </a:r>
            <a:r>
              <a:rPr lang="zh-CN" altLang="en-US" dirty="0"/>
              <a:t>． 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26064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问题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引入</a:t>
            </a:r>
            <a:endParaRPr lang="zh-CN" altLang="en-US" sz="3200" b="1" dirty="0"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5873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08520" y="54868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例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5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写出下列特称命题的否定：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     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∈R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en-US" altLang="zh-CN" sz="2800" b="1" baseline="30000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＋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x</a:t>
            </a:r>
            <a:r>
              <a:rPr lang="en-US" altLang="zh-CN" sz="2800" b="1" baseline="-25000" dirty="0" smtClean="0">
                <a:latin typeface="Times New Roman" pitchFamily="18" charset="0"/>
                <a:ea typeface="宋体" pitchFamily="2" charset="-122"/>
              </a:rPr>
              <a:t>0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＋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2≤0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：有的三角形是等边三角形；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：有一个素数含有三个正因数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71313" y="3553197"/>
            <a:ext cx="8893175" cy="523875"/>
            <a:chOff x="0" y="1979"/>
            <a:chExt cx="5602" cy="330"/>
          </a:xfrm>
        </p:grpSpPr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0" y="1979"/>
              <a:ext cx="56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（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1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）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﹁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p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：  </a:t>
              </a:r>
              <a:r>
                <a:rPr lang="en-US" altLang="zh-CN" sz="2800" b="1" i="1" dirty="0" err="1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dirty="0" err="1" smtClean="0">
                  <a:latin typeface="Times New Roman" pitchFamily="18" charset="0"/>
                  <a:ea typeface="宋体" pitchFamily="2" charset="-122"/>
                </a:rPr>
                <a:t>∈R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，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en-US" altLang="zh-CN" sz="2800" b="1" baseline="30000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en-US" altLang="zh-CN" sz="2800" b="1" i="1" dirty="0" smtClean="0">
                  <a:latin typeface="Times New Roman" pitchFamily="18" charset="0"/>
                  <a:ea typeface="宋体" pitchFamily="2" charset="-122"/>
                </a:rPr>
                <a:t>x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＋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2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＞</a:t>
              </a:r>
              <a:r>
                <a:rPr lang="en-US" altLang="zh-CN" sz="2800" b="1" dirty="0" smtClean="0">
                  <a:latin typeface="Times New Roman" pitchFamily="18" charset="0"/>
                  <a:ea typeface="宋体" pitchFamily="2" charset="-122"/>
                </a:rPr>
                <a:t>0</a:t>
              </a:r>
              <a:r>
                <a:rPr lang="zh-CN" altLang="en-US" sz="2800" b="1" dirty="0" smtClean="0">
                  <a:latin typeface="Times New Roman" pitchFamily="18" charset="0"/>
                  <a:ea typeface="宋体" pitchFamily="2" charset="-122"/>
                </a:rPr>
                <a:t>； </a:t>
              </a:r>
            </a:p>
          </p:txBody>
        </p:sp>
        <p:graphicFrame>
          <p:nvGraphicFramePr>
            <p:cNvPr id="706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282388"/>
                </p:ext>
              </p:extLst>
            </p:nvPr>
          </p:nvGraphicFramePr>
          <p:xfrm>
            <a:off x="1066" y="2007"/>
            <a:ext cx="272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4" imgW="152280" imgH="164880" progId="">
                    <p:embed/>
                  </p:oleObj>
                </mc:Choice>
                <mc:Fallback>
                  <p:oleObj name="Equation" r:id="rId4" imgW="152280" imgH="1648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007"/>
                          <a:ext cx="272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450912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：所有的三角形都不是等边三角形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0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﹁</a:t>
            </a:r>
            <a:r>
              <a:rPr lang="en-US" altLang="zh-CN" sz="2800" b="1" i="1" dirty="0" smtClean="0">
                <a:latin typeface="Times New Roman" pitchFamily="18" charset="0"/>
                <a:ea typeface="宋体" pitchFamily="2" charset="-122"/>
              </a:rPr>
              <a:t>p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：每一个素数都不含三个正因数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. 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6564"/>
              </p:ext>
            </p:extLst>
          </p:nvPr>
        </p:nvGraphicFramePr>
        <p:xfrm>
          <a:off x="1619672" y="1340768"/>
          <a:ext cx="343211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6" imgW="126720" imgH="152280" progId="">
                  <p:embed/>
                </p:oleObj>
              </mc:Choice>
              <mc:Fallback>
                <p:oleObj name="Equation" r:id="rId6" imgW="126720" imgH="1522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340768"/>
                        <a:ext cx="343211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08323"/>
              </p:ext>
            </p:extLst>
          </p:nvPr>
        </p:nvGraphicFramePr>
        <p:xfrm>
          <a:off x="61281" y="548680"/>
          <a:ext cx="49339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文档" r:id="rId3" imgW="4999729" imgH="961130" progId="Word.Document.8">
                  <p:embed/>
                </p:oleObj>
              </mc:Choice>
              <mc:Fallback>
                <p:oleObj name="文档" r:id="rId3" imgW="4999729" imgH="9611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" y="548680"/>
                        <a:ext cx="49339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96845"/>
              </p:ext>
            </p:extLst>
          </p:nvPr>
        </p:nvGraphicFramePr>
        <p:xfrm>
          <a:off x="107504" y="1052736"/>
          <a:ext cx="85534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文档" r:id="rId5" imgW="8571618" imgH="5942810" progId="Word.Document.8">
                  <p:embed/>
                </p:oleObj>
              </mc:Choice>
              <mc:Fallback>
                <p:oleObj name="文档" r:id="rId5" imgW="8571618" imgH="5942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052736"/>
                        <a:ext cx="855345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00"/>
                </a:solidFill>
              </a:rPr>
              <a:t>典例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分析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62979"/>
              </p:ext>
            </p:extLst>
          </p:nvPr>
        </p:nvGraphicFramePr>
        <p:xfrm>
          <a:off x="107504" y="908720"/>
          <a:ext cx="839152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文档" r:id="rId3" imgW="8395673" imgH="4096864" progId="Word.Document.8">
                  <p:embed/>
                </p:oleObj>
              </mc:Choice>
              <mc:Fallback>
                <p:oleObj name="文档" r:id="rId3" imgW="8395673" imgH="40968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08720"/>
                        <a:ext cx="839152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4453" name="Object 5"/>
          <p:cNvGraphicFramePr>
            <a:graphicFrameLocks noChangeAspect="1"/>
          </p:cNvGraphicFramePr>
          <p:nvPr/>
        </p:nvGraphicFramePr>
        <p:xfrm>
          <a:off x="323850" y="5245100"/>
          <a:ext cx="4229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文档" r:id="rId5" imgW="4268644" imgH="855298" progId="Word.Document.8">
                  <p:embed/>
                </p:oleObj>
              </mc:Choice>
              <mc:Fallback>
                <p:oleObj name="文档" r:id="rId5" imgW="4268644" imgH="8552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45100"/>
                        <a:ext cx="4229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4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584168"/>
              </p:ext>
            </p:extLst>
          </p:nvPr>
        </p:nvGraphicFramePr>
        <p:xfrm>
          <a:off x="107504" y="1484784"/>
          <a:ext cx="8734425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文档" r:id="rId3" imgW="8752262" imgH="5503282" progId="Word.Document.8">
                  <p:embed/>
                </p:oleObj>
              </mc:Choice>
              <mc:Fallback>
                <p:oleObj name="文档" r:id="rId3" imgW="8752262" imgH="55032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84784"/>
                        <a:ext cx="8734425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65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08915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7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862666"/>
              </p:ext>
            </p:extLst>
          </p:nvPr>
        </p:nvGraphicFramePr>
        <p:xfrm>
          <a:off x="327025" y="681038"/>
          <a:ext cx="8612188" cy="641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ocument" r:id="rId3" imgW="8624989" imgH="6418170" progId="Word.Document.8">
                  <p:embed/>
                </p:oleObj>
              </mc:Choice>
              <mc:Fallback>
                <p:oleObj name="Document" r:id="rId3" imgW="8624989" imgH="64181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681038"/>
                        <a:ext cx="8612188" cy="641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7504" y="188639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归纳</a:t>
            </a:r>
            <a:r>
              <a:rPr lang="zh-CN" altLang="en-US" sz="32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小结</a:t>
            </a:r>
            <a:r>
              <a:rPr lang="en-US" altLang="zh-CN" sz="32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8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84" y="864778"/>
            <a:ext cx="9144000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4.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全称命题和特称命题可以是真命题，也可以是假命题，当判断原命题的真假有困难时，可转化为判断其否命题的真假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16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000195" y="4160953"/>
            <a:ext cx="316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0" dirty="0" smtClean="0">
                <a:solidFill>
                  <a:srgbClr val="009999"/>
                </a:solidFill>
                <a:latin typeface="Arial" pitchFamily="34" charset="0"/>
                <a:ea typeface="华文隶书" pitchFamily="2" charset="-122"/>
              </a:rPr>
              <a:t>再见！</a:t>
            </a:r>
          </a:p>
        </p:txBody>
      </p:sp>
      <p:pic>
        <p:nvPicPr>
          <p:cNvPr id="28675" name="Picture 5" descr="BS00554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61" y="4276725"/>
            <a:ext cx="1835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20044101450969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22574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669092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hlinkClick r:id="rId6"/>
          </p:cNvPr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5876925"/>
            <a:ext cx="190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3-4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45" y="2435228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a11393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58" y="2204865"/>
            <a:ext cx="933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RT_00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05" y="105273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1-42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50" y="2859146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5">
            <a:hlinkClick r:id="rId13"/>
          </p:cNvPr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13538"/>
            <a:ext cx="730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2682282" y="3641840"/>
            <a:ext cx="7129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 smtClean="0">
                <a:solidFill>
                  <a:srgbClr val="0000FF"/>
                </a:solidFill>
                <a:latin typeface="Arial" pitchFamily="34" charset="0"/>
              </a:rPr>
              <a:t>谢谢大家！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1207533" y="1268760"/>
            <a:ext cx="5903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0000"/>
                </a:solidFill>
                <a:latin typeface="方正舒体" pitchFamily="2" charset="-122"/>
                <a:ea typeface="方正舒体" pitchFamily="2" charset="-122"/>
              </a:rPr>
              <a:t>点滴积累 丰富人生</a:t>
            </a:r>
          </a:p>
        </p:txBody>
      </p:sp>
    </p:spTree>
    <p:extLst>
      <p:ext uri="{BB962C8B-B14F-4D97-AF65-F5344CB8AC3E}">
        <p14:creationId xmlns:p14="http://schemas.microsoft.com/office/powerpoint/2010/main" val="1017838728"/>
      </p:ext>
    </p:extLst>
  </p:cSld>
  <p:clrMapOvr>
    <a:masterClrMapping/>
  </p:clrMapOvr>
  <p:transition>
    <p:sndAc>
      <p:stSnd>
        <p:snd r:embed="rId2" name="1jm20080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探究一</a:t>
            </a:r>
            <a:r>
              <a:rPr lang="zh-CN" altLang="en-US" sz="3200" dirty="0" smtClean="0">
                <a:solidFill>
                  <a:srgbClr val="FF0000"/>
                </a:solidFill>
              </a:rPr>
              <a:t>：全称量词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Administrator\AppData\Local\Microsoft\Windows\Temporary Internet Files\Content.IE5\K8G4LHLN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5"/>
            <a:ext cx="648072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1052736"/>
            <a:ext cx="6246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下列语句是命题吗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</a:rPr>
              <a:t>？</a:t>
            </a:r>
            <a:endParaRPr lang="en-US" altLang="zh-CN" sz="2800" b="1" dirty="0" smtClean="0">
              <a:solidFill>
                <a:srgbClr val="000000"/>
              </a:solidFill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1)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与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，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与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(4)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之间有什么关系？</a:t>
            </a: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(1)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&gt;3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；</a:t>
            </a: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(2)2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+1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是整数；</a:t>
            </a: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对所有的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</a:rPr>
              <a:t>∈R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，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&gt;3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；</a:t>
            </a:r>
          </a:p>
          <a:p>
            <a:pPr lvl="0">
              <a:lnSpc>
                <a:spcPct val="15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对任意一个</a:t>
            </a:r>
            <a:r>
              <a:rPr lang="en-US" altLang="zh-CN" sz="2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800" b="1" dirty="0" err="1">
                <a:solidFill>
                  <a:srgbClr val="000000"/>
                </a:solidFill>
                <a:latin typeface="+mn-lt"/>
              </a:rPr>
              <a:t>∈Z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</a:rPr>
              <a:t>，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en-US" sz="2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+1</a:t>
            </a:r>
            <a:r>
              <a:rPr lang="en-US" altLang="en-US" sz="2800" b="1" dirty="0" smtClean="0">
                <a:solidFill>
                  <a:srgbClr val="000000"/>
                </a:solidFill>
                <a:latin typeface="+mn-lt"/>
              </a:rPr>
              <a:t>是整数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483768" y="2420888"/>
            <a:ext cx="1728192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FFFF"/>
                </a:solidFill>
              </a:rPr>
              <a:t>不是命题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779912" y="2988277"/>
            <a:ext cx="1728192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FFFF"/>
                </a:solidFill>
              </a:rPr>
              <a:t>不是命题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967536" y="3645024"/>
            <a:ext cx="1314400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FFFF"/>
                </a:solidFill>
              </a:rPr>
              <a:t>是命题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588224" y="4293096"/>
            <a:ext cx="1314400" cy="544999"/>
          </a:xfrm>
          <a:prstGeom prst="wedgeRoundRectCallout">
            <a:avLst>
              <a:gd name="adj1" fmla="val -74752"/>
              <a:gd name="adj2" fmla="val -301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rgbClr val="FFFFFF"/>
                </a:solidFill>
              </a:rPr>
              <a:t>是命题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3688" y="3789040"/>
            <a:ext cx="1152128" cy="400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1763688" y="4437112"/>
            <a:ext cx="1440160" cy="400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1969676"/>
            <a:ext cx="5328592" cy="2677656"/>
          </a:xfrm>
          <a:prstGeom prst="rect">
            <a:avLst/>
          </a:prstGeom>
          <a:blipFill rotWithShape="1">
            <a:blip r:embed="rId2" cstate="print"/>
            <a:stretch>
              <a:fillRect l="-2403" b="-1822"/>
            </a:stretch>
          </a:blipFill>
        </p:spPr>
        <p:txBody>
          <a:bodyPr/>
          <a:lstStyle/>
          <a:p>
            <a:r>
              <a:rPr lang="zh-CN" altLang="en-US" b="1">
                <a:noFill/>
              </a:rPr>
              <a:t> </a:t>
            </a:r>
          </a:p>
        </p:txBody>
      </p:sp>
      <p:sp>
        <p:nvSpPr>
          <p:cNvPr id="6" name="矩形 5"/>
          <p:cNvSpPr/>
          <p:nvPr/>
        </p:nvSpPr>
        <p:spPr>
          <a:xfrm>
            <a:off x="35496" y="463397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/>
              </a:rPr>
              <a:t>含有全称量词的命题，叫做全称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</a:rPr>
              <a:t>命题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宋体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190443" y="1969676"/>
            <a:ext cx="3960440" cy="1439863"/>
          </a:xfrm>
          <a:prstGeom prst="wedgeRoundRectCallout">
            <a:avLst>
              <a:gd name="adj1" fmla="val -66253"/>
              <a:gd name="adj2" fmla="val -349"/>
              <a:gd name="adj3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常见的全称量词还有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“一切” “每一个”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“任给” “所有的”等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.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gray">
          <a:xfrm>
            <a:off x="68518" y="404664"/>
            <a:ext cx="7953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dirty="0" smtClean="0">
                <a:solidFill>
                  <a:srgbClr val="FF0000"/>
                </a:solidFill>
              </a:rPr>
              <a:t>探究一：全称量词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1447347" y="1268760"/>
            <a:ext cx="3523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全称命题符号记法：</a:t>
            </a:r>
          </a:p>
        </p:txBody>
      </p:sp>
      <p:sp>
        <p:nvSpPr>
          <p:cNvPr id="6" name="Rectangle 97"/>
          <p:cNvSpPr>
            <a:spLocks noChangeArrowheads="1"/>
          </p:cNvSpPr>
          <p:nvPr/>
        </p:nvSpPr>
        <p:spPr bwMode="auto">
          <a:xfrm>
            <a:off x="1475656" y="1757715"/>
            <a:ext cx="4831772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通常，将含有变量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的语句用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i="1" kern="0" dirty="0" smtClean="0">
                <a:latin typeface="+mn-lt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 smtClean="0"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), </a:t>
            </a:r>
            <a:r>
              <a:rPr lang="en-US" altLang="zh-CN" sz="2800" b="1" i="1" kern="0" dirty="0">
                <a:latin typeface="+mn-lt"/>
              </a:rPr>
              <a:t>q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), </a:t>
            </a:r>
            <a:r>
              <a:rPr lang="en-US" altLang="zh-CN" sz="2800" b="1" i="1" kern="0" dirty="0">
                <a:latin typeface="+mn-lt"/>
              </a:rPr>
              <a:t>r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),…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表示，变量</a:t>
            </a:r>
            <a:r>
              <a:rPr lang="en-US" altLang="zh-CN" sz="2800" b="1" i="1" kern="0" dirty="0">
                <a:latin typeface="+mn-lt"/>
              </a:rPr>
              <a:t>x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的取值范围用</a:t>
            </a:r>
            <a:r>
              <a:rPr lang="en-US" altLang="zh-CN" sz="2800" b="1" i="1" kern="0" dirty="0">
                <a:latin typeface="+mn-lt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表示，那么，</a:t>
            </a:r>
          </a:p>
        </p:txBody>
      </p:sp>
      <p:sp>
        <p:nvSpPr>
          <p:cNvPr id="9" name="Rectangle 100"/>
          <p:cNvSpPr>
            <a:spLocks noChangeArrowheads="1"/>
          </p:cNvSpPr>
          <p:nvPr/>
        </p:nvSpPr>
        <p:spPr bwMode="auto">
          <a:xfrm>
            <a:off x="1421071" y="3573016"/>
            <a:ext cx="6421951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命题“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对</a:t>
            </a:r>
            <a:r>
              <a:rPr lang="en-US" altLang="zh-CN" sz="2800" b="1" i="1" kern="0" dirty="0">
                <a:solidFill>
                  <a:srgbClr val="0000FF"/>
                </a:solidFill>
                <a:latin typeface="+mn-lt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中任意一个</a:t>
            </a:r>
            <a:r>
              <a:rPr lang="en-US" altLang="zh-CN" sz="2800" b="1" i="1" kern="0" dirty="0">
                <a:solidFill>
                  <a:srgbClr val="0000FF"/>
                </a:solidFill>
                <a:latin typeface="+mn-lt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，有</a:t>
            </a:r>
            <a:r>
              <a:rPr lang="en-US" altLang="zh-CN" sz="2800" b="1" i="1" kern="0" dirty="0">
                <a:solidFill>
                  <a:srgbClr val="0000FF"/>
                </a:solidFill>
                <a:latin typeface="+mn-lt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>
                <a:solidFill>
                  <a:srgbClr val="0000FF"/>
                </a:solidFill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成立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”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可用符号简记为：</a:t>
            </a:r>
          </a:p>
        </p:txBody>
      </p:sp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1404293" y="5506375"/>
            <a:ext cx="6840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读作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“对任意</a:t>
            </a:r>
            <a:r>
              <a:rPr lang="en-US" altLang="zh-CN" sz="2800" b="1" i="1" kern="0" dirty="0">
                <a:solidFill>
                  <a:srgbClr val="FF0000"/>
                </a:solidFill>
                <a:latin typeface="+mn-lt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属于</a:t>
            </a:r>
            <a:r>
              <a:rPr lang="en-US" altLang="zh-CN" sz="2800" b="1" i="1" kern="0" dirty="0">
                <a:solidFill>
                  <a:srgbClr val="FF0000"/>
                </a:solidFill>
                <a:latin typeface="+mn-lt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，有</a:t>
            </a:r>
            <a:r>
              <a:rPr lang="en-US" altLang="zh-CN" sz="2800" b="1" i="1" kern="0" dirty="0">
                <a:solidFill>
                  <a:srgbClr val="FF0000"/>
                </a:solidFill>
                <a:latin typeface="+mn-lt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(</a:t>
            </a:r>
            <a:r>
              <a:rPr lang="en-US" altLang="zh-CN" sz="2800" b="1" i="1" kern="0" dirty="0">
                <a:solidFill>
                  <a:srgbClr val="FF0000"/>
                </a:solidFill>
                <a:latin typeface="+mn-lt"/>
              </a:rPr>
              <a:t>x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成立”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4922004"/>
            <a:ext cx="2808312" cy="52322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zh-CN" altLang="en-US" b="1">
                <a:noFill/>
              </a:rPr>
              <a:t> 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探究一</a:t>
            </a:r>
            <a:r>
              <a:rPr lang="zh-CN" altLang="en-US" sz="3200" dirty="0" smtClean="0">
                <a:solidFill>
                  <a:srgbClr val="FF0000"/>
                </a:solidFill>
              </a:rPr>
              <a:t>：全称量词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7787" y="188640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探究二：</a:t>
            </a:r>
            <a:r>
              <a:rPr lang="zh-CN" altLang="en-US" sz="3200" dirty="0">
                <a:solidFill>
                  <a:srgbClr val="FF0000"/>
                </a:solidFill>
              </a:rPr>
              <a:t>全称命题的真假</a:t>
            </a:r>
          </a:p>
        </p:txBody>
      </p:sp>
      <p:sp>
        <p:nvSpPr>
          <p:cNvPr id="4" name="Text Box 96"/>
          <p:cNvSpPr txBox="1">
            <a:spLocks noChangeArrowheads="1"/>
          </p:cNvSpPr>
          <p:nvPr/>
        </p:nvSpPr>
        <p:spPr bwMode="auto">
          <a:xfrm>
            <a:off x="884927" y="1481611"/>
            <a:ext cx="5415265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(1)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对任意的</a:t>
            </a: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n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∈Z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，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lang="en-US" altLang="zh-CN" sz="2800" b="1" i="1" kern="0" dirty="0">
                <a:solidFill>
                  <a:srgbClr val="000000"/>
                </a:solidFill>
                <a:latin typeface="+mn-lt"/>
                <a:ea typeface="+mn-ea"/>
              </a:rPr>
              <a:t>n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+1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是奇数；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(2)</a:t>
            </a:r>
            <a:r>
              <a:rPr lang="zh-CN" altLang="en-US" sz="2800" b="1" kern="0" dirty="0">
                <a:solidFill>
                  <a:srgbClr val="000000"/>
                </a:solidFill>
                <a:latin typeface="+mn-lt"/>
                <a:ea typeface="+mn-ea"/>
              </a:rPr>
              <a:t>所有的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+mn-lt"/>
                <a:ea typeface="+mn-ea"/>
              </a:rPr>
              <a:t>矩形都是正方形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5" name="Picture 3" descr="C:\Users\Administrator\AppData\Local\Microsoft\Windows\Temporary Internet Files\Content.IE5\K8G4LHLN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735"/>
            <a:ext cx="648072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1030399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n-lt"/>
              </a:rPr>
              <a:t>下列命题是全称命题吗？是真命题还是假命题？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8502" y="1660756"/>
            <a:ext cx="1075306" cy="400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1403648" y="2308535"/>
            <a:ext cx="1075306" cy="40098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圆角矩形标注 8"/>
          <p:cNvSpPr/>
          <p:nvPr/>
        </p:nvSpPr>
        <p:spPr>
          <a:xfrm>
            <a:off x="6300192" y="1553619"/>
            <a:ext cx="1368152" cy="603647"/>
          </a:xfrm>
          <a:prstGeom prst="wedgeRoundRectCallout">
            <a:avLst>
              <a:gd name="adj1" fmla="val -74301"/>
              <a:gd name="adj2" fmla="val -1540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b="1" dirty="0" smtClean="0">
                <a:solidFill>
                  <a:srgbClr val="FFFFFF"/>
                </a:solidFill>
              </a:rPr>
              <a:t>真命题</a:t>
            </a:r>
            <a:endParaRPr lang="zh-CN" altLang="en-US" sz="2600" b="1" dirty="0">
              <a:solidFill>
                <a:srgbClr val="FFFFFF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436096" y="2246116"/>
            <a:ext cx="1368152" cy="603647"/>
          </a:xfrm>
          <a:prstGeom prst="wedgeRoundRectCallout">
            <a:avLst>
              <a:gd name="adj1" fmla="val -74301"/>
              <a:gd name="adj2" fmla="val -15404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b="1" dirty="0" smtClean="0">
                <a:solidFill>
                  <a:srgbClr val="FFFFFF"/>
                </a:solidFill>
              </a:rPr>
              <a:t>假命题</a:t>
            </a:r>
            <a:endParaRPr lang="zh-CN" altLang="en-US" sz="2600" b="1" dirty="0">
              <a:solidFill>
                <a:srgbClr val="FFFFFF"/>
              </a:solidFill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884927" y="4056167"/>
            <a:ext cx="74735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——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需要对集合</a:t>
            </a:r>
            <a:r>
              <a:rPr lang="en-US" altLang="zh-CN" sz="2800" b="1" i="1" dirty="0">
                <a:latin typeface="+mn-lt"/>
                <a:ea typeface="+mn-ea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中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每个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元素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，证明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p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n-ea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成立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900113" y="5221561"/>
            <a:ext cx="8100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——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在集合</a:t>
            </a:r>
            <a:r>
              <a:rPr lang="en-US" altLang="zh-CN" sz="2800" b="1" i="1" dirty="0">
                <a:latin typeface="+mn-lt"/>
                <a:ea typeface="+mn-ea"/>
              </a:rPr>
              <a:t>M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中找到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一个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元素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0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，使得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p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(</a:t>
            </a:r>
            <a:r>
              <a:rPr lang="en-US" altLang="zh-CN" sz="2800" b="1" i="1" dirty="0">
                <a:solidFill>
                  <a:srgbClr val="0000FF"/>
                </a:solidFill>
                <a:latin typeface="+mn-lt"/>
                <a:ea typeface="+mn-ea"/>
              </a:rPr>
              <a:t>x</a:t>
            </a:r>
            <a:r>
              <a:rPr kumimoji="0" lang="en-US" altLang="zh-CN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0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不成立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3497835"/>
            <a:ext cx="6264696" cy="523220"/>
          </a:xfrm>
          <a:prstGeom prst="rect">
            <a:avLst/>
          </a:prstGeom>
          <a:blipFill rotWithShape="1">
            <a:blip r:embed="rId3" cstate="print"/>
            <a:stretch>
              <a:fillRect l="-2045" t="-15116" b="-32558"/>
            </a:stretch>
          </a:blipFill>
        </p:spPr>
        <p:txBody>
          <a:bodyPr/>
          <a:lstStyle/>
          <a:p>
            <a:r>
              <a:rPr lang="zh-CN" altLang="en-US" b="1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9721" y="4676397"/>
            <a:ext cx="6264696" cy="523220"/>
          </a:xfrm>
          <a:prstGeom prst="rect">
            <a:avLst/>
          </a:prstGeom>
          <a:blipFill rotWithShape="1">
            <a:blip r:embed="rId4" cstate="print"/>
            <a:stretch>
              <a:fillRect l="-1946" t="-15116" b="-32558"/>
            </a:stretch>
          </a:blipFill>
        </p:spPr>
        <p:txBody>
          <a:bodyPr/>
          <a:lstStyle/>
          <a:p>
            <a:r>
              <a:rPr lang="zh-CN" altLang="en-US" b="1">
                <a:noFill/>
              </a:rPr>
              <a:t> </a:t>
            </a:r>
          </a:p>
        </p:txBody>
      </p:sp>
      <p:sp>
        <p:nvSpPr>
          <p:cNvPr id="23" name="线形标注 2 22"/>
          <p:cNvSpPr/>
          <p:nvPr/>
        </p:nvSpPr>
        <p:spPr>
          <a:xfrm>
            <a:off x="1547664" y="2852936"/>
            <a:ext cx="3206763" cy="5811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166"/>
              <a:gd name="adj6" fmla="val -9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600" b="1" dirty="0">
                <a:solidFill>
                  <a:srgbClr val="FFFFFF"/>
                </a:solidFill>
              </a:rPr>
              <a:t>有的矩形不是正方形</a:t>
            </a:r>
          </a:p>
        </p:txBody>
      </p:sp>
      <p:sp>
        <p:nvSpPr>
          <p:cNvPr id="25" name="圆角矩形标注 24"/>
          <p:cNvSpPr/>
          <p:nvPr/>
        </p:nvSpPr>
        <p:spPr>
          <a:xfrm>
            <a:off x="4067944" y="5894115"/>
            <a:ext cx="1368152" cy="487213"/>
          </a:xfrm>
          <a:prstGeom prst="wedgeRoundRectCallout">
            <a:avLst>
              <a:gd name="adj1" fmla="val -15741"/>
              <a:gd name="adj2" fmla="val -10909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00" b="1" dirty="0">
                <a:solidFill>
                  <a:srgbClr val="FFFFFF"/>
                </a:solidFill>
              </a:rPr>
              <a:t>举反例</a:t>
            </a:r>
          </a:p>
        </p:txBody>
      </p:sp>
    </p:spTree>
    <p:extLst>
      <p:ext uri="{BB962C8B-B14F-4D97-AF65-F5344CB8AC3E}">
        <p14:creationId xmlns:p14="http://schemas.microsoft.com/office/powerpoint/2010/main" val="8468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 animBg="1"/>
      <p:bldP spid="18" grpId="0"/>
      <p:bldP spid="19" grpId="0"/>
      <p:bldP spid="20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典例</a:t>
            </a:r>
            <a:r>
              <a:rPr lang="zh-CN" altLang="en-US" sz="3200" dirty="0" smtClean="0">
                <a:solidFill>
                  <a:srgbClr val="FF0000"/>
                </a:solidFill>
              </a:rPr>
              <a:t>分析</a:t>
            </a:r>
            <a:r>
              <a:rPr lang="en-US" altLang="zh-CN" sz="3200" dirty="0" smtClean="0">
                <a:solidFill>
                  <a:srgbClr val="FF0000"/>
                </a:solidFill>
              </a:rPr>
              <a:t>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7047" y="4561964"/>
            <a:ext cx="5663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假命题； 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+mn-ea"/>
              </a:rPr>
              <a:t>(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真命题；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(3</a:t>
            </a:r>
            <a:r>
              <a:rPr lang="en-US" altLang="zh-CN" sz="2800" b="1" kern="0" dirty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假命题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.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Text 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98830" y="1268760"/>
            <a:ext cx="6035627" cy="2677656"/>
          </a:xfrm>
          <a:prstGeom prst="rect">
            <a:avLst/>
          </a:prstGeom>
          <a:blipFill rotWithShape="1">
            <a:blip r:embed="rId2" cstate="print"/>
            <a:stretch>
              <a:fillRect l="-2020" b="-273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>
                <a:noFill/>
              </a:rPr>
              <a:t> 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220072" y="1628800"/>
            <a:ext cx="1944216" cy="978788"/>
          </a:xfrm>
          <a:prstGeom prst="wedgeRoundRectCallout">
            <a:avLst>
              <a:gd name="adj1" fmla="val -84438"/>
              <a:gd name="adj2" fmla="val 2424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2</a:t>
            </a:r>
            <a:r>
              <a:rPr lang="zh-CN" altLang="en-US" sz="2800" b="1" dirty="0" smtClean="0">
                <a:solidFill>
                  <a:srgbClr val="FFFFFF"/>
                </a:solidFill>
              </a:rPr>
              <a:t>是素数</a:t>
            </a:r>
            <a:endParaRPr lang="en-US" altLang="zh-CN" sz="2800" b="1" dirty="0" smtClean="0">
              <a:solidFill>
                <a:srgbClr val="FFFFFF"/>
              </a:solidFill>
            </a:endParaRPr>
          </a:p>
          <a:p>
            <a:r>
              <a:rPr lang="zh-CN" altLang="en-US" sz="2800" b="1" dirty="0" smtClean="0">
                <a:solidFill>
                  <a:srgbClr val="FFFFFF"/>
                </a:solidFill>
              </a:rPr>
              <a:t>不是奇数</a:t>
            </a:r>
            <a:endParaRPr lang="zh-CN" altLang="en-US" sz="2800" b="1" dirty="0">
              <a:solidFill>
                <a:srgbClr val="FFFFFF"/>
              </a:solidFill>
            </a:endParaRPr>
          </a:p>
        </p:txBody>
      </p:sp>
      <p:sp>
        <p:nvSpPr>
          <p:cNvPr id="8" name="圆角矩形标注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8224" y="2708920"/>
            <a:ext cx="2088232" cy="877456"/>
          </a:xfrm>
          <a:prstGeom prst="wedgeRoundRectCallout">
            <a:avLst>
              <a:gd name="adj1" fmla="val -67957"/>
              <a:gd name="adj2" fmla="val 34711"/>
              <a:gd name="adj3" fmla="val 16667"/>
            </a:avLst>
          </a:prstGeom>
          <a:blipFill rotWithShape="1">
            <a:blip r:embed="rId3" cstate="print"/>
            <a:stretch>
              <a:fillRect t="-1389" b="-29861"/>
            </a:stretch>
          </a:blipFill>
          <a:ln>
            <a:noFill/>
          </a:ln>
        </p:spPr>
        <p:txBody>
          <a:bodyPr/>
          <a:lstStyle/>
          <a:p>
            <a:r>
              <a:rPr lang="zh-CN" altLang="en-US" b="1">
                <a:noFill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</a:rPr>
              <a:t>解析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 animBg="1"/>
      <p:bldP spid="8" grpId="0" build="p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53375" cy="6413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跟踪训练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5"/>
              <p:cNvSpPr>
                <a:spLocks noChangeArrowheads="1"/>
              </p:cNvSpPr>
              <p:nvPr/>
            </p:nvSpPr>
            <p:spPr bwMode="auto">
              <a:xfrm>
                <a:off x="1043756" y="1537628"/>
                <a:ext cx="7632700" cy="2462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dirty="0" smtClean="0">
                    <a:latin typeface="+mn-lt"/>
                    <a:cs typeface="Times New Roman" pitchFamily="18" charset="0"/>
                  </a:rPr>
                  <a:t>判断</a:t>
                </a:r>
                <a:r>
                  <a:rPr lang="zh-CN" altLang="en-US" sz="2800" dirty="0">
                    <a:latin typeface="+mn-lt"/>
                    <a:cs typeface="Times New Roman" pitchFamily="18" charset="0"/>
                  </a:rPr>
                  <a:t>下列全称命题的真假：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2800" dirty="0" smtClean="0">
                    <a:latin typeface="+mn-lt"/>
                    <a:cs typeface="Times New Roman" pitchFamily="18" charset="0"/>
                  </a:rPr>
                  <a:t>(1</a:t>
                </a:r>
                <a:r>
                  <a:rPr lang="en-US" altLang="zh-CN" sz="2800" dirty="0" smtClean="0">
                    <a:latin typeface="+mn-lt"/>
                    <a:cs typeface="Times New Roman" pitchFamily="18" charset="0"/>
                  </a:rPr>
                  <a:t>)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CN" sz="2800" i="1" dirty="0">
                    <a:cs typeface="Times New Roman" pitchFamily="18" charset="0"/>
                  </a:rPr>
                  <a:t>x</a:t>
                </a:r>
                <a:r>
                  <a:rPr lang="zh-CN" altLang="en-US" sz="2800" dirty="0">
                    <a:cs typeface="Times New Roman" pitchFamily="18" charset="0"/>
                  </a:rPr>
                  <a:t>∈</a:t>
                </a:r>
                <a:r>
                  <a:rPr lang="en-US" altLang="zh-CN" sz="2800" dirty="0">
                    <a:cs typeface="Times New Roman" pitchFamily="18" charset="0"/>
                  </a:rPr>
                  <a:t>{</a:t>
                </a:r>
                <a:r>
                  <a:rPr lang="en-US" altLang="zh-CN" sz="2800" i="1" dirty="0" err="1">
                    <a:cs typeface="Times New Roman" pitchFamily="18" charset="0"/>
                  </a:rPr>
                  <a:t>x</a:t>
                </a:r>
                <a:r>
                  <a:rPr lang="en-US" altLang="zh-CN" sz="2800" dirty="0" err="1">
                    <a:cs typeface="Times New Roman" pitchFamily="18" charset="0"/>
                  </a:rPr>
                  <a:t>|</a:t>
                </a:r>
                <a:r>
                  <a:rPr lang="en-US" altLang="zh-CN" sz="2800" i="1" dirty="0" err="1">
                    <a:cs typeface="Times New Roman" pitchFamily="18" charset="0"/>
                  </a:rPr>
                  <a:t>x</a:t>
                </a:r>
                <a:r>
                  <a:rPr lang="zh-CN" altLang="en-US" sz="2800" dirty="0">
                    <a:cs typeface="Times New Roman" pitchFamily="18" charset="0"/>
                  </a:rPr>
                  <a:t>是无理数</a:t>
                </a:r>
                <a:r>
                  <a:rPr lang="en-US" altLang="zh-CN" sz="2800" dirty="0">
                    <a:cs typeface="Times New Roman" pitchFamily="18" charset="0"/>
                  </a:rPr>
                  <a:t>}</a:t>
                </a:r>
                <a:r>
                  <a:rPr lang="zh-CN" altLang="en-US" sz="2800" dirty="0">
                    <a:cs typeface="Times New Roman" pitchFamily="18" charset="0"/>
                  </a:rPr>
                  <a:t>，</a:t>
                </a:r>
                <a:r>
                  <a:rPr lang="en-US" altLang="zh-CN" sz="2800" i="1" dirty="0">
                    <a:cs typeface="Times New Roman" pitchFamily="18" charset="0"/>
                  </a:rPr>
                  <a:t>x</a:t>
                </a:r>
                <a:r>
                  <a:rPr lang="en-US" altLang="zh-CN" sz="2800" baseline="30000" dirty="0">
                    <a:cs typeface="Times New Roman" pitchFamily="18" charset="0"/>
                  </a:rPr>
                  <a:t>2</a:t>
                </a:r>
                <a:r>
                  <a:rPr lang="zh-CN" altLang="en-US" sz="2800" dirty="0">
                    <a:cs typeface="Times New Roman" pitchFamily="18" charset="0"/>
                  </a:rPr>
                  <a:t>是无理数</a:t>
                </a:r>
                <a:r>
                  <a:rPr lang="en-US" altLang="zh-CN" sz="2800" dirty="0">
                    <a:cs typeface="Times New Roman" pitchFamily="18" charset="0"/>
                  </a:rPr>
                  <a:t>.</a:t>
                </a:r>
                <a:endParaRPr lang="zh-CN" altLang="en-US" sz="2800" dirty="0"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800" dirty="0" smtClean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zh-CN" sz="2800" dirty="0" smtClean="0">
                    <a:latin typeface="+mn-lt"/>
                    <a:cs typeface="Times New Roman" pitchFamily="18" charset="0"/>
                  </a:rPr>
                  <a:t>2)</a:t>
                </a:r>
                <a:r>
                  <a:rPr lang="zh-CN" altLang="en-US" sz="2800" dirty="0" smtClean="0">
                    <a:latin typeface="+mn-lt"/>
                    <a:cs typeface="Times New Roman" pitchFamily="18" charset="0"/>
                  </a:rPr>
                  <a:t>任何</a:t>
                </a:r>
                <a:r>
                  <a:rPr lang="zh-CN" altLang="en-US" sz="2800" dirty="0">
                    <a:latin typeface="+mn-lt"/>
                    <a:cs typeface="Times New Roman" pitchFamily="18" charset="0"/>
                  </a:rPr>
                  <a:t>实数都有算术平方根；</a:t>
                </a:r>
              </a:p>
              <a:p>
                <a:pPr>
                  <a:spcBef>
                    <a:spcPct val="50000"/>
                  </a:spcBef>
                </a:pPr>
                <a:endParaRPr lang="zh-CN" altLang="en-US" sz="28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756" y="1537628"/>
                <a:ext cx="7632700" cy="2462213"/>
              </a:xfrm>
              <a:prstGeom prst="rect">
                <a:avLst/>
              </a:prstGeom>
              <a:blipFill rotWithShape="1">
                <a:blip r:embed="rId2"/>
                <a:stretch>
                  <a:fillRect l="-1597" t="-32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43756" y="420192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lt"/>
              </a:rPr>
              <a:t>解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：</a:t>
            </a:r>
            <a:r>
              <a:rPr lang="en-US" altLang="zh-CN" sz="2800" b="1" dirty="0" smtClean="0">
                <a:latin typeface="+mn-lt"/>
                <a:sym typeface="Wingdings" pitchFamily="2" charset="2"/>
              </a:rPr>
              <a:t>(1</a:t>
            </a:r>
            <a:r>
              <a:rPr lang="en-US" altLang="zh-CN" sz="2800" b="1" dirty="0" smtClean="0">
                <a:latin typeface="+mn-lt"/>
                <a:sym typeface="Wingdings" pitchFamily="2" charset="2"/>
              </a:rPr>
              <a:t>)</a:t>
            </a:r>
            <a:r>
              <a:rPr lang="zh-CN" altLang="en-US" sz="2800" b="1" dirty="0">
                <a:sym typeface="Wingdings" pitchFamily="2" charset="2"/>
              </a:rPr>
              <a:t>假命题</a:t>
            </a:r>
            <a:r>
              <a:rPr lang="en-US" altLang="zh-CN" sz="2800" b="1" dirty="0" smtClean="0">
                <a:sym typeface="Wingdings" pitchFamily="2" charset="2"/>
              </a:rPr>
              <a:t>.</a:t>
            </a:r>
            <a:r>
              <a:rPr lang="zh-CN" altLang="en-US" sz="2800" b="1" dirty="0" smtClean="0">
                <a:latin typeface="+mn-lt"/>
                <a:sym typeface="Wingdings" pitchFamily="2" charset="2"/>
              </a:rPr>
              <a:t>；</a:t>
            </a:r>
            <a:r>
              <a:rPr lang="en-US" altLang="zh-CN" sz="2800" b="1" dirty="0" smtClean="0">
                <a:latin typeface="+mn-lt"/>
                <a:sym typeface="Wingdings" pitchFamily="2" charset="2"/>
              </a:rPr>
              <a:t>(2)</a:t>
            </a:r>
            <a:r>
              <a:rPr lang="zh-CN" altLang="en-US" sz="2800" b="1" dirty="0" smtClean="0">
                <a:latin typeface="+mn-lt"/>
                <a:sym typeface="Wingdings" pitchFamily="2" charset="2"/>
              </a:rPr>
              <a:t>假命题</a:t>
            </a:r>
            <a:r>
              <a:rPr lang="zh-CN" altLang="en-US" sz="2800" b="1" dirty="0" smtClean="0">
                <a:latin typeface="+mn-lt"/>
                <a:sym typeface="Wingdings" pitchFamily="2" charset="2"/>
              </a:rPr>
              <a:t>；</a:t>
            </a:r>
            <a:endParaRPr lang="zh-CN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37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2.xml><?xml version="1.0" encoding="utf-8"?>
<a:theme xmlns:a="http://schemas.openxmlformats.org/drawingml/2006/main" name="2_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3.xml><?xml version="1.0" encoding="utf-8"?>
<a:theme xmlns:a="http://schemas.openxmlformats.org/drawingml/2006/main" name="1_650TGp_Proper_pride_light">
  <a:themeElements>
    <a:clrScheme name="650TGp_Proper_pride_light 3">
      <a:dk1>
        <a:srgbClr val="000000"/>
      </a:dk1>
      <a:lt1>
        <a:srgbClr val="8FD2FB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C6E5FD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3DB8DF"/>
      </a:folHlink>
    </a:clrScheme>
    <a:fontScheme name="数学课件字体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50TGp_Proper_pride_light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2">
        <a:dk1>
          <a:srgbClr val="000000"/>
        </a:dk1>
        <a:lt1>
          <a:srgbClr val="C4D1E6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DEE5F0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50TGp_Proper_pride_light 3">
        <a:dk1>
          <a:srgbClr val="000000"/>
        </a:dk1>
        <a:lt1>
          <a:srgbClr val="8FD2FB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C6E5FD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3DB8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数学课件模板.potx" id="{E31E65B4-3CB4-44FC-8BC6-45AF1FEBA736}" vid="{DCE916F6-B9CC-495B-BDAA-62EA6B1E237E}"/>
    </a:ext>
  </a:extLst>
</a:theme>
</file>

<file path=ppt/theme/theme4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1622</TotalTime>
  <Words>1701</Words>
  <Application>Microsoft Office PowerPoint</Application>
  <PresentationFormat>全屏显示(4:3)</PresentationFormat>
  <Paragraphs>193</Paragraphs>
  <Slides>36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650TGp_Proper_pride_light</vt:lpstr>
      <vt:lpstr>2_650TGp_Proper_pride_light</vt:lpstr>
      <vt:lpstr>1_650TGp_Proper_pride_light</vt:lpstr>
      <vt:lpstr>9_Office 主题</vt:lpstr>
      <vt:lpstr>Equation</vt:lpstr>
      <vt:lpstr>MathType 6.0 Equation</vt:lpstr>
      <vt:lpstr>Microsoft Word 97 - 2003 文档</vt:lpstr>
      <vt:lpstr>Microsoft Word 文档</vt:lpstr>
      <vt:lpstr>§1.5.1　全称量词与存在量词  §1.5.2　含有一个 量词的命题的否定</vt:lpstr>
      <vt:lpstr>引入课题：量词</vt:lpstr>
      <vt:lpstr>PowerPoint 演示文稿</vt:lpstr>
      <vt:lpstr>探究一：全称量词</vt:lpstr>
      <vt:lpstr>PowerPoint 演示文稿</vt:lpstr>
      <vt:lpstr>探究一：全称量词</vt:lpstr>
      <vt:lpstr>探究二：全称命题的真假</vt:lpstr>
      <vt:lpstr>典例分析1</vt:lpstr>
      <vt:lpstr>跟踪训练</vt:lpstr>
      <vt:lpstr>探究三：存在量词</vt:lpstr>
      <vt:lpstr>探究三：存在量词</vt:lpstr>
      <vt:lpstr>探究三：存在量词</vt:lpstr>
      <vt:lpstr>探究四：特称命题的真假</vt:lpstr>
      <vt:lpstr>典例分析2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当堂训练</vt:lpstr>
      <vt:lpstr>当堂训练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PC</cp:lastModifiedBy>
  <cp:revision>84</cp:revision>
  <cp:lastPrinted>2014-12-16T08:06:04Z</cp:lastPrinted>
  <dcterms:created xsi:type="dcterms:W3CDTF">2011-09-29T10:22:55Z</dcterms:created>
  <dcterms:modified xsi:type="dcterms:W3CDTF">2020-09-03T10:45:21Z</dcterms:modified>
</cp:coreProperties>
</file>