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5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6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74" r:id="rId2"/>
    <p:sldMasterId id="2147483671" r:id="rId3"/>
    <p:sldMasterId id="2147483708" r:id="rId4"/>
    <p:sldMasterId id="2147483732" r:id="rId5"/>
    <p:sldMasterId id="2147483744" r:id="rId6"/>
    <p:sldMasterId id="2147483768" r:id="rId7"/>
  </p:sldMasterIdLst>
  <p:notesMasterIdLst>
    <p:notesMasterId r:id="rId42"/>
  </p:notesMasterIdLst>
  <p:sldIdLst>
    <p:sldId id="568" r:id="rId8"/>
    <p:sldId id="570" r:id="rId9"/>
    <p:sldId id="571" r:id="rId10"/>
    <p:sldId id="573" r:id="rId11"/>
    <p:sldId id="574" r:id="rId12"/>
    <p:sldId id="576" r:id="rId13"/>
    <p:sldId id="583" r:id="rId14"/>
    <p:sldId id="584" r:id="rId15"/>
    <p:sldId id="585" r:id="rId16"/>
    <p:sldId id="586" r:id="rId17"/>
    <p:sldId id="578" r:id="rId18"/>
    <p:sldId id="507" r:id="rId19"/>
    <p:sldId id="590" r:id="rId20"/>
    <p:sldId id="515" r:id="rId21"/>
    <p:sldId id="522" r:id="rId22"/>
    <p:sldId id="557" r:id="rId23"/>
    <p:sldId id="558" r:id="rId24"/>
    <p:sldId id="538" r:id="rId25"/>
    <p:sldId id="524" r:id="rId26"/>
    <p:sldId id="551" r:id="rId27"/>
    <p:sldId id="559" r:id="rId28"/>
    <p:sldId id="560" r:id="rId29"/>
    <p:sldId id="561" r:id="rId30"/>
    <p:sldId id="591" r:id="rId31"/>
    <p:sldId id="592" r:id="rId32"/>
    <p:sldId id="593" r:id="rId33"/>
    <p:sldId id="594" r:id="rId34"/>
    <p:sldId id="595" r:id="rId35"/>
    <p:sldId id="566" r:id="rId36"/>
    <p:sldId id="596" r:id="rId37"/>
    <p:sldId id="569" r:id="rId38"/>
    <p:sldId id="587" r:id="rId39"/>
    <p:sldId id="588" r:id="rId40"/>
    <p:sldId id="589" r:id="rId41"/>
  </p:sldIdLst>
  <p:sldSz cx="9144000" cy="6858000" type="screen4x3"/>
  <p:notesSz cx="6858000" cy="9144000"/>
  <p:custDataLst>
    <p:tags r:id="rId43"/>
  </p:custDataLst>
  <p:defaultTextStyle>
    <a:defPPr>
      <a:defRPr lang="zh-CN"/>
    </a:defPPr>
    <a:lvl1pPr algn="l" rtl="0" fontAlgn="base">
      <a:lnSpc>
        <a:spcPct val="150000"/>
      </a:lnSpc>
      <a:spcBef>
        <a:spcPct val="0"/>
      </a:spcBef>
      <a:spcAft>
        <a:spcPct val="0"/>
      </a:spcAft>
      <a:defRPr sz="2200" b="1" kern="1200">
        <a:solidFill>
          <a:srgbClr val="000000"/>
        </a:solidFill>
        <a:latin typeface="宋体" pitchFamily="2" charset="-122"/>
        <a:ea typeface="宋体" pitchFamily="2" charset="-122"/>
        <a:cs typeface="+mn-cs"/>
      </a:defRPr>
    </a:lvl1pPr>
    <a:lvl2pPr marL="457200" algn="l" rtl="0" fontAlgn="base">
      <a:lnSpc>
        <a:spcPct val="150000"/>
      </a:lnSpc>
      <a:spcBef>
        <a:spcPct val="0"/>
      </a:spcBef>
      <a:spcAft>
        <a:spcPct val="0"/>
      </a:spcAft>
      <a:defRPr sz="2200" b="1" kern="1200">
        <a:solidFill>
          <a:srgbClr val="000000"/>
        </a:solidFill>
        <a:latin typeface="宋体" pitchFamily="2" charset="-122"/>
        <a:ea typeface="宋体" pitchFamily="2" charset="-122"/>
        <a:cs typeface="+mn-cs"/>
      </a:defRPr>
    </a:lvl2pPr>
    <a:lvl3pPr marL="914400" algn="l" rtl="0" fontAlgn="base">
      <a:lnSpc>
        <a:spcPct val="150000"/>
      </a:lnSpc>
      <a:spcBef>
        <a:spcPct val="0"/>
      </a:spcBef>
      <a:spcAft>
        <a:spcPct val="0"/>
      </a:spcAft>
      <a:defRPr sz="2200" b="1" kern="1200">
        <a:solidFill>
          <a:srgbClr val="000000"/>
        </a:solidFill>
        <a:latin typeface="宋体" pitchFamily="2" charset="-122"/>
        <a:ea typeface="宋体" pitchFamily="2" charset="-122"/>
        <a:cs typeface="+mn-cs"/>
      </a:defRPr>
    </a:lvl3pPr>
    <a:lvl4pPr marL="1371600" algn="l" rtl="0" fontAlgn="base">
      <a:lnSpc>
        <a:spcPct val="150000"/>
      </a:lnSpc>
      <a:spcBef>
        <a:spcPct val="0"/>
      </a:spcBef>
      <a:spcAft>
        <a:spcPct val="0"/>
      </a:spcAft>
      <a:defRPr sz="2200" b="1" kern="1200">
        <a:solidFill>
          <a:srgbClr val="000000"/>
        </a:solidFill>
        <a:latin typeface="宋体" pitchFamily="2" charset="-122"/>
        <a:ea typeface="宋体" pitchFamily="2" charset="-122"/>
        <a:cs typeface="+mn-cs"/>
      </a:defRPr>
    </a:lvl4pPr>
    <a:lvl5pPr marL="1828800" algn="l" rtl="0" fontAlgn="base">
      <a:lnSpc>
        <a:spcPct val="150000"/>
      </a:lnSpc>
      <a:spcBef>
        <a:spcPct val="0"/>
      </a:spcBef>
      <a:spcAft>
        <a:spcPct val="0"/>
      </a:spcAft>
      <a:defRPr sz="2200" b="1" kern="1200">
        <a:solidFill>
          <a:srgbClr val="000000"/>
        </a:solidFill>
        <a:latin typeface="宋体" pitchFamily="2" charset="-122"/>
        <a:ea typeface="宋体" pitchFamily="2" charset="-122"/>
        <a:cs typeface="+mn-cs"/>
      </a:defRPr>
    </a:lvl5pPr>
    <a:lvl6pPr marL="2286000" algn="l" defTabSz="914400" rtl="0" eaLnBrk="1" latinLnBrk="0" hangingPunct="1">
      <a:defRPr sz="2200" b="1" kern="1200">
        <a:solidFill>
          <a:srgbClr val="000000"/>
        </a:solidFill>
        <a:latin typeface="宋体" pitchFamily="2" charset="-122"/>
        <a:ea typeface="宋体" pitchFamily="2" charset="-122"/>
        <a:cs typeface="+mn-cs"/>
      </a:defRPr>
    </a:lvl6pPr>
    <a:lvl7pPr marL="2743200" algn="l" defTabSz="914400" rtl="0" eaLnBrk="1" latinLnBrk="0" hangingPunct="1">
      <a:defRPr sz="2200" b="1" kern="1200">
        <a:solidFill>
          <a:srgbClr val="000000"/>
        </a:solidFill>
        <a:latin typeface="宋体" pitchFamily="2" charset="-122"/>
        <a:ea typeface="宋体" pitchFamily="2" charset="-122"/>
        <a:cs typeface="+mn-cs"/>
      </a:defRPr>
    </a:lvl7pPr>
    <a:lvl8pPr marL="3200400" algn="l" defTabSz="914400" rtl="0" eaLnBrk="1" latinLnBrk="0" hangingPunct="1">
      <a:defRPr sz="2200" b="1" kern="1200">
        <a:solidFill>
          <a:srgbClr val="000000"/>
        </a:solidFill>
        <a:latin typeface="宋体" pitchFamily="2" charset="-122"/>
        <a:ea typeface="宋体" pitchFamily="2" charset="-122"/>
        <a:cs typeface="+mn-cs"/>
      </a:defRPr>
    </a:lvl8pPr>
    <a:lvl9pPr marL="3657600" algn="l" defTabSz="914400" rtl="0" eaLnBrk="1" latinLnBrk="0" hangingPunct="1">
      <a:defRPr sz="2200" b="1" kern="1200">
        <a:solidFill>
          <a:srgbClr val="000000"/>
        </a:solidFill>
        <a:latin typeface="宋体" pitchFamily="2" charset="-122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9933"/>
    <a:srgbClr val="FF0000"/>
    <a:srgbClr val="FFCC00"/>
    <a:srgbClr val="FF6600"/>
    <a:srgbClr val="9966FF"/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26" autoAdjust="0"/>
    <p:restoredTop sz="97701" autoAdjust="0"/>
  </p:normalViewPr>
  <p:slideViewPr>
    <p:cSldViewPr snapToGrid="0">
      <p:cViewPr>
        <p:scale>
          <a:sx n="100" d="100"/>
          <a:sy n="100" d="100"/>
        </p:scale>
        <p:origin x="-223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image" Target="../media/image31.emf"/><Relationship Id="rId7" Type="http://schemas.openxmlformats.org/officeDocument/2006/relationships/image" Target="../media/image35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38.emf"/><Relationship Id="rId1" Type="http://schemas.openxmlformats.org/officeDocument/2006/relationships/image" Target="../media/image37.emf"/><Relationship Id="rId6" Type="http://schemas.openxmlformats.org/officeDocument/2006/relationships/image" Target="../media/image42.emf"/><Relationship Id="rId5" Type="http://schemas.openxmlformats.org/officeDocument/2006/relationships/image" Target="../media/image41.emf"/><Relationship Id="rId4" Type="http://schemas.openxmlformats.org/officeDocument/2006/relationships/image" Target="../media/image4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F0F70-1474-4E88-970A-C3E4C7E4B6B9}" type="datetimeFigureOut">
              <a:rPr lang="zh-CN" altLang="en-US" smtClean="0"/>
              <a:t>2020/9/2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17CA5-988B-4288-B536-1F80FC345D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9086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1776B081-5760-42E3-A8CF-79B6BFF24C36}" type="slidenum">
              <a:rPr lang="en-US" altLang="zh-CN" sz="1200">
                <a:solidFill>
                  <a:schemeClr val="tx1"/>
                </a:solidFill>
                <a:latin typeface="Arial" charset="0"/>
                <a:ea typeface="宋体" pitchFamily="2" charset="-122"/>
              </a:rPr>
              <a:pPr algn="r" eaLnBrk="1" hangingPunct="1">
                <a:lnSpc>
                  <a:spcPct val="100000"/>
                </a:lnSpc>
              </a:pPr>
              <a:t>5</a:t>
            </a:fld>
            <a:endParaRPr lang="en-US" altLang="zh-CN" sz="1200">
              <a:solidFill>
                <a:schemeClr val="tx1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681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431787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122" y="1600207"/>
            <a:ext cx="8229759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05676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841" y="274646"/>
            <a:ext cx="2057043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122" y="274646"/>
            <a:ext cx="602034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09787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9708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3298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0662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890966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4061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8325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71617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7031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27726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9726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67366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142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5919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3161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29837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9432753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7914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4615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7959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42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5151521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176518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32109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51858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3529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2" name="Picture 50" descr="s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900000">
            <a:off x="7298410" y="101390"/>
            <a:ext cx="1792287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14" name="Freeform 42"/>
          <p:cNvSpPr>
            <a:spLocks/>
          </p:cNvSpPr>
          <p:nvPr/>
        </p:nvSpPr>
        <p:spPr bwMode="gray">
          <a:xfrm>
            <a:off x="15875" y="6351"/>
            <a:ext cx="9145588" cy="423863"/>
          </a:xfrm>
          <a:custGeom>
            <a:avLst/>
            <a:gdLst>
              <a:gd name="T0" fmla="*/ 3 w 5761"/>
              <a:gd name="T1" fmla="*/ 0 h 221"/>
              <a:gd name="T2" fmla="*/ 5761 w 5761"/>
              <a:gd name="T3" fmla="*/ 1 h 221"/>
              <a:gd name="T4" fmla="*/ 5761 w 5761"/>
              <a:gd name="T5" fmla="*/ 123 h 221"/>
              <a:gd name="T6" fmla="*/ 1508 w 5761"/>
              <a:gd name="T7" fmla="*/ 123 h 221"/>
              <a:gd name="T8" fmla="*/ 1471 w 5761"/>
              <a:gd name="T9" fmla="*/ 135 h 221"/>
              <a:gd name="T10" fmla="*/ 1383 w 5761"/>
              <a:gd name="T11" fmla="*/ 204 h 221"/>
              <a:gd name="T12" fmla="*/ 1344 w 5761"/>
              <a:gd name="T13" fmla="*/ 221 h 221"/>
              <a:gd name="T14" fmla="*/ 0 w 5761"/>
              <a:gd name="T15" fmla="*/ 220 h 221"/>
              <a:gd name="T16" fmla="*/ 3 w 5761"/>
              <a:gd name="T17" fmla="*/ 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1" h="221">
                <a:moveTo>
                  <a:pt x="3" y="0"/>
                </a:moveTo>
                <a:lnTo>
                  <a:pt x="5761" y="1"/>
                </a:lnTo>
                <a:lnTo>
                  <a:pt x="5761" y="123"/>
                </a:lnTo>
                <a:cubicBezTo>
                  <a:pt x="5052" y="143"/>
                  <a:pt x="2223" y="121"/>
                  <a:pt x="1508" y="123"/>
                </a:cubicBezTo>
                <a:cubicBezTo>
                  <a:pt x="1488" y="126"/>
                  <a:pt x="1492" y="121"/>
                  <a:pt x="1471" y="135"/>
                </a:cubicBezTo>
                <a:lnTo>
                  <a:pt x="1383" y="204"/>
                </a:lnTo>
                <a:cubicBezTo>
                  <a:pt x="1362" y="218"/>
                  <a:pt x="1369" y="221"/>
                  <a:pt x="1344" y="221"/>
                </a:cubicBezTo>
                <a:cubicBezTo>
                  <a:pt x="1344" y="221"/>
                  <a:pt x="0" y="220"/>
                  <a:pt x="0" y="220"/>
                </a:cubicBezTo>
                <a:lnTo>
                  <a:pt x="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gray">
          <a:xfrm>
            <a:off x="1589" y="1"/>
            <a:ext cx="9156700" cy="376238"/>
          </a:xfrm>
          <a:custGeom>
            <a:avLst/>
            <a:gdLst>
              <a:gd name="T0" fmla="*/ 1 w 5768"/>
              <a:gd name="T1" fmla="*/ 0 h 237"/>
              <a:gd name="T2" fmla="*/ 5766 w 5768"/>
              <a:gd name="T3" fmla="*/ 0 h 237"/>
              <a:gd name="T4" fmla="*/ 5768 w 5768"/>
              <a:gd name="T5" fmla="*/ 108 h 237"/>
              <a:gd name="T6" fmla="*/ 1510 w 5768"/>
              <a:gd name="T7" fmla="*/ 108 h 237"/>
              <a:gd name="T8" fmla="*/ 1473 w 5768"/>
              <a:gd name="T9" fmla="*/ 124 h 237"/>
              <a:gd name="T10" fmla="*/ 1385 w 5768"/>
              <a:gd name="T11" fmla="*/ 215 h 237"/>
              <a:gd name="T12" fmla="*/ 1346 w 5768"/>
              <a:gd name="T13" fmla="*/ 237 h 237"/>
              <a:gd name="T14" fmla="*/ 0 w 5768"/>
              <a:gd name="T15" fmla="*/ 236 h 237"/>
              <a:gd name="T16" fmla="*/ 1 w 5768"/>
              <a:gd name="T1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8" h="237">
                <a:moveTo>
                  <a:pt x="1" y="0"/>
                </a:moveTo>
                <a:lnTo>
                  <a:pt x="5766" y="0"/>
                </a:lnTo>
                <a:lnTo>
                  <a:pt x="5768" y="108"/>
                </a:lnTo>
                <a:cubicBezTo>
                  <a:pt x="5059" y="126"/>
                  <a:pt x="2226" y="105"/>
                  <a:pt x="1510" y="108"/>
                </a:cubicBezTo>
                <a:cubicBezTo>
                  <a:pt x="1490" y="112"/>
                  <a:pt x="1494" y="105"/>
                  <a:pt x="1473" y="124"/>
                </a:cubicBezTo>
                <a:lnTo>
                  <a:pt x="1385" y="215"/>
                </a:lnTo>
                <a:cubicBezTo>
                  <a:pt x="1364" y="233"/>
                  <a:pt x="1371" y="237"/>
                  <a:pt x="1346" y="237"/>
                </a:cubicBezTo>
                <a:cubicBezTo>
                  <a:pt x="1346" y="237"/>
                  <a:pt x="0" y="236"/>
                  <a:pt x="0" y="236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gray">
          <a:xfrm flipH="1">
            <a:off x="6194426" y="6259514"/>
            <a:ext cx="2967039" cy="584200"/>
          </a:xfrm>
          <a:prstGeom prst="line">
            <a:avLst/>
          </a:prstGeom>
          <a:noFill/>
          <a:ln w="19050">
            <a:solidFill>
              <a:srgbClr val="FFFFFF">
                <a:alpha val="60001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0" y="5421314"/>
            <a:ext cx="9158288" cy="1462087"/>
            <a:chOff x="-4" y="3243"/>
            <a:chExt cx="5769" cy="1086"/>
          </a:xfrm>
        </p:grpSpPr>
        <p:sp>
          <p:nvSpPr>
            <p:cNvPr id="3099" name="Freeform 27"/>
            <p:cNvSpPr>
              <a:spLocks/>
            </p:cNvSpPr>
            <p:nvPr userDrawn="1"/>
          </p:nvSpPr>
          <p:spPr bwMode="gray">
            <a:xfrm>
              <a:off x="-4" y="3243"/>
              <a:ext cx="5769" cy="1015"/>
            </a:xfrm>
            <a:custGeom>
              <a:avLst/>
              <a:gdLst>
                <a:gd name="T0" fmla="*/ 5769 w 5769"/>
                <a:gd name="T1" fmla="*/ 0 h 1015"/>
                <a:gd name="T2" fmla="*/ 2704 w 5769"/>
                <a:gd name="T3" fmla="*/ 0 h 1015"/>
                <a:gd name="T4" fmla="*/ 2617 w 5769"/>
                <a:gd name="T5" fmla="*/ 35 h 1015"/>
                <a:gd name="T6" fmla="*/ 2391 w 5769"/>
                <a:gd name="T7" fmla="*/ 195 h 1015"/>
                <a:gd name="T8" fmla="*/ 2320 w 5769"/>
                <a:gd name="T9" fmla="*/ 225 h 1015"/>
                <a:gd name="T10" fmla="*/ 0 w 5769"/>
                <a:gd name="T11" fmla="*/ 224 h 1015"/>
                <a:gd name="T12" fmla="*/ 2 w 5769"/>
                <a:gd name="T13" fmla="*/ 1015 h 1015"/>
                <a:gd name="T14" fmla="*/ 5764 w 5769"/>
                <a:gd name="T15" fmla="*/ 1014 h 1015"/>
                <a:gd name="T16" fmla="*/ 5769 w 5769"/>
                <a:gd name="T17" fmla="*/ 0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9" h="1015">
                  <a:moveTo>
                    <a:pt x="5769" y="0"/>
                  </a:moveTo>
                  <a:lnTo>
                    <a:pt x="2704" y="0"/>
                  </a:lnTo>
                  <a:cubicBezTo>
                    <a:pt x="2652" y="0"/>
                    <a:pt x="2617" y="35"/>
                    <a:pt x="2617" y="35"/>
                  </a:cubicBezTo>
                  <a:lnTo>
                    <a:pt x="2391" y="195"/>
                  </a:lnTo>
                  <a:cubicBezTo>
                    <a:pt x="2391" y="195"/>
                    <a:pt x="2361" y="225"/>
                    <a:pt x="2320" y="225"/>
                  </a:cubicBezTo>
                  <a:lnTo>
                    <a:pt x="0" y="224"/>
                  </a:lnTo>
                  <a:lnTo>
                    <a:pt x="2" y="1015"/>
                  </a:lnTo>
                  <a:lnTo>
                    <a:pt x="5764" y="1014"/>
                  </a:lnTo>
                  <a:lnTo>
                    <a:pt x="57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0" name="Freeform 28"/>
            <p:cNvSpPr>
              <a:spLocks/>
            </p:cNvSpPr>
            <p:nvPr userDrawn="1"/>
          </p:nvSpPr>
          <p:spPr bwMode="gray">
            <a:xfrm>
              <a:off x="-4" y="3314"/>
              <a:ext cx="5769" cy="1015"/>
            </a:xfrm>
            <a:custGeom>
              <a:avLst/>
              <a:gdLst>
                <a:gd name="T0" fmla="*/ 5769 w 5769"/>
                <a:gd name="T1" fmla="*/ 0 h 1015"/>
                <a:gd name="T2" fmla="*/ 2704 w 5769"/>
                <a:gd name="T3" fmla="*/ 0 h 1015"/>
                <a:gd name="T4" fmla="*/ 2617 w 5769"/>
                <a:gd name="T5" fmla="*/ 35 h 1015"/>
                <a:gd name="T6" fmla="*/ 2391 w 5769"/>
                <a:gd name="T7" fmla="*/ 195 h 1015"/>
                <a:gd name="T8" fmla="*/ 2320 w 5769"/>
                <a:gd name="T9" fmla="*/ 225 h 1015"/>
                <a:gd name="T10" fmla="*/ 0 w 5769"/>
                <a:gd name="T11" fmla="*/ 224 h 1015"/>
                <a:gd name="T12" fmla="*/ 2 w 5769"/>
                <a:gd name="T13" fmla="*/ 1015 h 1015"/>
                <a:gd name="T14" fmla="*/ 5764 w 5769"/>
                <a:gd name="T15" fmla="*/ 1014 h 1015"/>
                <a:gd name="T16" fmla="*/ 5769 w 5769"/>
                <a:gd name="T17" fmla="*/ 0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9" h="1015">
                  <a:moveTo>
                    <a:pt x="5769" y="0"/>
                  </a:moveTo>
                  <a:lnTo>
                    <a:pt x="2704" y="0"/>
                  </a:lnTo>
                  <a:cubicBezTo>
                    <a:pt x="2652" y="0"/>
                    <a:pt x="2617" y="35"/>
                    <a:pt x="2617" y="35"/>
                  </a:cubicBezTo>
                  <a:lnTo>
                    <a:pt x="2391" y="195"/>
                  </a:lnTo>
                  <a:cubicBezTo>
                    <a:pt x="2391" y="195"/>
                    <a:pt x="2361" y="225"/>
                    <a:pt x="2320" y="225"/>
                  </a:cubicBezTo>
                  <a:lnTo>
                    <a:pt x="0" y="224"/>
                  </a:lnTo>
                  <a:lnTo>
                    <a:pt x="2" y="1015"/>
                  </a:lnTo>
                  <a:lnTo>
                    <a:pt x="5764" y="1014"/>
                  </a:lnTo>
                  <a:lnTo>
                    <a:pt x="5769" y="0"/>
                  </a:lnTo>
                  <a:close/>
                </a:path>
              </a:pathLst>
            </a:custGeom>
            <a:solidFill>
              <a:srgbClr val="8FD2F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4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46303" y="5640184"/>
            <a:ext cx="2193724" cy="115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4" name="直接连接符 143"/>
          <p:cNvCxnSpPr/>
          <p:nvPr/>
        </p:nvCxnSpPr>
        <p:spPr>
          <a:xfrm>
            <a:off x="1173053" y="1916832"/>
            <a:ext cx="67209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接连接符 149"/>
          <p:cNvCxnSpPr/>
          <p:nvPr/>
        </p:nvCxnSpPr>
        <p:spPr>
          <a:xfrm>
            <a:off x="1154457" y="3212976"/>
            <a:ext cx="67209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占位符 6"/>
          <p:cNvSpPr>
            <a:spLocks noGrp="1"/>
          </p:cNvSpPr>
          <p:nvPr>
            <p:ph type="body" sz="quarter" idx="10" hasCustomPrompt="1"/>
          </p:nvPr>
        </p:nvSpPr>
        <p:spPr>
          <a:xfrm>
            <a:off x="1619251" y="2060575"/>
            <a:ext cx="5905500" cy="2444204"/>
          </a:xfrm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lvl="0"/>
            <a:r>
              <a:rPr lang="en-US" altLang="zh-CN" sz="3600" b="1" noProof="0" dirty="0" smtClean="0"/>
              <a:t>§</a:t>
            </a:r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1"/>
          </p:nvPr>
        </p:nvSpPr>
        <p:spPr>
          <a:xfrm>
            <a:off x="2124076" y="836614"/>
            <a:ext cx="3743325" cy="9366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2" name="Picture 50" descr="s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900000">
            <a:off x="7298410" y="101390"/>
            <a:ext cx="1792287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14" name="Freeform 42"/>
          <p:cNvSpPr>
            <a:spLocks/>
          </p:cNvSpPr>
          <p:nvPr/>
        </p:nvSpPr>
        <p:spPr bwMode="gray">
          <a:xfrm>
            <a:off x="15875" y="6351"/>
            <a:ext cx="9145588" cy="423863"/>
          </a:xfrm>
          <a:custGeom>
            <a:avLst/>
            <a:gdLst>
              <a:gd name="T0" fmla="*/ 3 w 5761"/>
              <a:gd name="T1" fmla="*/ 0 h 221"/>
              <a:gd name="T2" fmla="*/ 5761 w 5761"/>
              <a:gd name="T3" fmla="*/ 1 h 221"/>
              <a:gd name="T4" fmla="*/ 5761 w 5761"/>
              <a:gd name="T5" fmla="*/ 123 h 221"/>
              <a:gd name="T6" fmla="*/ 1508 w 5761"/>
              <a:gd name="T7" fmla="*/ 123 h 221"/>
              <a:gd name="T8" fmla="*/ 1471 w 5761"/>
              <a:gd name="T9" fmla="*/ 135 h 221"/>
              <a:gd name="T10" fmla="*/ 1383 w 5761"/>
              <a:gd name="T11" fmla="*/ 204 h 221"/>
              <a:gd name="T12" fmla="*/ 1344 w 5761"/>
              <a:gd name="T13" fmla="*/ 221 h 221"/>
              <a:gd name="T14" fmla="*/ 0 w 5761"/>
              <a:gd name="T15" fmla="*/ 220 h 221"/>
              <a:gd name="T16" fmla="*/ 3 w 5761"/>
              <a:gd name="T17" fmla="*/ 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1" h="221">
                <a:moveTo>
                  <a:pt x="3" y="0"/>
                </a:moveTo>
                <a:lnTo>
                  <a:pt x="5761" y="1"/>
                </a:lnTo>
                <a:lnTo>
                  <a:pt x="5761" y="123"/>
                </a:lnTo>
                <a:cubicBezTo>
                  <a:pt x="5052" y="143"/>
                  <a:pt x="2223" y="121"/>
                  <a:pt x="1508" y="123"/>
                </a:cubicBezTo>
                <a:cubicBezTo>
                  <a:pt x="1488" y="126"/>
                  <a:pt x="1492" y="121"/>
                  <a:pt x="1471" y="135"/>
                </a:cubicBezTo>
                <a:lnTo>
                  <a:pt x="1383" y="204"/>
                </a:lnTo>
                <a:cubicBezTo>
                  <a:pt x="1362" y="218"/>
                  <a:pt x="1369" y="221"/>
                  <a:pt x="1344" y="221"/>
                </a:cubicBezTo>
                <a:cubicBezTo>
                  <a:pt x="1344" y="221"/>
                  <a:pt x="0" y="220"/>
                  <a:pt x="0" y="220"/>
                </a:cubicBezTo>
                <a:lnTo>
                  <a:pt x="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gray">
          <a:xfrm>
            <a:off x="1589" y="1"/>
            <a:ext cx="9156700" cy="376238"/>
          </a:xfrm>
          <a:custGeom>
            <a:avLst/>
            <a:gdLst>
              <a:gd name="T0" fmla="*/ 1 w 5768"/>
              <a:gd name="T1" fmla="*/ 0 h 237"/>
              <a:gd name="T2" fmla="*/ 5766 w 5768"/>
              <a:gd name="T3" fmla="*/ 0 h 237"/>
              <a:gd name="T4" fmla="*/ 5768 w 5768"/>
              <a:gd name="T5" fmla="*/ 108 h 237"/>
              <a:gd name="T6" fmla="*/ 1510 w 5768"/>
              <a:gd name="T7" fmla="*/ 108 h 237"/>
              <a:gd name="T8" fmla="*/ 1473 w 5768"/>
              <a:gd name="T9" fmla="*/ 124 h 237"/>
              <a:gd name="T10" fmla="*/ 1385 w 5768"/>
              <a:gd name="T11" fmla="*/ 215 h 237"/>
              <a:gd name="T12" fmla="*/ 1346 w 5768"/>
              <a:gd name="T13" fmla="*/ 237 h 237"/>
              <a:gd name="T14" fmla="*/ 0 w 5768"/>
              <a:gd name="T15" fmla="*/ 236 h 237"/>
              <a:gd name="T16" fmla="*/ 1 w 5768"/>
              <a:gd name="T1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8" h="237">
                <a:moveTo>
                  <a:pt x="1" y="0"/>
                </a:moveTo>
                <a:lnTo>
                  <a:pt x="5766" y="0"/>
                </a:lnTo>
                <a:lnTo>
                  <a:pt x="5768" y="108"/>
                </a:lnTo>
                <a:cubicBezTo>
                  <a:pt x="5059" y="126"/>
                  <a:pt x="2226" y="105"/>
                  <a:pt x="1510" y="108"/>
                </a:cubicBezTo>
                <a:cubicBezTo>
                  <a:pt x="1490" y="112"/>
                  <a:pt x="1494" y="105"/>
                  <a:pt x="1473" y="124"/>
                </a:cubicBezTo>
                <a:lnTo>
                  <a:pt x="1385" y="215"/>
                </a:lnTo>
                <a:cubicBezTo>
                  <a:pt x="1364" y="233"/>
                  <a:pt x="1371" y="237"/>
                  <a:pt x="1346" y="237"/>
                </a:cubicBezTo>
                <a:cubicBezTo>
                  <a:pt x="1346" y="237"/>
                  <a:pt x="0" y="236"/>
                  <a:pt x="0" y="236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gray">
          <a:xfrm flipH="1">
            <a:off x="6194426" y="6259514"/>
            <a:ext cx="2967039" cy="584200"/>
          </a:xfrm>
          <a:prstGeom prst="line">
            <a:avLst/>
          </a:prstGeom>
          <a:noFill/>
          <a:ln w="19050">
            <a:solidFill>
              <a:srgbClr val="FFFFFF">
                <a:alpha val="60001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0" y="5421314"/>
            <a:ext cx="9158288" cy="1462087"/>
            <a:chOff x="-4" y="3243"/>
            <a:chExt cx="5769" cy="1086"/>
          </a:xfrm>
        </p:grpSpPr>
        <p:sp>
          <p:nvSpPr>
            <p:cNvPr id="3099" name="Freeform 27"/>
            <p:cNvSpPr>
              <a:spLocks/>
            </p:cNvSpPr>
            <p:nvPr userDrawn="1"/>
          </p:nvSpPr>
          <p:spPr bwMode="gray">
            <a:xfrm>
              <a:off x="-4" y="3243"/>
              <a:ext cx="5769" cy="1015"/>
            </a:xfrm>
            <a:custGeom>
              <a:avLst/>
              <a:gdLst>
                <a:gd name="T0" fmla="*/ 5769 w 5769"/>
                <a:gd name="T1" fmla="*/ 0 h 1015"/>
                <a:gd name="T2" fmla="*/ 2704 w 5769"/>
                <a:gd name="T3" fmla="*/ 0 h 1015"/>
                <a:gd name="T4" fmla="*/ 2617 w 5769"/>
                <a:gd name="T5" fmla="*/ 35 h 1015"/>
                <a:gd name="T6" fmla="*/ 2391 w 5769"/>
                <a:gd name="T7" fmla="*/ 195 h 1015"/>
                <a:gd name="T8" fmla="*/ 2320 w 5769"/>
                <a:gd name="T9" fmla="*/ 225 h 1015"/>
                <a:gd name="T10" fmla="*/ 0 w 5769"/>
                <a:gd name="T11" fmla="*/ 224 h 1015"/>
                <a:gd name="T12" fmla="*/ 2 w 5769"/>
                <a:gd name="T13" fmla="*/ 1015 h 1015"/>
                <a:gd name="T14" fmla="*/ 5764 w 5769"/>
                <a:gd name="T15" fmla="*/ 1014 h 1015"/>
                <a:gd name="T16" fmla="*/ 5769 w 5769"/>
                <a:gd name="T17" fmla="*/ 0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9" h="1015">
                  <a:moveTo>
                    <a:pt x="5769" y="0"/>
                  </a:moveTo>
                  <a:lnTo>
                    <a:pt x="2704" y="0"/>
                  </a:lnTo>
                  <a:cubicBezTo>
                    <a:pt x="2652" y="0"/>
                    <a:pt x="2617" y="35"/>
                    <a:pt x="2617" y="35"/>
                  </a:cubicBezTo>
                  <a:lnTo>
                    <a:pt x="2391" y="195"/>
                  </a:lnTo>
                  <a:cubicBezTo>
                    <a:pt x="2391" y="195"/>
                    <a:pt x="2361" y="225"/>
                    <a:pt x="2320" y="225"/>
                  </a:cubicBezTo>
                  <a:lnTo>
                    <a:pt x="0" y="224"/>
                  </a:lnTo>
                  <a:lnTo>
                    <a:pt x="2" y="1015"/>
                  </a:lnTo>
                  <a:lnTo>
                    <a:pt x="5764" y="1014"/>
                  </a:lnTo>
                  <a:lnTo>
                    <a:pt x="57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0" name="Freeform 28"/>
            <p:cNvSpPr>
              <a:spLocks/>
            </p:cNvSpPr>
            <p:nvPr userDrawn="1"/>
          </p:nvSpPr>
          <p:spPr bwMode="gray">
            <a:xfrm>
              <a:off x="-4" y="3314"/>
              <a:ext cx="5769" cy="1015"/>
            </a:xfrm>
            <a:custGeom>
              <a:avLst/>
              <a:gdLst>
                <a:gd name="T0" fmla="*/ 5769 w 5769"/>
                <a:gd name="T1" fmla="*/ 0 h 1015"/>
                <a:gd name="T2" fmla="*/ 2704 w 5769"/>
                <a:gd name="T3" fmla="*/ 0 h 1015"/>
                <a:gd name="T4" fmla="*/ 2617 w 5769"/>
                <a:gd name="T5" fmla="*/ 35 h 1015"/>
                <a:gd name="T6" fmla="*/ 2391 w 5769"/>
                <a:gd name="T7" fmla="*/ 195 h 1015"/>
                <a:gd name="T8" fmla="*/ 2320 w 5769"/>
                <a:gd name="T9" fmla="*/ 225 h 1015"/>
                <a:gd name="T10" fmla="*/ 0 w 5769"/>
                <a:gd name="T11" fmla="*/ 224 h 1015"/>
                <a:gd name="T12" fmla="*/ 2 w 5769"/>
                <a:gd name="T13" fmla="*/ 1015 h 1015"/>
                <a:gd name="T14" fmla="*/ 5764 w 5769"/>
                <a:gd name="T15" fmla="*/ 1014 h 1015"/>
                <a:gd name="T16" fmla="*/ 5769 w 5769"/>
                <a:gd name="T17" fmla="*/ 0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9" h="1015">
                  <a:moveTo>
                    <a:pt x="5769" y="0"/>
                  </a:moveTo>
                  <a:lnTo>
                    <a:pt x="2704" y="0"/>
                  </a:lnTo>
                  <a:cubicBezTo>
                    <a:pt x="2652" y="0"/>
                    <a:pt x="2617" y="35"/>
                    <a:pt x="2617" y="35"/>
                  </a:cubicBezTo>
                  <a:lnTo>
                    <a:pt x="2391" y="195"/>
                  </a:lnTo>
                  <a:cubicBezTo>
                    <a:pt x="2391" y="195"/>
                    <a:pt x="2361" y="225"/>
                    <a:pt x="2320" y="225"/>
                  </a:cubicBezTo>
                  <a:lnTo>
                    <a:pt x="0" y="224"/>
                  </a:lnTo>
                  <a:lnTo>
                    <a:pt x="2" y="1015"/>
                  </a:lnTo>
                  <a:lnTo>
                    <a:pt x="5764" y="1014"/>
                  </a:lnTo>
                  <a:lnTo>
                    <a:pt x="5769" y="0"/>
                  </a:lnTo>
                  <a:close/>
                </a:path>
              </a:pathLst>
            </a:custGeom>
            <a:solidFill>
              <a:srgbClr val="8FD2F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4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46303" y="5640184"/>
            <a:ext cx="2193724" cy="115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2569648" y="1462679"/>
            <a:ext cx="404790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15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再见</a:t>
            </a:r>
            <a:endParaRPr lang="zh-CN" altLang="en-US" sz="15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70367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1B85E8-410B-4E22-80A1-90EE6581B2E5}" type="slidenum">
              <a:rPr lang="zh-CN" altLang="en-US"/>
              <a:pPr/>
              <a:t>‹#›</a:t>
            </a:fld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316" y="6048223"/>
            <a:ext cx="1775520" cy="88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9189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9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9" y="4589464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4AF68B8-45B6-4AFC-AB2A-BCA60B9BCFD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34221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307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307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970F70-90AD-45C1-B5F7-92833D73F9A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54426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681164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FF1E79-BE3B-44F3-A545-365629419FB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75627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88645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BCEC93-C02D-446B-94AD-760E04D30DB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737935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C2D059-4316-4321-A79F-8CCCFAC1A07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33648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9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685C39C-014C-43C5-ACCC-4351920BBA2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57595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9" y="987426"/>
            <a:ext cx="462915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872012-BEFF-4425-877E-6EA93EA633C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71166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A618F2-1279-466D-8BAE-3B00A5B3C73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63214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2401"/>
            <a:ext cx="2057400" cy="5973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2401"/>
            <a:ext cx="6019800" cy="5973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9FA1E0C-0218-4001-8ED5-9134121C3A8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76235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682" y="2130433"/>
            <a:ext cx="7772639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363" y="3886200"/>
            <a:ext cx="640127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341228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22" y="1600207"/>
            <a:ext cx="8229759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9249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192" y="4406908"/>
            <a:ext cx="7772637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192" y="2906714"/>
            <a:ext cx="777263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984939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121" y="1600207"/>
            <a:ext cx="4037899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7394" y="1600207"/>
            <a:ext cx="4039487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99763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55085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122" y="1535113"/>
            <a:ext cx="403948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122" y="2174875"/>
            <a:ext cx="4039487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812" y="1535113"/>
            <a:ext cx="404107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812" y="2174875"/>
            <a:ext cx="4041073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18506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27441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95700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6" y="273050"/>
            <a:ext cx="3007791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429" y="273057"/>
            <a:ext cx="5112451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126" y="1435104"/>
            <a:ext cx="3007791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3972190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977" y="4800601"/>
            <a:ext cx="5487035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977" y="612775"/>
            <a:ext cx="5487035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977" y="5367339"/>
            <a:ext cx="5487035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1794187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1_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122" y="1600207"/>
            <a:ext cx="8229759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312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841" y="274646"/>
            <a:ext cx="2057043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122" y="274646"/>
            <a:ext cx="602034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98792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682" y="2130433"/>
            <a:ext cx="7772639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363" y="3886200"/>
            <a:ext cx="640127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9623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22" y="1600207"/>
            <a:ext cx="8229759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66150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192" y="4406908"/>
            <a:ext cx="7772637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192" y="2906714"/>
            <a:ext cx="777263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1279660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79445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121" y="1600207"/>
            <a:ext cx="4037899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7394" y="1600207"/>
            <a:ext cx="4039487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36191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122" y="1535113"/>
            <a:ext cx="403948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122" y="2174875"/>
            <a:ext cx="4039487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812" y="1535113"/>
            <a:ext cx="404107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812" y="2174875"/>
            <a:ext cx="4041073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88437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99586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8739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6" y="273050"/>
            <a:ext cx="3007791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429" y="273057"/>
            <a:ext cx="5112451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126" y="1435104"/>
            <a:ext cx="3007791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89748876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977" y="4800601"/>
            <a:ext cx="5487035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977" y="612775"/>
            <a:ext cx="5487035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977" y="5367339"/>
            <a:ext cx="5487035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0552473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122" y="1600207"/>
            <a:ext cx="8229759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05676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841" y="274646"/>
            <a:ext cx="2057043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122" y="274646"/>
            <a:ext cx="602034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09787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2" name="Picture 50" descr="s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900000">
            <a:off x="7298410" y="101390"/>
            <a:ext cx="1792287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14" name="Freeform 42"/>
          <p:cNvSpPr>
            <a:spLocks/>
          </p:cNvSpPr>
          <p:nvPr/>
        </p:nvSpPr>
        <p:spPr bwMode="gray">
          <a:xfrm>
            <a:off x="15875" y="6351"/>
            <a:ext cx="9145588" cy="423863"/>
          </a:xfrm>
          <a:custGeom>
            <a:avLst/>
            <a:gdLst>
              <a:gd name="T0" fmla="*/ 3 w 5761"/>
              <a:gd name="T1" fmla="*/ 0 h 221"/>
              <a:gd name="T2" fmla="*/ 5761 w 5761"/>
              <a:gd name="T3" fmla="*/ 1 h 221"/>
              <a:gd name="T4" fmla="*/ 5761 w 5761"/>
              <a:gd name="T5" fmla="*/ 123 h 221"/>
              <a:gd name="T6" fmla="*/ 1508 w 5761"/>
              <a:gd name="T7" fmla="*/ 123 h 221"/>
              <a:gd name="T8" fmla="*/ 1471 w 5761"/>
              <a:gd name="T9" fmla="*/ 135 h 221"/>
              <a:gd name="T10" fmla="*/ 1383 w 5761"/>
              <a:gd name="T11" fmla="*/ 204 h 221"/>
              <a:gd name="T12" fmla="*/ 1344 w 5761"/>
              <a:gd name="T13" fmla="*/ 221 h 221"/>
              <a:gd name="T14" fmla="*/ 0 w 5761"/>
              <a:gd name="T15" fmla="*/ 220 h 221"/>
              <a:gd name="T16" fmla="*/ 3 w 5761"/>
              <a:gd name="T17" fmla="*/ 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1" h="221">
                <a:moveTo>
                  <a:pt x="3" y="0"/>
                </a:moveTo>
                <a:lnTo>
                  <a:pt x="5761" y="1"/>
                </a:lnTo>
                <a:lnTo>
                  <a:pt x="5761" y="123"/>
                </a:lnTo>
                <a:cubicBezTo>
                  <a:pt x="5052" y="143"/>
                  <a:pt x="2223" y="121"/>
                  <a:pt x="1508" y="123"/>
                </a:cubicBezTo>
                <a:cubicBezTo>
                  <a:pt x="1488" y="126"/>
                  <a:pt x="1492" y="121"/>
                  <a:pt x="1471" y="135"/>
                </a:cubicBezTo>
                <a:lnTo>
                  <a:pt x="1383" y="204"/>
                </a:lnTo>
                <a:cubicBezTo>
                  <a:pt x="1362" y="218"/>
                  <a:pt x="1369" y="221"/>
                  <a:pt x="1344" y="221"/>
                </a:cubicBezTo>
                <a:cubicBezTo>
                  <a:pt x="1344" y="221"/>
                  <a:pt x="0" y="220"/>
                  <a:pt x="0" y="220"/>
                </a:cubicBezTo>
                <a:lnTo>
                  <a:pt x="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gray">
          <a:xfrm>
            <a:off x="1589" y="1"/>
            <a:ext cx="9156700" cy="376238"/>
          </a:xfrm>
          <a:custGeom>
            <a:avLst/>
            <a:gdLst>
              <a:gd name="T0" fmla="*/ 1 w 5768"/>
              <a:gd name="T1" fmla="*/ 0 h 237"/>
              <a:gd name="T2" fmla="*/ 5766 w 5768"/>
              <a:gd name="T3" fmla="*/ 0 h 237"/>
              <a:gd name="T4" fmla="*/ 5768 w 5768"/>
              <a:gd name="T5" fmla="*/ 108 h 237"/>
              <a:gd name="T6" fmla="*/ 1510 w 5768"/>
              <a:gd name="T7" fmla="*/ 108 h 237"/>
              <a:gd name="T8" fmla="*/ 1473 w 5768"/>
              <a:gd name="T9" fmla="*/ 124 h 237"/>
              <a:gd name="T10" fmla="*/ 1385 w 5768"/>
              <a:gd name="T11" fmla="*/ 215 h 237"/>
              <a:gd name="T12" fmla="*/ 1346 w 5768"/>
              <a:gd name="T13" fmla="*/ 237 h 237"/>
              <a:gd name="T14" fmla="*/ 0 w 5768"/>
              <a:gd name="T15" fmla="*/ 236 h 237"/>
              <a:gd name="T16" fmla="*/ 1 w 5768"/>
              <a:gd name="T1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8" h="237">
                <a:moveTo>
                  <a:pt x="1" y="0"/>
                </a:moveTo>
                <a:lnTo>
                  <a:pt x="5766" y="0"/>
                </a:lnTo>
                <a:lnTo>
                  <a:pt x="5768" y="108"/>
                </a:lnTo>
                <a:cubicBezTo>
                  <a:pt x="5059" y="126"/>
                  <a:pt x="2226" y="105"/>
                  <a:pt x="1510" y="108"/>
                </a:cubicBezTo>
                <a:cubicBezTo>
                  <a:pt x="1490" y="112"/>
                  <a:pt x="1494" y="105"/>
                  <a:pt x="1473" y="124"/>
                </a:cubicBezTo>
                <a:lnTo>
                  <a:pt x="1385" y="215"/>
                </a:lnTo>
                <a:cubicBezTo>
                  <a:pt x="1364" y="233"/>
                  <a:pt x="1371" y="237"/>
                  <a:pt x="1346" y="237"/>
                </a:cubicBezTo>
                <a:cubicBezTo>
                  <a:pt x="1346" y="237"/>
                  <a:pt x="0" y="236"/>
                  <a:pt x="0" y="236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gray">
          <a:xfrm flipH="1">
            <a:off x="6194426" y="6259514"/>
            <a:ext cx="2967039" cy="584200"/>
          </a:xfrm>
          <a:prstGeom prst="line">
            <a:avLst/>
          </a:prstGeom>
          <a:noFill/>
          <a:ln w="19050">
            <a:solidFill>
              <a:srgbClr val="FFFFFF">
                <a:alpha val="60001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0" y="5421314"/>
            <a:ext cx="9158288" cy="1462087"/>
            <a:chOff x="-4" y="3243"/>
            <a:chExt cx="5769" cy="1086"/>
          </a:xfrm>
        </p:grpSpPr>
        <p:sp>
          <p:nvSpPr>
            <p:cNvPr id="3099" name="Freeform 27"/>
            <p:cNvSpPr>
              <a:spLocks/>
            </p:cNvSpPr>
            <p:nvPr userDrawn="1"/>
          </p:nvSpPr>
          <p:spPr bwMode="gray">
            <a:xfrm>
              <a:off x="-4" y="3243"/>
              <a:ext cx="5769" cy="1015"/>
            </a:xfrm>
            <a:custGeom>
              <a:avLst/>
              <a:gdLst>
                <a:gd name="T0" fmla="*/ 5769 w 5769"/>
                <a:gd name="T1" fmla="*/ 0 h 1015"/>
                <a:gd name="T2" fmla="*/ 2704 w 5769"/>
                <a:gd name="T3" fmla="*/ 0 h 1015"/>
                <a:gd name="T4" fmla="*/ 2617 w 5769"/>
                <a:gd name="T5" fmla="*/ 35 h 1015"/>
                <a:gd name="T6" fmla="*/ 2391 w 5769"/>
                <a:gd name="T7" fmla="*/ 195 h 1015"/>
                <a:gd name="T8" fmla="*/ 2320 w 5769"/>
                <a:gd name="T9" fmla="*/ 225 h 1015"/>
                <a:gd name="T10" fmla="*/ 0 w 5769"/>
                <a:gd name="T11" fmla="*/ 224 h 1015"/>
                <a:gd name="T12" fmla="*/ 2 w 5769"/>
                <a:gd name="T13" fmla="*/ 1015 h 1015"/>
                <a:gd name="T14" fmla="*/ 5764 w 5769"/>
                <a:gd name="T15" fmla="*/ 1014 h 1015"/>
                <a:gd name="T16" fmla="*/ 5769 w 5769"/>
                <a:gd name="T17" fmla="*/ 0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9" h="1015">
                  <a:moveTo>
                    <a:pt x="5769" y="0"/>
                  </a:moveTo>
                  <a:lnTo>
                    <a:pt x="2704" y="0"/>
                  </a:lnTo>
                  <a:cubicBezTo>
                    <a:pt x="2652" y="0"/>
                    <a:pt x="2617" y="35"/>
                    <a:pt x="2617" y="35"/>
                  </a:cubicBezTo>
                  <a:lnTo>
                    <a:pt x="2391" y="195"/>
                  </a:lnTo>
                  <a:cubicBezTo>
                    <a:pt x="2391" y="195"/>
                    <a:pt x="2361" y="225"/>
                    <a:pt x="2320" y="225"/>
                  </a:cubicBezTo>
                  <a:lnTo>
                    <a:pt x="0" y="224"/>
                  </a:lnTo>
                  <a:lnTo>
                    <a:pt x="2" y="1015"/>
                  </a:lnTo>
                  <a:lnTo>
                    <a:pt x="5764" y="1014"/>
                  </a:lnTo>
                  <a:lnTo>
                    <a:pt x="57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0" name="Freeform 28"/>
            <p:cNvSpPr>
              <a:spLocks/>
            </p:cNvSpPr>
            <p:nvPr userDrawn="1"/>
          </p:nvSpPr>
          <p:spPr bwMode="gray">
            <a:xfrm>
              <a:off x="-4" y="3314"/>
              <a:ext cx="5769" cy="1015"/>
            </a:xfrm>
            <a:custGeom>
              <a:avLst/>
              <a:gdLst>
                <a:gd name="T0" fmla="*/ 5769 w 5769"/>
                <a:gd name="T1" fmla="*/ 0 h 1015"/>
                <a:gd name="T2" fmla="*/ 2704 w 5769"/>
                <a:gd name="T3" fmla="*/ 0 h 1015"/>
                <a:gd name="T4" fmla="*/ 2617 w 5769"/>
                <a:gd name="T5" fmla="*/ 35 h 1015"/>
                <a:gd name="T6" fmla="*/ 2391 w 5769"/>
                <a:gd name="T7" fmla="*/ 195 h 1015"/>
                <a:gd name="T8" fmla="*/ 2320 w 5769"/>
                <a:gd name="T9" fmla="*/ 225 h 1015"/>
                <a:gd name="T10" fmla="*/ 0 w 5769"/>
                <a:gd name="T11" fmla="*/ 224 h 1015"/>
                <a:gd name="T12" fmla="*/ 2 w 5769"/>
                <a:gd name="T13" fmla="*/ 1015 h 1015"/>
                <a:gd name="T14" fmla="*/ 5764 w 5769"/>
                <a:gd name="T15" fmla="*/ 1014 h 1015"/>
                <a:gd name="T16" fmla="*/ 5769 w 5769"/>
                <a:gd name="T17" fmla="*/ 0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9" h="1015">
                  <a:moveTo>
                    <a:pt x="5769" y="0"/>
                  </a:moveTo>
                  <a:lnTo>
                    <a:pt x="2704" y="0"/>
                  </a:lnTo>
                  <a:cubicBezTo>
                    <a:pt x="2652" y="0"/>
                    <a:pt x="2617" y="35"/>
                    <a:pt x="2617" y="35"/>
                  </a:cubicBezTo>
                  <a:lnTo>
                    <a:pt x="2391" y="195"/>
                  </a:lnTo>
                  <a:cubicBezTo>
                    <a:pt x="2391" y="195"/>
                    <a:pt x="2361" y="225"/>
                    <a:pt x="2320" y="225"/>
                  </a:cubicBezTo>
                  <a:lnTo>
                    <a:pt x="0" y="224"/>
                  </a:lnTo>
                  <a:lnTo>
                    <a:pt x="2" y="1015"/>
                  </a:lnTo>
                  <a:lnTo>
                    <a:pt x="5764" y="1014"/>
                  </a:lnTo>
                  <a:lnTo>
                    <a:pt x="5769" y="0"/>
                  </a:lnTo>
                  <a:close/>
                </a:path>
              </a:pathLst>
            </a:custGeom>
            <a:solidFill>
              <a:srgbClr val="8FD2F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4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46303" y="5640184"/>
            <a:ext cx="2193724" cy="115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4" name="直接连接符 143"/>
          <p:cNvCxnSpPr/>
          <p:nvPr/>
        </p:nvCxnSpPr>
        <p:spPr>
          <a:xfrm>
            <a:off x="1173053" y="1916832"/>
            <a:ext cx="67209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接连接符 149"/>
          <p:cNvCxnSpPr/>
          <p:nvPr/>
        </p:nvCxnSpPr>
        <p:spPr>
          <a:xfrm>
            <a:off x="1154457" y="3212976"/>
            <a:ext cx="67209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占位符 6"/>
          <p:cNvSpPr>
            <a:spLocks noGrp="1"/>
          </p:cNvSpPr>
          <p:nvPr>
            <p:ph type="body" sz="quarter" idx="10" hasCustomPrompt="1"/>
          </p:nvPr>
        </p:nvSpPr>
        <p:spPr>
          <a:xfrm>
            <a:off x="1619251" y="2060575"/>
            <a:ext cx="5905500" cy="2444204"/>
          </a:xfrm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lvl="0"/>
            <a:r>
              <a:rPr lang="en-US" altLang="zh-CN" sz="3600" b="1" noProof="0" dirty="0" smtClean="0"/>
              <a:t>§</a:t>
            </a:r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1"/>
          </p:nvPr>
        </p:nvSpPr>
        <p:spPr>
          <a:xfrm>
            <a:off x="2124076" y="836614"/>
            <a:ext cx="3743325" cy="9366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2" name="Picture 50" descr="s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900000">
            <a:off x="7298410" y="101390"/>
            <a:ext cx="1792287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14" name="Freeform 42"/>
          <p:cNvSpPr>
            <a:spLocks/>
          </p:cNvSpPr>
          <p:nvPr/>
        </p:nvSpPr>
        <p:spPr bwMode="gray">
          <a:xfrm>
            <a:off x="15875" y="6351"/>
            <a:ext cx="9145588" cy="423863"/>
          </a:xfrm>
          <a:custGeom>
            <a:avLst/>
            <a:gdLst>
              <a:gd name="T0" fmla="*/ 3 w 5761"/>
              <a:gd name="T1" fmla="*/ 0 h 221"/>
              <a:gd name="T2" fmla="*/ 5761 w 5761"/>
              <a:gd name="T3" fmla="*/ 1 h 221"/>
              <a:gd name="T4" fmla="*/ 5761 w 5761"/>
              <a:gd name="T5" fmla="*/ 123 h 221"/>
              <a:gd name="T6" fmla="*/ 1508 w 5761"/>
              <a:gd name="T7" fmla="*/ 123 h 221"/>
              <a:gd name="T8" fmla="*/ 1471 w 5761"/>
              <a:gd name="T9" fmla="*/ 135 h 221"/>
              <a:gd name="T10" fmla="*/ 1383 w 5761"/>
              <a:gd name="T11" fmla="*/ 204 h 221"/>
              <a:gd name="T12" fmla="*/ 1344 w 5761"/>
              <a:gd name="T13" fmla="*/ 221 h 221"/>
              <a:gd name="T14" fmla="*/ 0 w 5761"/>
              <a:gd name="T15" fmla="*/ 220 h 221"/>
              <a:gd name="T16" fmla="*/ 3 w 5761"/>
              <a:gd name="T17" fmla="*/ 0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1" h="221">
                <a:moveTo>
                  <a:pt x="3" y="0"/>
                </a:moveTo>
                <a:lnTo>
                  <a:pt x="5761" y="1"/>
                </a:lnTo>
                <a:lnTo>
                  <a:pt x="5761" y="123"/>
                </a:lnTo>
                <a:cubicBezTo>
                  <a:pt x="5052" y="143"/>
                  <a:pt x="2223" y="121"/>
                  <a:pt x="1508" y="123"/>
                </a:cubicBezTo>
                <a:cubicBezTo>
                  <a:pt x="1488" y="126"/>
                  <a:pt x="1492" y="121"/>
                  <a:pt x="1471" y="135"/>
                </a:cubicBezTo>
                <a:lnTo>
                  <a:pt x="1383" y="204"/>
                </a:lnTo>
                <a:cubicBezTo>
                  <a:pt x="1362" y="218"/>
                  <a:pt x="1369" y="221"/>
                  <a:pt x="1344" y="221"/>
                </a:cubicBezTo>
                <a:cubicBezTo>
                  <a:pt x="1344" y="221"/>
                  <a:pt x="0" y="220"/>
                  <a:pt x="0" y="220"/>
                </a:cubicBezTo>
                <a:lnTo>
                  <a:pt x="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gray">
          <a:xfrm>
            <a:off x="1589" y="1"/>
            <a:ext cx="9156700" cy="376238"/>
          </a:xfrm>
          <a:custGeom>
            <a:avLst/>
            <a:gdLst>
              <a:gd name="T0" fmla="*/ 1 w 5768"/>
              <a:gd name="T1" fmla="*/ 0 h 237"/>
              <a:gd name="T2" fmla="*/ 5766 w 5768"/>
              <a:gd name="T3" fmla="*/ 0 h 237"/>
              <a:gd name="T4" fmla="*/ 5768 w 5768"/>
              <a:gd name="T5" fmla="*/ 108 h 237"/>
              <a:gd name="T6" fmla="*/ 1510 w 5768"/>
              <a:gd name="T7" fmla="*/ 108 h 237"/>
              <a:gd name="T8" fmla="*/ 1473 w 5768"/>
              <a:gd name="T9" fmla="*/ 124 h 237"/>
              <a:gd name="T10" fmla="*/ 1385 w 5768"/>
              <a:gd name="T11" fmla="*/ 215 h 237"/>
              <a:gd name="T12" fmla="*/ 1346 w 5768"/>
              <a:gd name="T13" fmla="*/ 237 h 237"/>
              <a:gd name="T14" fmla="*/ 0 w 5768"/>
              <a:gd name="T15" fmla="*/ 236 h 237"/>
              <a:gd name="T16" fmla="*/ 1 w 5768"/>
              <a:gd name="T17" fmla="*/ 0 h 2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8" h="237">
                <a:moveTo>
                  <a:pt x="1" y="0"/>
                </a:moveTo>
                <a:lnTo>
                  <a:pt x="5766" y="0"/>
                </a:lnTo>
                <a:lnTo>
                  <a:pt x="5768" y="108"/>
                </a:lnTo>
                <a:cubicBezTo>
                  <a:pt x="5059" y="126"/>
                  <a:pt x="2226" y="105"/>
                  <a:pt x="1510" y="108"/>
                </a:cubicBezTo>
                <a:cubicBezTo>
                  <a:pt x="1490" y="112"/>
                  <a:pt x="1494" y="105"/>
                  <a:pt x="1473" y="124"/>
                </a:cubicBezTo>
                <a:lnTo>
                  <a:pt x="1385" y="215"/>
                </a:lnTo>
                <a:cubicBezTo>
                  <a:pt x="1364" y="233"/>
                  <a:pt x="1371" y="237"/>
                  <a:pt x="1346" y="237"/>
                </a:cubicBezTo>
                <a:cubicBezTo>
                  <a:pt x="1346" y="237"/>
                  <a:pt x="0" y="236"/>
                  <a:pt x="0" y="236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gray">
          <a:xfrm flipH="1">
            <a:off x="6194426" y="6259514"/>
            <a:ext cx="2967039" cy="584200"/>
          </a:xfrm>
          <a:prstGeom prst="line">
            <a:avLst/>
          </a:prstGeom>
          <a:noFill/>
          <a:ln w="19050">
            <a:solidFill>
              <a:srgbClr val="FFFFFF">
                <a:alpha val="60001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106" name="Group 34"/>
          <p:cNvGrpSpPr>
            <a:grpSpLocks/>
          </p:cNvGrpSpPr>
          <p:nvPr/>
        </p:nvGrpSpPr>
        <p:grpSpPr bwMode="auto">
          <a:xfrm>
            <a:off x="0" y="5421314"/>
            <a:ext cx="9158288" cy="1462087"/>
            <a:chOff x="-4" y="3243"/>
            <a:chExt cx="5769" cy="1086"/>
          </a:xfrm>
        </p:grpSpPr>
        <p:sp>
          <p:nvSpPr>
            <p:cNvPr id="3099" name="Freeform 27"/>
            <p:cNvSpPr>
              <a:spLocks/>
            </p:cNvSpPr>
            <p:nvPr userDrawn="1"/>
          </p:nvSpPr>
          <p:spPr bwMode="gray">
            <a:xfrm>
              <a:off x="-4" y="3243"/>
              <a:ext cx="5769" cy="1015"/>
            </a:xfrm>
            <a:custGeom>
              <a:avLst/>
              <a:gdLst>
                <a:gd name="T0" fmla="*/ 5769 w 5769"/>
                <a:gd name="T1" fmla="*/ 0 h 1015"/>
                <a:gd name="T2" fmla="*/ 2704 w 5769"/>
                <a:gd name="T3" fmla="*/ 0 h 1015"/>
                <a:gd name="T4" fmla="*/ 2617 w 5769"/>
                <a:gd name="T5" fmla="*/ 35 h 1015"/>
                <a:gd name="T6" fmla="*/ 2391 w 5769"/>
                <a:gd name="T7" fmla="*/ 195 h 1015"/>
                <a:gd name="T8" fmla="*/ 2320 w 5769"/>
                <a:gd name="T9" fmla="*/ 225 h 1015"/>
                <a:gd name="T10" fmla="*/ 0 w 5769"/>
                <a:gd name="T11" fmla="*/ 224 h 1015"/>
                <a:gd name="T12" fmla="*/ 2 w 5769"/>
                <a:gd name="T13" fmla="*/ 1015 h 1015"/>
                <a:gd name="T14" fmla="*/ 5764 w 5769"/>
                <a:gd name="T15" fmla="*/ 1014 h 1015"/>
                <a:gd name="T16" fmla="*/ 5769 w 5769"/>
                <a:gd name="T17" fmla="*/ 0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9" h="1015">
                  <a:moveTo>
                    <a:pt x="5769" y="0"/>
                  </a:moveTo>
                  <a:lnTo>
                    <a:pt x="2704" y="0"/>
                  </a:lnTo>
                  <a:cubicBezTo>
                    <a:pt x="2652" y="0"/>
                    <a:pt x="2617" y="35"/>
                    <a:pt x="2617" y="35"/>
                  </a:cubicBezTo>
                  <a:lnTo>
                    <a:pt x="2391" y="195"/>
                  </a:lnTo>
                  <a:cubicBezTo>
                    <a:pt x="2391" y="195"/>
                    <a:pt x="2361" y="225"/>
                    <a:pt x="2320" y="225"/>
                  </a:cubicBezTo>
                  <a:lnTo>
                    <a:pt x="0" y="224"/>
                  </a:lnTo>
                  <a:lnTo>
                    <a:pt x="2" y="1015"/>
                  </a:lnTo>
                  <a:lnTo>
                    <a:pt x="5764" y="1014"/>
                  </a:lnTo>
                  <a:lnTo>
                    <a:pt x="576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0" name="Freeform 28"/>
            <p:cNvSpPr>
              <a:spLocks/>
            </p:cNvSpPr>
            <p:nvPr userDrawn="1"/>
          </p:nvSpPr>
          <p:spPr bwMode="gray">
            <a:xfrm>
              <a:off x="-4" y="3314"/>
              <a:ext cx="5769" cy="1015"/>
            </a:xfrm>
            <a:custGeom>
              <a:avLst/>
              <a:gdLst>
                <a:gd name="T0" fmla="*/ 5769 w 5769"/>
                <a:gd name="T1" fmla="*/ 0 h 1015"/>
                <a:gd name="T2" fmla="*/ 2704 w 5769"/>
                <a:gd name="T3" fmla="*/ 0 h 1015"/>
                <a:gd name="T4" fmla="*/ 2617 w 5769"/>
                <a:gd name="T5" fmla="*/ 35 h 1015"/>
                <a:gd name="T6" fmla="*/ 2391 w 5769"/>
                <a:gd name="T7" fmla="*/ 195 h 1015"/>
                <a:gd name="T8" fmla="*/ 2320 w 5769"/>
                <a:gd name="T9" fmla="*/ 225 h 1015"/>
                <a:gd name="T10" fmla="*/ 0 w 5769"/>
                <a:gd name="T11" fmla="*/ 224 h 1015"/>
                <a:gd name="T12" fmla="*/ 2 w 5769"/>
                <a:gd name="T13" fmla="*/ 1015 h 1015"/>
                <a:gd name="T14" fmla="*/ 5764 w 5769"/>
                <a:gd name="T15" fmla="*/ 1014 h 1015"/>
                <a:gd name="T16" fmla="*/ 5769 w 5769"/>
                <a:gd name="T17" fmla="*/ 0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9" h="1015">
                  <a:moveTo>
                    <a:pt x="5769" y="0"/>
                  </a:moveTo>
                  <a:lnTo>
                    <a:pt x="2704" y="0"/>
                  </a:lnTo>
                  <a:cubicBezTo>
                    <a:pt x="2652" y="0"/>
                    <a:pt x="2617" y="35"/>
                    <a:pt x="2617" y="35"/>
                  </a:cubicBezTo>
                  <a:lnTo>
                    <a:pt x="2391" y="195"/>
                  </a:lnTo>
                  <a:cubicBezTo>
                    <a:pt x="2391" y="195"/>
                    <a:pt x="2361" y="225"/>
                    <a:pt x="2320" y="225"/>
                  </a:cubicBezTo>
                  <a:lnTo>
                    <a:pt x="0" y="224"/>
                  </a:lnTo>
                  <a:lnTo>
                    <a:pt x="2" y="1015"/>
                  </a:lnTo>
                  <a:lnTo>
                    <a:pt x="5764" y="1014"/>
                  </a:lnTo>
                  <a:lnTo>
                    <a:pt x="5769" y="0"/>
                  </a:lnTo>
                  <a:close/>
                </a:path>
              </a:pathLst>
            </a:custGeom>
            <a:solidFill>
              <a:srgbClr val="8FD2F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4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46303" y="5640184"/>
            <a:ext cx="2193724" cy="115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2569648" y="1462679"/>
            <a:ext cx="404790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15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再见</a:t>
            </a:r>
            <a:endParaRPr lang="zh-CN" altLang="en-US" sz="15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70367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335109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1B85E8-410B-4E22-80A1-90EE6581B2E5}" type="slidenum">
              <a:rPr lang="zh-CN" altLang="en-US"/>
              <a:pPr/>
              <a:t>‹#›</a:t>
            </a:fld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316" y="6048223"/>
            <a:ext cx="1775520" cy="88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9189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9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9" y="4589464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4AF68B8-45B6-4AFC-AB2A-BCA60B9BCFD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34221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95401"/>
            <a:ext cx="4038600" cy="48307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48307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970F70-90AD-45C1-B5F7-92833D73F9A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54426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681164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FF1E79-BE3B-44F3-A545-365629419FB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75627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BCEC93-C02D-446B-94AD-760E04D30DB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737935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EC2D059-4316-4321-A79F-8CCCFAC1A07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33648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9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685C39C-014C-43C5-ACCC-4351920BBA2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57595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9" y="987426"/>
            <a:ext cx="462915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872012-BEFF-4425-877E-6EA93EA633C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711662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A618F2-1279-466D-8BAE-3B00A5B3C73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63214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2401"/>
            <a:ext cx="2057400" cy="5973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2401"/>
            <a:ext cx="6019800" cy="5973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143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1447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9FA1E0C-0218-4001-8ED5-9134121C3A8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76235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53798671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682" y="2130433"/>
            <a:ext cx="7772639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363" y="3886200"/>
            <a:ext cx="640127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341228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22" y="1600207"/>
            <a:ext cx="8229759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9249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192" y="4406908"/>
            <a:ext cx="7772637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192" y="2906714"/>
            <a:ext cx="777263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984939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121" y="1600207"/>
            <a:ext cx="4037899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7394" y="1600207"/>
            <a:ext cx="4039487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99763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122" y="1535113"/>
            <a:ext cx="403948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122" y="2174875"/>
            <a:ext cx="4039487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812" y="1535113"/>
            <a:ext cx="404107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812" y="2174875"/>
            <a:ext cx="4041073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18506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27441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95700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6" y="273050"/>
            <a:ext cx="3007791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429" y="273057"/>
            <a:ext cx="5112451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126" y="1435104"/>
            <a:ext cx="3007791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3972190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977" y="4800601"/>
            <a:ext cx="5487035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977" y="612775"/>
            <a:ext cx="5487035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977" y="5367339"/>
            <a:ext cx="5487035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1794187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1_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122" y="1600207"/>
            <a:ext cx="8229759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312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97894671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841" y="274646"/>
            <a:ext cx="2057043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122" y="274646"/>
            <a:ext cx="602034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98792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682" y="2130433"/>
            <a:ext cx="7772639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363" y="3886200"/>
            <a:ext cx="640127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9623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22" y="1600207"/>
            <a:ext cx="8229759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66150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192" y="4406908"/>
            <a:ext cx="7772637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192" y="2906714"/>
            <a:ext cx="777263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1279660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121" y="1600207"/>
            <a:ext cx="4037899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7394" y="1600207"/>
            <a:ext cx="4039487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36191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122" y="1535113"/>
            <a:ext cx="403948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122" y="2174875"/>
            <a:ext cx="4039487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812" y="1535113"/>
            <a:ext cx="404107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812" y="2174875"/>
            <a:ext cx="4041073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88437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2" y="274638"/>
            <a:ext cx="8229759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99586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8739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126" y="273050"/>
            <a:ext cx="3007791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429" y="273057"/>
            <a:ext cx="5112451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126" y="1435104"/>
            <a:ext cx="3007791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89748876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977" y="4800601"/>
            <a:ext cx="5487035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977" y="612775"/>
            <a:ext cx="5487035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977" y="5367339"/>
            <a:ext cx="5487035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0552473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6.xml"/><Relationship Id="rId21" Type="http://schemas.openxmlformats.org/officeDocument/2006/relationships/slideLayout" Target="../slideLayouts/slideLayout54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slideLayout" Target="../slideLayouts/slideLayout53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24" Type="http://schemas.openxmlformats.org/officeDocument/2006/relationships/theme" Target="../theme/theme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23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43.xml"/><Relationship Id="rId19" Type="http://schemas.openxmlformats.org/officeDocument/2006/relationships/slideLayout" Target="../slideLayouts/slideLayout52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Relationship Id="rId22" Type="http://schemas.openxmlformats.org/officeDocument/2006/relationships/slideLayout" Target="../slideLayouts/slideLayout5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image" Target="../media/image6.jpeg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5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slideLayout" Target="../slideLayouts/slideLayout80.xml"/><Relationship Id="rId1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70.xml"/><Relationship Id="rId21" Type="http://schemas.openxmlformats.org/officeDocument/2006/relationships/slideLayout" Target="../slideLayouts/slideLayout88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17" Type="http://schemas.openxmlformats.org/officeDocument/2006/relationships/slideLayout" Target="../slideLayouts/slideLayout84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69.xml"/><Relationship Id="rId16" Type="http://schemas.openxmlformats.org/officeDocument/2006/relationships/slideLayout" Target="../slideLayouts/slideLayout83.xml"/><Relationship Id="rId20" Type="http://schemas.openxmlformats.org/officeDocument/2006/relationships/slideLayout" Target="../slideLayouts/slideLayout87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24" Type="http://schemas.openxmlformats.org/officeDocument/2006/relationships/theme" Target="../theme/theme6.xml"/><Relationship Id="rId5" Type="http://schemas.openxmlformats.org/officeDocument/2006/relationships/slideLayout" Target="../slideLayouts/slideLayout72.xml"/><Relationship Id="rId15" Type="http://schemas.openxmlformats.org/officeDocument/2006/relationships/slideLayout" Target="../slideLayouts/slideLayout82.xml"/><Relationship Id="rId23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77.xml"/><Relationship Id="rId19" Type="http://schemas.openxmlformats.org/officeDocument/2006/relationships/slideLayout" Target="../slideLayouts/slideLayout86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81.xml"/><Relationship Id="rId22" Type="http://schemas.openxmlformats.org/officeDocument/2006/relationships/slideLayout" Target="../slideLayouts/slideLayout8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5" Type="http://schemas.openxmlformats.org/officeDocument/2006/relationships/image" Target="../media/image6.jpeg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" name="Group 61"/>
          <p:cNvGrpSpPr>
            <a:grpSpLocks/>
          </p:cNvGrpSpPr>
          <p:nvPr/>
        </p:nvGrpSpPr>
        <p:grpSpPr bwMode="auto">
          <a:xfrm>
            <a:off x="-6349" y="-6349"/>
            <a:ext cx="9172575" cy="6873875"/>
            <a:chOff x="-4" y="-4"/>
            <a:chExt cx="5778" cy="4330"/>
          </a:xfrm>
        </p:grpSpPr>
        <p:sp>
          <p:nvSpPr>
            <p:cNvPr id="1043" name="Line 19"/>
            <p:cNvSpPr>
              <a:spLocks noChangeShapeType="1"/>
            </p:cNvSpPr>
            <p:nvPr/>
          </p:nvSpPr>
          <p:spPr bwMode="gray">
            <a:xfrm>
              <a:off x="14" y="1725"/>
              <a:ext cx="767" cy="2595"/>
            </a:xfrm>
            <a:prstGeom prst="line">
              <a:avLst/>
            </a:prstGeom>
            <a:noFill/>
            <a:ln w="19050">
              <a:solidFill>
                <a:srgbClr val="FFFFFF">
                  <a:alpha val="60001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gray">
            <a:xfrm flipH="1">
              <a:off x="5523" y="3888"/>
              <a:ext cx="251" cy="432"/>
            </a:xfrm>
            <a:prstGeom prst="line">
              <a:avLst/>
            </a:prstGeom>
            <a:noFill/>
            <a:ln w="19050">
              <a:solidFill>
                <a:srgbClr val="FFFFFF">
                  <a:alpha val="60001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gray">
            <a:xfrm flipH="1" flipV="1">
              <a:off x="24" y="4"/>
              <a:ext cx="5743" cy="485"/>
            </a:xfrm>
            <a:prstGeom prst="line">
              <a:avLst/>
            </a:prstGeom>
            <a:noFill/>
            <a:ln w="19050">
              <a:solidFill>
                <a:srgbClr val="FFFFFF">
                  <a:alpha val="60001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gray">
            <a:xfrm flipH="1">
              <a:off x="3899" y="3933"/>
              <a:ext cx="1868" cy="367"/>
            </a:xfrm>
            <a:prstGeom prst="line">
              <a:avLst/>
            </a:prstGeom>
            <a:noFill/>
            <a:ln w="19050">
              <a:solidFill>
                <a:srgbClr val="FFFFFF">
                  <a:alpha val="60001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gray">
            <a:xfrm>
              <a:off x="-4" y="-4"/>
              <a:ext cx="5764" cy="644"/>
            </a:xfrm>
            <a:custGeom>
              <a:avLst/>
              <a:gdLst>
                <a:gd name="T0" fmla="*/ 1 w 5764"/>
                <a:gd name="T1" fmla="*/ 644 h 644"/>
                <a:gd name="T2" fmla="*/ 3603 w 5764"/>
                <a:gd name="T3" fmla="*/ 644 h 644"/>
                <a:gd name="T4" fmla="*/ 3704 w 5764"/>
                <a:gd name="T5" fmla="*/ 623 h 644"/>
                <a:gd name="T6" fmla="*/ 3970 w 5764"/>
                <a:gd name="T7" fmla="*/ 529 h 644"/>
                <a:gd name="T8" fmla="*/ 4053 w 5764"/>
                <a:gd name="T9" fmla="*/ 511 h 644"/>
                <a:gd name="T10" fmla="*/ 5764 w 5764"/>
                <a:gd name="T11" fmla="*/ 512 h 644"/>
                <a:gd name="T12" fmla="*/ 5762 w 5764"/>
                <a:gd name="T13" fmla="*/ 0 h 644"/>
                <a:gd name="T14" fmla="*/ 0 w 5764"/>
                <a:gd name="T15" fmla="*/ 2 h 644"/>
                <a:gd name="T16" fmla="*/ 1 w 5764"/>
                <a:gd name="T17" fmla="*/ 644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4" h="644">
                  <a:moveTo>
                    <a:pt x="1" y="644"/>
                  </a:moveTo>
                  <a:lnTo>
                    <a:pt x="3603" y="644"/>
                  </a:lnTo>
                  <a:cubicBezTo>
                    <a:pt x="3663" y="644"/>
                    <a:pt x="3704" y="623"/>
                    <a:pt x="3704" y="623"/>
                  </a:cubicBezTo>
                  <a:lnTo>
                    <a:pt x="3970" y="529"/>
                  </a:lnTo>
                  <a:cubicBezTo>
                    <a:pt x="3970" y="529"/>
                    <a:pt x="4000" y="513"/>
                    <a:pt x="4053" y="511"/>
                  </a:cubicBezTo>
                  <a:lnTo>
                    <a:pt x="5764" y="512"/>
                  </a:lnTo>
                  <a:lnTo>
                    <a:pt x="5762" y="0"/>
                  </a:lnTo>
                  <a:lnTo>
                    <a:pt x="0" y="2"/>
                  </a:lnTo>
                  <a:lnTo>
                    <a:pt x="1" y="644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tint val="0"/>
                    <a:invGamma/>
                    <a:alpha val="0"/>
                  </a:srgbClr>
                </a:gs>
                <a:gs pos="100000">
                  <a:srgbClr val="FFFFFF">
                    <a:alpha val="70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gray">
            <a:xfrm>
              <a:off x="-4" y="-2"/>
              <a:ext cx="5762" cy="600"/>
            </a:xfrm>
            <a:custGeom>
              <a:avLst/>
              <a:gdLst>
                <a:gd name="T0" fmla="*/ 2 w 5762"/>
                <a:gd name="T1" fmla="*/ 600 h 600"/>
                <a:gd name="T2" fmla="*/ 3603 w 5762"/>
                <a:gd name="T3" fmla="*/ 600 h 600"/>
                <a:gd name="T4" fmla="*/ 3704 w 5762"/>
                <a:gd name="T5" fmla="*/ 579 h 600"/>
                <a:gd name="T6" fmla="*/ 3970 w 5762"/>
                <a:gd name="T7" fmla="*/ 485 h 600"/>
                <a:gd name="T8" fmla="*/ 4053 w 5762"/>
                <a:gd name="T9" fmla="*/ 467 h 600"/>
                <a:gd name="T10" fmla="*/ 5762 w 5762"/>
                <a:gd name="T11" fmla="*/ 466 h 600"/>
                <a:gd name="T12" fmla="*/ 5762 w 5762"/>
                <a:gd name="T13" fmla="*/ 0 h 600"/>
                <a:gd name="T14" fmla="*/ 0 w 5762"/>
                <a:gd name="T15" fmla="*/ 2 h 600"/>
                <a:gd name="T16" fmla="*/ 2 w 5762"/>
                <a:gd name="T17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2" h="600">
                  <a:moveTo>
                    <a:pt x="2" y="600"/>
                  </a:moveTo>
                  <a:lnTo>
                    <a:pt x="3603" y="600"/>
                  </a:lnTo>
                  <a:cubicBezTo>
                    <a:pt x="3663" y="600"/>
                    <a:pt x="3704" y="579"/>
                    <a:pt x="3704" y="579"/>
                  </a:cubicBezTo>
                  <a:lnTo>
                    <a:pt x="3970" y="485"/>
                  </a:lnTo>
                  <a:cubicBezTo>
                    <a:pt x="3970" y="485"/>
                    <a:pt x="3996" y="473"/>
                    <a:pt x="4053" y="467"/>
                  </a:cubicBezTo>
                  <a:lnTo>
                    <a:pt x="5762" y="466"/>
                  </a:lnTo>
                  <a:lnTo>
                    <a:pt x="5762" y="0"/>
                  </a:lnTo>
                  <a:lnTo>
                    <a:pt x="0" y="2"/>
                  </a:lnTo>
                  <a:lnTo>
                    <a:pt x="2" y="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74" name="Group 50"/>
            <p:cNvGrpSpPr>
              <a:grpSpLocks/>
            </p:cNvGrpSpPr>
            <p:nvPr/>
          </p:nvGrpSpPr>
          <p:grpSpPr bwMode="auto">
            <a:xfrm flipH="1">
              <a:off x="-2" y="4151"/>
              <a:ext cx="5764" cy="175"/>
              <a:chOff x="-2" y="4151"/>
              <a:chExt cx="5764" cy="175"/>
            </a:xfrm>
          </p:grpSpPr>
          <p:sp>
            <p:nvSpPr>
              <p:cNvPr id="1073" name="Freeform 49"/>
              <p:cNvSpPr>
                <a:spLocks/>
              </p:cNvSpPr>
              <p:nvPr userDrawn="1"/>
            </p:nvSpPr>
            <p:spPr bwMode="gray">
              <a:xfrm>
                <a:off x="-2" y="4151"/>
                <a:ext cx="5762" cy="169"/>
              </a:xfrm>
              <a:custGeom>
                <a:avLst/>
                <a:gdLst>
                  <a:gd name="T0" fmla="*/ 0 w 5762"/>
                  <a:gd name="T1" fmla="*/ 169 h 169"/>
                  <a:gd name="T2" fmla="*/ 5762 w 5762"/>
                  <a:gd name="T3" fmla="*/ 168 h 169"/>
                  <a:gd name="T4" fmla="*/ 5762 w 5762"/>
                  <a:gd name="T5" fmla="*/ 56 h 169"/>
                  <a:gd name="T6" fmla="*/ 1513 w 5762"/>
                  <a:gd name="T7" fmla="*/ 57 h 169"/>
                  <a:gd name="T8" fmla="*/ 1465 w 5762"/>
                  <a:gd name="T9" fmla="*/ 47 h 169"/>
                  <a:gd name="T10" fmla="*/ 1403 w 5762"/>
                  <a:gd name="T11" fmla="*/ 14 h 169"/>
                  <a:gd name="T12" fmla="*/ 1346 w 5762"/>
                  <a:gd name="T13" fmla="*/ 2 h 169"/>
                  <a:gd name="T14" fmla="*/ 0 w 5762"/>
                  <a:gd name="T15" fmla="*/ 2 h 169"/>
                  <a:gd name="T16" fmla="*/ 0 w 5762"/>
                  <a:gd name="T17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62" h="169">
                    <a:moveTo>
                      <a:pt x="0" y="169"/>
                    </a:moveTo>
                    <a:lnTo>
                      <a:pt x="5762" y="168"/>
                    </a:lnTo>
                    <a:lnTo>
                      <a:pt x="5762" y="56"/>
                    </a:lnTo>
                    <a:lnTo>
                      <a:pt x="1513" y="57"/>
                    </a:lnTo>
                    <a:cubicBezTo>
                      <a:pt x="1486" y="57"/>
                      <a:pt x="1486" y="54"/>
                      <a:pt x="1465" y="47"/>
                    </a:cubicBezTo>
                    <a:lnTo>
                      <a:pt x="1403" y="14"/>
                    </a:lnTo>
                    <a:cubicBezTo>
                      <a:pt x="1383" y="6"/>
                      <a:pt x="1385" y="0"/>
                      <a:pt x="1346" y="2"/>
                    </a:cubicBezTo>
                    <a:lnTo>
                      <a:pt x="0" y="2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61" name="Freeform 37"/>
              <p:cNvSpPr>
                <a:spLocks/>
              </p:cNvSpPr>
              <p:nvPr userDrawn="1"/>
            </p:nvSpPr>
            <p:spPr bwMode="gray">
              <a:xfrm>
                <a:off x="-2" y="4188"/>
                <a:ext cx="5764" cy="138"/>
              </a:xfrm>
              <a:custGeom>
                <a:avLst/>
                <a:gdLst>
                  <a:gd name="T0" fmla="*/ 2 w 5764"/>
                  <a:gd name="T1" fmla="*/ 138 h 138"/>
                  <a:gd name="T2" fmla="*/ 5764 w 5764"/>
                  <a:gd name="T3" fmla="*/ 136 h 138"/>
                  <a:gd name="T4" fmla="*/ 5762 w 5764"/>
                  <a:gd name="T5" fmla="*/ 56 h 138"/>
                  <a:gd name="T6" fmla="*/ 1513 w 5764"/>
                  <a:gd name="T7" fmla="*/ 57 h 138"/>
                  <a:gd name="T8" fmla="*/ 1465 w 5764"/>
                  <a:gd name="T9" fmla="*/ 47 h 138"/>
                  <a:gd name="T10" fmla="*/ 1403 w 5764"/>
                  <a:gd name="T11" fmla="*/ 14 h 138"/>
                  <a:gd name="T12" fmla="*/ 1346 w 5764"/>
                  <a:gd name="T13" fmla="*/ 2 h 138"/>
                  <a:gd name="T14" fmla="*/ 0 w 5764"/>
                  <a:gd name="T15" fmla="*/ 2 h 138"/>
                  <a:gd name="T16" fmla="*/ 2 w 5764"/>
                  <a:gd name="T17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64" h="138">
                    <a:moveTo>
                      <a:pt x="2" y="138"/>
                    </a:moveTo>
                    <a:lnTo>
                      <a:pt x="5764" y="136"/>
                    </a:lnTo>
                    <a:lnTo>
                      <a:pt x="5762" y="56"/>
                    </a:lnTo>
                    <a:lnTo>
                      <a:pt x="1513" y="57"/>
                    </a:lnTo>
                    <a:cubicBezTo>
                      <a:pt x="1486" y="57"/>
                      <a:pt x="1486" y="54"/>
                      <a:pt x="1465" y="47"/>
                    </a:cubicBezTo>
                    <a:lnTo>
                      <a:pt x="1403" y="14"/>
                    </a:lnTo>
                    <a:cubicBezTo>
                      <a:pt x="1383" y="6"/>
                      <a:pt x="1385" y="0"/>
                      <a:pt x="1346" y="2"/>
                    </a:cubicBezTo>
                    <a:lnTo>
                      <a:pt x="0" y="2"/>
                    </a:lnTo>
                    <a:lnTo>
                      <a:pt x="2" y="13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84" name="Freeform 60"/>
            <p:cNvSpPr>
              <a:spLocks/>
            </p:cNvSpPr>
            <p:nvPr userDrawn="1"/>
          </p:nvSpPr>
          <p:spPr bwMode="gray">
            <a:xfrm>
              <a:off x="4080" y="508"/>
              <a:ext cx="1152" cy="288"/>
            </a:xfrm>
            <a:custGeom>
              <a:avLst/>
              <a:gdLst>
                <a:gd name="T0" fmla="*/ 48 w 1152"/>
                <a:gd name="T1" fmla="*/ 0 h 288"/>
                <a:gd name="T2" fmla="*/ 0 w 1152"/>
                <a:gd name="T3" fmla="*/ 288 h 288"/>
                <a:gd name="T4" fmla="*/ 1056 w 1152"/>
                <a:gd name="T5" fmla="*/ 288 h 288"/>
                <a:gd name="T6" fmla="*/ 1152 w 1152"/>
                <a:gd name="T7" fmla="*/ 0 h 288"/>
                <a:gd name="T8" fmla="*/ 48 w 1152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2" h="288">
                  <a:moveTo>
                    <a:pt x="48" y="0"/>
                  </a:moveTo>
                  <a:lnTo>
                    <a:pt x="0" y="288"/>
                  </a:lnTo>
                  <a:lnTo>
                    <a:pt x="1056" y="288"/>
                  </a:lnTo>
                  <a:lnTo>
                    <a:pt x="1152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>
                <a:alpha val="1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733426" y="152400"/>
            <a:ext cx="7953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grpSp>
        <p:nvGrpSpPr>
          <p:cNvPr id="1063" name="Group 39"/>
          <p:cNvGrpSpPr>
            <a:grpSpLocks/>
          </p:cNvGrpSpPr>
          <p:nvPr/>
        </p:nvGrpSpPr>
        <p:grpSpPr bwMode="auto">
          <a:xfrm>
            <a:off x="327025" y="292100"/>
            <a:ext cx="361951" cy="361950"/>
            <a:chOff x="192" y="384"/>
            <a:chExt cx="336" cy="288"/>
          </a:xfrm>
        </p:grpSpPr>
        <p:sp>
          <p:nvSpPr>
            <p:cNvPr id="1064" name="AutoShape 40"/>
            <p:cNvSpPr>
              <a:spLocks noChangeArrowheads="1"/>
            </p:cNvSpPr>
            <p:nvPr userDrawn="1"/>
          </p:nvSpPr>
          <p:spPr bwMode="gray">
            <a:xfrm>
              <a:off x="192" y="384"/>
              <a:ext cx="192" cy="288"/>
            </a:xfrm>
            <a:prstGeom prst="chevron">
              <a:avLst>
                <a:gd name="adj" fmla="val 60935"/>
              </a:avLst>
            </a:prstGeom>
            <a:solidFill>
              <a:schemeClr val="bg1">
                <a:alpha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5" name="AutoShape 41"/>
            <p:cNvSpPr>
              <a:spLocks noChangeArrowheads="1"/>
            </p:cNvSpPr>
            <p:nvPr userDrawn="1"/>
          </p:nvSpPr>
          <p:spPr bwMode="gray">
            <a:xfrm>
              <a:off x="336" y="384"/>
              <a:ext cx="192" cy="288"/>
            </a:xfrm>
            <a:prstGeom prst="chevron">
              <a:avLst>
                <a:gd name="adj" fmla="val 60935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66271" y="1181741"/>
            <a:ext cx="82296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316" y="6048223"/>
            <a:ext cx="1775520" cy="8815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28" r:id="rId20"/>
    <p:sldLayoutId id="2147483729" r:id="rId21"/>
    <p:sldLayoutId id="2147483730" r:id="rId22"/>
    <p:sldLayoutId id="2147483731" r:id="rId23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36588"/>
          </a:xfrm>
          <a:prstGeom prst="rect">
            <a:avLst/>
          </a:prstGeom>
          <a:gradFill rotWithShape="1">
            <a:gsLst>
              <a:gs pos="0">
                <a:srgbClr val="001D31"/>
              </a:gs>
              <a:gs pos="100000">
                <a:srgbClr val="0099FF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800" b="1">
              <a:solidFill>
                <a:srgbClr val="000000"/>
              </a:solidFill>
              <a:ea typeface="黑体" pitchFamily="49" charset="-122"/>
            </a:endParaRPr>
          </a:p>
        </p:txBody>
      </p:sp>
      <p:grpSp>
        <p:nvGrpSpPr>
          <p:cNvPr id="3075" name="Group 16"/>
          <p:cNvGrpSpPr>
            <a:grpSpLocks/>
          </p:cNvGrpSpPr>
          <p:nvPr/>
        </p:nvGrpSpPr>
        <p:grpSpPr bwMode="auto">
          <a:xfrm>
            <a:off x="152377" y="763588"/>
            <a:ext cx="8810683" cy="5905500"/>
            <a:chOff x="40" y="391"/>
            <a:chExt cx="2608" cy="3810"/>
          </a:xfrm>
        </p:grpSpPr>
        <p:sp>
          <p:nvSpPr>
            <p:cNvPr id="3082" name="AutoShape 17"/>
            <p:cNvSpPr>
              <a:spLocks noChangeArrowheads="1"/>
            </p:cNvSpPr>
            <p:nvPr/>
          </p:nvSpPr>
          <p:spPr bwMode="auto">
            <a:xfrm>
              <a:off x="40" y="391"/>
              <a:ext cx="2608" cy="3810"/>
            </a:xfrm>
            <a:prstGeom prst="roundRect">
              <a:avLst>
                <a:gd name="adj" fmla="val 4949"/>
              </a:avLst>
            </a:prstGeom>
            <a:solidFill>
              <a:srgbClr val="F8F8F8"/>
            </a:solidFill>
            <a:ln w="9525">
              <a:solidFill>
                <a:srgbClr val="80CB3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b="1">
                <a:solidFill>
                  <a:srgbClr val="000000"/>
                </a:solidFill>
                <a:latin typeface="Times New Roman" pitchFamily="18" charset="0"/>
                <a:ea typeface="黑体" pitchFamily="49" charset="-122"/>
              </a:endParaRPr>
            </a:p>
          </p:txBody>
        </p:sp>
        <p:sp>
          <p:nvSpPr>
            <p:cNvPr id="3083" name="AutoShape 18"/>
            <p:cNvSpPr>
              <a:spLocks noChangeArrowheads="1"/>
            </p:cNvSpPr>
            <p:nvPr/>
          </p:nvSpPr>
          <p:spPr bwMode="auto">
            <a:xfrm>
              <a:off x="95" y="456"/>
              <a:ext cx="2503" cy="3710"/>
            </a:xfrm>
            <a:prstGeom prst="roundRect">
              <a:avLst>
                <a:gd name="adj" fmla="val 7912"/>
              </a:avLst>
            </a:pr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b="1">
                <a:solidFill>
                  <a:srgbClr val="000000"/>
                </a:solidFill>
                <a:latin typeface="Times New Roman" pitchFamily="18" charset="0"/>
                <a:ea typeface="黑体" pitchFamily="49" charset="-122"/>
              </a:endParaRPr>
            </a:p>
          </p:txBody>
        </p:sp>
      </p:grpSp>
      <p:pic>
        <p:nvPicPr>
          <p:cNvPr id="14" name="Picture 2" descr="C:\Users\chaoran\Desktop\logo.png"/>
          <p:cNvPicPr>
            <a:picLocks noChangeAspect="1" noChangeArrowheads="1"/>
          </p:cNvPicPr>
          <p:nvPr/>
        </p:nvPicPr>
        <p:blipFill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812" y="6096000"/>
            <a:ext cx="2018968" cy="508000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图片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haoran\Desktop\logo.png"/>
          <p:cNvPicPr>
            <a:picLocks noChangeAspect="1" noChangeArrowheads="1"/>
          </p:cNvPicPr>
          <p:nvPr/>
        </p:nvPicPr>
        <p:blipFill rotWithShape="1">
          <a:blip r:embed="rId13"/>
          <a:srcRect r="68571"/>
          <a:stretch/>
        </p:blipFill>
        <p:spPr bwMode="auto">
          <a:xfrm>
            <a:off x="5599730" y="5807083"/>
            <a:ext cx="1077727" cy="8620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chaoran\Desktop\logo.png"/>
          <p:cNvPicPr>
            <a:picLocks noChangeAspect="1" noChangeArrowheads="1"/>
          </p:cNvPicPr>
          <p:nvPr/>
        </p:nvPicPr>
        <p:blipFill rotWithShape="1">
          <a:blip r:embed="rId1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2"/>
          <a:stretch/>
        </p:blipFill>
        <p:spPr bwMode="auto">
          <a:xfrm>
            <a:off x="6677455" y="5806718"/>
            <a:ext cx="2207623" cy="792304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1" descr="C:\Documents and Settings\All Users\Documents\My Pictures\示例图片\Blue hills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00148" y="1828800"/>
            <a:ext cx="3390672" cy="200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450" dirty="0" smtClean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再见</a:t>
            </a:r>
          </a:p>
        </p:txBody>
      </p:sp>
    </p:spTree>
    <p:extLst>
      <p:ext uri="{BB962C8B-B14F-4D97-AF65-F5344CB8AC3E}">
        <p14:creationId xmlns:p14="http://schemas.microsoft.com/office/powerpoint/2010/main" val="18543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tint val="0"/>
                <a:invGamma/>
              </a:schemeClr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" name="Group 61"/>
          <p:cNvGrpSpPr>
            <a:grpSpLocks/>
          </p:cNvGrpSpPr>
          <p:nvPr/>
        </p:nvGrpSpPr>
        <p:grpSpPr bwMode="auto">
          <a:xfrm>
            <a:off x="-6349" y="-6349"/>
            <a:ext cx="9172575" cy="6873875"/>
            <a:chOff x="-4" y="-4"/>
            <a:chExt cx="5778" cy="4330"/>
          </a:xfrm>
        </p:grpSpPr>
        <p:sp>
          <p:nvSpPr>
            <p:cNvPr id="1043" name="Line 19"/>
            <p:cNvSpPr>
              <a:spLocks noChangeShapeType="1"/>
            </p:cNvSpPr>
            <p:nvPr/>
          </p:nvSpPr>
          <p:spPr bwMode="gray">
            <a:xfrm>
              <a:off x="14" y="1725"/>
              <a:ext cx="767" cy="2595"/>
            </a:xfrm>
            <a:prstGeom prst="line">
              <a:avLst/>
            </a:prstGeom>
            <a:noFill/>
            <a:ln w="19050">
              <a:solidFill>
                <a:srgbClr val="FFFFFF">
                  <a:alpha val="60001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gray">
            <a:xfrm flipH="1">
              <a:off x="5523" y="3888"/>
              <a:ext cx="251" cy="432"/>
            </a:xfrm>
            <a:prstGeom prst="line">
              <a:avLst/>
            </a:prstGeom>
            <a:noFill/>
            <a:ln w="19050">
              <a:solidFill>
                <a:srgbClr val="FFFFFF">
                  <a:alpha val="60001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gray">
            <a:xfrm flipH="1" flipV="1">
              <a:off x="24" y="4"/>
              <a:ext cx="5743" cy="485"/>
            </a:xfrm>
            <a:prstGeom prst="line">
              <a:avLst/>
            </a:prstGeom>
            <a:noFill/>
            <a:ln w="19050">
              <a:solidFill>
                <a:srgbClr val="FFFFFF">
                  <a:alpha val="60001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gray">
            <a:xfrm flipH="1">
              <a:off x="3899" y="3933"/>
              <a:ext cx="1868" cy="367"/>
            </a:xfrm>
            <a:prstGeom prst="line">
              <a:avLst/>
            </a:prstGeom>
            <a:noFill/>
            <a:ln w="19050">
              <a:solidFill>
                <a:srgbClr val="FFFFFF">
                  <a:alpha val="60001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gray">
            <a:xfrm>
              <a:off x="-4" y="-4"/>
              <a:ext cx="5764" cy="644"/>
            </a:xfrm>
            <a:custGeom>
              <a:avLst/>
              <a:gdLst>
                <a:gd name="T0" fmla="*/ 1 w 5764"/>
                <a:gd name="T1" fmla="*/ 644 h 644"/>
                <a:gd name="T2" fmla="*/ 3603 w 5764"/>
                <a:gd name="T3" fmla="*/ 644 h 644"/>
                <a:gd name="T4" fmla="*/ 3704 w 5764"/>
                <a:gd name="T5" fmla="*/ 623 h 644"/>
                <a:gd name="T6" fmla="*/ 3970 w 5764"/>
                <a:gd name="T7" fmla="*/ 529 h 644"/>
                <a:gd name="T8" fmla="*/ 4053 w 5764"/>
                <a:gd name="T9" fmla="*/ 511 h 644"/>
                <a:gd name="T10" fmla="*/ 5764 w 5764"/>
                <a:gd name="T11" fmla="*/ 512 h 644"/>
                <a:gd name="T12" fmla="*/ 5762 w 5764"/>
                <a:gd name="T13" fmla="*/ 0 h 644"/>
                <a:gd name="T14" fmla="*/ 0 w 5764"/>
                <a:gd name="T15" fmla="*/ 2 h 644"/>
                <a:gd name="T16" fmla="*/ 1 w 5764"/>
                <a:gd name="T17" fmla="*/ 644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4" h="644">
                  <a:moveTo>
                    <a:pt x="1" y="644"/>
                  </a:moveTo>
                  <a:lnTo>
                    <a:pt x="3603" y="644"/>
                  </a:lnTo>
                  <a:cubicBezTo>
                    <a:pt x="3663" y="644"/>
                    <a:pt x="3704" y="623"/>
                    <a:pt x="3704" y="623"/>
                  </a:cubicBezTo>
                  <a:lnTo>
                    <a:pt x="3970" y="529"/>
                  </a:lnTo>
                  <a:cubicBezTo>
                    <a:pt x="3970" y="529"/>
                    <a:pt x="4000" y="513"/>
                    <a:pt x="4053" y="511"/>
                  </a:cubicBezTo>
                  <a:lnTo>
                    <a:pt x="5764" y="512"/>
                  </a:lnTo>
                  <a:lnTo>
                    <a:pt x="5762" y="0"/>
                  </a:lnTo>
                  <a:lnTo>
                    <a:pt x="0" y="2"/>
                  </a:lnTo>
                  <a:lnTo>
                    <a:pt x="1" y="644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tint val="0"/>
                    <a:invGamma/>
                    <a:alpha val="0"/>
                  </a:srgbClr>
                </a:gs>
                <a:gs pos="100000">
                  <a:srgbClr val="FFFFFF">
                    <a:alpha val="70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gray">
            <a:xfrm>
              <a:off x="-4" y="-2"/>
              <a:ext cx="5762" cy="600"/>
            </a:xfrm>
            <a:custGeom>
              <a:avLst/>
              <a:gdLst>
                <a:gd name="T0" fmla="*/ 2 w 5762"/>
                <a:gd name="T1" fmla="*/ 600 h 600"/>
                <a:gd name="T2" fmla="*/ 3603 w 5762"/>
                <a:gd name="T3" fmla="*/ 600 h 600"/>
                <a:gd name="T4" fmla="*/ 3704 w 5762"/>
                <a:gd name="T5" fmla="*/ 579 h 600"/>
                <a:gd name="T6" fmla="*/ 3970 w 5762"/>
                <a:gd name="T7" fmla="*/ 485 h 600"/>
                <a:gd name="T8" fmla="*/ 4053 w 5762"/>
                <a:gd name="T9" fmla="*/ 467 h 600"/>
                <a:gd name="T10" fmla="*/ 5762 w 5762"/>
                <a:gd name="T11" fmla="*/ 466 h 600"/>
                <a:gd name="T12" fmla="*/ 5762 w 5762"/>
                <a:gd name="T13" fmla="*/ 0 h 600"/>
                <a:gd name="T14" fmla="*/ 0 w 5762"/>
                <a:gd name="T15" fmla="*/ 2 h 600"/>
                <a:gd name="T16" fmla="*/ 2 w 5762"/>
                <a:gd name="T17" fmla="*/ 60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2" h="600">
                  <a:moveTo>
                    <a:pt x="2" y="600"/>
                  </a:moveTo>
                  <a:lnTo>
                    <a:pt x="3603" y="600"/>
                  </a:lnTo>
                  <a:cubicBezTo>
                    <a:pt x="3663" y="600"/>
                    <a:pt x="3704" y="579"/>
                    <a:pt x="3704" y="579"/>
                  </a:cubicBezTo>
                  <a:lnTo>
                    <a:pt x="3970" y="485"/>
                  </a:lnTo>
                  <a:cubicBezTo>
                    <a:pt x="3970" y="485"/>
                    <a:pt x="3996" y="473"/>
                    <a:pt x="4053" y="467"/>
                  </a:cubicBezTo>
                  <a:lnTo>
                    <a:pt x="5762" y="466"/>
                  </a:lnTo>
                  <a:lnTo>
                    <a:pt x="5762" y="0"/>
                  </a:lnTo>
                  <a:lnTo>
                    <a:pt x="0" y="2"/>
                  </a:lnTo>
                  <a:lnTo>
                    <a:pt x="2" y="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74" name="Group 50"/>
            <p:cNvGrpSpPr>
              <a:grpSpLocks/>
            </p:cNvGrpSpPr>
            <p:nvPr/>
          </p:nvGrpSpPr>
          <p:grpSpPr bwMode="auto">
            <a:xfrm flipH="1">
              <a:off x="-2" y="4151"/>
              <a:ext cx="5764" cy="175"/>
              <a:chOff x="-2" y="4151"/>
              <a:chExt cx="5764" cy="175"/>
            </a:xfrm>
          </p:grpSpPr>
          <p:sp>
            <p:nvSpPr>
              <p:cNvPr id="1073" name="Freeform 49"/>
              <p:cNvSpPr>
                <a:spLocks/>
              </p:cNvSpPr>
              <p:nvPr userDrawn="1"/>
            </p:nvSpPr>
            <p:spPr bwMode="gray">
              <a:xfrm>
                <a:off x="-2" y="4151"/>
                <a:ext cx="5762" cy="169"/>
              </a:xfrm>
              <a:custGeom>
                <a:avLst/>
                <a:gdLst>
                  <a:gd name="T0" fmla="*/ 0 w 5762"/>
                  <a:gd name="T1" fmla="*/ 169 h 169"/>
                  <a:gd name="T2" fmla="*/ 5762 w 5762"/>
                  <a:gd name="T3" fmla="*/ 168 h 169"/>
                  <a:gd name="T4" fmla="*/ 5762 w 5762"/>
                  <a:gd name="T5" fmla="*/ 56 h 169"/>
                  <a:gd name="T6" fmla="*/ 1513 w 5762"/>
                  <a:gd name="T7" fmla="*/ 57 h 169"/>
                  <a:gd name="T8" fmla="*/ 1465 w 5762"/>
                  <a:gd name="T9" fmla="*/ 47 h 169"/>
                  <a:gd name="T10" fmla="*/ 1403 w 5762"/>
                  <a:gd name="T11" fmla="*/ 14 h 169"/>
                  <a:gd name="T12" fmla="*/ 1346 w 5762"/>
                  <a:gd name="T13" fmla="*/ 2 h 169"/>
                  <a:gd name="T14" fmla="*/ 0 w 5762"/>
                  <a:gd name="T15" fmla="*/ 2 h 169"/>
                  <a:gd name="T16" fmla="*/ 0 w 5762"/>
                  <a:gd name="T17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62" h="169">
                    <a:moveTo>
                      <a:pt x="0" y="169"/>
                    </a:moveTo>
                    <a:lnTo>
                      <a:pt x="5762" y="168"/>
                    </a:lnTo>
                    <a:lnTo>
                      <a:pt x="5762" y="56"/>
                    </a:lnTo>
                    <a:lnTo>
                      <a:pt x="1513" y="57"/>
                    </a:lnTo>
                    <a:cubicBezTo>
                      <a:pt x="1486" y="57"/>
                      <a:pt x="1486" y="54"/>
                      <a:pt x="1465" y="47"/>
                    </a:cubicBezTo>
                    <a:lnTo>
                      <a:pt x="1403" y="14"/>
                    </a:lnTo>
                    <a:cubicBezTo>
                      <a:pt x="1383" y="6"/>
                      <a:pt x="1385" y="0"/>
                      <a:pt x="1346" y="2"/>
                    </a:cubicBezTo>
                    <a:lnTo>
                      <a:pt x="0" y="2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61" name="Freeform 37"/>
              <p:cNvSpPr>
                <a:spLocks/>
              </p:cNvSpPr>
              <p:nvPr userDrawn="1"/>
            </p:nvSpPr>
            <p:spPr bwMode="gray">
              <a:xfrm>
                <a:off x="-2" y="4188"/>
                <a:ext cx="5764" cy="138"/>
              </a:xfrm>
              <a:custGeom>
                <a:avLst/>
                <a:gdLst>
                  <a:gd name="T0" fmla="*/ 2 w 5764"/>
                  <a:gd name="T1" fmla="*/ 138 h 138"/>
                  <a:gd name="T2" fmla="*/ 5764 w 5764"/>
                  <a:gd name="T3" fmla="*/ 136 h 138"/>
                  <a:gd name="T4" fmla="*/ 5762 w 5764"/>
                  <a:gd name="T5" fmla="*/ 56 h 138"/>
                  <a:gd name="T6" fmla="*/ 1513 w 5764"/>
                  <a:gd name="T7" fmla="*/ 57 h 138"/>
                  <a:gd name="T8" fmla="*/ 1465 w 5764"/>
                  <a:gd name="T9" fmla="*/ 47 h 138"/>
                  <a:gd name="T10" fmla="*/ 1403 w 5764"/>
                  <a:gd name="T11" fmla="*/ 14 h 138"/>
                  <a:gd name="T12" fmla="*/ 1346 w 5764"/>
                  <a:gd name="T13" fmla="*/ 2 h 138"/>
                  <a:gd name="T14" fmla="*/ 0 w 5764"/>
                  <a:gd name="T15" fmla="*/ 2 h 138"/>
                  <a:gd name="T16" fmla="*/ 2 w 5764"/>
                  <a:gd name="T17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64" h="138">
                    <a:moveTo>
                      <a:pt x="2" y="138"/>
                    </a:moveTo>
                    <a:lnTo>
                      <a:pt x="5764" y="136"/>
                    </a:lnTo>
                    <a:lnTo>
                      <a:pt x="5762" y="56"/>
                    </a:lnTo>
                    <a:lnTo>
                      <a:pt x="1513" y="57"/>
                    </a:lnTo>
                    <a:cubicBezTo>
                      <a:pt x="1486" y="57"/>
                      <a:pt x="1486" y="54"/>
                      <a:pt x="1465" y="47"/>
                    </a:cubicBezTo>
                    <a:lnTo>
                      <a:pt x="1403" y="14"/>
                    </a:lnTo>
                    <a:cubicBezTo>
                      <a:pt x="1383" y="6"/>
                      <a:pt x="1385" y="0"/>
                      <a:pt x="1346" y="2"/>
                    </a:cubicBezTo>
                    <a:lnTo>
                      <a:pt x="0" y="2"/>
                    </a:lnTo>
                    <a:lnTo>
                      <a:pt x="2" y="13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84" name="Freeform 60"/>
            <p:cNvSpPr>
              <a:spLocks/>
            </p:cNvSpPr>
            <p:nvPr userDrawn="1"/>
          </p:nvSpPr>
          <p:spPr bwMode="gray">
            <a:xfrm>
              <a:off x="4080" y="508"/>
              <a:ext cx="1152" cy="288"/>
            </a:xfrm>
            <a:custGeom>
              <a:avLst/>
              <a:gdLst>
                <a:gd name="T0" fmla="*/ 48 w 1152"/>
                <a:gd name="T1" fmla="*/ 0 h 288"/>
                <a:gd name="T2" fmla="*/ 0 w 1152"/>
                <a:gd name="T3" fmla="*/ 288 h 288"/>
                <a:gd name="T4" fmla="*/ 1056 w 1152"/>
                <a:gd name="T5" fmla="*/ 288 h 288"/>
                <a:gd name="T6" fmla="*/ 1152 w 1152"/>
                <a:gd name="T7" fmla="*/ 0 h 288"/>
                <a:gd name="T8" fmla="*/ 48 w 1152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2" h="288">
                  <a:moveTo>
                    <a:pt x="48" y="0"/>
                  </a:moveTo>
                  <a:lnTo>
                    <a:pt x="0" y="288"/>
                  </a:lnTo>
                  <a:lnTo>
                    <a:pt x="1056" y="288"/>
                  </a:lnTo>
                  <a:lnTo>
                    <a:pt x="1152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FF">
                <a:alpha val="10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733426" y="152400"/>
            <a:ext cx="7953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grpSp>
        <p:nvGrpSpPr>
          <p:cNvPr id="1063" name="Group 39"/>
          <p:cNvGrpSpPr>
            <a:grpSpLocks/>
          </p:cNvGrpSpPr>
          <p:nvPr/>
        </p:nvGrpSpPr>
        <p:grpSpPr bwMode="auto">
          <a:xfrm>
            <a:off x="327025" y="292100"/>
            <a:ext cx="361951" cy="361950"/>
            <a:chOff x="192" y="384"/>
            <a:chExt cx="336" cy="288"/>
          </a:xfrm>
        </p:grpSpPr>
        <p:sp>
          <p:nvSpPr>
            <p:cNvPr id="1064" name="AutoShape 40"/>
            <p:cNvSpPr>
              <a:spLocks noChangeArrowheads="1"/>
            </p:cNvSpPr>
            <p:nvPr userDrawn="1"/>
          </p:nvSpPr>
          <p:spPr bwMode="gray">
            <a:xfrm>
              <a:off x="192" y="384"/>
              <a:ext cx="192" cy="288"/>
            </a:xfrm>
            <a:prstGeom prst="chevron">
              <a:avLst>
                <a:gd name="adj" fmla="val 60935"/>
              </a:avLst>
            </a:prstGeom>
            <a:solidFill>
              <a:schemeClr val="bg1">
                <a:alpha val="8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65" name="AutoShape 41"/>
            <p:cNvSpPr>
              <a:spLocks noChangeArrowheads="1"/>
            </p:cNvSpPr>
            <p:nvPr userDrawn="1"/>
          </p:nvSpPr>
          <p:spPr bwMode="gray">
            <a:xfrm>
              <a:off x="336" y="384"/>
              <a:ext cx="192" cy="288"/>
            </a:xfrm>
            <a:prstGeom prst="chevron">
              <a:avLst>
                <a:gd name="adj" fmla="val 60935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66271" y="1181741"/>
            <a:ext cx="82296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316" y="6048223"/>
            <a:ext cx="1775520" cy="8815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  <p:sldLayoutId id="2147483762" r:id="rId18"/>
    <p:sldLayoutId id="2147483763" r:id="rId19"/>
    <p:sldLayoutId id="2147483764" r:id="rId20"/>
    <p:sldLayoutId id="2147483765" r:id="rId21"/>
    <p:sldLayoutId id="2147483766" r:id="rId22"/>
    <p:sldLayoutId id="2147483767" r:id="rId23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36588"/>
          </a:xfrm>
          <a:prstGeom prst="rect">
            <a:avLst/>
          </a:prstGeom>
          <a:gradFill rotWithShape="1">
            <a:gsLst>
              <a:gs pos="0">
                <a:srgbClr val="001D31"/>
              </a:gs>
              <a:gs pos="100000">
                <a:srgbClr val="0099FF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800" b="1">
              <a:solidFill>
                <a:srgbClr val="000000"/>
              </a:solidFill>
              <a:ea typeface="黑体" pitchFamily="49" charset="-122"/>
            </a:endParaRPr>
          </a:p>
        </p:txBody>
      </p:sp>
      <p:grpSp>
        <p:nvGrpSpPr>
          <p:cNvPr id="3075" name="Group 16"/>
          <p:cNvGrpSpPr>
            <a:grpSpLocks/>
          </p:cNvGrpSpPr>
          <p:nvPr/>
        </p:nvGrpSpPr>
        <p:grpSpPr bwMode="auto">
          <a:xfrm>
            <a:off x="152377" y="763588"/>
            <a:ext cx="8810683" cy="5905500"/>
            <a:chOff x="40" y="391"/>
            <a:chExt cx="2608" cy="3810"/>
          </a:xfrm>
        </p:grpSpPr>
        <p:sp>
          <p:nvSpPr>
            <p:cNvPr id="3082" name="AutoShape 17"/>
            <p:cNvSpPr>
              <a:spLocks noChangeArrowheads="1"/>
            </p:cNvSpPr>
            <p:nvPr/>
          </p:nvSpPr>
          <p:spPr bwMode="auto">
            <a:xfrm>
              <a:off x="40" y="391"/>
              <a:ext cx="2608" cy="3810"/>
            </a:xfrm>
            <a:prstGeom prst="roundRect">
              <a:avLst>
                <a:gd name="adj" fmla="val 4949"/>
              </a:avLst>
            </a:prstGeom>
            <a:solidFill>
              <a:srgbClr val="F8F8F8"/>
            </a:solidFill>
            <a:ln w="9525">
              <a:solidFill>
                <a:srgbClr val="80CB3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b="1">
                <a:solidFill>
                  <a:srgbClr val="000000"/>
                </a:solidFill>
                <a:latin typeface="Times New Roman" pitchFamily="18" charset="0"/>
                <a:ea typeface="黑体" pitchFamily="49" charset="-122"/>
              </a:endParaRPr>
            </a:p>
          </p:txBody>
        </p:sp>
        <p:sp>
          <p:nvSpPr>
            <p:cNvPr id="3083" name="AutoShape 18"/>
            <p:cNvSpPr>
              <a:spLocks noChangeArrowheads="1"/>
            </p:cNvSpPr>
            <p:nvPr/>
          </p:nvSpPr>
          <p:spPr bwMode="auto">
            <a:xfrm>
              <a:off x="95" y="456"/>
              <a:ext cx="2503" cy="3710"/>
            </a:xfrm>
            <a:prstGeom prst="roundRect">
              <a:avLst>
                <a:gd name="adj" fmla="val 7912"/>
              </a:avLst>
            </a:pr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800" b="1">
                <a:solidFill>
                  <a:srgbClr val="000000"/>
                </a:solidFill>
                <a:latin typeface="Times New Roman" pitchFamily="18" charset="0"/>
                <a:ea typeface="黑体" pitchFamily="49" charset="-122"/>
              </a:endParaRPr>
            </a:p>
          </p:txBody>
        </p:sp>
      </p:grpSp>
      <p:pic>
        <p:nvPicPr>
          <p:cNvPr id="14" name="Picture 2" descr="C:\Users\chaoran\Desktop\logo.png"/>
          <p:cNvPicPr>
            <a:picLocks noChangeAspect="1" noChangeArrowheads="1"/>
          </p:cNvPicPr>
          <p:nvPr/>
        </p:nvPicPr>
        <p:blipFill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812" y="6096000"/>
            <a:ext cx="2018968" cy="508000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图片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chaoran\Desktop\logo.png"/>
          <p:cNvPicPr>
            <a:picLocks noChangeAspect="1" noChangeArrowheads="1"/>
          </p:cNvPicPr>
          <p:nvPr/>
        </p:nvPicPr>
        <p:blipFill rotWithShape="1">
          <a:blip r:embed="rId13"/>
          <a:srcRect r="68571"/>
          <a:stretch/>
        </p:blipFill>
        <p:spPr bwMode="auto">
          <a:xfrm>
            <a:off x="5599730" y="5807083"/>
            <a:ext cx="1077727" cy="86201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chaoran\Desktop\logo.png"/>
          <p:cNvPicPr>
            <a:picLocks noChangeAspect="1" noChangeArrowheads="1"/>
          </p:cNvPicPr>
          <p:nvPr/>
        </p:nvPicPr>
        <p:blipFill rotWithShape="1">
          <a:blip r:embed="rId1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2"/>
          <a:stretch/>
        </p:blipFill>
        <p:spPr bwMode="auto">
          <a:xfrm>
            <a:off x="6677455" y="5806718"/>
            <a:ext cx="2207623" cy="792304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1" descr="C:\Documents and Settings\All Users\Documents\My Pictures\示例图片\Blue hills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00148" y="1828800"/>
            <a:ext cx="3390672" cy="200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450" dirty="0" smtClean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再见</a:t>
            </a:r>
          </a:p>
        </p:txBody>
      </p:sp>
    </p:spTree>
    <p:extLst>
      <p:ext uri="{BB962C8B-B14F-4D97-AF65-F5344CB8AC3E}">
        <p14:creationId xmlns:p14="http://schemas.microsoft.com/office/powerpoint/2010/main" val="18543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5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image" Target="../media/image14.wmf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6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11" Type="http://schemas.openxmlformats.org/officeDocument/2006/relationships/image" Target="../media/image25.png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6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3.emf"/><Relationship Id="rId18" Type="http://schemas.openxmlformats.org/officeDocument/2006/relationships/oleObject" Target="../embeddings/oleObject3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0.e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35.emf"/><Relationship Id="rId2" Type="http://schemas.openxmlformats.org/officeDocument/2006/relationships/slideLayout" Target="../slideLayouts/slideLayout41.xml"/><Relationship Id="rId16" Type="http://schemas.openxmlformats.org/officeDocument/2006/relationships/oleObject" Target="../embeddings/oleObject29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2.emf"/><Relationship Id="rId5" Type="http://schemas.openxmlformats.org/officeDocument/2006/relationships/image" Target="../media/image29.emf"/><Relationship Id="rId15" Type="http://schemas.openxmlformats.org/officeDocument/2006/relationships/image" Target="../media/image34.emf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36.e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1.emf"/><Relationship Id="rId14" Type="http://schemas.openxmlformats.org/officeDocument/2006/relationships/oleObject" Target="../embeddings/oleObject28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1.emf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e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40.emf"/><Relationship Id="rId4" Type="http://schemas.openxmlformats.org/officeDocument/2006/relationships/image" Target="../media/image37.e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852387" y="2348880"/>
            <a:ext cx="745138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827586" y="3645024"/>
            <a:ext cx="747618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 bwMode="gray">
          <a:xfrm>
            <a:off x="1259632" y="3573016"/>
            <a:ext cx="7026324" cy="1878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0" rIns="91421" bIns="4571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zh-CN" sz="36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en-US" altLang="zh-CN" sz="36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1.2.2</a:t>
            </a:r>
            <a:r>
              <a:rPr lang="zh-CN" altLang="zh-CN" sz="36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　充要条件</a:t>
            </a:r>
          </a:p>
          <a:p>
            <a:pPr algn="ctr"/>
            <a:endParaRPr lang="zh-CN" altLang="zh-CN" sz="36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endParaRPr lang="en-US" altLang="zh-CN" sz="36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gray">
          <a:xfrm>
            <a:off x="2255102" y="1664805"/>
            <a:ext cx="4824536" cy="54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0" rIns="91421" bIns="4571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CN" altLang="en-US" sz="32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第一章  常用逻辑用语</a:t>
            </a:r>
            <a:endParaRPr lang="en-US" alt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gray">
          <a:xfrm>
            <a:off x="1246988" y="2636912"/>
            <a:ext cx="702632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1" tIns="45710" rIns="91421" bIns="4571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4400" dirty="0">
                <a:solidFill>
                  <a:schemeClr val="tx1"/>
                </a:solidFill>
                <a:latin typeface="+mn-lt"/>
                <a:ea typeface="+mn-ea"/>
              </a:rPr>
              <a:t>§1.2  </a:t>
            </a:r>
            <a:r>
              <a:rPr lang="zh-CN" altLang="en-US" sz="4400" dirty="0">
                <a:solidFill>
                  <a:schemeClr val="tx1"/>
                </a:solidFill>
                <a:latin typeface="+mn-lt"/>
                <a:ea typeface="+mn-ea"/>
              </a:rPr>
              <a:t>充分条件与必要条件</a:t>
            </a:r>
            <a:endParaRPr lang="en-US" altLang="zh-CN" sz="4400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317812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63"/>
          <p:cNvSpPr txBox="1">
            <a:spLocks noChangeArrowheads="1"/>
          </p:cNvSpPr>
          <p:nvPr/>
        </p:nvSpPr>
        <p:spPr bwMode="auto">
          <a:xfrm>
            <a:off x="358775" y="182563"/>
            <a:ext cx="8566150" cy="629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zh-CN" altLang="en-US" sz="2800" dirty="0"/>
              <a:t>（</a:t>
            </a:r>
            <a:r>
              <a:rPr lang="en-US" altLang="zh-CN" sz="2800" dirty="0"/>
              <a:t>2</a:t>
            </a:r>
            <a:r>
              <a:rPr lang="zh-CN" altLang="en-US" sz="2800" dirty="0"/>
              <a:t>）条件是结论的必要不充分条件</a:t>
            </a:r>
            <a:r>
              <a:rPr lang="en-US" altLang="zh-CN" sz="2800" dirty="0"/>
              <a:t>.</a:t>
            </a:r>
            <a:r>
              <a:rPr lang="zh-CN" altLang="en-US" sz="2800" dirty="0"/>
              <a:t>从命题的角度来说，就是由结论能推出条件来，而由条件推不出结论来</a:t>
            </a:r>
            <a:r>
              <a:rPr lang="en-US" altLang="zh-CN" sz="2800" dirty="0"/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800" dirty="0"/>
              <a:t>（</a:t>
            </a:r>
            <a:r>
              <a:rPr lang="en-US" altLang="zh-CN" sz="2800" dirty="0"/>
              <a:t>3</a:t>
            </a:r>
            <a:r>
              <a:rPr lang="zh-CN" altLang="en-US" sz="2800" dirty="0"/>
              <a:t>）条件是结论的充要条件</a:t>
            </a:r>
            <a:r>
              <a:rPr lang="en-US" altLang="zh-CN" sz="2800" dirty="0"/>
              <a:t>.</a:t>
            </a:r>
            <a:r>
              <a:rPr lang="zh-CN" altLang="en-US" sz="2800" dirty="0"/>
              <a:t>从命题的角度来说，就是由条件能推出结论来，且由结论也能推出条件来</a:t>
            </a:r>
            <a:r>
              <a:rPr lang="en-US" altLang="zh-CN" sz="2800" dirty="0"/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800" dirty="0"/>
              <a:t>（</a:t>
            </a:r>
            <a:r>
              <a:rPr lang="en-US" altLang="zh-CN" sz="2800" dirty="0">
                <a:cs typeface="Times New Roman" pitchFamily="18" charset="0"/>
              </a:rPr>
              <a:t>4</a:t>
            </a:r>
            <a:r>
              <a:rPr lang="zh-CN" altLang="en-US" sz="2800" dirty="0"/>
              <a:t>）条件既不是结论的充分条件又不是结论的必要条件</a:t>
            </a:r>
            <a:r>
              <a:rPr lang="en-US" altLang="zh-CN" sz="2800" dirty="0">
                <a:cs typeface="Times New Roman" pitchFamily="18" charset="0"/>
              </a:rPr>
              <a:t>.</a:t>
            </a:r>
            <a:r>
              <a:rPr lang="zh-CN" altLang="en-US" sz="2800" dirty="0"/>
              <a:t>从命题的角度来说，就是既由条件推不出结论来，又由结论推不出条件来</a:t>
            </a:r>
            <a:r>
              <a:rPr lang="en-US" altLang="zh-CN" sz="2800" dirty="0">
                <a:cs typeface="Times New Roman" pitchFamily="18" charset="0"/>
              </a:rPr>
              <a:t>.</a:t>
            </a:r>
            <a:r>
              <a:rPr lang="en-US" altLang="zh-CN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79602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20289" y="305168"/>
            <a:ext cx="8847363" cy="4616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>
            <a:lvl1pPr marL="342900" indent="-3429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判一判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判断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p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是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q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的什么条件，并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填空：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（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1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）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 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p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：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 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x 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是整数是 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q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：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x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是有理数的</a:t>
            </a:r>
            <a:r>
              <a:rPr lang="zh-CN" altLang="en-US" sz="2800" b="1" u="sng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                  </a:t>
            </a:r>
            <a:r>
              <a:rPr lang="zh-CN" altLang="en-US" sz="2800" b="1" u="sng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        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（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2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）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 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p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：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 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ac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＝</a:t>
            </a:r>
            <a:r>
              <a:rPr lang="en-US" altLang="zh-CN" sz="2800" b="1" i="1" dirty="0" err="1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bc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是 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q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：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a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＝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b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的</a:t>
            </a:r>
            <a:r>
              <a:rPr lang="zh-CN" altLang="en-US" sz="2800" b="1" u="sng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                          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（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3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）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 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p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：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 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x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＝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3 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或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x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＝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-3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是 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q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：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x</a:t>
            </a:r>
            <a:r>
              <a:rPr lang="en-US" altLang="zh-CN" sz="2800" b="1" baseline="300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2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＝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9 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的</a:t>
            </a:r>
            <a:r>
              <a:rPr lang="zh-CN" altLang="en-US" sz="2800" b="1" u="sng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                   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（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4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）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 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p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：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同位角相等是 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q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：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两直线平行的</a:t>
            </a:r>
            <a:r>
              <a:rPr lang="zh-CN" altLang="en-US" sz="2800" b="1" u="sng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                   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（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5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） 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p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：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(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x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-2)(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x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-3)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＝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0 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是 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q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：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x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-2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＝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0 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的</a:t>
            </a:r>
            <a:r>
              <a:rPr lang="zh-CN" altLang="en-US" sz="2800" b="1" u="sng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                         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．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6151746" y="1716216"/>
            <a:ext cx="2451191" cy="46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/>
                <a:ea typeface="宋体"/>
                <a:sym typeface="Symbol" pitchFamily="18" charset="2"/>
              </a:rPr>
              <a:t>充分不必要条件 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151746" y="3015210"/>
            <a:ext cx="1558469" cy="46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/>
                <a:ea typeface="宋体"/>
                <a:sym typeface="Symbol" pitchFamily="18" charset="2"/>
              </a:rPr>
              <a:t>充要条件 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708596" y="3613498"/>
            <a:ext cx="1465079" cy="46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/>
                <a:ea typeface="宋体"/>
                <a:sym typeface="Symbol" pitchFamily="18" charset="2"/>
              </a:rPr>
              <a:t>充要条件 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6313671" y="4276513"/>
            <a:ext cx="2455499" cy="46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/>
                <a:ea typeface="宋体"/>
                <a:sym typeface="Symbol" pitchFamily="18" charset="2"/>
              </a:rPr>
              <a:t>必要不充分条件 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919936" y="2382659"/>
            <a:ext cx="2463619" cy="46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/>
                <a:ea typeface="宋体"/>
                <a:sym typeface="Symbol" pitchFamily="18" charset="2"/>
              </a:rPr>
              <a:t>必要不充分条件 </a:t>
            </a:r>
          </a:p>
        </p:txBody>
      </p:sp>
    </p:spTree>
    <p:extLst>
      <p:ext uri="{BB962C8B-B14F-4D97-AF65-F5344CB8AC3E}">
        <p14:creationId xmlns:p14="http://schemas.microsoft.com/office/powerpoint/2010/main" val="177400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08" grpId="0"/>
      <p:bldP spid="47109" grpId="0"/>
      <p:bldP spid="47110" grpId="0"/>
      <p:bldP spid="471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1"/>
          <p:cNvSpPr txBox="1">
            <a:spLocks noChangeArrowheads="1"/>
          </p:cNvSpPr>
          <p:nvPr/>
        </p:nvSpPr>
        <p:spPr bwMode="auto">
          <a:xfrm>
            <a:off x="0" y="28846"/>
            <a:ext cx="9210181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zh-CN" altLang="en-US" dirty="0" smtClean="0"/>
              <a:t>题目</a:t>
            </a:r>
            <a:r>
              <a:rPr lang="zh-CN" altLang="en-US" dirty="0" smtClean="0"/>
              <a:t>类型一</a:t>
            </a:r>
            <a:r>
              <a:rPr lang="zh-CN" altLang="en-US" dirty="0" smtClean="0"/>
              <a:t>、充要条件</a:t>
            </a:r>
            <a:r>
              <a:rPr lang="zh-CN" altLang="en-US" dirty="0"/>
              <a:t>的判断思路及注意事项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）思路：充要条件的判断同充分条件、必要条件的判断思路是一样的</a:t>
            </a:r>
            <a:r>
              <a:rPr lang="en-US" altLang="zh-CN" dirty="0"/>
              <a:t>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9549" y="1342174"/>
            <a:ext cx="8991082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）注意事项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dirty="0" smtClean="0"/>
              <a:t>  ①</a:t>
            </a:r>
            <a:r>
              <a:rPr lang="zh-CN" altLang="en-US" dirty="0"/>
              <a:t>在定义法中，既要判断条件对结论的充分性，又要判断条件</a:t>
            </a:r>
            <a:r>
              <a:rPr lang="zh-CN" altLang="en-US" dirty="0" smtClean="0"/>
              <a:t>对  </a:t>
            </a:r>
            <a:endParaRPr lang="en-US" altLang="zh-CN" dirty="0" smtClean="0"/>
          </a:p>
          <a:p>
            <a:pPr eaLnBrk="1" hangingPunct="1">
              <a:lnSpc>
                <a:spcPct val="180000"/>
              </a:lnSpc>
            </a:pP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结论</a:t>
            </a:r>
            <a:r>
              <a:rPr lang="zh-CN" altLang="en-US" dirty="0"/>
              <a:t>的必要性</a:t>
            </a:r>
            <a:r>
              <a:rPr lang="en-US" altLang="zh-CN" dirty="0"/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dirty="0"/>
              <a:t> </a:t>
            </a:r>
            <a:r>
              <a:rPr lang="en-US" altLang="zh-CN" dirty="0" smtClean="0"/>
              <a:t> ②</a:t>
            </a:r>
            <a:r>
              <a:rPr lang="zh-CN" altLang="en-US" dirty="0"/>
              <a:t>在推出法中，使用的是双向推出符，而不是单向推出符</a:t>
            </a:r>
            <a:r>
              <a:rPr lang="en-US" altLang="zh-CN" dirty="0"/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dirty="0" smtClean="0"/>
              <a:t>  ③</a:t>
            </a:r>
            <a:r>
              <a:rPr lang="zh-CN" altLang="en-US" dirty="0"/>
              <a:t>在集合法中，判断的是两个集合互为子集，即判断两个集合相等</a:t>
            </a:r>
            <a:r>
              <a:rPr lang="en-US" altLang="zh-CN" dirty="0"/>
              <a:t>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74320" y="1103065"/>
            <a:ext cx="7831183" cy="2677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   </a:t>
            </a:r>
            <a:r>
              <a:rPr lang="en-US" altLang="zh-CN" sz="2800" b="1" dirty="0" smtClean="0">
                <a:solidFill>
                  <a:schemeClr val="tx1"/>
                </a:solidFill>
                <a:latin typeface="Times New Roman"/>
                <a:ea typeface="宋体"/>
              </a:rPr>
              <a:t>1</a:t>
            </a:r>
            <a:r>
              <a:rPr lang="zh-CN" altLang="en-US" sz="2800" dirty="0">
                <a:solidFill>
                  <a:schemeClr val="tx1"/>
                </a:solidFill>
                <a:latin typeface="Times New Roman"/>
                <a:ea typeface="宋体"/>
              </a:rPr>
              <a:t>、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/>
                <a:ea typeface="宋体"/>
              </a:rPr>
              <a:t>下列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各题中，哪些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是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的充要条件．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  <a:latin typeface="Times New Roman"/>
                <a:ea typeface="宋体"/>
              </a:rPr>
              <a:t>1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/>
                <a:ea typeface="宋体"/>
              </a:rPr>
              <a:t>）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：两直线平行；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：两直线的斜率相等</a:t>
            </a:r>
            <a:r>
              <a:rPr lang="en-US" altLang="zh-CN" sz="2800" b="1" dirty="0">
                <a:solidFill>
                  <a:schemeClr val="tx1"/>
                </a:solidFill>
                <a:latin typeface="Times New Roman"/>
                <a:ea typeface="宋体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tx1"/>
                </a:solidFill>
                <a:latin typeface="Times New Roman"/>
                <a:ea typeface="宋体"/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  <a:latin typeface="Times New Roman"/>
                <a:ea typeface="宋体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）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：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x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＞</a:t>
            </a:r>
            <a:r>
              <a:rPr lang="en-US" altLang="zh-CN" sz="2800" b="1" dirty="0">
                <a:solidFill>
                  <a:schemeClr val="tx1"/>
                </a:solidFill>
                <a:latin typeface="Times New Roman"/>
                <a:ea typeface="宋体"/>
              </a:rPr>
              <a:t>0,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y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＞</a:t>
            </a:r>
            <a:r>
              <a:rPr lang="en-US" altLang="zh-CN" sz="2800" b="1" dirty="0">
                <a:solidFill>
                  <a:schemeClr val="tx1"/>
                </a:solidFill>
                <a:latin typeface="Times New Roman"/>
                <a:ea typeface="宋体"/>
              </a:rPr>
              <a:t>0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，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：</a:t>
            </a:r>
            <a:r>
              <a:rPr lang="en-US" altLang="zh-CN" sz="2800" b="1" i="1" dirty="0" err="1">
                <a:solidFill>
                  <a:schemeClr val="tx1"/>
                </a:solidFill>
                <a:latin typeface="Times New Roman"/>
                <a:ea typeface="宋体"/>
              </a:rPr>
              <a:t>xy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＞</a:t>
            </a:r>
            <a:r>
              <a:rPr lang="en-US" altLang="zh-CN" sz="2800" b="1" dirty="0">
                <a:solidFill>
                  <a:schemeClr val="tx1"/>
                </a:solidFill>
                <a:latin typeface="Times New Roman"/>
                <a:ea typeface="宋体"/>
              </a:rPr>
              <a:t>0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；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（</a:t>
            </a:r>
            <a:r>
              <a:rPr lang="en-US" altLang="zh-CN" sz="2800" b="1" dirty="0">
                <a:solidFill>
                  <a:schemeClr val="tx1"/>
                </a:solidFill>
                <a:latin typeface="Times New Roman"/>
                <a:ea typeface="宋体"/>
              </a:rPr>
              <a:t>3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）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：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a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＞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b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，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：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a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＋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c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＞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b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＋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c</a:t>
            </a:r>
            <a:r>
              <a:rPr lang="zh-CN" altLang="en-US" sz="2800" b="1" dirty="0" smtClean="0">
                <a:solidFill>
                  <a:schemeClr val="tx1"/>
                </a:solidFill>
                <a:latin typeface="Times New Roman"/>
                <a:ea typeface="宋体"/>
              </a:rPr>
              <a:t>；</a:t>
            </a:r>
            <a:endParaRPr lang="zh-CN" altLang="en-US" sz="2800" b="1" dirty="0">
              <a:solidFill>
                <a:schemeClr val="tx1"/>
              </a:solidFill>
              <a:latin typeface="Times New Roman"/>
              <a:ea typeface="宋体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61950"/>
            <a:ext cx="211455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latin typeface="Times New Roman"/>
                <a:ea typeface="宋体"/>
              </a:rPr>
              <a:t>典例精</a:t>
            </a:r>
            <a:r>
              <a:rPr lang="zh-CN" altLang="en-US" sz="2800" b="1" dirty="0" smtClean="0">
                <a:latin typeface="Times New Roman"/>
                <a:ea typeface="宋体"/>
              </a:rPr>
              <a:t>析</a:t>
            </a:r>
            <a:endParaRPr lang="zh-CN" altLang="en-US" sz="2800" b="1" dirty="0" smtClean="0">
              <a:latin typeface="Times New Roman"/>
              <a:ea typeface="宋体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72074" y="3971365"/>
            <a:ext cx="5297940" cy="203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解：（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）既不充分也不必要条件（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2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）充分不必要条件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3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）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充要条件</a:t>
            </a:r>
            <a:endParaRPr lang="zh-CN" altLang="en-US" sz="2800" b="1" dirty="0" smtClean="0">
              <a:solidFill>
                <a:srgbClr val="FF0000"/>
              </a:solidFill>
              <a:latin typeface="Times New Roman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09984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7"/>
          <p:cNvSpPr txBox="1">
            <a:spLocks noChangeArrowheads="1"/>
          </p:cNvSpPr>
          <p:nvPr/>
        </p:nvSpPr>
        <p:spPr bwMode="auto">
          <a:xfrm>
            <a:off x="71936" y="109538"/>
            <a:ext cx="9241325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sz="2800" dirty="0"/>
              <a:t>2</a:t>
            </a:r>
            <a:r>
              <a:rPr lang="en-US" altLang="zh-CN" sz="2800" dirty="0" smtClean="0"/>
              <a:t>.</a:t>
            </a:r>
            <a:r>
              <a:rPr lang="zh-CN" altLang="en-US" sz="2800" i="1" dirty="0" smtClean="0">
                <a:latin typeface="+mn-lt"/>
              </a:rPr>
              <a:t> </a:t>
            </a:r>
            <a:r>
              <a:rPr lang="zh-CN" altLang="en-US" sz="2800" dirty="0" smtClean="0"/>
              <a:t>设</a:t>
            </a:r>
            <a:r>
              <a:rPr lang="zh-CN" altLang="en-US" sz="2800" dirty="0"/>
              <a:t>集合</a:t>
            </a:r>
            <a:r>
              <a:rPr lang="en-US" altLang="zh-CN" sz="2800" i="1" dirty="0">
                <a:latin typeface="+mn-lt"/>
              </a:rPr>
              <a:t>A</a:t>
            </a:r>
            <a:r>
              <a:rPr lang="en-US" altLang="zh-CN" sz="2800" dirty="0"/>
              <a:t>={</a:t>
            </a:r>
            <a:r>
              <a:rPr lang="en-US" altLang="zh-CN" sz="2800" i="1" dirty="0">
                <a:latin typeface="+mn-lt"/>
              </a:rPr>
              <a:t>x</a:t>
            </a:r>
            <a:r>
              <a:rPr lang="en-US" altLang="zh-CN" sz="2800" dirty="0"/>
              <a:t>∈R|x-2&gt;0}</a:t>
            </a:r>
            <a:r>
              <a:rPr lang="zh-CN" altLang="en-US" sz="2800" dirty="0"/>
              <a:t>，</a:t>
            </a:r>
            <a:r>
              <a:rPr lang="en-US" altLang="zh-CN" sz="2800" i="1" dirty="0">
                <a:latin typeface="+mn-lt"/>
              </a:rPr>
              <a:t>B</a:t>
            </a:r>
            <a:r>
              <a:rPr lang="en-US" altLang="zh-CN" sz="2800" dirty="0"/>
              <a:t>={</a:t>
            </a:r>
            <a:r>
              <a:rPr lang="en-US" altLang="zh-CN" sz="2800" i="1" dirty="0" err="1">
                <a:latin typeface="+mn-lt"/>
              </a:rPr>
              <a:t>x</a:t>
            </a:r>
            <a:r>
              <a:rPr lang="en-US" altLang="zh-CN" sz="2800" dirty="0" err="1"/>
              <a:t>∈R|</a:t>
            </a:r>
            <a:r>
              <a:rPr lang="en-US" altLang="zh-CN" sz="2800" i="1" dirty="0" err="1">
                <a:latin typeface="+mn-lt"/>
              </a:rPr>
              <a:t>x</a:t>
            </a:r>
            <a:r>
              <a:rPr lang="en-US" altLang="zh-CN" sz="2800" dirty="0"/>
              <a:t>&lt;0}</a:t>
            </a:r>
            <a:r>
              <a:rPr lang="zh-CN" altLang="en-US" sz="2800" dirty="0" smtClean="0"/>
              <a:t>，</a:t>
            </a:r>
            <a:r>
              <a:rPr lang="en-US" altLang="zh-CN" sz="2800" i="1" dirty="0" smtClean="0">
                <a:latin typeface="+mn-lt"/>
              </a:rPr>
              <a:t>C</a:t>
            </a:r>
            <a:r>
              <a:rPr lang="en-US" altLang="zh-CN" sz="2800" dirty="0" smtClean="0"/>
              <a:t>={</a:t>
            </a:r>
            <a:r>
              <a:rPr lang="en-US" altLang="zh-CN" sz="2800" i="1" dirty="0" err="1" smtClean="0">
                <a:latin typeface="+mn-lt"/>
              </a:rPr>
              <a:t>x</a:t>
            </a:r>
            <a:r>
              <a:rPr lang="en-US" altLang="zh-CN" sz="2800" dirty="0" err="1"/>
              <a:t>∈R|</a:t>
            </a:r>
            <a:r>
              <a:rPr lang="en-US" altLang="zh-CN" sz="2800" i="1" dirty="0" err="1">
                <a:latin typeface="+mn-lt"/>
              </a:rPr>
              <a:t>x</a:t>
            </a:r>
            <a:r>
              <a:rPr lang="zh-CN" altLang="en-US" sz="2800" dirty="0"/>
              <a:t>（</a:t>
            </a:r>
            <a:r>
              <a:rPr lang="en-US" altLang="zh-CN" sz="2800" i="1" dirty="0">
                <a:latin typeface="+mn-lt"/>
              </a:rPr>
              <a:t>x</a:t>
            </a:r>
            <a:r>
              <a:rPr lang="en-US" altLang="zh-CN" sz="2800" dirty="0"/>
              <a:t>-2</a:t>
            </a:r>
            <a:r>
              <a:rPr lang="zh-CN" altLang="en-US" sz="2800" dirty="0"/>
              <a:t>）</a:t>
            </a:r>
            <a:r>
              <a:rPr lang="en-US" altLang="zh-CN" sz="2800" dirty="0"/>
              <a:t>&gt;0}</a:t>
            </a:r>
            <a:r>
              <a:rPr lang="zh-CN" altLang="en-US" sz="2800" dirty="0" smtClean="0"/>
              <a:t>，则</a:t>
            </a:r>
            <a:r>
              <a:rPr lang="zh-CN" altLang="en-US" sz="2800" dirty="0"/>
              <a:t>“</a:t>
            </a:r>
            <a:r>
              <a:rPr lang="en-US" altLang="zh-CN" sz="2800" i="1" dirty="0" err="1">
                <a:latin typeface="+mn-lt"/>
              </a:rPr>
              <a:t>x</a:t>
            </a:r>
            <a:r>
              <a:rPr lang="en-US" altLang="zh-CN" sz="2800" dirty="0" err="1"/>
              <a:t>∈</a:t>
            </a:r>
            <a:r>
              <a:rPr lang="en-US" altLang="zh-CN" sz="2800" i="1" dirty="0" err="1">
                <a:latin typeface="+mn-lt"/>
              </a:rPr>
              <a:t>A</a:t>
            </a:r>
            <a:r>
              <a:rPr lang="en-US" altLang="zh-CN" sz="2800" dirty="0" err="1"/>
              <a:t>∪</a:t>
            </a:r>
            <a:r>
              <a:rPr lang="en-US" altLang="zh-CN" sz="2800" i="1" dirty="0" err="1">
                <a:latin typeface="+mn-lt"/>
              </a:rPr>
              <a:t>B</a:t>
            </a:r>
            <a:r>
              <a:rPr lang="en-US" altLang="zh-CN" sz="2800" dirty="0"/>
              <a:t>”</a:t>
            </a:r>
            <a:r>
              <a:rPr lang="zh-CN" altLang="en-US" sz="2800" dirty="0"/>
              <a:t>是“</a:t>
            </a:r>
            <a:r>
              <a:rPr lang="en-US" altLang="zh-CN" sz="2800" i="1" dirty="0" err="1">
                <a:latin typeface="+mn-lt"/>
              </a:rPr>
              <a:t>x</a:t>
            </a:r>
            <a:r>
              <a:rPr lang="en-US" altLang="zh-CN" sz="2800" dirty="0" err="1"/>
              <a:t>∈</a:t>
            </a:r>
            <a:r>
              <a:rPr lang="en-US" altLang="zh-CN" sz="2800" i="1" dirty="0" err="1">
                <a:latin typeface="+mn-lt"/>
              </a:rPr>
              <a:t>C</a:t>
            </a:r>
            <a:r>
              <a:rPr lang="en-US" altLang="zh-CN" sz="2800" dirty="0"/>
              <a:t>”</a:t>
            </a:r>
            <a:r>
              <a:rPr lang="zh-CN" altLang="en-US" sz="2800" dirty="0"/>
              <a:t>的</a:t>
            </a:r>
            <a:r>
              <a:rPr lang="en-US" altLang="zh-CN" sz="2800" dirty="0"/>
              <a:t>(   )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800" dirty="0"/>
              <a:t>（</a:t>
            </a:r>
            <a:r>
              <a:rPr lang="en-US" altLang="zh-CN" sz="2800" dirty="0"/>
              <a:t>A</a:t>
            </a:r>
            <a:r>
              <a:rPr lang="zh-CN" altLang="en-US" sz="2800" dirty="0"/>
              <a:t>）充分而不必要</a:t>
            </a:r>
            <a:r>
              <a:rPr lang="zh-CN" altLang="en-US" sz="2800" dirty="0" smtClean="0"/>
              <a:t>条件（</a:t>
            </a:r>
            <a:r>
              <a:rPr lang="en-US" altLang="zh-CN" sz="2800" dirty="0"/>
              <a:t>B</a:t>
            </a:r>
            <a:r>
              <a:rPr lang="zh-CN" altLang="en-US" sz="2800" dirty="0"/>
              <a:t>）必要而不充分条件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800" dirty="0"/>
              <a:t>（</a:t>
            </a:r>
            <a:r>
              <a:rPr lang="en-US" altLang="zh-CN" sz="2800" dirty="0"/>
              <a:t>C</a:t>
            </a:r>
            <a:r>
              <a:rPr lang="zh-CN" altLang="en-US" sz="2800" dirty="0"/>
              <a:t>）充分</a:t>
            </a:r>
            <a:r>
              <a:rPr lang="zh-CN" altLang="en-US" sz="2800" dirty="0" smtClean="0"/>
              <a:t>必要条件   （</a:t>
            </a:r>
            <a:r>
              <a:rPr lang="en-US" altLang="zh-CN" sz="2800" dirty="0"/>
              <a:t>D</a:t>
            </a:r>
            <a:r>
              <a:rPr lang="zh-CN" altLang="en-US" sz="2800" dirty="0"/>
              <a:t>）既不充分也不必要条件</a:t>
            </a:r>
          </a:p>
        </p:txBody>
      </p:sp>
      <p:sp>
        <p:nvSpPr>
          <p:cNvPr id="2" name="矩形 1"/>
          <p:cNvSpPr/>
          <p:nvPr/>
        </p:nvSpPr>
        <p:spPr>
          <a:xfrm>
            <a:off x="352424" y="4108174"/>
            <a:ext cx="7191375" cy="1453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70000"/>
              </a:lnSpc>
            </a:pPr>
            <a:r>
              <a:rPr lang="en-US" altLang="zh-CN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2.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选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C.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集合</a:t>
            </a:r>
            <a:r>
              <a:rPr lang="en-US" altLang="zh-CN" sz="2800" i="1" dirty="0">
                <a:latin typeface="Times New Roman" pitchFamily="18" charset="0"/>
              </a:rPr>
              <a:t>C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的解集是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{</a:t>
            </a:r>
            <a:r>
              <a:rPr lang="en-US" altLang="zh-CN" sz="2800" i="1" dirty="0" err="1">
                <a:latin typeface="Times New Roman" pitchFamily="18" charset="0"/>
              </a:rPr>
              <a:t>x</a:t>
            </a:r>
            <a:r>
              <a:rPr lang="en-US" altLang="zh-CN" sz="2800" dirty="0" err="1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|</a:t>
            </a:r>
            <a:r>
              <a:rPr lang="en-US" altLang="zh-CN" sz="2800" i="1" dirty="0" err="1">
                <a:latin typeface="Times New Roman" pitchFamily="18" charset="0"/>
              </a:rPr>
              <a:t>x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&lt;0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或</a:t>
            </a:r>
            <a:r>
              <a:rPr lang="en-US" altLang="zh-CN" sz="2800" i="1" dirty="0">
                <a:latin typeface="Times New Roman" pitchFamily="18" charset="0"/>
              </a:rPr>
              <a:t>x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&gt;2</a:t>
            </a:r>
            <a:r>
              <a:rPr lang="en-US" altLang="zh-CN" sz="2800" dirty="0" smtClean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}.∵</a:t>
            </a:r>
            <a:r>
              <a:rPr lang="en-US" altLang="zh-CN" sz="2800" i="1" dirty="0">
                <a:latin typeface="Times New Roman" pitchFamily="18" charset="0"/>
              </a:rPr>
              <a:t>A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∪</a:t>
            </a:r>
            <a:r>
              <a:rPr lang="en-US" altLang="zh-CN" sz="2800" i="1" dirty="0">
                <a:latin typeface="Times New Roman" pitchFamily="18" charset="0"/>
              </a:rPr>
              <a:t>B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={</a:t>
            </a:r>
            <a:r>
              <a:rPr lang="en-US" altLang="zh-CN" sz="2800" i="1" dirty="0" err="1">
                <a:latin typeface="Times New Roman" pitchFamily="18" charset="0"/>
              </a:rPr>
              <a:t>x</a:t>
            </a:r>
            <a:r>
              <a:rPr lang="en-US" altLang="zh-CN" sz="2800" dirty="0" err="1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|</a:t>
            </a:r>
            <a:r>
              <a:rPr lang="en-US" altLang="zh-CN" sz="2800" i="1" dirty="0" err="1">
                <a:latin typeface="Times New Roman" pitchFamily="18" charset="0"/>
              </a:rPr>
              <a:t>x</a:t>
            </a:r>
            <a:r>
              <a:rPr lang="en-US" altLang="zh-CN" sz="2800" i="1" dirty="0">
                <a:latin typeface="Times New Roman" pitchFamily="18" charset="0"/>
              </a:rPr>
              <a:t>&lt;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0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或</a:t>
            </a:r>
            <a:r>
              <a:rPr lang="en-US" altLang="zh-CN" sz="2800" i="1" dirty="0">
                <a:latin typeface="Times New Roman" pitchFamily="18" charset="0"/>
              </a:rPr>
              <a:t>x&gt;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2}</a:t>
            </a:r>
            <a:r>
              <a:rPr lang="zh-CN" altLang="en-US" sz="2800" dirty="0" smtClean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，∴</a:t>
            </a:r>
            <a:r>
              <a:rPr lang="en-US" altLang="zh-CN" sz="2800" i="1" dirty="0">
                <a:latin typeface="Times New Roman" pitchFamily="18" charset="0"/>
              </a:rPr>
              <a:t>A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∪</a:t>
            </a:r>
            <a:r>
              <a:rPr lang="en-US" altLang="zh-CN" sz="2800" i="1" dirty="0">
                <a:latin typeface="Times New Roman" pitchFamily="18" charset="0"/>
              </a:rPr>
              <a:t>B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=</a:t>
            </a:r>
            <a:r>
              <a:rPr lang="en-US" altLang="zh-CN" sz="2800" i="1" dirty="0">
                <a:latin typeface="Times New Roman" pitchFamily="18" charset="0"/>
              </a:rPr>
              <a:t>C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.</a:t>
            </a:r>
            <a:endParaRPr lang="en-US" altLang="zh-CN" sz="2800" dirty="0">
              <a:latin typeface="楷体_GB2312" pitchFamily="49" charset="-122"/>
              <a:ea typeface="楷体_GB2312" pitchFamily="49" charset="-122"/>
              <a:cs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401637" y="388938"/>
            <a:ext cx="8485187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sz="2800" dirty="0">
                <a:latin typeface="Times New Roman" pitchFamily="18" charset="0"/>
              </a:rPr>
              <a:t>3.</a:t>
            </a:r>
            <a:r>
              <a:rPr lang="zh-CN" altLang="en-US" sz="2800" dirty="0">
                <a:latin typeface="Times New Roman" pitchFamily="18" charset="0"/>
              </a:rPr>
              <a:t>指出下列命题中，</a:t>
            </a:r>
            <a:r>
              <a:rPr lang="en-US" altLang="zh-CN" sz="2800" i="1" dirty="0">
                <a:latin typeface="Times New Roman" pitchFamily="18" charset="0"/>
              </a:rPr>
              <a:t>p</a:t>
            </a:r>
            <a:r>
              <a:rPr lang="zh-CN" altLang="en-US" sz="2800" dirty="0">
                <a:latin typeface="Times New Roman" pitchFamily="18" charset="0"/>
              </a:rPr>
              <a:t>是</a:t>
            </a:r>
            <a:r>
              <a:rPr lang="en-US" altLang="zh-CN" sz="2800" i="1" dirty="0">
                <a:latin typeface="Times New Roman" pitchFamily="18" charset="0"/>
              </a:rPr>
              <a:t>q</a:t>
            </a:r>
            <a:r>
              <a:rPr lang="zh-CN" altLang="en-US" sz="2800" dirty="0">
                <a:latin typeface="Times New Roman" pitchFamily="18" charset="0"/>
              </a:rPr>
              <a:t>的什么条件</a:t>
            </a:r>
            <a:r>
              <a:rPr lang="en-US" altLang="zh-CN" sz="2800" dirty="0">
                <a:latin typeface="Times New Roman" pitchFamily="18" charset="0"/>
              </a:rPr>
              <a:t>(</a:t>
            </a:r>
            <a:r>
              <a:rPr lang="zh-CN" altLang="en-US" sz="2800" dirty="0">
                <a:latin typeface="Times New Roman" pitchFamily="18" charset="0"/>
              </a:rPr>
              <a:t>在“充分不必要条件”“必要不充分条件”“充要条件”“既不充分也不必要条件”中选出一种作答</a:t>
            </a:r>
            <a:r>
              <a:rPr lang="en-US" altLang="zh-CN" sz="2800" dirty="0">
                <a:latin typeface="Times New Roman" pitchFamily="18" charset="0"/>
              </a:rPr>
              <a:t>)</a:t>
            </a:r>
            <a:r>
              <a:rPr lang="zh-CN" altLang="en-US" sz="2800" dirty="0">
                <a:latin typeface="Times New Roman" pitchFamily="18" charset="0"/>
              </a:rPr>
              <a:t>．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800" dirty="0" smtClean="0">
                <a:latin typeface="Times New Roman" pitchFamily="18" charset="0"/>
              </a:rPr>
              <a:t>非</a:t>
            </a:r>
            <a:r>
              <a:rPr lang="zh-CN" altLang="en-US" sz="2800" dirty="0">
                <a:latin typeface="Times New Roman" pitchFamily="18" charset="0"/>
              </a:rPr>
              <a:t>空集合</a:t>
            </a:r>
            <a:r>
              <a:rPr lang="en-US" altLang="zh-CN" sz="2800" i="1" dirty="0">
                <a:latin typeface="Times New Roman" pitchFamily="18" charset="0"/>
              </a:rPr>
              <a:t>A</a:t>
            </a:r>
            <a:r>
              <a:rPr lang="zh-CN" altLang="en-US" sz="2800" dirty="0">
                <a:latin typeface="Times New Roman" pitchFamily="18" charset="0"/>
              </a:rPr>
              <a:t>，</a:t>
            </a:r>
            <a:r>
              <a:rPr lang="en-US" altLang="zh-CN" sz="2800" i="1" dirty="0">
                <a:latin typeface="Times New Roman" pitchFamily="18" charset="0"/>
              </a:rPr>
              <a:t>B</a:t>
            </a:r>
            <a:r>
              <a:rPr lang="zh-CN" altLang="en-US" sz="2800" dirty="0">
                <a:latin typeface="Times New Roman" pitchFamily="18" charset="0"/>
              </a:rPr>
              <a:t>中，</a:t>
            </a:r>
            <a:r>
              <a:rPr lang="en-US" altLang="zh-CN" sz="2800" i="1" dirty="0">
                <a:latin typeface="Times New Roman" pitchFamily="18" charset="0"/>
              </a:rPr>
              <a:t>p</a:t>
            </a:r>
            <a:r>
              <a:rPr lang="zh-CN" altLang="en-US" sz="2800" dirty="0">
                <a:latin typeface="Times New Roman" pitchFamily="18" charset="0"/>
              </a:rPr>
              <a:t>：</a:t>
            </a:r>
            <a:r>
              <a:rPr lang="en-US" altLang="zh-CN" sz="2800" i="1" dirty="0" err="1">
                <a:latin typeface="Times New Roman" pitchFamily="18" charset="0"/>
              </a:rPr>
              <a:t>x</a:t>
            </a:r>
            <a:r>
              <a:rPr lang="en-US" altLang="zh-CN" sz="2800" dirty="0" err="1">
                <a:latin typeface="Times New Roman" pitchFamily="18" charset="0"/>
              </a:rPr>
              <a:t>∈</a:t>
            </a:r>
            <a:r>
              <a:rPr lang="en-US" altLang="zh-CN" sz="2800" i="1" dirty="0" err="1">
                <a:latin typeface="Times New Roman" pitchFamily="18" charset="0"/>
              </a:rPr>
              <a:t>A</a:t>
            </a:r>
            <a:r>
              <a:rPr lang="en-US" altLang="zh-CN" sz="2800" dirty="0" err="1">
                <a:latin typeface="Times New Roman" pitchFamily="18" charset="0"/>
              </a:rPr>
              <a:t>∪</a:t>
            </a:r>
            <a:r>
              <a:rPr lang="en-US" altLang="zh-CN" sz="2800" i="1" dirty="0" err="1">
                <a:latin typeface="Times New Roman" pitchFamily="18" charset="0"/>
              </a:rPr>
              <a:t>B</a:t>
            </a:r>
            <a:r>
              <a:rPr lang="zh-CN" altLang="en-US" sz="2800" dirty="0">
                <a:latin typeface="Times New Roman" pitchFamily="18" charset="0"/>
              </a:rPr>
              <a:t>，</a:t>
            </a:r>
            <a:r>
              <a:rPr lang="en-US" altLang="zh-CN" sz="2800" i="1" dirty="0">
                <a:latin typeface="Times New Roman" pitchFamily="18" charset="0"/>
              </a:rPr>
              <a:t>q</a:t>
            </a:r>
            <a:r>
              <a:rPr lang="zh-CN" altLang="en-US" sz="2800" dirty="0">
                <a:latin typeface="Times New Roman" pitchFamily="18" charset="0"/>
              </a:rPr>
              <a:t>：</a:t>
            </a:r>
            <a:r>
              <a:rPr lang="en-US" altLang="zh-CN" sz="2800" i="1" dirty="0" err="1">
                <a:latin typeface="Times New Roman" pitchFamily="18" charset="0"/>
              </a:rPr>
              <a:t>x</a:t>
            </a:r>
            <a:r>
              <a:rPr lang="en-US" altLang="zh-CN" sz="2800" dirty="0" err="1">
                <a:latin typeface="Times New Roman" pitchFamily="18" charset="0"/>
              </a:rPr>
              <a:t>∈</a:t>
            </a:r>
            <a:r>
              <a:rPr lang="en-US" altLang="zh-CN" sz="2800" i="1" dirty="0" err="1">
                <a:latin typeface="Times New Roman" pitchFamily="18" charset="0"/>
              </a:rPr>
              <a:t>B</a:t>
            </a:r>
            <a:r>
              <a:rPr lang="en-US" altLang="zh-CN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80377" y="4376738"/>
            <a:ext cx="8480425" cy="1529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sz="2800" dirty="0" smtClean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3 </a:t>
            </a:r>
            <a:r>
              <a:rPr lang="zh-CN" altLang="en-US" sz="2800" dirty="0" smtClean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显然</a:t>
            </a:r>
            <a:r>
              <a:rPr lang="en-US" altLang="zh-CN" sz="2800" i="1" dirty="0" err="1">
                <a:latin typeface="Times New Roman" pitchFamily="18" charset="0"/>
              </a:rPr>
              <a:t>x</a:t>
            </a:r>
            <a:r>
              <a:rPr lang="en-US" altLang="zh-CN" sz="2800" dirty="0" err="1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∈</a:t>
            </a:r>
            <a:r>
              <a:rPr lang="en-US" altLang="zh-CN" sz="2800" i="1" dirty="0" err="1">
                <a:latin typeface="Times New Roman" pitchFamily="18" charset="0"/>
              </a:rPr>
              <a:t>A</a:t>
            </a:r>
            <a:r>
              <a:rPr lang="en-US" altLang="zh-CN" sz="2800" dirty="0" err="1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∪</a:t>
            </a:r>
            <a:r>
              <a:rPr lang="en-US" altLang="zh-CN" sz="2800" i="1" dirty="0" err="1">
                <a:latin typeface="Times New Roman" pitchFamily="18" charset="0"/>
              </a:rPr>
              <a:t>B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不一定有</a:t>
            </a:r>
            <a:r>
              <a:rPr lang="en-US" altLang="zh-CN" sz="2800" i="1" dirty="0" err="1">
                <a:latin typeface="Times New Roman" pitchFamily="18" charset="0"/>
              </a:rPr>
              <a:t>x</a:t>
            </a:r>
            <a:r>
              <a:rPr lang="en-US" altLang="zh-CN" sz="2800" dirty="0" err="1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∈</a:t>
            </a:r>
            <a:r>
              <a:rPr lang="en-US" altLang="zh-CN" sz="2800" i="1" dirty="0" err="1">
                <a:latin typeface="Times New Roman" pitchFamily="18" charset="0"/>
              </a:rPr>
              <a:t>B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，但</a:t>
            </a:r>
            <a:r>
              <a:rPr lang="en-US" altLang="zh-CN" sz="2800" i="1" dirty="0" err="1">
                <a:latin typeface="Times New Roman" pitchFamily="18" charset="0"/>
              </a:rPr>
              <a:t>x</a:t>
            </a:r>
            <a:r>
              <a:rPr lang="en-US" altLang="zh-CN" sz="2800" dirty="0" err="1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∈</a:t>
            </a:r>
            <a:r>
              <a:rPr lang="en-US" altLang="zh-CN" sz="2800" i="1" dirty="0" err="1">
                <a:latin typeface="Times New Roman" pitchFamily="18" charset="0"/>
              </a:rPr>
              <a:t>B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一定有</a:t>
            </a:r>
            <a:r>
              <a:rPr lang="en-US" altLang="zh-CN" sz="2800" i="1" dirty="0" err="1">
                <a:latin typeface="Times New Roman" pitchFamily="18" charset="0"/>
              </a:rPr>
              <a:t>x</a:t>
            </a:r>
            <a:r>
              <a:rPr lang="en-US" altLang="zh-CN" sz="2800" dirty="0" err="1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∈</a:t>
            </a:r>
            <a:r>
              <a:rPr lang="en-US" altLang="zh-CN" sz="2800" i="1" dirty="0" err="1">
                <a:latin typeface="Times New Roman" pitchFamily="18" charset="0"/>
              </a:rPr>
              <a:t>A</a:t>
            </a:r>
            <a:r>
              <a:rPr lang="en-US" altLang="zh-CN" sz="2800" dirty="0" err="1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∪</a:t>
            </a:r>
            <a:r>
              <a:rPr lang="en-US" altLang="zh-CN" sz="2800" i="1" dirty="0" err="1">
                <a:latin typeface="Times New Roman" pitchFamily="18" charset="0"/>
              </a:rPr>
              <a:t>B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，所以</a:t>
            </a:r>
            <a:r>
              <a:rPr lang="en-US" altLang="zh-CN" sz="2800" i="1" dirty="0" smtClean="0">
                <a:latin typeface="Times New Roman" pitchFamily="18" charset="0"/>
              </a:rPr>
              <a:t>p</a:t>
            </a:r>
            <a:r>
              <a:rPr lang="zh-CN" altLang="en-US" sz="2800" dirty="0" smtClean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是</a:t>
            </a:r>
            <a:r>
              <a:rPr lang="en-US" altLang="zh-CN" sz="2800" i="1" dirty="0">
                <a:latin typeface="Times New Roman" pitchFamily="18" charset="0"/>
              </a:rPr>
              <a:t>q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的必要不充分条件．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58775" y="287338"/>
            <a:ext cx="7827963" cy="552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zh-CN" altLang="en-US" sz="2800" dirty="0" smtClean="0">
                <a:solidFill>
                  <a:srgbClr val="FF0000"/>
                </a:solidFill>
              </a:rPr>
              <a:t>题目</a:t>
            </a:r>
            <a:r>
              <a:rPr lang="zh-CN" altLang="en-US" sz="2800" dirty="0" smtClean="0">
                <a:solidFill>
                  <a:srgbClr val="FF0000"/>
                </a:solidFill>
              </a:rPr>
              <a:t>类型二</a:t>
            </a:r>
            <a:r>
              <a:rPr lang="zh-CN" altLang="en-US" sz="2800" dirty="0" smtClean="0">
                <a:solidFill>
                  <a:srgbClr val="FF0000"/>
                </a:solidFill>
              </a:rPr>
              <a:t>、充要条件</a:t>
            </a:r>
            <a:r>
              <a:rPr lang="zh-CN" altLang="en-US" sz="2800" dirty="0">
                <a:solidFill>
                  <a:srgbClr val="FF0000"/>
                </a:solidFill>
              </a:rPr>
              <a:t>的两个应用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800" dirty="0"/>
              <a:t>（</a:t>
            </a:r>
            <a:r>
              <a:rPr lang="en-US" altLang="zh-CN" sz="2800" dirty="0"/>
              <a:t>1</a:t>
            </a:r>
            <a:r>
              <a:rPr lang="zh-CN" altLang="en-US" sz="2800" dirty="0"/>
              <a:t>）利用充要条件关系列出相应的逻辑关系，进而求得字母值或范围</a:t>
            </a:r>
            <a:r>
              <a:rPr lang="en-US" altLang="zh-CN" sz="2800" dirty="0"/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800" dirty="0"/>
              <a:t>（</a:t>
            </a:r>
            <a:r>
              <a:rPr lang="en-US" altLang="zh-CN" sz="2800" dirty="0"/>
              <a:t>2</a:t>
            </a:r>
            <a:r>
              <a:rPr lang="zh-CN" altLang="en-US" sz="2800" dirty="0"/>
              <a:t>）在求某结论的充分不必要条件或必要不充分条件时，一般是先求出结论的充要条件，然后再将所得条件的范围缩小或者扩大即可得到所需要的结论</a:t>
            </a:r>
            <a:r>
              <a:rPr lang="en-US" altLang="zh-CN" sz="2800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42142" y="123825"/>
            <a:ext cx="782796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【</a:t>
            </a:r>
            <a:r>
              <a:rPr lang="zh-CN" altLang="en-US" sz="2800" dirty="0">
                <a:solidFill>
                  <a:srgbClr val="FF0000"/>
                </a:solidFill>
              </a:rPr>
              <a:t>典例训练</a:t>
            </a:r>
            <a:r>
              <a:rPr lang="en-US" altLang="zh-CN" sz="2800" dirty="0">
                <a:solidFill>
                  <a:srgbClr val="FF0000"/>
                </a:solidFill>
              </a:rPr>
              <a:t>】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800" dirty="0"/>
              <a:t>1</a:t>
            </a:r>
            <a:r>
              <a:rPr lang="zh-CN" altLang="en-US" sz="2800" dirty="0"/>
              <a:t>．已知集合</a:t>
            </a:r>
            <a:r>
              <a:rPr lang="en-US" altLang="zh-CN" sz="2800" i="1" dirty="0">
                <a:latin typeface="+mn-lt"/>
              </a:rPr>
              <a:t>A</a:t>
            </a:r>
            <a:r>
              <a:rPr lang="en-US" altLang="zh-CN" sz="2800" dirty="0"/>
              <a:t>={</a:t>
            </a:r>
            <a:r>
              <a:rPr lang="en-US" altLang="zh-CN" sz="2800" i="1" dirty="0">
                <a:latin typeface="+mn-lt"/>
              </a:rPr>
              <a:t>x</a:t>
            </a:r>
            <a:r>
              <a:rPr lang="en-US" altLang="zh-CN" sz="2800" dirty="0"/>
              <a:t>||</a:t>
            </a:r>
            <a:r>
              <a:rPr lang="en-US" altLang="zh-CN" sz="2800" i="1" dirty="0">
                <a:latin typeface="+mn-lt"/>
              </a:rPr>
              <a:t>x</a:t>
            </a:r>
            <a:r>
              <a:rPr lang="en-US" altLang="zh-CN" sz="2800" dirty="0"/>
              <a:t>|≤4,</a:t>
            </a:r>
            <a:r>
              <a:rPr lang="en-US" altLang="zh-CN" sz="2800" i="1" dirty="0">
                <a:latin typeface="+mn-lt"/>
              </a:rPr>
              <a:t>x</a:t>
            </a:r>
            <a:r>
              <a:rPr lang="en-US" altLang="zh-CN" sz="2800" dirty="0"/>
              <a:t>∈</a:t>
            </a:r>
            <a:r>
              <a:rPr lang="en-US" altLang="zh-CN" sz="2800" dirty="0">
                <a:latin typeface="+mn-lt"/>
              </a:rPr>
              <a:t>R</a:t>
            </a:r>
            <a:r>
              <a:rPr lang="en-US" altLang="zh-CN" sz="2800" dirty="0"/>
              <a:t>}</a:t>
            </a:r>
            <a:r>
              <a:rPr lang="zh-CN" altLang="en-US" sz="2800" dirty="0"/>
              <a:t>，</a:t>
            </a:r>
            <a:r>
              <a:rPr lang="en-US" altLang="zh-CN" sz="2800" dirty="0"/>
              <a:t>B={</a:t>
            </a:r>
            <a:r>
              <a:rPr lang="en-US" altLang="zh-CN" sz="2800" i="1" dirty="0" err="1">
                <a:latin typeface="+mn-lt"/>
              </a:rPr>
              <a:t>x</a:t>
            </a:r>
            <a:r>
              <a:rPr lang="en-US" altLang="zh-CN" sz="2800" dirty="0" err="1"/>
              <a:t>|</a:t>
            </a:r>
            <a:r>
              <a:rPr lang="en-US" altLang="zh-CN" sz="2800" i="1" dirty="0" err="1">
                <a:latin typeface="+mn-lt"/>
              </a:rPr>
              <a:t>x</a:t>
            </a:r>
            <a:r>
              <a:rPr lang="en-US" altLang="zh-CN" sz="2800" dirty="0"/>
              <a:t>&lt;</a:t>
            </a:r>
            <a:r>
              <a:rPr lang="en-US" altLang="zh-CN" sz="2800" i="1" dirty="0">
                <a:latin typeface="+mn-lt"/>
              </a:rPr>
              <a:t>a</a:t>
            </a:r>
            <a:r>
              <a:rPr lang="en-US" altLang="zh-CN" sz="2800" dirty="0"/>
              <a:t>}</a:t>
            </a:r>
            <a:r>
              <a:rPr lang="zh-CN" altLang="en-US" sz="2800" dirty="0"/>
              <a:t>，则“</a:t>
            </a:r>
            <a:r>
              <a:rPr lang="en-US" altLang="zh-CN" sz="2800" i="1" dirty="0">
                <a:latin typeface="+mn-lt"/>
              </a:rPr>
              <a:t>A</a:t>
            </a:r>
            <a:r>
              <a:rPr lang="en-US" altLang="zh-CN" sz="2800" dirty="0">
                <a:ea typeface="MS Mincho" pitchFamily="49" charset="-128"/>
              </a:rPr>
              <a:t>⊆</a:t>
            </a:r>
            <a:r>
              <a:rPr lang="en-US" altLang="zh-CN" sz="2800" i="1" dirty="0">
                <a:latin typeface="+mn-lt"/>
              </a:rPr>
              <a:t>B</a:t>
            </a:r>
            <a:r>
              <a:rPr lang="en-US" altLang="zh-CN" sz="2800" dirty="0"/>
              <a:t>”</a:t>
            </a:r>
            <a:r>
              <a:rPr lang="zh-CN" altLang="en-US" sz="2800" dirty="0"/>
              <a:t>是“</a:t>
            </a:r>
            <a:r>
              <a:rPr lang="en-US" altLang="zh-CN" sz="2800" i="1" dirty="0">
                <a:latin typeface="+mn-lt"/>
              </a:rPr>
              <a:t>a</a:t>
            </a:r>
            <a:r>
              <a:rPr lang="en-US" altLang="zh-CN" sz="2800" dirty="0"/>
              <a:t>&gt;5”</a:t>
            </a:r>
            <a:r>
              <a:rPr lang="zh-CN" altLang="en-US" sz="2800" dirty="0"/>
              <a:t>的</a:t>
            </a:r>
            <a:r>
              <a:rPr lang="en-US" altLang="zh-CN" sz="2800" dirty="0"/>
              <a:t>(   )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800" dirty="0"/>
              <a:t>（</a:t>
            </a:r>
            <a:r>
              <a:rPr lang="en-US" altLang="zh-CN" sz="2800" dirty="0"/>
              <a:t>A</a:t>
            </a:r>
            <a:r>
              <a:rPr lang="zh-CN" altLang="en-US" sz="2800" dirty="0"/>
              <a:t>）充分不必要</a:t>
            </a:r>
            <a:r>
              <a:rPr lang="zh-CN" altLang="en-US" sz="2800" dirty="0" smtClean="0"/>
              <a:t>条件（</a:t>
            </a:r>
            <a:r>
              <a:rPr lang="en-US" altLang="zh-CN" sz="2800" dirty="0"/>
              <a:t>B</a:t>
            </a:r>
            <a:r>
              <a:rPr lang="zh-CN" altLang="en-US" sz="2800" dirty="0"/>
              <a:t>）必要不充分条件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800" dirty="0"/>
              <a:t>（</a:t>
            </a:r>
            <a:r>
              <a:rPr lang="en-US" altLang="zh-CN" sz="2800" dirty="0"/>
              <a:t>C</a:t>
            </a:r>
            <a:r>
              <a:rPr lang="zh-CN" altLang="en-US" sz="2800" dirty="0"/>
              <a:t>）</a:t>
            </a:r>
            <a:r>
              <a:rPr lang="zh-CN" altLang="en-US" sz="2800" dirty="0" smtClean="0"/>
              <a:t>充要条件  （</a:t>
            </a:r>
            <a:r>
              <a:rPr lang="en-US" altLang="zh-CN" sz="2800" dirty="0"/>
              <a:t>D</a:t>
            </a:r>
            <a:r>
              <a:rPr lang="zh-CN" altLang="en-US" sz="2800" dirty="0"/>
              <a:t>）既不充分也不必要条件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42142" y="4071590"/>
            <a:ext cx="8458200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sz="2800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8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 sz="2800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800" dirty="0" smtClean="0">
                <a:latin typeface="楷体_GB2312" pitchFamily="49" charset="-122"/>
                <a:ea typeface="楷体_GB2312" pitchFamily="49" charset="-122"/>
              </a:rPr>
              <a:t>选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．因为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|</a:t>
            </a:r>
            <a:r>
              <a:rPr lang="en-US" altLang="zh-CN" sz="2800" i="1" dirty="0">
                <a:latin typeface="+mn-lt"/>
              </a:rPr>
              <a:t>x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|≤4⇔-4≤</a:t>
            </a:r>
            <a:r>
              <a:rPr lang="en-US" altLang="zh-CN" sz="2800" i="1" dirty="0">
                <a:latin typeface="+mn-lt"/>
              </a:rPr>
              <a:t>x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≤4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，所以</a:t>
            </a:r>
            <a:r>
              <a:rPr lang="en-US" altLang="zh-CN" sz="2800" i="1" dirty="0">
                <a:latin typeface="+mn-lt"/>
              </a:rPr>
              <a:t>A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={</a:t>
            </a:r>
            <a:r>
              <a:rPr lang="en-US" altLang="zh-CN" sz="2800" i="1" dirty="0">
                <a:latin typeface="+mn-lt"/>
              </a:rPr>
              <a:t>x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|-4</a:t>
            </a:r>
            <a:r>
              <a:rPr lang="en-US" altLang="zh-CN" sz="2800" dirty="0" smtClean="0">
                <a:latin typeface="楷体_GB2312" pitchFamily="49" charset="-122"/>
                <a:ea typeface="楷体_GB2312" pitchFamily="49" charset="-122"/>
              </a:rPr>
              <a:t>≤</a:t>
            </a:r>
            <a:r>
              <a:rPr lang="en-US" altLang="zh-CN" sz="2800" i="1" dirty="0" smtClean="0">
                <a:latin typeface="+mn-lt"/>
              </a:rPr>
              <a:t>x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≤4}.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又</a:t>
            </a:r>
            <a:r>
              <a:rPr lang="en-US" altLang="zh-CN" sz="2800" i="1" dirty="0" err="1">
                <a:latin typeface="+mn-lt"/>
              </a:rPr>
              <a:t>A</a:t>
            </a:r>
            <a:r>
              <a:rPr lang="en-US" altLang="zh-CN" sz="2800" dirty="0" err="1">
                <a:latin typeface="楷体_GB2312" pitchFamily="49" charset="-122"/>
                <a:ea typeface="楷体_GB2312" pitchFamily="49" charset="-122"/>
              </a:rPr>
              <a:t>⊆</a:t>
            </a:r>
            <a:r>
              <a:rPr lang="en-US" altLang="zh-CN" sz="2800" i="1" dirty="0" err="1">
                <a:latin typeface="+mn-lt"/>
              </a:rPr>
              <a:t>B</a:t>
            </a:r>
            <a:r>
              <a:rPr lang="en-US" altLang="zh-CN" sz="2800" dirty="0" err="1">
                <a:latin typeface="楷体_GB2312" pitchFamily="49" charset="-122"/>
                <a:ea typeface="楷体_GB2312" pitchFamily="49" charset="-122"/>
              </a:rPr>
              <a:t>⇔</a:t>
            </a:r>
            <a:r>
              <a:rPr lang="en-US" altLang="zh-CN" sz="2800" i="1" dirty="0" err="1" smtClean="0">
                <a:latin typeface="+mn-lt"/>
              </a:rPr>
              <a:t>a</a:t>
            </a:r>
            <a:r>
              <a:rPr lang="en-US" altLang="zh-CN" sz="2800" dirty="0" smtClean="0">
                <a:latin typeface="楷体_GB2312" pitchFamily="49" charset="-122"/>
                <a:ea typeface="楷体_GB2312" pitchFamily="49" charset="-122"/>
              </a:rPr>
              <a:t>&gt;4  </a:t>
            </a:r>
            <a:r>
              <a:rPr lang="en-US" altLang="zh-CN" sz="2800" i="1" dirty="0" smtClean="0">
                <a:latin typeface="+mn-lt"/>
              </a:rPr>
              <a:t>a</a:t>
            </a:r>
            <a:r>
              <a:rPr lang="en-US" altLang="zh-CN" sz="2800" dirty="0" smtClean="0">
                <a:latin typeface="楷体_GB2312" pitchFamily="49" charset="-122"/>
                <a:ea typeface="楷体_GB2312" pitchFamily="49" charset="-122"/>
              </a:rPr>
              <a:t>&gt;5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，故选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B.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340801"/>
              </p:ext>
            </p:extLst>
          </p:nvPr>
        </p:nvGraphicFramePr>
        <p:xfrm>
          <a:off x="3903723" y="5227272"/>
          <a:ext cx="3048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3" imgW="304536" imgH="215713" progId="Equation.DSMT4">
                  <p:embed/>
                </p:oleObj>
              </mc:Choice>
              <mc:Fallback>
                <p:oleObj name="Equation" r:id="rId3" imgW="304536" imgH="2157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3723" y="5227272"/>
                        <a:ext cx="3048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6834" name="Text Box 2"/>
          <p:cNvSpPr txBox="1">
            <a:spLocks noChangeArrowheads="1"/>
          </p:cNvSpPr>
          <p:nvPr/>
        </p:nvSpPr>
        <p:spPr bwMode="auto">
          <a:xfrm>
            <a:off x="377337" y="464722"/>
            <a:ext cx="8458200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dirty="0"/>
              <a:t>2.</a:t>
            </a:r>
            <a:r>
              <a:rPr lang="zh-CN" altLang="en-US" dirty="0"/>
              <a:t>求证：方程</a:t>
            </a:r>
            <a:r>
              <a:rPr lang="en-US" altLang="zh-CN" i="1" dirty="0">
                <a:latin typeface="+mn-lt"/>
              </a:rPr>
              <a:t>x</a:t>
            </a:r>
            <a:r>
              <a:rPr lang="en-US" altLang="zh-CN" baseline="30000" dirty="0"/>
              <a:t>2</a:t>
            </a:r>
            <a:r>
              <a:rPr lang="en-US" altLang="zh-CN" dirty="0"/>
              <a:t>+</a:t>
            </a:r>
            <a:r>
              <a:rPr lang="en-US" altLang="zh-CN" i="1" dirty="0">
                <a:latin typeface="+mn-lt"/>
              </a:rPr>
              <a:t>ax</a:t>
            </a:r>
            <a:r>
              <a:rPr lang="en-US" altLang="zh-CN" dirty="0"/>
              <a:t>+1=0</a:t>
            </a:r>
            <a:r>
              <a:rPr lang="zh-CN" altLang="en-US" dirty="0"/>
              <a:t>的两实根的平方和大于</a:t>
            </a:r>
            <a:r>
              <a:rPr lang="en-US" altLang="zh-CN" dirty="0"/>
              <a:t>3</a:t>
            </a:r>
            <a:r>
              <a:rPr lang="zh-CN" altLang="en-US" dirty="0"/>
              <a:t>的必要条件是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dirty="0"/>
              <a:t>|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dirty="0"/>
              <a:t>|&gt;   </a:t>
            </a:r>
            <a:r>
              <a:rPr lang="zh-CN" altLang="en-US" dirty="0"/>
              <a:t>，这个条件是其充分条件吗？为什么</a:t>
            </a:r>
            <a:r>
              <a:rPr lang="zh-CN" altLang="en-US" dirty="0" smtClean="0"/>
              <a:t>？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877179"/>
              </p:ext>
            </p:extLst>
          </p:nvPr>
        </p:nvGraphicFramePr>
        <p:xfrm>
          <a:off x="1079013" y="1248875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3" imgW="368280" imgH="368280" progId="Equation.DSMT4">
                  <p:embed/>
                </p:oleObj>
              </mc:Choice>
              <mc:Fallback>
                <p:oleObj name="Equation" r:id="rId3" imgW="368280" imgH="368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013" y="1248875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11555" y="2240850"/>
            <a:ext cx="7827963" cy="431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】 </a:t>
            </a:r>
            <a:r>
              <a:rPr lang="zh-CN" altLang="en-US" dirty="0" smtClean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设</a:t>
            </a:r>
            <a:r>
              <a:rPr lang="en-US" altLang="zh-CN" i="1" dirty="0">
                <a:latin typeface="+mn-lt"/>
              </a:rPr>
              <a:t>x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+</a:t>
            </a:r>
            <a:r>
              <a:rPr lang="en-US" altLang="zh-CN" i="1" dirty="0">
                <a:latin typeface="+mn-lt"/>
              </a:rPr>
              <a:t>ax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+1=0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的两实根分别为</a:t>
            </a:r>
            <a:r>
              <a:rPr lang="en-US" altLang="zh-CN" i="1" dirty="0">
                <a:latin typeface="+mn-lt"/>
              </a:rPr>
              <a:t>x</a:t>
            </a:r>
            <a:r>
              <a:rPr lang="en-US" altLang="zh-CN" baseline="-25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1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,</a:t>
            </a:r>
            <a:r>
              <a:rPr lang="en-US" altLang="zh-CN" i="1" dirty="0">
                <a:latin typeface="+mn-lt"/>
              </a:rPr>
              <a:t>x</a:t>
            </a:r>
            <a:r>
              <a:rPr lang="en-US" altLang="zh-CN" baseline="-25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,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则平方和大于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3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的等价条件是</a:t>
            </a:r>
          </a:p>
          <a:p>
            <a:pPr eaLnBrk="1" hangingPunct="1">
              <a:lnSpc>
                <a:spcPct val="180000"/>
              </a:lnSpc>
            </a:pPr>
            <a:endParaRPr lang="zh-CN" altLang="en-US" dirty="0">
              <a:latin typeface="楷体_GB2312" pitchFamily="49" charset="-122"/>
              <a:ea typeface="楷体_GB2312" pitchFamily="49" charset="-122"/>
              <a:cs typeface="宋体" pitchFamily="2" charset="-122"/>
            </a:endParaRPr>
          </a:p>
          <a:p>
            <a:pPr eaLnBrk="1" hangingPunct="1">
              <a:lnSpc>
                <a:spcPct val="180000"/>
              </a:lnSpc>
            </a:pPr>
            <a:endParaRPr lang="zh-CN" altLang="en-US" dirty="0">
              <a:latin typeface="楷体_GB2312" pitchFamily="49" charset="-122"/>
              <a:ea typeface="楷体_GB2312" pitchFamily="49" charset="-122"/>
              <a:cs typeface="宋体" pitchFamily="2" charset="-122"/>
            </a:endParaRPr>
          </a:p>
          <a:p>
            <a:pPr eaLnBrk="1" hangingPunct="1">
              <a:lnSpc>
                <a:spcPct val="180000"/>
              </a:lnSpc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即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|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|&gt;   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又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{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||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|&gt;   }{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||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|&gt;   },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所以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|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|&gt;   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这个条件是必要不充分条件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.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620256"/>
              </p:ext>
            </p:extLst>
          </p:nvPr>
        </p:nvGraphicFramePr>
        <p:xfrm>
          <a:off x="686168" y="3688650"/>
          <a:ext cx="49403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5" imgW="4940280" imgH="952200" progId="Equation.DSMT4">
                  <p:embed/>
                </p:oleObj>
              </mc:Choice>
              <mc:Fallback>
                <p:oleObj name="Equation" r:id="rId5" imgW="494028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168" y="3688650"/>
                        <a:ext cx="49403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229135"/>
              </p:ext>
            </p:extLst>
          </p:nvPr>
        </p:nvGraphicFramePr>
        <p:xfrm>
          <a:off x="1586280" y="4928487"/>
          <a:ext cx="381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7" imgW="380880" imgH="368280" progId="Equation.DSMT4">
                  <p:embed/>
                </p:oleObj>
              </mc:Choice>
              <mc:Fallback>
                <p:oleObj name="Equation" r:id="rId7" imgW="380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6280" y="4928487"/>
                        <a:ext cx="381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112267"/>
              </p:ext>
            </p:extLst>
          </p:nvPr>
        </p:nvGraphicFramePr>
        <p:xfrm>
          <a:off x="2006968" y="5522212"/>
          <a:ext cx="381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9" imgW="380880" imgH="368280" progId="Equation.DSMT4">
                  <p:embed/>
                </p:oleObj>
              </mc:Choice>
              <mc:Fallback>
                <p:oleObj name="Equation" r:id="rId9" imgW="380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968" y="5522212"/>
                        <a:ext cx="381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82022"/>
              </p:ext>
            </p:extLst>
          </p:nvPr>
        </p:nvGraphicFramePr>
        <p:xfrm>
          <a:off x="3843705" y="5536500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11" imgW="368280" imgH="368280" progId="Equation.DSMT4">
                  <p:embed/>
                </p:oleObj>
              </mc:Choice>
              <mc:Fallback>
                <p:oleObj name="Equation" r:id="rId11" imgW="3682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705" y="5536500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784" y="5516352"/>
            <a:ext cx="3429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943437"/>
              </p:ext>
            </p:extLst>
          </p:nvPr>
        </p:nvGraphicFramePr>
        <p:xfrm>
          <a:off x="1870443" y="6131812"/>
          <a:ext cx="368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14" imgW="368280" imgH="368280" progId="Equation.DSMT4">
                  <p:embed/>
                </p:oleObj>
              </mc:Choice>
              <mc:Fallback>
                <p:oleObj name="Equation" r:id="rId14" imgW="3682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443" y="6131812"/>
                        <a:ext cx="3683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2500" name="Text Box 4"/>
          <p:cNvSpPr txBox="1">
            <a:spLocks noChangeArrowheads="1"/>
          </p:cNvSpPr>
          <p:nvPr/>
        </p:nvSpPr>
        <p:spPr bwMode="auto">
          <a:xfrm>
            <a:off x="225425" y="668338"/>
            <a:ext cx="7827963" cy="383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【</a:t>
            </a:r>
            <a:r>
              <a:rPr lang="zh-CN" altLang="en-US" sz="2800" dirty="0">
                <a:solidFill>
                  <a:srgbClr val="FF0000"/>
                </a:solidFill>
              </a:rPr>
              <a:t>互动探究</a:t>
            </a:r>
            <a:r>
              <a:rPr lang="en-US" altLang="zh-CN" sz="2800" dirty="0">
                <a:solidFill>
                  <a:srgbClr val="FF0000"/>
                </a:solidFill>
              </a:rPr>
              <a:t>】</a:t>
            </a:r>
            <a:r>
              <a:rPr lang="zh-CN" altLang="en-US" sz="2800" dirty="0"/>
              <a:t>若将题</a:t>
            </a:r>
            <a:r>
              <a:rPr lang="en-US" altLang="zh-CN" sz="2800" dirty="0"/>
              <a:t>1</a:t>
            </a:r>
            <a:r>
              <a:rPr lang="zh-CN" altLang="en-US" sz="2800" dirty="0"/>
              <a:t>中的</a:t>
            </a:r>
            <a:r>
              <a:rPr lang="en-US" altLang="zh-CN" sz="2800" i="1" dirty="0">
                <a:latin typeface="+mn-lt"/>
              </a:rPr>
              <a:t>B</a:t>
            </a:r>
            <a:r>
              <a:rPr lang="en-US" altLang="zh-CN" sz="2800" dirty="0"/>
              <a:t>={</a:t>
            </a:r>
            <a:r>
              <a:rPr lang="en-US" altLang="zh-CN" sz="2800" i="1" dirty="0" err="1">
                <a:latin typeface="+mn-lt"/>
              </a:rPr>
              <a:t>x</a:t>
            </a:r>
            <a:r>
              <a:rPr lang="en-US" altLang="zh-CN" sz="2800" dirty="0" err="1"/>
              <a:t>|</a:t>
            </a:r>
            <a:r>
              <a:rPr lang="en-US" altLang="zh-CN" sz="2800" i="1" dirty="0" err="1">
                <a:latin typeface="+mn-lt"/>
              </a:rPr>
              <a:t>x</a:t>
            </a:r>
            <a:r>
              <a:rPr lang="en-US" altLang="zh-CN" sz="2800" dirty="0"/>
              <a:t>&lt;</a:t>
            </a:r>
            <a:r>
              <a:rPr lang="en-US" altLang="zh-CN" sz="2800" i="1" dirty="0">
                <a:latin typeface="+mn-lt"/>
              </a:rPr>
              <a:t>a</a:t>
            </a:r>
            <a:r>
              <a:rPr lang="en-US" altLang="zh-CN" sz="2800" dirty="0"/>
              <a:t>}</a:t>
            </a:r>
            <a:r>
              <a:rPr lang="zh-CN" altLang="en-US" sz="2800" dirty="0"/>
              <a:t>改为</a:t>
            </a:r>
            <a:r>
              <a:rPr lang="en-US" altLang="zh-CN" sz="2800" i="1" dirty="0">
                <a:latin typeface="+mn-lt"/>
              </a:rPr>
              <a:t>B</a:t>
            </a:r>
            <a:r>
              <a:rPr lang="en-US" altLang="zh-CN" sz="2800" dirty="0"/>
              <a:t>={</a:t>
            </a:r>
            <a:r>
              <a:rPr lang="en-US" altLang="zh-CN" sz="2800" i="1" dirty="0" err="1">
                <a:latin typeface="+mn-lt"/>
              </a:rPr>
              <a:t>x</a:t>
            </a:r>
            <a:r>
              <a:rPr lang="en-US" altLang="zh-CN" sz="2800" dirty="0" err="1"/>
              <a:t>|</a:t>
            </a:r>
            <a:r>
              <a:rPr lang="en-US" altLang="zh-CN" sz="2800" i="1" dirty="0" err="1">
                <a:latin typeface="+mn-lt"/>
              </a:rPr>
              <a:t>x</a:t>
            </a:r>
            <a:r>
              <a:rPr lang="en-US" altLang="zh-CN" sz="2800" dirty="0"/>
              <a:t>&gt;</a:t>
            </a:r>
            <a:r>
              <a:rPr lang="en-US" altLang="zh-CN" sz="2800" i="1" dirty="0">
                <a:latin typeface="+mn-lt"/>
              </a:rPr>
              <a:t>a</a:t>
            </a:r>
            <a:r>
              <a:rPr lang="en-US" altLang="zh-CN" sz="2800" dirty="0"/>
              <a:t>}</a:t>
            </a:r>
            <a:r>
              <a:rPr lang="zh-CN" altLang="en-US" sz="2800" dirty="0"/>
              <a:t>，则结果又如何</a:t>
            </a:r>
            <a:r>
              <a:rPr lang="en-US" altLang="zh-CN" sz="2800" dirty="0"/>
              <a:t>?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8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 sz="28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因为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|</a:t>
            </a:r>
            <a:r>
              <a:rPr lang="en-US" altLang="zh-CN" sz="2800" i="1" dirty="0">
                <a:latin typeface="+mn-lt"/>
              </a:rPr>
              <a:t>x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|≤4⇔-4≤</a:t>
            </a:r>
            <a:r>
              <a:rPr lang="en-US" altLang="zh-CN" sz="2800" i="1" dirty="0">
                <a:latin typeface="+mn-lt"/>
              </a:rPr>
              <a:t>x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≤4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，所以</a:t>
            </a:r>
            <a:r>
              <a:rPr lang="en-US" altLang="zh-CN" sz="2800" i="1" dirty="0">
                <a:latin typeface="+mn-lt"/>
              </a:rPr>
              <a:t>A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={</a:t>
            </a:r>
            <a:r>
              <a:rPr lang="en-US" altLang="zh-CN" sz="2800" i="1" dirty="0">
                <a:latin typeface="+mn-lt"/>
              </a:rPr>
              <a:t>x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|-4≤</a:t>
            </a:r>
            <a:r>
              <a:rPr lang="en-US" altLang="zh-CN" sz="2800" i="1" dirty="0">
                <a:latin typeface="+mn-lt"/>
              </a:rPr>
              <a:t>x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≤4}.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又</a:t>
            </a:r>
            <a:r>
              <a:rPr lang="en-US" altLang="zh-CN" sz="2800" i="1" dirty="0" err="1">
                <a:latin typeface="+mn-lt"/>
              </a:rPr>
              <a:t>A</a:t>
            </a:r>
            <a:r>
              <a:rPr lang="en-US" altLang="zh-CN" sz="2800" dirty="0" err="1">
                <a:latin typeface="楷体_GB2312" pitchFamily="49" charset="-122"/>
                <a:ea typeface="楷体_GB2312" pitchFamily="49" charset="-122"/>
              </a:rPr>
              <a:t>⊆</a:t>
            </a:r>
            <a:r>
              <a:rPr lang="en-US" altLang="zh-CN" sz="2800" i="1" dirty="0" err="1">
                <a:latin typeface="+mn-lt"/>
              </a:rPr>
              <a:t>B</a:t>
            </a:r>
            <a:r>
              <a:rPr lang="en-US" altLang="zh-CN" sz="2800" dirty="0" err="1">
                <a:latin typeface="楷体_GB2312" pitchFamily="49" charset="-122"/>
                <a:ea typeface="楷体_GB2312" pitchFamily="49" charset="-122"/>
              </a:rPr>
              <a:t>⇔</a:t>
            </a:r>
            <a:r>
              <a:rPr lang="en-US" altLang="zh-CN" sz="2800" i="1" dirty="0" err="1">
                <a:latin typeface="+mn-lt"/>
              </a:rPr>
              <a:t>a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&lt;-4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，所以</a:t>
            </a:r>
            <a:r>
              <a:rPr lang="zh-CN" altLang="en-US" sz="2800" dirty="0">
                <a:ea typeface="楷体_GB2312" pitchFamily="49" charset="-122"/>
              </a:rPr>
              <a:t>“</a:t>
            </a:r>
            <a:r>
              <a:rPr lang="en-US" altLang="zh-CN" sz="2800" i="1" dirty="0">
                <a:latin typeface="+mn-lt"/>
              </a:rPr>
              <a:t>A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⊆</a:t>
            </a:r>
            <a:r>
              <a:rPr lang="en-US" altLang="zh-CN" sz="2800" i="1" dirty="0">
                <a:latin typeface="+mn-lt"/>
              </a:rPr>
              <a:t>B</a:t>
            </a:r>
            <a:r>
              <a:rPr lang="en-US" altLang="zh-CN" sz="2800" dirty="0">
                <a:ea typeface="楷体_GB2312" pitchFamily="49" charset="-122"/>
              </a:rPr>
              <a:t>”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是</a:t>
            </a:r>
            <a:r>
              <a:rPr lang="zh-CN" altLang="en-US" sz="2800" dirty="0">
                <a:ea typeface="楷体_GB2312" pitchFamily="49" charset="-122"/>
              </a:rPr>
              <a:t>“</a:t>
            </a:r>
            <a:r>
              <a:rPr lang="en-US" altLang="zh-CN" sz="2800" i="1" dirty="0">
                <a:latin typeface="+mn-lt"/>
              </a:rPr>
              <a:t>a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&gt;5</a:t>
            </a:r>
            <a:r>
              <a:rPr lang="en-US" altLang="zh-CN" sz="2800" dirty="0">
                <a:ea typeface="楷体_GB2312" pitchFamily="49" charset="-122"/>
              </a:rPr>
              <a:t>”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的既不充分也不必要条件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63960" y="1393374"/>
            <a:ext cx="7837487" cy="3970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/>
          <a:p>
            <a:r>
              <a:rPr lang="en-US" altLang="zh-CN" sz="2800" b="1" dirty="0">
                <a:solidFill>
                  <a:srgbClr val="47494B"/>
                </a:solidFill>
                <a:latin typeface="Times New Roman"/>
                <a:ea typeface="宋体"/>
              </a:rPr>
              <a:t>1.</a:t>
            </a:r>
            <a:r>
              <a:rPr lang="zh-CN" altLang="en-US" sz="2800" b="1" dirty="0">
                <a:solidFill>
                  <a:srgbClr val="47494B"/>
                </a:solidFill>
                <a:latin typeface="Times New Roman"/>
                <a:ea typeface="宋体"/>
              </a:rPr>
              <a:t>掌握充分必要条件的意义，能够判定给定的</a:t>
            </a:r>
          </a:p>
          <a:p>
            <a:r>
              <a:rPr lang="zh-CN" altLang="en-US" sz="2800" b="1" dirty="0">
                <a:solidFill>
                  <a:srgbClr val="47494B"/>
                </a:solidFill>
                <a:latin typeface="Times New Roman"/>
                <a:ea typeface="宋体"/>
              </a:rPr>
              <a:t>两个命题的充要关系</a:t>
            </a:r>
            <a:r>
              <a:rPr lang="en-US" altLang="zh-CN" sz="2800" b="1" dirty="0">
                <a:solidFill>
                  <a:srgbClr val="47494B"/>
                </a:solidFill>
                <a:latin typeface="Times New Roman"/>
                <a:ea typeface="宋体"/>
              </a:rPr>
              <a:t>.(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重点</a:t>
            </a:r>
            <a:r>
              <a:rPr lang="en-US" altLang="zh-CN" sz="2800" b="1" dirty="0">
                <a:solidFill>
                  <a:srgbClr val="47494B"/>
                </a:solidFill>
                <a:latin typeface="Times New Roman"/>
                <a:ea typeface="宋体"/>
              </a:rPr>
              <a:t>)</a:t>
            </a:r>
          </a:p>
          <a:p>
            <a:r>
              <a:rPr lang="en-US" altLang="zh-CN" sz="2800" b="1" dirty="0">
                <a:solidFill>
                  <a:srgbClr val="47494B"/>
                </a:solidFill>
                <a:latin typeface="Times New Roman"/>
                <a:ea typeface="宋体"/>
              </a:rPr>
              <a:t>2</a:t>
            </a:r>
            <a:r>
              <a:rPr lang="zh-CN" altLang="en-US" sz="2800" b="1" dirty="0">
                <a:solidFill>
                  <a:srgbClr val="47494B"/>
                </a:solidFill>
                <a:latin typeface="Times New Roman"/>
                <a:ea typeface="宋体"/>
              </a:rPr>
              <a:t>．能正确判断是充分条件、必要条件还是充要</a:t>
            </a:r>
          </a:p>
          <a:p>
            <a:r>
              <a:rPr lang="zh-CN" altLang="en-US" sz="2800" b="1" dirty="0">
                <a:solidFill>
                  <a:srgbClr val="47494B"/>
                </a:solidFill>
                <a:latin typeface="Times New Roman"/>
                <a:ea typeface="宋体"/>
              </a:rPr>
              <a:t>条件</a:t>
            </a:r>
            <a:r>
              <a:rPr lang="en-US" altLang="zh-CN" sz="2800" b="1" dirty="0">
                <a:solidFill>
                  <a:srgbClr val="47494B"/>
                </a:solidFill>
                <a:latin typeface="Times New Roman"/>
                <a:ea typeface="宋体"/>
              </a:rPr>
              <a:t>.(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难点</a:t>
            </a:r>
            <a:r>
              <a:rPr lang="en-US" altLang="zh-CN" sz="2800" b="1" dirty="0">
                <a:solidFill>
                  <a:srgbClr val="47494B"/>
                </a:solidFill>
                <a:latin typeface="Times New Roman"/>
                <a:ea typeface="宋体"/>
              </a:rPr>
              <a:t>)</a:t>
            </a:r>
          </a:p>
          <a:p>
            <a:r>
              <a:rPr lang="en-US" altLang="zh-CN" sz="2800" b="1" dirty="0">
                <a:solidFill>
                  <a:srgbClr val="47494B"/>
                </a:solidFill>
                <a:latin typeface="Times New Roman"/>
                <a:ea typeface="宋体"/>
              </a:rPr>
              <a:t>3</a:t>
            </a:r>
            <a:r>
              <a:rPr lang="zh-CN" altLang="en-US" sz="2800" b="1" dirty="0">
                <a:solidFill>
                  <a:srgbClr val="47494B"/>
                </a:solidFill>
                <a:latin typeface="Times New Roman"/>
                <a:ea typeface="宋体"/>
              </a:rPr>
              <a:t>．培养学生的逻辑思维能力及归纳总结能力</a:t>
            </a:r>
            <a:r>
              <a:rPr lang="en-US" altLang="zh-CN" sz="2800" b="1" dirty="0">
                <a:solidFill>
                  <a:srgbClr val="47494B"/>
                </a:solidFill>
                <a:latin typeface="Times New Roman"/>
                <a:ea typeface="宋体"/>
              </a:rPr>
              <a:t>.</a:t>
            </a:r>
          </a:p>
          <a:p>
            <a:r>
              <a:rPr lang="en-US" altLang="zh-CN" sz="2800" b="1" dirty="0">
                <a:solidFill>
                  <a:srgbClr val="47494B"/>
                </a:solidFill>
                <a:latin typeface="Times New Roman"/>
                <a:ea typeface="宋体"/>
              </a:rPr>
              <a:t>4</a:t>
            </a:r>
            <a:r>
              <a:rPr lang="zh-CN" altLang="en-US" sz="2800" b="1" dirty="0">
                <a:solidFill>
                  <a:srgbClr val="47494B"/>
                </a:solidFill>
                <a:latin typeface="Times New Roman"/>
                <a:ea typeface="宋体"/>
              </a:rPr>
              <a:t>．在充要条件的教学中，培养等价转化思想．</a:t>
            </a:r>
            <a:endParaRPr lang="zh-CN" altLang="en-US" sz="2800" dirty="0">
              <a:solidFill>
                <a:srgbClr val="47494B"/>
              </a:solidFill>
              <a:latin typeface="Times New Roman"/>
              <a:ea typeface="宋体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" y="180754"/>
            <a:ext cx="2083981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3600" b="1" dirty="0" smtClean="0">
                <a:latin typeface="Times New Roman"/>
                <a:ea typeface="宋体"/>
              </a:rPr>
              <a:t>学习目标</a:t>
            </a:r>
          </a:p>
        </p:txBody>
      </p:sp>
    </p:spTree>
    <p:extLst>
      <p:ext uri="{BB962C8B-B14F-4D97-AF65-F5344CB8AC3E}">
        <p14:creationId xmlns:p14="http://schemas.microsoft.com/office/powerpoint/2010/main" val="211408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2436" name="Text Box 4"/>
          <p:cNvSpPr txBox="1">
            <a:spLocks noChangeArrowheads="1"/>
          </p:cNvSpPr>
          <p:nvPr/>
        </p:nvSpPr>
        <p:spPr bwMode="auto">
          <a:xfrm>
            <a:off x="663575" y="979488"/>
            <a:ext cx="7827963" cy="31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>
                <a:solidFill>
                  <a:srgbClr val="FF0000"/>
                </a:solidFill>
              </a:rPr>
              <a:t>【</a:t>
            </a:r>
            <a:r>
              <a:rPr lang="zh-CN" altLang="en-US">
                <a:solidFill>
                  <a:srgbClr val="FF0000"/>
                </a:solidFill>
              </a:rPr>
              <a:t>归纳</a:t>
            </a:r>
            <a:r>
              <a:rPr lang="en-US" altLang="zh-CN">
                <a:solidFill>
                  <a:srgbClr val="FF0000"/>
                </a:solidFill>
              </a:rPr>
              <a:t>】</a:t>
            </a:r>
            <a:r>
              <a:rPr lang="en-US" altLang="zh-CN"/>
              <a:t>1</a:t>
            </a:r>
            <a:r>
              <a:rPr lang="zh-CN" altLang="en-US"/>
              <a:t>，</a:t>
            </a:r>
            <a:r>
              <a:rPr lang="en-US" altLang="zh-CN"/>
              <a:t>2</a:t>
            </a:r>
            <a:r>
              <a:rPr lang="zh-CN" altLang="en-US"/>
              <a:t>两题解法的共同点及作用</a:t>
            </a:r>
            <a:r>
              <a:rPr lang="en-US" altLang="zh-CN"/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提示：</a:t>
            </a:r>
            <a:r>
              <a:rPr lang="en-US" altLang="zh-CN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>
                <a:latin typeface="楷体_GB2312" pitchFamily="49" charset="-122"/>
                <a:ea typeface="楷体_GB2312" pitchFamily="49" charset="-122"/>
              </a:rPr>
              <a:t>两题的解法的共同点是找出条件或结论的等价条件，再与结论或者条件进行比较作出判断</a:t>
            </a:r>
            <a:r>
              <a:rPr lang="en-US" altLang="zh-CN"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>
                <a:latin typeface="楷体_GB2312" pitchFamily="49" charset="-122"/>
                <a:ea typeface="楷体_GB2312" pitchFamily="49" charset="-122"/>
              </a:rPr>
              <a:t>这种方法具有一般性，特别是在处理求某结论的充分不必要条件或必要不充分条件时，非常有效</a:t>
            </a:r>
            <a:r>
              <a:rPr lang="en-US" altLang="zh-CN"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2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22" name="Text Box 2"/>
          <p:cNvSpPr txBox="1">
            <a:spLocks noChangeArrowheads="1"/>
          </p:cNvSpPr>
          <p:nvPr/>
        </p:nvSpPr>
        <p:spPr bwMode="auto">
          <a:xfrm>
            <a:off x="339725" y="673947"/>
            <a:ext cx="7827963" cy="412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【</a:t>
            </a:r>
            <a:r>
              <a:rPr lang="zh-CN" altLang="en-US" dirty="0">
                <a:solidFill>
                  <a:srgbClr val="FF0000"/>
                </a:solidFill>
              </a:rPr>
              <a:t>变式训练</a:t>
            </a:r>
            <a:r>
              <a:rPr lang="en-US" altLang="zh-CN" dirty="0">
                <a:solidFill>
                  <a:srgbClr val="FF0000"/>
                </a:solidFill>
              </a:rPr>
              <a:t>】</a:t>
            </a:r>
            <a:r>
              <a:rPr lang="en-US" altLang="zh-CN" dirty="0"/>
              <a:t>“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dirty="0"/>
              <a:t>&lt;0”</a:t>
            </a:r>
            <a:r>
              <a:rPr lang="zh-CN" altLang="en-US" dirty="0"/>
              <a:t>是“方程</a:t>
            </a:r>
            <a:r>
              <a:rPr lang="en-US" altLang="zh-CN" i="1" dirty="0">
                <a:latin typeface="+mn-lt"/>
              </a:rPr>
              <a:t>ax</a:t>
            </a:r>
            <a:r>
              <a:rPr lang="en-US" altLang="zh-CN" baseline="30000" dirty="0"/>
              <a:t>2</a:t>
            </a:r>
            <a:r>
              <a:rPr lang="en-US" altLang="zh-CN" dirty="0"/>
              <a:t>+2</a:t>
            </a:r>
            <a:r>
              <a:rPr lang="en-US" altLang="zh-CN" i="1" dirty="0">
                <a:latin typeface="+mn-lt"/>
              </a:rPr>
              <a:t>x</a:t>
            </a:r>
            <a:r>
              <a:rPr lang="en-US" altLang="zh-CN" dirty="0"/>
              <a:t>+1=0</a:t>
            </a:r>
            <a:r>
              <a:rPr lang="zh-CN" altLang="en-US" dirty="0"/>
              <a:t>至少有一个负数根”的</a:t>
            </a:r>
            <a:r>
              <a:rPr lang="en-US" altLang="zh-CN" dirty="0"/>
              <a:t>(   )</a:t>
            </a:r>
          </a:p>
          <a:p>
            <a:pPr eaLnBrk="1" hangingPunct="1">
              <a:lnSpc>
                <a:spcPct val="17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A</a:t>
            </a:r>
            <a:r>
              <a:rPr lang="zh-CN" altLang="en-US" dirty="0"/>
              <a:t>）必要不</a:t>
            </a:r>
            <a:r>
              <a:rPr lang="zh-CN" altLang="en-US" dirty="0" smtClean="0"/>
              <a:t>充分条件（</a:t>
            </a:r>
            <a:r>
              <a:rPr lang="en-US" altLang="zh-CN" dirty="0"/>
              <a:t>B</a:t>
            </a:r>
            <a:r>
              <a:rPr lang="zh-CN" altLang="en-US" dirty="0"/>
              <a:t>）充分不必要条件</a:t>
            </a:r>
          </a:p>
          <a:p>
            <a:pPr eaLnBrk="1" hangingPunct="1">
              <a:lnSpc>
                <a:spcPct val="17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C</a:t>
            </a:r>
            <a:r>
              <a:rPr lang="zh-CN" altLang="en-US" dirty="0"/>
              <a:t>）充分</a:t>
            </a:r>
            <a:r>
              <a:rPr lang="zh-CN" altLang="en-US" dirty="0" smtClean="0"/>
              <a:t>必要条件（</a:t>
            </a:r>
            <a:r>
              <a:rPr lang="en-US" altLang="zh-CN" dirty="0"/>
              <a:t>D</a:t>
            </a:r>
            <a:r>
              <a:rPr lang="zh-CN" altLang="en-US" dirty="0"/>
              <a:t>）既不充分也不必要条件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解题指南</a:t>
            </a:r>
            <a:r>
              <a:rPr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解答本题的关键点是：（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）理解</a:t>
            </a:r>
            <a:r>
              <a:rPr lang="zh-CN" altLang="en-US" dirty="0">
                <a:ea typeface="楷体_GB2312" pitchFamily="49" charset="-122"/>
              </a:rPr>
              <a:t>“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至少有一个负数根</a:t>
            </a:r>
            <a:r>
              <a:rPr lang="zh-CN" altLang="en-US" dirty="0">
                <a:ea typeface="楷体_GB2312" pitchFamily="49" charset="-122"/>
              </a:rPr>
              <a:t>”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的意义；（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）对方程讨论；（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）注意寻找问题成立的等价条件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681038" y="988515"/>
            <a:ext cx="7827962" cy="4696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70000"/>
              </a:lnSpc>
            </a:pPr>
            <a:r>
              <a:rPr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解析</a:t>
            </a:r>
            <a:r>
              <a:rPr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】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选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B.(1)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当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&lt;0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时，由题知</a:t>
            </a:r>
            <a:r>
              <a:rPr lang="en-US" altLang="zh-CN" i="1" dirty="0">
                <a:latin typeface="+mn-lt"/>
              </a:rPr>
              <a:t>x</a:t>
            </a:r>
            <a:r>
              <a:rPr lang="en-US" altLang="zh-CN" baseline="-25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1</a:t>
            </a:r>
            <a:r>
              <a:rPr lang="en-US" altLang="zh-CN" i="1" dirty="0">
                <a:latin typeface="+mn-lt"/>
              </a:rPr>
              <a:t>x</a:t>
            </a:r>
            <a:r>
              <a:rPr lang="en-US" altLang="zh-CN" baseline="-25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=   &lt;0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，故此一元二次方程有一正根和一负根，符合题意；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(2)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当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=0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时，该方程仅有一根为    ；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(3)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当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&gt;0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时，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Δ≥0⇔4-4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≥0⇔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≤1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，所以，当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0&lt;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≤1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，此一元二次方程有两个负根，符合题意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.</a:t>
            </a:r>
          </a:p>
          <a:p>
            <a:pPr eaLnBrk="1" hangingPunct="1">
              <a:lnSpc>
                <a:spcPct val="170000"/>
              </a:lnSpc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综上所述，当且仅当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≤1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时，方程</a:t>
            </a:r>
            <a:r>
              <a:rPr lang="en-US" altLang="zh-CN" i="1" dirty="0">
                <a:latin typeface="+mn-lt"/>
              </a:rPr>
              <a:t>ax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+2</a:t>
            </a:r>
            <a:r>
              <a:rPr lang="en-US" altLang="zh-CN" i="1" dirty="0">
                <a:latin typeface="+mn-lt"/>
              </a:rPr>
              <a:t>x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+1=0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至少有一个负数根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,</a:t>
            </a:r>
            <a:r>
              <a:rPr lang="zh-CN" altLang="en-US" dirty="0" smtClean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所以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，</a:t>
            </a:r>
            <a:r>
              <a:rPr lang="zh-CN" altLang="en-US" dirty="0">
                <a:ea typeface="楷体_GB2312" pitchFamily="49" charset="-122"/>
                <a:cs typeface="宋体" pitchFamily="2" charset="-122"/>
              </a:rPr>
              <a:t>“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&lt;0</a:t>
            </a:r>
            <a:r>
              <a:rPr lang="en-US" altLang="zh-CN" dirty="0">
                <a:ea typeface="楷体_GB2312" pitchFamily="49" charset="-122"/>
                <a:cs typeface="宋体" pitchFamily="2" charset="-122"/>
              </a:rPr>
              <a:t>”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是</a:t>
            </a:r>
            <a:r>
              <a:rPr lang="zh-CN" altLang="en-US" dirty="0">
                <a:ea typeface="楷体_GB2312" pitchFamily="49" charset="-122"/>
                <a:cs typeface="宋体" pitchFamily="2" charset="-122"/>
              </a:rPr>
              <a:t>“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方程</a:t>
            </a:r>
            <a:r>
              <a:rPr lang="en-US" altLang="zh-CN" i="1" dirty="0">
                <a:latin typeface="+mn-lt"/>
              </a:rPr>
              <a:t>ax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+2</a:t>
            </a:r>
            <a:r>
              <a:rPr lang="en-US" altLang="zh-CN" i="1" dirty="0">
                <a:latin typeface="+mn-lt"/>
              </a:rPr>
              <a:t>x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+1=0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至少有一个负数根</a:t>
            </a:r>
            <a:r>
              <a:rPr lang="zh-CN" altLang="en-US" dirty="0">
                <a:ea typeface="楷体_GB2312" pitchFamily="49" charset="-122"/>
                <a:cs typeface="宋体" pitchFamily="2" charset="-122"/>
              </a:rPr>
              <a:t>”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的充分不必要条件．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69384"/>
              </p:ext>
            </p:extLst>
          </p:nvPr>
        </p:nvGraphicFramePr>
        <p:xfrm>
          <a:off x="5735638" y="1031134"/>
          <a:ext cx="215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3" imgW="215640" imgH="672840" progId="Equation.DSMT4">
                  <p:embed/>
                </p:oleObj>
              </mc:Choice>
              <mc:Fallback>
                <p:oleObj name="Equation" r:id="rId3" imgW="215640" imgH="6728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638" y="1031134"/>
                        <a:ext cx="2159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225431"/>
              </p:ext>
            </p:extLst>
          </p:nvPr>
        </p:nvGraphicFramePr>
        <p:xfrm>
          <a:off x="4752975" y="2189163"/>
          <a:ext cx="457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5" imgW="457200" imgH="672840" progId="Equation.DSMT4">
                  <p:embed/>
                </p:oleObj>
              </mc:Choice>
              <mc:Fallback>
                <p:oleObj name="Equation" r:id="rId5" imgW="457200" imgH="672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975" y="2189163"/>
                        <a:ext cx="4572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14338" y="534988"/>
            <a:ext cx="7827962" cy="474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zh-CN" altLang="en-US" sz="2800" dirty="0" smtClean="0">
                <a:solidFill>
                  <a:srgbClr val="FF0000"/>
                </a:solidFill>
              </a:rPr>
              <a:t>题目</a:t>
            </a:r>
            <a:r>
              <a:rPr lang="zh-CN" altLang="en-US" sz="2800" dirty="0" smtClean="0">
                <a:solidFill>
                  <a:srgbClr val="FF0000"/>
                </a:solidFill>
              </a:rPr>
              <a:t>类型三、充要条件</a:t>
            </a:r>
            <a:r>
              <a:rPr lang="zh-CN" altLang="en-US" sz="2800" dirty="0">
                <a:solidFill>
                  <a:srgbClr val="FF0000"/>
                </a:solidFill>
              </a:rPr>
              <a:t>的证明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800" dirty="0" smtClean="0"/>
              <a:t>有关</a:t>
            </a:r>
            <a:r>
              <a:rPr lang="zh-CN" altLang="en-US" sz="2800" dirty="0"/>
              <a:t>充要条件的证明问题，要分清哪个是条件，哪个是结论，谁是谁的什么条件，由“条件</a:t>
            </a:r>
            <a:r>
              <a:rPr lang="zh-CN" altLang="en-US" sz="2800" dirty="0">
                <a:ea typeface="MS Mincho" pitchFamily="49" charset="-128"/>
              </a:rPr>
              <a:t>⇒</a:t>
            </a:r>
            <a:r>
              <a:rPr lang="zh-CN" altLang="en-US" sz="2800" dirty="0"/>
              <a:t>结论”是证明命题的充分性，由“结论</a:t>
            </a:r>
            <a:r>
              <a:rPr lang="zh-CN" altLang="en-US" sz="2800" dirty="0">
                <a:ea typeface="MS Mincho" pitchFamily="49" charset="-128"/>
              </a:rPr>
              <a:t>⇒</a:t>
            </a:r>
            <a:r>
              <a:rPr lang="zh-CN" altLang="en-US" sz="2800" dirty="0"/>
              <a:t>条件”是证明命题的必要性</a:t>
            </a:r>
            <a:r>
              <a:rPr lang="en-US" altLang="zh-CN" sz="2800" dirty="0"/>
              <a:t>.</a:t>
            </a:r>
            <a:r>
              <a:rPr lang="zh-CN" altLang="en-US" sz="2800" dirty="0"/>
              <a:t>证明要分两个环节：一是证充分性；二是证必要性</a:t>
            </a:r>
            <a:r>
              <a:rPr lang="en-US" altLang="zh-CN" sz="2800" dirty="0"/>
              <a:t>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54873" y="242799"/>
            <a:ext cx="8247017" cy="203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en-US" sz="2800" b="1" dirty="0" smtClean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例</a:t>
            </a:r>
            <a:r>
              <a:rPr lang="en-US" altLang="zh-CN" sz="2800" b="1" dirty="0" smtClean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3</a:t>
            </a:r>
            <a:r>
              <a:rPr lang="zh-CN" altLang="en-US" sz="2800" b="1" dirty="0" smtClean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  </a:t>
            </a:r>
            <a:r>
              <a:rPr lang="zh-CN" altLang="en-US" sz="2800" b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已知</a:t>
            </a:r>
            <a:r>
              <a:rPr lang="en-US" altLang="en-US" sz="2800" b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⊙</a:t>
            </a:r>
            <a:r>
              <a:rPr lang="en-US" altLang="zh-CN" sz="2800" b="1" i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O </a:t>
            </a:r>
            <a:r>
              <a:rPr lang="zh-CN" altLang="en-US" sz="2800" b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的半径为</a:t>
            </a:r>
            <a:r>
              <a:rPr lang="en-US" altLang="zh-CN" sz="2800" b="1" i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r</a:t>
            </a:r>
            <a:r>
              <a:rPr lang="zh-CN" altLang="en-US" sz="2800" b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，圆心</a:t>
            </a:r>
            <a:r>
              <a:rPr lang="en-US" altLang="zh-CN" sz="2800" b="1" i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O</a:t>
            </a:r>
            <a:r>
              <a:rPr lang="zh-CN" altLang="en-US" sz="2800" b="1" dirty="0" smtClean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到直线</a:t>
            </a:r>
            <a:r>
              <a:rPr lang="en-US" altLang="zh-CN" sz="2800" b="1" i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l</a:t>
            </a:r>
            <a:r>
              <a:rPr lang="zh-CN" altLang="en-US" sz="2800" b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的距离为</a:t>
            </a:r>
            <a:r>
              <a:rPr lang="en-US" altLang="zh-CN" sz="2800" b="1" i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d</a:t>
            </a:r>
            <a:r>
              <a:rPr lang="en-US" altLang="zh-CN" sz="2800" b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.</a:t>
            </a:r>
          </a:p>
          <a:p>
            <a:pPr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求证 </a:t>
            </a:r>
            <a:r>
              <a:rPr lang="en-US" altLang="zh-CN" sz="2800" b="1" i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d = r</a:t>
            </a:r>
            <a:r>
              <a:rPr lang="zh-CN" altLang="en-US" sz="2800" b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是直线 </a:t>
            </a:r>
            <a:r>
              <a:rPr lang="en-US" altLang="zh-CN" sz="2800" b="1" i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l </a:t>
            </a:r>
            <a:r>
              <a:rPr lang="zh-CN" altLang="en-US" sz="2800" b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与</a:t>
            </a:r>
            <a:r>
              <a:rPr lang="en-US" altLang="en-US" sz="2800" b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⊙</a:t>
            </a:r>
            <a:r>
              <a:rPr lang="en-US" altLang="zh-CN" sz="2800" b="1" i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O</a:t>
            </a:r>
            <a:r>
              <a:rPr lang="zh-CN" altLang="en-US" sz="2800" b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 相切的充要条件</a:t>
            </a:r>
            <a:r>
              <a:rPr lang="en-US" altLang="zh-CN" sz="2800" b="1" dirty="0">
                <a:solidFill>
                  <a:schemeClr val="tx1">
                    <a:lumMod val="75000"/>
                  </a:schemeClr>
                </a:solidFill>
                <a:latin typeface="Times New Roman"/>
                <a:ea typeface="宋体"/>
              </a:rPr>
              <a:t>.</a:t>
            </a:r>
          </a:p>
        </p:txBody>
      </p:sp>
      <p:sp>
        <p:nvSpPr>
          <p:cNvPr id="16387" name="Line 5"/>
          <p:cNvSpPr>
            <a:spLocks noChangeShapeType="1"/>
          </p:cNvSpPr>
          <p:nvPr/>
        </p:nvSpPr>
        <p:spPr bwMode="auto">
          <a:xfrm flipV="1">
            <a:off x="2918095" y="5204233"/>
            <a:ext cx="29797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/>
          <a:lstStyle/>
          <a:p>
            <a:endParaRPr lang="zh-CN" altLang="en-US"/>
          </a:p>
        </p:txBody>
      </p:sp>
      <p:sp>
        <p:nvSpPr>
          <p:cNvPr id="16388" name="Oval 6"/>
          <p:cNvSpPr>
            <a:spLocks noChangeArrowheads="1"/>
          </p:cNvSpPr>
          <p:nvPr/>
        </p:nvSpPr>
        <p:spPr bwMode="auto">
          <a:xfrm>
            <a:off x="3683273" y="3532597"/>
            <a:ext cx="1617663" cy="167163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8" tIns="45719" rIns="91438" bIns="45719" anchor="ctr"/>
          <a:lstStyle/>
          <a:p>
            <a:endParaRPr lang="zh-CN" altLang="en-US" sz="2800">
              <a:latin typeface="Times New Roman"/>
              <a:ea typeface="宋体"/>
            </a:endParaRPr>
          </a:p>
        </p:txBody>
      </p:sp>
      <p:sp>
        <p:nvSpPr>
          <p:cNvPr id="16389" name="Oval 7"/>
          <p:cNvSpPr>
            <a:spLocks noChangeArrowheads="1"/>
          </p:cNvSpPr>
          <p:nvPr/>
        </p:nvSpPr>
        <p:spPr bwMode="auto">
          <a:xfrm>
            <a:off x="4451620" y="4323173"/>
            <a:ext cx="84138" cy="873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8" tIns="45719" rIns="91438" bIns="45719" anchor="ctr"/>
          <a:lstStyle/>
          <a:p>
            <a:endParaRPr lang="zh-CN" altLang="en-US" sz="2800">
              <a:latin typeface="Times New Roman"/>
              <a:ea typeface="宋体"/>
            </a:endParaRPr>
          </a:p>
        </p:txBody>
      </p:sp>
      <p:sp>
        <p:nvSpPr>
          <p:cNvPr id="16390" name="Line 8"/>
          <p:cNvSpPr>
            <a:spLocks noChangeShapeType="1"/>
          </p:cNvSpPr>
          <p:nvPr/>
        </p:nvSpPr>
        <p:spPr bwMode="auto">
          <a:xfrm>
            <a:off x="4451620" y="4323173"/>
            <a:ext cx="0" cy="88106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/>
          <a:lstStyle/>
          <a:p>
            <a:endParaRPr lang="zh-CN" altLang="en-US"/>
          </a:p>
        </p:txBody>
      </p:sp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6066108" y="4939121"/>
            <a:ext cx="596900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 b="1" i="1">
                <a:solidFill>
                  <a:schemeClr val="tx1"/>
                </a:solidFill>
                <a:latin typeface="Times New Roman"/>
                <a:ea typeface="宋体"/>
              </a:rPr>
              <a:t>l</a:t>
            </a:r>
          </a:p>
        </p:txBody>
      </p:sp>
      <p:sp>
        <p:nvSpPr>
          <p:cNvPr id="16394" name="Text Box 13"/>
          <p:cNvSpPr txBox="1">
            <a:spLocks noChangeArrowheads="1"/>
          </p:cNvSpPr>
          <p:nvPr/>
        </p:nvSpPr>
        <p:spPr bwMode="auto">
          <a:xfrm>
            <a:off x="4619895" y="3883435"/>
            <a:ext cx="425450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O</a:t>
            </a:r>
          </a:p>
        </p:txBody>
      </p:sp>
      <p:sp>
        <p:nvSpPr>
          <p:cNvPr id="16395" name="Line 15"/>
          <p:cNvSpPr>
            <a:spLocks noChangeShapeType="1"/>
          </p:cNvSpPr>
          <p:nvPr/>
        </p:nvSpPr>
        <p:spPr bwMode="auto">
          <a:xfrm>
            <a:off x="4448445" y="4939120"/>
            <a:ext cx="2555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/>
          <a:lstStyle/>
          <a:p>
            <a:endParaRPr lang="zh-CN" altLang="en-US"/>
          </a:p>
        </p:txBody>
      </p:sp>
      <p:sp>
        <p:nvSpPr>
          <p:cNvPr id="16396" name="Line 16"/>
          <p:cNvSpPr>
            <a:spLocks noChangeShapeType="1"/>
          </p:cNvSpPr>
          <p:nvPr/>
        </p:nvSpPr>
        <p:spPr bwMode="auto">
          <a:xfrm>
            <a:off x="4704033" y="4939124"/>
            <a:ext cx="0" cy="265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/>
          <a:lstStyle/>
          <a:p>
            <a:endParaRPr lang="zh-CN" altLang="en-US"/>
          </a:p>
        </p:txBody>
      </p:sp>
      <p:sp>
        <p:nvSpPr>
          <p:cNvPr id="16398" name="Text Box 22"/>
          <p:cNvSpPr txBox="1">
            <a:spLocks noChangeArrowheads="1"/>
          </p:cNvSpPr>
          <p:nvPr/>
        </p:nvSpPr>
        <p:spPr bwMode="auto">
          <a:xfrm>
            <a:off x="4022995" y="4219984"/>
            <a:ext cx="364198" cy="73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/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50819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7"/>
          <p:cNvGrpSpPr>
            <a:grpSpLocks/>
          </p:cNvGrpSpPr>
          <p:nvPr/>
        </p:nvGrpSpPr>
        <p:grpSpPr bwMode="auto">
          <a:xfrm>
            <a:off x="2450068" y="3885124"/>
            <a:ext cx="3744913" cy="2164623"/>
            <a:chOff x="1202" y="2750"/>
            <a:chExt cx="1996" cy="1116"/>
          </a:xfrm>
        </p:grpSpPr>
        <p:grpSp>
          <p:nvGrpSpPr>
            <p:cNvPr id="17419" name="Group 8"/>
            <p:cNvGrpSpPr>
              <a:grpSpLocks/>
            </p:cNvGrpSpPr>
            <p:nvPr/>
          </p:nvGrpSpPr>
          <p:grpSpPr bwMode="auto">
            <a:xfrm>
              <a:off x="1202" y="2750"/>
              <a:ext cx="1996" cy="1116"/>
              <a:chOff x="3016" y="2750"/>
              <a:chExt cx="1996" cy="1116"/>
            </a:xfrm>
          </p:grpSpPr>
          <p:sp>
            <p:nvSpPr>
              <p:cNvPr id="17423" name="Line 9"/>
              <p:cNvSpPr>
                <a:spLocks noChangeShapeType="1"/>
              </p:cNvSpPr>
              <p:nvPr/>
            </p:nvSpPr>
            <p:spPr bwMode="auto">
              <a:xfrm flipV="1">
                <a:off x="3016" y="3612"/>
                <a:ext cx="15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4" name="Oval 10"/>
              <p:cNvSpPr>
                <a:spLocks noChangeArrowheads="1"/>
              </p:cNvSpPr>
              <p:nvPr/>
            </p:nvSpPr>
            <p:spPr bwMode="auto">
              <a:xfrm>
                <a:off x="3424" y="2750"/>
                <a:ext cx="862" cy="862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/>
                  <a:ea typeface="宋体"/>
                </a:endParaRPr>
              </a:p>
            </p:txBody>
          </p:sp>
          <p:sp>
            <p:nvSpPr>
              <p:cNvPr id="17425" name="Oval 11"/>
              <p:cNvSpPr>
                <a:spLocks noChangeArrowheads="1"/>
              </p:cNvSpPr>
              <p:nvPr/>
            </p:nvSpPr>
            <p:spPr bwMode="auto">
              <a:xfrm>
                <a:off x="3833" y="3158"/>
                <a:ext cx="45" cy="45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/>
                  <a:ea typeface="宋体"/>
                </a:endParaRPr>
              </a:p>
            </p:txBody>
          </p:sp>
          <p:sp>
            <p:nvSpPr>
              <p:cNvPr id="17426" name="Line 12"/>
              <p:cNvSpPr>
                <a:spLocks noChangeShapeType="1"/>
              </p:cNvSpPr>
              <p:nvPr/>
            </p:nvSpPr>
            <p:spPr bwMode="auto">
              <a:xfrm>
                <a:off x="3833" y="3158"/>
                <a:ext cx="0" cy="45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7" name="Line 13"/>
              <p:cNvSpPr>
                <a:spLocks noChangeShapeType="1"/>
              </p:cNvSpPr>
              <p:nvPr/>
            </p:nvSpPr>
            <p:spPr bwMode="auto">
              <a:xfrm>
                <a:off x="3878" y="3203"/>
                <a:ext cx="498" cy="40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8" name="Text Box 14"/>
              <p:cNvSpPr txBox="1">
                <a:spLocks noChangeArrowheads="1"/>
              </p:cNvSpPr>
              <p:nvPr/>
            </p:nvSpPr>
            <p:spPr bwMode="auto">
              <a:xfrm>
                <a:off x="3741" y="3596"/>
                <a:ext cx="273" cy="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1pPr>
                <a:lvl2pPr marL="742950" indent="-285750"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2pPr>
                <a:lvl3pPr marL="1143000" indent="-228600"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3pPr>
                <a:lvl4pPr marL="1600200" indent="-228600"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4pPr>
                <a:lvl5pPr marL="2057400" indent="-228600"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5pPr>
                <a:lvl6pPr marL="2514600" indent="-228600" eaLnBrk="0" fontAlgn="base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6pPr>
                <a:lvl7pPr marL="2971800" indent="-228600" eaLnBrk="0" fontAlgn="base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7pPr>
                <a:lvl8pPr marL="3429000" indent="-228600" eaLnBrk="0" fontAlgn="base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8pPr>
                <a:lvl9pPr marL="3886200" indent="-228600" eaLnBrk="0" fontAlgn="base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zh-CN" sz="2800" b="1" i="1">
                    <a:solidFill>
                      <a:schemeClr val="tx1"/>
                    </a:solidFill>
                    <a:latin typeface="Times New Roman"/>
                    <a:ea typeface="宋体"/>
                  </a:rPr>
                  <a:t>P</a:t>
                </a:r>
              </a:p>
            </p:txBody>
          </p:sp>
          <p:sp>
            <p:nvSpPr>
              <p:cNvPr id="17429" name="Text Box 15"/>
              <p:cNvSpPr txBox="1">
                <a:spLocks noChangeArrowheads="1"/>
              </p:cNvSpPr>
              <p:nvPr/>
            </p:nvSpPr>
            <p:spPr bwMode="auto">
              <a:xfrm>
                <a:off x="4195" y="3596"/>
                <a:ext cx="363" cy="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1pPr>
                <a:lvl2pPr marL="742950" indent="-285750"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2pPr>
                <a:lvl3pPr marL="1143000" indent="-228600"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3pPr>
                <a:lvl4pPr marL="1600200" indent="-228600"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4pPr>
                <a:lvl5pPr marL="2057400" indent="-228600"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5pPr>
                <a:lvl6pPr marL="2514600" indent="-228600" eaLnBrk="0" fontAlgn="base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6pPr>
                <a:lvl7pPr marL="2971800" indent="-228600" eaLnBrk="0" fontAlgn="base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7pPr>
                <a:lvl8pPr marL="3429000" indent="-228600" eaLnBrk="0" fontAlgn="base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8pPr>
                <a:lvl9pPr marL="3886200" indent="-228600" eaLnBrk="0" fontAlgn="base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zh-CN" sz="2800" b="1" i="1">
                    <a:solidFill>
                      <a:schemeClr val="tx1"/>
                    </a:solidFill>
                    <a:latin typeface="Times New Roman"/>
                    <a:ea typeface="宋体"/>
                  </a:rPr>
                  <a:t>Q</a:t>
                </a:r>
              </a:p>
            </p:txBody>
          </p:sp>
          <p:sp>
            <p:nvSpPr>
              <p:cNvPr id="17430" name="Text Box 16"/>
              <p:cNvSpPr txBox="1">
                <a:spLocks noChangeArrowheads="1"/>
              </p:cNvSpPr>
              <p:nvPr/>
            </p:nvSpPr>
            <p:spPr bwMode="auto">
              <a:xfrm>
                <a:off x="4694" y="3475"/>
                <a:ext cx="318" cy="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1pPr>
                <a:lvl2pPr marL="742950" indent="-285750"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2pPr>
                <a:lvl3pPr marL="1143000" indent="-228600"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3pPr>
                <a:lvl4pPr marL="1600200" indent="-228600"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4pPr>
                <a:lvl5pPr marL="2057400" indent="-228600"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5pPr>
                <a:lvl6pPr marL="2514600" indent="-228600" eaLnBrk="0" fontAlgn="base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6pPr>
                <a:lvl7pPr marL="2971800" indent="-228600" eaLnBrk="0" fontAlgn="base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7pPr>
                <a:lvl8pPr marL="3429000" indent="-228600" eaLnBrk="0" fontAlgn="base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8pPr>
                <a:lvl9pPr marL="3886200" indent="-228600" eaLnBrk="0" fontAlgn="base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zh-CN" sz="2800" b="1" i="1">
                    <a:solidFill>
                      <a:schemeClr val="tx1"/>
                    </a:solidFill>
                    <a:latin typeface="Times New Roman"/>
                    <a:ea typeface="宋体"/>
                  </a:rPr>
                  <a:t>l</a:t>
                </a:r>
              </a:p>
            </p:txBody>
          </p:sp>
          <p:sp>
            <p:nvSpPr>
              <p:cNvPr id="17431" name="Text Box 17"/>
              <p:cNvSpPr txBox="1">
                <a:spLocks noChangeArrowheads="1"/>
              </p:cNvSpPr>
              <p:nvPr/>
            </p:nvSpPr>
            <p:spPr bwMode="auto">
              <a:xfrm>
                <a:off x="3923" y="2931"/>
                <a:ext cx="227" cy="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1pPr>
                <a:lvl2pPr marL="742950" indent="-285750"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2pPr>
                <a:lvl3pPr marL="1143000" indent="-228600"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3pPr>
                <a:lvl4pPr marL="1600200" indent="-228600"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4pPr>
                <a:lvl5pPr marL="2057400" indent="-228600" eaLnBrk="0" hangingPunct="0"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5pPr>
                <a:lvl6pPr marL="2514600" indent="-228600" eaLnBrk="0" fontAlgn="base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6pPr>
                <a:lvl7pPr marL="2971800" indent="-228600" eaLnBrk="0" fontAlgn="base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7pPr>
                <a:lvl8pPr marL="3429000" indent="-228600" eaLnBrk="0" fontAlgn="base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8pPr>
                <a:lvl9pPr marL="3886200" indent="-228600" eaLnBrk="0" fontAlgn="base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defRPr sz="3000">
                    <a:solidFill>
                      <a:srgbClr val="FF3300"/>
                    </a:solidFill>
                    <a:latin typeface="黑体" pitchFamily="2" charset="-122"/>
                    <a:ea typeface="黑体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50000"/>
                  </a:spcBef>
                </a:pPr>
                <a:r>
                  <a:rPr lang="en-US" altLang="zh-CN" sz="2800" b="1" i="1" dirty="0">
                    <a:solidFill>
                      <a:schemeClr val="tx1"/>
                    </a:solidFill>
                    <a:latin typeface="Times New Roman"/>
                    <a:ea typeface="宋体"/>
                  </a:rPr>
                  <a:t>O</a:t>
                </a:r>
              </a:p>
            </p:txBody>
          </p:sp>
        </p:grpSp>
        <p:grpSp>
          <p:nvGrpSpPr>
            <p:cNvPr id="17420" name="Group 18"/>
            <p:cNvGrpSpPr>
              <a:grpSpLocks/>
            </p:cNvGrpSpPr>
            <p:nvPr/>
          </p:nvGrpSpPr>
          <p:grpSpPr bwMode="auto">
            <a:xfrm>
              <a:off x="2018" y="3475"/>
              <a:ext cx="136" cy="137"/>
              <a:chOff x="3833" y="3475"/>
              <a:chExt cx="90" cy="137"/>
            </a:xfrm>
          </p:grpSpPr>
          <p:sp>
            <p:nvSpPr>
              <p:cNvPr id="17421" name="Line 19"/>
              <p:cNvSpPr>
                <a:spLocks noChangeShapeType="1"/>
              </p:cNvSpPr>
              <p:nvPr/>
            </p:nvSpPr>
            <p:spPr bwMode="auto">
              <a:xfrm>
                <a:off x="3833" y="3475"/>
                <a:ext cx="9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2" name="Line 20"/>
              <p:cNvSpPr>
                <a:spLocks noChangeShapeType="1"/>
              </p:cNvSpPr>
              <p:nvPr/>
            </p:nvSpPr>
            <p:spPr bwMode="auto">
              <a:xfrm>
                <a:off x="3923" y="3475"/>
                <a:ext cx="0" cy="1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512899" y="338682"/>
            <a:ext cx="7527925" cy="2462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【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解析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】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设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：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：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d=r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，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：直线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l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与   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     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相切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.  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要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证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是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的充要条件，只需分别   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证明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充分性（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p    q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）和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必要性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（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q    p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）即可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.</a:t>
            </a:r>
          </a:p>
        </p:txBody>
      </p:sp>
      <p:graphicFrame>
        <p:nvGraphicFramePr>
          <p:cNvPr id="174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566857"/>
              </p:ext>
            </p:extLst>
          </p:nvPr>
        </p:nvGraphicFramePr>
        <p:xfrm>
          <a:off x="5881449" y="406628"/>
          <a:ext cx="6270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3" imgW="279400" imgH="190500" progId="Equation.DSMT4">
                  <p:embed/>
                </p:oleObj>
              </mc:Choice>
              <mc:Fallback>
                <p:oleObj name="Equation" r:id="rId3" imgW="2794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449" y="406628"/>
                        <a:ext cx="6270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569043"/>
              </p:ext>
            </p:extLst>
          </p:nvPr>
        </p:nvGraphicFramePr>
        <p:xfrm>
          <a:off x="2921049" y="1788297"/>
          <a:ext cx="420687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5" imgW="203112" imgH="139639" progId="Equation.DSMT4">
                  <p:embed/>
                </p:oleObj>
              </mc:Choice>
              <mc:Fallback>
                <p:oleObj name="Equation" r:id="rId5" imgW="203112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49" y="1788297"/>
                        <a:ext cx="420687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445956"/>
              </p:ext>
            </p:extLst>
          </p:nvPr>
        </p:nvGraphicFramePr>
        <p:xfrm>
          <a:off x="2241312" y="2453053"/>
          <a:ext cx="417512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7" imgW="203112" imgH="139639" progId="Equation.DSMT4">
                  <p:embed/>
                </p:oleObj>
              </mc:Choice>
              <mc:Fallback>
                <p:oleObj name="Equation" r:id="rId7" imgW="203112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312" y="2453053"/>
                        <a:ext cx="417512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998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5766" y="332697"/>
            <a:ext cx="8529637" cy="3323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证明：如图所示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）充分性（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p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   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）：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作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/>
                <a:ea typeface="宋体"/>
              </a:rPr>
              <a:t>OP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/>
                <a:ea typeface="宋体"/>
              </a:rPr>
              <a:t>⊥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/>
                <a:ea typeface="宋体"/>
              </a:rPr>
              <a:t>l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于点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则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OP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=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d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，若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d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=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r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，则点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在⊙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O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上，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在直线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l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上任取一点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Q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(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异于点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P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)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，连接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OQ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.</a:t>
            </a:r>
            <a:endParaRPr lang="en-US" altLang="zh-CN" sz="2800" b="1" dirty="0">
              <a:solidFill>
                <a:srgbClr val="FF0000"/>
              </a:solidFill>
              <a:latin typeface="Times New Roman"/>
              <a:ea typeface="宋体"/>
            </a:endParaRPr>
          </a:p>
        </p:txBody>
      </p:sp>
      <p:sp>
        <p:nvSpPr>
          <p:cNvPr id="18442" name="Line 6"/>
          <p:cNvSpPr>
            <a:spLocks noChangeShapeType="1"/>
          </p:cNvSpPr>
          <p:nvPr/>
        </p:nvSpPr>
        <p:spPr bwMode="auto">
          <a:xfrm flipV="1">
            <a:off x="2770329" y="6089652"/>
            <a:ext cx="2578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/>
          <a:lstStyle/>
          <a:p>
            <a:endParaRPr lang="zh-CN" altLang="en-US"/>
          </a:p>
        </p:txBody>
      </p:sp>
      <p:sp>
        <p:nvSpPr>
          <p:cNvPr id="18443" name="Oval 7"/>
          <p:cNvSpPr>
            <a:spLocks noChangeArrowheads="1"/>
          </p:cNvSpPr>
          <p:nvPr/>
        </p:nvSpPr>
        <p:spPr bwMode="auto">
          <a:xfrm>
            <a:off x="3413269" y="4716465"/>
            <a:ext cx="1400175" cy="137318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8" tIns="45719" rIns="91438" bIns="45719" anchor="ctr"/>
          <a:lstStyle/>
          <a:p>
            <a:endParaRPr lang="zh-CN" altLang="en-US" sz="2800">
              <a:latin typeface="Times New Roman"/>
              <a:ea typeface="宋体"/>
            </a:endParaRPr>
          </a:p>
        </p:txBody>
      </p:sp>
      <p:sp>
        <p:nvSpPr>
          <p:cNvPr id="18444" name="Oval 8"/>
          <p:cNvSpPr>
            <a:spLocks noChangeArrowheads="1"/>
          </p:cNvSpPr>
          <p:nvPr/>
        </p:nvSpPr>
        <p:spPr bwMode="auto">
          <a:xfrm>
            <a:off x="4076844" y="5381629"/>
            <a:ext cx="73025" cy="809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8" tIns="45719" rIns="91438" bIns="45719" anchor="ctr"/>
          <a:lstStyle/>
          <a:p>
            <a:endParaRPr lang="zh-CN" altLang="en-US" sz="2800">
              <a:latin typeface="Times New Roman"/>
              <a:ea typeface="宋体"/>
            </a:endParaRPr>
          </a:p>
        </p:txBody>
      </p:sp>
      <p:sp>
        <p:nvSpPr>
          <p:cNvPr id="18445" name="Line 9"/>
          <p:cNvSpPr>
            <a:spLocks noChangeShapeType="1"/>
          </p:cNvSpPr>
          <p:nvPr/>
        </p:nvSpPr>
        <p:spPr bwMode="auto">
          <a:xfrm flipH="1">
            <a:off x="4095893" y="5419728"/>
            <a:ext cx="9525" cy="6699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/>
          <a:lstStyle/>
          <a:p>
            <a:endParaRPr lang="zh-CN" altLang="en-US"/>
          </a:p>
        </p:txBody>
      </p:sp>
      <p:sp>
        <p:nvSpPr>
          <p:cNvPr id="18446" name="Line 10"/>
          <p:cNvSpPr>
            <a:spLocks noChangeShapeType="1"/>
          </p:cNvSpPr>
          <p:nvPr/>
        </p:nvSpPr>
        <p:spPr bwMode="auto">
          <a:xfrm>
            <a:off x="4121291" y="5414967"/>
            <a:ext cx="857250" cy="6746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/>
          <a:lstStyle/>
          <a:p>
            <a:endParaRPr lang="zh-CN" altLang="en-US"/>
          </a:p>
        </p:txBody>
      </p:sp>
      <p:sp>
        <p:nvSpPr>
          <p:cNvPr id="18447" name="Text Box 11"/>
          <p:cNvSpPr txBox="1">
            <a:spLocks noChangeArrowheads="1"/>
          </p:cNvSpPr>
          <p:nvPr/>
        </p:nvSpPr>
        <p:spPr bwMode="auto">
          <a:xfrm>
            <a:off x="3946669" y="6061079"/>
            <a:ext cx="446087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 b="1" i="1">
                <a:solidFill>
                  <a:schemeClr val="tx1"/>
                </a:solidFill>
                <a:latin typeface="Times New Roman"/>
                <a:ea typeface="宋体"/>
              </a:rPr>
              <a:t>P</a:t>
            </a:r>
          </a:p>
        </p:txBody>
      </p:sp>
      <p:sp>
        <p:nvSpPr>
          <p:cNvPr id="18448" name="Text Box 12"/>
          <p:cNvSpPr txBox="1">
            <a:spLocks noChangeArrowheads="1"/>
          </p:cNvSpPr>
          <p:nvPr/>
        </p:nvSpPr>
        <p:spPr bwMode="auto">
          <a:xfrm>
            <a:off x="4684855" y="6061079"/>
            <a:ext cx="588963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 b="1" i="1">
                <a:solidFill>
                  <a:schemeClr val="tx1"/>
                </a:solidFill>
                <a:latin typeface="Times New Roman"/>
                <a:ea typeface="宋体"/>
              </a:rPr>
              <a:t>Q</a:t>
            </a:r>
          </a:p>
        </p:txBody>
      </p:sp>
      <p:sp>
        <p:nvSpPr>
          <p:cNvPr id="18449" name="Text Box 13"/>
          <p:cNvSpPr txBox="1">
            <a:spLocks noChangeArrowheads="1"/>
          </p:cNvSpPr>
          <p:nvPr/>
        </p:nvSpPr>
        <p:spPr bwMode="auto">
          <a:xfrm>
            <a:off x="5492894" y="5842004"/>
            <a:ext cx="517525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 b="1" i="1">
                <a:solidFill>
                  <a:schemeClr val="tx1"/>
                </a:solidFill>
                <a:latin typeface="Times New Roman"/>
                <a:ea typeface="宋体"/>
              </a:rPr>
              <a:t>l</a:t>
            </a:r>
          </a:p>
        </p:txBody>
      </p:sp>
      <p:sp>
        <p:nvSpPr>
          <p:cNvPr id="18450" name="Text Box 14"/>
          <p:cNvSpPr txBox="1">
            <a:spLocks noChangeArrowheads="1"/>
          </p:cNvSpPr>
          <p:nvPr/>
        </p:nvSpPr>
        <p:spPr bwMode="auto">
          <a:xfrm>
            <a:off x="4070494" y="4903792"/>
            <a:ext cx="369887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 b="1" i="1">
                <a:solidFill>
                  <a:schemeClr val="tx1"/>
                </a:solidFill>
                <a:latin typeface="Times New Roman"/>
                <a:ea typeface="宋体"/>
              </a:rPr>
              <a:t>O</a:t>
            </a:r>
          </a:p>
        </p:txBody>
      </p:sp>
      <p:sp>
        <p:nvSpPr>
          <p:cNvPr id="18440" name="Line 16"/>
          <p:cNvSpPr>
            <a:spLocks noChangeShapeType="1"/>
          </p:cNvSpPr>
          <p:nvPr/>
        </p:nvSpPr>
        <p:spPr bwMode="auto">
          <a:xfrm>
            <a:off x="4094306" y="5842003"/>
            <a:ext cx="220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/>
          <a:lstStyle/>
          <a:p>
            <a:endParaRPr lang="zh-CN" altLang="en-US"/>
          </a:p>
        </p:txBody>
      </p:sp>
      <p:sp>
        <p:nvSpPr>
          <p:cNvPr id="18441" name="Line 17"/>
          <p:cNvSpPr>
            <a:spLocks noChangeShapeType="1"/>
          </p:cNvSpPr>
          <p:nvPr/>
        </p:nvSpPr>
        <p:spPr bwMode="auto">
          <a:xfrm>
            <a:off x="4314966" y="5842001"/>
            <a:ext cx="0" cy="2476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/>
          <a:lstStyle/>
          <a:p>
            <a:endParaRPr lang="zh-CN" altLang="en-US"/>
          </a:p>
        </p:txBody>
      </p:sp>
      <p:graphicFrame>
        <p:nvGraphicFramePr>
          <p:cNvPr id="1843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825741"/>
              </p:ext>
            </p:extLst>
          </p:nvPr>
        </p:nvGraphicFramePr>
        <p:xfrm>
          <a:off x="2992582" y="1506223"/>
          <a:ext cx="420687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3" imgW="203112" imgH="139639" progId="Equation.DSMT4">
                  <p:embed/>
                </p:oleObj>
              </mc:Choice>
              <mc:Fallback>
                <p:oleObj name="Equation" r:id="rId3" imgW="203112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582" y="1506223"/>
                        <a:ext cx="420687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7442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7484" y="642923"/>
            <a:ext cx="7285227" cy="4185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在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/>
                <a:ea typeface="宋体"/>
              </a:rPr>
              <a:t>Rt△</a:t>
            </a:r>
            <a:r>
              <a:rPr lang="en-US" altLang="zh-CN" sz="2800" b="1" i="1" dirty="0" err="1">
                <a:solidFill>
                  <a:srgbClr val="FF0000"/>
                </a:solidFill>
                <a:latin typeface="Times New Roman"/>
                <a:ea typeface="宋体"/>
              </a:rPr>
              <a:t>OPQ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中，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OQ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&gt;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OP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=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r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.       </a:t>
            </a:r>
          </a:p>
          <a:p>
            <a:pPr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所以，除点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外直线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l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上的点都在⊙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O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的外部，</a:t>
            </a:r>
          </a:p>
          <a:p>
            <a:pPr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即直线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l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与⊙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O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仅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有一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个公共点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P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.</a:t>
            </a:r>
          </a:p>
          <a:p>
            <a:pPr eaLnBrk="1" hangingPunct="1">
              <a:lnSpc>
                <a:spcPct val="20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所以直线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l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与⊙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O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相切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469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46752" y="660234"/>
            <a:ext cx="6121400" cy="224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）必要性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  <a:sym typeface="Wingdings" pitchFamily="2" charset="2"/>
              </a:rPr>
              <a:t>（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  <a:sym typeface="Wingdings" pitchFamily="2" charset="2"/>
              </a:rPr>
              <a:t>q       p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  <a:sym typeface="Wingdings" pitchFamily="2" charset="2"/>
              </a:rPr>
              <a:t>）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  <a:sym typeface="Wingdings" pitchFamily="2" charset="2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  <a:sym typeface="Wingdings" pitchFamily="2" charset="2"/>
              </a:rPr>
              <a:t>若直线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  <a:sym typeface="Wingdings" pitchFamily="2" charset="2"/>
              </a:rPr>
              <a:t>l 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  <a:sym typeface="Wingdings" pitchFamily="2" charset="2"/>
              </a:rPr>
              <a:t>与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⊙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O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相切，不妨设切点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，则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OP 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⊥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l. 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因此，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/>
                <a:ea typeface="宋体"/>
              </a:rPr>
              <a:t>d = OP = r .</a:t>
            </a:r>
          </a:p>
        </p:txBody>
      </p:sp>
      <p:graphicFrame>
        <p:nvGraphicFramePr>
          <p:cNvPr id="1946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813142"/>
              </p:ext>
            </p:extLst>
          </p:nvPr>
        </p:nvGraphicFramePr>
        <p:xfrm>
          <a:off x="3157679" y="977483"/>
          <a:ext cx="420688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tion" r:id="rId3" imgW="203112" imgH="139639" progId="Equation.DSMT4">
                  <p:embed/>
                </p:oleObj>
              </mc:Choice>
              <mc:Fallback>
                <p:oleObj name="Equation" r:id="rId3" imgW="203112" imgH="13963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7679" y="977483"/>
                        <a:ext cx="420688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Line 6"/>
          <p:cNvSpPr>
            <a:spLocks noChangeShapeType="1"/>
          </p:cNvSpPr>
          <p:nvPr/>
        </p:nvSpPr>
        <p:spPr bwMode="auto">
          <a:xfrm flipV="1">
            <a:off x="2935427" y="5319780"/>
            <a:ext cx="2578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/>
          <a:lstStyle/>
          <a:p>
            <a:endParaRPr lang="zh-CN" altLang="en-US"/>
          </a:p>
        </p:txBody>
      </p:sp>
      <p:sp>
        <p:nvSpPr>
          <p:cNvPr id="21" name="Oval 7"/>
          <p:cNvSpPr>
            <a:spLocks noChangeArrowheads="1"/>
          </p:cNvSpPr>
          <p:nvPr/>
        </p:nvSpPr>
        <p:spPr bwMode="auto">
          <a:xfrm>
            <a:off x="3578367" y="3946593"/>
            <a:ext cx="1400175" cy="137318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8" tIns="45719" rIns="91438" bIns="45719" anchor="ctr"/>
          <a:lstStyle/>
          <a:p>
            <a:endParaRPr lang="zh-CN" altLang="en-US" sz="2800">
              <a:latin typeface="Times New Roman"/>
              <a:ea typeface="宋体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4241942" y="4611757"/>
            <a:ext cx="73025" cy="809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8" tIns="45719" rIns="91438" bIns="45719" anchor="ctr"/>
          <a:lstStyle/>
          <a:p>
            <a:endParaRPr lang="zh-CN" altLang="en-US" sz="2800">
              <a:latin typeface="Times New Roman"/>
              <a:ea typeface="宋体"/>
            </a:endParaRP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260991" y="4649856"/>
            <a:ext cx="9525" cy="6699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/>
          <a:lstStyle/>
          <a:p>
            <a:endParaRPr lang="zh-CN" altLang="en-US"/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>
            <a:off x="4286389" y="4645095"/>
            <a:ext cx="857250" cy="67468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/>
          <a:lstStyle/>
          <a:p>
            <a:endParaRPr lang="zh-CN" altLang="en-US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111767" y="5291207"/>
            <a:ext cx="446087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 b="1" i="1">
                <a:solidFill>
                  <a:schemeClr val="tx1"/>
                </a:solidFill>
                <a:latin typeface="Times New Roman"/>
                <a:ea typeface="宋体"/>
              </a:rPr>
              <a:t>P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4849953" y="5291207"/>
            <a:ext cx="588963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 b="1" i="1">
                <a:solidFill>
                  <a:schemeClr val="tx1"/>
                </a:solidFill>
                <a:latin typeface="Times New Roman"/>
                <a:ea typeface="宋体"/>
              </a:rPr>
              <a:t>Q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5657991" y="5072132"/>
            <a:ext cx="517525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 b="1" i="1">
                <a:solidFill>
                  <a:schemeClr val="tx1"/>
                </a:solidFill>
                <a:latin typeface="Times New Roman"/>
                <a:ea typeface="宋体"/>
              </a:rPr>
              <a:t>l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4235592" y="4133920"/>
            <a:ext cx="369887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 b="1" i="1">
                <a:solidFill>
                  <a:schemeClr val="tx1"/>
                </a:solidFill>
                <a:latin typeface="Times New Roman"/>
                <a:ea typeface="宋体"/>
              </a:rPr>
              <a:t>O</a:t>
            </a:r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>
            <a:off x="4259404" y="5072131"/>
            <a:ext cx="220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/>
          <a:lstStyle/>
          <a:p>
            <a:endParaRPr lang="zh-CN" altLang="en-US"/>
          </a:p>
        </p:txBody>
      </p:sp>
      <p:sp>
        <p:nvSpPr>
          <p:cNvPr id="30" name="Line 17"/>
          <p:cNvSpPr>
            <a:spLocks noChangeShapeType="1"/>
          </p:cNvSpPr>
          <p:nvPr/>
        </p:nvSpPr>
        <p:spPr bwMode="auto">
          <a:xfrm>
            <a:off x="4480064" y="5072129"/>
            <a:ext cx="0" cy="2476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271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Text Box 2"/>
          <p:cNvSpPr txBox="1">
            <a:spLocks noChangeArrowheads="1"/>
          </p:cNvSpPr>
          <p:nvPr/>
        </p:nvSpPr>
        <p:spPr bwMode="auto">
          <a:xfrm>
            <a:off x="214679" y="915070"/>
            <a:ext cx="8104188" cy="192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证明</a:t>
            </a:r>
            <a:r>
              <a:rPr lang="en-US" altLang="zh-CN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（充分性） 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b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ab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b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i="1" dirty="0" err="1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dirty="0" err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en-US" altLang="zh-CN" i="1" dirty="0" err="1">
                <a:latin typeface="+mn-lt"/>
                <a:ea typeface="楷体_GB2312" pitchFamily="49" charset="-122"/>
                <a:cs typeface="宋体" pitchFamily="2" charset="-122"/>
              </a:rPr>
              <a:t>b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）（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baseline="30000" dirty="0">
                <a:latin typeface="+mn-lt"/>
                <a:ea typeface="楷体_GB2312" pitchFamily="49" charset="-122"/>
                <a:cs typeface="宋体" pitchFamily="2" charset="-122"/>
              </a:rPr>
              <a:t>2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+b</a:t>
            </a:r>
            <a:r>
              <a:rPr lang="en-US" altLang="zh-CN" baseline="30000" dirty="0">
                <a:latin typeface="+mn-lt"/>
                <a:ea typeface="楷体_GB2312" pitchFamily="49" charset="-122"/>
                <a:cs typeface="宋体" pitchFamily="2" charset="-122"/>
              </a:rPr>
              <a:t>2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-ab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b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ab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b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-1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）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b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ab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b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-1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）［（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-  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+  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b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］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23418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186501"/>
              </p:ext>
            </p:extLst>
          </p:nvPr>
        </p:nvGraphicFramePr>
        <p:xfrm>
          <a:off x="4166333" y="2207296"/>
          <a:ext cx="228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3" imgW="228600" imgH="672840" progId="Equation.DSMT4">
                  <p:embed/>
                </p:oleObj>
              </mc:Choice>
              <mc:Fallback>
                <p:oleObj name="Equation" r:id="rId3" imgW="228600" imgH="6728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6333" y="2207296"/>
                        <a:ext cx="2286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18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037986"/>
              </p:ext>
            </p:extLst>
          </p:nvPr>
        </p:nvGraphicFramePr>
        <p:xfrm>
          <a:off x="4987925" y="2207296"/>
          <a:ext cx="228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5" imgW="228600" imgH="672840" progId="Equation.DSMT4">
                  <p:embed/>
                </p:oleObj>
              </mc:Choice>
              <mc:Fallback>
                <p:oleObj name="Equation" r:id="rId5" imgW="228600" imgH="6728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7925" y="2207296"/>
                        <a:ext cx="2286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4679" y="3489122"/>
            <a:ext cx="7827963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∵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ab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≠0,∴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（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-  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）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+   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b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&gt;0</a:t>
            </a:r>
            <a:r>
              <a:rPr lang="en-US" altLang="zh-CN" dirty="0" smtClean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,∴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+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b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=1.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（必要性）</a:t>
            </a:r>
            <a:r>
              <a:rPr lang="en-US" altLang="zh-CN" i="1" dirty="0" err="1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dirty="0" err="1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+</a:t>
            </a:r>
            <a:r>
              <a:rPr lang="en-US" altLang="zh-CN" i="1" dirty="0" err="1">
                <a:latin typeface="+mn-lt"/>
                <a:ea typeface="楷体_GB2312" pitchFamily="49" charset="-122"/>
                <a:cs typeface="宋体" pitchFamily="2" charset="-122"/>
              </a:rPr>
              <a:t>b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=1,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b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=1-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，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3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+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b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3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+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ab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-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-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b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=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3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+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（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1-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）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3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+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（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1-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）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-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-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（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1-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）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=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3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+1-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3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-3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+3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+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-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-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-1+2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-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=0.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∴</a:t>
            </a:r>
            <a:r>
              <a:rPr lang="en-US" altLang="zh-CN" i="1" dirty="0" err="1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dirty="0" err="1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+</a:t>
            </a:r>
            <a:r>
              <a:rPr lang="en-US" altLang="zh-CN" i="1" dirty="0" err="1">
                <a:latin typeface="+mn-lt"/>
                <a:ea typeface="楷体_GB2312" pitchFamily="49" charset="-122"/>
                <a:cs typeface="宋体" pitchFamily="2" charset="-122"/>
              </a:rPr>
              <a:t>b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=1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的充要条件是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3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+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b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3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+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ab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-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a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-</a:t>
            </a:r>
            <a:r>
              <a:rPr lang="en-US" altLang="zh-CN" i="1" dirty="0">
                <a:latin typeface="+mn-lt"/>
                <a:ea typeface="楷体_GB2312" pitchFamily="49" charset="-122"/>
                <a:cs typeface="宋体" pitchFamily="2" charset="-122"/>
              </a:rPr>
              <a:t>b</a:t>
            </a:r>
            <a:r>
              <a:rPr lang="en-US" altLang="zh-CN" baseline="30000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2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  <a:cs typeface="宋体" pitchFamily="2" charset="-122"/>
              </a:rPr>
              <a:t>=0.</a:t>
            </a:r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233488"/>
              </p:ext>
            </p:extLst>
          </p:nvPr>
        </p:nvGraphicFramePr>
        <p:xfrm>
          <a:off x="2351454" y="3578306"/>
          <a:ext cx="228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tion" r:id="rId7" imgW="228600" imgH="672840" progId="Equation.DSMT4">
                  <p:embed/>
                </p:oleObj>
              </mc:Choice>
              <mc:Fallback>
                <p:oleObj name="Equation" r:id="rId7" imgW="2286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454" y="3578306"/>
                        <a:ext cx="2286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203972"/>
              </p:ext>
            </p:extLst>
          </p:nvPr>
        </p:nvGraphicFramePr>
        <p:xfrm>
          <a:off x="3188067" y="3489122"/>
          <a:ext cx="228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tion" r:id="rId9" imgW="228600" imgH="672840" progId="Equation.DSMT4">
                  <p:embed/>
                </p:oleObj>
              </mc:Choice>
              <mc:Fallback>
                <p:oleObj name="Equation" r:id="rId9" imgW="2286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8067" y="3489122"/>
                        <a:ext cx="2286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97" name="Picture 3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79" y="279400"/>
            <a:ext cx="7334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1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1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1890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46292" y="780509"/>
            <a:ext cx="6201045" cy="2826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/>
          <a:lstStyle/>
          <a:p>
            <a:pPr marL="342892" indent="-342892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引入</a:t>
            </a:r>
            <a:r>
              <a:rPr lang="en-US" altLang="zh-CN" sz="28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1</a:t>
            </a: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：</a:t>
            </a:r>
            <a:r>
              <a:rPr lang="en-US" altLang="zh-CN" sz="28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  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已知  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：整数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a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是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6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的倍数，   </a:t>
            </a:r>
          </a:p>
          <a:p>
            <a:pPr marL="342892" indent="-342892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             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：整数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a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是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2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和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3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的倍数，</a:t>
            </a:r>
          </a:p>
          <a:p>
            <a:pPr marL="342892" indent="-342892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那么，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是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的什么条件？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02121"/>
            <a:ext cx="163285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latin typeface="Times New Roman"/>
                <a:ea typeface="宋体"/>
              </a:rPr>
              <a:t>新课导入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46292" y="2939327"/>
            <a:ext cx="7870825" cy="3323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/>
          <a:p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在上述问题中</a:t>
            </a: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，</a:t>
            </a:r>
            <a:r>
              <a:rPr lang="zh-CN" altLang="en-US" sz="2800" b="1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  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p </a:t>
            </a:r>
            <a:r>
              <a:rPr kumimoji="1"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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 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，所以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是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的充分条件，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是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的 </a:t>
            </a: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必要条件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.</a:t>
            </a:r>
          </a:p>
          <a:p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  另一方面，</a:t>
            </a:r>
          </a:p>
          <a:p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  q </a:t>
            </a:r>
            <a:r>
              <a:rPr kumimoji="1"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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 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，所以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也是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的必要条件，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也是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的</a:t>
            </a:r>
          </a:p>
          <a:p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  充分条件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.   </a:t>
            </a:r>
            <a:endParaRPr lang="zh-CN" altLang="en-US" sz="2800" dirty="0">
              <a:solidFill>
                <a:schemeClr val="tx2">
                  <a:lumMod val="50000"/>
                </a:schemeClr>
              </a:solidFill>
              <a:latin typeface="Times New Roman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8691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58108" y="1333636"/>
            <a:ext cx="3168650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充要条件的概念 ：</a:t>
            </a:r>
          </a:p>
        </p:txBody>
      </p:sp>
      <p:grpSp>
        <p:nvGrpSpPr>
          <p:cNvPr id="23556" name="Group 17"/>
          <p:cNvGrpSpPr>
            <a:grpSpLocks/>
          </p:cNvGrpSpPr>
          <p:nvPr/>
        </p:nvGrpSpPr>
        <p:grpSpPr bwMode="auto">
          <a:xfrm>
            <a:off x="644549" y="1856854"/>
            <a:ext cx="4408487" cy="2678113"/>
            <a:chOff x="709" y="1692"/>
            <a:chExt cx="2777" cy="1687"/>
          </a:xfrm>
        </p:grpSpPr>
        <p:sp>
          <p:nvSpPr>
            <p:cNvPr id="23559" name="Rectangle 4"/>
            <p:cNvSpPr>
              <a:spLocks noChangeArrowheads="1"/>
            </p:cNvSpPr>
            <p:nvPr/>
          </p:nvSpPr>
          <p:spPr bwMode="auto">
            <a:xfrm>
              <a:off x="709" y="1692"/>
              <a:ext cx="2777" cy="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b="1" dirty="0">
                  <a:solidFill>
                    <a:schemeClr val="tx2">
                      <a:lumMod val="50000"/>
                    </a:schemeClr>
                  </a:solidFill>
                  <a:latin typeface="Times New Roman"/>
                  <a:ea typeface="宋体"/>
                </a:rPr>
                <a:t>既有</a:t>
              </a:r>
              <a:r>
                <a:rPr lang="en-US" altLang="zh-CN" sz="2800" b="1" i="1" dirty="0">
                  <a:solidFill>
                    <a:schemeClr val="tx2">
                      <a:lumMod val="50000"/>
                    </a:schemeClr>
                  </a:solidFill>
                  <a:latin typeface="Times New Roman"/>
                  <a:ea typeface="宋体"/>
                </a:rPr>
                <a:t>p </a:t>
              </a:r>
              <a:r>
                <a:rPr lang="en-US" altLang="zh-CN" sz="28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/>
                  <a:ea typeface="宋体"/>
                </a:rPr>
                <a:t>     </a:t>
              </a:r>
              <a:r>
                <a:rPr lang="en-US" altLang="zh-CN" sz="2800" b="1" i="1" dirty="0">
                  <a:solidFill>
                    <a:schemeClr val="tx2">
                      <a:lumMod val="50000"/>
                    </a:schemeClr>
                  </a:solidFill>
                  <a:latin typeface="Times New Roman"/>
                  <a:ea typeface="宋体"/>
                </a:rPr>
                <a:t>q</a:t>
              </a:r>
              <a:r>
                <a:rPr lang="zh-CN" altLang="en-US" sz="2800" b="1" dirty="0">
                  <a:solidFill>
                    <a:schemeClr val="tx2">
                      <a:lumMod val="50000"/>
                    </a:schemeClr>
                  </a:solidFill>
                  <a:latin typeface="Times New Roman"/>
                  <a:ea typeface="宋体"/>
                </a:rPr>
                <a:t>，又有</a:t>
              </a:r>
              <a:r>
                <a:rPr lang="en-US" altLang="zh-CN" sz="28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/>
                  <a:ea typeface="宋体"/>
                </a:rPr>
                <a:t>q     p</a:t>
              </a:r>
              <a:r>
                <a:rPr lang="zh-CN" altLang="en-US" sz="2800" b="1" dirty="0">
                  <a:solidFill>
                    <a:schemeClr val="tx2">
                      <a:lumMod val="50000"/>
                    </a:schemeClr>
                  </a:solidFill>
                  <a:latin typeface="Times New Roman"/>
                  <a:ea typeface="宋体"/>
                </a:rPr>
                <a:t>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800" b="1" dirty="0">
                  <a:solidFill>
                    <a:schemeClr val="tx2">
                      <a:lumMod val="50000"/>
                    </a:schemeClr>
                  </a:solidFill>
                  <a:latin typeface="Times New Roman"/>
                  <a:ea typeface="宋体"/>
                </a:rPr>
                <a:t>就记</a:t>
              </a:r>
              <a:r>
                <a:rPr lang="zh-CN" altLang="en-US" sz="2800" b="1" dirty="0" smtClean="0">
                  <a:solidFill>
                    <a:schemeClr val="tx2">
                      <a:lumMod val="50000"/>
                    </a:schemeClr>
                  </a:solidFill>
                  <a:latin typeface="Times New Roman"/>
                  <a:ea typeface="宋体"/>
                </a:rPr>
                <a:t>作</a:t>
              </a:r>
              <a:r>
                <a:rPr lang="en-US" altLang="zh-CN" sz="2800" b="1" i="1" dirty="0" smtClean="0">
                  <a:solidFill>
                    <a:schemeClr val="tx2">
                      <a:lumMod val="50000"/>
                    </a:schemeClr>
                  </a:solidFill>
                  <a:latin typeface="Times New Roman"/>
                  <a:ea typeface="宋体"/>
                </a:rPr>
                <a:t>p       </a:t>
              </a:r>
              <a:r>
                <a:rPr lang="en-US" altLang="zh-CN" sz="2800" b="1" i="1" dirty="0">
                  <a:solidFill>
                    <a:schemeClr val="tx2">
                      <a:lumMod val="50000"/>
                    </a:schemeClr>
                  </a:solidFill>
                  <a:latin typeface="Times New Roman"/>
                  <a:ea typeface="宋体"/>
                </a:rPr>
                <a:t>q</a:t>
              </a:r>
              <a:r>
                <a:rPr lang="en-US" altLang="zh-CN" sz="2800" b="1" dirty="0">
                  <a:solidFill>
                    <a:schemeClr val="tx2">
                      <a:lumMod val="50000"/>
                    </a:schemeClr>
                  </a:solidFill>
                  <a:latin typeface="Times New Roman"/>
                  <a:ea typeface="宋体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800" b="1" dirty="0">
                  <a:solidFill>
                    <a:schemeClr val="tx2">
                      <a:lumMod val="50000"/>
                    </a:schemeClr>
                  </a:solidFill>
                  <a:latin typeface="Times New Roman"/>
                  <a:ea typeface="宋体"/>
                </a:rPr>
                <a:t>则 </a:t>
              </a:r>
              <a:r>
                <a:rPr lang="en-US" altLang="zh-CN" sz="2800" b="1" i="1" dirty="0">
                  <a:solidFill>
                    <a:schemeClr val="tx2">
                      <a:lumMod val="50000"/>
                    </a:schemeClr>
                  </a:solidFill>
                  <a:latin typeface="Times New Roman"/>
                  <a:ea typeface="宋体"/>
                </a:rPr>
                <a:t>p </a:t>
              </a:r>
              <a:r>
                <a:rPr lang="zh-CN" altLang="en-US" sz="2800" b="1" dirty="0">
                  <a:solidFill>
                    <a:schemeClr val="tx2">
                      <a:lumMod val="50000"/>
                    </a:schemeClr>
                  </a:solidFill>
                  <a:latin typeface="Times New Roman"/>
                  <a:ea typeface="宋体"/>
                </a:rPr>
                <a:t>是 </a:t>
              </a:r>
              <a:r>
                <a:rPr lang="en-US" altLang="zh-CN" sz="2800" b="1" i="1" dirty="0">
                  <a:solidFill>
                    <a:schemeClr val="tx2">
                      <a:lumMod val="50000"/>
                    </a:schemeClr>
                  </a:solidFill>
                  <a:latin typeface="Times New Roman"/>
                  <a:ea typeface="宋体"/>
                </a:rPr>
                <a:t>q </a:t>
              </a:r>
              <a:r>
                <a:rPr lang="zh-CN" altLang="en-US" sz="2800" b="1" dirty="0">
                  <a:solidFill>
                    <a:schemeClr val="tx2">
                      <a:lumMod val="50000"/>
                    </a:schemeClr>
                  </a:solidFill>
                  <a:latin typeface="Times New Roman"/>
                  <a:ea typeface="宋体"/>
                </a:rPr>
                <a:t>的充分必要条件，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800" b="1" dirty="0">
                  <a:solidFill>
                    <a:schemeClr val="tx2">
                      <a:lumMod val="50000"/>
                    </a:schemeClr>
                  </a:solidFill>
                  <a:latin typeface="Times New Roman"/>
                  <a:ea typeface="宋体"/>
                </a:rPr>
                <a:t>简称充要条件</a:t>
              </a:r>
              <a:r>
                <a:rPr lang="en-US" altLang="zh-CN" sz="2800" b="1" dirty="0" smtClean="0">
                  <a:solidFill>
                    <a:schemeClr val="tx2">
                      <a:lumMod val="50000"/>
                    </a:schemeClr>
                  </a:solidFill>
                  <a:latin typeface="Times New Roman"/>
                  <a:ea typeface="宋体"/>
                </a:rPr>
                <a:t>.</a:t>
              </a:r>
              <a:endPara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endParaRPr>
            </a:p>
          </p:txBody>
        </p:sp>
        <p:graphicFrame>
          <p:nvGraphicFramePr>
            <p:cNvPr id="2356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5324498"/>
                </p:ext>
              </p:extLst>
            </p:nvPr>
          </p:nvGraphicFramePr>
          <p:xfrm>
            <a:off x="1332" y="1894"/>
            <a:ext cx="226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1" name="Equation" r:id="rId3" imgW="123873" imgH="85725" progId="Equation.DSMT4">
                    <p:embed/>
                  </p:oleObj>
                </mc:Choice>
                <mc:Fallback>
                  <p:oleObj name="Equation" r:id="rId3" imgW="123873" imgH="8572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2" y="1894"/>
                          <a:ext cx="226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61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3566154"/>
                </p:ext>
              </p:extLst>
            </p:nvPr>
          </p:nvGraphicFramePr>
          <p:xfrm>
            <a:off x="2594" y="1899"/>
            <a:ext cx="226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2" name="Equation" r:id="rId5" imgW="123873" imgH="85725" progId="Equation.DSMT4">
                    <p:embed/>
                  </p:oleObj>
                </mc:Choice>
                <mc:Fallback>
                  <p:oleObj name="Equation" r:id="rId5" imgW="123873" imgH="8572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4" y="1899"/>
                          <a:ext cx="226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6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5202148"/>
                </p:ext>
              </p:extLst>
            </p:nvPr>
          </p:nvGraphicFramePr>
          <p:xfrm>
            <a:off x="1584" y="2254"/>
            <a:ext cx="318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3" name="Equation" r:id="rId7" imgW="152590" imgH="85725" progId="Equation.DSMT4">
                    <p:embed/>
                  </p:oleObj>
                </mc:Choice>
                <mc:Fallback>
                  <p:oleObj name="Equation" r:id="rId7" imgW="152590" imgH="8572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2254"/>
                          <a:ext cx="318" cy="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Box 10"/>
          <p:cNvSpPr txBox="1"/>
          <p:nvPr/>
        </p:nvSpPr>
        <p:spPr>
          <a:xfrm>
            <a:off x="0" y="371475"/>
            <a:ext cx="163285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课堂小结</a:t>
            </a:r>
            <a:endParaRPr lang="zh-CN" altLang="en-US" sz="2800" b="1" dirty="0" smtClean="0">
              <a:solidFill>
                <a:srgbClr val="FF0000"/>
              </a:solidFill>
              <a:latin typeface="Times New Roman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85296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2" y="2492898"/>
            <a:ext cx="4209290" cy="2308304"/>
          </a:xfrm>
          <a:prstGeom prst="rect">
            <a:avLst/>
          </a:prstGeom>
          <a:noFill/>
        </p:spPr>
        <p:txBody>
          <a:bodyPr wrap="square" lIns="91421" tIns="45710" rIns="91421" bIns="45710" rtlCol="0">
            <a:spAutoFit/>
          </a:bodyPr>
          <a:lstStyle/>
          <a:p>
            <a:r>
              <a:rPr lang="zh-CN" altLang="en-US" sz="9600" dirty="0"/>
              <a:t>再 见</a:t>
            </a:r>
          </a:p>
        </p:txBody>
      </p:sp>
    </p:spTree>
    <p:extLst>
      <p:ext uri="{BB962C8B-B14F-4D97-AF65-F5344CB8AC3E}">
        <p14:creationId xmlns:p14="http://schemas.microsoft.com/office/powerpoint/2010/main" val="56088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7938" y="163866"/>
            <a:ext cx="7367587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探究点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  判断充分条件、必要条件的方法</a:t>
            </a:r>
          </a:p>
        </p:txBody>
      </p:sp>
      <p:grpSp>
        <p:nvGrpSpPr>
          <p:cNvPr id="51220" name="Group 20"/>
          <p:cNvGrpSpPr>
            <a:grpSpLocks/>
          </p:cNvGrpSpPr>
          <p:nvPr/>
        </p:nvGrpSpPr>
        <p:grpSpPr bwMode="auto">
          <a:xfrm>
            <a:off x="172030" y="2368552"/>
            <a:ext cx="7939088" cy="622300"/>
            <a:chOff x="0" y="1207"/>
            <a:chExt cx="5001" cy="392"/>
          </a:xfrm>
        </p:grpSpPr>
        <p:sp>
          <p:nvSpPr>
            <p:cNvPr id="13329" name="Text Box 4"/>
            <p:cNvSpPr txBox="1">
              <a:spLocks noChangeArrowheads="1"/>
            </p:cNvSpPr>
            <p:nvPr/>
          </p:nvSpPr>
          <p:spPr bwMode="auto">
            <a:xfrm>
              <a:off x="0" y="1207"/>
              <a:ext cx="500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1pPr>
              <a:lvl2pPr marL="742950" indent="-285750"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2pPr>
              <a:lvl3pPr marL="1143000" indent="-228600"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3pPr>
              <a:lvl4pPr marL="1600200" indent="-228600"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4pPr>
              <a:lvl5pPr marL="2057400" indent="-228600"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5pPr>
              <a:lvl6pPr marL="2514600" indent="-22860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6pPr>
              <a:lvl7pPr marL="2971800" indent="-22860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7pPr>
              <a:lvl8pPr marL="3429000" indent="-22860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8pPr>
              <a:lvl9pPr marL="3886200" indent="-22860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00FF"/>
                  </a:solidFill>
                  <a:latin typeface="Times New Roman"/>
                  <a:ea typeface="宋体"/>
                </a:rPr>
                <a:t>若      </a:t>
              </a:r>
              <a:r>
                <a:rPr lang="zh-CN" altLang="en-US" sz="2800" b="1" dirty="0" smtClean="0">
                  <a:solidFill>
                    <a:srgbClr val="0000FF"/>
                  </a:solidFill>
                  <a:latin typeface="Times New Roman"/>
                  <a:ea typeface="宋体"/>
                </a:rPr>
                <a:t>     </a:t>
              </a:r>
              <a:r>
                <a:rPr lang="zh-CN" altLang="en-US" sz="2800" b="1" dirty="0">
                  <a:solidFill>
                    <a:srgbClr val="0000FF"/>
                  </a:solidFill>
                  <a:latin typeface="Times New Roman"/>
                  <a:ea typeface="宋体"/>
                </a:rPr>
                <a:t>，</a:t>
              </a:r>
              <a:r>
                <a:rPr lang="zh-CN" altLang="en-US" sz="2800" b="1" dirty="0" smtClean="0">
                  <a:solidFill>
                    <a:srgbClr val="0000FF"/>
                  </a:solidFill>
                  <a:latin typeface="Times New Roman"/>
                  <a:ea typeface="宋体"/>
                </a:rPr>
                <a:t>且            </a:t>
              </a:r>
              <a:r>
                <a:rPr lang="zh-CN" altLang="en-US" sz="2800" b="1" dirty="0">
                  <a:solidFill>
                    <a:srgbClr val="0000FF"/>
                  </a:solidFill>
                  <a:latin typeface="Times New Roman"/>
                  <a:ea typeface="宋体"/>
                </a:rPr>
                <a:t>，则</a:t>
              </a:r>
              <a:r>
                <a:rPr lang="en-US" altLang="zh-CN" sz="2800" b="1" i="1" dirty="0">
                  <a:solidFill>
                    <a:srgbClr val="0000FF"/>
                  </a:solidFill>
                  <a:latin typeface="Times New Roman"/>
                  <a:ea typeface="宋体"/>
                </a:rPr>
                <a:t>p</a:t>
              </a:r>
              <a:r>
                <a:rPr lang="zh-CN" altLang="en-US" sz="2800" b="1" dirty="0">
                  <a:solidFill>
                    <a:srgbClr val="0000FF"/>
                  </a:solidFill>
                  <a:latin typeface="Times New Roman"/>
                  <a:ea typeface="宋体"/>
                </a:rPr>
                <a:t>是</a:t>
              </a:r>
              <a:r>
                <a:rPr lang="en-US" altLang="zh-CN" sz="2800" b="1" i="1" dirty="0">
                  <a:solidFill>
                    <a:srgbClr val="0000FF"/>
                  </a:solidFill>
                  <a:latin typeface="Times New Roman"/>
                  <a:ea typeface="宋体"/>
                </a:rPr>
                <a:t>q</a:t>
              </a:r>
              <a:r>
                <a:rPr lang="zh-CN" altLang="en-US" sz="2800" b="1" dirty="0">
                  <a:solidFill>
                    <a:srgbClr val="0000FF"/>
                  </a:solidFill>
                  <a:latin typeface="Times New Roman"/>
                  <a:ea typeface="宋体"/>
                </a:rPr>
                <a:t>的充分不必要条件； </a:t>
              </a:r>
            </a:p>
          </p:txBody>
        </p:sp>
        <p:graphicFrame>
          <p:nvGraphicFramePr>
            <p:cNvPr id="13330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2297381"/>
                </p:ext>
              </p:extLst>
            </p:nvPr>
          </p:nvGraphicFramePr>
          <p:xfrm>
            <a:off x="320" y="1280"/>
            <a:ext cx="547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6" name="Equation" r:id="rId4" imgW="324041" imgH="95155" progId="Equation.DSMT4">
                    <p:embed/>
                  </p:oleObj>
                </mc:Choice>
                <mc:Fallback>
                  <p:oleObj name="Equation" r:id="rId4" imgW="324041" imgH="9515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" y="1280"/>
                          <a:ext cx="547" cy="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1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0495566"/>
                </p:ext>
              </p:extLst>
            </p:nvPr>
          </p:nvGraphicFramePr>
          <p:xfrm>
            <a:off x="1355" y="1253"/>
            <a:ext cx="585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7" name="Equation" r:id="rId6" imgW="381048" imgH="123873" progId="Equation.DSMT4">
                    <p:embed/>
                  </p:oleObj>
                </mc:Choice>
                <mc:Fallback>
                  <p:oleObj name="Equation" r:id="rId6" imgW="381048" imgH="12387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5" y="1253"/>
                          <a:ext cx="585" cy="3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221" name="Group 21"/>
          <p:cNvGrpSpPr>
            <a:grpSpLocks/>
          </p:cNvGrpSpPr>
          <p:nvPr/>
        </p:nvGrpSpPr>
        <p:grpSpPr bwMode="auto">
          <a:xfrm>
            <a:off x="199019" y="3266853"/>
            <a:ext cx="7964487" cy="593725"/>
            <a:chOff x="0" y="2024"/>
            <a:chExt cx="5760" cy="374"/>
          </a:xfrm>
        </p:grpSpPr>
        <p:sp>
          <p:nvSpPr>
            <p:cNvPr id="13326" name="Text Box 8"/>
            <p:cNvSpPr txBox="1">
              <a:spLocks noChangeArrowheads="1"/>
            </p:cNvSpPr>
            <p:nvPr/>
          </p:nvSpPr>
          <p:spPr bwMode="auto">
            <a:xfrm>
              <a:off x="0" y="2024"/>
              <a:ext cx="576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1pPr>
              <a:lvl2pPr marL="742950" indent="-285750"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2pPr>
              <a:lvl3pPr marL="1143000" indent="-228600"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3pPr>
              <a:lvl4pPr marL="1600200" indent="-228600"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4pPr>
              <a:lvl5pPr marL="2057400" indent="-228600"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5pPr>
              <a:lvl6pPr marL="2514600" indent="-22860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6pPr>
              <a:lvl7pPr marL="2971800" indent="-22860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7pPr>
              <a:lvl8pPr marL="3429000" indent="-22860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8pPr>
              <a:lvl9pPr marL="3886200" indent="-22860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zh-CN" altLang="en-US" sz="2800" b="1" dirty="0" smtClean="0">
                  <a:solidFill>
                    <a:srgbClr val="0000FF"/>
                  </a:solidFill>
                  <a:latin typeface="Times New Roman"/>
                  <a:ea typeface="宋体"/>
                </a:rPr>
                <a:t>若           </a:t>
              </a:r>
              <a:r>
                <a:rPr lang="zh-CN" altLang="en-US" sz="2800" b="1" dirty="0">
                  <a:solidFill>
                    <a:srgbClr val="0000FF"/>
                  </a:solidFill>
                  <a:latin typeface="Times New Roman"/>
                  <a:ea typeface="宋体"/>
                </a:rPr>
                <a:t>，且      </a:t>
              </a:r>
              <a:r>
                <a:rPr lang="zh-CN" altLang="en-US" sz="2800" b="1" dirty="0" smtClean="0">
                  <a:solidFill>
                    <a:srgbClr val="0000FF"/>
                  </a:solidFill>
                  <a:latin typeface="Times New Roman"/>
                  <a:ea typeface="宋体"/>
                </a:rPr>
                <a:t>     </a:t>
              </a:r>
              <a:r>
                <a:rPr lang="zh-CN" altLang="en-US" sz="2800" b="1" dirty="0">
                  <a:solidFill>
                    <a:srgbClr val="0000FF"/>
                  </a:solidFill>
                  <a:latin typeface="Times New Roman"/>
                  <a:ea typeface="宋体"/>
                </a:rPr>
                <a:t>，则</a:t>
              </a:r>
              <a:r>
                <a:rPr lang="en-US" altLang="zh-CN" sz="2800" b="1" i="1" dirty="0">
                  <a:solidFill>
                    <a:srgbClr val="0000FF"/>
                  </a:solidFill>
                  <a:latin typeface="Times New Roman"/>
                  <a:ea typeface="宋体"/>
                </a:rPr>
                <a:t>p</a:t>
              </a:r>
              <a:r>
                <a:rPr lang="zh-CN" altLang="en-US" sz="2800" b="1" dirty="0">
                  <a:solidFill>
                    <a:srgbClr val="0000FF"/>
                  </a:solidFill>
                  <a:latin typeface="Times New Roman"/>
                  <a:ea typeface="宋体"/>
                </a:rPr>
                <a:t>是</a:t>
              </a:r>
              <a:r>
                <a:rPr lang="en-US" altLang="zh-CN" sz="2800" b="1" i="1" dirty="0">
                  <a:solidFill>
                    <a:srgbClr val="0000FF"/>
                  </a:solidFill>
                  <a:latin typeface="Times New Roman"/>
                  <a:ea typeface="宋体"/>
                </a:rPr>
                <a:t>q</a:t>
              </a:r>
              <a:r>
                <a:rPr lang="zh-CN" altLang="en-US" sz="2800" b="1" dirty="0">
                  <a:solidFill>
                    <a:srgbClr val="0000FF"/>
                  </a:solidFill>
                  <a:latin typeface="Times New Roman"/>
                  <a:ea typeface="宋体"/>
                </a:rPr>
                <a:t>的必要不充分条件； </a:t>
              </a:r>
            </a:p>
          </p:txBody>
        </p:sp>
        <p:graphicFrame>
          <p:nvGraphicFramePr>
            <p:cNvPr id="1332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8843309"/>
                </p:ext>
              </p:extLst>
            </p:nvPr>
          </p:nvGraphicFramePr>
          <p:xfrm>
            <a:off x="371" y="2090"/>
            <a:ext cx="563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8" name="Equation" r:id="rId8" imgW="324041" imgH="95155" progId="Equation.DSMT4">
                    <p:embed/>
                  </p:oleObj>
                </mc:Choice>
                <mc:Fallback>
                  <p:oleObj name="Equation" r:id="rId8" imgW="324041" imgH="9515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" y="2090"/>
                          <a:ext cx="563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8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5413107"/>
                </p:ext>
              </p:extLst>
            </p:nvPr>
          </p:nvGraphicFramePr>
          <p:xfrm>
            <a:off x="1591" y="2089"/>
            <a:ext cx="580" cy="3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9" name="Equation" r:id="rId10" imgW="381048" imgH="123873" progId="Equation.DSMT4">
                    <p:embed/>
                  </p:oleObj>
                </mc:Choice>
                <mc:Fallback>
                  <p:oleObj name="Equation" r:id="rId10" imgW="381048" imgH="12387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91" y="2089"/>
                          <a:ext cx="580" cy="3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222" name="Group 22"/>
          <p:cNvGrpSpPr>
            <a:grpSpLocks/>
          </p:cNvGrpSpPr>
          <p:nvPr/>
        </p:nvGrpSpPr>
        <p:grpSpPr bwMode="auto">
          <a:xfrm>
            <a:off x="199019" y="4267183"/>
            <a:ext cx="6909727" cy="581025"/>
            <a:chOff x="0" y="2840"/>
            <a:chExt cx="4929" cy="366"/>
          </a:xfrm>
        </p:grpSpPr>
        <p:sp>
          <p:nvSpPr>
            <p:cNvPr id="13323" name="Text Box 12"/>
            <p:cNvSpPr txBox="1">
              <a:spLocks noChangeArrowheads="1"/>
            </p:cNvSpPr>
            <p:nvPr/>
          </p:nvSpPr>
          <p:spPr bwMode="auto">
            <a:xfrm>
              <a:off x="0" y="2840"/>
              <a:ext cx="49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1pPr>
              <a:lvl2pPr marL="742950" indent="-285750"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2pPr>
              <a:lvl3pPr marL="1143000" indent="-228600"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3pPr>
              <a:lvl4pPr marL="1600200" indent="-228600"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4pPr>
              <a:lvl5pPr marL="2057400" indent="-228600"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5pPr>
              <a:lvl6pPr marL="2514600" indent="-22860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6pPr>
              <a:lvl7pPr marL="2971800" indent="-22860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7pPr>
              <a:lvl8pPr marL="3429000" indent="-22860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8pPr>
              <a:lvl9pPr marL="3886200" indent="-22860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00FF"/>
                  </a:solidFill>
                  <a:latin typeface="Times New Roman"/>
                  <a:ea typeface="宋体"/>
                </a:rPr>
                <a:t>若     </a:t>
              </a:r>
              <a:r>
                <a:rPr lang="zh-CN" altLang="en-US" sz="2800" b="1" dirty="0" smtClean="0">
                  <a:solidFill>
                    <a:srgbClr val="0000FF"/>
                  </a:solidFill>
                  <a:latin typeface="Times New Roman"/>
                  <a:ea typeface="宋体"/>
                </a:rPr>
                <a:t>     </a:t>
              </a:r>
              <a:r>
                <a:rPr lang="zh-CN" altLang="en-US" sz="2800" b="1" dirty="0">
                  <a:solidFill>
                    <a:srgbClr val="0000FF"/>
                  </a:solidFill>
                  <a:latin typeface="Times New Roman"/>
                  <a:ea typeface="宋体"/>
                </a:rPr>
                <a:t>，且      </a:t>
              </a:r>
              <a:r>
                <a:rPr lang="zh-CN" altLang="en-US" sz="2800" b="1" dirty="0" smtClean="0">
                  <a:solidFill>
                    <a:srgbClr val="0000FF"/>
                  </a:solidFill>
                  <a:latin typeface="Times New Roman"/>
                  <a:ea typeface="宋体"/>
                </a:rPr>
                <a:t>      </a:t>
              </a:r>
              <a:r>
                <a:rPr lang="zh-CN" altLang="en-US" sz="2800" b="1" dirty="0">
                  <a:solidFill>
                    <a:srgbClr val="0000FF"/>
                  </a:solidFill>
                  <a:latin typeface="Times New Roman"/>
                  <a:ea typeface="宋体"/>
                </a:rPr>
                <a:t>，则</a:t>
              </a:r>
              <a:r>
                <a:rPr lang="en-US" altLang="zh-CN" sz="2800" b="1" i="1" dirty="0">
                  <a:solidFill>
                    <a:srgbClr val="0000FF"/>
                  </a:solidFill>
                  <a:latin typeface="Times New Roman"/>
                  <a:ea typeface="宋体"/>
                </a:rPr>
                <a:t>p</a:t>
              </a:r>
              <a:r>
                <a:rPr lang="zh-CN" altLang="en-US" sz="2800" b="1" dirty="0">
                  <a:solidFill>
                    <a:srgbClr val="0000FF"/>
                  </a:solidFill>
                  <a:latin typeface="Times New Roman"/>
                  <a:ea typeface="宋体"/>
                </a:rPr>
                <a:t>是</a:t>
              </a:r>
              <a:r>
                <a:rPr lang="en-US" altLang="zh-CN" sz="2800" b="1" i="1" dirty="0">
                  <a:solidFill>
                    <a:srgbClr val="0000FF"/>
                  </a:solidFill>
                  <a:latin typeface="Times New Roman"/>
                  <a:ea typeface="宋体"/>
                </a:rPr>
                <a:t>q</a:t>
              </a:r>
              <a:r>
                <a:rPr lang="zh-CN" altLang="en-US" sz="2800" b="1" dirty="0">
                  <a:solidFill>
                    <a:srgbClr val="0000FF"/>
                  </a:solidFill>
                  <a:latin typeface="Times New Roman"/>
                  <a:ea typeface="宋体"/>
                </a:rPr>
                <a:t>的充要条件；</a:t>
              </a:r>
            </a:p>
          </p:txBody>
        </p:sp>
        <p:graphicFrame>
          <p:nvGraphicFramePr>
            <p:cNvPr id="1332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8741093"/>
                </p:ext>
              </p:extLst>
            </p:nvPr>
          </p:nvGraphicFramePr>
          <p:xfrm>
            <a:off x="383" y="2912"/>
            <a:ext cx="513" cy="2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0" name="Equation" r:id="rId12" imgW="324041" imgH="95155" progId="Equation.DSMT4">
                    <p:embed/>
                  </p:oleObj>
                </mc:Choice>
                <mc:Fallback>
                  <p:oleObj name="Equation" r:id="rId12" imgW="324041" imgH="9515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" y="2912"/>
                          <a:ext cx="513" cy="2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4953728"/>
                </p:ext>
              </p:extLst>
            </p:nvPr>
          </p:nvGraphicFramePr>
          <p:xfrm>
            <a:off x="1560" y="2913"/>
            <a:ext cx="562" cy="2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1" name="Equation" r:id="rId14" imgW="324041" imgH="95155" progId="Equation.DSMT4">
                    <p:embed/>
                  </p:oleObj>
                </mc:Choice>
                <mc:Fallback>
                  <p:oleObj name="Equation" r:id="rId14" imgW="324041" imgH="9515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0" y="2913"/>
                          <a:ext cx="562" cy="2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224" name="Group 24"/>
          <p:cNvGrpSpPr>
            <a:grpSpLocks/>
          </p:cNvGrpSpPr>
          <p:nvPr/>
        </p:nvGrpSpPr>
        <p:grpSpPr bwMode="auto">
          <a:xfrm>
            <a:off x="252415" y="5155512"/>
            <a:ext cx="8645525" cy="793749"/>
            <a:chOff x="148" y="2609"/>
            <a:chExt cx="5446" cy="500"/>
          </a:xfrm>
        </p:grpSpPr>
        <p:sp>
          <p:nvSpPr>
            <p:cNvPr id="13320" name="Text Box 16"/>
            <p:cNvSpPr txBox="1">
              <a:spLocks noChangeArrowheads="1"/>
            </p:cNvSpPr>
            <p:nvPr/>
          </p:nvSpPr>
          <p:spPr bwMode="auto">
            <a:xfrm>
              <a:off x="148" y="2609"/>
              <a:ext cx="5446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1pPr>
              <a:lvl2pPr marL="742950" indent="-285750"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2pPr>
              <a:lvl3pPr marL="1143000" indent="-228600"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3pPr>
              <a:lvl4pPr marL="1600200" indent="-228600"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4pPr>
              <a:lvl5pPr marL="2057400" indent="-228600" eaLnBrk="0" hangingPunct="0"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5pPr>
              <a:lvl6pPr marL="2514600" indent="-22860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6pPr>
              <a:lvl7pPr marL="2971800" indent="-22860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7pPr>
              <a:lvl8pPr marL="3429000" indent="-22860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8pPr>
              <a:lvl9pPr marL="3886200" indent="-22860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rgbClr val="FF3300"/>
                  </a:solidFill>
                  <a:latin typeface="黑体" pitchFamily="2" charset="-122"/>
                  <a:ea typeface="黑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00FF"/>
                  </a:solidFill>
                  <a:latin typeface="Times New Roman"/>
                  <a:ea typeface="宋体"/>
                </a:rPr>
                <a:t>若     </a:t>
              </a:r>
              <a:r>
                <a:rPr lang="zh-CN" altLang="en-US" sz="2800" b="1" dirty="0" smtClean="0">
                  <a:solidFill>
                    <a:srgbClr val="0000FF"/>
                  </a:solidFill>
                  <a:latin typeface="Times New Roman"/>
                  <a:ea typeface="宋体"/>
                </a:rPr>
                <a:t>      ，且          </a:t>
              </a:r>
              <a:r>
                <a:rPr lang="zh-CN" altLang="en-US" sz="2800" b="1" dirty="0">
                  <a:solidFill>
                    <a:srgbClr val="0000FF"/>
                  </a:solidFill>
                  <a:latin typeface="Times New Roman"/>
                  <a:ea typeface="宋体"/>
                </a:rPr>
                <a:t>，则</a:t>
              </a:r>
              <a:r>
                <a:rPr lang="en-US" altLang="zh-CN" sz="2800" b="1" i="1" dirty="0">
                  <a:solidFill>
                    <a:srgbClr val="0000FF"/>
                  </a:solidFill>
                  <a:latin typeface="Times New Roman"/>
                  <a:ea typeface="宋体"/>
                </a:rPr>
                <a:t>p</a:t>
              </a:r>
              <a:r>
                <a:rPr lang="zh-CN" altLang="en-US" sz="2800" b="1" dirty="0">
                  <a:solidFill>
                    <a:srgbClr val="0000FF"/>
                  </a:solidFill>
                  <a:latin typeface="Times New Roman"/>
                  <a:ea typeface="宋体"/>
                </a:rPr>
                <a:t>是</a:t>
              </a:r>
              <a:r>
                <a:rPr lang="en-US" altLang="zh-CN" sz="2800" b="1" i="1" dirty="0">
                  <a:solidFill>
                    <a:srgbClr val="0000FF"/>
                  </a:solidFill>
                  <a:latin typeface="Times New Roman"/>
                  <a:ea typeface="宋体"/>
                </a:rPr>
                <a:t>q</a:t>
              </a:r>
              <a:r>
                <a:rPr lang="zh-CN" altLang="en-US" sz="2800" b="1" dirty="0">
                  <a:solidFill>
                    <a:srgbClr val="0000FF"/>
                  </a:solidFill>
                  <a:latin typeface="Times New Roman"/>
                  <a:ea typeface="宋体"/>
                </a:rPr>
                <a:t>的既不充分也不必要条件</a:t>
              </a:r>
              <a:r>
                <a:rPr lang="en-US" altLang="zh-CN" sz="2800" b="1" dirty="0">
                  <a:solidFill>
                    <a:srgbClr val="0000FF"/>
                  </a:solidFill>
                  <a:latin typeface="Times New Roman"/>
                  <a:ea typeface="宋体"/>
                </a:rPr>
                <a:t>.</a:t>
              </a:r>
            </a:p>
          </p:txBody>
        </p:sp>
        <p:graphicFrame>
          <p:nvGraphicFramePr>
            <p:cNvPr id="1332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4480605"/>
                </p:ext>
              </p:extLst>
            </p:nvPr>
          </p:nvGraphicFramePr>
          <p:xfrm>
            <a:off x="466" y="2754"/>
            <a:ext cx="571" cy="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2" name="Equation" r:id="rId16" imgW="381048" imgH="123873" progId="Equation.DSMT4">
                    <p:embed/>
                  </p:oleObj>
                </mc:Choice>
                <mc:Fallback>
                  <p:oleObj name="Equation" r:id="rId16" imgW="381048" imgH="12387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" y="2754"/>
                          <a:ext cx="571" cy="3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2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8854329"/>
                </p:ext>
              </p:extLst>
            </p:nvPr>
          </p:nvGraphicFramePr>
          <p:xfrm>
            <a:off x="1495" y="2781"/>
            <a:ext cx="496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3" name="Equation" r:id="rId18" imgW="381048" imgH="123873" progId="Equation.DSMT4">
                    <p:embed/>
                  </p:oleObj>
                </mc:Choice>
                <mc:Fallback>
                  <p:oleObj name="Equation" r:id="rId18" imgW="381048" imgH="12387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5" y="2781"/>
                          <a:ext cx="496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252414" y="1100876"/>
            <a:ext cx="6300787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1.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直接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用定义判断</a:t>
            </a:r>
          </a:p>
        </p:txBody>
      </p:sp>
    </p:spTree>
    <p:extLst>
      <p:ext uri="{BB962C8B-B14F-4D97-AF65-F5344CB8AC3E}">
        <p14:creationId xmlns:p14="http://schemas.microsoft.com/office/powerpoint/2010/main" val="40760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359776" y="1568452"/>
            <a:ext cx="4124551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原命题为真逆命题为假； 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82654" y="1499692"/>
            <a:ext cx="4240259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8" tIns="45719" rIns="91438" bIns="45719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是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的充分不必要条件， 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27275" y="2690595"/>
            <a:ext cx="4240259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8" tIns="45719" rIns="91438" bIns="45719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是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的必要不充分条件， 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4359776" y="2577387"/>
            <a:ext cx="4009526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原命题为假逆命题为真； 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82653" y="386237"/>
            <a:ext cx="5186181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2.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/>
                <a:ea typeface="宋体"/>
              </a:rPr>
              <a:t>利用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命题的四种形式进行判定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182654" y="5026391"/>
            <a:ext cx="5062084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是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的既不充分也不必要条件， 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27274" y="3911360"/>
            <a:ext cx="3158233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8" tIns="45719" rIns="91438" bIns="45719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是</a:t>
            </a:r>
            <a:r>
              <a:rPr lang="en-US" altLang="zh-CN" sz="2800" b="1" i="1" dirty="0">
                <a:solidFill>
                  <a:schemeClr val="tx1"/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的充要条件， 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4359777" y="3699528"/>
            <a:ext cx="4009526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原命题、逆命题都为真； 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5130485" y="5026391"/>
            <a:ext cx="3886701" cy="5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原命题、逆命题都为假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703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/>
      <p:bldP spid="57348" grpId="0"/>
      <p:bldP spid="57349" grpId="0"/>
      <p:bldP spid="57351" grpId="0"/>
      <p:bldP spid="57352" grpId="0"/>
      <p:bldP spid="5735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192088" y="142877"/>
            <a:ext cx="87741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en-US" altLang="zh-CN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  <a:cs typeface="Times New Roman" pitchFamily="18" charset="0"/>
              </a:rPr>
              <a:t>3</a:t>
            </a:r>
            <a:r>
              <a:rPr kumimoji="1"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  <a:cs typeface="Times New Roman" pitchFamily="18" charset="0"/>
              </a:rPr>
              <a:t>、从</a:t>
            </a:r>
            <a:r>
              <a:rPr kumimoji="1"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隶书" panose="02010800040101010101" pitchFamily="2" charset="-122"/>
                <a:cs typeface="Times New Roman" pitchFamily="18" charset="0"/>
              </a:rPr>
              <a:t>集合与集合的关系</a:t>
            </a:r>
            <a:r>
              <a:rPr kumimoji="1"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itchFamily="2" charset="-122"/>
                <a:cs typeface="Times New Roman" pitchFamily="18" charset="0"/>
              </a:rPr>
              <a:t>看充分条件</a:t>
            </a:r>
            <a:r>
              <a:rPr kumimoji="1" lang="zh-CN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itchFamily="2" charset="-122"/>
                <a:cs typeface="Times New Roman" pitchFamily="18" charset="0"/>
              </a:rPr>
              <a:t>、必要条件</a:t>
            </a:r>
            <a:endParaRPr kumimoji="1"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宋体" pitchFamily="2" charset="-122"/>
              <a:cs typeface="Times New Roman" pitchFamily="18" charset="0"/>
            </a:endParaRPr>
          </a:p>
        </p:txBody>
      </p:sp>
      <p:grpSp>
        <p:nvGrpSpPr>
          <p:cNvPr id="87071" name="Group 31"/>
          <p:cNvGrpSpPr>
            <a:grpSpLocks/>
          </p:cNvGrpSpPr>
          <p:nvPr/>
        </p:nvGrpSpPr>
        <p:grpSpPr bwMode="auto">
          <a:xfrm>
            <a:off x="358775" y="4314385"/>
            <a:ext cx="8642350" cy="830263"/>
            <a:chOff x="21" y="2976"/>
            <a:chExt cx="5444" cy="523"/>
          </a:xfrm>
        </p:grpSpPr>
        <p:sp>
          <p:nvSpPr>
            <p:cNvPr id="12312" name="Rectangle 12"/>
            <p:cNvSpPr>
              <a:spLocks noChangeArrowheads="1"/>
            </p:cNvSpPr>
            <p:nvPr/>
          </p:nvSpPr>
          <p:spPr bwMode="auto">
            <a:xfrm>
              <a:off x="21" y="2976"/>
              <a:ext cx="544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1" lang="en-US" altLang="zh-CN" sz="3200" dirty="0">
                  <a:latin typeface="宋体" charset="-122"/>
                </a:rPr>
                <a:t>3</a:t>
              </a:r>
              <a:r>
                <a:rPr kumimoji="1" lang="zh-CN" altLang="en-US" sz="3200" dirty="0">
                  <a:latin typeface="宋体" charset="-122"/>
                </a:rPr>
                <a:t>）</a:t>
              </a:r>
              <a:r>
                <a:rPr kumimoji="1" lang="zh-CN" altLang="en-US" sz="3200" dirty="0">
                  <a:solidFill>
                    <a:schemeClr val="tx1"/>
                  </a:solidFill>
                  <a:latin typeface="宋体" charset="-122"/>
                </a:rPr>
                <a:t>若</a:t>
              </a:r>
              <a:r>
                <a:rPr kumimoji="1" lang="en-US" altLang="zh-CN" sz="3200" dirty="0">
                  <a:solidFill>
                    <a:schemeClr val="tx1"/>
                  </a:solidFill>
                  <a:latin typeface="宋体" charset="-122"/>
                </a:rPr>
                <a:t>A   B</a:t>
              </a:r>
              <a:r>
                <a:rPr kumimoji="1" lang="zh-CN" altLang="en-US" sz="3200" dirty="0">
                  <a:solidFill>
                    <a:schemeClr val="tx1"/>
                  </a:solidFill>
                  <a:latin typeface="宋体" charset="-122"/>
                </a:rPr>
                <a:t>且</a:t>
              </a:r>
              <a:r>
                <a:rPr kumimoji="1" lang="en-US" altLang="zh-CN" sz="3200" dirty="0">
                  <a:solidFill>
                    <a:schemeClr val="tx1"/>
                  </a:solidFill>
                  <a:latin typeface="宋体" charset="-122"/>
                </a:rPr>
                <a:t>B   A</a:t>
              </a:r>
              <a:r>
                <a:rPr kumimoji="1" lang="zh-CN" altLang="en-US" sz="3200" dirty="0">
                  <a:solidFill>
                    <a:schemeClr val="tx1"/>
                  </a:solidFill>
                  <a:latin typeface="宋体" charset="-122"/>
                </a:rPr>
                <a:t>，</a:t>
              </a:r>
              <a:r>
                <a:rPr kumimoji="1" lang="zh-CN" altLang="en-US" sz="3200" dirty="0">
                  <a:solidFill>
                    <a:schemeClr val="tx1"/>
                  </a:solidFill>
                </a:rPr>
                <a:t>则甲是乙的</a:t>
              </a:r>
            </a:p>
          </p:txBody>
        </p:sp>
        <p:graphicFrame>
          <p:nvGraphicFramePr>
            <p:cNvPr id="12317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0618391"/>
                </p:ext>
              </p:extLst>
            </p:nvPr>
          </p:nvGraphicFramePr>
          <p:xfrm>
            <a:off x="1781" y="3112"/>
            <a:ext cx="339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8" name="Equation" r:id="rId3" imgW="152280" imgH="152280" progId="Equation.DSMT4">
                    <p:embed/>
                  </p:oleObj>
                </mc:Choice>
                <mc:Fallback>
                  <p:oleObj name="Equation" r:id="rId3" imgW="15228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1" y="3112"/>
                          <a:ext cx="339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15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5993057"/>
                </p:ext>
              </p:extLst>
            </p:nvPr>
          </p:nvGraphicFramePr>
          <p:xfrm>
            <a:off x="873" y="3090"/>
            <a:ext cx="339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9" name="Equation" r:id="rId5" imgW="152280" imgH="152280" progId="Equation.DSMT4">
                    <p:embed/>
                  </p:oleObj>
                </mc:Choice>
                <mc:Fallback>
                  <p:oleObj name="Equation" r:id="rId5" imgW="15228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3" y="3090"/>
                          <a:ext cx="339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7069" name="Group 29"/>
          <p:cNvGrpSpPr>
            <a:grpSpLocks/>
          </p:cNvGrpSpPr>
          <p:nvPr/>
        </p:nvGrpSpPr>
        <p:grpSpPr bwMode="auto">
          <a:xfrm>
            <a:off x="380335" y="3216594"/>
            <a:ext cx="6169027" cy="830263"/>
            <a:chOff x="218" y="1526"/>
            <a:chExt cx="3886" cy="523"/>
          </a:xfrm>
        </p:grpSpPr>
        <p:graphicFrame>
          <p:nvGraphicFramePr>
            <p:cNvPr id="12306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673167"/>
                </p:ext>
              </p:extLst>
            </p:nvPr>
          </p:nvGraphicFramePr>
          <p:xfrm>
            <a:off x="1942" y="1661"/>
            <a:ext cx="340" cy="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0" name="Equation" r:id="rId7" imgW="152280" imgH="152280" progId="Equation.DSMT4">
                    <p:embed/>
                  </p:oleObj>
                </mc:Choice>
                <mc:Fallback>
                  <p:oleObj name="Equation" r:id="rId7" imgW="15228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2" y="1661"/>
                          <a:ext cx="340" cy="3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307" name="Group 28"/>
            <p:cNvGrpSpPr>
              <a:grpSpLocks/>
            </p:cNvGrpSpPr>
            <p:nvPr/>
          </p:nvGrpSpPr>
          <p:grpSpPr bwMode="auto">
            <a:xfrm>
              <a:off x="218" y="1526"/>
              <a:ext cx="3886" cy="523"/>
              <a:chOff x="218" y="1163"/>
              <a:chExt cx="3886" cy="523"/>
            </a:xfrm>
          </p:grpSpPr>
          <p:sp>
            <p:nvSpPr>
              <p:cNvPr id="12308" name="Rectangle 10"/>
              <p:cNvSpPr>
                <a:spLocks noChangeArrowheads="1"/>
              </p:cNvSpPr>
              <p:nvPr/>
            </p:nvSpPr>
            <p:spPr bwMode="auto">
              <a:xfrm>
                <a:off x="218" y="1163"/>
                <a:ext cx="3886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3200" dirty="0"/>
                  <a:t>2) </a:t>
                </a:r>
                <a:r>
                  <a:rPr kumimoji="1" lang="zh-CN" altLang="en-US" sz="3200" dirty="0">
                    <a:solidFill>
                      <a:schemeClr val="tx1"/>
                    </a:solidFill>
                  </a:rPr>
                  <a:t>若</a:t>
                </a:r>
                <a:r>
                  <a:rPr kumimoji="1" lang="en-US" altLang="zh-CN" sz="3200" dirty="0">
                    <a:solidFill>
                      <a:schemeClr val="tx1"/>
                    </a:solidFill>
                  </a:rPr>
                  <a:t>A   </a:t>
                </a:r>
                <a:r>
                  <a:rPr kumimoji="1" lang="en-US" altLang="zh-CN" sz="3200" dirty="0" smtClean="0">
                    <a:solidFill>
                      <a:schemeClr val="tx1"/>
                    </a:solidFill>
                  </a:rPr>
                  <a:t>B</a:t>
                </a:r>
                <a:r>
                  <a:rPr kumimoji="1" lang="zh-CN" altLang="en-US" sz="3200" dirty="0">
                    <a:solidFill>
                      <a:schemeClr val="tx1"/>
                    </a:solidFill>
                  </a:rPr>
                  <a:t>且</a:t>
                </a:r>
                <a:r>
                  <a:rPr kumimoji="1" lang="en-US" altLang="zh-CN" sz="3200" dirty="0" smtClean="0">
                    <a:solidFill>
                      <a:schemeClr val="tx1"/>
                    </a:solidFill>
                  </a:rPr>
                  <a:t>B   A</a:t>
                </a:r>
                <a:r>
                  <a:rPr kumimoji="1" lang="zh-CN" altLang="en-US" sz="3200" dirty="0">
                    <a:solidFill>
                      <a:schemeClr val="tx1"/>
                    </a:solidFill>
                  </a:rPr>
                  <a:t>，则甲是乙的</a:t>
                </a:r>
              </a:p>
            </p:txBody>
          </p:sp>
          <p:graphicFrame>
            <p:nvGraphicFramePr>
              <p:cNvPr id="12310" name="Object 2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83769651"/>
                  </p:ext>
                </p:extLst>
              </p:nvPr>
            </p:nvGraphicFramePr>
            <p:xfrm>
              <a:off x="1041" y="1312"/>
              <a:ext cx="339" cy="3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491" name="Equation" r:id="rId9" imgW="152280" imgH="152280" progId="Equation.DSMT4">
                      <p:embed/>
                    </p:oleObj>
                  </mc:Choice>
                  <mc:Fallback>
                    <p:oleObj name="Equation" r:id="rId9" imgW="152280" imgH="1522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41" y="1312"/>
                            <a:ext cx="339" cy="3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87067" name="Group 27"/>
          <p:cNvGrpSpPr>
            <a:grpSpLocks/>
          </p:cNvGrpSpPr>
          <p:nvPr/>
        </p:nvGrpSpPr>
        <p:grpSpPr bwMode="auto">
          <a:xfrm>
            <a:off x="273252" y="1997868"/>
            <a:ext cx="6167336" cy="860425"/>
            <a:chOff x="468" y="329"/>
            <a:chExt cx="3291" cy="542"/>
          </a:xfrm>
        </p:grpSpPr>
        <p:sp>
          <p:nvSpPr>
            <p:cNvPr id="12301" name="Rectangle 5"/>
            <p:cNvSpPr>
              <a:spLocks noChangeArrowheads="1"/>
            </p:cNvSpPr>
            <p:nvPr/>
          </p:nvSpPr>
          <p:spPr bwMode="auto">
            <a:xfrm>
              <a:off x="468" y="329"/>
              <a:ext cx="3291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3200" dirty="0" smtClean="0"/>
                <a:t>1</a:t>
              </a:r>
              <a:r>
                <a:rPr kumimoji="1" lang="zh-CN" altLang="en-US" sz="3200" dirty="0" smtClean="0"/>
                <a:t>）</a:t>
              </a:r>
              <a:r>
                <a:rPr kumimoji="1" lang="zh-CN" altLang="en-US" sz="3200" dirty="0" smtClean="0">
                  <a:solidFill>
                    <a:schemeClr val="tx1"/>
                  </a:solidFill>
                </a:rPr>
                <a:t>若</a:t>
              </a:r>
              <a:r>
                <a:rPr kumimoji="1" lang="en-US" altLang="zh-CN" sz="3200" dirty="0" smtClean="0">
                  <a:solidFill>
                    <a:schemeClr val="tx1"/>
                  </a:solidFill>
                </a:rPr>
                <a:t>A   B</a:t>
              </a:r>
              <a:r>
                <a:rPr kumimoji="1" lang="zh-CN" altLang="en-US" sz="3200" dirty="0" smtClean="0">
                  <a:solidFill>
                    <a:schemeClr val="tx1"/>
                  </a:solidFill>
                </a:rPr>
                <a:t>且</a:t>
              </a:r>
              <a:r>
                <a:rPr kumimoji="1" lang="en-US" altLang="zh-CN" sz="3200" dirty="0" smtClean="0">
                  <a:solidFill>
                    <a:schemeClr val="tx1"/>
                  </a:solidFill>
                </a:rPr>
                <a:t>B   A</a:t>
              </a:r>
              <a:r>
                <a:rPr kumimoji="1" lang="zh-CN" altLang="en-US" sz="3200" dirty="0" smtClean="0">
                  <a:solidFill>
                    <a:schemeClr val="tx1"/>
                  </a:solidFill>
                </a:rPr>
                <a:t>，则甲是乙的</a:t>
              </a:r>
              <a:endParaRPr kumimoji="1" lang="zh-CN" altLang="en-US" sz="3200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1230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8718536"/>
                </p:ext>
              </p:extLst>
            </p:nvPr>
          </p:nvGraphicFramePr>
          <p:xfrm>
            <a:off x="1195" y="532"/>
            <a:ext cx="339" cy="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2" name="Equation" r:id="rId11" imgW="152280" imgH="152280" progId="Equation.DSMT4">
                    <p:embed/>
                  </p:oleObj>
                </mc:Choice>
                <mc:Fallback>
                  <p:oleObj name="Equation" r:id="rId11" imgW="152280" imgH="152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95" y="532"/>
                          <a:ext cx="339" cy="3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303" name="Group 24"/>
            <p:cNvGrpSpPr>
              <a:grpSpLocks/>
            </p:cNvGrpSpPr>
            <p:nvPr/>
          </p:nvGrpSpPr>
          <p:grpSpPr bwMode="auto">
            <a:xfrm>
              <a:off x="1943" y="432"/>
              <a:ext cx="340" cy="431"/>
              <a:chOff x="4483" y="3154"/>
              <a:chExt cx="340" cy="431"/>
            </a:xfrm>
          </p:grpSpPr>
          <p:graphicFrame>
            <p:nvGraphicFramePr>
              <p:cNvPr id="12304" name="Object 2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49941763"/>
                  </p:ext>
                </p:extLst>
              </p:nvPr>
            </p:nvGraphicFramePr>
            <p:xfrm>
              <a:off x="4483" y="3210"/>
              <a:ext cx="340" cy="3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493" name="Equation" r:id="rId13" imgW="152280" imgH="152280" progId="Equation.DSMT4">
                      <p:embed/>
                    </p:oleObj>
                  </mc:Choice>
                  <mc:Fallback>
                    <p:oleObj name="Equation" r:id="rId13" imgW="152280" imgH="1522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83" y="3210"/>
                            <a:ext cx="340" cy="3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7066" name="Line 26"/>
              <p:cNvSpPr>
                <a:spLocks noChangeShapeType="1"/>
              </p:cNvSpPr>
              <p:nvPr/>
            </p:nvSpPr>
            <p:spPr bwMode="auto">
              <a:xfrm flipH="1">
                <a:off x="4612" y="3154"/>
                <a:ext cx="153" cy="431"/>
              </a:xfrm>
              <a:prstGeom prst="line">
                <a:avLst/>
              </a:prstGeom>
              <a:ln>
                <a:solidFill>
                  <a:schemeClr val="tx2"/>
                </a:solidFill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zh-CN" altLang="en-US" sz="3200" b="1" dirty="0">
                  <a:ln>
                    <a:solidFill>
                      <a:schemeClr val="tx1"/>
                    </a:solidFill>
                  </a:ln>
                </a:endParaRPr>
              </a:p>
            </p:txBody>
          </p:sp>
        </p:grpSp>
      </p:grpSp>
      <p:sp>
        <p:nvSpPr>
          <p:cNvPr id="87072" name="Rectangle 32"/>
          <p:cNvSpPr>
            <a:spLocks noChangeArrowheads="1"/>
          </p:cNvSpPr>
          <p:nvPr/>
        </p:nvSpPr>
        <p:spPr bwMode="auto">
          <a:xfrm>
            <a:off x="6242517" y="2039715"/>
            <a:ext cx="30684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zh-CN" altLang="en-US" sz="3200" dirty="0" smtClean="0">
                <a:solidFill>
                  <a:srgbClr val="FF0000"/>
                </a:solidFill>
              </a:rPr>
              <a:t>充分非必要条件</a:t>
            </a:r>
            <a:endParaRPr kumimoji="1"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87073" name="Rectangle 33"/>
          <p:cNvSpPr>
            <a:spLocks noChangeArrowheads="1"/>
          </p:cNvSpPr>
          <p:nvPr/>
        </p:nvSpPr>
        <p:spPr bwMode="auto">
          <a:xfrm>
            <a:off x="6361560" y="3178828"/>
            <a:ext cx="30684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zh-CN" altLang="en-US" sz="3200" dirty="0">
                <a:solidFill>
                  <a:srgbClr val="FF0000"/>
                </a:solidFill>
              </a:rPr>
              <a:t>必要非充分条件</a:t>
            </a:r>
          </a:p>
        </p:txBody>
      </p:sp>
      <p:sp>
        <p:nvSpPr>
          <p:cNvPr id="87075" name="Rectangle 35"/>
          <p:cNvSpPr>
            <a:spLocks noChangeArrowheads="1"/>
          </p:cNvSpPr>
          <p:nvPr/>
        </p:nvSpPr>
        <p:spPr bwMode="auto">
          <a:xfrm>
            <a:off x="5128049" y="5065944"/>
            <a:ext cx="430438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zh-CN" altLang="en-US" sz="3200" dirty="0">
                <a:solidFill>
                  <a:srgbClr val="FF0000"/>
                </a:solidFill>
              </a:rPr>
              <a:t>既不充分也不必要条件</a:t>
            </a:r>
          </a:p>
        </p:txBody>
      </p:sp>
      <p:sp>
        <p:nvSpPr>
          <p:cNvPr id="12297" name="Text Box 43"/>
          <p:cNvSpPr txBox="1">
            <a:spLocks noChangeArrowheads="1"/>
          </p:cNvSpPr>
          <p:nvPr/>
        </p:nvSpPr>
        <p:spPr bwMode="auto">
          <a:xfrm>
            <a:off x="468315" y="981076"/>
            <a:ext cx="74882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3200"/>
          </a:p>
        </p:txBody>
      </p:sp>
      <p:sp>
        <p:nvSpPr>
          <p:cNvPr id="12298" name="Text Box 44"/>
          <p:cNvSpPr txBox="1">
            <a:spLocks noChangeArrowheads="1"/>
          </p:cNvSpPr>
          <p:nvPr/>
        </p:nvSpPr>
        <p:spPr bwMode="auto">
          <a:xfrm>
            <a:off x="755650" y="981076"/>
            <a:ext cx="7848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3200"/>
          </a:p>
        </p:txBody>
      </p:sp>
      <p:sp>
        <p:nvSpPr>
          <p:cNvPr id="12299" name="Text Box 45"/>
          <p:cNvSpPr txBox="1">
            <a:spLocks noChangeArrowheads="1"/>
          </p:cNvSpPr>
          <p:nvPr/>
        </p:nvSpPr>
        <p:spPr bwMode="auto">
          <a:xfrm>
            <a:off x="54864" y="1028575"/>
            <a:ext cx="93695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dirty="0"/>
              <a:t>一般情况下若条件甲为ｘ∈Ａ，条件乙为ｘ∈Ｂ</a:t>
            </a:r>
          </a:p>
        </p:txBody>
      </p:sp>
      <p:sp>
        <p:nvSpPr>
          <p:cNvPr id="87087" name="Text Box 47"/>
          <p:cNvSpPr txBox="1">
            <a:spLocks noChangeArrowheads="1"/>
          </p:cNvSpPr>
          <p:nvPr/>
        </p:nvSpPr>
        <p:spPr bwMode="auto">
          <a:xfrm>
            <a:off x="396209" y="5647857"/>
            <a:ext cx="84248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4</a:t>
            </a:r>
            <a:r>
              <a:rPr lang="zh-CN" altLang="en-US" sz="3200" dirty="0"/>
              <a:t>）若</a:t>
            </a:r>
            <a:r>
              <a:rPr lang="en-US" altLang="zh-CN" sz="3200" dirty="0"/>
              <a:t>A=B </a:t>
            </a:r>
            <a:r>
              <a:rPr lang="zh-CN" altLang="en-US" sz="3200" dirty="0"/>
              <a:t>，则甲是乙的</a:t>
            </a:r>
            <a:r>
              <a:rPr lang="zh-CN" altLang="en-US" sz="3200" dirty="0">
                <a:solidFill>
                  <a:srgbClr val="FF0000"/>
                </a:solidFill>
              </a:rPr>
              <a:t>充分且必要条件</a:t>
            </a:r>
            <a:r>
              <a:rPr lang="zh-CN" altLang="en-US" sz="3200" dirty="0"/>
              <a:t>。</a:t>
            </a:r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 flipH="1">
            <a:off x="1837173" y="3357890"/>
            <a:ext cx="286722" cy="684212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zh-CN" altLang="en-US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 flipH="1">
            <a:off x="1837173" y="4398971"/>
            <a:ext cx="286722" cy="684212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zh-CN" altLang="en-US" sz="32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5" name="Line 26"/>
          <p:cNvSpPr>
            <a:spLocks noChangeShapeType="1"/>
          </p:cNvSpPr>
          <p:nvPr/>
        </p:nvSpPr>
        <p:spPr bwMode="auto">
          <a:xfrm flipH="1">
            <a:off x="3320692" y="4398971"/>
            <a:ext cx="286722" cy="684212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zh-CN" altLang="en-US" sz="3200" b="1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330023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7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7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870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7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7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7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72" grpId="0"/>
      <p:bldP spid="87073" grpId="0"/>
      <p:bldP spid="87075" grpId="0"/>
      <p:bldP spid="870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90346" y="671285"/>
            <a:ext cx="7832725" cy="3754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en-US" altLang="zh-CN" sz="28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“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在△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ABC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 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中，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p: 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AB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＝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AC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，</a:t>
            </a:r>
          </a:p>
          <a:p>
            <a:pPr>
              <a:lnSpc>
                <a:spcPct val="170000"/>
              </a:lnSpc>
            </a:pP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q: 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 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B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＝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 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C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”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，那么，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是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的什么条件？</a:t>
            </a:r>
          </a:p>
          <a:p>
            <a:pPr eaLnBrk="1" hangingPunct="1">
              <a:lnSpc>
                <a:spcPct val="170000"/>
              </a:lnSpc>
            </a:pPr>
            <a:r>
              <a:rPr kumimoji="1"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解</a:t>
            </a:r>
            <a:r>
              <a:rPr kumimoji="1"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: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 </a:t>
            </a:r>
            <a:r>
              <a:rPr kumimoji="1"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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 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，所以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是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的充分条件，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是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的</a:t>
            </a:r>
          </a:p>
          <a:p>
            <a:pPr eaLnBrk="1" hangingPunct="1">
              <a:lnSpc>
                <a:spcPct val="170000"/>
              </a:lnSpc>
            </a:pP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必要条件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.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另一方面，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 </a:t>
            </a:r>
            <a:r>
              <a:rPr kumimoji="1"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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 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，所以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也是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的</a:t>
            </a:r>
          </a:p>
          <a:p>
            <a:pPr eaLnBrk="1" hangingPunct="1">
              <a:lnSpc>
                <a:spcPct val="170000"/>
              </a:lnSpc>
            </a:pP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必要条件，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也是 </a:t>
            </a:r>
            <a:r>
              <a:rPr lang="en-US" altLang="zh-CN" sz="2800" b="1" i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的充分条件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.</a:t>
            </a:r>
            <a:endParaRPr lang="zh-CN" altLang="en-US" sz="2800" b="1" dirty="0">
              <a:solidFill>
                <a:schemeClr val="tx2">
                  <a:lumMod val="50000"/>
                </a:schemeClr>
              </a:solidFill>
              <a:latin typeface="Times New Roman"/>
              <a:ea typeface="宋体"/>
            </a:endParaRP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819550" y="5412153"/>
            <a:ext cx="2788874" cy="728663"/>
          </a:xfrm>
          <a:prstGeom prst="wedgeRoundRectCallout">
            <a:avLst>
              <a:gd name="adj1" fmla="val -52886"/>
              <a:gd name="adj2" fmla="val -122119"/>
              <a:gd name="adj3" fmla="val 16667"/>
            </a:avLst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/>
          <a:lstStyle/>
          <a:p>
            <a:pPr algn="ctr">
              <a:lnSpc>
                <a:spcPct val="100000"/>
              </a:lnSpc>
            </a:pPr>
            <a:r>
              <a:rPr lang="zh-CN" altLang="en-US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你发现了什么</a:t>
            </a:r>
            <a:r>
              <a:rPr lang="en-US" altLang="zh-CN" sz="28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宋体"/>
              </a:rPr>
              <a:t>?</a:t>
            </a:r>
          </a:p>
        </p:txBody>
      </p:sp>
      <p:sp>
        <p:nvSpPr>
          <p:cNvPr id="2" name="矩形 1"/>
          <p:cNvSpPr/>
          <p:nvPr/>
        </p:nvSpPr>
        <p:spPr>
          <a:xfrm>
            <a:off x="82899" y="79844"/>
            <a:ext cx="153599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454749">
                    <a:lumMod val="50000"/>
                  </a:srgbClr>
                </a:solidFill>
                <a:latin typeface="Times New Roman"/>
                <a:ea typeface="宋体"/>
              </a:rPr>
              <a:t>引入</a:t>
            </a:r>
            <a:r>
              <a:rPr lang="en-US" altLang="zh-CN" sz="2800" b="1" dirty="0" smtClean="0">
                <a:solidFill>
                  <a:srgbClr val="454749">
                    <a:lumMod val="50000"/>
                  </a:srgbClr>
                </a:solidFill>
                <a:latin typeface="Times New Roman"/>
                <a:ea typeface="宋体"/>
              </a:rPr>
              <a:t>2</a:t>
            </a:r>
            <a:r>
              <a:rPr lang="zh-CN" altLang="en-US" sz="2800" b="1" dirty="0" smtClean="0">
                <a:solidFill>
                  <a:srgbClr val="454749">
                    <a:lumMod val="50000"/>
                  </a:srgbClr>
                </a:solidFill>
                <a:latin typeface="Times New Roman"/>
                <a:ea typeface="宋体"/>
              </a:rPr>
              <a:t>：</a:t>
            </a:r>
            <a:r>
              <a:rPr lang="en-US" altLang="zh-CN" sz="2800" b="1" dirty="0" smtClean="0">
                <a:solidFill>
                  <a:srgbClr val="454749">
                    <a:lumMod val="50000"/>
                  </a:srgbClr>
                </a:solidFill>
                <a:latin typeface="Times New Roman"/>
                <a:ea typeface="宋体"/>
              </a:rPr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471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38603" y="1366475"/>
            <a:ext cx="6974567" cy="2462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1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.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充分条件与必要条件的含义分别是什么？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如果“ </a:t>
            </a:r>
            <a:r>
              <a:rPr lang="en-US" altLang="zh-CN" sz="2800" b="1" i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en-US" altLang="zh-CN" sz="2800" b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 </a:t>
            </a:r>
            <a:r>
              <a:rPr kumimoji="1" lang="en-US" altLang="zh-CN" sz="2800" b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 </a:t>
            </a:r>
            <a:r>
              <a:rPr kumimoji="1" lang="en-US" altLang="zh-CN" sz="2800" b="1" i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q</a:t>
            </a:r>
            <a:r>
              <a:rPr lang="en-US" altLang="zh-CN" sz="2800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 </a:t>
            </a:r>
            <a:r>
              <a:rPr lang="en-US" altLang="zh-CN" sz="2800" b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”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，则称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是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的充分条件，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且</a:t>
            </a:r>
            <a:r>
              <a:rPr lang="en-US" altLang="zh-CN" sz="2800" b="1" i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是</a:t>
            </a:r>
            <a:r>
              <a:rPr lang="en-US" altLang="zh-CN" sz="2800" b="1" i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的必要条件</a:t>
            </a:r>
            <a:r>
              <a:rPr lang="en-US" altLang="zh-CN" sz="2800" b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Times New Roman"/>
              <a:ea typeface="宋体"/>
            </a:endParaRPr>
          </a:p>
        </p:txBody>
      </p:sp>
      <p:sp>
        <p:nvSpPr>
          <p:cNvPr id="7171" name="Rectangle 35"/>
          <p:cNvSpPr>
            <a:spLocks noChangeArrowheads="1"/>
          </p:cNvSpPr>
          <p:nvPr/>
        </p:nvSpPr>
        <p:spPr bwMode="auto">
          <a:xfrm>
            <a:off x="231732" y="666831"/>
            <a:ext cx="6940550" cy="52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探究点</a:t>
            </a:r>
            <a:r>
              <a:rPr lang="en-US" altLang="zh-CN" sz="2800" b="1" dirty="0">
                <a:solidFill>
                  <a:srgbClr val="FF0000"/>
                </a:solidFill>
                <a:latin typeface="Times New Roman"/>
                <a:ea typeface="宋体"/>
              </a:rPr>
              <a:t>1</a:t>
            </a:r>
            <a:r>
              <a:rPr lang="en-US" altLang="zh-CN" sz="2800" b="1" dirty="0">
                <a:solidFill>
                  <a:srgbClr val="0000FF"/>
                </a:solidFill>
                <a:latin typeface="Times New Roman"/>
                <a:ea typeface="宋体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Times New Roman"/>
                <a:ea typeface="宋体"/>
              </a:rPr>
              <a:t>充要条件的含义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63285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latin typeface="Times New Roman"/>
                <a:ea typeface="宋体"/>
              </a:rPr>
              <a:t>课堂探究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9055" y="3869052"/>
            <a:ext cx="8115300" cy="2419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1pPr>
            <a:lvl2pPr marL="742950" indent="-28575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2pPr>
            <a:lvl3pPr marL="11430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3pPr>
            <a:lvl4pPr marL="16002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4pPr>
            <a:lvl5pPr marL="2057400" indent="-228600" eaLnBrk="0" hangingPunct="0"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5pPr>
            <a:lvl6pPr marL="25146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6pPr>
            <a:lvl7pPr marL="29718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7pPr>
            <a:lvl8pPr marL="34290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8pPr>
            <a:lvl9pPr marL="3886200" indent="-228600" eaLnBrk="0" fontAlgn="base" hangingPunct="0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rgbClr val="FF3300"/>
                </a:solidFill>
                <a:latin typeface="黑体" pitchFamily="2" charset="-122"/>
                <a:ea typeface="黑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sz="2800" b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2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.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对于两个语句，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可能是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的充分条件，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也可能是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的必要条件，除此以外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与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之间的逻辑关系还有哪些可能？</a:t>
            </a:r>
          </a:p>
        </p:txBody>
      </p:sp>
    </p:spTree>
    <p:extLst>
      <p:ext uri="{BB962C8B-B14F-4D97-AF65-F5344CB8AC3E}">
        <p14:creationId xmlns:p14="http://schemas.microsoft.com/office/powerpoint/2010/main" val="287108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99786" y="707033"/>
            <a:ext cx="8568236" cy="2677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pattFill prst="lgCheck">
                  <a:fgClr>
                    <a:schemeClr val="tx1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一般地，如果既有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p </a:t>
            </a:r>
            <a:r>
              <a:rPr kumimoji="1"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</a:t>
            </a:r>
            <a:r>
              <a:rPr lang="en-US" altLang="zh-CN" sz="28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 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，又有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q </a:t>
            </a:r>
            <a:r>
              <a:rPr kumimoji="1"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</a:t>
            </a:r>
            <a:r>
              <a:rPr lang="en-US" altLang="zh-CN" sz="28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 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，</a:t>
            </a:r>
          </a:p>
          <a:p>
            <a:pPr>
              <a:lnSpc>
                <a:spcPct val="200000"/>
              </a:lnSpc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就记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作</a:t>
            </a:r>
            <a:r>
              <a:rPr lang="en-US" altLang="zh-CN" sz="2800" b="1" i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p 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	 q</a:t>
            </a:r>
            <a:r>
              <a:rPr lang="en-US" altLang="zh-CN" sz="2800" b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.  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此时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，我们说，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是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的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充分必要条件</a:t>
            </a:r>
            <a:r>
              <a:rPr lang="zh-CN" altLang="en-US" sz="2800" b="1" dirty="0">
                <a:solidFill>
                  <a:srgbClr val="0000FF"/>
                </a:solidFill>
                <a:latin typeface="Times New Roman"/>
                <a:ea typeface="宋体"/>
              </a:rPr>
              <a:t>，</a:t>
            </a:r>
          </a:p>
          <a:p>
            <a:pPr>
              <a:lnSpc>
                <a:spcPct val="200000"/>
              </a:lnSpc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简称</a:t>
            </a:r>
            <a:r>
              <a:rPr lang="zh-CN" altLang="en-US" sz="2800" b="1" dirty="0">
                <a:solidFill>
                  <a:srgbClr val="FF0000"/>
                </a:solidFill>
                <a:latin typeface="Times New Roman"/>
                <a:ea typeface="宋体"/>
              </a:rPr>
              <a:t>充要条件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（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sufficient and necessary condition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）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.</a:t>
            </a:r>
          </a:p>
        </p:txBody>
      </p:sp>
      <p:graphicFrame>
        <p:nvGraphicFramePr>
          <p:cNvPr id="922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221323"/>
              </p:ext>
            </p:extLst>
          </p:nvPr>
        </p:nvGraphicFramePr>
        <p:xfrm>
          <a:off x="1404258" y="1824814"/>
          <a:ext cx="673100" cy="632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3" imgW="203040" imgH="152280" progId="Equation.DSMT4">
                  <p:embed/>
                </p:oleObj>
              </mc:Choice>
              <mc:Fallback>
                <p:oleObj name="Equation" r:id="rId3" imgW="2030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258" y="1824814"/>
                        <a:ext cx="673100" cy="6328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0"/>
            <a:ext cx="163285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 dirty="0" smtClean="0">
                <a:latin typeface="Times New Roman"/>
                <a:ea typeface="宋体"/>
              </a:rPr>
              <a:t>引入概念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47649" y="3608481"/>
            <a:ext cx="8601075" cy="1815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显然，如果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是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的充要条件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，  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那么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也是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的充要条件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概括地说，如果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p </a:t>
            </a:r>
            <a:r>
              <a:rPr kumimoji="1" lang="en-US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  <a:sym typeface="Symbol" pitchFamily="18" charset="2"/>
              </a:rPr>
              <a:t>⇔</a:t>
            </a:r>
            <a:r>
              <a:rPr lang="en-US" altLang="zh-CN" sz="2800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 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，     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那么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p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与</a:t>
            </a:r>
            <a:r>
              <a:rPr lang="en-US" altLang="zh-CN" sz="2800" b="1" i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q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互为充要条件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/>
                <a:ea typeface="宋体"/>
              </a:rPr>
              <a:t>.</a:t>
            </a:r>
            <a:endParaRPr lang="zh-CN" altLang="en-US" sz="2800" dirty="0">
              <a:solidFill>
                <a:schemeClr val="tx1">
                  <a:lumMod val="50000"/>
                </a:schemeClr>
              </a:solidFill>
              <a:latin typeface="Times New Roman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49063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31" name="Text Box 11"/>
          <p:cNvSpPr txBox="1">
            <a:spLocks noChangeArrowheads="1"/>
          </p:cNvSpPr>
          <p:nvPr/>
        </p:nvSpPr>
        <p:spPr bwMode="auto">
          <a:xfrm>
            <a:off x="663575" y="1050925"/>
            <a:ext cx="7827963" cy="491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dirty="0"/>
              <a:t>1.</a:t>
            </a:r>
            <a:r>
              <a:rPr lang="zh-CN" altLang="en-US" dirty="0"/>
              <a:t>推出符“</a:t>
            </a:r>
            <a:r>
              <a:rPr lang="zh-CN" altLang="en-US" dirty="0">
                <a:ea typeface="MS Mincho" pitchFamily="49" charset="-128"/>
              </a:rPr>
              <a:t>⇔</a:t>
            </a:r>
            <a:r>
              <a:rPr lang="zh-CN" altLang="en-US" dirty="0"/>
              <a:t>”的意义是什么？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提示：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推出符</a:t>
            </a:r>
            <a:r>
              <a:rPr lang="zh-CN" altLang="en-US" dirty="0">
                <a:ea typeface="楷体_GB2312" pitchFamily="49" charset="-122"/>
              </a:rPr>
              <a:t>“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⇔</a:t>
            </a:r>
            <a:r>
              <a:rPr lang="zh-CN" altLang="en-US" dirty="0">
                <a:ea typeface="楷体_GB2312" pitchFamily="49" charset="-122"/>
              </a:rPr>
              <a:t>”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表示从两个方向均能推出，从命题的角度来理解，推出符</a:t>
            </a:r>
            <a:r>
              <a:rPr lang="zh-CN" altLang="en-US" dirty="0">
                <a:ea typeface="楷体_GB2312" pitchFamily="49" charset="-122"/>
              </a:rPr>
              <a:t>“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⇔</a:t>
            </a:r>
            <a:r>
              <a:rPr lang="zh-CN" altLang="en-US" dirty="0">
                <a:ea typeface="楷体_GB2312" pitchFamily="49" charset="-122"/>
              </a:rPr>
              <a:t>”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表示连接的是两个命题，它们互为逆命题且同真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dirty="0"/>
              <a:t>2.</a:t>
            </a:r>
            <a:r>
              <a:rPr lang="zh-CN" altLang="en-US" dirty="0"/>
              <a:t>互为充要条件是指条件和结论是相对的，在充要条件问题的证明中，条件是确定的吗？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提示：</a:t>
            </a: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互为充要条件中，条件和结论是相对的，在充要条件问题的证明中，条件是确定的</a:t>
            </a: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0633" y="272089"/>
            <a:ext cx="1867220" cy="73866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eiryo" pitchFamily="34" charset="-128"/>
                <a:ea typeface="Meiryo" pitchFamily="34" charset="-128"/>
                <a:cs typeface="Meiryo" pitchFamily="34" charset="-128"/>
              </a:rPr>
              <a:t>思考运用</a:t>
            </a:r>
            <a:endParaRPr lang="zh-CN" altLang="en-US" sz="2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eiryo" pitchFamily="34" charset="-128"/>
              <a:ea typeface="Meiryo" pitchFamily="34" charset="-128"/>
              <a:cs typeface="Meiryo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48399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2"/>
          <p:cNvSpPr txBox="1">
            <a:spLocks noChangeArrowheads="1"/>
          </p:cNvSpPr>
          <p:nvPr/>
        </p:nvSpPr>
        <p:spPr bwMode="auto">
          <a:xfrm>
            <a:off x="393700" y="839788"/>
            <a:ext cx="7827963" cy="431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dirty="0" smtClean="0"/>
              <a:t>3.</a:t>
            </a:r>
            <a:r>
              <a:rPr lang="zh-CN" altLang="en-US" dirty="0"/>
              <a:t>充要条件概念的理解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）从命题的角度理解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dirty="0"/>
              <a:t>当由条件和结论构成的两个互为逆命题的命题都是真命题时，我们把条件和结论称为互为充要条件</a:t>
            </a:r>
            <a:r>
              <a:rPr lang="en-US" altLang="zh-CN" dirty="0"/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）从集合的角度来理解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dirty="0"/>
              <a:t>已知集合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dirty="0"/>
              <a:t>={</a:t>
            </a:r>
            <a:r>
              <a:rPr lang="en-US" altLang="zh-CN" i="1" dirty="0" err="1">
                <a:latin typeface="+mn-lt"/>
              </a:rPr>
              <a:t>x</a:t>
            </a:r>
            <a:r>
              <a:rPr lang="en-US" altLang="zh-CN" dirty="0" err="1"/>
              <a:t>|</a:t>
            </a:r>
            <a:r>
              <a:rPr lang="en-US" altLang="zh-CN" i="1" dirty="0" err="1">
                <a:latin typeface="+mn-lt"/>
              </a:rPr>
              <a:t>p</a:t>
            </a:r>
            <a:r>
              <a:rPr lang="en-US" altLang="zh-CN" dirty="0"/>
              <a:t>}</a:t>
            </a:r>
            <a:r>
              <a:rPr lang="zh-CN" altLang="en-US" dirty="0"/>
              <a:t>，</a:t>
            </a:r>
            <a:r>
              <a:rPr lang="en-US" altLang="zh-CN" dirty="0"/>
              <a:t>B={</a:t>
            </a:r>
            <a:r>
              <a:rPr lang="en-US" altLang="zh-CN" i="1" dirty="0" err="1">
                <a:latin typeface="+mn-lt"/>
              </a:rPr>
              <a:t>x|q</a:t>
            </a:r>
            <a:r>
              <a:rPr lang="en-US" altLang="zh-CN" dirty="0"/>
              <a:t>}</a:t>
            </a:r>
            <a:r>
              <a:rPr lang="zh-CN" altLang="en-US" dirty="0"/>
              <a:t>，若</a:t>
            </a:r>
            <a:r>
              <a:rPr lang="en-US" altLang="zh-CN" i="1" dirty="0">
                <a:latin typeface="+mn-lt"/>
              </a:rPr>
              <a:t>A</a:t>
            </a:r>
            <a:r>
              <a:rPr lang="en-US" altLang="zh-CN" dirty="0"/>
              <a:t>=</a:t>
            </a:r>
            <a:r>
              <a:rPr lang="en-US" altLang="zh-CN" i="1" dirty="0">
                <a:latin typeface="+mn-lt"/>
              </a:rPr>
              <a:t>B</a:t>
            </a:r>
            <a:r>
              <a:rPr lang="zh-CN" altLang="en-US" dirty="0"/>
              <a:t>，我们称</a:t>
            </a:r>
            <a:r>
              <a:rPr lang="en-US" altLang="zh-CN" i="1" dirty="0">
                <a:latin typeface="+mn-lt"/>
              </a:rPr>
              <a:t>p</a:t>
            </a:r>
            <a:r>
              <a:rPr lang="zh-CN" altLang="en-US" dirty="0"/>
              <a:t>和</a:t>
            </a:r>
            <a:r>
              <a:rPr lang="en-US" altLang="zh-CN" i="1" dirty="0">
                <a:latin typeface="+mn-lt"/>
              </a:rPr>
              <a:t>q</a:t>
            </a:r>
            <a:r>
              <a:rPr lang="zh-CN" altLang="en-US" dirty="0"/>
              <a:t>互为充要条件</a:t>
            </a:r>
            <a:r>
              <a:rPr lang="en-US" altLang="zh-CN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0633" y="92208"/>
            <a:ext cx="1867220" cy="65819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CN" alt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知识点拨</a:t>
            </a:r>
            <a:endParaRPr lang="zh-CN" altLang="en-US" sz="2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01210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663575" y="842963"/>
            <a:ext cx="7827963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 eaLnBrk="0" hangingPunct="0"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000000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hangingPunct="1">
              <a:lnSpc>
                <a:spcPct val="180000"/>
              </a:lnSpc>
            </a:pPr>
            <a:r>
              <a:rPr lang="en-US" altLang="zh-CN" dirty="0" smtClean="0"/>
              <a:t>4.</a:t>
            </a:r>
            <a:r>
              <a:rPr lang="zh-CN" altLang="en-US" dirty="0"/>
              <a:t>充要条件的常用同义词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dirty="0"/>
              <a:t>在解题时常常遇到与充要条件同义的词，如“当且仅当”“等价于”等，准确地理解和使用数学语言，对理解和掌握数学知识是十分重要的</a:t>
            </a:r>
            <a:r>
              <a:rPr lang="en-US" altLang="zh-CN" dirty="0"/>
              <a:t>.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CN" dirty="0" smtClean="0"/>
              <a:t>5.</a:t>
            </a:r>
            <a:r>
              <a:rPr lang="zh-CN" altLang="en-US" dirty="0"/>
              <a:t>条件与结论的四种关系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dirty="0"/>
              <a:t>通过学习，我们知道条件与结论有如下四种关系：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）条件是结论的充分不必要条件</a:t>
            </a:r>
            <a:r>
              <a:rPr lang="en-US" altLang="zh-CN" dirty="0"/>
              <a:t>.</a:t>
            </a:r>
            <a:r>
              <a:rPr lang="zh-CN" altLang="en-US" dirty="0"/>
              <a:t>从命题的角度来说，就是由条件能推出结论来，而由结论推不出条件来</a:t>
            </a:r>
            <a:r>
              <a:rPr lang="en-US" altLang="zh-C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86326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008"/>
  <p:tag name="AS_OS" val="Microsoft Windows NT 5.1.2600 Service Pack 3"/>
  <p:tag name="AS_RELEASE_DATE" val="2013.02.28"/>
  <p:tag name="AS_VERSION" val="7.2.0.0"/>
  <p:tag name="AS_TITLE" val="Aspose.Slides for .NET 2.0"/>
</p:tagLst>
</file>

<file path=ppt/theme/theme1.xml><?xml version="1.0" encoding="utf-8"?>
<a:theme xmlns:a="http://schemas.openxmlformats.org/drawingml/2006/main" name="8_默认设计模板">
  <a:themeElements>
    <a:clrScheme name="8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2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宋体" pitchFamily="2" charset="-122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2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宋体" pitchFamily="2" charset="-122"/>
            <a:ea typeface="宋体" pitchFamily="2" charset="-122"/>
          </a:defRPr>
        </a:defPPr>
      </a:lstStyle>
    </a:lnDef>
  </a:objectDefaults>
  <a:extraClrSchemeLst>
    <a:extraClrScheme>
      <a:clrScheme name="8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默认设计模板">
  <a:themeElements>
    <a:clrScheme name="9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2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宋体" pitchFamily="2" charset="-122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2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宋体" pitchFamily="2" charset="-122"/>
            <a:ea typeface="宋体" pitchFamily="2" charset="-122"/>
          </a:defRPr>
        </a:defPPr>
      </a:lstStyle>
    </a:lnDef>
  </a:objectDefaults>
  <a:extraClrSchemeLst>
    <a:extraClrScheme>
      <a:clrScheme name="9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默认设计模板">
  <a:themeElements>
    <a:clrScheme name="6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2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宋体" pitchFamily="2" charset="-122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5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2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宋体" pitchFamily="2" charset="-122"/>
            <a:ea typeface="宋体" pitchFamily="2" charset="-122"/>
          </a:defRPr>
        </a:defPPr>
      </a:lstStyle>
    </a:lnDef>
  </a:objectDefaults>
  <a:extraClrSchemeLst>
    <a:extraClrScheme>
      <a:clrScheme name="6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.1.1    命题：精品课件1">
  <a:themeElements>
    <a:clrScheme name="650TGp_Proper_pride_light 3">
      <a:dk1>
        <a:srgbClr val="000000"/>
      </a:dk1>
      <a:lt1>
        <a:srgbClr val="8FD2FB"/>
      </a:lt1>
      <a:dk2>
        <a:srgbClr val="0A2252"/>
      </a:dk2>
      <a:lt2>
        <a:srgbClr val="808080"/>
      </a:lt2>
      <a:accent1>
        <a:srgbClr val="0E8BE0"/>
      </a:accent1>
      <a:accent2>
        <a:srgbClr val="E66036"/>
      </a:accent2>
      <a:accent3>
        <a:srgbClr val="C6E5FD"/>
      </a:accent3>
      <a:accent4>
        <a:srgbClr val="000000"/>
      </a:accent4>
      <a:accent5>
        <a:srgbClr val="AAC4ED"/>
      </a:accent5>
      <a:accent6>
        <a:srgbClr val="D05630"/>
      </a:accent6>
      <a:hlink>
        <a:srgbClr val="2FAB2F"/>
      </a:hlink>
      <a:folHlink>
        <a:srgbClr val="3DB8DF"/>
      </a:folHlink>
    </a:clrScheme>
    <a:fontScheme name="数学课件字体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650TGp_Proper_pride_light 1">
        <a:dk1>
          <a:srgbClr val="000000"/>
        </a:dk1>
        <a:lt1>
          <a:srgbClr val="ABC5C2"/>
        </a:lt1>
        <a:dk2>
          <a:srgbClr val="003F3E"/>
        </a:dk2>
        <a:lt2>
          <a:srgbClr val="808080"/>
        </a:lt2>
        <a:accent1>
          <a:srgbClr val="54B1B8"/>
        </a:accent1>
        <a:accent2>
          <a:srgbClr val="F79D25"/>
        </a:accent2>
        <a:accent3>
          <a:srgbClr val="D2DFDD"/>
        </a:accent3>
        <a:accent4>
          <a:srgbClr val="000000"/>
        </a:accent4>
        <a:accent5>
          <a:srgbClr val="B3D5D8"/>
        </a:accent5>
        <a:accent6>
          <a:srgbClr val="E08E20"/>
        </a:accent6>
        <a:hlink>
          <a:srgbClr val="8ECA52"/>
        </a:hlink>
        <a:folHlink>
          <a:srgbClr val="E05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50TGp_Proper_pride_light 2">
        <a:dk1>
          <a:srgbClr val="000000"/>
        </a:dk1>
        <a:lt1>
          <a:srgbClr val="C4D1E6"/>
        </a:lt1>
        <a:dk2>
          <a:srgbClr val="000066"/>
        </a:dk2>
        <a:lt2>
          <a:srgbClr val="808080"/>
        </a:lt2>
        <a:accent1>
          <a:srgbClr val="465CBA"/>
        </a:accent1>
        <a:accent2>
          <a:srgbClr val="589CE6"/>
        </a:accent2>
        <a:accent3>
          <a:srgbClr val="DEE5F0"/>
        </a:accent3>
        <a:accent4>
          <a:srgbClr val="000000"/>
        </a:accent4>
        <a:accent5>
          <a:srgbClr val="B0B5D9"/>
        </a:accent5>
        <a:accent6>
          <a:srgbClr val="4F8DD0"/>
        </a:accent6>
        <a:hlink>
          <a:srgbClr val="A6B743"/>
        </a:hlink>
        <a:folHlink>
          <a:srgbClr val="63C9B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50TGp_Proper_pride_light 3">
        <a:dk1>
          <a:srgbClr val="000000"/>
        </a:dk1>
        <a:lt1>
          <a:srgbClr val="8FD2FB"/>
        </a:lt1>
        <a:dk2>
          <a:srgbClr val="0A2252"/>
        </a:dk2>
        <a:lt2>
          <a:srgbClr val="808080"/>
        </a:lt2>
        <a:accent1>
          <a:srgbClr val="0E8BE0"/>
        </a:accent1>
        <a:accent2>
          <a:srgbClr val="E66036"/>
        </a:accent2>
        <a:accent3>
          <a:srgbClr val="C6E5FD"/>
        </a:accent3>
        <a:accent4>
          <a:srgbClr val="000000"/>
        </a:accent4>
        <a:accent5>
          <a:srgbClr val="AAC4ED"/>
        </a:accent5>
        <a:accent6>
          <a:srgbClr val="D05630"/>
        </a:accent6>
        <a:hlink>
          <a:srgbClr val="2FAB2F"/>
        </a:hlink>
        <a:folHlink>
          <a:srgbClr val="3DB8D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数学课件模板.potx" id="{E31E65B4-3CB4-44FC-8BC6-45AF1FEBA736}" vid="{DCE916F6-B9CC-495B-BDAA-62EA6B1E237E}"/>
    </a:ext>
  </a:extLst>
</a:theme>
</file>

<file path=ppt/theme/theme5.xml><?xml version="1.0" encoding="utf-8"?>
<a:theme xmlns:a="http://schemas.openxmlformats.org/drawingml/2006/main" name="9_Office 主题">
  <a:themeElements>
    <a:clrScheme name="9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9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1.1.1    命题：精品课件1">
  <a:themeElements>
    <a:clrScheme name="650TGp_Proper_pride_light 3">
      <a:dk1>
        <a:srgbClr val="000000"/>
      </a:dk1>
      <a:lt1>
        <a:srgbClr val="8FD2FB"/>
      </a:lt1>
      <a:dk2>
        <a:srgbClr val="0A2252"/>
      </a:dk2>
      <a:lt2>
        <a:srgbClr val="808080"/>
      </a:lt2>
      <a:accent1>
        <a:srgbClr val="0E8BE0"/>
      </a:accent1>
      <a:accent2>
        <a:srgbClr val="E66036"/>
      </a:accent2>
      <a:accent3>
        <a:srgbClr val="C6E5FD"/>
      </a:accent3>
      <a:accent4>
        <a:srgbClr val="000000"/>
      </a:accent4>
      <a:accent5>
        <a:srgbClr val="AAC4ED"/>
      </a:accent5>
      <a:accent6>
        <a:srgbClr val="D05630"/>
      </a:accent6>
      <a:hlink>
        <a:srgbClr val="2FAB2F"/>
      </a:hlink>
      <a:folHlink>
        <a:srgbClr val="3DB8DF"/>
      </a:folHlink>
    </a:clrScheme>
    <a:fontScheme name="数学课件字体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650TGp_Proper_pride_light 1">
        <a:dk1>
          <a:srgbClr val="000000"/>
        </a:dk1>
        <a:lt1>
          <a:srgbClr val="ABC5C2"/>
        </a:lt1>
        <a:dk2>
          <a:srgbClr val="003F3E"/>
        </a:dk2>
        <a:lt2>
          <a:srgbClr val="808080"/>
        </a:lt2>
        <a:accent1>
          <a:srgbClr val="54B1B8"/>
        </a:accent1>
        <a:accent2>
          <a:srgbClr val="F79D25"/>
        </a:accent2>
        <a:accent3>
          <a:srgbClr val="D2DFDD"/>
        </a:accent3>
        <a:accent4>
          <a:srgbClr val="000000"/>
        </a:accent4>
        <a:accent5>
          <a:srgbClr val="B3D5D8"/>
        </a:accent5>
        <a:accent6>
          <a:srgbClr val="E08E20"/>
        </a:accent6>
        <a:hlink>
          <a:srgbClr val="8ECA52"/>
        </a:hlink>
        <a:folHlink>
          <a:srgbClr val="E05E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50TGp_Proper_pride_light 2">
        <a:dk1>
          <a:srgbClr val="000000"/>
        </a:dk1>
        <a:lt1>
          <a:srgbClr val="C4D1E6"/>
        </a:lt1>
        <a:dk2>
          <a:srgbClr val="000066"/>
        </a:dk2>
        <a:lt2>
          <a:srgbClr val="808080"/>
        </a:lt2>
        <a:accent1>
          <a:srgbClr val="465CBA"/>
        </a:accent1>
        <a:accent2>
          <a:srgbClr val="589CE6"/>
        </a:accent2>
        <a:accent3>
          <a:srgbClr val="DEE5F0"/>
        </a:accent3>
        <a:accent4>
          <a:srgbClr val="000000"/>
        </a:accent4>
        <a:accent5>
          <a:srgbClr val="B0B5D9"/>
        </a:accent5>
        <a:accent6>
          <a:srgbClr val="4F8DD0"/>
        </a:accent6>
        <a:hlink>
          <a:srgbClr val="A6B743"/>
        </a:hlink>
        <a:folHlink>
          <a:srgbClr val="63C9B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50TGp_Proper_pride_light 3">
        <a:dk1>
          <a:srgbClr val="000000"/>
        </a:dk1>
        <a:lt1>
          <a:srgbClr val="8FD2FB"/>
        </a:lt1>
        <a:dk2>
          <a:srgbClr val="0A2252"/>
        </a:dk2>
        <a:lt2>
          <a:srgbClr val="808080"/>
        </a:lt2>
        <a:accent1>
          <a:srgbClr val="0E8BE0"/>
        </a:accent1>
        <a:accent2>
          <a:srgbClr val="E66036"/>
        </a:accent2>
        <a:accent3>
          <a:srgbClr val="C6E5FD"/>
        </a:accent3>
        <a:accent4>
          <a:srgbClr val="000000"/>
        </a:accent4>
        <a:accent5>
          <a:srgbClr val="AAC4ED"/>
        </a:accent5>
        <a:accent6>
          <a:srgbClr val="D05630"/>
        </a:accent6>
        <a:hlink>
          <a:srgbClr val="2FAB2F"/>
        </a:hlink>
        <a:folHlink>
          <a:srgbClr val="3DB8D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数学课件模板.potx" id="{E31E65B4-3CB4-44FC-8BC6-45AF1FEBA736}" vid="{DCE916F6-B9CC-495B-BDAA-62EA6B1E237E}"/>
    </a:ext>
  </a:extLst>
</a:theme>
</file>

<file path=ppt/theme/theme7.xml><?xml version="1.0" encoding="utf-8"?>
<a:theme xmlns:a="http://schemas.openxmlformats.org/drawingml/2006/main" name="10_Office 主题">
  <a:themeElements>
    <a:clrScheme name="9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9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5172</TotalTime>
  <Words>2485</Words>
  <Application>Microsoft Office PowerPoint</Application>
  <PresentationFormat>全屏显示(4:3)</PresentationFormat>
  <Paragraphs>191</Paragraphs>
  <Slides>34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7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34</vt:i4>
      </vt:variant>
    </vt:vector>
  </HeadingPairs>
  <TitlesOfParts>
    <vt:vector size="43" baseType="lpstr">
      <vt:lpstr>8_默认设计模板</vt:lpstr>
      <vt:lpstr>9_默认设计模板</vt:lpstr>
      <vt:lpstr>6_默认设计模板</vt:lpstr>
      <vt:lpstr>1.1.1    命题：精品课件1</vt:lpstr>
      <vt:lpstr>9_Office 主题</vt:lpstr>
      <vt:lpstr>1_1.1.1    命题：精品课件1</vt:lpstr>
      <vt:lpstr>10_Office 主题</vt:lpstr>
      <vt:lpstr>Equation</vt:lpstr>
      <vt:lpstr>MathType 6.0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PC</cp:lastModifiedBy>
  <cp:revision>70</cp:revision>
  <dcterms:created xsi:type="dcterms:W3CDTF">2011-03-17T01:06:06Z</dcterms:created>
  <dcterms:modified xsi:type="dcterms:W3CDTF">2020-09-02T15:14:14Z</dcterms:modified>
</cp:coreProperties>
</file>