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2"/>
  </p:notesMasterIdLst>
  <p:handoutMasterIdLst>
    <p:handoutMasterId r:id="rId33"/>
  </p:handoutMasterIdLst>
  <p:sldIdLst>
    <p:sldId id="256" r:id="rId3"/>
    <p:sldId id="288" r:id="rId4"/>
    <p:sldId id="366" r:id="rId5"/>
    <p:sldId id="367" r:id="rId6"/>
    <p:sldId id="369" r:id="rId7"/>
    <p:sldId id="371" r:id="rId8"/>
    <p:sldId id="372" r:id="rId9"/>
    <p:sldId id="375" r:id="rId10"/>
    <p:sldId id="373" r:id="rId11"/>
    <p:sldId id="365" r:id="rId12"/>
    <p:sldId id="358" r:id="rId13"/>
    <p:sldId id="311" r:id="rId14"/>
    <p:sldId id="359" r:id="rId15"/>
    <p:sldId id="360" r:id="rId16"/>
    <p:sldId id="343" r:id="rId17"/>
    <p:sldId id="344" r:id="rId18"/>
    <p:sldId id="342" r:id="rId19"/>
    <p:sldId id="361" r:id="rId20"/>
    <p:sldId id="345" r:id="rId21"/>
    <p:sldId id="362" r:id="rId22"/>
    <p:sldId id="363" r:id="rId23"/>
    <p:sldId id="346" r:id="rId24"/>
    <p:sldId id="347" r:id="rId25"/>
    <p:sldId id="353" r:id="rId26"/>
    <p:sldId id="376" r:id="rId27"/>
    <p:sldId id="354" r:id="rId28"/>
    <p:sldId id="364" r:id="rId29"/>
    <p:sldId id="355" r:id="rId30"/>
    <p:sldId id="370" r:id="rId31"/>
  </p:sldIdLst>
  <p:sldSz cx="12195175" cy="6858000"/>
  <p:notesSz cx="9144000" cy="6858000"/>
  <p:embeddedFontLst>
    <p:embeddedFont>
      <p:font typeface="华文隶书" pitchFamily="2" charset="-122"/>
      <p:regular r:id="rId34"/>
    </p:embeddedFont>
    <p:embeddedFont>
      <p:font typeface="微软雅黑" pitchFamily="34" charset="-122"/>
      <p:regular r:id="rId35"/>
      <p:bold r:id="rId36"/>
    </p:embeddedFont>
    <p:embeddedFont>
      <p:font typeface="方正舒体" pitchFamily="2" charset="-122"/>
      <p:regular r:id="rId37"/>
    </p:embeddedFont>
    <p:embeddedFont>
      <p:font typeface="楷体" pitchFamily="49" charset="-122"/>
      <p:regular r:id="rId38"/>
    </p:embeddedFont>
    <p:embeddedFont>
      <p:font typeface="楷体_GB2312" charset="-122"/>
      <p:regular r:id="rId39"/>
    </p:embeddedFont>
    <p:embeddedFont>
      <p:font typeface="华文琥珀" pitchFamily="2" charset="-122"/>
      <p:regular r:id="rId40"/>
    </p:embeddedFont>
    <p:embeddedFont>
      <p:font typeface="MS Mincho" pitchFamily="49" charset="-128"/>
      <p:regular r:id="rId41"/>
    </p:embeddedFont>
    <p:embeddedFont>
      <p:font typeface="黑体" pitchFamily="49" charset="-122"/>
      <p:regular r:id="rId42"/>
    </p:embeddedFont>
    <p:embeddedFont>
      <p:font typeface="Cambria Math" pitchFamily="18" charset="0"/>
      <p:regular r:id="rId43"/>
    </p:embeddedFont>
    <p:embeddedFont>
      <p:font typeface="Arial Unicode MS" pitchFamily="34" charset="-122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EU-B6X" charset="-122"/>
      <p:regular r:id="rId49"/>
    </p:embeddedFont>
    <p:embeddedFont>
      <p:font typeface="仿宋_GB2312" charset="-122"/>
      <p:regular r:id="rId50"/>
    </p:embeddedFont>
    <p:embeddedFont>
      <p:font typeface="Palatino Linotype" pitchFamily="18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8057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7733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7410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2D050"/>
    <a:srgbClr val="0000FF"/>
    <a:srgbClr val="8FD2FB"/>
    <a:srgbClr val="FFFF00"/>
    <a:srgbClr val="336600"/>
    <a:srgbClr val="0E8BE0"/>
    <a:srgbClr val="FFFFFF"/>
    <a:srgbClr val="E66036"/>
    <a:srgbClr val="2FA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9" autoAdjust="0"/>
    <p:restoredTop sz="95167" autoAdjust="0"/>
  </p:normalViewPr>
  <p:slideViewPr>
    <p:cSldViewPr>
      <p:cViewPr>
        <p:scale>
          <a:sx n="100" d="100"/>
          <a:sy n="100" d="100"/>
        </p:scale>
        <p:origin x="-1362" y="-402"/>
      </p:cViewPr>
      <p:guideLst>
        <p:guide orient="horz" pos="2880"/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6AD4A-C628-470C-85A3-C6E8F82264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99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5100B-049B-4821-B7C7-B2BAD61360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057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733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10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158" y="6117300"/>
            <a:ext cx="1850758" cy="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564477" y="1916832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539676" y="3212976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2" y="2060575"/>
            <a:ext cx="7876051" cy="24442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3600" b="1" noProof="0" dirty="0" smtClean="0"/>
              <a:t>§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2832842" y="836616"/>
            <a:ext cx="4992400" cy="93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152401"/>
            <a:ext cx="2743914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52401"/>
            <a:ext cx="802849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4102443" y="1462679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80" y="365460"/>
            <a:ext cx="10517415" cy="132497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15694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8" y="1709741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8" y="4589465"/>
            <a:ext cx="10518338" cy="1500187"/>
          </a:xfrm>
        </p:spPr>
        <p:txBody>
          <a:bodyPr/>
          <a:lstStyle>
            <a:lvl1pPr marL="0" indent="0">
              <a:buNone/>
              <a:defRPr sz="2800" b="1" i="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6" y="365125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538" y="1681163"/>
            <a:ext cx="5159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538" y="2505075"/>
            <a:ext cx="515965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5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506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8468" y="-6350"/>
            <a:ext cx="1223328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78158" y="152402"/>
            <a:ext cx="1060726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436147" y="292102"/>
            <a:ext cx="482726" cy="361951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1856" y="1181741"/>
            <a:ext cx="1097565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84" r:id="rId2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"/>
            <a:ext cx="12195175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203224" y="763590"/>
            <a:ext cx="11750637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97" y="6096000"/>
            <a:ext cx="269265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/>
          <a:srcRect r="68571"/>
          <a:stretch/>
        </p:blipFill>
        <p:spPr bwMode="auto">
          <a:xfrm>
            <a:off x="7468251" y="5807084"/>
            <a:ext cx="1437342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8905595" y="5806717"/>
            <a:ext cx="2944264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7871" y="1828800"/>
            <a:ext cx="339067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5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10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hyperlink" Target="http://www.xjktyg.com/wxc/" TargetMode="External"/><Relationship Id="rId3" Type="http://schemas.openxmlformats.org/officeDocument/2006/relationships/hyperlink" Target="http://www.wxckt.cn/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xc.833200.com/" TargetMode="External"/><Relationship Id="rId11" Type="http://schemas.openxmlformats.org/officeDocument/2006/relationships/image" Target="../media/image18.gif"/><Relationship Id="rId5" Type="http://schemas.openxmlformats.org/officeDocument/2006/relationships/image" Target="../media/image13.gif"/><Relationship Id="rId10" Type="http://schemas.openxmlformats.org/officeDocument/2006/relationships/image" Target="../media/image17.gif"/><Relationship Id="rId4" Type="http://schemas.openxmlformats.org/officeDocument/2006/relationships/image" Target="../media/image12.wmf"/><Relationship Id="rId9" Type="http://schemas.openxmlformats.org/officeDocument/2006/relationships/image" Target="../media/image16.gif"/><Relationship Id="rId1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649315" y="6263934"/>
            <a:ext cx="4896544" cy="5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dirty="0">
                <a:solidFill>
                  <a:srgbClr val="0E8BE0"/>
                </a:solidFill>
                <a:ea typeface="宋体" panose="02010600030101010101" pitchFamily="2" charset="-122"/>
              </a:rPr>
              <a:t>高中数学必修</a:t>
            </a:r>
            <a:r>
              <a:rPr lang="en-US" altLang="zh-CN" dirty="0">
                <a:solidFill>
                  <a:srgbClr val="0E8BE0"/>
                </a:solidFill>
                <a:ea typeface="宋体" panose="02010600030101010101" pitchFamily="2" charset="-122"/>
              </a:rPr>
              <a:t>1·</a:t>
            </a:r>
            <a:r>
              <a:rPr lang="zh-CN" altLang="en-US" dirty="0">
                <a:solidFill>
                  <a:schemeClr val="accent2"/>
                </a:solidFill>
                <a:ea typeface="宋体" panose="02010600030101010101" pitchFamily="2" charset="-122"/>
              </a:rPr>
              <a:t>精品课件</a:t>
            </a:r>
            <a:endParaRPr lang="en-US" altLang="zh-CN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685319" y="836712"/>
            <a:ext cx="4824536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  集合与函数概念</a:t>
            </a:r>
            <a:endParaRPr lang="en-US" altLang="zh-CN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584425" y="2132856"/>
            <a:ext cx="70263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400" smtClean="0">
                <a:solidFill>
                  <a:schemeClr val="tx1"/>
                </a:solidFill>
                <a:latin typeface="+mn-lt"/>
                <a:ea typeface="+mn-ea"/>
              </a:rPr>
              <a:t>§1.1.3 </a:t>
            </a:r>
            <a:r>
              <a:rPr lang="zh-CN" altLang="en-US" sz="4400" smtClean="0">
                <a:solidFill>
                  <a:schemeClr val="tx1"/>
                </a:solidFill>
                <a:latin typeface="+mn-lt"/>
                <a:ea typeface="+mn-ea"/>
              </a:rPr>
              <a:t>集合的基本运算</a:t>
            </a:r>
            <a:endParaRPr lang="en-US" altLang="zh-CN" sz="4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615769" y="3336197"/>
            <a:ext cx="70263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第二课时  补集及综合应用</a:t>
            </a:r>
            <a:endParaRPr lang="en-US" altLang="zh-CN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955" y="476672"/>
            <a:ext cx="8784976" cy="481013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点二   补集的概念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89275" y="4521292"/>
            <a:ext cx="3319074" cy="1798604"/>
            <a:chOff x="3289275" y="4521292"/>
            <a:chExt cx="3319074" cy="1798604"/>
          </a:xfrm>
        </p:grpSpPr>
        <p:sp>
          <p:nvSpPr>
            <p:cNvPr id="13" name="任意多边形 12"/>
            <p:cNvSpPr/>
            <p:nvPr/>
          </p:nvSpPr>
          <p:spPr>
            <a:xfrm>
              <a:off x="3289275" y="4521292"/>
              <a:ext cx="3319074" cy="1798604"/>
            </a:xfrm>
            <a:custGeom>
              <a:avLst/>
              <a:gdLst>
                <a:gd name="connsiteX0" fmla="*/ 0 w 3319074"/>
                <a:gd name="connsiteY0" fmla="*/ 0 h 1798604"/>
                <a:gd name="connsiteX1" fmla="*/ 3319074 w 3319074"/>
                <a:gd name="connsiteY1" fmla="*/ 0 h 1798604"/>
                <a:gd name="connsiteX2" fmla="*/ 3319074 w 3319074"/>
                <a:gd name="connsiteY2" fmla="*/ 1798604 h 1798604"/>
                <a:gd name="connsiteX3" fmla="*/ 0 w 3319074"/>
                <a:gd name="connsiteY3" fmla="*/ 1798604 h 1798604"/>
                <a:gd name="connsiteX4" fmla="*/ 0 w 3319074"/>
                <a:gd name="connsiteY4" fmla="*/ 0 h 1798604"/>
                <a:gd name="connsiteX5" fmla="*/ 2155765 w 3319074"/>
                <a:gd name="connsiteY5" fmla="*/ 430452 h 1798604"/>
                <a:gd name="connsiteX6" fmla="*/ 1359202 w 3319074"/>
                <a:gd name="connsiteY6" fmla="*/ 902070 h 1798604"/>
                <a:gd name="connsiteX7" fmla="*/ 2155765 w 3319074"/>
                <a:gd name="connsiteY7" fmla="*/ 1373688 h 1798604"/>
                <a:gd name="connsiteX8" fmla="*/ 2952328 w 3319074"/>
                <a:gd name="connsiteY8" fmla="*/ 902070 h 1798604"/>
                <a:gd name="connsiteX9" fmla="*/ 2155765 w 3319074"/>
                <a:gd name="connsiteY9" fmla="*/ 430452 h 179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9074" h="1798604">
                  <a:moveTo>
                    <a:pt x="0" y="0"/>
                  </a:moveTo>
                  <a:lnTo>
                    <a:pt x="3319074" y="0"/>
                  </a:lnTo>
                  <a:lnTo>
                    <a:pt x="3319074" y="1798604"/>
                  </a:lnTo>
                  <a:lnTo>
                    <a:pt x="0" y="1798604"/>
                  </a:lnTo>
                  <a:lnTo>
                    <a:pt x="0" y="0"/>
                  </a:lnTo>
                  <a:close/>
                  <a:moveTo>
                    <a:pt x="2155765" y="430452"/>
                  </a:moveTo>
                  <a:cubicBezTo>
                    <a:pt x="1715835" y="430452"/>
                    <a:pt x="1359202" y="641603"/>
                    <a:pt x="1359202" y="902070"/>
                  </a:cubicBezTo>
                  <a:cubicBezTo>
                    <a:pt x="1359202" y="1162537"/>
                    <a:pt x="1715835" y="1373688"/>
                    <a:pt x="2155765" y="1373688"/>
                  </a:cubicBezTo>
                  <a:cubicBezTo>
                    <a:pt x="2595695" y="1373688"/>
                    <a:pt x="2952328" y="1162537"/>
                    <a:pt x="2952328" y="902070"/>
                  </a:cubicBezTo>
                  <a:cubicBezTo>
                    <a:pt x="2952328" y="641603"/>
                    <a:pt x="2595695" y="430452"/>
                    <a:pt x="2155765" y="430452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3333679" y="5630602"/>
                  <a:ext cx="8739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zh-CN" altLang="zh-CN" sz="2800" b="1" kern="100" dirty="0" smtClean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MS Mincho" panose="02020609040205080304" pitchFamily="49" charset="-128"/>
                            <a:cs typeface="MS Mincho" panose="02020609040205080304" pitchFamily="49" charset="-128"/>
                          </a:rPr>
                          <m:t>∁</m:t>
                        </m:r>
                        <m:r>
                          <m:rPr>
                            <m:nor/>
                          </m:rPr>
                          <a:rPr lang="en-US" altLang="zh-CN" sz="2800" b="1" i="1" baseline="-25000" dirty="0">
                            <a:solidFill>
                              <a:srgbClr val="FF0000"/>
                            </a:solidFill>
                            <a:latin typeface="Times New Roman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Times New Roman"/>
                          </a:rPr>
                          <m:t>A</m:t>
                        </m:r>
                      </m:oMath>
                    </m:oMathPara>
                  </a14:m>
                  <a:endParaRPr lang="zh-CN" altLang="en-US" sz="280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679" y="5630602"/>
                  <a:ext cx="873957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文本框 17"/>
          <p:cNvSpPr txBox="1"/>
          <p:nvPr/>
        </p:nvSpPr>
        <p:spPr>
          <a:xfrm>
            <a:off x="696987" y="1250757"/>
            <a:ext cx="10729192" cy="203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补集：</a:t>
            </a:r>
            <a:r>
              <a:rPr lang="zh-CN" altLang="en-US" sz="2800" b="1" dirty="0">
                <a:latin typeface="+mn-lt"/>
              </a:rPr>
              <a:t>对于一个集合</a:t>
            </a:r>
            <a:r>
              <a:rPr lang="en-US" altLang="zh-CN" sz="2800" b="1" i="1" dirty="0">
                <a:latin typeface="+mn-lt"/>
              </a:rPr>
              <a:t>A</a:t>
            </a:r>
            <a:r>
              <a:rPr lang="en-US" altLang="zh-CN" sz="2800" b="1" dirty="0">
                <a:latin typeface="+mn-lt"/>
              </a:rPr>
              <a:t>,</a:t>
            </a:r>
            <a:r>
              <a:rPr lang="zh-CN" altLang="en-US" sz="2800" b="1" dirty="0">
                <a:latin typeface="+mn-lt"/>
              </a:rPr>
              <a:t>由全集</a:t>
            </a:r>
            <a:r>
              <a:rPr lang="en-US" altLang="zh-CN" sz="2800" b="1" i="1" dirty="0">
                <a:latin typeface="+mn-lt"/>
              </a:rPr>
              <a:t>U</a:t>
            </a:r>
            <a:r>
              <a:rPr lang="zh-CN" altLang="en-US" sz="2800" b="1" dirty="0">
                <a:latin typeface="+mn-lt"/>
              </a:rPr>
              <a:t>中</a:t>
            </a:r>
            <a:r>
              <a:rPr lang="en-US" altLang="zh-CN" sz="2800" b="1" dirty="0">
                <a:latin typeface="+mn-lt"/>
              </a:rPr>
              <a:t>_______</a:t>
            </a:r>
            <a:r>
              <a:rPr lang="zh-CN" altLang="en-US" sz="2800" b="1" dirty="0">
                <a:latin typeface="+mn-lt"/>
              </a:rPr>
              <a:t>集合</a:t>
            </a:r>
            <a:r>
              <a:rPr lang="en-US" altLang="zh-CN" sz="2800" b="1" i="1" dirty="0">
                <a:latin typeface="+mn-lt"/>
              </a:rPr>
              <a:t>A</a:t>
            </a:r>
            <a:r>
              <a:rPr lang="zh-CN" altLang="en-US" sz="2800" b="1" dirty="0" smtClean="0">
                <a:latin typeface="+mn-lt"/>
              </a:rPr>
              <a:t>的</a:t>
            </a:r>
            <a:r>
              <a:rPr lang="zh-CN" altLang="en-US" sz="2800" b="1" u="sng" dirty="0" smtClean="0">
                <a:latin typeface="+mn-lt"/>
              </a:rPr>
              <a:t>                    </a:t>
            </a:r>
            <a:r>
              <a:rPr lang="zh-CN" altLang="en-US" sz="2800" b="1" dirty="0" smtClean="0">
                <a:latin typeface="+mn-lt"/>
              </a:rPr>
              <a:t>组成</a:t>
            </a:r>
            <a:r>
              <a:rPr lang="zh-CN" altLang="en-US" sz="2800" b="1" dirty="0">
                <a:latin typeface="+mn-lt"/>
              </a:rPr>
              <a:t>的集合</a:t>
            </a:r>
            <a:r>
              <a:rPr lang="zh-CN" altLang="en-US" sz="2800" b="1" dirty="0" smtClean="0">
                <a:latin typeface="+mn-lt"/>
              </a:rPr>
              <a:t>称为</a:t>
            </a:r>
            <a:r>
              <a:rPr lang="zh-CN" altLang="en-US" sz="2800" b="1" u="sng" dirty="0" smtClean="0">
                <a:latin typeface="+mn-lt"/>
              </a:rPr>
              <a:t>                                                 </a:t>
            </a:r>
            <a:r>
              <a:rPr lang="en-US" altLang="zh-CN" sz="2800" b="1" dirty="0" smtClean="0">
                <a:latin typeface="+mn-lt"/>
              </a:rPr>
              <a:t>(</a:t>
            </a:r>
            <a:r>
              <a:rPr lang="en-US" altLang="zh-CN" sz="2800" b="1" dirty="0" err="1">
                <a:latin typeface="+mn-lt"/>
              </a:rPr>
              <a:t>complementaryset</a:t>
            </a:r>
            <a:r>
              <a:rPr lang="en-US" altLang="zh-CN" sz="2800" b="1" dirty="0">
                <a:latin typeface="+mn-lt"/>
              </a:rPr>
              <a:t>)</a:t>
            </a:r>
            <a:r>
              <a:rPr lang="zh-CN" altLang="en-US" sz="2800" b="1" dirty="0">
                <a:latin typeface="+mn-lt"/>
              </a:rPr>
              <a:t>，简称</a:t>
            </a:r>
            <a:r>
              <a:rPr lang="zh-CN" altLang="en-US" sz="2800" b="1" dirty="0" smtClean="0">
                <a:latin typeface="+mn-lt"/>
              </a:rPr>
              <a:t>为</a:t>
            </a:r>
            <a:r>
              <a:rPr lang="zh-CN" altLang="en-US" sz="2800" b="1" u="sng" dirty="0" smtClean="0">
                <a:latin typeface="+mn-lt"/>
              </a:rPr>
              <a:t>                           </a:t>
            </a:r>
            <a:r>
              <a:rPr lang="zh-CN" altLang="en-US" sz="2800" b="1" dirty="0" smtClean="0">
                <a:latin typeface="+mn-lt"/>
              </a:rPr>
              <a:t>，</a:t>
            </a:r>
            <a:r>
              <a:rPr lang="zh-CN" altLang="en-US" sz="2800" b="1" dirty="0">
                <a:latin typeface="+mn-lt"/>
              </a:rPr>
              <a:t>记</a:t>
            </a:r>
            <a:r>
              <a:rPr lang="zh-CN" altLang="en-US" sz="2800" b="1" dirty="0" smtClean="0">
                <a:latin typeface="+mn-lt"/>
              </a:rPr>
              <a:t>作</a:t>
            </a:r>
            <a:r>
              <a:rPr lang="zh-CN" altLang="en-US" sz="2800" b="1" u="sng" dirty="0" smtClean="0">
                <a:latin typeface="+mn-lt"/>
              </a:rPr>
              <a:t>               </a:t>
            </a:r>
            <a:r>
              <a:rPr lang="en-US" altLang="zh-CN" sz="2800" b="1" dirty="0" smtClean="0">
                <a:latin typeface="+mn-lt"/>
              </a:rPr>
              <a:t>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6271054" y="1412410"/>
            <a:ext cx="1266693" cy="4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 sz="2800" b="1" u="none" baseline="0" dirty="0">
                <a:solidFill>
                  <a:srgbClr val="FF0000"/>
                </a:solidFill>
              </a:rPr>
              <a:t>不属于</a:t>
            </a:r>
          </a:p>
        </p:txBody>
      </p:sp>
      <p:sp>
        <p:nvSpPr>
          <p:cNvPr id="20" name="矩形 19"/>
          <p:cNvSpPr/>
          <p:nvPr/>
        </p:nvSpPr>
        <p:spPr>
          <a:xfrm>
            <a:off x="687227" y="3622178"/>
            <a:ext cx="6207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lt"/>
              </a:rPr>
              <a:t>符号语言</a:t>
            </a:r>
            <a:r>
              <a:rPr lang="zh-CN" altLang="en-US" sz="2800" b="1" dirty="0" smtClean="0">
                <a:latin typeface="+mn-lt"/>
              </a:rPr>
              <a:t>：</a:t>
            </a:r>
            <a:r>
              <a:rPr lang="zh-CN" altLang="en-US" sz="2800" b="1" u="sng" dirty="0" smtClean="0">
                <a:latin typeface="+mn-lt"/>
              </a:rPr>
              <a:t>                                              </a:t>
            </a:r>
            <a:r>
              <a:rPr lang="en-US" altLang="zh-CN" sz="2800" b="1" dirty="0" smtClean="0">
                <a:latin typeface="+mn-lt"/>
              </a:rPr>
              <a:t>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8073" y="4521292"/>
            <a:ext cx="2413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Venn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图表示：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57427" y="4948976"/>
            <a:ext cx="1593126" cy="943236"/>
            <a:chOff x="4648477" y="4725144"/>
            <a:chExt cx="1593126" cy="943236"/>
          </a:xfrm>
        </p:grpSpPr>
        <p:sp>
          <p:nvSpPr>
            <p:cNvPr id="23" name="矩形 22"/>
            <p:cNvSpPr/>
            <p:nvPr/>
          </p:nvSpPr>
          <p:spPr>
            <a:xfrm>
              <a:off x="5368298" y="4897374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rgbClr val="FF0000"/>
                  </a:solidFill>
                  <a:latin typeface="+mn-lt"/>
                </a:rPr>
                <a:t>A</a:t>
              </a:r>
              <a:endParaRPr lang="zh-CN" altLang="en-US" sz="2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648477" y="4725144"/>
              <a:ext cx="1593126" cy="943236"/>
            </a:xfrm>
            <a:custGeom>
              <a:avLst/>
              <a:gdLst>
                <a:gd name="connsiteX0" fmla="*/ 796563 w 1593126"/>
                <a:gd name="connsiteY0" fmla="*/ 0 h 943236"/>
                <a:gd name="connsiteX1" fmla="*/ 1593126 w 1593126"/>
                <a:gd name="connsiteY1" fmla="*/ 471618 h 943236"/>
                <a:gd name="connsiteX2" fmla="*/ 796563 w 1593126"/>
                <a:gd name="connsiteY2" fmla="*/ 943236 h 943236"/>
                <a:gd name="connsiteX3" fmla="*/ 0 w 1593126"/>
                <a:gd name="connsiteY3" fmla="*/ 471618 h 943236"/>
                <a:gd name="connsiteX4" fmla="*/ 796563 w 1593126"/>
                <a:gd name="connsiteY4" fmla="*/ 0 h 94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126" h="943236">
                  <a:moveTo>
                    <a:pt x="796563" y="0"/>
                  </a:moveTo>
                  <a:cubicBezTo>
                    <a:pt x="1236493" y="0"/>
                    <a:pt x="1593126" y="211151"/>
                    <a:pt x="1593126" y="471618"/>
                  </a:cubicBezTo>
                  <a:cubicBezTo>
                    <a:pt x="1593126" y="732085"/>
                    <a:pt x="1236493" y="943236"/>
                    <a:pt x="796563" y="943236"/>
                  </a:cubicBezTo>
                  <a:cubicBezTo>
                    <a:pt x="356633" y="943236"/>
                    <a:pt x="0" y="732085"/>
                    <a:pt x="0" y="471618"/>
                  </a:cubicBezTo>
                  <a:cubicBezTo>
                    <a:pt x="0" y="211151"/>
                    <a:pt x="356633" y="0"/>
                    <a:pt x="796563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89275" y="4521292"/>
            <a:ext cx="3319074" cy="1798604"/>
            <a:chOff x="3785503" y="3976990"/>
            <a:chExt cx="3319074" cy="1798604"/>
          </a:xfrm>
        </p:grpSpPr>
        <p:sp>
          <p:nvSpPr>
            <p:cNvPr id="26" name="矩形 25"/>
            <p:cNvSpPr/>
            <p:nvPr/>
          </p:nvSpPr>
          <p:spPr>
            <a:xfrm>
              <a:off x="3963447" y="4044534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rgbClr val="FF0000"/>
                  </a:solidFill>
                  <a:latin typeface="+mn-lt"/>
                </a:rPr>
                <a:t>U</a:t>
              </a:r>
              <a:endParaRPr lang="zh-CN" altLang="en-US" sz="2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785503" y="3976990"/>
              <a:ext cx="3319074" cy="179860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833891" y="136700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所有元素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14443" y="1985899"/>
            <a:ext cx="428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集合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相对于全集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</a:rPr>
              <a:t>U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的补集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40327" y="2618465"/>
            <a:ext cx="2226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集合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的补集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759421" y="2558451"/>
                <a:ext cx="877163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zh-CN" sz="2800" b="1" kern="1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MS Mincho" panose="02020609040205080304" pitchFamily="49" charset="-128"/>
                          <a:cs typeface="MS Mincho" panose="02020609040205080304" pitchFamily="49" charset="-128"/>
                        </a:rPr>
                        <m:t>∁</m:t>
                      </m:r>
                      <m:r>
                        <m:rPr>
                          <m:nor/>
                        </m:rPr>
                        <a:rPr lang="en-US" altLang="zh-CN" sz="2800" b="1" i="1" baseline="-25000" dirty="0">
                          <a:solidFill>
                            <a:srgbClr val="FF0000"/>
                          </a:solidFill>
                          <a:latin typeface="+mn-lt"/>
                        </a:rPr>
                        <m:t>U</m:t>
                      </m:r>
                      <m:r>
                        <m:rPr>
                          <m:nor/>
                        </m:rPr>
                        <a:rPr lang="en-US" altLang="zh-CN" sz="2800" b="1" i="1" dirty="0">
                          <a:solidFill>
                            <a:srgbClr val="FF0000"/>
                          </a:solidFill>
                          <a:latin typeface="+mn-lt"/>
                        </a:rPr>
                        <m:t>A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421" y="2558451"/>
                <a:ext cx="877163" cy="527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12364" y="3532499"/>
                <a:ext cx="4204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zh-CN" alt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zh-CN" sz="2800" b="1" kern="100" dirty="0">
                              <a:solidFill>
                                <a:srgbClr val="0000FF"/>
                              </a:solidFill>
                              <a:latin typeface="+mn-lt"/>
                              <a:ea typeface="MS Mincho" panose="02020609040205080304" pitchFamily="49" charset="-128"/>
                              <a:cs typeface="MS Mincho" panose="02020609040205080304" pitchFamily="49" charset="-128"/>
                            </a:rPr>
                            <m:t>∁</m:t>
                          </m:r>
                          <m:r>
                            <m:rPr>
                              <m:nor/>
                            </m:rPr>
                            <a:rPr lang="en-US" altLang="zh-CN" sz="2800" b="1" i="1" baseline="-25000" dirty="0">
                              <a:solidFill>
                                <a:srgbClr val="0000FF"/>
                              </a:solidFill>
                              <a:latin typeface="+mn-lt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CN" sz="2800" b="1" i="1" dirty="0">
                              <a:solidFill>
                                <a:srgbClr val="0000FF"/>
                              </a:solidFill>
                              <a:latin typeface="+mn-lt"/>
                            </a:rPr>
                            <m:t>A</m:t>
                          </m:r>
                          <m:r>
                            <a:rPr lang="zh-CN" altLang="en-US" sz="28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zh-CN" alt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zh-CN" altLang="en-US" sz="28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zh-CN" altLang="en-US" sz="28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zh-CN" altLang="en-US" sz="28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且</m:t>
                          </m:r>
                          <m:r>
                            <a:rPr lang="zh-CN" alt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zh-CN" altLang="en-US" sz="28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zh-CN" alt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364" y="3532499"/>
                <a:ext cx="420416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0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" grpId="0"/>
      <p:bldP spid="4" grpId="0"/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 bwMode="gray">
          <a:xfrm>
            <a:off x="425397" y="332656"/>
            <a:ext cx="189435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62220" y="31155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Times New Roman" panose="02020603050405020304" pitchFamily="18" charset="0"/>
              </a:rPr>
              <a:t>补集的运算性质</a:t>
            </a:r>
            <a:endParaRPr lang="zh-CN" altLang="en-US" sz="28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3068176" y="1324498"/>
            <a:ext cx="4086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zh-CN" altLang="en-US" sz="2800" b="1" u="none" baseline="0" dirty="0">
                <a:solidFill>
                  <a:srgbClr val="0000FF"/>
                </a:solidFill>
                <a:latin typeface="+mn-lt"/>
              </a:rPr>
              <a:t>若全集为</a:t>
            </a:r>
            <a:r>
              <a:rPr kumimoji="0" lang="en-US" altLang="zh-CN" sz="2800" b="1" i="1" u="none" baseline="0" dirty="0">
                <a:solidFill>
                  <a:srgbClr val="0000FF"/>
                </a:solidFill>
                <a:latin typeface="+mn-lt"/>
              </a:rPr>
              <a:t>U</a:t>
            </a:r>
            <a:r>
              <a:rPr kumimoji="0" lang="zh-CN" altLang="en-US" sz="2800" b="1" u="none" baseline="0" dirty="0">
                <a:solidFill>
                  <a:srgbClr val="0000FF"/>
                </a:solidFill>
                <a:latin typeface="+mn-lt"/>
              </a:rPr>
              <a:t>，</a:t>
            </a:r>
            <a:r>
              <a:rPr kumimoji="0" lang="en-US" altLang="zh-CN" sz="2800" b="1" i="1" u="none" baseline="0" dirty="0">
                <a:solidFill>
                  <a:srgbClr val="0000FF"/>
                </a:solidFill>
                <a:latin typeface="+mn-lt"/>
              </a:rPr>
              <a:t>A</a:t>
            </a:r>
            <a:r>
              <a:rPr kumimoji="0" lang="en-US" altLang="zh-CN" sz="2800" b="1" u="none" baseline="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</a:t>
            </a:r>
            <a:r>
              <a:rPr kumimoji="0" lang="en-US" altLang="zh-CN" sz="2800" b="1" i="1" u="none" baseline="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U</a:t>
            </a:r>
            <a:r>
              <a:rPr kumimoji="0" lang="zh-CN" altLang="en-US" sz="2800" b="1" u="none" baseline="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，则</a:t>
            </a:r>
            <a:r>
              <a:rPr kumimoji="0" lang="en-US" altLang="zh-CN" sz="2800" b="1" u="none" baseline="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36263" y="2104859"/>
                <a:ext cx="2575513" cy="546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800" b="1" i="0" dirty="0" smtClean="0">
                            <a:latin typeface="+mn-lt"/>
                          </a:rPr>
                          <m:t>1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latin typeface="宋体" panose="02010600030101010101" pitchFamily="2" charset="-122"/>
                                <a:ea typeface="MS Mincho" panose="02020609040205080304" pitchFamily="49" charset="-128"/>
                                <a:cs typeface="MS Mincho" panose="02020609040205080304" pitchFamily="49" charset="-128"/>
                              </a:rPr>
                              <m:t>∁</m:t>
                            </m:r>
                          </m:e>
                          <m:sub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b>
                        </m:s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</m:oMath>
                </a14:m>
                <a:r>
                  <a:rPr lang="zh-CN" altLang="en-US" sz="2800" b="1" u="sng" dirty="0" smtClean="0">
                    <a:latin typeface="+mn-lt"/>
                  </a:rPr>
                  <a:t>          </a:t>
                </a:r>
                <a:endParaRPr lang="zh-CN" alt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63" y="2104859"/>
                <a:ext cx="2575513" cy="5466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36263" y="2713220"/>
                <a:ext cx="2601161" cy="546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800" b="1" i="0" dirty="0" smtClean="0">
                            <a:latin typeface="+mn-lt"/>
                          </a:rPr>
                          <m:t>2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latin typeface="宋体" panose="02010600030101010101" pitchFamily="2" charset="-122"/>
                                <a:ea typeface="MS Mincho" panose="02020609040205080304" pitchFamily="49" charset="-128"/>
                                <a:cs typeface="MS Mincho" panose="02020609040205080304" pitchFamily="49" charset="-128"/>
                              </a:rPr>
                              <m:t>∁</m:t>
                            </m:r>
                          </m:e>
                          <m:sub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en-US" sz="2800" b="1" i="0">
                            <a:latin typeface="Arial Unicode MS" panose="020B0604020202020204" pitchFamily="34" charset="-122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∅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</m:oMath>
                </a14:m>
                <a:r>
                  <a:rPr lang="zh-CN" altLang="en-US" sz="2800" b="1" u="sng" dirty="0" smtClean="0">
                    <a:latin typeface="+mn-lt"/>
                  </a:rPr>
                  <a:t>         </a:t>
                </a:r>
                <a:endParaRPr lang="zh-CN" alt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63" y="2713220"/>
                <a:ext cx="2601161" cy="546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36263" y="3321581"/>
                <a:ext cx="2967094" cy="546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zh-CN" alt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800" b="1" i="0" dirty="0" smtClean="0">
                            <a:latin typeface="+mn-lt"/>
                          </a:rPr>
                          <m:t>3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latin typeface="宋体" panose="02010600030101010101" pitchFamily="2" charset="-122"/>
                                <a:ea typeface="MS Mincho" panose="02020609040205080304" pitchFamily="49" charset="-128"/>
                                <a:cs typeface="MS Mincho" panose="02020609040205080304" pitchFamily="49" charset="-128"/>
                              </a:rPr>
                              <m:t>∁</m:t>
                            </m:r>
                          </m:e>
                          <m:sub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b>
                        </m:sSub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latin typeface="宋体" panose="02010600030101010101" pitchFamily="2" charset="-122"/>
                                <a:ea typeface="MS Mincho" panose="02020609040205080304" pitchFamily="49" charset="-128"/>
                                <a:cs typeface="MS Mincho" panose="02020609040205080304" pitchFamily="49" charset="-128"/>
                              </a:rPr>
                              <m:t>∁</m:t>
                            </m:r>
                          </m:e>
                          <m:sub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b>
                        </m:s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)=</m:t>
                        </m:r>
                      </m:e>
                    </m:d>
                  </m:oMath>
                </a14:m>
                <a:r>
                  <a:rPr lang="zh-CN" altLang="en-US" sz="2800" b="1" u="sng" dirty="0" smtClean="0">
                    <a:latin typeface="+mn-lt"/>
                  </a:rPr>
                  <a:t>       </a:t>
                </a:r>
                <a:endParaRPr lang="zh-CN" alt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63" y="3321581"/>
                <a:ext cx="2967094" cy="5466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36263" y="3929942"/>
                <a:ext cx="3491661" cy="546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800" b="1" i="0" dirty="0" smtClean="0">
                            <a:latin typeface="+mn-lt"/>
                          </a:rPr>
                          <m:t>4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∪(</m:t>
                        </m:r>
                        <m:sSub>
                          <m:sSubPr>
                            <m:ctrlPr>
                              <a:rPr lang="zh-CN" alt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latin typeface="宋体" panose="02010600030101010101" pitchFamily="2" charset="-122"/>
                                <a:ea typeface="MS Mincho" panose="02020609040205080304" pitchFamily="49" charset="-128"/>
                                <a:cs typeface="MS Mincho" panose="02020609040205080304" pitchFamily="49" charset="-128"/>
                              </a:rPr>
                              <m:t>∁</m:t>
                            </m:r>
                          </m:e>
                          <m:sub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b>
                        </m:s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)=</m:t>
                        </m:r>
                      </m:e>
                    </m:d>
                  </m:oMath>
                </a14:m>
                <a:r>
                  <a:rPr lang="zh-CN" altLang="en-US" sz="2800" b="1" u="sng" dirty="0" smtClean="0">
                    <a:latin typeface="+mn-lt"/>
                  </a:rPr>
                  <a:t>          </a:t>
                </a:r>
                <a:endParaRPr lang="zh-CN" alt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63" y="3929942"/>
                <a:ext cx="3491661" cy="5466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36263" y="4538303"/>
                <a:ext cx="3581430" cy="546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800" b="1" i="0" dirty="0" smtClean="0">
                            <a:latin typeface="+mn-lt"/>
                          </a:rPr>
                          <m:t>5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∩(</m:t>
                        </m:r>
                        <m:sSub>
                          <m:sSubPr>
                            <m:ctrlPr>
                              <a:rPr lang="zh-CN" alt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latin typeface="宋体" panose="02010600030101010101" pitchFamily="2" charset="-122"/>
                                <a:ea typeface="MS Mincho" panose="02020609040205080304" pitchFamily="49" charset="-128"/>
                                <a:cs typeface="MS Mincho" panose="02020609040205080304" pitchFamily="49" charset="-128"/>
                              </a:rPr>
                              <m:t>∁</m:t>
                            </m:r>
                          </m:e>
                          <m:sub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b>
                        </m:s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)=</m:t>
                        </m:r>
                      </m:e>
                    </m:d>
                  </m:oMath>
                </a14:m>
                <a:r>
                  <a:rPr lang="zh-CN" altLang="en-US" sz="2800" b="1" u="sng" dirty="0" smtClean="0">
                    <a:latin typeface="+mn-lt"/>
                  </a:rPr>
                  <a:t>           </a:t>
                </a:r>
                <a:endParaRPr lang="zh-CN" alt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63" y="4538303"/>
                <a:ext cx="3581430" cy="5466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97187" y="2119849"/>
                <a:ext cx="5709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 b="1" i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∅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87" y="2119849"/>
                <a:ext cx="57098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21251" y="2730119"/>
            <a:ext cx="54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en-US" altLang="zh-CN" sz="2800" b="1" i="1" u="none" baseline="0" dirty="0" smtClean="0">
                <a:solidFill>
                  <a:srgbClr val="FF0000"/>
                </a:solidFill>
                <a:latin typeface="+mn-lt"/>
              </a:rPr>
              <a:t>U</a:t>
            </a:r>
            <a:endParaRPr kumimoji="0" lang="en-US" altLang="zh-CN" sz="2800" b="1" u="none" baseline="0" dirty="0">
              <a:solidFill>
                <a:srgbClr val="FF0000"/>
              </a:solidFill>
              <a:latin typeface="+mn-lt"/>
              <a:sym typeface="Symbol" panose="05050102010706020507" pitchFamily="18" charset="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3564383" y="3929942"/>
            <a:ext cx="54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en-US" altLang="zh-CN" sz="2800" b="1" i="1" u="none" baseline="0" dirty="0" smtClean="0">
                <a:solidFill>
                  <a:srgbClr val="FF0000"/>
                </a:solidFill>
                <a:latin typeface="+mn-lt"/>
              </a:rPr>
              <a:t>U</a:t>
            </a:r>
            <a:endParaRPr kumimoji="0" lang="en-US" altLang="zh-CN" sz="2800" b="1" u="none" baseline="0" dirty="0">
              <a:solidFill>
                <a:srgbClr val="FF0000"/>
              </a:solidFill>
              <a:latin typeface="+mn-lt"/>
              <a:sym typeface="Symbol" panose="05050102010706020507" pitchFamily="18" charset="2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176278" y="3323635"/>
            <a:ext cx="54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en-US" altLang="zh-CN" sz="2800" b="1" i="1" u="none" baseline="0" dirty="0" smtClean="0">
                <a:solidFill>
                  <a:srgbClr val="FF0000"/>
                </a:solidFill>
                <a:latin typeface="+mn-lt"/>
              </a:rPr>
              <a:t>A</a:t>
            </a:r>
            <a:endParaRPr kumimoji="0" lang="en-US" altLang="zh-CN" sz="2800" b="1" u="none" baseline="0" dirty="0">
              <a:solidFill>
                <a:srgbClr val="FF0000"/>
              </a:solidFill>
              <a:latin typeface="+mn-lt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367565" y="4534195"/>
                <a:ext cx="5709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 b="1" i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∅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565" y="4534195"/>
                <a:ext cx="57098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843892" y="3079784"/>
                <a:ext cx="5569217" cy="546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schemeClr val="tx1"/>
                        </a:solidFill>
                        <a:latin typeface="+mn-lt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dirty="0" smtClean="0">
                        <a:solidFill>
                          <a:schemeClr val="tx1"/>
                        </a:solidFill>
                        <a:latin typeface="+mn-lt"/>
                      </a:rPr>
                      <m:t>7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zh-CN" sz="2800" b="1" kern="1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MS Mincho" panose="02020609040205080304" pitchFamily="49" charset="-128"/>
                            <a:cs typeface="MS Mincho" panose="02020609040205080304" pitchFamily="49" charset="-128"/>
                          </a:rPr>
                          <m:t>∁</m:t>
                        </m:r>
                      </m:e>
                      <m:sub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</m:sSub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zh-CN" altLang="en-US" sz="2800" b="1" u="sng" dirty="0" smtClean="0"/>
                  <a:t>                             </a:t>
                </a:r>
                <a:r>
                  <a:rPr lang="en-US" altLang="zh-CN" sz="2800" b="1" dirty="0" smtClean="0"/>
                  <a:t>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892" y="3079784"/>
                <a:ext cx="5569217" cy="546688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120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/>
          <p:cNvSpPr/>
          <p:nvPr/>
        </p:nvSpPr>
        <p:spPr>
          <a:xfrm>
            <a:off x="218690" y="1324047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补集的运算性质：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8485325" y="2117403"/>
                <a:ext cx="2555636" cy="546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zh-CN" sz="2800" b="1" kern="100" dirty="0">
                              <a:solidFill>
                                <a:srgbClr val="FF0000"/>
                              </a:solidFill>
                              <a:latin typeface="宋体" panose="02010600030101010101" pitchFamily="2" charset="-122"/>
                              <a:ea typeface="MS Mincho" panose="02020609040205080304" pitchFamily="49" charset="-128"/>
                              <a:cs typeface="MS Mincho" panose="02020609040205080304" pitchFamily="49" charset="-128"/>
                            </a:rPr>
                            <m:t>∁</m:t>
                          </m:r>
                        </m:e>
                        <m:sub>
                          <m: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b>
                      </m:sSub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zh-CN" altLang="en-US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)∪(</m:t>
                      </m:r>
                      <m:sSub>
                        <m:sSub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zh-CN" sz="2800" b="1" kern="100" dirty="0">
                              <a:solidFill>
                                <a:srgbClr val="FF0000"/>
                              </a:solidFill>
                              <a:latin typeface="宋体" panose="02010600030101010101" pitchFamily="2" charset="-122"/>
                              <a:ea typeface="MS Mincho" panose="02020609040205080304" pitchFamily="49" charset="-128"/>
                              <a:cs typeface="MS Mincho" panose="02020609040205080304" pitchFamily="49" charset="-128"/>
                            </a:rPr>
                            <m:t>∁</m:t>
                          </m:r>
                        </m:e>
                        <m:sub>
                          <m: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b>
                      </m:sSub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325" y="2117403"/>
                <a:ext cx="2555636" cy="54668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843892" y="2215882"/>
                <a:ext cx="54634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dirty="0">
                        <a:solidFill>
                          <a:schemeClr val="tx1"/>
                        </a:solidFill>
                        <a:latin typeface="+mn-lt"/>
                      </a:rPr>
                      <m:t>6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zh-CN" sz="2800" b="1" kern="100" dirty="0">
                            <a:solidFill>
                              <a:schemeClr val="tx1"/>
                            </a:solidFill>
                            <a:latin typeface="+mn-lt"/>
                            <a:ea typeface="MS Mincho" panose="02020609040205080304" pitchFamily="49" charset="-128"/>
                            <a:cs typeface="MS Mincho" panose="02020609040205080304" pitchFamily="49" charset="-128"/>
                          </a:rPr>
                          <m:t>∁</m:t>
                        </m:r>
                      </m:e>
                      <m:sub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</m:sub>
                    </m:sSub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zh-CN" altLang="en-US" sz="2800" u="sng" dirty="0" smtClean="0">
                    <a:latin typeface="+mn-lt"/>
                  </a:rPr>
                  <a:t>                               </a:t>
                </a:r>
                <a:r>
                  <a:rPr lang="en-US" altLang="zh-CN" sz="2800" dirty="0" smtClean="0">
                    <a:latin typeface="+mn-lt"/>
                  </a:rPr>
                  <a:t>.</a:t>
                </a:r>
                <a:endParaRPr lang="zh-CN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892" y="2215882"/>
                <a:ext cx="5463419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2344" t="-11628" r="-1339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485325" y="2996952"/>
                <a:ext cx="2555635" cy="546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zh-CN" sz="2800" b="1" kern="100" dirty="0">
                              <a:solidFill>
                                <a:srgbClr val="FF0000"/>
                              </a:solidFill>
                              <a:latin typeface="宋体" panose="02010600030101010101" pitchFamily="2" charset="-122"/>
                              <a:ea typeface="MS Mincho" panose="02020609040205080304" pitchFamily="49" charset="-128"/>
                              <a:cs typeface="MS Mincho" panose="02020609040205080304" pitchFamily="49" charset="-128"/>
                            </a:rPr>
                            <m:t>∁</m:t>
                          </m:r>
                        </m:e>
                        <m:sub>
                          <m: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b>
                      </m:sSub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zh-CN" altLang="en-US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)∩(</m:t>
                      </m:r>
                      <m:sSub>
                        <m:sSub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zh-CN" sz="2800" b="1" kern="100" dirty="0">
                              <a:solidFill>
                                <a:srgbClr val="FF0000"/>
                              </a:solidFill>
                              <a:latin typeface="宋体" panose="02010600030101010101" pitchFamily="2" charset="-122"/>
                              <a:ea typeface="MS Mincho" panose="02020609040205080304" pitchFamily="49" charset="-128"/>
                              <a:cs typeface="MS Mincho" panose="02020609040205080304" pitchFamily="49" charset="-128"/>
                            </a:rPr>
                            <m:t>∁</m:t>
                          </m:r>
                        </m:e>
                        <m:sub>
                          <m: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b>
                      </m:sSub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325" y="2996952"/>
                <a:ext cx="2555635" cy="54668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8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10" grpId="0"/>
      <p:bldP spid="12" grpId="0"/>
      <p:bldP spid="19" grpId="0"/>
      <p:bldP spid="20" grpId="0"/>
      <p:bldP spid="21" grpId="0"/>
      <p:bldP spid="22" grpId="0"/>
      <p:bldP spid="23" grpId="0"/>
      <p:bldP spid="25" grpId="0"/>
      <p:bldP spid="38" grpId="0"/>
      <p:bldP spid="28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55" y="404664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典例精讲：题型一</a:t>
            </a:r>
            <a:r>
              <a:rPr lang="zh-CN" altLang="en-US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：补集的简单运算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6987" y="1015401"/>
            <a:ext cx="107701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dirty="0" smtClean="0">
                <a:latin typeface="+mn-lt"/>
                <a:cs typeface="Times New Roman" panose="02020603050405020304" pitchFamily="18" charset="0"/>
              </a:rPr>
              <a:t>(1)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设</a:t>
            </a:r>
            <a:r>
              <a:rPr lang="en-US" altLang="zh-CN" sz="2800" b="1" i="1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en-US" altLang="zh-CN" sz="2800" b="1" dirty="0">
                <a:latin typeface="+mn-lt"/>
                <a:cs typeface="Times New Roman" panose="02020603050405020304" pitchFamily="18" charset="0"/>
              </a:rPr>
              <a:t>={</a:t>
            </a:r>
            <a:r>
              <a:rPr lang="en-US" altLang="zh-CN" sz="2800" b="1" i="1" dirty="0" smtClean="0"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∈</a:t>
            </a:r>
            <a:r>
              <a:rPr lang="en-US" altLang="zh-CN" sz="2800" b="1" dirty="0" smtClean="0">
                <a:latin typeface="+mn-lt"/>
                <a:cs typeface="Times New Roman" panose="02020603050405020304" pitchFamily="18" charset="0"/>
              </a:rPr>
              <a:t>N</a:t>
            </a:r>
            <a:r>
              <a:rPr lang="zh-CN" altLang="en-US" sz="2800" b="1" baseline="30000" dirty="0" smtClean="0">
                <a:latin typeface="+mn-lt"/>
                <a:cs typeface="Times New Roman" panose="02020603050405020304" pitchFamily="18" charset="0"/>
              </a:rPr>
              <a:t>*</a:t>
            </a:r>
            <a:r>
              <a:rPr lang="en-US" altLang="zh-CN" sz="2800" b="1" dirty="0" smtClean="0">
                <a:latin typeface="+mn-lt"/>
                <a:cs typeface="Times New Roman" panose="02020603050405020304" pitchFamily="18" charset="0"/>
              </a:rPr>
              <a:t>|</a:t>
            </a:r>
            <a:r>
              <a:rPr lang="en-US" altLang="zh-CN" sz="2800" b="1" i="1" dirty="0" smtClean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latin typeface="+mn-lt"/>
                <a:cs typeface="Times New Roman" panose="02020603050405020304" pitchFamily="18" charset="0"/>
              </a:rPr>
              <a:t>&lt;9},</a:t>
            </a:r>
            <a:r>
              <a:rPr lang="en-US" altLang="zh-CN" sz="2800" b="1" i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+mn-lt"/>
                <a:cs typeface="Times New Roman" panose="02020603050405020304" pitchFamily="18" charset="0"/>
              </a:rPr>
              <a:t>={1,2,3</a:t>
            </a:r>
            <a:r>
              <a:rPr lang="en-US" altLang="zh-CN" sz="2800" b="1" dirty="0" smtClean="0">
                <a:latin typeface="+mn-lt"/>
                <a:cs typeface="Times New Roman" panose="02020603050405020304" pitchFamily="18" charset="0"/>
              </a:rPr>
              <a:t>}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smtClean="0"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+mn-lt"/>
                <a:cs typeface="Times New Roman" panose="02020603050405020304" pitchFamily="18" charset="0"/>
              </a:rPr>
              <a:t>={3,4,5,6},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求</a:t>
            </a:r>
            <a:r>
              <a:rPr lang="zh-CN" altLang="zh-CN" sz="2800" b="1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25000" dirty="0" smtClean="0">
                <a:latin typeface="+mn-lt"/>
                <a:cs typeface="Times New Roman" panose="02020603050405020304" pitchFamily="18" charset="0"/>
              </a:rPr>
              <a:t>U</a:t>
            </a:r>
            <a:r>
              <a:rPr lang="en-US" altLang="zh-CN" sz="2800" b="1" i="1" dirty="0" smtClean="0"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latin typeface="EU-B6X" panose="03000509000000000000" pitchFamily="65" charset="-122"/>
                <a:ea typeface="EU-B6X" panose="03000509000000000000" pitchFamily="65" charset="-122"/>
                <a:cs typeface="MS Mincho" panose="02020609040205080304" pitchFamily="49" charset="-128"/>
              </a:rPr>
              <a:t> </a:t>
            </a:r>
            <a:r>
              <a:rPr lang="zh-CN" altLang="zh-CN" sz="2800" b="1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25000" dirty="0" smtClean="0">
                <a:latin typeface="+mn-lt"/>
                <a:cs typeface="Times New Roman" panose="02020603050405020304" pitchFamily="18" charset="0"/>
              </a:rPr>
              <a:t>U</a:t>
            </a:r>
            <a:r>
              <a:rPr lang="en-US" altLang="zh-CN" sz="2800" b="1" i="1" dirty="0" smtClean="0"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；</a:t>
            </a:r>
            <a:endParaRPr lang="en-US" altLang="zh-CN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6987" y="4402749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思路探索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9198" y="4276253"/>
            <a:ext cx="10441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_GB2312" pitchFamily="49" charset="-122"/>
              </a:rPr>
              <a:t> 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有限集可借助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Venn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图或者直接写出补集，对于不等式表示的集合可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借助数轴求补集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1875" y="1764345"/>
            <a:ext cx="1024563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2&lt;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∈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3,3,4}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3590" y="3337828"/>
            <a:ext cx="962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全集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|0&lt;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&lt;10}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|2&lt;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&lt;5}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971" y="260648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典例精讲：题型一</a:t>
            </a:r>
            <a:r>
              <a:rPr lang="zh-CN" altLang="en-US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：补集的简单运算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785" y="1196752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1968" y="1052420"/>
            <a:ext cx="58517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(1)</a:t>
            </a:r>
            <a:r>
              <a:rPr lang="zh-CN" altLang="en-US" sz="2800" b="1" dirty="0" smtClean="0">
                <a:latin typeface="+mn-lt"/>
              </a:rPr>
              <a:t>根据</a:t>
            </a:r>
            <a:r>
              <a:rPr lang="zh-CN" altLang="en-US" sz="2800" b="1" dirty="0">
                <a:latin typeface="+mn-lt"/>
              </a:rPr>
              <a:t>题意可知</a:t>
            </a:r>
            <a:r>
              <a:rPr lang="en-US" altLang="zh-CN" sz="2800" b="1" dirty="0">
                <a:latin typeface="+mn-lt"/>
              </a:rPr>
              <a:t>,</a:t>
            </a:r>
            <a:r>
              <a:rPr lang="en-US" altLang="zh-CN" sz="2800" b="1" i="1" dirty="0">
                <a:latin typeface="+mn-lt"/>
              </a:rPr>
              <a:t>U</a:t>
            </a:r>
            <a:r>
              <a:rPr lang="en-US" altLang="zh-CN" sz="2800" b="1" dirty="0">
                <a:latin typeface="+mn-lt"/>
              </a:rPr>
              <a:t>={1,2,3,4,5,6,7,8</a:t>
            </a:r>
            <a:r>
              <a:rPr lang="en-US" altLang="zh-CN" sz="2800" b="1" dirty="0" smtClean="0">
                <a:latin typeface="+mn-lt"/>
              </a:rPr>
              <a:t>},</a:t>
            </a:r>
            <a:endParaRPr lang="en-US" altLang="zh-CN" sz="28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8253" y="3732411"/>
            <a:ext cx="3995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宋体" panose="02010600030101010101" pitchFamily="2" charset="-122"/>
                <a:ea typeface="楷体_GB2312" panose="02010609030101010101" pitchFamily="49" charset="-122"/>
                <a:cs typeface="宋体" panose="02010600030101010101" pitchFamily="2" charset="-122"/>
              </a:rPr>
              <a:t>∴</a:t>
            </a:r>
            <a:r>
              <a:rPr lang="zh-CN" altLang="zh-CN" sz="2800" b="1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4,3,4}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3091" y="4709042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方法二：</a:t>
            </a: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可用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Venn</a:t>
            </a:r>
            <a:r>
              <a:rPr lang="zh-CN" altLang="en-US" sz="2800" b="1" kern="100" dirty="0">
                <a:latin typeface="+mn-ea"/>
                <a:cs typeface="Times New Roman" panose="02020603050405020304" pitchFamily="18" charset="0"/>
              </a:rPr>
              <a:t>图</a:t>
            </a:r>
            <a:r>
              <a:rPr lang="zh-CN" altLang="en-US" sz="2800" b="1" kern="100" dirty="0" smtClean="0">
                <a:latin typeface="+mn-ea"/>
                <a:cs typeface="Times New Roman" panose="02020603050405020304" pitchFamily="18" charset="0"/>
              </a:rPr>
              <a:t>表示</a:t>
            </a:r>
            <a:endParaRPr lang="zh-CN" altLang="en-US" sz="28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0999" y="5508601"/>
            <a:ext cx="41445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则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MS Mincho" panose="02020609040205080304" pitchFamily="49" charset="-128"/>
              </a:rPr>
              <a:t>∁</a:t>
            </a:r>
            <a:r>
              <a:rPr kumimoji="0" lang="en-US" altLang="zh-CN" sz="28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U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{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4,3,4}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442191" y="5143176"/>
            <a:ext cx="1080120" cy="635464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63440" y="4780239"/>
            <a:ext cx="2257647" cy="1176672"/>
            <a:chOff x="9263440" y="4780239"/>
            <a:chExt cx="2257647" cy="1176672"/>
          </a:xfrm>
        </p:grpSpPr>
        <p:sp>
          <p:nvSpPr>
            <p:cNvPr id="13" name="矩形 12"/>
            <p:cNvSpPr/>
            <p:nvPr/>
          </p:nvSpPr>
          <p:spPr>
            <a:xfrm>
              <a:off x="9263440" y="4796584"/>
              <a:ext cx="2257647" cy="11603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266502" y="4780239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U</a:t>
              </a:r>
              <a:endParaRPr lang="zh-CN" altLang="en-US" dirty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9706644" y="506079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10108145" y="5055645"/>
            <a:ext cx="1080120" cy="706194"/>
            <a:chOff x="10108145" y="5055645"/>
            <a:chExt cx="1080120" cy="706194"/>
          </a:xfrm>
        </p:grpSpPr>
        <p:sp>
          <p:nvSpPr>
            <p:cNvPr id="20" name="椭圆 19"/>
            <p:cNvSpPr/>
            <p:nvPr/>
          </p:nvSpPr>
          <p:spPr>
            <a:xfrm>
              <a:off x="10108145" y="5126375"/>
              <a:ext cx="1080120" cy="63546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571340" y="5055645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B</a:t>
              </a:r>
              <a:endParaRPr lang="zh-CN" altLang="en-US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10621531" y="4780239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0043" y="5031547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555206" y="54008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745505" y="540957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014308" y="5276242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786764" y="53674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60749" y="1719972"/>
            <a:ext cx="25314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25000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en-US" altLang="zh-CN" sz="2800" b="1" i="1" dirty="0"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2800" b="1" i="1" dirty="0"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latin typeface="+mn-lt"/>
              </a:rPr>
              <a:t>=</a:t>
            </a:r>
            <a:r>
              <a:rPr lang="en-US" altLang="zh-CN" sz="2800" b="1" dirty="0">
                <a:latin typeface="+mn-lt"/>
              </a:rPr>
              <a:t>{1,2,7,8} .</a:t>
            </a:r>
          </a:p>
        </p:txBody>
      </p:sp>
      <p:sp>
        <p:nvSpPr>
          <p:cNvPr id="7" name="矩形 6"/>
          <p:cNvSpPr/>
          <p:nvPr/>
        </p:nvSpPr>
        <p:spPr>
          <a:xfrm>
            <a:off x="7271255" y="1159974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n-lt"/>
              </a:rPr>
              <a:t>所以 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25000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en-US" altLang="zh-CN" sz="2800" b="1" i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2800" b="1" i="1" dirty="0"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latin typeface="+mn-lt"/>
              </a:rPr>
              <a:t>=</a:t>
            </a:r>
            <a:r>
              <a:rPr lang="en-US" altLang="zh-CN" sz="2800" b="1" dirty="0">
                <a:latin typeface="+mn-lt"/>
              </a:rPr>
              <a:t>{4,5,6,7,8}</a:t>
            </a:r>
            <a:r>
              <a:rPr lang="zh-CN" altLang="en-US" sz="2800" b="1" dirty="0">
                <a:latin typeface="+mn-lt"/>
              </a:rPr>
              <a:t>，</a:t>
            </a:r>
            <a:r>
              <a:rPr lang="en-US" altLang="zh-CN" sz="2800" b="1" i="1" dirty="0">
                <a:latin typeface="+mn-lt"/>
              </a:rPr>
              <a:t> 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558253" y="2489414"/>
            <a:ext cx="20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方法一：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3280054" y="2377816"/>
            <a:ext cx="888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在集合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中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宋体" panose="02010600030101010101" pitchFamily="2" charset="-122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宋体" panose="02010600030101010101" pitchFamily="2" charset="-122"/>
              </a:rPr>
              <a:t>∈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的值为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3,3,4,5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1968" y="3113748"/>
            <a:ext cx="4958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宋体" panose="02010600030101010101" pitchFamily="2" charset="-122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3,3,4,5}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．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6169595" y="2983244"/>
            <a:ext cx="57775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又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0}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3,5}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25424" y="3718233"/>
            <a:ext cx="34916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4,5}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76726" y="5508601"/>
            <a:ext cx="349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i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{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4,5}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8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15" grpId="0" animBg="1"/>
      <p:bldP spid="19" grpId="0"/>
      <p:bldP spid="22" grpId="0"/>
      <p:bldP spid="23" grpId="0"/>
      <p:bldP spid="24" grpId="0"/>
      <p:bldP spid="27" grpId="0"/>
      <p:bldP spid="28" grpId="0"/>
      <p:bldP spid="29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633887" y="3087734"/>
            <a:ext cx="2262164" cy="916959"/>
            <a:chOff x="2633887" y="3087734"/>
            <a:chExt cx="2262164" cy="916959"/>
          </a:xfrm>
        </p:grpSpPr>
        <p:sp>
          <p:nvSpPr>
            <p:cNvPr id="46" name="矩形 45"/>
            <p:cNvSpPr/>
            <p:nvPr/>
          </p:nvSpPr>
          <p:spPr>
            <a:xfrm>
              <a:off x="4344275" y="3087734"/>
              <a:ext cx="551776" cy="916959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>
                  <a:lumMod val="20000"/>
                  <a:lumOff val="80000"/>
                </a:schemeClr>
              </a:bgClr>
            </a:pattFill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33887" y="3087734"/>
              <a:ext cx="487544" cy="916959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>
                  <a:lumMod val="20000"/>
                  <a:lumOff val="80000"/>
                </a:schemeClr>
              </a:bgClr>
            </a:pattFill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75" y="188640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典例精讲：题型一</a:t>
            </a:r>
            <a:r>
              <a:rPr lang="zh-CN" altLang="en-US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：补集的简单运算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1968" y="1052420"/>
            <a:ext cx="667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(3)</a:t>
            </a:r>
            <a:endParaRPr lang="en-US" altLang="zh-CN" sz="2800" b="1" dirty="0">
              <a:latin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93131" y="4004693"/>
            <a:ext cx="3798716" cy="369332"/>
            <a:chOff x="1993131" y="4004693"/>
            <a:chExt cx="3798716" cy="369332"/>
          </a:xfrm>
        </p:grpSpPr>
        <p:cxnSp>
          <p:nvCxnSpPr>
            <p:cNvPr id="25" name="直接箭头连接符 24"/>
            <p:cNvCxnSpPr/>
            <p:nvPr/>
          </p:nvCxnSpPr>
          <p:spPr>
            <a:xfrm>
              <a:off x="1993131" y="4005064"/>
              <a:ext cx="370157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5491765" y="40046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latin typeface="+mn-lt"/>
                  <a:cs typeface="Times New Roman" panose="02020603050405020304" pitchFamily="18" charset="0"/>
                </a:rPr>
                <a:t>x</a:t>
              </a:r>
              <a:endParaRPr lang="zh-CN" altLang="en-US" i="1" dirty="0">
                <a:latin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64978" y="3455728"/>
            <a:ext cx="1529645" cy="1048766"/>
            <a:chOff x="2964978" y="3455728"/>
            <a:chExt cx="1529645" cy="1048766"/>
          </a:xfrm>
        </p:grpSpPr>
        <p:cxnSp>
          <p:nvCxnSpPr>
            <p:cNvPr id="26" name="直接连接符 25"/>
            <p:cNvCxnSpPr/>
            <p:nvPr/>
          </p:nvCxnSpPr>
          <p:spPr>
            <a:xfrm flipV="1">
              <a:off x="3114859" y="3456695"/>
              <a:ext cx="0" cy="54799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114859" y="3455728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4338170" y="3457066"/>
              <a:ext cx="0" cy="54799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4181717" y="410438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latin typeface="+mn-lt"/>
                  <a:cs typeface="Times New Roman" panose="02020603050405020304" pitchFamily="18" charset="0"/>
                </a:rPr>
                <a:t>5</a:t>
              </a:r>
              <a:endParaRPr lang="zh-CN" altLang="en-US" sz="2000" dirty="0">
                <a:latin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64978" y="4039203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+mn-lt"/>
                  <a:cs typeface="Times New Roman" panose="02020603050405020304" pitchFamily="18" charset="0"/>
                </a:rPr>
                <a:t>2</a:t>
              </a:r>
              <a:endParaRPr lang="zh-CN" altLang="en-US" sz="2000" dirty="0">
                <a:latin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259164" y="3947012"/>
              <a:ext cx="144016" cy="14401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049423" y="3932871"/>
              <a:ext cx="144016" cy="14401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69062" y="3087734"/>
            <a:ext cx="2718253" cy="1383136"/>
            <a:chOff x="2469062" y="3087734"/>
            <a:chExt cx="2718253" cy="1383136"/>
          </a:xfrm>
        </p:grpSpPr>
        <p:sp>
          <p:nvSpPr>
            <p:cNvPr id="33" name="矩形 32"/>
            <p:cNvSpPr/>
            <p:nvPr/>
          </p:nvSpPr>
          <p:spPr>
            <a:xfrm>
              <a:off x="2469062" y="405651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latin typeface="+mn-lt"/>
                  <a:cs typeface="Times New Roman" panose="02020603050405020304" pitchFamily="18" charset="0"/>
                </a:rPr>
                <a:t>0</a:t>
              </a:r>
              <a:endParaRPr lang="zh-CN" altLang="en-US" sz="2000" dirty="0">
                <a:latin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2621988" y="3087734"/>
              <a:ext cx="0" cy="91733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633887" y="3087734"/>
              <a:ext cx="226873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902622" y="3087734"/>
              <a:ext cx="0" cy="91733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4746169" y="4070760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latin typeface="+mn-lt"/>
                  <a:cs typeface="Times New Roman" panose="02020603050405020304" pitchFamily="18" charset="0"/>
                </a:rPr>
                <a:t>10</a:t>
              </a:r>
              <a:endParaRPr lang="zh-CN" altLang="en-US" sz="2000" dirty="0">
                <a:latin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812968" y="3947012"/>
              <a:ext cx="144016" cy="14401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536750" y="3960368"/>
              <a:ext cx="144016" cy="14401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219079" y="1052420"/>
            <a:ext cx="2709396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数轴</a:t>
            </a:r>
            <a:r>
              <a:rPr lang="zh-CN" altLang="zh-CN" sz="2800" b="1" kern="100" dirty="0" smtClean="0">
                <a:latin typeface="+mn-lt"/>
                <a:cs typeface="Times New Roman" panose="02020603050405020304" pitchFamily="18" charset="0"/>
              </a:rPr>
              <a:t>法</a:t>
            </a:r>
            <a:r>
              <a:rPr lang="zh-CN" altLang="en-US" sz="2800" b="1" kern="100" dirty="0" smtClean="0">
                <a:latin typeface="+mn-lt"/>
                <a:cs typeface="Times New Roman" panose="02020603050405020304" pitchFamily="18" charset="0"/>
              </a:rPr>
              <a:t>，如图：</a:t>
            </a:r>
            <a:endParaRPr lang="zh-CN" altLang="zh-CN" sz="2800" kern="1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41968" y="5136483"/>
            <a:ext cx="38908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提示：</a:t>
            </a:r>
            <a:r>
              <a:rPr lang="zh-CN" altLang="en-US" sz="2800" b="1" dirty="0" smtClean="0">
                <a:cs typeface="Times New Roman" panose="02020603050405020304" pitchFamily="18" charset="0"/>
              </a:rPr>
              <a:t>注意</a:t>
            </a:r>
            <a:r>
              <a:rPr lang="zh-CN" altLang="en-US" sz="2800" b="1" dirty="0">
                <a:cs typeface="Times New Roman" panose="02020603050405020304" pitchFamily="18" charset="0"/>
              </a:rPr>
              <a:t>端点的取舍</a:t>
            </a:r>
            <a:r>
              <a:rPr lang="en-US" altLang="zh-CN" sz="2800" b="1" dirty="0">
                <a:cs typeface="Times New Roman" panose="02020603050405020304" pitchFamily="18" charset="0"/>
              </a:rPr>
              <a:t>.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1541968" y="1890229"/>
            <a:ext cx="4916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答案：</a:t>
            </a:r>
            <a:r>
              <a:rPr lang="zh-CN" altLang="zh-CN" sz="2800" b="1" dirty="0">
                <a:latin typeface="+mn-lt"/>
              </a:rPr>
              <a:t>　</a:t>
            </a:r>
            <a:r>
              <a:rPr lang="en-US" altLang="zh-CN" sz="2800" b="1" dirty="0">
                <a:latin typeface="+mn-lt"/>
              </a:rPr>
              <a:t>{</a:t>
            </a:r>
            <a:r>
              <a:rPr lang="en-US" altLang="zh-CN" sz="2800" b="1" i="1" dirty="0">
                <a:latin typeface="+mn-lt"/>
              </a:rPr>
              <a:t>x</a:t>
            </a:r>
            <a:r>
              <a:rPr lang="en-US" altLang="zh-CN" sz="2800" b="1" dirty="0">
                <a:latin typeface="+mn-lt"/>
              </a:rPr>
              <a:t>|0&lt;</a:t>
            </a:r>
            <a:r>
              <a:rPr lang="en-US" altLang="zh-CN" sz="2800" b="1" i="1" dirty="0">
                <a:latin typeface="+mn-lt"/>
              </a:rPr>
              <a:t>x</a:t>
            </a:r>
            <a:r>
              <a:rPr lang="en-US" altLang="zh-CN" sz="2800" b="1" dirty="0">
                <a:latin typeface="+mn-ea"/>
              </a:rPr>
              <a:t>≤</a:t>
            </a:r>
            <a:r>
              <a:rPr lang="en-US" altLang="zh-CN" sz="2800" b="1" dirty="0">
                <a:latin typeface="+mn-lt"/>
              </a:rPr>
              <a:t>2</a:t>
            </a:r>
            <a:r>
              <a:rPr lang="zh-CN" altLang="zh-CN" sz="2800" b="1" dirty="0">
                <a:latin typeface="+mn-lt"/>
              </a:rPr>
              <a:t>或</a:t>
            </a:r>
            <a:r>
              <a:rPr lang="en-US" altLang="zh-CN" sz="2800" b="1" dirty="0">
                <a:latin typeface="+mn-lt"/>
              </a:rPr>
              <a:t>5</a:t>
            </a:r>
            <a:r>
              <a:rPr lang="en-US" altLang="zh-CN" sz="2800" b="1" dirty="0">
                <a:latin typeface="+mn-ea"/>
              </a:rPr>
              <a:t>≤</a:t>
            </a:r>
            <a:r>
              <a:rPr lang="en-US" altLang="zh-CN" sz="2800" b="1" i="1" dirty="0">
                <a:latin typeface="+mn-lt"/>
              </a:rPr>
              <a:t>x</a:t>
            </a:r>
            <a:r>
              <a:rPr lang="en-US" altLang="zh-CN" sz="2800" b="1" dirty="0">
                <a:latin typeface="+mn-lt"/>
              </a:rPr>
              <a:t>&lt;10}</a:t>
            </a:r>
            <a:endParaRPr lang="zh-CN" altLang="zh-CN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71" y="188640"/>
            <a:ext cx="10607262" cy="64135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题后反思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96987" y="1124744"/>
            <a:ext cx="1116124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规律总结：</a:t>
            </a:r>
            <a:r>
              <a:rPr lang="zh-CN" altLang="en-US" b="1" dirty="0">
                <a:ea typeface="+mj-ea"/>
                <a:cs typeface="Times New Roman" panose="02020603050405020304" pitchFamily="18" charset="0"/>
              </a:rPr>
              <a:t>在进行补集的简单运算时，应首先明确全集</a:t>
            </a:r>
            <a:r>
              <a:rPr lang="zh-CN" altLang="en-US" b="1" dirty="0" smtClean="0">
                <a:ea typeface="+mj-ea"/>
                <a:cs typeface="Times New Roman" panose="02020603050405020304" pitchFamily="18" charset="0"/>
              </a:rPr>
              <a:t>，对于有限集合的补集往往可以直接写出，也可以借助</a:t>
            </a:r>
            <a:r>
              <a:rPr lang="en-US" altLang="zh-CN" b="1" dirty="0" smtClean="0">
                <a:ea typeface="+mj-ea"/>
                <a:cs typeface="Times New Roman" panose="02020603050405020304" pitchFamily="18" charset="0"/>
              </a:rPr>
              <a:t>Venn</a:t>
            </a:r>
            <a:r>
              <a:rPr lang="zh-CN" altLang="en-US" b="1" dirty="0" smtClean="0">
                <a:ea typeface="+mj-ea"/>
                <a:cs typeface="Times New Roman" panose="02020603050405020304" pitchFamily="18" charset="0"/>
              </a:rPr>
              <a:t>图求解，而不等式表示的集合通常可借助数轴求解，解题时要特别注意端点的取舍</a:t>
            </a:r>
            <a:r>
              <a:rPr lang="en-US" altLang="zh-CN" b="1" dirty="0" smtClean="0">
                <a:ea typeface="+mj-ea"/>
                <a:cs typeface="Times New Roman" panose="02020603050405020304" pitchFamily="18" charset="0"/>
              </a:rPr>
              <a:t>.</a:t>
            </a:r>
            <a:endParaRPr lang="zh-CN" altLang="en-US" b="1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87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567" y="332656"/>
            <a:ext cx="7953375" cy="481013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变式训练：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6947" y="980728"/>
            <a:ext cx="1130525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8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1]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全集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，集合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{1,3,5,7}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{2,4,6}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{1,4,6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，求集合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6947" y="2626720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思路探索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04766" y="2626720"/>
                <a:ext cx="9676047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>
                    <a:latin typeface="+mn-lt"/>
                    <a:cs typeface="宋体" panose="02010600030101010101" pitchFamily="2" charset="-122"/>
                  </a:rPr>
                  <a:t>先根据性质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kern="100" dirty="0" smtClean="0">
                        <a:solidFill>
                          <a:srgbClr val="0000FF"/>
                        </a:solidFill>
                        <a:latin typeface="+mn-lt"/>
                        <a:cs typeface="Courier New" panose="02070309020205020404" pitchFamily="49" charset="0"/>
                      </a:rPr>
                      <m:t>A</m:t>
                    </m:r>
                    <m:r>
                      <a:rPr lang="zh-CN" altLang="en-US" sz="2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∪(</m:t>
                    </m:r>
                    <m:r>
                      <m:rPr>
                        <m:nor/>
                      </m:rPr>
                      <a:rPr lang="zh-CN" altLang="zh-CN" sz="2800" kern="100" dirty="0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MS Mincho" panose="02020609040205080304" pitchFamily="49" charset="-128"/>
                        <a:cs typeface="MS Mincho" panose="02020609040205080304" pitchFamily="49" charset="-128"/>
                      </a:rPr>
                      <m:t>∁</m:t>
                    </m:r>
                    <m:r>
                      <m:rPr>
                        <m:nor/>
                      </m:rPr>
                      <a:rPr lang="en-US" altLang="zh-CN" sz="2800" b="1" i="1" kern="100" baseline="-25000" dirty="0">
                        <a:solidFill>
                          <a:srgbClr val="0000FF"/>
                        </a:solidFill>
                        <a:latin typeface="+mn-lt"/>
                        <a:cs typeface="Courier New" panose="02070309020205020404" pitchFamily="49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zh-CN" sz="2800" b="1" i="1" kern="100" dirty="0">
                        <a:solidFill>
                          <a:srgbClr val="0000FF"/>
                        </a:solidFill>
                        <a:latin typeface="+mn-lt"/>
                        <a:cs typeface="Courier New" panose="02070309020205020404" pitchFamily="49" charset="0"/>
                      </a:rPr>
                      <m:t>A</m:t>
                    </m:r>
                    <m:r>
                      <a:rPr lang="zh-CN" altLang="en-US" sz="2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nor/>
                      </m:rPr>
                      <a:rPr lang="en-US" altLang="zh-CN" sz="2800" b="1" i="1" kern="100" dirty="0">
                        <a:solidFill>
                          <a:srgbClr val="0000FF"/>
                        </a:solidFill>
                        <a:latin typeface="+mn-lt"/>
                        <a:cs typeface="Courier New" panose="02070309020205020404" pitchFamily="49" charset="0"/>
                      </a:rPr>
                      <m:t>U</m:t>
                    </m:r>
                  </m:oMath>
                </a14:m>
                <a:r>
                  <a:rPr lang="zh-CN" altLang="en-US" sz="2800" b="1" dirty="0" smtClean="0">
                    <a:latin typeface="+mn-lt"/>
                    <a:cs typeface="宋体" panose="02010600030101010101" pitchFamily="2" charset="-122"/>
                  </a:rPr>
                  <a:t>求出全集</a:t>
                </a:r>
                <a:r>
                  <a:rPr lang="en-US" altLang="zh-CN" sz="2800" b="1" i="1" dirty="0" smtClean="0">
                    <a:latin typeface="+mn-lt"/>
                    <a:cs typeface="宋体" panose="02010600030101010101" pitchFamily="2" charset="-122"/>
                  </a:rPr>
                  <a:t>U</a:t>
                </a:r>
                <a:r>
                  <a:rPr lang="zh-CN" altLang="en-US" sz="2800" b="1" dirty="0" smtClean="0">
                    <a:latin typeface="+mn-lt"/>
                    <a:cs typeface="宋体" panose="02010600030101010101" pitchFamily="2" charset="-122"/>
                  </a:rPr>
                  <a:t>，再根据</a:t>
                </a:r>
                <a:r>
                  <a:rPr lang="en-US" altLang="zh-CN" sz="2800" b="1" i="1" dirty="0" smtClean="0">
                    <a:latin typeface="+mn-lt"/>
                    <a:cs typeface="宋体" panose="02010600030101010101" pitchFamily="2" charset="-122"/>
                  </a:rPr>
                  <a:t>B</a:t>
                </a:r>
                <a:r>
                  <a:rPr lang="zh-CN" altLang="en-US" sz="2800" b="1" dirty="0" smtClean="0">
                    <a:latin typeface="+mn-lt"/>
                    <a:cs typeface="宋体" panose="02010600030101010101" pitchFamily="2" charset="-122"/>
                  </a:rPr>
                  <a:t>的补集求出</a:t>
                </a:r>
                <a:r>
                  <a:rPr lang="en-US" altLang="zh-CN" sz="2800" b="1" i="1" dirty="0" smtClean="0">
                    <a:latin typeface="+mn-lt"/>
                    <a:cs typeface="宋体" panose="02010600030101010101" pitchFamily="2" charset="-122"/>
                  </a:rPr>
                  <a:t>B.</a:t>
                </a:r>
                <a:endParaRPr lang="zh-CN" altLang="en-US" sz="2800" b="1" i="1" dirty="0">
                  <a:latin typeface="+mn-lt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766" y="2626720"/>
                <a:ext cx="9676047" cy="527645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6279" r="-138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356298" y="3384219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3588" y="4722219"/>
            <a:ext cx="5309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方法二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借助</a:t>
            </a:r>
            <a:r>
              <a:rPr lang="en-US" altLang="zh-CN" sz="2800" b="1" kern="100" dirty="0">
                <a:latin typeface="+mn-lt"/>
                <a:cs typeface="Courier New" panose="02070309020205020404" pitchFamily="49" charset="0"/>
              </a:rPr>
              <a:t>Venn</a:t>
            </a: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图，如图所示</a:t>
            </a:r>
            <a:r>
              <a:rPr lang="zh-CN" altLang="zh-CN" sz="2800" b="1" kern="100" dirty="0" smtClean="0">
                <a:latin typeface="+mn-lt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70453" y="4772608"/>
            <a:ext cx="2257647" cy="1176672"/>
            <a:chOff x="7370453" y="4772608"/>
            <a:chExt cx="2257647" cy="1176672"/>
          </a:xfrm>
        </p:grpSpPr>
        <p:sp>
          <p:nvSpPr>
            <p:cNvPr id="14" name="矩形 13"/>
            <p:cNvSpPr/>
            <p:nvPr/>
          </p:nvSpPr>
          <p:spPr>
            <a:xfrm>
              <a:off x="7370453" y="4788953"/>
              <a:ext cx="2257647" cy="11603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373515" y="477260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U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65236" y="5007185"/>
            <a:ext cx="1222974" cy="699500"/>
            <a:chOff x="7565236" y="5007185"/>
            <a:chExt cx="1222974" cy="699500"/>
          </a:xfrm>
        </p:grpSpPr>
        <p:sp>
          <p:nvSpPr>
            <p:cNvPr id="19" name="椭圆 18"/>
            <p:cNvSpPr/>
            <p:nvPr/>
          </p:nvSpPr>
          <p:spPr>
            <a:xfrm>
              <a:off x="7565236" y="5043486"/>
              <a:ext cx="1222974" cy="66319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68384" y="5007185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A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18524" y="5021882"/>
            <a:ext cx="1408613" cy="732326"/>
            <a:chOff x="8018524" y="5021882"/>
            <a:chExt cx="1408613" cy="732326"/>
          </a:xfrm>
        </p:grpSpPr>
        <p:sp>
          <p:nvSpPr>
            <p:cNvPr id="20" name="椭圆 19"/>
            <p:cNvSpPr/>
            <p:nvPr/>
          </p:nvSpPr>
          <p:spPr>
            <a:xfrm>
              <a:off x="8018524" y="5023654"/>
              <a:ext cx="1408613" cy="7305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756564" y="5021882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B</a:t>
              </a:r>
              <a:endParaRPr lang="zh-CN" altLang="en-US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8871355" y="47223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222359" y="47990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62219" y="53932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87557" y="53027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31203" y="528921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64869" y="509414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61256" y="524284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3588" y="3379523"/>
            <a:ext cx="4036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{1,3,5,7}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 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4889972" y="3379523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{2,4,6}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978204" y="3271801"/>
                <a:ext cx="5040560" cy="743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kern="100" dirty="0">
                    <a:latin typeface="+mn-lt"/>
                    <a:ea typeface="楷体_GB2312" panose="02010609030101010101" pitchFamily="49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b="1" i="1" kern="100" dirty="0">
                    <a:latin typeface="+mn-lt"/>
                    <a:ea typeface="楷体_GB2312" panose="02010609030101010101" pitchFamily="49" charset="-122"/>
                    <a:cs typeface="Courier New" panose="02070309020205020404" pitchFamily="49" charset="0"/>
                  </a:rPr>
                  <a:t>U</a:t>
                </a:r>
                <a:r>
                  <a:rPr lang="zh-CN" altLang="zh-CN" sz="2800" b="1" kern="100" dirty="0">
                    <a:latin typeface="+mn-lt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kern="100" dirty="0">
                        <a:solidFill>
                          <a:srgbClr val="0000FF"/>
                        </a:solidFill>
                        <a:latin typeface="+mn-lt"/>
                        <a:cs typeface="Courier New" panose="02070309020205020404" pitchFamily="49" charset="0"/>
                      </a:rPr>
                      <m:t>A</m:t>
                    </m:r>
                    <m:r>
                      <a:rPr lang="zh-CN" altLang="en-US" sz="2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∪(</m:t>
                    </m:r>
                    <m:r>
                      <m:rPr>
                        <m:nor/>
                      </m:rPr>
                      <a:rPr lang="zh-CN" altLang="zh-CN" sz="2800" kern="1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MS Mincho" panose="02020609040205080304" pitchFamily="49" charset="-128"/>
                        <a:cs typeface="MS Mincho" panose="02020609040205080304" pitchFamily="49" charset="-128"/>
                      </a:rPr>
                      <m:t>∁</m:t>
                    </m:r>
                    <m:r>
                      <m:rPr>
                        <m:nor/>
                      </m:rPr>
                      <a:rPr lang="en-US" altLang="zh-CN" sz="2800" b="1" i="1" kern="100" baseline="-25000" dirty="0">
                        <a:solidFill>
                          <a:srgbClr val="0000FF"/>
                        </a:solidFill>
                        <a:latin typeface="+mn-lt"/>
                        <a:cs typeface="Courier New" panose="02070309020205020404" pitchFamily="49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zh-CN" sz="2800" b="1" i="1" kern="100" dirty="0">
                        <a:solidFill>
                          <a:srgbClr val="0000FF"/>
                        </a:solidFill>
                        <a:latin typeface="+mn-lt"/>
                        <a:cs typeface="Courier New" panose="02070309020205020404" pitchFamily="49" charset="0"/>
                      </a:rPr>
                      <m:t>A</m:t>
                    </m:r>
                    <m:r>
                      <a:rPr lang="zh-CN" altLang="en-US" sz="2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kern="100" dirty="0" smtClean="0">
                    <a:latin typeface="+mn-lt"/>
                    <a:ea typeface="楷体_GB2312" panose="02010609030101010101" pitchFamily="49" charset="-122"/>
                    <a:cs typeface="Courier New" panose="02070309020205020404" pitchFamily="49" charset="0"/>
                  </a:rPr>
                  <a:t>={</a:t>
                </a:r>
                <a:r>
                  <a:rPr lang="en-US" altLang="zh-CN" sz="2800" b="1" kern="100" dirty="0">
                    <a:latin typeface="+mn-lt"/>
                    <a:ea typeface="楷体_GB2312" panose="02010609030101010101" pitchFamily="49" charset="-122"/>
                    <a:cs typeface="Courier New" panose="02070309020205020404" pitchFamily="49" charset="0"/>
                  </a:rPr>
                  <a:t>1,2,3,4,5,6,7}</a:t>
                </a:r>
                <a:r>
                  <a:rPr lang="zh-CN" altLang="zh-CN" sz="2800" b="1" kern="100" dirty="0">
                    <a:latin typeface="+mn-lt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800" kern="100" dirty="0">
                  <a:latin typeface="+mn-lt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204" y="3271801"/>
                <a:ext cx="5040560" cy="743217"/>
              </a:xfrm>
              <a:prstGeom prst="rect">
                <a:avLst/>
              </a:prstGeom>
              <a:blipFill rotWithShape="0">
                <a:blip r:embed="rId3"/>
                <a:stretch>
                  <a:fillRect l="-2539" r="-9432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419770" y="4015018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又</a:t>
            </a:r>
            <a:r>
              <a:rPr lang="zh-CN" altLang="zh-CN" sz="2800" kern="100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{1,4,6}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3967975" y="3900581"/>
            <a:ext cx="27751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宋体" panose="02010600030101010101" pitchFamily="2" charset="-122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{2,3,5,7}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9770" y="5336590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由图可知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{2,3,5,7}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487672" y="1700808"/>
            <a:ext cx="2077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756564" y="1700808"/>
            <a:ext cx="2077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278245" y="1700808"/>
            <a:ext cx="2077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6" grpId="0"/>
      <p:bldP spid="6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" grpId="0"/>
      <p:bldP spid="7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8545859" y="3605278"/>
            <a:ext cx="1584176" cy="1090291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625979" y="3601138"/>
            <a:ext cx="1584176" cy="1101034"/>
            <a:chOff x="9625979" y="3601138"/>
            <a:chExt cx="1584176" cy="1101034"/>
          </a:xfrm>
        </p:grpSpPr>
        <p:sp>
          <p:nvSpPr>
            <p:cNvPr id="36" name="椭圆 35"/>
            <p:cNvSpPr/>
            <p:nvPr/>
          </p:nvSpPr>
          <p:spPr>
            <a:xfrm>
              <a:off x="9625979" y="3611881"/>
              <a:ext cx="1584176" cy="109029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0382561" y="360113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endParaRPr lang="zh-CN" altLang="en-US" dirty="0"/>
            </a:p>
          </p:txBody>
        </p:sp>
      </p:grp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302" y="260648"/>
            <a:ext cx="9141003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</a:t>
            </a:r>
            <a:r>
              <a:rPr lang="zh-CN" altLang="en-US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题型二：集合交、并、补的综合运算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0930" y="1015401"/>
            <a:ext cx="11089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全集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={1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7}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，集合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{2,4,5}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B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{1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 </a:t>
            </a:r>
            <a:r>
              <a:rPr lang="zh-CN" altLang="en-US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∪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∩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∪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en-US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∩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).</a:t>
            </a:r>
            <a:endParaRPr lang="en-US" altLang="zh-CN" sz="28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0930" y="2483024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2208" y="2370715"/>
            <a:ext cx="30832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i="1" dirty="0" smtClean="0">
                <a:latin typeface="+mn-lt"/>
              </a:rPr>
              <a:t>A</a:t>
            </a:r>
            <a:r>
              <a:rPr lang="en-US" altLang="zh-CN" sz="2800" b="1" dirty="0">
                <a:latin typeface="+mn-lt"/>
              </a:rPr>
              <a:t>∪</a:t>
            </a:r>
            <a:r>
              <a:rPr lang="en-US" altLang="zh-CN" sz="2800" b="1" i="1" dirty="0" smtClean="0">
                <a:latin typeface="+mn-lt"/>
              </a:rPr>
              <a:t>B</a:t>
            </a:r>
            <a:r>
              <a:rPr lang="en-US" altLang="zh-CN" sz="2800" b="1" dirty="0" smtClean="0">
                <a:latin typeface="+mn-lt"/>
              </a:rPr>
              <a:t>={1,2,3,4,5,7}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楷体_GB2312" pitchFamily="49" charset="-122"/>
              </a:rPr>
              <a:t>，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89475" y="2400396"/>
            <a:ext cx="1754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i="1" dirty="0" smtClean="0">
                <a:latin typeface="+mn-lt"/>
              </a:rPr>
              <a:t>A</a:t>
            </a:r>
            <a:r>
              <a:rPr lang="zh-CN" altLang="en-US" sz="2800" b="1" dirty="0" smtClean="0">
                <a:latin typeface="+mn-lt"/>
              </a:rPr>
              <a:t>∩</a:t>
            </a:r>
            <a:r>
              <a:rPr lang="en-US" altLang="zh-CN" sz="2800" b="1" i="1" dirty="0" smtClean="0">
                <a:latin typeface="+mn-lt"/>
              </a:rPr>
              <a:t>B</a:t>
            </a:r>
            <a:r>
              <a:rPr lang="en-US" altLang="zh-CN" sz="2800" b="1" dirty="0" smtClean="0">
                <a:latin typeface="+mn-lt"/>
              </a:rPr>
              <a:t>={5}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楷体_GB2312" pitchFamily="49" charset="-122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43455" y="3131522"/>
            <a:ext cx="2741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 </a:t>
            </a:r>
            <a:r>
              <a:rPr lang="en-US" altLang="zh-CN" sz="2800" b="1" dirty="0" smtClean="0">
                <a:latin typeface="+mn-lt"/>
              </a:rPr>
              <a:t>={1,3,6,7}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楷体_GB2312" pitchFamily="49" charset="-122"/>
              </a:rPr>
              <a:t>，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50642" y="3131522"/>
            <a:ext cx="2741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800" b="1" dirty="0" smtClean="0">
                <a:latin typeface="+mn-lt"/>
              </a:rPr>
              <a:t>={2</a:t>
            </a:r>
            <a:r>
              <a:rPr lang="zh-CN" altLang="en-US" sz="2800" b="1" dirty="0" smtClean="0">
                <a:latin typeface="+mn-lt"/>
              </a:rPr>
              <a:t>，</a:t>
            </a:r>
            <a:r>
              <a:rPr lang="en-US" altLang="zh-CN" sz="2800" b="1" dirty="0" smtClean="0">
                <a:latin typeface="+mn-lt"/>
              </a:rPr>
              <a:t>4</a:t>
            </a:r>
            <a:r>
              <a:rPr lang="zh-CN" altLang="en-US" sz="2800" b="1" dirty="0" smtClean="0">
                <a:latin typeface="+mn-lt"/>
              </a:rPr>
              <a:t>，</a:t>
            </a:r>
            <a:r>
              <a:rPr lang="en-US" altLang="zh-CN" sz="2800" b="1" dirty="0" smtClean="0">
                <a:latin typeface="+mn-lt"/>
              </a:rPr>
              <a:t>6}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楷体_GB2312" pitchFamily="49" charset="-122"/>
              </a:rPr>
              <a:t>，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843455" y="3892329"/>
            <a:ext cx="2741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∪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</a:t>
            </a:r>
            <a:r>
              <a:rPr lang="en-US" altLang="zh-CN" sz="2800" b="1" dirty="0" smtClean="0">
                <a:latin typeface="+mn-lt"/>
              </a:rPr>
              <a:t>={6}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楷体_GB2312" pitchFamily="49" charset="-122"/>
              </a:rPr>
              <a:t>，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20179" y="4653136"/>
            <a:ext cx="5301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∩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b="1" dirty="0" smtClean="0">
                <a:latin typeface="+mn-lt"/>
              </a:rPr>
              <a:t>={1</a:t>
            </a:r>
            <a:r>
              <a:rPr lang="zh-CN" altLang="en-US" sz="2800" b="1" dirty="0" smtClean="0">
                <a:latin typeface="+mn-lt"/>
              </a:rPr>
              <a:t>，</a:t>
            </a:r>
            <a:r>
              <a:rPr lang="en-US" altLang="zh-CN" sz="2800" b="1" dirty="0" smtClean="0">
                <a:latin typeface="+mn-lt"/>
              </a:rPr>
              <a:t>2</a:t>
            </a:r>
            <a:r>
              <a:rPr lang="zh-CN" altLang="en-US" sz="2800" b="1" dirty="0" smtClean="0">
                <a:latin typeface="+mn-lt"/>
              </a:rPr>
              <a:t>，</a:t>
            </a:r>
            <a:r>
              <a:rPr lang="en-US" altLang="zh-CN" sz="2800" b="1" dirty="0" smtClean="0">
                <a:latin typeface="+mn-lt"/>
              </a:rPr>
              <a:t>3</a:t>
            </a:r>
            <a:r>
              <a:rPr lang="zh-CN" altLang="en-US" sz="2800" b="1" dirty="0" smtClean="0">
                <a:latin typeface="+mn-lt"/>
              </a:rPr>
              <a:t>，</a:t>
            </a:r>
            <a:r>
              <a:rPr lang="en-US" altLang="zh-CN" sz="2800" b="1" dirty="0" smtClean="0">
                <a:latin typeface="+mn-lt"/>
              </a:rPr>
              <a:t>4</a:t>
            </a:r>
            <a:r>
              <a:rPr lang="zh-CN" altLang="en-US" sz="2800" b="1" dirty="0" smtClean="0">
                <a:latin typeface="+mn-lt"/>
              </a:rPr>
              <a:t>，</a:t>
            </a:r>
            <a:r>
              <a:rPr lang="en-US" altLang="zh-CN" sz="2800" b="1" dirty="0" smtClean="0">
                <a:latin typeface="+mn-lt"/>
              </a:rPr>
              <a:t>6</a:t>
            </a:r>
            <a:r>
              <a:rPr lang="zh-CN" altLang="en-US" sz="2800" b="1" dirty="0" smtClean="0">
                <a:latin typeface="+mn-lt"/>
              </a:rPr>
              <a:t>，</a:t>
            </a:r>
            <a:r>
              <a:rPr lang="en-US" altLang="zh-CN" sz="2800" b="1" dirty="0" smtClean="0">
                <a:latin typeface="+mn-lt"/>
              </a:rPr>
              <a:t>7}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楷体_GB2312" pitchFamily="49" charset="-122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楷体_GB2312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065140" y="5552736"/>
                <a:ext cx="3903056" cy="526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zh-CN" sz="2800" kern="1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MS Mincho" panose="02020609040205080304" pitchFamily="49" charset="-128"/>
                        <a:cs typeface="MS Mincho" panose="02020609040205080304" pitchFamily="49" charset="-128"/>
                      </a:rPr>
                      <m:t>∁</m:t>
                    </m:r>
                    <m:r>
                      <m:rPr>
                        <m:nor/>
                      </m:rPr>
                      <a:rPr lang="en-US" altLang="zh-CN" sz="2800" b="1" i="1" kern="100" baseline="-25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zh-CN" sz="2800" b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zh-CN" altLang="en-US" sz="2800" b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en-US" altLang="zh-CN" sz="2800" b="1" i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zh-CN" sz="2800" b="1" kern="1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=(</a:t>
                </a:r>
                <a:r>
                  <a:rPr lang="zh-CN" altLang="zh-CN" sz="2800" kern="1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i="1" kern="1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U</a:t>
                </a:r>
                <a:r>
                  <a:rPr lang="en-US" altLang="zh-CN" sz="2800" b="1" i="1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A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+mn-lt"/>
                  </a:rPr>
                  <a:t>∩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(</a:t>
                </a:r>
                <a:r>
                  <a:rPr lang="zh-CN" altLang="zh-CN" sz="2800" kern="1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i="1" kern="1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U</a:t>
                </a:r>
                <a:r>
                  <a:rPr lang="en-US" altLang="zh-CN" sz="2800" b="1" i="1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B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40" y="5552736"/>
                <a:ext cx="3903056" cy="526234"/>
              </a:xfrm>
              <a:prstGeom prst="rect">
                <a:avLst/>
              </a:prstGeom>
              <a:blipFill rotWithShape="0">
                <a:blip r:embed="rId2"/>
                <a:stretch>
                  <a:fillRect t="-11628" r="-218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2065139" y="6122926"/>
                <a:ext cx="3903056" cy="526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zh-CN" sz="2800" kern="1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MS Mincho" panose="02020609040205080304" pitchFamily="49" charset="-128"/>
                        <a:cs typeface="MS Mincho" panose="02020609040205080304" pitchFamily="49" charset="-128"/>
                      </a:rPr>
                      <m:t>∁</m:t>
                    </m:r>
                    <m:r>
                      <m:rPr>
                        <m:nor/>
                      </m:rPr>
                      <a:rPr lang="en-US" altLang="zh-CN" sz="2800" b="1" i="1" kern="100" baseline="-25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zh-CN" sz="2800" b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zh-CN" altLang="en-US" sz="2800" b="1" dirty="0" smtClean="0">
                        <a:solidFill>
                          <a:srgbClr val="FF0000"/>
                        </a:solidFill>
                        <a:latin typeface="+mn-lt"/>
                      </a:rPr>
                      <m:t>∩</m:t>
                    </m:r>
                    <m:r>
                      <m:rPr>
                        <m:nor/>
                      </m:rPr>
                      <a:rPr lang="en-US" altLang="zh-CN" sz="2800" b="1" i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zh-CN" sz="2800" b="1" kern="1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=(</a:t>
                </a:r>
                <a:r>
                  <a:rPr lang="zh-CN" altLang="zh-CN" sz="2800" kern="1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i="1" kern="1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U</a:t>
                </a:r>
                <a:r>
                  <a:rPr lang="en-US" altLang="zh-CN" sz="2800" b="1" i="1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A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8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(</a:t>
                </a:r>
                <a:r>
                  <a:rPr lang="zh-CN" altLang="zh-CN" sz="2800" kern="1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i="1" kern="1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U</a:t>
                </a:r>
                <a:r>
                  <a:rPr lang="en-US" altLang="zh-CN" sz="2800" b="1" i="1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B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39" y="6122926"/>
                <a:ext cx="3903056" cy="526234"/>
              </a:xfrm>
              <a:prstGeom prst="rect">
                <a:avLst/>
              </a:prstGeom>
              <a:blipFill rotWithShape="0">
                <a:blip r:embed="rId3"/>
                <a:stretch>
                  <a:fillRect t="-10345" r="-2188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/>
          <p:cNvSpPr/>
          <p:nvPr/>
        </p:nvSpPr>
        <p:spPr>
          <a:xfrm>
            <a:off x="8890016" y="39624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10223" y="41570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705637" y="39587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158775" y="38686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672484" y="38707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387884" y="43101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976056" y="459175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57827" y="3135709"/>
            <a:ext cx="3384376" cy="2022827"/>
            <a:chOff x="8257827" y="3135709"/>
            <a:chExt cx="3384376" cy="2022827"/>
          </a:xfrm>
        </p:grpSpPr>
        <p:sp>
          <p:nvSpPr>
            <p:cNvPr id="5" name="矩形 4"/>
            <p:cNvSpPr/>
            <p:nvPr/>
          </p:nvSpPr>
          <p:spPr>
            <a:xfrm>
              <a:off x="8257827" y="3142312"/>
              <a:ext cx="3384376" cy="201622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257827" y="3135709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U</a:t>
              </a:r>
              <a:endParaRPr lang="zh-CN" altLang="en-US" dirty="0"/>
            </a:p>
          </p:txBody>
        </p:sp>
      </p:grpSp>
      <p:sp>
        <p:nvSpPr>
          <p:cNvPr id="47" name="矩形 46"/>
          <p:cNvSpPr/>
          <p:nvPr/>
        </p:nvSpPr>
        <p:spPr>
          <a:xfrm>
            <a:off x="9151680" y="360527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680930" y="5570911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性质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26" grpId="0"/>
      <p:bldP spid="29" grpId="0"/>
      <p:bldP spid="30" grpId="0"/>
      <p:bldP spid="31" grpId="0"/>
      <p:bldP spid="32" grpId="0"/>
      <p:bldP spid="34" grpId="0"/>
      <p:bldP spid="35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947" y="188640"/>
            <a:ext cx="10607262" cy="64135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题后反思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96987" y="1124744"/>
            <a:ext cx="1116124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规律总结：</a:t>
            </a:r>
            <a:r>
              <a:rPr lang="zh-CN" altLang="en-US" b="1" dirty="0" smtClean="0">
                <a:ea typeface="+mj-ea"/>
                <a:cs typeface="Times New Roman" panose="02020603050405020304" pitchFamily="18" charset="0"/>
              </a:rPr>
              <a:t>在补集的交并运算中，下述性质常常用到：</a:t>
            </a:r>
            <a:endParaRPr lang="zh-CN" altLang="en-US" b="1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97186" y="1988840"/>
                <a:ext cx="3907865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zh-CN" sz="2800" b="1" kern="100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MS Mincho" panose="02020609040205080304" pitchFamily="49" charset="-128"/>
                        <a:cs typeface="MS Mincho" panose="02020609040205080304" pitchFamily="49" charset="-128"/>
                      </a:rPr>
                      <m:t>∁</m:t>
                    </m:r>
                    <m:r>
                      <m:rPr>
                        <m:nor/>
                      </m:rPr>
                      <a:rPr lang="en-US" altLang="zh-CN" sz="2800" b="1" i="1" kern="100" baseline="-25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zh-CN" sz="2800" b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zh-CN" altLang="en-US" sz="2800" b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en-US" altLang="zh-CN" sz="2800" b="1" i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zh-CN" sz="2800" b="1" kern="1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=(</a:t>
                </a:r>
                <a:r>
                  <a:rPr lang="zh-CN" altLang="zh-CN" sz="2800" b="1" kern="100" dirty="0">
                    <a:solidFill>
                      <a:srgbClr val="FF0000"/>
                    </a:solidFill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i="1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U</a:t>
                </a:r>
                <a:r>
                  <a:rPr lang="en-US" altLang="zh-CN" sz="2800" b="1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A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+mn-lt"/>
                  </a:rPr>
                  <a:t>∩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(</a:t>
                </a:r>
                <a:r>
                  <a:rPr lang="zh-CN" altLang="zh-CN" sz="2800" b="1" kern="100" dirty="0">
                    <a:solidFill>
                      <a:srgbClr val="FF0000"/>
                    </a:solidFill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i="1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U</a:t>
                </a:r>
                <a:r>
                  <a:rPr lang="en-US" altLang="zh-CN" sz="2800" b="1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B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86" y="1988840"/>
                <a:ext cx="3907865" cy="527645"/>
              </a:xfrm>
              <a:prstGeom prst="rect">
                <a:avLst/>
              </a:prstGeom>
              <a:blipFill rotWithShape="0">
                <a:blip r:embed="rId2"/>
                <a:stretch>
                  <a:fillRect t="-13793" r="-2184" b="-3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497187" y="2708920"/>
                <a:ext cx="3907865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zh-CN" sz="2800" b="1" kern="100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MS Mincho" panose="02020609040205080304" pitchFamily="49" charset="-128"/>
                        <a:cs typeface="MS Mincho" panose="02020609040205080304" pitchFamily="49" charset="-128"/>
                      </a:rPr>
                      <m:t>∁</m:t>
                    </m:r>
                    <m:r>
                      <m:rPr>
                        <m:nor/>
                      </m:rPr>
                      <a:rPr lang="en-US" altLang="zh-CN" sz="2800" b="1" i="1" kern="100" baseline="-25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zh-CN" sz="2800" b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rgbClr val="FF0000"/>
                        </a:solidFill>
                        <a:latin typeface="+mn-lt"/>
                      </a:rPr>
                      <m:t>∩</m:t>
                    </m:r>
                    <m:r>
                      <m:rPr>
                        <m:nor/>
                      </m:rPr>
                      <a:rPr lang="en-US" altLang="zh-CN" sz="2800" b="1" i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zh-CN" sz="2800" b="1" kern="1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=(</a:t>
                </a:r>
                <a:r>
                  <a:rPr lang="zh-CN" altLang="zh-CN" sz="2800" b="1" kern="100" dirty="0">
                    <a:solidFill>
                      <a:srgbClr val="FF0000"/>
                    </a:solidFill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i="1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U</a:t>
                </a:r>
                <a:r>
                  <a:rPr lang="en-US" altLang="zh-CN" sz="2800" b="1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A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8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(</a:t>
                </a:r>
                <a:r>
                  <a:rPr lang="zh-CN" altLang="zh-CN" sz="2800" b="1" kern="100" dirty="0">
                    <a:solidFill>
                      <a:srgbClr val="FF0000"/>
                    </a:solidFill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i="1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U</a:t>
                </a:r>
                <a:r>
                  <a:rPr lang="en-US" altLang="zh-CN" sz="2800" b="1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B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87" y="2708920"/>
                <a:ext cx="3907865" cy="527645"/>
              </a:xfrm>
              <a:prstGeom prst="rect">
                <a:avLst/>
              </a:prstGeom>
              <a:blipFill rotWithShape="0">
                <a:blip r:embed="rId3"/>
                <a:stretch>
                  <a:fillRect t="-13793" r="-2184" b="-3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8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215272" y="3866989"/>
            <a:ext cx="3870724" cy="369332"/>
            <a:chOff x="7215272" y="3866989"/>
            <a:chExt cx="3870724" cy="369332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7215272" y="3867360"/>
              <a:ext cx="37735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10785914" y="386698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latin typeface="+mn-lt"/>
                  <a:cs typeface="Times New Roman" panose="02020603050405020304" pitchFamily="18" charset="0"/>
                </a:rPr>
                <a:t>x</a:t>
              </a:r>
              <a:endParaRPr lang="zh-CN" altLang="en-US" i="1" dirty="0">
                <a:latin typeface="+mn-lt"/>
              </a:endParaRPr>
            </a:p>
          </p:txBody>
        </p:sp>
      </p:grp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971" y="332656"/>
            <a:ext cx="7953375" cy="481013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变式训练：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788" y="1034648"/>
            <a:ext cx="10399802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2065338" algn="l"/>
                <a:tab pos="394335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8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2]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已知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全集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U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</a:rPr>
              <a:t>≤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4}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，集合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＜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＜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3}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</a:rPr>
              <a:t>≤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</a:rPr>
              <a:t>≤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2}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，求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∩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，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(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)∪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∩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(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B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． </a:t>
            </a:r>
          </a:p>
        </p:txBody>
      </p:sp>
      <p:sp>
        <p:nvSpPr>
          <p:cNvPr id="16" name="矩形 15"/>
          <p:cNvSpPr/>
          <p:nvPr/>
        </p:nvSpPr>
        <p:spPr>
          <a:xfrm>
            <a:off x="631250" y="2636912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98339" y="3541078"/>
            <a:ext cx="2394287" cy="799877"/>
            <a:chOff x="7298339" y="3541078"/>
            <a:chExt cx="2394287" cy="799877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7719328" y="3541078"/>
              <a:ext cx="0" cy="32591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7641295" y="3796829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9536173" y="3544394"/>
              <a:ext cx="0" cy="32591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9458140" y="3800145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7719328" y="3541078"/>
              <a:ext cx="181684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9379720" y="394084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latin typeface="+mn-lt"/>
                  <a:cs typeface="Times New Roman" panose="02020603050405020304" pitchFamily="18" charset="0"/>
                </a:rPr>
                <a:t>2</a:t>
              </a:r>
              <a:endParaRPr lang="zh-CN" altLang="en-US" sz="2000" dirty="0">
                <a:latin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298339" y="3906095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0000"/>
                  </a:solidFill>
                  <a:latin typeface="Times New Roman"/>
                  <a:ea typeface="宋体" panose="02010600030101010101" pitchFamily="2" charset="-122"/>
                </a:rPr>
                <a:t>－</a:t>
              </a:r>
              <a:r>
                <a:rPr lang="en-US" altLang="zh-CN" b="1" dirty="0" smtClean="0">
                  <a:solidFill>
                    <a:srgbClr val="000000"/>
                  </a:solidFill>
                  <a:latin typeface="Times New Roman"/>
                  <a:ea typeface="宋体" panose="02010600030101010101" pitchFamily="2" charset="-122"/>
                </a:rPr>
                <a:t>3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15272" y="2663553"/>
            <a:ext cx="3137952" cy="1669613"/>
            <a:chOff x="7215272" y="2663553"/>
            <a:chExt cx="3137952" cy="1669613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215272" y="2950030"/>
              <a:ext cx="298149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196771" y="2950030"/>
              <a:ext cx="0" cy="91733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0040318" y="3933056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latin typeface="+mn-lt"/>
                  <a:cs typeface="Times New Roman" panose="02020603050405020304" pitchFamily="18" charset="0"/>
                </a:rPr>
                <a:t>4</a:t>
              </a:r>
              <a:endParaRPr lang="zh-CN" altLang="en-US" sz="2000" dirty="0">
                <a:latin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118573" y="3796829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708574" y="2663553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000000"/>
                  </a:solidFill>
                  <a:latin typeface="Times New Roman"/>
                  <a:ea typeface="宋体" panose="02010600030101010101" pitchFamily="2" charset="-122"/>
                </a:rPr>
                <a:t>U</a:t>
              </a:r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95133" y="2996201"/>
            <a:ext cx="2240888" cy="1344754"/>
            <a:chOff x="7795133" y="2996201"/>
            <a:chExt cx="2240888" cy="1344754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8036210" y="3306883"/>
              <a:ext cx="0" cy="54799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036210" y="3306883"/>
              <a:ext cx="184335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7968897" y="3796829"/>
              <a:ext cx="144016" cy="14401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9879568" y="3306883"/>
              <a:ext cx="0" cy="54799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9812255" y="3796829"/>
              <a:ext cx="144016" cy="14401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795133" y="3913495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Times New Roman"/>
                  <a:ea typeface="宋体" panose="02010600030101010101" pitchFamily="2" charset="-122"/>
                </a:rPr>
                <a:t>－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/>
                  <a:ea typeface="宋体" panose="02010600030101010101" pitchFamily="2" charset="-122"/>
                </a:rPr>
                <a:t>2</a:t>
              </a:r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9723115" y="394084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latin typeface="+mn-lt"/>
                  <a:cs typeface="Times New Roman" panose="02020603050405020304" pitchFamily="18" charset="0"/>
                </a:rPr>
                <a:t>3</a:t>
              </a:r>
              <a:endParaRPr lang="zh-CN" altLang="en-US" sz="2000" dirty="0">
                <a:latin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567099" y="2996201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000000"/>
                  </a:solidFill>
                  <a:latin typeface="Times New Roman"/>
                  <a:ea typeface="宋体" panose="02010600030101010101" pitchFamily="2" charset="-122"/>
                </a:rPr>
                <a:t>A</a:t>
              </a:r>
              <a:endParaRPr lang="zh-CN" altLang="en-US" dirty="0"/>
            </a:p>
          </p:txBody>
        </p:sp>
      </p:grpSp>
      <p:sp>
        <p:nvSpPr>
          <p:cNvPr id="52" name="矩形 51"/>
          <p:cNvSpPr/>
          <p:nvPr/>
        </p:nvSpPr>
        <p:spPr>
          <a:xfrm>
            <a:off x="7681639" y="322402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B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910923" y="263691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如图</a:t>
            </a:r>
            <a:r>
              <a:rPr lang="zh-CN" altLang="zh-CN" sz="2800" b="1" kern="100" dirty="0" smtClean="0">
                <a:latin typeface="+mn-ea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80132" y="5004908"/>
            <a:ext cx="561044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30000" dirty="0" smtClean="0">
                <a:latin typeface="+mn-lt"/>
                <a:ea typeface="宋体" panose="02010600030101010101" pitchFamily="2" charset="-122"/>
              </a:rPr>
              <a:t>U</a:t>
            </a:r>
            <a:r>
              <a:rPr lang="en-US" altLang="zh-CN" sz="2800" b="1" i="1" dirty="0" smtClean="0"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)∪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{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|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+mn-ea"/>
                <a:cs typeface="Courier New" panose="02070309020205020404" pitchFamily="49" charset="0"/>
              </a:rPr>
              <a:t>或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4}</a:t>
            </a:r>
            <a:r>
              <a:rPr lang="zh-CN" altLang="en-US" sz="2800" b="1" dirty="0" smtClean="0">
                <a:latin typeface="+mn-lt"/>
                <a:ea typeface="宋体" panose="02010600030101010101" pitchFamily="2" charset="-122"/>
              </a:rPr>
              <a:t>；</a:t>
            </a:r>
            <a:endParaRPr lang="zh-CN" altLang="en-US" sz="2800" b="1" i="1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1250" y="5665991"/>
            <a:ext cx="40366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∩(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30000" dirty="0">
                <a:latin typeface="+mn-lt"/>
                <a:ea typeface="宋体" panose="02010600030101010101" pitchFamily="2" charset="-122"/>
              </a:rPr>
              <a:t>U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B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{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|2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＜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x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＜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3}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．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0866" y="2636912"/>
            <a:ext cx="3666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+mn-lt"/>
                <a:ea typeface="宋体" panose="02010600030101010101" pitchFamily="2" charset="-122"/>
                <a:cs typeface="宋体" panose="02010600030101010101" pitchFamily="2" charset="-122"/>
              </a:rPr>
              <a:t>∵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3}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31250" y="3070373"/>
            <a:ext cx="33057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2}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+mn-lt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250" y="3719278"/>
            <a:ext cx="54617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lt"/>
                <a:ea typeface="宋体" panose="02010600030101010101" pitchFamily="2" charset="-122"/>
                <a:cs typeface="宋体" panose="02010600030101010101" pitchFamily="2" charset="-122"/>
              </a:rPr>
              <a:t>∴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30000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dirty="0" err="1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dirty="0" err="1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dirty="0" err="1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zh-CN" altLang="en-US" sz="2800" b="1" dirty="0">
                <a:latin typeface="+mn-ea"/>
                <a:cs typeface="Courier New" panose="02070309020205020404" pitchFamily="49" charset="0"/>
              </a:rPr>
              <a:t>或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4}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+mn-lt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1250" y="4368183"/>
            <a:ext cx="51010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300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 err="1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|</a:t>
            </a:r>
            <a:r>
              <a:rPr lang="en-US" altLang="zh-CN" sz="2800" b="1" i="1" dirty="0" err="1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＜－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zh-CN" altLang="en-US" sz="2800" b="1" dirty="0">
                <a:latin typeface="+mn-ea"/>
                <a:cs typeface="Courier New" panose="02070309020205020404" pitchFamily="49" charset="0"/>
              </a:rPr>
              <a:t>或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＜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4}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．</a:t>
            </a:r>
          </a:p>
        </p:txBody>
      </p:sp>
      <p:sp>
        <p:nvSpPr>
          <p:cNvPr id="7" name="矩形 6"/>
          <p:cNvSpPr/>
          <p:nvPr/>
        </p:nvSpPr>
        <p:spPr>
          <a:xfrm>
            <a:off x="631250" y="5017088"/>
            <a:ext cx="41633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∴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Courier New" panose="02070309020205020404" pitchFamily="49" charset="0"/>
              </a:rPr>
              <a:t>2}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20476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2" grpId="0"/>
      <p:bldP spid="13" grpId="0"/>
      <p:bldP spid="14" grpId="0"/>
      <p:bldP spid="15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55" y="332656"/>
            <a:ext cx="10607262" cy="641351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学习目标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0962" y="1196752"/>
            <a:ext cx="11104457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理解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全集和补集的概念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（重点）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能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使用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Venn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图表示集合的关系和运算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能综合应用交、并、补三种运算进行集合间关系的研究．（难点）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题后反思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96987" y="1124744"/>
            <a:ext cx="111612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规律总结：</a:t>
            </a:r>
            <a:r>
              <a:rPr lang="zh-CN" altLang="en-US" b="1" dirty="0">
                <a:ea typeface="+mj-ea"/>
                <a:cs typeface="Times New Roman" panose="02020603050405020304" pitchFamily="18" charset="0"/>
              </a:rPr>
              <a:t>求集合交、并、补运算的方法</a:t>
            </a:r>
          </a:p>
        </p:txBody>
      </p:sp>
      <p:sp>
        <p:nvSpPr>
          <p:cNvPr id="3" name="椭圆 2"/>
          <p:cNvSpPr/>
          <p:nvPr/>
        </p:nvSpPr>
        <p:spPr>
          <a:xfrm>
            <a:off x="552971" y="2263810"/>
            <a:ext cx="1702280" cy="3245941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有关集合交、并、补的运算</a:t>
            </a:r>
            <a:endParaRPr lang="zh-CN" altLang="en-US" sz="2400" b="1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065139" y="2924944"/>
            <a:ext cx="15841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3649315" y="2031935"/>
            <a:ext cx="8208912" cy="1940957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先确定全集，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并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将其余集合中的元素一一列举出来，然后结合交、并、补集的定义来求解</a:t>
            </a:r>
            <a:r>
              <a:rPr lang="en-US" altLang="zh-CN" sz="2400" b="1" dirty="0" smtClean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也可借助</a:t>
            </a:r>
            <a:r>
              <a:rPr lang="en-US" altLang="zh-CN" sz="2400" b="1" dirty="0" smtClean="0">
                <a:latin typeface="+mn-lt"/>
                <a:cs typeface="Times New Roman" panose="02020603050405020304" pitchFamily="18" charset="0"/>
              </a:rPr>
              <a:t>Venn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图来求解，相对来说直观、形象，不易出错</a:t>
            </a:r>
            <a:r>
              <a:rPr lang="en-US" altLang="zh-CN" sz="2400" b="1" dirty="0" smtClean="0">
                <a:latin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09155" y="2463279"/>
            <a:ext cx="139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lt"/>
              </a:rPr>
              <a:t>有限集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921123" y="5229200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3562582" y="4152339"/>
            <a:ext cx="8208912" cy="1940957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常借助数轴，把已知集合及全集分别表示在数轴上，然后再根据交、并、补的定义求解，这样处理比较形象直观，需注意的是端点的取舍问题</a:t>
            </a:r>
            <a:r>
              <a:rPr lang="en-US" altLang="zh-CN" sz="2400" b="1" dirty="0" smtClean="0">
                <a:latin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55251" y="4767535"/>
            <a:ext cx="139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lt"/>
              </a:rPr>
              <a:t>无限集</a:t>
            </a:r>
          </a:p>
        </p:txBody>
      </p:sp>
    </p:spTree>
    <p:extLst>
      <p:ext uri="{BB962C8B-B14F-4D97-AF65-F5344CB8AC3E}">
        <p14:creationId xmlns:p14="http://schemas.microsoft.com/office/powerpoint/2010/main" val="16826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8" grpId="0" animBg="1"/>
      <p:bldP spid="10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971" y="332656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</a:t>
            </a:r>
            <a:r>
              <a:rPr lang="zh-CN" altLang="en-US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题型三：运用补集思想解题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1052736"/>
            <a:ext cx="10657184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若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集合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ax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3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0}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中至多有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个元素，求实数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的取值范围．</a:t>
            </a:r>
            <a:endParaRPr lang="zh-CN" altLang="en-US" sz="2800" b="1" dirty="0">
              <a:solidFill>
                <a:srgbClr val="FF00FF"/>
              </a:solidFill>
              <a:latin typeface="Times New Roman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8995" y="2711491"/>
            <a:ext cx="10441160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分析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]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黑体" panose="02010609060101010101" pitchFamily="49" charset="-122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集合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中的元素可能有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个、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个或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个三种情况，题目要求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至多有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个元素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，即集合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中包含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个或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个元素．若采取分类讨论的策略，所分情况较多，求解比较麻烦，可考虑构造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补集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：求集合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中含有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个元素的情况，然后再求其补集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不论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取什么值，集合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都有意义，所以全集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U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R)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14425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8981" y="332656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</a:t>
            </a:r>
            <a:r>
              <a:rPr lang="zh-CN" altLang="en-US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题型三：运用补集思想解题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7217" y="1090352"/>
            <a:ext cx="136815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[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]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黑体" panose="02010609060101010101" pitchFamily="49" charset="-122"/>
              </a:rPr>
              <a:t>　</a:t>
            </a:r>
            <a:endParaRPr lang="zh-CN" altLang="en-US" sz="2800" b="1" dirty="0">
              <a:solidFill>
                <a:srgbClr val="000000"/>
              </a:solidFill>
              <a:latin typeface="Times New Roman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7217" y="5273522"/>
                <a:ext cx="8136904" cy="963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 smtClean="0">
                    <a:latin typeface="+mn-lt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满足题意的实数</a:t>
                </a:r>
                <a:r>
                  <a:rPr lang="en-US" altLang="zh-CN" sz="2800" b="1" i="1" kern="100" dirty="0">
                    <a:latin typeface="+mn-lt"/>
                  </a:rPr>
                  <a:t>a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b="1" i="1" kern="100" dirty="0" err="1"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kern="100" dirty="0" err="1">
                    <a:latin typeface="+mn-lt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b="1" i="1" kern="100" dirty="0" err="1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zh-CN" altLang="en-US" sz="2800" b="1" kern="100" dirty="0">
                    <a:latin typeface="+mn-ea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kern="100" dirty="0">
                    <a:latin typeface="+mn-lt"/>
                    <a:cs typeface="Courier New" panose="02070309020205020404" pitchFamily="49" charset="0"/>
                  </a:rPr>
                  <a:t>0}.</a:t>
                </a:r>
                <a:endParaRPr lang="zh-CN" alt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7" y="5273522"/>
                <a:ext cx="8136904" cy="963790"/>
              </a:xfrm>
              <a:prstGeom prst="rect">
                <a:avLst/>
              </a:prstGeom>
              <a:blipFill rotWithShape="0">
                <a:blip r:embed="rId2"/>
                <a:stretch>
                  <a:fillRect l="-1573" b="-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658098" y="1200970"/>
            <a:ext cx="4570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假设集合</a:t>
            </a:r>
            <a:r>
              <a:rPr lang="en-US" altLang="zh-CN" sz="2800" b="1" i="1" kern="100" dirty="0">
                <a:latin typeface="+mn-lt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中含有</a:t>
            </a:r>
            <a:r>
              <a:rPr lang="en-US" altLang="zh-CN" sz="2800" b="1" kern="100" dirty="0">
                <a:latin typeface="+mn-lt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个元素，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47217" y="1782993"/>
            <a:ext cx="6792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即</a:t>
            </a:r>
            <a:r>
              <a:rPr lang="en-US" altLang="zh-CN" sz="2800" b="1" i="1" kern="100" dirty="0">
                <a:latin typeface="+mn-lt"/>
                <a:cs typeface="Courier New" panose="02070309020205020404" pitchFamily="49" charset="0"/>
              </a:rPr>
              <a:t>ax</a:t>
            </a:r>
            <a:r>
              <a:rPr lang="en-US" altLang="zh-CN" sz="2800" b="1" kern="100" baseline="30000" dirty="0">
                <a:latin typeface="+mn-lt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+mn-lt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+mn-lt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+mn-lt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n-lt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>
                <a:latin typeface="+mn-lt"/>
                <a:cs typeface="Times New Roman" panose="02020603050405020304" pitchFamily="18" charset="0"/>
              </a:rPr>
              <a:t>有两个不相等的实数根，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47217" y="2365016"/>
                <a:ext cx="3210431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kern="10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CN" sz="2800" b="1" i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latin typeface="宋体" panose="02010600030101010101" pitchFamily="2" charset="-122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</a:rPr>
                              <m:t>0               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－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＞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zh-CN" altLang="en-US" sz="2800" b="1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，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7" y="2365016"/>
                <a:ext cx="3210431" cy="1053494"/>
              </a:xfrm>
              <a:prstGeom prst="rect">
                <a:avLst/>
              </a:prstGeom>
              <a:blipFill rotWithShape="0">
                <a:blip r:embed="rId3"/>
                <a:stretch>
                  <a:fillRect l="-3992" r="-3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33291" y="2534357"/>
                <a:ext cx="2880917" cy="714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b="1" kern="100" dirty="0">
                    <a:latin typeface="+mn-lt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，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91" y="2534357"/>
                <a:ext cx="2880917" cy="714811"/>
              </a:xfrm>
              <a:prstGeom prst="rect">
                <a:avLst/>
              </a:prstGeom>
              <a:blipFill rotWithShape="0">
                <a:blip r:embed="rId4"/>
                <a:stretch>
                  <a:fillRect l="-4228" r="-3805" b="-9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7217" y="3477313"/>
                <a:ext cx="6575839" cy="714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则此时实数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b="1" i="1" kern="100" dirty="0"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b="1" kern="100" dirty="0">
                    <a:latin typeface="+mn-lt"/>
                    <a:cs typeface="Courier New" panose="02070309020205020404" pitchFamily="49" charset="0"/>
                  </a:rPr>
                  <a:t>0}.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7" y="3477313"/>
                <a:ext cx="6575839" cy="714811"/>
              </a:xfrm>
              <a:prstGeom prst="rect">
                <a:avLst/>
              </a:prstGeom>
              <a:blipFill rotWithShape="0">
                <a:blip r:embed="rId5"/>
                <a:stretch>
                  <a:fillRect l="-1948" r="-1299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47217" y="4250927"/>
                <a:ext cx="9438802" cy="963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在全集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U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+mn-lt"/>
                    <a:cs typeface="Courier New" panose="02070309020205020404" pitchFamily="49" charset="0"/>
                  </a:rPr>
                  <a:t>R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中，集合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b="1" i="1" kern="100" dirty="0"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b="1" kern="100" dirty="0">
                    <a:latin typeface="+mn-lt"/>
                    <a:cs typeface="Courier New" panose="02070309020205020404" pitchFamily="49" charset="0"/>
                  </a:rPr>
                  <a:t>0}</a:t>
                </a:r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的补集是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b="1" i="1" kern="100" dirty="0" err="1"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kern="100" dirty="0" err="1">
                    <a:latin typeface="+mn-lt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b="1" i="1" kern="100" dirty="0" err="1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zh-CN" altLang="en-US" sz="2800" b="1" kern="100" dirty="0">
                    <a:latin typeface="+mn-ea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2800" b="1" kern="100" dirty="0">
                    <a:latin typeface="+mn-lt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b="1" i="1" kern="100" dirty="0">
                    <a:latin typeface="+mn-lt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+mn-lt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kern="100" dirty="0">
                    <a:latin typeface="+mn-lt"/>
                    <a:cs typeface="Courier New" panose="02070309020205020404" pitchFamily="49" charset="0"/>
                  </a:rPr>
                  <a:t>0}.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7" y="4250927"/>
                <a:ext cx="9438802" cy="963790"/>
              </a:xfrm>
              <a:prstGeom prst="rect">
                <a:avLst/>
              </a:prstGeom>
              <a:blipFill rotWithShape="0">
                <a:blip r:embed="rId6"/>
                <a:stretch>
                  <a:fillRect l="-1357" r="-581" b="-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955" y="260648"/>
            <a:ext cx="10607262" cy="641351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题</a:t>
            </a:r>
            <a:r>
              <a:rPr lang="zh-CN" altLang="en-US" sz="3200" dirty="0" smtClean="0">
                <a:solidFill>
                  <a:srgbClr val="FF0000"/>
                </a:solidFill>
              </a:rPr>
              <a:t>后反思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971" y="1340768"/>
            <a:ext cx="106724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规律总结：</a:t>
            </a:r>
            <a:r>
              <a:rPr lang="zh-CN" altLang="en-US" sz="2800" b="1" dirty="0">
                <a:latin typeface="+mn-lt"/>
              </a:rPr>
              <a:t>补集</a:t>
            </a:r>
            <a:r>
              <a:rPr lang="zh-CN" altLang="en-US" sz="2800" b="1" dirty="0" smtClean="0">
                <a:latin typeface="+mn-lt"/>
              </a:rPr>
              <a:t>思想实质上利用</a:t>
            </a:r>
            <a:r>
              <a:rPr lang="zh-CN" altLang="en-US" sz="2800" b="1" dirty="0">
                <a:latin typeface="+mn-lt"/>
              </a:rPr>
              <a:t>了</a:t>
            </a:r>
            <a:r>
              <a:rPr lang="zh-CN" altLang="en-US" sz="2800" b="1" dirty="0" smtClean="0">
                <a:latin typeface="+mn-lt"/>
              </a:rPr>
              <a:t>性质“</a:t>
            </a:r>
            <a:r>
              <a:rPr lang="zh-CN" altLang="en-US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∁</a:t>
            </a:r>
            <a:r>
              <a:rPr lang="en-US" altLang="zh-CN" sz="2800" b="1" i="1" baseline="-30000" dirty="0">
                <a:latin typeface="+mn-lt"/>
                <a:ea typeface="宋体" panose="02010600030101010101" pitchFamily="2" charset="-122"/>
              </a:rPr>
              <a:t>U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(</a:t>
            </a:r>
            <a:r>
              <a:rPr lang="en-US" altLang="zh-CN" sz="2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∁</a:t>
            </a:r>
            <a:r>
              <a:rPr lang="en-US" altLang="zh-CN" sz="2800" b="1" i="1" baseline="-30000" dirty="0">
                <a:latin typeface="+mn-lt"/>
                <a:ea typeface="宋体" panose="02010600030101010101" pitchFamily="2" charset="-122"/>
              </a:rPr>
              <a:t>U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＝</a:t>
            </a:r>
            <a:r>
              <a:rPr lang="en-US" altLang="zh-CN" sz="2800" b="1" i="1" dirty="0" smtClean="0">
                <a:latin typeface="+mn-lt"/>
                <a:ea typeface="宋体" panose="02010600030101010101" pitchFamily="2" charset="-122"/>
              </a:rPr>
              <a:t>A</a:t>
            </a:r>
            <a:r>
              <a:rPr lang="zh-CN" altLang="en-US" sz="2800" b="1" i="1" dirty="0" smtClean="0">
                <a:latin typeface="+mn-lt"/>
                <a:ea typeface="宋体" panose="02010600030101010101" pitchFamily="2" charset="-122"/>
              </a:rPr>
              <a:t>”</a:t>
            </a:r>
            <a:r>
              <a:rPr lang="zh-CN" altLang="en-US" sz="2800" b="1" dirty="0" smtClean="0">
                <a:latin typeface="+mn-lt"/>
              </a:rPr>
              <a:t>解题</a:t>
            </a:r>
            <a:r>
              <a:rPr lang="zh-CN" altLang="en-US" sz="2800" b="1" dirty="0" smtClean="0">
                <a:latin typeface="+mn-ea"/>
              </a:rPr>
              <a:t>，也可称之为“正难则反</a:t>
            </a:r>
            <a:r>
              <a:rPr lang="zh-CN" altLang="en-US" sz="2800" b="1" dirty="0">
                <a:latin typeface="+mn-ea"/>
              </a:rPr>
              <a:t>”</a:t>
            </a:r>
            <a:r>
              <a:rPr lang="zh-CN" altLang="en-US" sz="2800" b="1" dirty="0" smtClean="0">
                <a:latin typeface="+mn-ea"/>
              </a:rPr>
              <a:t>的一种解题</a:t>
            </a:r>
            <a:r>
              <a:rPr lang="zh-CN" altLang="en-US" sz="2800" b="1" dirty="0">
                <a:latin typeface="+mn-ea"/>
              </a:rPr>
              <a:t>策略，</a:t>
            </a:r>
            <a:r>
              <a:rPr lang="zh-CN" altLang="en-US" sz="2800" b="1" dirty="0" smtClean="0">
                <a:latin typeface="+mn-ea"/>
              </a:rPr>
              <a:t>当某一问题从正面解决比较</a:t>
            </a:r>
            <a:r>
              <a:rPr lang="zh-CN" altLang="en-US" sz="2800" b="1" dirty="0" smtClean="0">
                <a:latin typeface="+mn-lt"/>
              </a:rPr>
              <a:t>困难时，此时如果从反面入手，可能“柳暗花明”，为解题带来突破</a:t>
            </a:r>
            <a:r>
              <a:rPr lang="en-US" altLang="zh-CN" sz="2800" b="1" dirty="0" smtClean="0">
                <a:latin typeface="+mn-lt"/>
              </a:rPr>
              <a:t>.</a:t>
            </a:r>
            <a:endParaRPr lang="zh-CN" altLang="zh-CN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29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7948" y="332656"/>
            <a:ext cx="10607262" cy="641351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课堂练习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96987" y="1268761"/>
            <a:ext cx="103691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b="1" dirty="0" smtClean="0">
                <a:ea typeface="黑体" panose="02010609060101010101" pitchFamily="49" charset="-122"/>
                <a:cs typeface="Courier New" panose="02070309020205020404" pitchFamily="49" charset="0"/>
              </a:rPr>
              <a:t>(2013</a:t>
            </a:r>
            <a:r>
              <a:rPr lang="en-US" altLang="zh-CN" b="1" dirty="0" smtClean="0">
                <a:latin typeface="Courier New" panose="02070309020205020404" pitchFamily="49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zh-CN" altLang="en-US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重庆</a:t>
            </a:r>
            <a:r>
              <a:rPr lang="en-US" altLang="zh-CN" b="1" dirty="0" smtClean="0"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已知全集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{1,2,3,4}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，集合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{1,2}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{2,3}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zh-CN" altLang="zh-CN" b="1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b="1" i="1" baseline="-30000" dirty="0" smtClean="0">
                <a:ea typeface="宋体" panose="02010600030101010101" pitchFamily="2" charset="-122"/>
              </a:rPr>
              <a:t>U</a:t>
            </a:r>
            <a:r>
              <a:rPr lang="en-US" altLang="zh-CN" b="1" dirty="0" smtClean="0">
                <a:ea typeface="宋体" panose="02010600030101010101" pitchFamily="2" charset="-122"/>
              </a:rPr>
              <a:t>(</a:t>
            </a:r>
            <a:r>
              <a:rPr lang="en-US" altLang="zh-CN" b="1" i="1" dirty="0" smtClean="0">
                <a:ea typeface="宋体" panose="02010600030101010101" pitchFamily="2" charset="-122"/>
              </a:rPr>
              <a:t>A</a:t>
            </a:r>
            <a:r>
              <a:rPr lang="en-US" altLang="zh-CN" b="1" dirty="0" smtClean="0">
                <a:ea typeface="宋体" panose="02010600030101010101" pitchFamily="2" charset="-122"/>
              </a:rPr>
              <a:t>∪</a:t>
            </a:r>
            <a:r>
              <a:rPr lang="en-US" altLang="zh-CN" b="1" i="1" dirty="0" smtClean="0">
                <a:ea typeface="宋体" panose="02010600030101010101" pitchFamily="2" charset="-122"/>
              </a:rPr>
              <a:t>B</a:t>
            </a:r>
            <a:r>
              <a:rPr lang="en-US" altLang="zh-CN" b="1" dirty="0" smtClean="0">
                <a:ea typeface="宋体" panose="02010600030101010101" pitchFamily="2" charset="-122"/>
              </a:rPr>
              <a:t>)</a:t>
            </a:r>
            <a:r>
              <a:rPr lang="zh-CN" altLang="en-US" b="1" dirty="0" smtClean="0">
                <a:ea typeface="宋体" panose="02010600030101010101" pitchFamily="2" charset="-122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</a:rPr>
              <a:t>(</a:t>
            </a:r>
            <a:r>
              <a:rPr lang="zh-CN" altLang="en-US" b="1" dirty="0" smtClean="0">
                <a:ea typeface="宋体" panose="02010600030101010101" pitchFamily="2" charset="-122"/>
              </a:rPr>
              <a:t>　　</a:t>
            </a:r>
            <a:r>
              <a:rPr lang="en-US" altLang="zh-CN" b="1" dirty="0" smtClean="0">
                <a:ea typeface="宋体" panose="02010600030101010101" pitchFamily="2" charset="-122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ea typeface="宋体" panose="02010600030101010101" pitchFamily="2" charset="-122"/>
              </a:rPr>
              <a:t>   A</a:t>
            </a:r>
            <a:r>
              <a:rPr lang="zh-CN" altLang="en-US" b="1" dirty="0" smtClean="0">
                <a:ea typeface="宋体" panose="02010600030101010101" pitchFamily="2" charset="-122"/>
              </a:rPr>
              <a:t>．</a:t>
            </a:r>
            <a:r>
              <a:rPr lang="en-US" altLang="zh-CN" b="1" dirty="0" smtClean="0">
                <a:ea typeface="宋体" panose="02010600030101010101" pitchFamily="2" charset="-122"/>
              </a:rPr>
              <a:t>{1,3,4} 	B</a:t>
            </a:r>
            <a:r>
              <a:rPr lang="zh-CN" altLang="en-US" b="1" dirty="0" smtClean="0">
                <a:ea typeface="宋体" panose="02010600030101010101" pitchFamily="2" charset="-122"/>
              </a:rPr>
              <a:t>．</a:t>
            </a:r>
            <a:r>
              <a:rPr lang="en-US" altLang="zh-CN" b="1" dirty="0" smtClean="0">
                <a:ea typeface="宋体" panose="02010600030101010101" pitchFamily="2" charset="-122"/>
              </a:rPr>
              <a:t>{3,4}		C</a:t>
            </a:r>
            <a:r>
              <a:rPr lang="zh-CN" altLang="en-US" b="1" dirty="0" smtClean="0">
                <a:ea typeface="宋体" panose="02010600030101010101" pitchFamily="2" charset="-122"/>
              </a:rPr>
              <a:t>．</a:t>
            </a:r>
            <a:r>
              <a:rPr lang="en-US" altLang="zh-CN" b="1" dirty="0" smtClean="0">
                <a:ea typeface="宋体" panose="02010600030101010101" pitchFamily="2" charset="-122"/>
              </a:rPr>
              <a:t>{3} 	D</a:t>
            </a:r>
            <a:r>
              <a:rPr lang="zh-CN" altLang="en-US" b="1" dirty="0" smtClean="0">
                <a:ea typeface="宋体" panose="02010600030101010101" pitchFamily="2" charset="-122"/>
              </a:rPr>
              <a:t>．</a:t>
            </a:r>
            <a:r>
              <a:rPr lang="en-US" altLang="zh-CN" b="1" dirty="0" smtClean="0">
                <a:ea typeface="宋体" panose="02010600030101010101" pitchFamily="2" charset="-122"/>
              </a:rPr>
              <a:t>{4}</a:t>
            </a:r>
            <a:endParaRPr lang="en-US" altLang="zh-CN" b="1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6987" y="4581128"/>
            <a:ext cx="17668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答案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]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　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579" y="3904009"/>
            <a:ext cx="77540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解析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]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　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∪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{1,2,3}</a:t>
            </a:r>
            <a:r>
              <a:rPr lang="zh-CN" altLang="en-US" sz="2800" b="1" dirty="0" smtClean="0">
                <a:latin typeface="+mn-lt"/>
                <a:ea typeface="宋体" panose="02010600030101010101" pitchFamily="2" charset="-122"/>
              </a:rPr>
              <a:t>，</a:t>
            </a:r>
            <a:r>
              <a:rPr lang="zh-CN" altLang="zh-CN" sz="2800" b="1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30000" dirty="0" smtClean="0">
                <a:latin typeface="+mn-lt"/>
                <a:ea typeface="宋体" panose="02010600030101010101" pitchFamily="2" charset="-122"/>
              </a:rPr>
              <a:t>U</a:t>
            </a:r>
            <a:r>
              <a:rPr lang="en-US" altLang="zh-CN" sz="2800" b="1" dirty="0" smtClean="0">
                <a:latin typeface="+mn-lt"/>
                <a:ea typeface="宋体" panose="02010600030101010101" pitchFamily="2" charset="-122"/>
              </a:rPr>
              <a:t>(</a:t>
            </a:r>
            <a:r>
              <a:rPr lang="en-US" altLang="zh-CN" sz="2800" b="1" i="1" dirty="0" smtClean="0"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∪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B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{4}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，故选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7797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64939" y="1017171"/>
            <a:ext cx="11543501" cy="141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35" tIns="60968" rIns="121935" bIns="60968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设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全集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U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={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en-US" altLang="zh-CN" sz="28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|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是三角形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},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={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en-US" altLang="zh-CN" sz="28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|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锐角三角形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},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={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en-US" altLang="zh-CN" sz="28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|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是钝角三角形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}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求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∩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en-US" altLang="zh-CN" sz="2800" b="1" i="1" baseline="-25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U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∪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9740" y="2745996"/>
            <a:ext cx="11382163" cy="249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解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根据三角形的分类可知：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∩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B=</a:t>
            </a:r>
            <a:r>
              <a:rPr kumimoji="1"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φ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endParaRPr lang="en-US" altLang="zh-CN" sz="28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∪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B=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={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en-US" altLang="zh-CN" sz="28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|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是锐角三角形或钝角三角形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},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en-US" altLang="zh-CN" sz="2800" b="1" i="1" baseline="-25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U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∪</a:t>
            </a:r>
            <a:r>
              <a:rPr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={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en-US" altLang="zh-CN" sz="28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|</a:t>
            </a:r>
            <a:r>
              <a:rPr lang="en-US" altLang="zh-CN" sz="28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是直角三角形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},</a:t>
            </a:r>
            <a:endParaRPr lang="en-US" altLang="zh-CN" sz="28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08955" y="368886"/>
            <a:ext cx="10607262" cy="64135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 smtClean="0">
                <a:solidFill>
                  <a:srgbClr val="FF0000"/>
                </a:solidFill>
              </a:rPr>
              <a:t>课堂练习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963" y="332656"/>
            <a:ext cx="10607262" cy="641351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课堂练习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651004" y="1124745"/>
            <a:ext cx="1126157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设全集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，集合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b="1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b="1" i="1" baseline="-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)∩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________.</a:t>
            </a:r>
            <a:endParaRPr lang="en-US" altLang="zh-CN" b="1" dirty="0" smtClean="0">
              <a:solidFill>
                <a:srgbClr val="FF0000"/>
              </a:solidFill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1004" y="2996952"/>
            <a:ext cx="88200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由已知</a:t>
            </a:r>
            <a:r>
              <a:rPr lang="zh-CN" altLang="en-US" sz="2800" b="1" dirty="0" smtClean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30000" dirty="0" smtClean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i="1" dirty="0" smtClean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{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，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d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}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，故</a:t>
            </a:r>
            <a:r>
              <a:rPr lang="en-US" altLang="zh-CN" sz="2800" b="1" dirty="0" smtClean="0">
                <a:latin typeface="+mn-lt"/>
                <a:ea typeface="宋体" panose="02010600030101010101" pitchFamily="2" charset="-122"/>
              </a:rPr>
              <a:t>(</a:t>
            </a:r>
            <a:r>
              <a:rPr lang="zh-CN" altLang="zh-CN" sz="2800" b="1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sz="2800" b="1" i="1" baseline="-30000" dirty="0" smtClean="0">
                <a:latin typeface="+mn-lt"/>
                <a:ea typeface="宋体" panose="02010600030101010101" pitchFamily="2" charset="-122"/>
              </a:rPr>
              <a:t>U</a:t>
            </a:r>
            <a:r>
              <a:rPr lang="en-US" altLang="zh-CN" sz="2800" b="1" i="1" dirty="0" smtClean="0"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)∩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{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，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d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}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．</a:t>
            </a:r>
          </a:p>
        </p:txBody>
      </p:sp>
      <p:sp>
        <p:nvSpPr>
          <p:cNvPr id="4" name="矩形 3"/>
          <p:cNvSpPr/>
          <p:nvPr/>
        </p:nvSpPr>
        <p:spPr>
          <a:xfrm>
            <a:off x="651004" y="3645024"/>
            <a:ext cx="2566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endParaRPr lang="en-US" altLang="zh-CN" sz="2800" b="1" dirty="0">
              <a:solidFill>
                <a:srgbClr val="0000FF"/>
              </a:solidFill>
              <a:latin typeface="+mn-lt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2052" y="260648"/>
            <a:ext cx="10607262" cy="641351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课堂练习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552971" y="1027170"/>
            <a:ext cx="1130525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设全集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{2,4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3)</a:t>
            </a:r>
            <a:r>
              <a:rPr lang="en-US" altLang="zh-CN" b="1" baseline="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，集合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{2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b="1" baseline="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2}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，若</a:t>
            </a:r>
            <a:r>
              <a:rPr lang="zh-CN" altLang="zh-CN" b="1" kern="100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∁</a:t>
            </a:r>
            <a:r>
              <a:rPr lang="en-US" altLang="zh-CN" b="1" i="1" baseline="-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1}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，求实数</a:t>
            </a:r>
            <a:r>
              <a:rPr lang="en-US" altLang="zh-CN" b="1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的值．</a:t>
            </a:r>
            <a:endParaRPr lang="zh-CN" altLang="en-US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1036" y="5829769"/>
            <a:ext cx="3529776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综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上可知，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</a:t>
            </a:r>
            <a:endParaRPr lang="zh-CN" altLang="zh-CN" sz="28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1036" y="2720512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740326" y="2467330"/>
                <a:ext cx="5091522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kern="100" dirty="0" smtClean="0"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800" b="1" kern="100" dirty="0" smtClean="0">
                    <a:ln>
                      <a:solidFill>
                        <a:schemeClr val="tx1"/>
                      </a:solidFill>
                    </a:ln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i="1" kern="100" baseline="-25000" dirty="0" smtClean="0">
                    <a:latin typeface="+mn-lt"/>
                    <a:ea typeface="宋体" panose="02010600030101010101" pitchFamily="2" charset="-122"/>
                    <a:cs typeface="Courier New" panose="02070309020205020404" pitchFamily="49" charset="0"/>
                  </a:rPr>
                  <a:t>U</a:t>
                </a:r>
                <a:r>
                  <a:rPr lang="en-US" altLang="zh-CN" sz="2800" b="1" i="1" kern="100" dirty="0" smtClean="0">
                    <a:latin typeface="+mn-lt"/>
                    <a:ea typeface="宋体" panose="02010600030101010101" pitchFamily="2" charset="-122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+mn-lt"/>
                    <a:ea typeface="宋体" panose="02010600030101010101" pitchFamily="2" charset="-122"/>
                    <a:cs typeface="Courier New" panose="02070309020205020404" pitchFamily="49" charset="0"/>
                  </a:rPr>
                  <a:t>{</a:t>
                </a:r>
                <a:r>
                  <a:rPr lang="zh-CN" altLang="zh-CN" sz="2800" b="1" kern="100" dirty="0"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latin typeface="+mn-lt"/>
                    <a:ea typeface="宋体" panose="02010600030101010101" pitchFamily="2" charset="-122"/>
                    <a:cs typeface="Courier New" panose="02070309020205020404" pitchFamily="49" charset="0"/>
                  </a:rPr>
                  <a:t>1}</a:t>
                </a:r>
                <a:r>
                  <a:rPr lang="zh-CN" altLang="zh-CN" sz="2800" b="1" kern="100" dirty="0"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，可得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zh-CN" altLang="en-US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latin typeface="+mn-lt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U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dirty="0" smtClean="0">
                                <a:latin typeface="+mn-lt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   </m:t>
                            </m:r>
                          </m:e>
                          <m:e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zh-CN" altLang="en-US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∉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latin typeface="+mn-lt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zh-CN" altLang="en-US" sz="2800" b="1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，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26" y="2467330"/>
                <a:ext cx="5091522" cy="1053494"/>
              </a:xfrm>
              <a:prstGeom prst="rect">
                <a:avLst/>
              </a:prstGeom>
              <a:blipFill rotWithShape="0">
                <a:blip r:embed="rId2"/>
                <a:stretch>
                  <a:fillRect l="-2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41036" y="3279080"/>
                <a:ext cx="4080541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kern="100" dirty="0"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800" b="1" i="1" kern="100">
                                    <a:latin typeface="Cambria Math"/>
                                    <a:ea typeface="仿宋_GB2312" panose="0201060903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800" b="1" i="1" kern="100">
                                        <a:latin typeface="Cambria Math"/>
                                        <a:ea typeface="仿宋_GB2312" panose="02010609030101010101" pitchFamily="49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kern="100">
                                        <a:latin typeface="Cambria Math" panose="02040503050406030204" pitchFamily="18" charset="0"/>
                                        <a:ea typeface="仿宋_GB2312" panose="02010609030101010101" pitchFamily="49" charset="-122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  <m:r>
                                      <a:rPr lang="en-US" altLang="zh-CN" sz="2800" b="1" i="1" kern="100">
                                        <a:latin typeface="Cambria Math" panose="02040503050406030204" pitchFamily="18" charset="0"/>
                                        <a:ea typeface="仿宋_GB2312" panose="02010609030101010101" pitchFamily="49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800" b="1" i="1" kern="100">
                                        <a:latin typeface="Cambria Math" panose="02040503050406030204" pitchFamily="18" charset="0"/>
                                        <a:ea typeface="仿宋_GB2312" panose="02010609030101010101" pitchFamily="49" charset="-122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ea typeface="仿宋_GB2312" panose="02010609030101010101" pitchFamily="49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zh-CN" altLang="en-US" sz="2800" b="1" i="1" kern="100" smtClean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，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zh-CN" sz="2800" b="1" i="1" kern="100">
                                    <a:latin typeface="Cambria Math"/>
                                    <a:ea typeface="仿宋_GB2312" panose="0201060903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ea typeface="仿宋_GB2312" panose="02010609030101010101" pitchFamily="49" charset="-122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ea typeface="仿宋_GB2312" panose="02010609030101010101" pitchFamily="49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zh-CN" altLang="en-US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zh-CN" altLang="en-US" sz="2800" b="1" i="1" kern="100" smtClean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，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36" y="3279080"/>
                <a:ext cx="4080541" cy="1053494"/>
              </a:xfrm>
              <a:prstGeom prst="rect">
                <a:avLst/>
              </a:prstGeom>
              <a:blipFill rotWithShape="0">
                <a:blip r:embed="rId3"/>
                <a:stretch>
                  <a:fillRect l="-3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338808" y="3458039"/>
            <a:ext cx="279595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1036" y="5098845"/>
            <a:ext cx="7324441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{2,4}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，满足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⊆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，符合题意．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1036" y="4367922"/>
            <a:ext cx="7503977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{2,14}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，不满足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⊆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，故舍去．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336947" y="332656"/>
            <a:ext cx="10607262" cy="641351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归纳小结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77333" y="3212976"/>
            <a:ext cx="11124644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+mn-lt"/>
                <a:cs typeface="Times New Roman" panose="02020603050405020304" pitchFamily="18" charset="0"/>
              </a:rPr>
              <a:t>3. 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当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问题直接求解较为困难时</a:t>
            </a:r>
            <a:r>
              <a:rPr lang="en-US" altLang="zh-CN" sz="2800" b="1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可采用“正难则反”的解题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策略，利用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补集思想化难为易</a:t>
            </a:r>
            <a:r>
              <a:rPr lang="en-US" altLang="zh-CN" sz="28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333" y="1340768"/>
            <a:ext cx="4871847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+mn-lt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 补集的概念及其运算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性质；</a:t>
            </a:r>
            <a:endParaRPr lang="en-US" altLang="zh-CN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7333" y="2276872"/>
            <a:ext cx="1103522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+mn-lt"/>
                <a:cs typeface="Times New Roman" panose="02020603050405020304" pitchFamily="18" charset="0"/>
              </a:rPr>
              <a:t>2. 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在解决集合的交、并、补运算问题时要注意正确利用数形结合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思想；</a:t>
            </a:r>
            <a:endParaRPr lang="en-US" altLang="zh-CN" sz="28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4498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34982" y="4160952"/>
            <a:ext cx="422596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0" dirty="0" smtClean="0">
                <a:solidFill>
                  <a:srgbClr val="009999"/>
                </a:solidFill>
                <a:latin typeface="Arial" pitchFamily="34" charset="0"/>
                <a:ea typeface="华文隶书" pitchFamily="2" charset="-122"/>
              </a:rPr>
              <a:t>再见！</a:t>
            </a:r>
          </a:p>
        </p:txBody>
      </p:sp>
      <p:pic>
        <p:nvPicPr>
          <p:cNvPr id="28675" name="Picture 5" descr="BS00554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923" y="4276725"/>
            <a:ext cx="244750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20044101450969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0" y="3573463"/>
            <a:ext cx="301068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hlinkClick r:id="rId6"/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47" y="6669091"/>
            <a:ext cx="3811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hlinkClick r:id="rId6"/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988" y="5876925"/>
            <a:ext cx="25407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3-4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43" y="2435228"/>
            <a:ext cx="10670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a11393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57" y="2204864"/>
            <a:ext cx="1244924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RT_00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79" y="1052736"/>
            <a:ext cx="10162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1-42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86" y="2859145"/>
            <a:ext cx="48696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5">
            <a:hlinkClick r:id="rId13"/>
          </p:cNvPr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713538"/>
            <a:ext cx="9739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3577307" y="3641839"/>
            <a:ext cx="950842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00FF"/>
                </a:solidFill>
                <a:latin typeface="Arial" pitchFamily="34" charset="0"/>
              </a:rPr>
              <a:t>谢谢大家！</a:t>
            </a: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1610463" y="1268760"/>
            <a:ext cx="78739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0000"/>
                </a:solidFill>
                <a:latin typeface="方正舒体" pitchFamily="2" charset="-122"/>
                <a:ea typeface="方正舒体" pitchFamily="2" charset="-122"/>
              </a:rPr>
              <a:t>点滴积累 丰富人生</a:t>
            </a:r>
          </a:p>
        </p:txBody>
      </p:sp>
    </p:spTree>
    <p:extLst>
      <p:ext uri="{BB962C8B-B14F-4D97-AF65-F5344CB8AC3E}">
        <p14:creationId xmlns:p14="http://schemas.microsoft.com/office/powerpoint/2010/main" val="3940947687"/>
      </p:ext>
    </p:extLst>
  </p:cSld>
  <p:clrMapOvr>
    <a:masterClrMapping/>
  </p:clrMapOvr>
  <p:transition>
    <p:sndAc>
      <p:stSnd>
        <p:snd r:embed="rId2" name="1jm200801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2877" y="1099237"/>
            <a:ext cx="3650084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并  集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6506" y="1604848"/>
            <a:ext cx="11392750" cy="183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一般地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由属于集合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或属于集合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的所有元素组成的集合叫做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的并集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19520" y="3261023"/>
            <a:ext cx="53480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记作     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∪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03253" y="4797151"/>
            <a:ext cx="9756140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即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∪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={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</a:t>
            </a:r>
            <a:r>
              <a:rPr kumimoji="1" lang="en-US" altLang="zh-CN" sz="37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kumimoji="1" lang="en-US" altLang="zh-CN" sz="37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∈</a:t>
            </a:r>
            <a:r>
              <a:rPr kumimoji="1" lang="en-US" altLang="zh-CN" sz="37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或</a:t>
            </a:r>
            <a:r>
              <a:rPr kumimoji="1" lang="en-US" altLang="zh-CN" sz="37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kumimoji="1" lang="en-US" altLang="zh-CN" sz="37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∈</a:t>
            </a:r>
            <a:r>
              <a:rPr kumimoji="1" lang="en-US" altLang="zh-CN" sz="37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} 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36432" y="4959489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35" tIns="60968" rIns="121935" bIns="60968"/>
          <a:lstStyle/>
          <a:p>
            <a:endParaRPr lang="zh-CN" altLang="en-US" sz="3700" b="1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227987" y="4029087"/>
            <a:ext cx="6300840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读作     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并 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04697" y="5661223"/>
            <a:ext cx="4706576" cy="69762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Venn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7180578" y="5513388"/>
            <a:ext cx="1353927" cy="6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35" tIns="60968" rIns="121935" bIns="60968">
            <a:spAutoFit/>
          </a:bodyPr>
          <a:lstStyle/>
          <a:p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∪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</a:p>
        </p:txBody>
      </p:sp>
      <p:grpSp>
        <p:nvGrpSpPr>
          <p:cNvPr id="7226" name="Group 58"/>
          <p:cNvGrpSpPr>
            <a:grpSpLocks/>
          </p:cNvGrpSpPr>
          <p:nvPr/>
        </p:nvGrpSpPr>
        <p:grpSpPr bwMode="auto">
          <a:xfrm>
            <a:off x="7478013" y="3352800"/>
            <a:ext cx="4513909" cy="2305051"/>
            <a:chOff x="3532" y="2148"/>
            <a:chExt cx="2132" cy="1452"/>
          </a:xfrm>
        </p:grpSpPr>
        <p:sp>
          <p:nvSpPr>
            <p:cNvPr id="7203" name="Text Box 5"/>
            <p:cNvSpPr txBox="1">
              <a:spLocks noChangeArrowheads="1"/>
            </p:cNvSpPr>
            <p:nvPr/>
          </p:nvSpPr>
          <p:spPr bwMode="auto">
            <a:xfrm>
              <a:off x="3984" y="2580"/>
              <a:ext cx="63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5300" b="1">
                  <a:latin typeface="Times New Roman" pitchFamily="18" charset="0"/>
                </a:rPr>
                <a:t>A</a:t>
              </a:r>
            </a:p>
          </p:txBody>
        </p:sp>
        <p:grpSp>
          <p:nvGrpSpPr>
            <p:cNvPr id="7225" name="Group 57"/>
            <p:cNvGrpSpPr>
              <a:grpSpLocks/>
            </p:cNvGrpSpPr>
            <p:nvPr/>
          </p:nvGrpSpPr>
          <p:grpSpPr bwMode="auto">
            <a:xfrm>
              <a:off x="3532" y="2148"/>
              <a:ext cx="2132" cy="1452"/>
              <a:chOff x="3532" y="2292"/>
              <a:chExt cx="2132" cy="1452"/>
            </a:xfrm>
          </p:grpSpPr>
          <p:sp>
            <p:nvSpPr>
              <p:cNvPr id="7202" name="Oval 4"/>
              <p:cNvSpPr>
                <a:spLocks noChangeArrowheads="1"/>
              </p:cNvSpPr>
              <p:nvPr/>
            </p:nvSpPr>
            <p:spPr bwMode="auto">
              <a:xfrm>
                <a:off x="3532" y="2292"/>
                <a:ext cx="1542" cy="145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1" lang="zh-CN" altLang="zh-CN" sz="3200">
                  <a:latin typeface="Times New Roman" pitchFamily="18" charset="0"/>
                </a:endParaRPr>
              </a:p>
            </p:txBody>
          </p:sp>
          <p:sp>
            <p:nvSpPr>
              <p:cNvPr id="7204" name="Oval 6"/>
              <p:cNvSpPr>
                <a:spLocks noChangeArrowheads="1"/>
              </p:cNvSpPr>
              <p:nvPr/>
            </p:nvSpPr>
            <p:spPr bwMode="auto">
              <a:xfrm>
                <a:off x="4621" y="2609"/>
                <a:ext cx="998" cy="953"/>
              </a:xfrm>
              <a:prstGeom prst="ellipse">
                <a:avLst/>
              </a:prstGeom>
              <a:solidFill>
                <a:srgbClr val="FF0000">
                  <a:alpha val="23137"/>
                </a:srgbClr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1" lang="zh-CN" altLang="zh-CN" sz="3200">
                  <a:latin typeface="Times New Roman" pitchFamily="18" charset="0"/>
                </a:endParaRPr>
              </a:p>
            </p:txBody>
          </p:sp>
          <p:sp>
            <p:nvSpPr>
              <p:cNvPr id="7205" name="Line 7"/>
              <p:cNvSpPr>
                <a:spLocks noChangeShapeType="1"/>
              </p:cNvSpPr>
              <p:nvPr/>
            </p:nvSpPr>
            <p:spPr bwMode="auto">
              <a:xfrm flipH="1">
                <a:off x="3758" y="2428"/>
                <a:ext cx="999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7" name="Line 9"/>
              <p:cNvSpPr>
                <a:spLocks noChangeShapeType="1"/>
              </p:cNvSpPr>
              <p:nvPr/>
            </p:nvSpPr>
            <p:spPr bwMode="auto">
              <a:xfrm flipH="1">
                <a:off x="4121" y="2609"/>
                <a:ext cx="998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8" name="Line 10"/>
              <p:cNvSpPr>
                <a:spLocks noChangeShapeType="1"/>
              </p:cNvSpPr>
              <p:nvPr/>
            </p:nvSpPr>
            <p:spPr bwMode="auto">
              <a:xfrm flipH="1">
                <a:off x="4393" y="2655"/>
                <a:ext cx="953" cy="1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9" name="Line 11"/>
              <p:cNvSpPr>
                <a:spLocks noChangeShapeType="1"/>
              </p:cNvSpPr>
              <p:nvPr/>
            </p:nvSpPr>
            <p:spPr bwMode="auto">
              <a:xfrm flipH="1">
                <a:off x="4031" y="2655"/>
                <a:ext cx="953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0" name="Line 12"/>
              <p:cNvSpPr>
                <a:spLocks noChangeShapeType="1"/>
              </p:cNvSpPr>
              <p:nvPr/>
            </p:nvSpPr>
            <p:spPr bwMode="auto">
              <a:xfrm flipH="1">
                <a:off x="4575" y="2700"/>
                <a:ext cx="862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1" name="Text Box 13"/>
              <p:cNvSpPr txBox="1">
                <a:spLocks noChangeArrowheads="1"/>
              </p:cNvSpPr>
              <p:nvPr/>
            </p:nvSpPr>
            <p:spPr bwMode="auto">
              <a:xfrm>
                <a:off x="5165" y="2882"/>
                <a:ext cx="499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kumimoji="1" lang="zh-CN" altLang="zh-CN" sz="5300" b="1">
                  <a:latin typeface="Times New Roman" pitchFamily="18" charset="0"/>
                </a:endParaRPr>
              </a:p>
            </p:txBody>
          </p:sp>
          <p:sp>
            <p:nvSpPr>
              <p:cNvPr id="7212" name="Line 15"/>
              <p:cNvSpPr>
                <a:spLocks noChangeShapeType="1"/>
              </p:cNvSpPr>
              <p:nvPr/>
            </p:nvSpPr>
            <p:spPr bwMode="auto">
              <a:xfrm flipH="1">
                <a:off x="3940" y="2564"/>
                <a:ext cx="998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3" name="Line 16"/>
              <p:cNvSpPr>
                <a:spLocks noChangeShapeType="1"/>
              </p:cNvSpPr>
              <p:nvPr/>
            </p:nvSpPr>
            <p:spPr bwMode="auto">
              <a:xfrm flipH="1">
                <a:off x="3849" y="2519"/>
                <a:ext cx="999" cy="1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4" name="Line 17"/>
              <p:cNvSpPr>
                <a:spLocks noChangeShapeType="1"/>
              </p:cNvSpPr>
              <p:nvPr/>
            </p:nvSpPr>
            <p:spPr bwMode="auto">
              <a:xfrm flipH="1">
                <a:off x="4257" y="2655"/>
                <a:ext cx="953" cy="1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5" name="Line 18"/>
              <p:cNvSpPr>
                <a:spLocks noChangeShapeType="1"/>
              </p:cNvSpPr>
              <p:nvPr/>
            </p:nvSpPr>
            <p:spPr bwMode="auto">
              <a:xfrm flipH="1">
                <a:off x="3668" y="2383"/>
                <a:ext cx="953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6" name="Line 19"/>
              <p:cNvSpPr>
                <a:spLocks noChangeShapeType="1"/>
              </p:cNvSpPr>
              <p:nvPr/>
            </p:nvSpPr>
            <p:spPr bwMode="auto">
              <a:xfrm flipH="1">
                <a:off x="3577" y="2337"/>
                <a:ext cx="908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7" name="Line 20"/>
              <p:cNvSpPr>
                <a:spLocks noChangeShapeType="1"/>
              </p:cNvSpPr>
              <p:nvPr/>
            </p:nvSpPr>
            <p:spPr bwMode="auto">
              <a:xfrm flipH="1">
                <a:off x="3577" y="2292"/>
                <a:ext cx="816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8" name="Line 21"/>
              <p:cNvSpPr>
                <a:spLocks noChangeShapeType="1"/>
              </p:cNvSpPr>
              <p:nvPr/>
            </p:nvSpPr>
            <p:spPr bwMode="auto">
              <a:xfrm flipH="1">
                <a:off x="3532" y="2292"/>
                <a:ext cx="725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9" name="Line 22"/>
              <p:cNvSpPr>
                <a:spLocks noChangeShapeType="1"/>
              </p:cNvSpPr>
              <p:nvPr/>
            </p:nvSpPr>
            <p:spPr bwMode="auto">
              <a:xfrm flipH="1">
                <a:off x="3577" y="2337"/>
                <a:ext cx="499" cy="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0" name="Line 23"/>
              <p:cNvSpPr>
                <a:spLocks noChangeShapeType="1"/>
              </p:cNvSpPr>
              <p:nvPr/>
            </p:nvSpPr>
            <p:spPr bwMode="auto">
              <a:xfrm flipH="1">
                <a:off x="4892" y="2791"/>
                <a:ext cx="59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1" name="Line 24"/>
              <p:cNvSpPr>
                <a:spLocks noChangeShapeType="1"/>
              </p:cNvSpPr>
              <p:nvPr/>
            </p:nvSpPr>
            <p:spPr bwMode="auto">
              <a:xfrm flipH="1">
                <a:off x="4983" y="2836"/>
                <a:ext cx="590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2" name="Line 26"/>
              <p:cNvSpPr>
                <a:spLocks noChangeShapeType="1"/>
              </p:cNvSpPr>
              <p:nvPr/>
            </p:nvSpPr>
            <p:spPr bwMode="auto">
              <a:xfrm flipH="1">
                <a:off x="5074" y="2972"/>
                <a:ext cx="49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3" name="Line 27"/>
              <p:cNvSpPr>
                <a:spLocks noChangeShapeType="1"/>
              </p:cNvSpPr>
              <p:nvPr/>
            </p:nvSpPr>
            <p:spPr bwMode="auto">
              <a:xfrm flipH="1">
                <a:off x="5210" y="3063"/>
                <a:ext cx="408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4" name="Line 28"/>
              <p:cNvSpPr>
                <a:spLocks noChangeShapeType="1"/>
              </p:cNvSpPr>
              <p:nvPr/>
            </p:nvSpPr>
            <p:spPr bwMode="auto">
              <a:xfrm flipH="1">
                <a:off x="5391" y="3199"/>
                <a:ext cx="22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203253" y="250076"/>
            <a:ext cx="2298665" cy="738664"/>
          </a:xfrm>
          <a:prstGeom prst="rect">
            <a:avLst/>
          </a:prstGeom>
        </p:spPr>
        <p:txBody>
          <a:bodyPr wrap="none" lIns="121935" tIns="60968" rIns="121935" bIns="6096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9900"/>
                </a:solidFill>
                <a:ea typeface="微软简粗黑" pitchFamily="2" charset="-122"/>
              </a:rPr>
              <a:t>复习回顾</a:t>
            </a:r>
            <a:endParaRPr lang="zh-CN" altLang="en-US" sz="4000" b="1" dirty="0">
              <a:solidFill>
                <a:srgbClr val="FF9900"/>
              </a:solidFill>
              <a:ea typeface="微软简粗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2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5" grpId="0" animBg="1"/>
      <p:bldP spid="7176" grpId="0"/>
      <p:bldP spid="7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1877" y="1067975"/>
            <a:ext cx="3971901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7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交   集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2896" y="1796865"/>
            <a:ext cx="10522573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一般地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由既属于集合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又属于集合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的所有元素组成的集合叫做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的交集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0250" y="3044968"/>
            <a:ext cx="6300840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记作     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∩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4649375"/>
            <a:ext cx="9984800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即  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∩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={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1" lang="en-US" altLang="zh-CN" sz="37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kumimoji="1" lang="en-US" altLang="zh-CN" sz="37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∈</a:t>
            </a:r>
            <a:r>
              <a:rPr kumimoji="1" lang="en-US" altLang="zh-CN" sz="37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且</a:t>
            </a:r>
            <a:r>
              <a:rPr kumimoji="1" lang="en-US" altLang="zh-CN" sz="37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kumimoji="1" lang="en-US" altLang="zh-CN" sz="37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∈</a:t>
            </a:r>
            <a:r>
              <a:rPr kumimoji="1" lang="en-US" altLang="zh-CN" sz="3700" b="1" i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} 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672808" y="4778375"/>
            <a:ext cx="0" cy="5032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35" tIns="60968" rIns="121935" bIns="60968"/>
          <a:lstStyle/>
          <a:p>
            <a:endParaRPr lang="zh-CN" alt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10250" y="3787461"/>
            <a:ext cx="6300840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读作     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交 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24398" y="5541176"/>
            <a:ext cx="4706576" cy="69762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Venn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</a:t>
            </a:r>
          </a:p>
        </p:txBody>
      </p:sp>
      <p:sp>
        <p:nvSpPr>
          <p:cNvPr id="11278" name="Line 8"/>
          <p:cNvSpPr>
            <a:spLocks noChangeShapeType="1"/>
          </p:cNvSpPr>
          <p:nvPr/>
        </p:nvSpPr>
        <p:spPr bwMode="auto">
          <a:xfrm flipH="1">
            <a:off x="9976333" y="4275139"/>
            <a:ext cx="768551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35" tIns="60968" rIns="121935" bIns="60968"/>
          <a:lstStyle/>
          <a:p>
            <a:endParaRPr lang="zh-CN" altLang="en-US"/>
          </a:p>
        </p:txBody>
      </p:sp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7478013" y="3194049"/>
            <a:ext cx="4513909" cy="2305051"/>
            <a:chOff x="3532" y="2012"/>
            <a:chExt cx="2132" cy="1452"/>
          </a:xfrm>
        </p:grpSpPr>
        <p:sp>
          <p:nvSpPr>
            <p:cNvPr id="11274" name="Oval 4"/>
            <p:cNvSpPr>
              <a:spLocks noChangeArrowheads="1"/>
            </p:cNvSpPr>
            <p:nvPr/>
          </p:nvSpPr>
          <p:spPr bwMode="auto">
            <a:xfrm>
              <a:off x="3532" y="2012"/>
              <a:ext cx="1542" cy="145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1" lang="zh-CN" altLang="zh-CN" sz="3200">
                <a:latin typeface="Times New Roman" pitchFamily="18" charset="0"/>
              </a:endParaRPr>
            </a:p>
          </p:txBody>
        </p:sp>
        <p:sp>
          <p:nvSpPr>
            <p:cNvPr id="11275" name="Text Box 5"/>
            <p:cNvSpPr txBox="1">
              <a:spLocks noChangeArrowheads="1"/>
            </p:cNvSpPr>
            <p:nvPr/>
          </p:nvSpPr>
          <p:spPr bwMode="auto">
            <a:xfrm>
              <a:off x="3941" y="2557"/>
              <a:ext cx="635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700" b="1" i="1" dirty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276" name="Oval 6"/>
            <p:cNvSpPr>
              <a:spLocks noChangeArrowheads="1"/>
            </p:cNvSpPr>
            <p:nvPr/>
          </p:nvSpPr>
          <p:spPr bwMode="auto">
            <a:xfrm>
              <a:off x="4621" y="2359"/>
              <a:ext cx="998" cy="953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1" lang="zh-CN" altLang="zh-CN" sz="3200">
                <a:latin typeface="Times New Roman" pitchFamily="18" charset="0"/>
              </a:endParaRPr>
            </a:p>
          </p:txBody>
        </p:sp>
        <p:sp>
          <p:nvSpPr>
            <p:cNvPr id="11277" name="Line 7"/>
            <p:cNvSpPr>
              <a:spLocks noChangeShapeType="1"/>
            </p:cNvSpPr>
            <p:nvPr/>
          </p:nvSpPr>
          <p:spPr bwMode="auto">
            <a:xfrm flipH="1">
              <a:off x="4621" y="2466"/>
              <a:ext cx="40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Line 9"/>
            <p:cNvSpPr>
              <a:spLocks noChangeShapeType="1"/>
            </p:cNvSpPr>
            <p:nvPr/>
          </p:nvSpPr>
          <p:spPr bwMode="auto">
            <a:xfrm flipH="1">
              <a:off x="4666" y="2557"/>
              <a:ext cx="409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Line 10"/>
            <p:cNvSpPr>
              <a:spLocks noChangeShapeType="1"/>
            </p:cNvSpPr>
            <p:nvPr/>
          </p:nvSpPr>
          <p:spPr bwMode="auto">
            <a:xfrm flipH="1">
              <a:off x="4712" y="269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Line 11"/>
            <p:cNvSpPr>
              <a:spLocks noChangeShapeType="1"/>
            </p:cNvSpPr>
            <p:nvPr/>
          </p:nvSpPr>
          <p:spPr bwMode="auto">
            <a:xfrm flipH="1">
              <a:off x="4621" y="2375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Line 12"/>
            <p:cNvSpPr>
              <a:spLocks noChangeShapeType="1"/>
            </p:cNvSpPr>
            <p:nvPr/>
          </p:nvSpPr>
          <p:spPr bwMode="auto">
            <a:xfrm flipH="1">
              <a:off x="4802" y="2829"/>
              <a:ext cx="27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Text Box 14"/>
            <p:cNvSpPr txBox="1">
              <a:spLocks noChangeArrowheads="1"/>
            </p:cNvSpPr>
            <p:nvPr/>
          </p:nvSpPr>
          <p:spPr bwMode="auto">
            <a:xfrm>
              <a:off x="5165" y="2602"/>
              <a:ext cx="49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700" b="1" i="1" dirty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10069490" y="4562476"/>
            <a:ext cx="192667" cy="16557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35" tIns="60968" rIns="121935" bIns="60968"/>
          <a:lstStyle/>
          <a:p>
            <a:endParaRPr lang="zh-CN" alt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9012999" y="6119369"/>
            <a:ext cx="2688867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∩</a:t>
            </a:r>
            <a:r>
              <a:rPr kumimoji="1"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</a:p>
        </p:txBody>
      </p:sp>
      <p:sp>
        <p:nvSpPr>
          <p:cNvPr id="24" name="矩形 23"/>
          <p:cNvSpPr/>
          <p:nvPr/>
        </p:nvSpPr>
        <p:spPr>
          <a:xfrm>
            <a:off x="232896" y="194128"/>
            <a:ext cx="2298665" cy="738664"/>
          </a:xfrm>
          <a:prstGeom prst="rect">
            <a:avLst/>
          </a:prstGeom>
        </p:spPr>
        <p:txBody>
          <a:bodyPr wrap="none" lIns="121935" tIns="60968" rIns="121935" bIns="6096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9900"/>
                </a:solidFill>
                <a:ea typeface="微软简粗黑" pitchFamily="2" charset="-122"/>
              </a:rPr>
              <a:t>复习回顾</a:t>
            </a:r>
            <a:endParaRPr lang="zh-CN" altLang="en-US" sz="4000" b="1" dirty="0">
              <a:solidFill>
                <a:srgbClr val="FF9900"/>
              </a:solidFill>
              <a:ea typeface="微软简粗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75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50" grpId="0" autoUpdateAnimBg="0"/>
      <p:bldP spid="6152" grpId="0" animBg="1"/>
      <p:bldP spid="6153" grpId="0"/>
      <p:bldP spid="11273" grpId="0"/>
      <p:bldP spid="15375" grpId="0" animBg="1"/>
      <p:bldP spid="153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31272"/>
              </p:ext>
            </p:extLst>
          </p:nvPr>
        </p:nvGraphicFramePr>
        <p:xfrm>
          <a:off x="480963" y="1268760"/>
          <a:ext cx="10495251" cy="4505272"/>
        </p:xfrm>
        <a:graphic>
          <a:graphicData uri="http://schemas.openxmlformats.org/drawingml/2006/table">
            <a:tbl>
              <a:tblPr/>
              <a:tblGrid>
                <a:gridCol w="1854292"/>
                <a:gridCol w="3698441"/>
                <a:gridCol w="4942518"/>
              </a:tblGrid>
              <a:tr h="595313">
                <a:tc>
                  <a:txBody>
                    <a:bodyPr/>
                    <a:lstStyle>
                      <a:lvl1pPr marL="622300"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386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898525"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363663"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71650" algn="just" hangingPunct="0">
                        <a:lnSpc>
                          <a:spcPct val="145000"/>
                        </a:lnSpc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9638" algn="just" hangingPunct="0">
                        <a:lnSpc>
                          <a:spcPct val="145000"/>
                        </a:lnSpc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36838"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94038"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51238"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8438"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622300" marR="0" lvl="0" indent="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038600" algn="l"/>
                        </a:tabLst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并集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交集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576"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简单性质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∅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⊆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⊆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).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∅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⊆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⊆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⊆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).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常用结论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⇔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⊆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⇔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⊆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3768426" y="210524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51220" y="196831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40497" y="267260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03130" y="2636912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∅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6947" y="401610"/>
            <a:ext cx="4166685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5" tIns="60968" rIns="121935" bIns="6096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700" b="1" dirty="0">
                <a:latin typeface="微软雅黑" pitchFamily="34" charset="-122"/>
                <a:ea typeface="微软雅黑" pitchFamily="34" charset="-122"/>
              </a:rPr>
              <a:t>性   质</a:t>
            </a:r>
          </a:p>
        </p:txBody>
      </p:sp>
    </p:spTree>
    <p:extLst>
      <p:ext uri="{BB962C8B-B14F-4D97-AF65-F5344CB8AC3E}">
        <p14:creationId xmlns:p14="http://schemas.microsoft.com/office/powerpoint/2010/main" val="41078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096527" cy="83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矩形 1"/>
          <p:cNvSpPr>
            <a:spLocks noChangeArrowheads="1"/>
          </p:cNvSpPr>
          <p:nvPr/>
        </p:nvSpPr>
        <p:spPr bwMode="auto">
          <a:xfrm>
            <a:off x="264939" y="1072753"/>
            <a:ext cx="60975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观察太极图，通过这个图形，可以看到阴阳互补，从中你能得到什么启示？如果设集合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/>
              <a:t>U</a:t>
            </a:r>
            <a:r>
              <a:rPr kumimoji="1" lang="zh-CN" altLang="en-US" sz="2800" b="1" dirty="0"/>
              <a:t>＝</a:t>
            </a:r>
            <a:r>
              <a:rPr kumimoji="1" lang="en-US" altLang="zh-CN" sz="2800" b="1" dirty="0"/>
              <a:t>{1 , 2 , 3 , 4 , 5 , 6 </a:t>
            </a:r>
            <a:r>
              <a:rPr kumimoji="1" lang="en-US" altLang="zh-CN" sz="2800" b="1" dirty="0" smtClean="0"/>
              <a:t> }</a:t>
            </a:r>
            <a:r>
              <a:rPr kumimoji="1" lang="en-US" altLang="zh-CN" sz="2800" b="1" dirty="0"/>
              <a:t/>
            </a:r>
            <a:br>
              <a:rPr kumimoji="1" lang="en-US" altLang="zh-CN" sz="2800" b="1" dirty="0"/>
            </a:br>
            <a:r>
              <a:rPr kumimoji="1" lang="en-US" altLang="zh-CN" sz="2800" b="1" dirty="0"/>
              <a:t>A</a:t>
            </a:r>
            <a:r>
              <a:rPr kumimoji="1" lang="zh-CN" altLang="en-US" sz="2800" b="1" dirty="0"/>
              <a:t>＝</a:t>
            </a:r>
            <a:r>
              <a:rPr kumimoji="1" lang="en-US" altLang="zh-CN" sz="2800" b="1" dirty="0"/>
              <a:t>{1 </a:t>
            </a:r>
            <a:r>
              <a:rPr kumimoji="1" lang="zh-CN" altLang="en-US" sz="2800" b="1" dirty="0"/>
              <a:t>，</a:t>
            </a:r>
            <a:r>
              <a:rPr kumimoji="1" lang="en-US" altLang="zh-CN" sz="2800" b="1" dirty="0" smtClean="0"/>
              <a:t>2, 3}</a:t>
            </a:r>
            <a:endParaRPr kumimoji="1" lang="en-US" altLang="zh-CN" sz="2800" b="1" dirty="0"/>
          </a:p>
          <a:p>
            <a:pPr>
              <a:lnSpc>
                <a:spcPct val="150000"/>
              </a:lnSpc>
            </a:pPr>
            <a:r>
              <a:rPr kumimoji="1" lang="en-US" altLang="zh-CN" sz="2800" b="1" dirty="0"/>
              <a:t>B</a:t>
            </a:r>
            <a:r>
              <a:rPr kumimoji="1" lang="zh-CN" altLang="en-US" sz="2800" b="1" dirty="0"/>
              <a:t>＝</a:t>
            </a:r>
            <a:r>
              <a:rPr kumimoji="1" lang="en-US" altLang="zh-CN" sz="2800" b="1" dirty="0" smtClean="0"/>
              <a:t>{4 </a:t>
            </a:r>
            <a:r>
              <a:rPr kumimoji="1" lang="en-US" altLang="zh-CN" sz="2800" b="1" dirty="0"/>
              <a:t>, 5 , 6 </a:t>
            </a:r>
            <a:r>
              <a:rPr kumimoji="1" lang="en-US" altLang="zh-CN" sz="2800" b="1" dirty="0" smtClean="0"/>
              <a:t>}</a:t>
            </a:r>
            <a:endParaRPr kumimoji="1" lang="en-US" altLang="zh-CN" sz="2800" b="1" dirty="0"/>
          </a:p>
          <a:p>
            <a:pPr>
              <a:lnSpc>
                <a:spcPct val="150000"/>
              </a:lnSpc>
            </a:pPr>
            <a:r>
              <a:rPr kumimoji="1" lang="zh-CN" altLang="en-US" sz="2800" b="1" dirty="0"/>
              <a:t>你能从中得到上述三个集合之间的关系吗？试试看。</a:t>
            </a:r>
          </a:p>
        </p:txBody>
      </p:sp>
      <p:pic>
        <p:nvPicPr>
          <p:cNvPr id="6148" name="Picture 7" descr="FZ(JNYMJZ}}M}{56Z@]{B(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31" y="2204864"/>
            <a:ext cx="3519972" cy="283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51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823175" y="1798720"/>
            <a:ext cx="9891025" cy="247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33" tIns="50617" rIns="101233" bIns="50617"/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sym typeface="Palatino Linotype" pitchFamily="18" charset="0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Palatino Linotype" pitchFamily="18" charset="0"/>
              </a:rPr>
              <a:t>设 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U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是全班同学的集合，集合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是班上所有参加校运会同学的集合，集合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是班上所有没有参加校运动会同学的集合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集合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是集合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S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中除去集合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之后余下来的集合。称集合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U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是全集。</a:t>
            </a:r>
          </a:p>
          <a:p>
            <a:endParaRPr lang="zh-CN" altLang="en-US" sz="2400" dirty="0">
              <a:solidFill>
                <a:srgbClr val="000000"/>
              </a:solidFill>
              <a:sym typeface="Palatino Linotype" pitchFamily="18" charset="0"/>
            </a:endParaRPr>
          </a:p>
        </p:txBody>
      </p:sp>
      <p:pic>
        <p:nvPicPr>
          <p:cNvPr id="9220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3" y="188640"/>
            <a:ext cx="441487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336947" y="1219701"/>
            <a:ext cx="9146381" cy="5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33" tIns="50617" rIns="101233" bIns="50617"/>
          <a:lstStyle/>
          <a:p>
            <a:pPr>
              <a:buFont typeface="Arial" charset="0"/>
              <a:buNone/>
            </a:pPr>
            <a:r>
              <a:rPr lang="zh-CN" altLang="en-US" sz="2800" b="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Palatino Linotype" pitchFamily="18" charset="0"/>
              </a:rPr>
              <a:t>全集的概念</a:t>
            </a:r>
          </a:p>
        </p:txBody>
      </p:sp>
    </p:spTree>
    <p:extLst>
      <p:ext uri="{BB962C8B-B14F-4D97-AF65-F5344CB8AC3E}">
        <p14:creationId xmlns:p14="http://schemas.microsoft.com/office/powerpoint/2010/main" val="113398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140" y="404664"/>
            <a:ext cx="8784976" cy="481013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点一   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全集的概念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6987" y="1250757"/>
            <a:ext cx="11161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全集：</a:t>
            </a:r>
            <a:r>
              <a:rPr lang="zh-CN" altLang="en-US" sz="2800" b="1" dirty="0">
                <a:latin typeface="+mn-lt"/>
              </a:rPr>
              <a:t>一般地，如果一个集合含有我们所研究问题中涉及</a:t>
            </a:r>
            <a:r>
              <a:rPr lang="zh-CN" altLang="en-US" sz="2800" b="1" dirty="0" smtClean="0">
                <a:latin typeface="+mn-lt"/>
              </a:rPr>
              <a:t>的</a:t>
            </a:r>
            <a:r>
              <a:rPr lang="zh-CN" altLang="en-US" sz="2800" b="1" u="sng" dirty="0" smtClean="0">
                <a:latin typeface="+mn-lt"/>
              </a:rPr>
              <a:t>        </a:t>
            </a:r>
            <a:r>
              <a:rPr lang="zh-CN" altLang="en-US" sz="2800" b="1" dirty="0" smtClean="0">
                <a:latin typeface="+mn-lt"/>
              </a:rPr>
              <a:t>元素</a:t>
            </a:r>
            <a:r>
              <a:rPr lang="zh-CN" altLang="en-US" sz="2800" b="1" dirty="0">
                <a:latin typeface="+mn-lt"/>
              </a:rPr>
              <a:t>，那么就称这个集合</a:t>
            </a:r>
            <a:r>
              <a:rPr lang="zh-CN" altLang="en-US" sz="2800" b="1" dirty="0" smtClean="0">
                <a:latin typeface="+mn-lt"/>
              </a:rPr>
              <a:t>为</a:t>
            </a:r>
            <a:r>
              <a:rPr lang="zh-CN" altLang="en-US" sz="2800" b="1" u="sng" dirty="0" smtClean="0">
                <a:latin typeface="+mn-lt"/>
              </a:rPr>
              <a:t>              </a:t>
            </a:r>
            <a:r>
              <a:rPr lang="zh-CN" altLang="en-US" sz="2800" b="1" dirty="0" smtClean="0">
                <a:latin typeface="+mn-lt"/>
              </a:rPr>
              <a:t>（</a:t>
            </a:r>
            <a:r>
              <a:rPr lang="en-US" altLang="zh-CN" sz="2800" b="1" dirty="0">
                <a:latin typeface="+mn-lt"/>
              </a:rPr>
              <a:t>universe set</a:t>
            </a:r>
            <a:r>
              <a:rPr lang="zh-CN" altLang="en-US" sz="2800" b="1" dirty="0">
                <a:latin typeface="+mn-lt"/>
              </a:rPr>
              <a:t>），通常记</a:t>
            </a:r>
            <a:r>
              <a:rPr lang="zh-CN" altLang="en-US" sz="2800" b="1" dirty="0" smtClean="0">
                <a:latin typeface="+mn-lt"/>
              </a:rPr>
              <a:t>作</a:t>
            </a:r>
            <a:r>
              <a:rPr lang="zh-CN" altLang="en-US" sz="2800" b="1" u="sng" dirty="0" smtClean="0">
                <a:latin typeface="+mn-lt"/>
              </a:rPr>
              <a:t>        </a:t>
            </a:r>
            <a:r>
              <a:rPr lang="en-US" altLang="zh-CN" sz="2800" b="1" dirty="0" smtClean="0">
                <a:latin typeface="+mn-lt"/>
              </a:rPr>
              <a:t>.</a:t>
            </a:r>
            <a:endParaRPr lang="en-US" altLang="zh-CN" sz="2800" b="1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93025" y="3284984"/>
            <a:ext cx="10733154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b="1" u="none" baseline="0" dirty="0" smtClean="0">
                <a:solidFill>
                  <a:srgbClr val="FF0000"/>
                </a:solidFill>
                <a:latin typeface="+mn-ea"/>
              </a:rPr>
              <a:t>说明：</a:t>
            </a:r>
            <a:r>
              <a:rPr lang="zh-CN" altLang="en-US" sz="2800" b="1" u="none" baseline="0" dirty="0" smtClean="0">
                <a:latin typeface="+mn-ea"/>
              </a:rPr>
              <a:t>全集</a:t>
            </a:r>
            <a:r>
              <a:rPr lang="zh-CN" altLang="en-US" sz="2800" b="1" u="none" baseline="0" dirty="0">
                <a:latin typeface="+mn-ea"/>
              </a:rPr>
              <a:t>是相对于所研究问题而言的一</a:t>
            </a:r>
            <a:r>
              <a:rPr lang="zh-CN" altLang="en-US" sz="2800" b="1" u="none" baseline="0" dirty="0" smtClean="0">
                <a:latin typeface="+mn-ea"/>
              </a:rPr>
              <a:t>个</a:t>
            </a:r>
            <a:r>
              <a:rPr lang="zh-CN" altLang="en-US" sz="2800" b="1" u="sng" baseline="0" dirty="0" smtClean="0">
                <a:latin typeface="+mn-ea"/>
              </a:rPr>
              <a:t>         </a:t>
            </a:r>
            <a:r>
              <a:rPr lang="zh-CN" altLang="en-US" sz="2800" b="1" u="none" baseline="0" dirty="0" smtClean="0">
                <a:latin typeface="+mn-ea"/>
              </a:rPr>
              <a:t>，</a:t>
            </a:r>
            <a:r>
              <a:rPr lang="zh-CN" altLang="en-US" sz="2800" b="1" u="none" baseline="0" dirty="0">
                <a:latin typeface="+mn-ea"/>
              </a:rPr>
              <a:t>它含有与所研究问题有关的各个集合</a:t>
            </a:r>
            <a:r>
              <a:rPr lang="zh-CN" altLang="en-US" sz="2800" b="1" u="none" baseline="0" dirty="0" smtClean="0">
                <a:latin typeface="+mn-ea"/>
              </a:rPr>
              <a:t>的</a:t>
            </a:r>
            <a:r>
              <a:rPr lang="zh-CN" altLang="en-US" sz="2800" b="1" u="sng" baseline="0" dirty="0" smtClean="0">
                <a:latin typeface="+mn-ea"/>
              </a:rPr>
              <a:t>         </a:t>
            </a:r>
            <a:r>
              <a:rPr lang="en-US" altLang="zh-CN" sz="2800" b="1" u="none" baseline="0" dirty="0" smtClean="0">
                <a:latin typeface="+mn-ea"/>
              </a:rPr>
              <a:t>.</a:t>
            </a:r>
            <a:r>
              <a:rPr lang="zh-CN" altLang="en-US" sz="2800" b="1" u="none" baseline="0" dirty="0">
                <a:latin typeface="+mn-ea"/>
              </a:rPr>
              <a:t>因此全集因问题而异</a:t>
            </a:r>
            <a:r>
              <a:rPr lang="en-US" altLang="zh-CN" sz="2800" b="1" u="none" baseline="0" dirty="0">
                <a:latin typeface="+mn-ea"/>
              </a:rPr>
              <a:t>.</a:t>
            </a:r>
          </a:p>
        </p:txBody>
      </p:sp>
      <p:sp>
        <p:nvSpPr>
          <p:cNvPr id="7" name="矩形 6"/>
          <p:cNvSpPr/>
          <p:nvPr/>
        </p:nvSpPr>
        <p:spPr>
          <a:xfrm>
            <a:off x="10286099" y="136007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所有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4498" y="194325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全集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20188" y="199261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+mn-lt"/>
              </a:rPr>
              <a:t>U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37747" y="342900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相对概念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5016830" y="413184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全部元素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  <p:bldP spid="8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404293" y="1655847"/>
            <a:ext cx="10179276" cy="449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233" tIns="50617" rIns="101233" bIns="50617">
            <a:spAutoFit/>
          </a:bodyPr>
          <a:lstStyle/>
          <a:p>
            <a:pPr defTabSz="1012825" eaLnBrk="1" hangingPunct="1">
              <a:lnSpc>
                <a:spcPct val="150000"/>
              </a:lnSpc>
            </a:pPr>
            <a:r>
              <a:rPr kumimoji="1" lang="zh-CN" altLang="en-US" sz="2800" b="0" dirty="0">
                <a:latin typeface="黑体" pitchFamily="49" charset="-122"/>
                <a:ea typeface="黑体" pitchFamily="49" charset="-122"/>
              </a:rPr>
              <a:t>观察下列三个集合：</a:t>
            </a:r>
            <a:br>
              <a:rPr kumimoji="1" lang="zh-CN" altLang="en-US" sz="2800" b="0" dirty="0">
                <a:latin typeface="黑体" pitchFamily="49" charset="-122"/>
                <a:ea typeface="黑体" pitchFamily="49" charset="-122"/>
              </a:rPr>
            </a:br>
            <a:r>
              <a:rPr kumimoji="1" lang="en-US" altLang="zh-CN" sz="2800" b="0" dirty="0">
                <a:latin typeface="黑体" pitchFamily="49" charset="-122"/>
                <a:ea typeface="黑体" pitchFamily="49" charset="-122"/>
              </a:rPr>
              <a:t>S</a:t>
            </a:r>
            <a:r>
              <a:rPr kumimoji="1" lang="zh-CN" altLang="en-US" sz="2800" b="0" dirty="0">
                <a:latin typeface="黑体" pitchFamily="49" charset="-122"/>
                <a:ea typeface="黑体" pitchFamily="49" charset="-122"/>
              </a:rPr>
              <a:t>＝</a:t>
            </a:r>
            <a:r>
              <a:rPr kumimoji="1" lang="en-US" altLang="zh-CN" sz="2800" b="0" dirty="0">
                <a:latin typeface="黑体" pitchFamily="49" charset="-122"/>
                <a:ea typeface="黑体" pitchFamily="49" charset="-122"/>
              </a:rPr>
              <a:t>{</a:t>
            </a:r>
            <a:r>
              <a:rPr kumimoji="1" lang="zh-CN" altLang="en-US" sz="2800" b="0" dirty="0">
                <a:latin typeface="黑体" pitchFamily="49" charset="-122"/>
                <a:ea typeface="黑体" pitchFamily="49" charset="-122"/>
              </a:rPr>
              <a:t>高一年级的同学</a:t>
            </a:r>
            <a:r>
              <a:rPr kumimoji="1" lang="en-US" altLang="zh-CN" sz="2800" b="0" dirty="0">
                <a:latin typeface="黑体" pitchFamily="49" charset="-122"/>
                <a:ea typeface="黑体" pitchFamily="49" charset="-122"/>
              </a:rPr>
              <a:t>}</a:t>
            </a:r>
            <a:br>
              <a:rPr kumimoji="1" lang="en-US" altLang="zh-CN" sz="2800" b="0" dirty="0">
                <a:latin typeface="黑体" pitchFamily="49" charset="-122"/>
                <a:ea typeface="黑体" pitchFamily="49" charset="-122"/>
              </a:rPr>
            </a:br>
            <a:r>
              <a:rPr kumimoji="1" lang="en-US" altLang="zh-CN" sz="2800" b="0" dirty="0">
                <a:latin typeface="黑体" pitchFamily="49" charset="-122"/>
                <a:ea typeface="黑体" pitchFamily="49" charset="-122"/>
              </a:rPr>
              <a:t>A</a:t>
            </a:r>
            <a:r>
              <a:rPr kumimoji="1" lang="zh-CN" altLang="en-US" sz="2800" b="0" dirty="0">
                <a:latin typeface="黑体" pitchFamily="49" charset="-122"/>
                <a:ea typeface="黑体" pitchFamily="49" charset="-122"/>
              </a:rPr>
              <a:t>＝</a:t>
            </a:r>
            <a:r>
              <a:rPr kumimoji="1" lang="en-US" altLang="zh-CN" sz="2800" b="0" dirty="0">
                <a:latin typeface="黑体" pitchFamily="49" charset="-122"/>
                <a:ea typeface="黑体" pitchFamily="49" charset="-122"/>
              </a:rPr>
              <a:t>{</a:t>
            </a:r>
            <a:r>
              <a:rPr kumimoji="1" lang="zh-CN" altLang="en-US" sz="2800" b="0" dirty="0">
                <a:latin typeface="黑体" pitchFamily="49" charset="-122"/>
                <a:ea typeface="黑体" pitchFamily="49" charset="-122"/>
              </a:rPr>
              <a:t>高一年级参加军训的同学</a:t>
            </a:r>
            <a:r>
              <a:rPr kumimoji="1" lang="en-US" altLang="zh-CN" sz="2800" b="0" dirty="0">
                <a:latin typeface="黑体" pitchFamily="49" charset="-122"/>
                <a:ea typeface="黑体" pitchFamily="49" charset="-122"/>
              </a:rPr>
              <a:t>}</a:t>
            </a:r>
          </a:p>
          <a:p>
            <a:pPr defTabSz="1012825" eaLnBrk="1" hangingPunct="1">
              <a:lnSpc>
                <a:spcPct val="150000"/>
              </a:lnSpc>
            </a:pPr>
            <a:r>
              <a:rPr kumimoji="1" lang="en-US" altLang="zh-CN" sz="2800" b="0" dirty="0">
                <a:latin typeface="黑体" pitchFamily="49" charset="-122"/>
                <a:ea typeface="黑体" pitchFamily="49" charset="-122"/>
              </a:rPr>
              <a:t>B</a:t>
            </a:r>
            <a:r>
              <a:rPr kumimoji="1" lang="zh-CN" altLang="en-US" sz="2800" b="0" dirty="0">
                <a:latin typeface="黑体" pitchFamily="49" charset="-122"/>
                <a:ea typeface="黑体" pitchFamily="49" charset="-122"/>
              </a:rPr>
              <a:t>＝</a:t>
            </a:r>
            <a:r>
              <a:rPr kumimoji="1" lang="en-US" altLang="zh-CN" sz="2800" b="0" dirty="0">
                <a:latin typeface="黑体" pitchFamily="49" charset="-122"/>
                <a:ea typeface="黑体" pitchFamily="49" charset="-122"/>
              </a:rPr>
              <a:t>{</a:t>
            </a:r>
            <a:r>
              <a:rPr kumimoji="1" lang="zh-CN" altLang="en-US" sz="2800" b="0" dirty="0">
                <a:latin typeface="黑体" pitchFamily="49" charset="-122"/>
                <a:ea typeface="黑体" pitchFamily="49" charset="-122"/>
              </a:rPr>
              <a:t>高一年级没有参加军训的同学</a:t>
            </a:r>
            <a:r>
              <a:rPr kumimoji="1" lang="en-US" altLang="zh-CN" sz="2800" b="0" dirty="0">
                <a:latin typeface="黑体" pitchFamily="49" charset="-122"/>
                <a:ea typeface="黑体" pitchFamily="49" charset="-122"/>
              </a:rPr>
              <a:t>}</a:t>
            </a:r>
          </a:p>
          <a:p>
            <a:pPr defTabSz="1012825" eaLnBrk="1" hangingPunct="1">
              <a:lnSpc>
                <a:spcPct val="120000"/>
              </a:lnSpc>
            </a:pPr>
            <a:r>
              <a:rPr kumimoji="1" lang="zh-CN" altLang="en-US" sz="2800" b="0" dirty="0">
                <a:latin typeface="黑体" pitchFamily="49" charset="-122"/>
                <a:ea typeface="黑体" pitchFamily="49" charset="-122"/>
              </a:rPr>
              <a:t>这三个集合之间有何关系？</a:t>
            </a:r>
            <a:endParaRPr kumimoji="1" lang="en-US" altLang="zh-CN" sz="2800" b="0" dirty="0">
              <a:latin typeface="黑体" pitchFamily="49" charset="-122"/>
              <a:ea typeface="黑体" pitchFamily="49" charset="-122"/>
            </a:endParaRPr>
          </a:p>
          <a:p>
            <a:pPr defTabSz="1012825" eaLnBrk="1" hangingPunct="1">
              <a:lnSpc>
                <a:spcPct val="150000"/>
              </a:lnSpc>
            </a:pPr>
            <a:r>
              <a:rPr kumimoji="1" lang="zh-CN" altLang="en-US" sz="2800" b="1" dirty="0">
                <a:latin typeface="宋体" charset="-122"/>
              </a:rPr>
              <a:t>显然，由所有属于集合</a:t>
            </a:r>
            <a:r>
              <a:rPr kumimoji="1" lang="en-US" altLang="zh-CN" sz="2800" b="1" dirty="0">
                <a:latin typeface="宋体" charset="-122"/>
              </a:rPr>
              <a:t>S</a:t>
            </a:r>
            <a:r>
              <a:rPr kumimoji="1" lang="zh-CN" altLang="en-US" sz="2800" b="1" dirty="0">
                <a:latin typeface="宋体" charset="-122"/>
              </a:rPr>
              <a:t>但不属于集合</a:t>
            </a:r>
            <a:r>
              <a:rPr kumimoji="1" lang="en-US" altLang="zh-CN" sz="2800" b="1" dirty="0">
                <a:latin typeface="宋体" charset="-122"/>
              </a:rPr>
              <a:t>A</a:t>
            </a:r>
            <a:r>
              <a:rPr kumimoji="1" lang="zh-CN" altLang="en-US" sz="2800" b="1" dirty="0">
                <a:latin typeface="宋体" charset="-122"/>
              </a:rPr>
              <a:t>的元素组成的集合就是集合</a:t>
            </a:r>
            <a:r>
              <a:rPr kumimoji="1" lang="en-US" altLang="zh-CN" sz="2800" b="1" dirty="0">
                <a:latin typeface="宋体" charset="-122"/>
              </a:rPr>
              <a:t>B</a:t>
            </a:r>
            <a:r>
              <a:rPr kumimoji="1" lang="zh-CN" altLang="en-US" sz="2800" b="1" dirty="0">
                <a:latin typeface="宋体" charset="-122"/>
              </a:rPr>
              <a:t>．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60389" y="3950870"/>
            <a:ext cx="9519628" cy="64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233" tIns="50617" rIns="101233" bIns="50617"/>
          <a:lstStyle/>
          <a:p>
            <a:pPr defTabSz="1012825" eaLnBrk="1" hangingPunct="1">
              <a:lnSpc>
                <a:spcPct val="150000"/>
              </a:lnSpc>
            </a:pPr>
            <a:endParaRPr kumimoji="1" lang="zh-CN" altLang="en-US" sz="27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44" name="Picture 5" descr="图片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9" y="5560094"/>
            <a:ext cx="103658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80746" y="996115"/>
            <a:ext cx="1559286" cy="71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233" tIns="50617" rIns="101233" bIns="50617">
            <a:spAutoFit/>
          </a:bodyPr>
          <a:lstStyle>
            <a:lvl1pPr defTabSz="1012825">
              <a:defRPr sz="1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defTabSz="1012825">
              <a:defRPr sz="1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defTabSz="1012825">
              <a:defRPr sz="1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defTabSz="1012825">
              <a:defRPr sz="1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defTabSz="1012825">
              <a:defRPr sz="1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4000" b="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补集</a:t>
            </a:r>
          </a:p>
        </p:txBody>
      </p:sp>
      <p:pic>
        <p:nvPicPr>
          <p:cNvPr id="10246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47"/>
            <a:ext cx="481420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02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wrap="square" rtlCol="0" anchor="ctr">
        <a:spAutoFit/>
      </a:bodyPr>
      <a:lstStyle>
        <a:defPPr algn="ctr">
          <a:lnSpc>
            <a:spcPct val="150000"/>
          </a:lnSpc>
          <a:spcBef>
            <a:spcPct val="50000"/>
          </a:spcBef>
          <a:defRPr sz="2000" b="1" dirty="0" smtClean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  <a:cs typeface="Times New Roman" panose="02020603050405020304" pitchFamily="18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800" b="1" dirty="0" smtClean="0">
            <a:latin typeface="+mn-lt"/>
          </a:defRPr>
        </a:defPPr>
      </a:lstStyle>
    </a:txDef>
  </a:objectDefaults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数学课件模板.potx" id="{E31E65B4-3CB4-44FC-8BC6-45AF1FEBA736}" vid="{DCE916F6-B9CC-495B-BDAA-62EA6B1E237E}"/>
    </a:ext>
  </a:extLst>
</a:theme>
</file>

<file path=ppt/theme/theme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</TotalTime>
  <Words>2422</Words>
  <Application>Microsoft Office PowerPoint</Application>
  <PresentationFormat>自定义</PresentationFormat>
  <Paragraphs>259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52" baseType="lpstr">
      <vt:lpstr>Arial</vt:lpstr>
      <vt:lpstr>宋体</vt:lpstr>
      <vt:lpstr>Courier New</vt:lpstr>
      <vt:lpstr>华文隶书</vt:lpstr>
      <vt:lpstr>微软雅黑</vt:lpstr>
      <vt:lpstr>方正舒体</vt:lpstr>
      <vt:lpstr>楷体</vt:lpstr>
      <vt:lpstr>楷体_GB2312</vt:lpstr>
      <vt:lpstr>华文琥珀</vt:lpstr>
      <vt:lpstr>MS Mincho</vt:lpstr>
      <vt:lpstr>Symbol</vt:lpstr>
      <vt:lpstr>黑体</vt:lpstr>
      <vt:lpstr>Cambria Math</vt:lpstr>
      <vt:lpstr>Arial Unicode MS</vt:lpstr>
      <vt:lpstr>Calibri</vt:lpstr>
      <vt:lpstr>EU-B6X</vt:lpstr>
      <vt:lpstr>仿宋_GB2312</vt:lpstr>
      <vt:lpstr>微软简粗黑</vt:lpstr>
      <vt:lpstr>Wingdings</vt:lpstr>
      <vt:lpstr>Palatino Linotype</vt:lpstr>
      <vt:lpstr>Times New Roman</vt:lpstr>
      <vt:lpstr>650TGp_Proper_pride_light</vt:lpstr>
      <vt:lpstr>9_Office 主题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知识点一   全集的概念</vt:lpstr>
      <vt:lpstr>PowerPoint 演示文稿</vt:lpstr>
      <vt:lpstr>知识点二   补集的概念</vt:lpstr>
      <vt:lpstr>PowerPoint 演示文稿</vt:lpstr>
      <vt:lpstr>典例精讲：题型一：补集的简单运算</vt:lpstr>
      <vt:lpstr>典例精讲：题型一：补集的简单运算</vt:lpstr>
      <vt:lpstr>典例精讲：题型一：补集的简单运算</vt:lpstr>
      <vt:lpstr>题后反思</vt:lpstr>
      <vt:lpstr>变式训练：</vt:lpstr>
      <vt:lpstr>典例精讲：题型二：集合交、并、补的综合运算</vt:lpstr>
      <vt:lpstr>题后反思</vt:lpstr>
      <vt:lpstr>变式训练：</vt:lpstr>
      <vt:lpstr>题后反思</vt:lpstr>
      <vt:lpstr>典例精讲：题型三：运用补集思想解题</vt:lpstr>
      <vt:lpstr>典例精讲：题型三：运用补集思想解题</vt:lpstr>
      <vt:lpstr>题后反思</vt:lpstr>
      <vt:lpstr>课堂练习</vt:lpstr>
      <vt:lpstr>PowerPoint 演示文稿</vt:lpstr>
      <vt:lpstr>课堂练习</vt:lpstr>
      <vt:lpstr>课堂练习</vt:lpstr>
      <vt:lpstr>归纳小结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PC</cp:lastModifiedBy>
  <cp:revision>146</cp:revision>
  <dcterms:created xsi:type="dcterms:W3CDTF">2011-09-29T10:22:55Z</dcterms:created>
  <dcterms:modified xsi:type="dcterms:W3CDTF">2020-09-02T03:02:20Z</dcterms:modified>
</cp:coreProperties>
</file>