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4" r:id="rId2"/>
    <p:sldMasterId id="2147483671" r:id="rId3"/>
    <p:sldMasterId id="2147483708" r:id="rId4"/>
    <p:sldMasterId id="2147483732" r:id="rId5"/>
    <p:sldMasterId id="2147483744" r:id="rId6"/>
    <p:sldMasterId id="2147483768" r:id="rId7"/>
  </p:sldMasterIdLst>
  <p:sldIdLst>
    <p:sldId id="581" r:id="rId8"/>
    <p:sldId id="601" r:id="rId9"/>
    <p:sldId id="583" r:id="rId10"/>
    <p:sldId id="600" r:id="rId11"/>
    <p:sldId id="619" r:id="rId12"/>
    <p:sldId id="612" r:id="rId13"/>
    <p:sldId id="613" r:id="rId14"/>
    <p:sldId id="614" r:id="rId15"/>
    <p:sldId id="615" r:id="rId16"/>
    <p:sldId id="616" r:id="rId17"/>
    <p:sldId id="617" r:id="rId18"/>
    <p:sldId id="618" r:id="rId19"/>
    <p:sldId id="604" r:id="rId20"/>
    <p:sldId id="605" r:id="rId21"/>
    <p:sldId id="587" r:id="rId22"/>
    <p:sldId id="588" r:id="rId23"/>
    <p:sldId id="589" r:id="rId24"/>
    <p:sldId id="590" r:id="rId25"/>
    <p:sldId id="602" r:id="rId26"/>
    <p:sldId id="609" r:id="rId27"/>
    <p:sldId id="610" r:id="rId28"/>
    <p:sldId id="611" r:id="rId29"/>
    <p:sldId id="507" r:id="rId30"/>
    <p:sldId id="508" r:id="rId31"/>
    <p:sldId id="522" r:id="rId32"/>
    <p:sldId id="546" r:id="rId33"/>
    <p:sldId id="565" r:id="rId34"/>
    <p:sldId id="566" r:id="rId35"/>
    <p:sldId id="570" r:id="rId36"/>
    <p:sldId id="620" r:id="rId37"/>
    <p:sldId id="582" r:id="rId38"/>
  </p:sldIdLst>
  <p:sldSz cx="9144000" cy="6858000" type="screen4x3"/>
  <p:notesSz cx="6858000" cy="9144000"/>
  <p:custDataLst>
    <p:tags r:id="rId39"/>
  </p:custDataLst>
  <p:defaultTextStyle>
    <a:defPPr>
      <a:defRPr lang="zh-CN"/>
    </a:defPPr>
    <a:lvl1pPr algn="l" rtl="0" fontAlgn="base">
      <a:lnSpc>
        <a:spcPct val="150000"/>
      </a:lnSpc>
      <a:spcBef>
        <a:spcPct val="0"/>
      </a:spcBef>
      <a:spcAft>
        <a:spcPct val="0"/>
      </a:spcAft>
      <a:defRPr sz="2200" b="1" kern="1200">
        <a:solidFill>
          <a:srgbClr val="000000"/>
        </a:solidFill>
        <a:latin typeface="宋体" pitchFamily="2" charset="-122"/>
        <a:ea typeface="宋体" pitchFamily="2" charset="-122"/>
        <a:cs typeface="+mn-cs"/>
      </a:defRPr>
    </a:lvl1pPr>
    <a:lvl2pPr marL="457200" algn="l" rtl="0" fontAlgn="base">
      <a:lnSpc>
        <a:spcPct val="150000"/>
      </a:lnSpc>
      <a:spcBef>
        <a:spcPct val="0"/>
      </a:spcBef>
      <a:spcAft>
        <a:spcPct val="0"/>
      </a:spcAft>
      <a:defRPr sz="2200" b="1" kern="1200">
        <a:solidFill>
          <a:srgbClr val="000000"/>
        </a:solidFill>
        <a:latin typeface="宋体" pitchFamily="2" charset="-122"/>
        <a:ea typeface="宋体" pitchFamily="2" charset="-122"/>
        <a:cs typeface="+mn-cs"/>
      </a:defRPr>
    </a:lvl2pPr>
    <a:lvl3pPr marL="914400" algn="l" rtl="0" fontAlgn="base">
      <a:lnSpc>
        <a:spcPct val="150000"/>
      </a:lnSpc>
      <a:spcBef>
        <a:spcPct val="0"/>
      </a:spcBef>
      <a:spcAft>
        <a:spcPct val="0"/>
      </a:spcAft>
      <a:defRPr sz="2200" b="1" kern="1200">
        <a:solidFill>
          <a:srgbClr val="000000"/>
        </a:solidFill>
        <a:latin typeface="宋体" pitchFamily="2" charset="-122"/>
        <a:ea typeface="宋体" pitchFamily="2" charset="-122"/>
        <a:cs typeface="+mn-cs"/>
      </a:defRPr>
    </a:lvl3pPr>
    <a:lvl4pPr marL="1371600" algn="l" rtl="0" fontAlgn="base">
      <a:lnSpc>
        <a:spcPct val="150000"/>
      </a:lnSpc>
      <a:spcBef>
        <a:spcPct val="0"/>
      </a:spcBef>
      <a:spcAft>
        <a:spcPct val="0"/>
      </a:spcAft>
      <a:defRPr sz="2200" b="1" kern="1200">
        <a:solidFill>
          <a:srgbClr val="000000"/>
        </a:solidFill>
        <a:latin typeface="宋体" pitchFamily="2" charset="-122"/>
        <a:ea typeface="宋体" pitchFamily="2" charset="-122"/>
        <a:cs typeface="+mn-cs"/>
      </a:defRPr>
    </a:lvl4pPr>
    <a:lvl5pPr marL="1828800" algn="l" rtl="0" fontAlgn="base">
      <a:lnSpc>
        <a:spcPct val="150000"/>
      </a:lnSpc>
      <a:spcBef>
        <a:spcPct val="0"/>
      </a:spcBef>
      <a:spcAft>
        <a:spcPct val="0"/>
      </a:spcAft>
      <a:defRPr sz="2200" b="1" kern="1200">
        <a:solidFill>
          <a:srgbClr val="000000"/>
        </a:solidFill>
        <a:latin typeface="宋体" pitchFamily="2" charset="-122"/>
        <a:ea typeface="宋体" pitchFamily="2" charset="-122"/>
        <a:cs typeface="+mn-cs"/>
      </a:defRPr>
    </a:lvl5pPr>
    <a:lvl6pPr marL="2286000" algn="l" defTabSz="914400" rtl="0" eaLnBrk="1" latinLnBrk="0" hangingPunct="1">
      <a:defRPr sz="2200" b="1" kern="1200">
        <a:solidFill>
          <a:srgbClr val="000000"/>
        </a:solidFill>
        <a:latin typeface="宋体" pitchFamily="2" charset="-122"/>
        <a:ea typeface="宋体" pitchFamily="2" charset="-122"/>
        <a:cs typeface="+mn-cs"/>
      </a:defRPr>
    </a:lvl6pPr>
    <a:lvl7pPr marL="2743200" algn="l" defTabSz="914400" rtl="0" eaLnBrk="1" latinLnBrk="0" hangingPunct="1">
      <a:defRPr sz="2200" b="1" kern="1200">
        <a:solidFill>
          <a:srgbClr val="000000"/>
        </a:solidFill>
        <a:latin typeface="宋体" pitchFamily="2" charset="-122"/>
        <a:ea typeface="宋体" pitchFamily="2" charset="-122"/>
        <a:cs typeface="+mn-cs"/>
      </a:defRPr>
    </a:lvl7pPr>
    <a:lvl8pPr marL="3200400" algn="l" defTabSz="914400" rtl="0" eaLnBrk="1" latinLnBrk="0" hangingPunct="1">
      <a:defRPr sz="2200" b="1" kern="1200">
        <a:solidFill>
          <a:srgbClr val="000000"/>
        </a:solidFill>
        <a:latin typeface="宋体" pitchFamily="2" charset="-122"/>
        <a:ea typeface="宋体" pitchFamily="2" charset="-122"/>
        <a:cs typeface="+mn-cs"/>
      </a:defRPr>
    </a:lvl8pPr>
    <a:lvl9pPr marL="3657600" algn="l" defTabSz="914400" rtl="0" eaLnBrk="1" latinLnBrk="0" hangingPunct="1">
      <a:defRPr sz="2200" b="1" kern="1200">
        <a:solidFill>
          <a:srgbClr val="000000"/>
        </a:solidFill>
        <a:latin typeface="宋体" pitchFamily="2" charset="-122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9933"/>
    <a:srgbClr val="FF0000"/>
    <a:srgbClr val="FFCC00"/>
    <a:srgbClr val="FF6600"/>
    <a:srgbClr val="9966FF"/>
    <a:srgbClr val="FF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26" autoAdjust="0"/>
    <p:restoredTop sz="97701" autoAdjust="0"/>
  </p:normalViewPr>
  <p:slideViewPr>
    <p:cSldViewPr snapToGrid="0">
      <p:cViewPr>
        <p:scale>
          <a:sx n="90" d="100"/>
          <a:sy n="90" d="100"/>
        </p:scale>
        <p:origin x="-2532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w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437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0425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2" y="274638"/>
            <a:ext cx="8229759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122" y="1600207"/>
            <a:ext cx="8229759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5676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841" y="274646"/>
            <a:ext cx="2057043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122" y="274646"/>
            <a:ext cx="602034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9787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494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008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882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67987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343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3247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439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274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8714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639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67270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26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960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826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9687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32913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121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589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64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56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032580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369901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365935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442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1783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2" name="Picture 50" descr="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900000">
            <a:off x="7298410" y="101390"/>
            <a:ext cx="179228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4" name="Freeform 42"/>
          <p:cNvSpPr>
            <a:spLocks/>
          </p:cNvSpPr>
          <p:nvPr/>
        </p:nvSpPr>
        <p:spPr bwMode="gray">
          <a:xfrm>
            <a:off x="15875" y="6351"/>
            <a:ext cx="9145588" cy="423863"/>
          </a:xfrm>
          <a:custGeom>
            <a:avLst/>
            <a:gdLst>
              <a:gd name="T0" fmla="*/ 3 w 5761"/>
              <a:gd name="T1" fmla="*/ 0 h 221"/>
              <a:gd name="T2" fmla="*/ 5761 w 5761"/>
              <a:gd name="T3" fmla="*/ 1 h 221"/>
              <a:gd name="T4" fmla="*/ 5761 w 5761"/>
              <a:gd name="T5" fmla="*/ 123 h 221"/>
              <a:gd name="T6" fmla="*/ 1508 w 5761"/>
              <a:gd name="T7" fmla="*/ 123 h 221"/>
              <a:gd name="T8" fmla="*/ 1471 w 5761"/>
              <a:gd name="T9" fmla="*/ 135 h 221"/>
              <a:gd name="T10" fmla="*/ 1383 w 5761"/>
              <a:gd name="T11" fmla="*/ 204 h 221"/>
              <a:gd name="T12" fmla="*/ 1344 w 5761"/>
              <a:gd name="T13" fmla="*/ 221 h 221"/>
              <a:gd name="T14" fmla="*/ 0 w 5761"/>
              <a:gd name="T15" fmla="*/ 220 h 221"/>
              <a:gd name="T16" fmla="*/ 3 w 5761"/>
              <a:gd name="T17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1" h="221">
                <a:moveTo>
                  <a:pt x="3" y="0"/>
                </a:moveTo>
                <a:lnTo>
                  <a:pt x="5761" y="1"/>
                </a:lnTo>
                <a:lnTo>
                  <a:pt x="5761" y="123"/>
                </a:lnTo>
                <a:cubicBezTo>
                  <a:pt x="5052" y="143"/>
                  <a:pt x="2223" y="121"/>
                  <a:pt x="1508" y="123"/>
                </a:cubicBezTo>
                <a:cubicBezTo>
                  <a:pt x="1488" y="126"/>
                  <a:pt x="1492" y="121"/>
                  <a:pt x="1471" y="135"/>
                </a:cubicBezTo>
                <a:lnTo>
                  <a:pt x="1383" y="204"/>
                </a:lnTo>
                <a:cubicBezTo>
                  <a:pt x="1362" y="218"/>
                  <a:pt x="1369" y="221"/>
                  <a:pt x="1344" y="221"/>
                </a:cubicBezTo>
                <a:cubicBezTo>
                  <a:pt x="1344" y="221"/>
                  <a:pt x="0" y="220"/>
                  <a:pt x="0" y="220"/>
                </a:cubicBezTo>
                <a:lnTo>
                  <a:pt x="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gray">
          <a:xfrm>
            <a:off x="1589" y="1"/>
            <a:ext cx="9156700" cy="376238"/>
          </a:xfrm>
          <a:custGeom>
            <a:avLst/>
            <a:gdLst>
              <a:gd name="T0" fmla="*/ 1 w 5768"/>
              <a:gd name="T1" fmla="*/ 0 h 237"/>
              <a:gd name="T2" fmla="*/ 5766 w 5768"/>
              <a:gd name="T3" fmla="*/ 0 h 237"/>
              <a:gd name="T4" fmla="*/ 5768 w 5768"/>
              <a:gd name="T5" fmla="*/ 108 h 237"/>
              <a:gd name="T6" fmla="*/ 1510 w 5768"/>
              <a:gd name="T7" fmla="*/ 108 h 237"/>
              <a:gd name="T8" fmla="*/ 1473 w 5768"/>
              <a:gd name="T9" fmla="*/ 124 h 237"/>
              <a:gd name="T10" fmla="*/ 1385 w 5768"/>
              <a:gd name="T11" fmla="*/ 215 h 237"/>
              <a:gd name="T12" fmla="*/ 1346 w 5768"/>
              <a:gd name="T13" fmla="*/ 237 h 237"/>
              <a:gd name="T14" fmla="*/ 0 w 5768"/>
              <a:gd name="T15" fmla="*/ 236 h 237"/>
              <a:gd name="T16" fmla="*/ 1 w 5768"/>
              <a:gd name="T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8" h="237">
                <a:moveTo>
                  <a:pt x="1" y="0"/>
                </a:moveTo>
                <a:lnTo>
                  <a:pt x="5766" y="0"/>
                </a:lnTo>
                <a:lnTo>
                  <a:pt x="5768" y="108"/>
                </a:lnTo>
                <a:cubicBezTo>
                  <a:pt x="5059" y="126"/>
                  <a:pt x="2226" y="105"/>
                  <a:pt x="1510" y="108"/>
                </a:cubicBezTo>
                <a:cubicBezTo>
                  <a:pt x="1490" y="112"/>
                  <a:pt x="1494" y="105"/>
                  <a:pt x="1473" y="124"/>
                </a:cubicBezTo>
                <a:lnTo>
                  <a:pt x="1385" y="215"/>
                </a:lnTo>
                <a:cubicBezTo>
                  <a:pt x="1364" y="233"/>
                  <a:pt x="1371" y="237"/>
                  <a:pt x="1346" y="237"/>
                </a:cubicBezTo>
                <a:cubicBezTo>
                  <a:pt x="1346" y="237"/>
                  <a:pt x="0" y="236"/>
                  <a:pt x="0" y="236"/>
                </a:cubicBez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gray">
          <a:xfrm flipH="1">
            <a:off x="6194426" y="6259514"/>
            <a:ext cx="2967039" cy="584200"/>
          </a:xfrm>
          <a:prstGeom prst="line">
            <a:avLst/>
          </a:prstGeom>
          <a:noFill/>
          <a:ln w="19050">
            <a:solidFill>
              <a:srgbClr val="FFFFFF">
                <a:alpha val="600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0" y="5421314"/>
            <a:ext cx="9158288" cy="1462087"/>
            <a:chOff x="-4" y="3243"/>
            <a:chExt cx="5769" cy="1086"/>
          </a:xfrm>
        </p:grpSpPr>
        <p:sp>
          <p:nvSpPr>
            <p:cNvPr id="3099" name="Freeform 27"/>
            <p:cNvSpPr>
              <a:spLocks/>
            </p:cNvSpPr>
            <p:nvPr userDrawn="1"/>
          </p:nvSpPr>
          <p:spPr bwMode="gray">
            <a:xfrm>
              <a:off x="-4" y="3243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0" name="Freeform 28"/>
            <p:cNvSpPr>
              <a:spLocks/>
            </p:cNvSpPr>
            <p:nvPr userDrawn="1"/>
          </p:nvSpPr>
          <p:spPr bwMode="gray">
            <a:xfrm>
              <a:off x="-4" y="3314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8FD2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4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6303" y="5640184"/>
            <a:ext cx="2193724" cy="11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4" name="直接连接符 143"/>
          <p:cNvCxnSpPr/>
          <p:nvPr/>
        </p:nvCxnSpPr>
        <p:spPr>
          <a:xfrm>
            <a:off x="1173053" y="1916832"/>
            <a:ext cx="6720916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149"/>
          <p:cNvCxnSpPr/>
          <p:nvPr/>
        </p:nvCxnSpPr>
        <p:spPr>
          <a:xfrm>
            <a:off x="1154457" y="3212976"/>
            <a:ext cx="6720916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619251" y="2060575"/>
            <a:ext cx="5905500" cy="2444204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en-US" altLang="zh-CN" sz="3600" b="1" noProof="0" dirty="0" smtClean="0"/>
              <a:t>§</a:t>
            </a:r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1"/>
          </p:nvPr>
        </p:nvSpPr>
        <p:spPr>
          <a:xfrm>
            <a:off x="2124076" y="836614"/>
            <a:ext cx="3743325" cy="9366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2" name="Picture 50" descr="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900000">
            <a:off x="7298410" y="101390"/>
            <a:ext cx="179228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4" name="Freeform 42"/>
          <p:cNvSpPr>
            <a:spLocks/>
          </p:cNvSpPr>
          <p:nvPr/>
        </p:nvSpPr>
        <p:spPr bwMode="gray">
          <a:xfrm>
            <a:off x="15875" y="6351"/>
            <a:ext cx="9145588" cy="423863"/>
          </a:xfrm>
          <a:custGeom>
            <a:avLst/>
            <a:gdLst>
              <a:gd name="T0" fmla="*/ 3 w 5761"/>
              <a:gd name="T1" fmla="*/ 0 h 221"/>
              <a:gd name="T2" fmla="*/ 5761 w 5761"/>
              <a:gd name="T3" fmla="*/ 1 h 221"/>
              <a:gd name="T4" fmla="*/ 5761 w 5761"/>
              <a:gd name="T5" fmla="*/ 123 h 221"/>
              <a:gd name="T6" fmla="*/ 1508 w 5761"/>
              <a:gd name="T7" fmla="*/ 123 h 221"/>
              <a:gd name="T8" fmla="*/ 1471 w 5761"/>
              <a:gd name="T9" fmla="*/ 135 h 221"/>
              <a:gd name="T10" fmla="*/ 1383 w 5761"/>
              <a:gd name="T11" fmla="*/ 204 h 221"/>
              <a:gd name="T12" fmla="*/ 1344 w 5761"/>
              <a:gd name="T13" fmla="*/ 221 h 221"/>
              <a:gd name="T14" fmla="*/ 0 w 5761"/>
              <a:gd name="T15" fmla="*/ 220 h 221"/>
              <a:gd name="T16" fmla="*/ 3 w 5761"/>
              <a:gd name="T17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1" h="221">
                <a:moveTo>
                  <a:pt x="3" y="0"/>
                </a:moveTo>
                <a:lnTo>
                  <a:pt x="5761" y="1"/>
                </a:lnTo>
                <a:lnTo>
                  <a:pt x="5761" y="123"/>
                </a:lnTo>
                <a:cubicBezTo>
                  <a:pt x="5052" y="143"/>
                  <a:pt x="2223" y="121"/>
                  <a:pt x="1508" y="123"/>
                </a:cubicBezTo>
                <a:cubicBezTo>
                  <a:pt x="1488" y="126"/>
                  <a:pt x="1492" y="121"/>
                  <a:pt x="1471" y="135"/>
                </a:cubicBezTo>
                <a:lnTo>
                  <a:pt x="1383" y="204"/>
                </a:lnTo>
                <a:cubicBezTo>
                  <a:pt x="1362" y="218"/>
                  <a:pt x="1369" y="221"/>
                  <a:pt x="1344" y="221"/>
                </a:cubicBezTo>
                <a:cubicBezTo>
                  <a:pt x="1344" y="221"/>
                  <a:pt x="0" y="220"/>
                  <a:pt x="0" y="220"/>
                </a:cubicBezTo>
                <a:lnTo>
                  <a:pt x="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gray">
          <a:xfrm>
            <a:off x="1589" y="1"/>
            <a:ext cx="9156700" cy="376238"/>
          </a:xfrm>
          <a:custGeom>
            <a:avLst/>
            <a:gdLst>
              <a:gd name="T0" fmla="*/ 1 w 5768"/>
              <a:gd name="T1" fmla="*/ 0 h 237"/>
              <a:gd name="T2" fmla="*/ 5766 w 5768"/>
              <a:gd name="T3" fmla="*/ 0 h 237"/>
              <a:gd name="T4" fmla="*/ 5768 w 5768"/>
              <a:gd name="T5" fmla="*/ 108 h 237"/>
              <a:gd name="T6" fmla="*/ 1510 w 5768"/>
              <a:gd name="T7" fmla="*/ 108 h 237"/>
              <a:gd name="T8" fmla="*/ 1473 w 5768"/>
              <a:gd name="T9" fmla="*/ 124 h 237"/>
              <a:gd name="T10" fmla="*/ 1385 w 5768"/>
              <a:gd name="T11" fmla="*/ 215 h 237"/>
              <a:gd name="T12" fmla="*/ 1346 w 5768"/>
              <a:gd name="T13" fmla="*/ 237 h 237"/>
              <a:gd name="T14" fmla="*/ 0 w 5768"/>
              <a:gd name="T15" fmla="*/ 236 h 237"/>
              <a:gd name="T16" fmla="*/ 1 w 5768"/>
              <a:gd name="T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8" h="237">
                <a:moveTo>
                  <a:pt x="1" y="0"/>
                </a:moveTo>
                <a:lnTo>
                  <a:pt x="5766" y="0"/>
                </a:lnTo>
                <a:lnTo>
                  <a:pt x="5768" y="108"/>
                </a:lnTo>
                <a:cubicBezTo>
                  <a:pt x="5059" y="126"/>
                  <a:pt x="2226" y="105"/>
                  <a:pt x="1510" y="108"/>
                </a:cubicBezTo>
                <a:cubicBezTo>
                  <a:pt x="1490" y="112"/>
                  <a:pt x="1494" y="105"/>
                  <a:pt x="1473" y="124"/>
                </a:cubicBezTo>
                <a:lnTo>
                  <a:pt x="1385" y="215"/>
                </a:lnTo>
                <a:cubicBezTo>
                  <a:pt x="1364" y="233"/>
                  <a:pt x="1371" y="237"/>
                  <a:pt x="1346" y="237"/>
                </a:cubicBezTo>
                <a:cubicBezTo>
                  <a:pt x="1346" y="237"/>
                  <a:pt x="0" y="236"/>
                  <a:pt x="0" y="236"/>
                </a:cubicBez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gray">
          <a:xfrm flipH="1">
            <a:off x="6194426" y="6259514"/>
            <a:ext cx="2967039" cy="584200"/>
          </a:xfrm>
          <a:prstGeom prst="line">
            <a:avLst/>
          </a:prstGeom>
          <a:noFill/>
          <a:ln w="19050">
            <a:solidFill>
              <a:srgbClr val="FFFFFF">
                <a:alpha val="600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0" y="5421314"/>
            <a:ext cx="9158288" cy="1462087"/>
            <a:chOff x="-4" y="3243"/>
            <a:chExt cx="5769" cy="1086"/>
          </a:xfrm>
        </p:grpSpPr>
        <p:sp>
          <p:nvSpPr>
            <p:cNvPr id="3099" name="Freeform 27"/>
            <p:cNvSpPr>
              <a:spLocks/>
            </p:cNvSpPr>
            <p:nvPr userDrawn="1"/>
          </p:nvSpPr>
          <p:spPr bwMode="gray">
            <a:xfrm>
              <a:off x="-4" y="3243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0" name="Freeform 28"/>
            <p:cNvSpPr>
              <a:spLocks/>
            </p:cNvSpPr>
            <p:nvPr userDrawn="1"/>
          </p:nvSpPr>
          <p:spPr bwMode="gray">
            <a:xfrm>
              <a:off x="-4" y="3314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8FD2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4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6303" y="5640184"/>
            <a:ext cx="2193724" cy="11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569648" y="1462679"/>
            <a:ext cx="404790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5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再见</a:t>
            </a:r>
            <a:endParaRPr lang="zh-CN" altLang="en-US" sz="15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70367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51B85E8-410B-4E22-80A1-90EE6581B2E5}" type="slidenum">
              <a:rPr lang="zh-CN" altLang="en-US"/>
              <a:pPr/>
              <a:t>‹#›</a:t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316" y="6048223"/>
            <a:ext cx="1775520" cy="8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189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9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9" y="4589464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4AF68B8-45B6-4AFC-AB2A-BCA60B9BCFD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34221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4038600" cy="48307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95401"/>
            <a:ext cx="4038600" cy="48307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970F70-90AD-45C1-B5F7-92833D73F9A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54426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1164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FF1E79-BE3B-44F3-A545-365629419FB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75627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1703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BCEC93-C02D-446B-94AD-760E04D30DB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73793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C2D059-4316-4321-A79F-8CCCFAC1A07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33648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9" y="987426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85C39C-014C-43C5-ACCC-4351920BBA2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57595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9" y="987426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872012-BEFF-4425-877E-6EA93EA633C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71166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A618F2-1279-466D-8BAE-3B00A5B3C73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63214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2401"/>
            <a:ext cx="2057400" cy="5973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2401"/>
            <a:ext cx="6019800" cy="59737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FA1E0C-0218-4001-8ED5-9134121C3A8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76235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682" y="2130433"/>
            <a:ext cx="7772639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363" y="3886200"/>
            <a:ext cx="640127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4122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2" y="274638"/>
            <a:ext cx="8229759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22" y="1600207"/>
            <a:ext cx="822975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9249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192" y="4406908"/>
            <a:ext cx="7772637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192" y="2906714"/>
            <a:ext cx="777263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984939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2" y="274638"/>
            <a:ext cx="8229759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121" y="1600207"/>
            <a:ext cx="4037899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394" y="1600207"/>
            <a:ext cx="4039487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9763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8878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2" y="274638"/>
            <a:ext cx="8229759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122" y="1535113"/>
            <a:ext cx="403948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122" y="2174875"/>
            <a:ext cx="4039487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812" y="1535113"/>
            <a:ext cx="404107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812" y="2174875"/>
            <a:ext cx="4041073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8506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2" y="274638"/>
            <a:ext cx="8229759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7441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5700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6" y="273050"/>
            <a:ext cx="3007791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429" y="273057"/>
            <a:ext cx="5112451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126" y="1435104"/>
            <a:ext cx="3007791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972190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977" y="4800601"/>
            <a:ext cx="5487035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977" y="612775"/>
            <a:ext cx="548703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977" y="5367339"/>
            <a:ext cx="548703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794187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2" y="274638"/>
            <a:ext cx="8229759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122" y="1600207"/>
            <a:ext cx="8229759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312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841" y="274646"/>
            <a:ext cx="2057043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122" y="274646"/>
            <a:ext cx="602034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8792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682" y="2130433"/>
            <a:ext cx="7772639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363" y="3886200"/>
            <a:ext cx="640127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623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2" y="274638"/>
            <a:ext cx="8229759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22" y="1600207"/>
            <a:ext cx="822975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6150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192" y="4406908"/>
            <a:ext cx="7772637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192" y="2906714"/>
            <a:ext cx="777263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279660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2659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2" y="274638"/>
            <a:ext cx="8229759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121" y="1600207"/>
            <a:ext cx="4037899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394" y="1600207"/>
            <a:ext cx="4039487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6191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2" y="274638"/>
            <a:ext cx="8229759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122" y="1535113"/>
            <a:ext cx="403948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122" y="2174875"/>
            <a:ext cx="4039487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812" y="1535113"/>
            <a:ext cx="404107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812" y="2174875"/>
            <a:ext cx="4041073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8437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2" y="274638"/>
            <a:ext cx="8229759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86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8739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6" y="273050"/>
            <a:ext cx="3007791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429" y="273057"/>
            <a:ext cx="5112451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126" y="1435104"/>
            <a:ext cx="3007791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974887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977" y="4800601"/>
            <a:ext cx="5487035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977" y="612775"/>
            <a:ext cx="548703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977" y="5367339"/>
            <a:ext cx="548703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552473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2" y="274638"/>
            <a:ext cx="8229759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122" y="1600207"/>
            <a:ext cx="8229759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5676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841" y="274646"/>
            <a:ext cx="2057043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122" y="274646"/>
            <a:ext cx="602034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9787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2" name="Picture 50" descr="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900000">
            <a:off x="7298410" y="101390"/>
            <a:ext cx="179228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4" name="Freeform 42"/>
          <p:cNvSpPr>
            <a:spLocks/>
          </p:cNvSpPr>
          <p:nvPr/>
        </p:nvSpPr>
        <p:spPr bwMode="gray">
          <a:xfrm>
            <a:off x="15875" y="6351"/>
            <a:ext cx="9145588" cy="423863"/>
          </a:xfrm>
          <a:custGeom>
            <a:avLst/>
            <a:gdLst>
              <a:gd name="T0" fmla="*/ 3 w 5761"/>
              <a:gd name="T1" fmla="*/ 0 h 221"/>
              <a:gd name="T2" fmla="*/ 5761 w 5761"/>
              <a:gd name="T3" fmla="*/ 1 h 221"/>
              <a:gd name="T4" fmla="*/ 5761 w 5761"/>
              <a:gd name="T5" fmla="*/ 123 h 221"/>
              <a:gd name="T6" fmla="*/ 1508 w 5761"/>
              <a:gd name="T7" fmla="*/ 123 h 221"/>
              <a:gd name="T8" fmla="*/ 1471 w 5761"/>
              <a:gd name="T9" fmla="*/ 135 h 221"/>
              <a:gd name="T10" fmla="*/ 1383 w 5761"/>
              <a:gd name="T11" fmla="*/ 204 h 221"/>
              <a:gd name="T12" fmla="*/ 1344 w 5761"/>
              <a:gd name="T13" fmla="*/ 221 h 221"/>
              <a:gd name="T14" fmla="*/ 0 w 5761"/>
              <a:gd name="T15" fmla="*/ 220 h 221"/>
              <a:gd name="T16" fmla="*/ 3 w 5761"/>
              <a:gd name="T17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1" h="221">
                <a:moveTo>
                  <a:pt x="3" y="0"/>
                </a:moveTo>
                <a:lnTo>
                  <a:pt x="5761" y="1"/>
                </a:lnTo>
                <a:lnTo>
                  <a:pt x="5761" y="123"/>
                </a:lnTo>
                <a:cubicBezTo>
                  <a:pt x="5052" y="143"/>
                  <a:pt x="2223" y="121"/>
                  <a:pt x="1508" y="123"/>
                </a:cubicBezTo>
                <a:cubicBezTo>
                  <a:pt x="1488" y="126"/>
                  <a:pt x="1492" y="121"/>
                  <a:pt x="1471" y="135"/>
                </a:cubicBezTo>
                <a:lnTo>
                  <a:pt x="1383" y="204"/>
                </a:lnTo>
                <a:cubicBezTo>
                  <a:pt x="1362" y="218"/>
                  <a:pt x="1369" y="221"/>
                  <a:pt x="1344" y="221"/>
                </a:cubicBezTo>
                <a:cubicBezTo>
                  <a:pt x="1344" y="221"/>
                  <a:pt x="0" y="220"/>
                  <a:pt x="0" y="220"/>
                </a:cubicBezTo>
                <a:lnTo>
                  <a:pt x="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gray">
          <a:xfrm>
            <a:off x="1589" y="1"/>
            <a:ext cx="9156700" cy="376238"/>
          </a:xfrm>
          <a:custGeom>
            <a:avLst/>
            <a:gdLst>
              <a:gd name="T0" fmla="*/ 1 w 5768"/>
              <a:gd name="T1" fmla="*/ 0 h 237"/>
              <a:gd name="T2" fmla="*/ 5766 w 5768"/>
              <a:gd name="T3" fmla="*/ 0 h 237"/>
              <a:gd name="T4" fmla="*/ 5768 w 5768"/>
              <a:gd name="T5" fmla="*/ 108 h 237"/>
              <a:gd name="T6" fmla="*/ 1510 w 5768"/>
              <a:gd name="T7" fmla="*/ 108 h 237"/>
              <a:gd name="T8" fmla="*/ 1473 w 5768"/>
              <a:gd name="T9" fmla="*/ 124 h 237"/>
              <a:gd name="T10" fmla="*/ 1385 w 5768"/>
              <a:gd name="T11" fmla="*/ 215 h 237"/>
              <a:gd name="T12" fmla="*/ 1346 w 5768"/>
              <a:gd name="T13" fmla="*/ 237 h 237"/>
              <a:gd name="T14" fmla="*/ 0 w 5768"/>
              <a:gd name="T15" fmla="*/ 236 h 237"/>
              <a:gd name="T16" fmla="*/ 1 w 5768"/>
              <a:gd name="T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8" h="237">
                <a:moveTo>
                  <a:pt x="1" y="0"/>
                </a:moveTo>
                <a:lnTo>
                  <a:pt x="5766" y="0"/>
                </a:lnTo>
                <a:lnTo>
                  <a:pt x="5768" y="108"/>
                </a:lnTo>
                <a:cubicBezTo>
                  <a:pt x="5059" y="126"/>
                  <a:pt x="2226" y="105"/>
                  <a:pt x="1510" y="108"/>
                </a:cubicBezTo>
                <a:cubicBezTo>
                  <a:pt x="1490" y="112"/>
                  <a:pt x="1494" y="105"/>
                  <a:pt x="1473" y="124"/>
                </a:cubicBezTo>
                <a:lnTo>
                  <a:pt x="1385" y="215"/>
                </a:lnTo>
                <a:cubicBezTo>
                  <a:pt x="1364" y="233"/>
                  <a:pt x="1371" y="237"/>
                  <a:pt x="1346" y="237"/>
                </a:cubicBezTo>
                <a:cubicBezTo>
                  <a:pt x="1346" y="237"/>
                  <a:pt x="0" y="236"/>
                  <a:pt x="0" y="236"/>
                </a:cubicBez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gray">
          <a:xfrm flipH="1">
            <a:off x="6194426" y="6259514"/>
            <a:ext cx="2967039" cy="584200"/>
          </a:xfrm>
          <a:prstGeom prst="line">
            <a:avLst/>
          </a:prstGeom>
          <a:noFill/>
          <a:ln w="19050">
            <a:solidFill>
              <a:srgbClr val="FFFFFF">
                <a:alpha val="600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0" y="5421314"/>
            <a:ext cx="9158288" cy="1462087"/>
            <a:chOff x="-4" y="3243"/>
            <a:chExt cx="5769" cy="1086"/>
          </a:xfrm>
        </p:grpSpPr>
        <p:sp>
          <p:nvSpPr>
            <p:cNvPr id="3099" name="Freeform 27"/>
            <p:cNvSpPr>
              <a:spLocks/>
            </p:cNvSpPr>
            <p:nvPr userDrawn="1"/>
          </p:nvSpPr>
          <p:spPr bwMode="gray">
            <a:xfrm>
              <a:off x="-4" y="3243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0" name="Freeform 28"/>
            <p:cNvSpPr>
              <a:spLocks/>
            </p:cNvSpPr>
            <p:nvPr userDrawn="1"/>
          </p:nvSpPr>
          <p:spPr bwMode="gray">
            <a:xfrm>
              <a:off x="-4" y="3314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8FD2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4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6303" y="5640184"/>
            <a:ext cx="2193724" cy="11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4" name="直接连接符 143"/>
          <p:cNvCxnSpPr/>
          <p:nvPr/>
        </p:nvCxnSpPr>
        <p:spPr>
          <a:xfrm>
            <a:off x="1173053" y="1916832"/>
            <a:ext cx="6720916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149"/>
          <p:cNvCxnSpPr/>
          <p:nvPr/>
        </p:nvCxnSpPr>
        <p:spPr>
          <a:xfrm>
            <a:off x="1154457" y="3212976"/>
            <a:ext cx="6720916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619251" y="2060575"/>
            <a:ext cx="5905500" cy="2444204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en-US" altLang="zh-CN" sz="3600" b="1" noProof="0" dirty="0" smtClean="0"/>
              <a:t>§</a:t>
            </a:r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1"/>
          </p:nvPr>
        </p:nvSpPr>
        <p:spPr>
          <a:xfrm>
            <a:off x="2124076" y="836614"/>
            <a:ext cx="3743325" cy="9366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2" name="Picture 50" descr="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900000">
            <a:off x="7298410" y="101390"/>
            <a:ext cx="179228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4" name="Freeform 42"/>
          <p:cNvSpPr>
            <a:spLocks/>
          </p:cNvSpPr>
          <p:nvPr/>
        </p:nvSpPr>
        <p:spPr bwMode="gray">
          <a:xfrm>
            <a:off x="15875" y="6351"/>
            <a:ext cx="9145588" cy="423863"/>
          </a:xfrm>
          <a:custGeom>
            <a:avLst/>
            <a:gdLst>
              <a:gd name="T0" fmla="*/ 3 w 5761"/>
              <a:gd name="T1" fmla="*/ 0 h 221"/>
              <a:gd name="T2" fmla="*/ 5761 w 5761"/>
              <a:gd name="T3" fmla="*/ 1 h 221"/>
              <a:gd name="T4" fmla="*/ 5761 w 5761"/>
              <a:gd name="T5" fmla="*/ 123 h 221"/>
              <a:gd name="T6" fmla="*/ 1508 w 5761"/>
              <a:gd name="T7" fmla="*/ 123 h 221"/>
              <a:gd name="T8" fmla="*/ 1471 w 5761"/>
              <a:gd name="T9" fmla="*/ 135 h 221"/>
              <a:gd name="T10" fmla="*/ 1383 w 5761"/>
              <a:gd name="T11" fmla="*/ 204 h 221"/>
              <a:gd name="T12" fmla="*/ 1344 w 5761"/>
              <a:gd name="T13" fmla="*/ 221 h 221"/>
              <a:gd name="T14" fmla="*/ 0 w 5761"/>
              <a:gd name="T15" fmla="*/ 220 h 221"/>
              <a:gd name="T16" fmla="*/ 3 w 5761"/>
              <a:gd name="T17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1" h="221">
                <a:moveTo>
                  <a:pt x="3" y="0"/>
                </a:moveTo>
                <a:lnTo>
                  <a:pt x="5761" y="1"/>
                </a:lnTo>
                <a:lnTo>
                  <a:pt x="5761" y="123"/>
                </a:lnTo>
                <a:cubicBezTo>
                  <a:pt x="5052" y="143"/>
                  <a:pt x="2223" y="121"/>
                  <a:pt x="1508" y="123"/>
                </a:cubicBezTo>
                <a:cubicBezTo>
                  <a:pt x="1488" y="126"/>
                  <a:pt x="1492" y="121"/>
                  <a:pt x="1471" y="135"/>
                </a:cubicBezTo>
                <a:lnTo>
                  <a:pt x="1383" y="204"/>
                </a:lnTo>
                <a:cubicBezTo>
                  <a:pt x="1362" y="218"/>
                  <a:pt x="1369" y="221"/>
                  <a:pt x="1344" y="221"/>
                </a:cubicBezTo>
                <a:cubicBezTo>
                  <a:pt x="1344" y="221"/>
                  <a:pt x="0" y="220"/>
                  <a:pt x="0" y="220"/>
                </a:cubicBezTo>
                <a:lnTo>
                  <a:pt x="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gray">
          <a:xfrm>
            <a:off x="1589" y="1"/>
            <a:ext cx="9156700" cy="376238"/>
          </a:xfrm>
          <a:custGeom>
            <a:avLst/>
            <a:gdLst>
              <a:gd name="T0" fmla="*/ 1 w 5768"/>
              <a:gd name="T1" fmla="*/ 0 h 237"/>
              <a:gd name="T2" fmla="*/ 5766 w 5768"/>
              <a:gd name="T3" fmla="*/ 0 h 237"/>
              <a:gd name="T4" fmla="*/ 5768 w 5768"/>
              <a:gd name="T5" fmla="*/ 108 h 237"/>
              <a:gd name="T6" fmla="*/ 1510 w 5768"/>
              <a:gd name="T7" fmla="*/ 108 h 237"/>
              <a:gd name="T8" fmla="*/ 1473 w 5768"/>
              <a:gd name="T9" fmla="*/ 124 h 237"/>
              <a:gd name="T10" fmla="*/ 1385 w 5768"/>
              <a:gd name="T11" fmla="*/ 215 h 237"/>
              <a:gd name="T12" fmla="*/ 1346 w 5768"/>
              <a:gd name="T13" fmla="*/ 237 h 237"/>
              <a:gd name="T14" fmla="*/ 0 w 5768"/>
              <a:gd name="T15" fmla="*/ 236 h 237"/>
              <a:gd name="T16" fmla="*/ 1 w 5768"/>
              <a:gd name="T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8" h="237">
                <a:moveTo>
                  <a:pt x="1" y="0"/>
                </a:moveTo>
                <a:lnTo>
                  <a:pt x="5766" y="0"/>
                </a:lnTo>
                <a:lnTo>
                  <a:pt x="5768" y="108"/>
                </a:lnTo>
                <a:cubicBezTo>
                  <a:pt x="5059" y="126"/>
                  <a:pt x="2226" y="105"/>
                  <a:pt x="1510" y="108"/>
                </a:cubicBezTo>
                <a:cubicBezTo>
                  <a:pt x="1490" y="112"/>
                  <a:pt x="1494" y="105"/>
                  <a:pt x="1473" y="124"/>
                </a:cubicBezTo>
                <a:lnTo>
                  <a:pt x="1385" y="215"/>
                </a:lnTo>
                <a:cubicBezTo>
                  <a:pt x="1364" y="233"/>
                  <a:pt x="1371" y="237"/>
                  <a:pt x="1346" y="237"/>
                </a:cubicBezTo>
                <a:cubicBezTo>
                  <a:pt x="1346" y="237"/>
                  <a:pt x="0" y="236"/>
                  <a:pt x="0" y="236"/>
                </a:cubicBez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gray">
          <a:xfrm flipH="1">
            <a:off x="6194426" y="6259514"/>
            <a:ext cx="2967039" cy="584200"/>
          </a:xfrm>
          <a:prstGeom prst="line">
            <a:avLst/>
          </a:prstGeom>
          <a:noFill/>
          <a:ln w="19050">
            <a:solidFill>
              <a:srgbClr val="FFFFFF">
                <a:alpha val="600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0" y="5421314"/>
            <a:ext cx="9158288" cy="1462087"/>
            <a:chOff x="-4" y="3243"/>
            <a:chExt cx="5769" cy="1086"/>
          </a:xfrm>
        </p:grpSpPr>
        <p:sp>
          <p:nvSpPr>
            <p:cNvPr id="3099" name="Freeform 27"/>
            <p:cNvSpPr>
              <a:spLocks/>
            </p:cNvSpPr>
            <p:nvPr userDrawn="1"/>
          </p:nvSpPr>
          <p:spPr bwMode="gray">
            <a:xfrm>
              <a:off x="-4" y="3243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0" name="Freeform 28"/>
            <p:cNvSpPr>
              <a:spLocks/>
            </p:cNvSpPr>
            <p:nvPr userDrawn="1"/>
          </p:nvSpPr>
          <p:spPr bwMode="gray">
            <a:xfrm>
              <a:off x="-4" y="3314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8FD2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4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6303" y="5640184"/>
            <a:ext cx="2193724" cy="11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569648" y="1462679"/>
            <a:ext cx="404790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5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再见</a:t>
            </a:r>
            <a:endParaRPr lang="zh-CN" altLang="en-US" sz="15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70367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3474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51B85E8-410B-4E22-80A1-90EE6581B2E5}" type="slidenum">
              <a:rPr lang="zh-CN" altLang="en-US"/>
              <a:pPr/>
              <a:t>‹#›</a:t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316" y="6048223"/>
            <a:ext cx="1775520" cy="8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189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9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9" y="4589464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4AF68B8-45B6-4AFC-AB2A-BCA60B9BCFD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34221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4038600" cy="48307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95401"/>
            <a:ext cx="4038600" cy="48307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970F70-90AD-45C1-B5F7-92833D73F9A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54426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1164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FF1E79-BE3B-44F3-A545-365629419FB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75627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BCEC93-C02D-446B-94AD-760E04D30DB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73793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C2D059-4316-4321-A79F-8CCCFAC1A07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33648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9" y="987426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85C39C-014C-43C5-ACCC-4351920BBA2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57595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9" y="987426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872012-BEFF-4425-877E-6EA93EA633C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71166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A618F2-1279-466D-8BAE-3B00A5B3C73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63214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2401"/>
            <a:ext cx="2057400" cy="5973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2401"/>
            <a:ext cx="6019800" cy="59737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FA1E0C-0218-4001-8ED5-9134121C3A8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76235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813679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682" y="2130433"/>
            <a:ext cx="7772639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363" y="3886200"/>
            <a:ext cx="640127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4122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2" y="274638"/>
            <a:ext cx="8229759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22" y="1600207"/>
            <a:ext cx="822975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9249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192" y="4406908"/>
            <a:ext cx="7772637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192" y="2906714"/>
            <a:ext cx="777263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984939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2" y="274638"/>
            <a:ext cx="8229759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121" y="1600207"/>
            <a:ext cx="4037899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394" y="1600207"/>
            <a:ext cx="4039487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9763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2" y="274638"/>
            <a:ext cx="8229759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122" y="1535113"/>
            <a:ext cx="403948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122" y="2174875"/>
            <a:ext cx="4039487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812" y="1535113"/>
            <a:ext cx="404107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812" y="2174875"/>
            <a:ext cx="4041073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8506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2" y="274638"/>
            <a:ext cx="8229759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7441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5700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6" y="273050"/>
            <a:ext cx="3007791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429" y="273057"/>
            <a:ext cx="5112451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126" y="1435104"/>
            <a:ext cx="3007791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972190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977" y="4800601"/>
            <a:ext cx="5487035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977" y="612775"/>
            <a:ext cx="548703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977" y="5367339"/>
            <a:ext cx="548703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794187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2" y="274638"/>
            <a:ext cx="8229759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122" y="1600207"/>
            <a:ext cx="8229759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312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17242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841" y="274646"/>
            <a:ext cx="2057043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122" y="274646"/>
            <a:ext cx="602034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8792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682" y="2130433"/>
            <a:ext cx="7772639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363" y="3886200"/>
            <a:ext cx="640127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623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2" y="274638"/>
            <a:ext cx="8229759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22" y="1600207"/>
            <a:ext cx="822975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6150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192" y="4406908"/>
            <a:ext cx="7772637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192" y="2906714"/>
            <a:ext cx="777263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279660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2" y="274638"/>
            <a:ext cx="8229759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121" y="1600207"/>
            <a:ext cx="4037899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394" y="1600207"/>
            <a:ext cx="4039487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6191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2" y="274638"/>
            <a:ext cx="8229759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122" y="1535113"/>
            <a:ext cx="403948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122" y="2174875"/>
            <a:ext cx="4039487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812" y="1535113"/>
            <a:ext cx="404107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812" y="2174875"/>
            <a:ext cx="4041073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8437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2" y="274638"/>
            <a:ext cx="8229759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86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8739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6" y="273050"/>
            <a:ext cx="3007791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429" y="273057"/>
            <a:ext cx="5112451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126" y="1435104"/>
            <a:ext cx="3007791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974887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977" y="4800601"/>
            <a:ext cx="5487035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977" y="612775"/>
            <a:ext cx="548703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977" y="5367339"/>
            <a:ext cx="548703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552473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88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roup 61"/>
          <p:cNvGrpSpPr>
            <a:grpSpLocks/>
          </p:cNvGrpSpPr>
          <p:nvPr/>
        </p:nvGrpSpPr>
        <p:grpSpPr bwMode="auto">
          <a:xfrm>
            <a:off x="-6349" y="-6349"/>
            <a:ext cx="9172575" cy="6873875"/>
            <a:chOff x="-4" y="-4"/>
            <a:chExt cx="5778" cy="4330"/>
          </a:xfrm>
        </p:grpSpPr>
        <p:sp>
          <p:nvSpPr>
            <p:cNvPr id="1043" name="Line 19"/>
            <p:cNvSpPr>
              <a:spLocks noChangeShapeType="1"/>
            </p:cNvSpPr>
            <p:nvPr/>
          </p:nvSpPr>
          <p:spPr bwMode="gray">
            <a:xfrm>
              <a:off x="14" y="1725"/>
              <a:ext cx="767" cy="2595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gray">
            <a:xfrm flipH="1">
              <a:off x="5523" y="3888"/>
              <a:ext cx="251" cy="432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gray">
            <a:xfrm flipH="1" flipV="1">
              <a:off x="24" y="4"/>
              <a:ext cx="5743" cy="485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gray">
            <a:xfrm flipH="1">
              <a:off x="3899" y="3933"/>
              <a:ext cx="1868" cy="367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gray">
            <a:xfrm>
              <a:off x="-4" y="-4"/>
              <a:ext cx="5764" cy="644"/>
            </a:xfrm>
            <a:custGeom>
              <a:avLst/>
              <a:gdLst>
                <a:gd name="T0" fmla="*/ 1 w 5764"/>
                <a:gd name="T1" fmla="*/ 644 h 644"/>
                <a:gd name="T2" fmla="*/ 3603 w 5764"/>
                <a:gd name="T3" fmla="*/ 644 h 644"/>
                <a:gd name="T4" fmla="*/ 3704 w 5764"/>
                <a:gd name="T5" fmla="*/ 623 h 644"/>
                <a:gd name="T6" fmla="*/ 3970 w 5764"/>
                <a:gd name="T7" fmla="*/ 529 h 644"/>
                <a:gd name="T8" fmla="*/ 4053 w 5764"/>
                <a:gd name="T9" fmla="*/ 511 h 644"/>
                <a:gd name="T10" fmla="*/ 5764 w 5764"/>
                <a:gd name="T11" fmla="*/ 512 h 644"/>
                <a:gd name="T12" fmla="*/ 5762 w 5764"/>
                <a:gd name="T13" fmla="*/ 0 h 644"/>
                <a:gd name="T14" fmla="*/ 0 w 5764"/>
                <a:gd name="T15" fmla="*/ 2 h 644"/>
                <a:gd name="T16" fmla="*/ 1 w 5764"/>
                <a:gd name="T17" fmla="*/ 64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4" h="644">
                  <a:moveTo>
                    <a:pt x="1" y="644"/>
                  </a:moveTo>
                  <a:lnTo>
                    <a:pt x="3603" y="644"/>
                  </a:lnTo>
                  <a:cubicBezTo>
                    <a:pt x="3663" y="644"/>
                    <a:pt x="3704" y="623"/>
                    <a:pt x="3704" y="623"/>
                  </a:cubicBezTo>
                  <a:lnTo>
                    <a:pt x="3970" y="529"/>
                  </a:lnTo>
                  <a:cubicBezTo>
                    <a:pt x="3970" y="529"/>
                    <a:pt x="4000" y="513"/>
                    <a:pt x="4053" y="511"/>
                  </a:cubicBezTo>
                  <a:lnTo>
                    <a:pt x="5764" y="512"/>
                  </a:lnTo>
                  <a:lnTo>
                    <a:pt x="5762" y="0"/>
                  </a:lnTo>
                  <a:lnTo>
                    <a:pt x="0" y="2"/>
                  </a:lnTo>
                  <a:lnTo>
                    <a:pt x="1" y="644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100000">
                  <a:srgbClr val="FFFFFF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gray">
            <a:xfrm>
              <a:off x="-4" y="-2"/>
              <a:ext cx="5762" cy="600"/>
            </a:xfrm>
            <a:custGeom>
              <a:avLst/>
              <a:gdLst>
                <a:gd name="T0" fmla="*/ 2 w 5762"/>
                <a:gd name="T1" fmla="*/ 600 h 600"/>
                <a:gd name="T2" fmla="*/ 3603 w 5762"/>
                <a:gd name="T3" fmla="*/ 600 h 600"/>
                <a:gd name="T4" fmla="*/ 3704 w 5762"/>
                <a:gd name="T5" fmla="*/ 579 h 600"/>
                <a:gd name="T6" fmla="*/ 3970 w 5762"/>
                <a:gd name="T7" fmla="*/ 485 h 600"/>
                <a:gd name="T8" fmla="*/ 4053 w 5762"/>
                <a:gd name="T9" fmla="*/ 467 h 600"/>
                <a:gd name="T10" fmla="*/ 5762 w 5762"/>
                <a:gd name="T11" fmla="*/ 466 h 600"/>
                <a:gd name="T12" fmla="*/ 5762 w 5762"/>
                <a:gd name="T13" fmla="*/ 0 h 600"/>
                <a:gd name="T14" fmla="*/ 0 w 5762"/>
                <a:gd name="T15" fmla="*/ 2 h 600"/>
                <a:gd name="T16" fmla="*/ 2 w 5762"/>
                <a:gd name="T17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2" h="600">
                  <a:moveTo>
                    <a:pt x="2" y="600"/>
                  </a:moveTo>
                  <a:lnTo>
                    <a:pt x="3603" y="600"/>
                  </a:lnTo>
                  <a:cubicBezTo>
                    <a:pt x="3663" y="600"/>
                    <a:pt x="3704" y="579"/>
                    <a:pt x="3704" y="579"/>
                  </a:cubicBezTo>
                  <a:lnTo>
                    <a:pt x="3970" y="485"/>
                  </a:lnTo>
                  <a:cubicBezTo>
                    <a:pt x="3970" y="485"/>
                    <a:pt x="3996" y="473"/>
                    <a:pt x="4053" y="467"/>
                  </a:cubicBezTo>
                  <a:lnTo>
                    <a:pt x="5762" y="466"/>
                  </a:lnTo>
                  <a:lnTo>
                    <a:pt x="5762" y="0"/>
                  </a:lnTo>
                  <a:lnTo>
                    <a:pt x="0" y="2"/>
                  </a:lnTo>
                  <a:lnTo>
                    <a:pt x="2" y="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74" name="Group 50"/>
            <p:cNvGrpSpPr>
              <a:grpSpLocks/>
            </p:cNvGrpSpPr>
            <p:nvPr/>
          </p:nvGrpSpPr>
          <p:grpSpPr bwMode="auto">
            <a:xfrm flipH="1">
              <a:off x="-2" y="4151"/>
              <a:ext cx="5764" cy="175"/>
              <a:chOff x="-2" y="4151"/>
              <a:chExt cx="5764" cy="175"/>
            </a:xfrm>
          </p:grpSpPr>
          <p:sp>
            <p:nvSpPr>
              <p:cNvPr id="1073" name="Freeform 49"/>
              <p:cNvSpPr>
                <a:spLocks/>
              </p:cNvSpPr>
              <p:nvPr userDrawn="1"/>
            </p:nvSpPr>
            <p:spPr bwMode="gray">
              <a:xfrm>
                <a:off x="-2" y="4151"/>
                <a:ext cx="5762" cy="169"/>
              </a:xfrm>
              <a:custGeom>
                <a:avLst/>
                <a:gdLst>
                  <a:gd name="T0" fmla="*/ 0 w 5762"/>
                  <a:gd name="T1" fmla="*/ 169 h 169"/>
                  <a:gd name="T2" fmla="*/ 5762 w 5762"/>
                  <a:gd name="T3" fmla="*/ 168 h 169"/>
                  <a:gd name="T4" fmla="*/ 5762 w 5762"/>
                  <a:gd name="T5" fmla="*/ 56 h 169"/>
                  <a:gd name="T6" fmla="*/ 1513 w 5762"/>
                  <a:gd name="T7" fmla="*/ 57 h 169"/>
                  <a:gd name="T8" fmla="*/ 1465 w 5762"/>
                  <a:gd name="T9" fmla="*/ 47 h 169"/>
                  <a:gd name="T10" fmla="*/ 1403 w 5762"/>
                  <a:gd name="T11" fmla="*/ 14 h 169"/>
                  <a:gd name="T12" fmla="*/ 1346 w 5762"/>
                  <a:gd name="T13" fmla="*/ 2 h 169"/>
                  <a:gd name="T14" fmla="*/ 0 w 5762"/>
                  <a:gd name="T15" fmla="*/ 2 h 169"/>
                  <a:gd name="T16" fmla="*/ 0 w 5762"/>
                  <a:gd name="T17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62" h="169">
                    <a:moveTo>
                      <a:pt x="0" y="169"/>
                    </a:moveTo>
                    <a:lnTo>
                      <a:pt x="5762" y="168"/>
                    </a:lnTo>
                    <a:lnTo>
                      <a:pt x="5762" y="56"/>
                    </a:lnTo>
                    <a:lnTo>
                      <a:pt x="1513" y="57"/>
                    </a:lnTo>
                    <a:cubicBezTo>
                      <a:pt x="1486" y="57"/>
                      <a:pt x="1486" y="54"/>
                      <a:pt x="1465" y="47"/>
                    </a:cubicBezTo>
                    <a:lnTo>
                      <a:pt x="1403" y="14"/>
                    </a:lnTo>
                    <a:cubicBezTo>
                      <a:pt x="1383" y="6"/>
                      <a:pt x="1385" y="0"/>
                      <a:pt x="1346" y="2"/>
                    </a:cubicBezTo>
                    <a:lnTo>
                      <a:pt x="0" y="2"/>
                    </a:lnTo>
                    <a:lnTo>
                      <a:pt x="0" y="1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1" name="Freeform 37"/>
              <p:cNvSpPr>
                <a:spLocks/>
              </p:cNvSpPr>
              <p:nvPr userDrawn="1"/>
            </p:nvSpPr>
            <p:spPr bwMode="gray">
              <a:xfrm>
                <a:off x="-2" y="4188"/>
                <a:ext cx="5764" cy="138"/>
              </a:xfrm>
              <a:custGeom>
                <a:avLst/>
                <a:gdLst>
                  <a:gd name="T0" fmla="*/ 2 w 5764"/>
                  <a:gd name="T1" fmla="*/ 138 h 138"/>
                  <a:gd name="T2" fmla="*/ 5764 w 5764"/>
                  <a:gd name="T3" fmla="*/ 136 h 138"/>
                  <a:gd name="T4" fmla="*/ 5762 w 5764"/>
                  <a:gd name="T5" fmla="*/ 56 h 138"/>
                  <a:gd name="T6" fmla="*/ 1513 w 5764"/>
                  <a:gd name="T7" fmla="*/ 57 h 138"/>
                  <a:gd name="T8" fmla="*/ 1465 w 5764"/>
                  <a:gd name="T9" fmla="*/ 47 h 138"/>
                  <a:gd name="T10" fmla="*/ 1403 w 5764"/>
                  <a:gd name="T11" fmla="*/ 14 h 138"/>
                  <a:gd name="T12" fmla="*/ 1346 w 5764"/>
                  <a:gd name="T13" fmla="*/ 2 h 138"/>
                  <a:gd name="T14" fmla="*/ 0 w 5764"/>
                  <a:gd name="T15" fmla="*/ 2 h 138"/>
                  <a:gd name="T16" fmla="*/ 2 w 5764"/>
                  <a:gd name="T17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64" h="138">
                    <a:moveTo>
                      <a:pt x="2" y="138"/>
                    </a:moveTo>
                    <a:lnTo>
                      <a:pt x="5764" y="136"/>
                    </a:lnTo>
                    <a:lnTo>
                      <a:pt x="5762" y="56"/>
                    </a:lnTo>
                    <a:lnTo>
                      <a:pt x="1513" y="57"/>
                    </a:lnTo>
                    <a:cubicBezTo>
                      <a:pt x="1486" y="57"/>
                      <a:pt x="1486" y="54"/>
                      <a:pt x="1465" y="47"/>
                    </a:cubicBezTo>
                    <a:lnTo>
                      <a:pt x="1403" y="14"/>
                    </a:lnTo>
                    <a:cubicBezTo>
                      <a:pt x="1383" y="6"/>
                      <a:pt x="1385" y="0"/>
                      <a:pt x="1346" y="2"/>
                    </a:cubicBezTo>
                    <a:lnTo>
                      <a:pt x="0" y="2"/>
                    </a:lnTo>
                    <a:lnTo>
                      <a:pt x="2" y="13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84" name="Freeform 60"/>
            <p:cNvSpPr>
              <a:spLocks/>
            </p:cNvSpPr>
            <p:nvPr userDrawn="1"/>
          </p:nvSpPr>
          <p:spPr bwMode="gray">
            <a:xfrm>
              <a:off x="4080" y="508"/>
              <a:ext cx="1152" cy="288"/>
            </a:xfrm>
            <a:custGeom>
              <a:avLst/>
              <a:gdLst>
                <a:gd name="T0" fmla="*/ 48 w 1152"/>
                <a:gd name="T1" fmla="*/ 0 h 288"/>
                <a:gd name="T2" fmla="*/ 0 w 1152"/>
                <a:gd name="T3" fmla="*/ 288 h 288"/>
                <a:gd name="T4" fmla="*/ 1056 w 1152"/>
                <a:gd name="T5" fmla="*/ 288 h 288"/>
                <a:gd name="T6" fmla="*/ 1152 w 1152"/>
                <a:gd name="T7" fmla="*/ 0 h 288"/>
                <a:gd name="T8" fmla="*/ 48 w 11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2" h="288">
                  <a:moveTo>
                    <a:pt x="48" y="0"/>
                  </a:moveTo>
                  <a:lnTo>
                    <a:pt x="0" y="288"/>
                  </a:lnTo>
                  <a:lnTo>
                    <a:pt x="1056" y="288"/>
                  </a:lnTo>
                  <a:lnTo>
                    <a:pt x="1152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1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733426" y="152400"/>
            <a:ext cx="7953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grpSp>
        <p:nvGrpSpPr>
          <p:cNvPr id="1063" name="Group 39"/>
          <p:cNvGrpSpPr>
            <a:grpSpLocks/>
          </p:cNvGrpSpPr>
          <p:nvPr/>
        </p:nvGrpSpPr>
        <p:grpSpPr bwMode="auto">
          <a:xfrm>
            <a:off x="327025" y="292100"/>
            <a:ext cx="361951" cy="361950"/>
            <a:chOff x="192" y="384"/>
            <a:chExt cx="336" cy="288"/>
          </a:xfrm>
        </p:grpSpPr>
        <p:sp>
          <p:nvSpPr>
            <p:cNvPr id="1064" name="AutoShape 40"/>
            <p:cNvSpPr>
              <a:spLocks noChangeArrowheads="1"/>
            </p:cNvSpPr>
            <p:nvPr userDrawn="1"/>
          </p:nvSpPr>
          <p:spPr bwMode="gray">
            <a:xfrm>
              <a:off x="192" y="384"/>
              <a:ext cx="192" cy="288"/>
            </a:xfrm>
            <a:prstGeom prst="chevron">
              <a:avLst>
                <a:gd name="adj" fmla="val 60935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" name="AutoShape 41"/>
            <p:cNvSpPr>
              <a:spLocks noChangeArrowheads="1"/>
            </p:cNvSpPr>
            <p:nvPr userDrawn="1"/>
          </p:nvSpPr>
          <p:spPr bwMode="gray">
            <a:xfrm>
              <a:off x="336" y="384"/>
              <a:ext cx="192" cy="288"/>
            </a:xfrm>
            <a:prstGeom prst="chevron">
              <a:avLst>
                <a:gd name="adj" fmla="val 60935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66271" y="1181741"/>
            <a:ext cx="8229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316" y="6048223"/>
            <a:ext cx="1775520" cy="8815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36588"/>
          </a:xfrm>
          <a:prstGeom prst="rect">
            <a:avLst/>
          </a:prstGeom>
          <a:gradFill rotWithShape="1">
            <a:gsLst>
              <a:gs pos="0">
                <a:srgbClr val="001D31"/>
              </a:gs>
              <a:gs pos="100000">
                <a:srgbClr val="0099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800" b="1">
              <a:solidFill>
                <a:srgbClr val="000000"/>
              </a:solidFill>
              <a:ea typeface="黑体" pitchFamily="49" charset="-122"/>
            </a:endParaRPr>
          </a:p>
        </p:txBody>
      </p:sp>
      <p:grpSp>
        <p:nvGrpSpPr>
          <p:cNvPr id="3075" name="Group 16"/>
          <p:cNvGrpSpPr>
            <a:grpSpLocks/>
          </p:cNvGrpSpPr>
          <p:nvPr/>
        </p:nvGrpSpPr>
        <p:grpSpPr bwMode="auto">
          <a:xfrm>
            <a:off x="152377" y="763588"/>
            <a:ext cx="8810683" cy="5905500"/>
            <a:chOff x="40" y="391"/>
            <a:chExt cx="2608" cy="3810"/>
          </a:xfrm>
        </p:grpSpPr>
        <p:sp>
          <p:nvSpPr>
            <p:cNvPr id="3082" name="AutoShape 17"/>
            <p:cNvSpPr>
              <a:spLocks noChangeArrowheads="1"/>
            </p:cNvSpPr>
            <p:nvPr/>
          </p:nvSpPr>
          <p:spPr bwMode="auto">
            <a:xfrm>
              <a:off x="40" y="391"/>
              <a:ext cx="2608" cy="3810"/>
            </a:xfrm>
            <a:prstGeom prst="roundRect">
              <a:avLst>
                <a:gd name="adj" fmla="val 4949"/>
              </a:avLst>
            </a:prstGeom>
            <a:solidFill>
              <a:srgbClr val="F8F8F8"/>
            </a:solidFill>
            <a:ln w="9525">
              <a:solidFill>
                <a:srgbClr val="80CB3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3083" name="AutoShape 18"/>
            <p:cNvSpPr>
              <a:spLocks noChangeArrowheads="1"/>
            </p:cNvSpPr>
            <p:nvPr/>
          </p:nvSpPr>
          <p:spPr bwMode="auto">
            <a:xfrm>
              <a:off x="95" y="456"/>
              <a:ext cx="2503" cy="3710"/>
            </a:xfrm>
            <a:prstGeom prst="roundRect">
              <a:avLst>
                <a:gd name="adj" fmla="val 7912"/>
              </a:avLst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endParaRPr>
            </a:p>
          </p:txBody>
        </p:sp>
      </p:grpSp>
      <p:pic>
        <p:nvPicPr>
          <p:cNvPr id="14" name="Picture 2" descr="C:\Users\chaoran\Desktop\logo.png"/>
          <p:cNvPicPr>
            <a:picLocks noChangeAspect="1" noChangeArrowheads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12" y="6096000"/>
            <a:ext cx="2018968" cy="5080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图片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chaoran\Desktop\logo.png"/>
          <p:cNvPicPr>
            <a:picLocks noChangeAspect="1" noChangeArrowheads="1"/>
          </p:cNvPicPr>
          <p:nvPr/>
        </p:nvPicPr>
        <p:blipFill rotWithShape="1">
          <a:blip r:embed="rId13"/>
          <a:srcRect r="68571"/>
          <a:stretch/>
        </p:blipFill>
        <p:spPr bwMode="auto">
          <a:xfrm>
            <a:off x="5599730" y="5807083"/>
            <a:ext cx="1077727" cy="8620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chaoran\Desktop\logo.png"/>
          <p:cNvPicPr>
            <a:picLocks noChangeAspect="1" noChangeArrowheads="1"/>
          </p:cNvPicPr>
          <p:nvPr/>
        </p:nvPicPr>
        <p:blipFill rotWithShape="1"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2"/>
          <a:stretch/>
        </p:blipFill>
        <p:spPr bwMode="auto">
          <a:xfrm>
            <a:off x="6677455" y="5806718"/>
            <a:ext cx="2207623" cy="79230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1" descr="C:\Documents and Settings\All Users\Documents\My Pictures\示例图片\Blue hills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900148" y="1828800"/>
            <a:ext cx="3390672" cy="200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450" dirty="0" smtClean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再见</a:t>
            </a:r>
          </a:p>
        </p:txBody>
      </p:sp>
    </p:spTree>
    <p:extLst>
      <p:ext uri="{BB962C8B-B14F-4D97-AF65-F5344CB8AC3E}">
        <p14:creationId xmlns:p14="http://schemas.microsoft.com/office/powerpoint/2010/main" val="18543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roup 61"/>
          <p:cNvGrpSpPr>
            <a:grpSpLocks/>
          </p:cNvGrpSpPr>
          <p:nvPr/>
        </p:nvGrpSpPr>
        <p:grpSpPr bwMode="auto">
          <a:xfrm>
            <a:off x="-6349" y="-6349"/>
            <a:ext cx="9172575" cy="6873875"/>
            <a:chOff x="-4" y="-4"/>
            <a:chExt cx="5778" cy="4330"/>
          </a:xfrm>
        </p:grpSpPr>
        <p:sp>
          <p:nvSpPr>
            <p:cNvPr id="1043" name="Line 19"/>
            <p:cNvSpPr>
              <a:spLocks noChangeShapeType="1"/>
            </p:cNvSpPr>
            <p:nvPr/>
          </p:nvSpPr>
          <p:spPr bwMode="gray">
            <a:xfrm>
              <a:off x="14" y="1725"/>
              <a:ext cx="767" cy="2595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gray">
            <a:xfrm flipH="1">
              <a:off x="5523" y="3888"/>
              <a:ext cx="251" cy="432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gray">
            <a:xfrm flipH="1" flipV="1">
              <a:off x="24" y="4"/>
              <a:ext cx="5743" cy="485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gray">
            <a:xfrm flipH="1">
              <a:off x="3899" y="3933"/>
              <a:ext cx="1868" cy="367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gray">
            <a:xfrm>
              <a:off x="-4" y="-4"/>
              <a:ext cx="5764" cy="644"/>
            </a:xfrm>
            <a:custGeom>
              <a:avLst/>
              <a:gdLst>
                <a:gd name="T0" fmla="*/ 1 w 5764"/>
                <a:gd name="T1" fmla="*/ 644 h 644"/>
                <a:gd name="T2" fmla="*/ 3603 w 5764"/>
                <a:gd name="T3" fmla="*/ 644 h 644"/>
                <a:gd name="T4" fmla="*/ 3704 w 5764"/>
                <a:gd name="T5" fmla="*/ 623 h 644"/>
                <a:gd name="T6" fmla="*/ 3970 w 5764"/>
                <a:gd name="T7" fmla="*/ 529 h 644"/>
                <a:gd name="T8" fmla="*/ 4053 w 5764"/>
                <a:gd name="T9" fmla="*/ 511 h 644"/>
                <a:gd name="T10" fmla="*/ 5764 w 5764"/>
                <a:gd name="T11" fmla="*/ 512 h 644"/>
                <a:gd name="T12" fmla="*/ 5762 w 5764"/>
                <a:gd name="T13" fmla="*/ 0 h 644"/>
                <a:gd name="T14" fmla="*/ 0 w 5764"/>
                <a:gd name="T15" fmla="*/ 2 h 644"/>
                <a:gd name="T16" fmla="*/ 1 w 5764"/>
                <a:gd name="T17" fmla="*/ 64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4" h="644">
                  <a:moveTo>
                    <a:pt x="1" y="644"/>
                  </a:moveTo>
                  <a:lnTo>
                    <a:pt x="3603" y="644"/>
                  </a:lnTo>
                  <a:cubicBezTo>
                    <a:pt x="3663" y="644"/>
                    <a:pt x="3704" y="623"/>
                    <a:pt x="3704" y="623"/>
                  </a:cubicBezTo>
                  <a:lnTo>
                    <a:pt x="3970" y="529"/>
                  </a:lnTo>
                  <a:cubicBezTo>
                    <a:pt x="3970" y="529"/>
                    <a:pt x="4000" y="513"/>
                    <a:pt x="4053" y="511"/>
                  </a:cubicBezTo>
                  <a:lnTo>
                    <a:pt x="5764" y="512"/>
                  </a:lnTo>
                  <a:lnTo>
                    <a:pt x="5762" y="0"/>
                  </a:lnTo>
                  <a:lnTo>
                    <a:pt x="0" y="2"/>
                  </a:lnTo>
                  <a:lnTo>
                    <a:pt x="1" y="644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100000">
                  <a:srgbClr val="FFFFFF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gray">
            <a:xfrm>
              <a:off x="-4" y="-2"/>
              <a:ext cx="5762" cy="600"/>
            </a:xfrm>
            <a:custGeom>
              <a:avLst/>
              <a:gdLst>
                <a:gd name="T0" fmla="*/ 2 w 5762"/>
                <a:gd name="T1" fmla="*/ 600 h 600"/>
                <a:gd name="T2" fmla="*/ 3603 w 5762"/>
                <a:gd name="T3" fmla="*/ 600 h 600"/>
                <a:gd name="T4" fmla="*/ 3704 w 5762"/>
                <a:gd name="T5" fmla="*/ 579 h 600"/>
                <a:gd name="T6" fmla="*/ 3970 w 5762"/>
                <a:gd name="T7" fmla="*/ 485 h 600"/>
                <a:gd name="T8" fmla="*/ 4053 w 5762"/>
                <a:gd name="T9" fmla="*/ 467 h 600"/>
                <a:gd name="T10" fmla="*/ 5762 w 5762"/>
                <a:gd name="T11" fmla="*/ 466 h 600"/>
                <a:gd name="T12" fmla="*/ 5762 w 5762"/>
                <a:gd name="T13" fmla="*/ 0 h 600"/>
                <a:gd name="T14" fmla="*/ 0 w 5762"/>
                <a:gd name="T15" fmla="*/ 2 h 600"/>
                <a:gd name="T16" fmla="*/ 2 w 5762"/>
                <a:gd name="T17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2" h="600">
                  <a:moveTo>
                    <a:pt x="2" y="600"/>
                  </a:moveTo>
                  <a:lnTo>
                    <a:pt x="3603" y="600"/>
                  </a:lnTo>
                  <a:cubicBezTo>
                    <a:pt x="3663" y="600"/>
                    <a:pt x="3704" y="579"/>
                    <a:pt x="3704" y="579"/>
                  </a:cubicBezTo>
                  <a:lnTo>
                    <a:pt x="3970" y="485"/>
                  </a:lnTo>
                  <a:cubicBezTo>
                    <a:pt x="3970" y="485"/>
                    <a:pt x="3996" y="473"/>
                    <a:pt x="4053" y="467"/>
                  </a:cubicBezTo>
                  <a:lnTo>
                    <a:pt x="5762" y="466"/>
                  </a:lnTo>
                  <a:lnTo>
                    <a:pt x="5762" y="0"/>
                  </a:lnTo>
                  <a:lnTo>
                    <a:pt x="0" y="2"/>
                  </a:lnTo>
                  <a:lnTo>
                    <a:pt x="2" y="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74" name="Group 50"/>
            <p:cNvGrpSpPr>
              <a:grpSpLocks/>
            </p:cNvGrpSpPr>
            <p:nvPr/>
          </p:nvGrpSpPr>
          <p:grpSpPr bwMode="auto">
            <a:xfrm flipH="1">
              <a:off x="-2" y="4151"/>
              <a:ext cx="5764" cy="175"/>
              <a:chOff x="-2" y="4151"/>
              <a:chExt cx="5764" cy="175"/>
            </a:xfrm>
          </p:grpSpPr>
          <p:sp>
            <p:nvSpPr>
              <p:cNvPr id="1073" name="Freeform 49"/>
              <p:cNvSpPr>
                <a:spLocks/>
              </p:cNvSpPr>
              <p:nvPr userDrawn="1"/>
            </p:nvSpPr>
            <p:spPr bwMode="gray">
              <a:xfrm>
                <a:off x="-2" y="4151"/>
                <a:ext cx="5762" cy="169"/>
              </a:xfrm>
              <a:custGeom>
                <a:avLst/>
                <a:gdLst>
                  <a:gd name="T0" fmla="*/ 0 w 5762"/>
                  <a:gd name="T1" fmla="*/ 169 h 169"/>
                  <a:gd name="T2" fmla="*/ 5762 w 5762"/>
                  <a:gd name="T3" fmla="*/ 168 h 169"/>
                  <a:gd name="T4" fmla="*/ 5762 w 5762"/>
                  <a:gd name="T5" fmla="*/ 56 h 169"/>
                  <a:gd name="T6" fmla="*/ 1513 w 5762"/>
                  <a:gd name="T7" fmla="*/ 57 h 169"/>
                  <a:gd name="T8" fmla="*/ 1465 w 5762"/>
                  <a:gd name="T9" fmla="*/ 47 h 169"/>
                  <a:gd name="T10" fmla="*/ 1403 w 5762"/>
                  <a:gd name="T11" fmla="*/ 14 h 169"/>
                  <a:gd name="T12" fmla="*/ 1346 w 5762"/>
                  <a:gd name="T13" fmla="*/ 2 h 169"/>
                  <a:gd name="T14" fmla="*/ 0 w 5762"/>
                  <a:gd name="T15" fmla="*/ 2 h 169"/>
                  <a:gd name="T16" fmla="*/ 0 w 5762"/>
                  <a:gd name="T17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62" h="169">
                    <a:moveTo>
                      <a:pt x="0" y="169"/>
                    </a:moveTo>
                    <a:lnTo>
                      <a:pt x="5762" y="168"/>
                    </a:lnTo>
                    <a:lnTo>
                      <a:pt x="5762" y="56"/>
                    </a:lnTo>
                    <a:lnTo>
                      <a:pt x="1513" y="57"/>
                    </a:lnTo>
                    <a:cubicBezTo>
                      <a:pt x="1486" y="57"/>
                      <a:pt x="1486" y="54"/>
                      <a:pt x="1465" y="47"/>
                    </a:cubicBezTo>
                    <a:lnTo>
                      <a:pt x="1403" y="14"/>
                    </a:lnTo>
                    <a:cubicBezTo>
                      <a:pt x="1383" y="6"/>
                      <a:pt x="1385" y="0"/>
                      <a:pt x="1346" y="2"/>
                    </a:cubicBezTo>
                    <a:lnTo>
                      <a:pt x="0" y="2"/>
                    </a:lnTo>
                    <a:lnTo>
                      <a:pt x="0" y="1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1" name="Freeform 37"/>
              <p:cNvSpPr>
                <a:spLocks/>
              </p:cNvSpPr>
              <p:nvPr userDrawn="1"/>
            </p:nvSpPr>
            <p:spPr bwMode="gray">
              <a:xfrm>
                <a:off x="-2" y="4188"/>
                <a:ext cx="5764" cy="138"/>
              </a:xfrm>
              <a:custGeom>
                <a:avLst/>
                <a:gdLst>
                  <a:gd name="T0" fmla="*/ 2 w 5764"/>
                  <a:gd name="T1" fmla="*/ 138 h 138"/>
                  <a:gd name="T2" fmla="*/ 5764 w 5764"/>
                  <a:gd name="T3" fmla="*/ 136 h 138"/>
                  <a:gd name="T4" fmla="*/ 5762 w 5764"/>
                  <a:gd name="T5" fmla="*/ 56 h 138"/>
                  <a:gd name="T6" fmla="*/ 1513 w 5764"/>
                  <a:gd name="T7" fmla="*/ 57 h 138"/>
                  <a:gd name="T8" fmla="*/ 1465 w 5764"/>
                  <a:gd name="T9" fmla="*/ 47 h 138"/>
                  <a:gd name="T10" fmla="*/ 1403 w 5764"/>
                  <a:gd name="T11" fmla="*/ 14 h 138"/>
                  <a:gd name="T12" fmla="*/ 1346 w 5764"/>
                  <a:gd name="T13" fmla="*/ 2 h 138"/>
                  <a:gd name="T14" fmla="*/ 0 w 5764"/>
                  <a:gd name="T15" fmla="*/ 2 h 138"/>
                  <a:gd name="T16" fmla="*/ 2 w 5764"/>
                  <a:gd name="T17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64" h="138">
                    <a:moveTo>
                      <a:pt x="2" y="138"/>
                    </a:moveTo>
                    <a:lnTo>
                      <a:pt x="5764" y="136"/>
                    </a:lnTo>
                    <a:lnTo>
                      <a:pt x="5762" y="56"/>
                    </a:lnTo>
                    <a:lnTo>
                      <a:pt x="1513" y="57"/>
                    </a:lnTo>
                    <a:cubicBezTo>
                      <a:pt x="1486" y="57"/>
                      <a:pt x="1486" y="54"/>
                      <a:pt x="1465" y="47"/>
                    </a:cubicBezTo>
                    <a:lnTo>
                      <a:pt x="1403" y="14"/>
                    </a:lnTo>
                    <a:cubicBezTo>
                      <a:pt x="1383" y="6"/>
                      <a:pt x="1385" y="0"/>
                      <a:pt x="1346" y="2"/>
                    </a:cubicBezTo>
                    <a:lnTo>
                      <a:pt x="0" y="2"/>
                    </a:lnTo>
                    <a:lnTo>
                      <a:pt x="2" y="13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84" name="Freeform 60"/>
            <p:cNvSpPr>
              <a:spLocks/>
            </p:cNvSpPr>
            <p:nvPr userDrawn="1"/>
          </p:nvSpPr>
          <p:spPr bwMode="gray">
            <a:xfrm>
              <a:off x="4080" y="508"/>
              <a:ext cx="1152" cy="288"/>
            </a:xfrm>
            <a:custGeom>
              <a:avLst/>
              <a:gdLst>
                <a:gd name="T0" fmla="*/ 48 w 1152"/>
                <a:gd name="T1" fmla="*/ 0 h 288"/>
                <a:gd name="T2" fmla="*/ 0 w 1152"/>
                <a:gd name="T3" fmla="*/ 288 h 288"/>
                <a:gd name="T4" fmla="*/ 1056 w 1152"/>
                <a:gd name="T5" fmla="*/ 288 h 288"/>
                <a:gd name="T6" fmla="*/ 1152 w 1152"/>
                <a:gd name="T7" fmla="*/ 0 h 288"/>
                <a:gd name="T8" fmla="*/ 48 w 11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2" h="288">
                  <a:moveTo>
                    <a:pt x="48" y="0"/>
                  </a:moveTo>
                  <a:lnTo>
                    <a:pt x="0" y="288"/>
                  </a:lnTo>
                  <a:lnTo>
                    <a:pt x="1056" y="288"/>
                  </a:lnTo>
                  <a:lnTo>
                    <a:pt x="1152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1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733426" y="152400"/>
            <a:ext cx="7953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grpSp>
        <p:nvGrpSpPr>
          <p:cNvPr id="1063" name="Group 39"/>
          <p:cNvGrpSpPr>
            <a:grpSpLocks/>
          </p:cNvGrpSpPr>
          <p:nvPr/>
        </p:nvGrpSpPr>
        <p:grpSpPr bwMode="auto">
          <a:xfrm>
            <a:off x="327025" y="292100"/>
            <a:ext cx="361951" cy="361950"/>
            <a:chOff x="192" y="384"/>
            <a:chExt cx="336" cy="288"/>
          </a:xfrm>
        </p:grpSpPr>
        <p:sp>
          <p:nvSpPr>
            <p:cNvPr id="1064" name="AutoShape 40"/>
            <p:cNvSpPr>
              <a:spLocks noChangeArrowheads="1"/>
            </p:cNvSpPr>
            <p:nvPr userDrawn="1"/>
          </p:nvSpPr>
          <p:spPr bwMode="gray">
            <a:xfrm>
              <a:off x="192" y="384"/>
              <a:ext cx="192" cy="288"/>
            </a:xfrm>
            <a:prstGeom prst="chevron">
              <a:avLst>
                <a:gd name="adj" fmla="val 60935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" name="AutoShape 41"/>
            <p:cNvSpPr>
              <a:spLocks noChangeArrowheads="1"/>
            </p:cNvSpPr>
            <p:nvPr userDrawn="1"/>
          </p:nvSpPr>
          <p:spPr bwMode="gray">
            <a:xfrm>
              <a:off x="336" y="384"/>
              <a:ext cx="192" cy="288"/>
            </a:xfrm>
            <a:prstGeom prst="chevron">
              <a:avLst>
                <a:gd name="adj" fmla="val 60935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66271" y="1181741"/>
            <a:ext cx="8229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316" y="6048223"/>
            <a:ext cx="1775520" cy="8815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36588"/>
          </a:xfrm>
          <a:prstGeom prst="rect">
            <a:avLst/>
          </a:prstGeom>
          <a:gradFill rotWithShape="1">
            <a:gsLst>
              <a:gs pos="0">
                <a:srgbClr val="001D31"/>
              </a:gs>
              <a:gs pos="100000">
                <a:srgbClr val="0099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800" b="1">
              <a:solidFill>
                <a:srgbClr val="000000"/>
              </a:solidFill>
              <a:ea typeface="黑体" pitchFamily="49" charset="-122"/>
            </a:endParaRPr>
          </a:p>
        </p:txBody>
      </p:sp>
      <p:grpSp>
        <p:nvGrpSpPr>
          <p:cNvPr id="3075" name="Group 16"/>
          <p:cNvGrpSpPr>
            <a:grpSpLocks/>
          </p:cNvGrpSpPr>
          <p:nvPr/>
        </p:nvGrpSpPr>
        <p:grpSpPr bwMode="auto">
          <a:xfrm>
            <a:off x="152377" y="763588"/>
            <a:ext cx="8810683" cy="5905500"/>
            <a:chOff x="40" y="391"/>
            <a:chExt cx="2608" cy="3810"/>
          </a:xfrm>
        </p:grpSpPr>
        <p:sp>
          <p:nvSpPr>
            <p:cNvPr id="3082" name="AutoShape 17"/>
            <p:cNvSpPr>
              <a:spLocks noChangeArrowheads="1"/>
            </p:cNvSpPr>
            <p:nvPr/>
          </p:nvSpPr>
          <p:spPr bwMode="auto">
            <a:xfrm>
              <a:off x="40" y="391"/>
              <a:ext cx="2608" cy="3810"/>
            </a:xfrm>
            <a:prstGeom prst="roundRect">
              <a:avLst>
                <a:gd name="adj" fmla="val 4949"/>
              </a:avLst>
            </a:prstGeom>
            <a:solidFill>
              <a:srgbClr val="F8F8F8"/>
            </a:solidFill>
            <a:ln w="9525">
              <a:solidFill>
                <a:srgbClr val="80CB3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3083" name="AutoShape 18"/>
            <p:cNvSpPr>
              <a:spLocks noChangeArrowheads="1"/>
            </p:cNvSpPr>
            <p:nvPr/>
          </p:nvSpPr>
          <p:spPr bwMode="auto">
            <a:xfrm>
              <a:off x="95" y="456"/>
              <a:ext cx="2503" cy="3710"/>
            </a:xfrm>
            <a:prstGeom prst="roundRect">
              <a:avLst>
                <a:gd name="adj" fmla="val 7912"/>
              </a:avLst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endParaRPr>
            </a:p>
          </p:txBody>
        </p:sp>
      </p:grpSp>
      <p:pic>
        <p:nvPicPr>
          <p:cNvPr id="14" name="Picture 2" descr="C:\Users\chaoran\Desktop\logo.png"/>
          <p:cNvPicPr>
            <a:picLocks noChangeAspect="1" noChangeArrowheads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12" y="6096000"/>
            <a:ext cx="2018968" cy="5080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图片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chaoran\Desktop\logo.png"/>
          <p:cNvPicPr>
            <a:picLocks noChangeAspect="1" noChangeArrowheads="1"/>
          </p:cNvPicPr>
          <p:nvPr/>
        </p:nvPicPr>
        <p:blipFill rotWithShape="1">
          <a:blip r:embed="rId13"/>
          <a:srcRect r="68571"/>
          <a:stretch/>
        </p:blipFill>
        <p:spPr bwMode="auto">
          <a:xfrm>
            <a:off x="5599730" y="5807083"/>
            <a:ext cx="1077727" cy="8620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chaoran\Desktop\logo.png"/>
          <p:cNvPicPr>
            <a:picLocks noChangeAspect="1" noChangeArrowheads="1"/>
          </p:cNvPicPr>
          <p:nvPr/>
        </p:nvPicPr>
        <p:blipFill rotWithShape="1"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2"/>
          <a:stretch/>
        </p:blipFill>
        <p:spPr bwMode="auto">
          <a:xfrm>
            <a:off x="6677455" y="5806718"/>
            <a:ext cx="2207623" cy="79230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1" descr="C:\Documents and Settings\All Users\Documents\My Pictures\示例图片\Blue hills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900148" y="1828800"/>
            <a:ext cx="3390672" cy="200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450" dirty="0" smtClean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再见</a:t>
            </a:r>
          </a:p>
        </p:txBody>
      </p:sp>
    </p:spTree>
    <p:extLst>
      <p:ext uri="{BB962C8B-B14F-4D97-AF65-F5344CB8AC3E}">
        <p14:creationId xmlns:p14="http://schemas.microsoft.com/office/powerpoint/2010/main" val="18543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image" Target="../media/image29.png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8.emf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7.e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Word_97_-_2003___1.doc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2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852387" y="2348880"/>
            <a:ext cx="7451387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827586" y="3645024"/>
            <a:ext cx="747618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1280205" y="4149264"/>
            <a:ext cx="7026324" cy="187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0" rIns="91421" bIns="4571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zh-CN" sz="36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1.2.1</a:t>
            </a:r>
            <a:r>
              <a:rPr lang="zh-CN" altLang="zh-CN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r>
              <a:rPr lang="zh-CN" altLang="en-US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充分条件与必要条件</a:t>
            </a:r>
            <a:endParaRPr lang="en-US" altLang="zh-CN" sz="36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en-US" altLang="zh-CN" sz="36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zh-CN" altLang="zh-CN" sz="36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en-US" altLang="zh-CN" sz="36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gray">
          <a:xfrm>
            <a:off x="2255102" y="1664805"/>
            <a:ext cx="4824536" cy="54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0" rIns="91421" bIns="4571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3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第一章  常用逻辑用语</a:t>
            </a:r>
            <a:endParaRPr lang="en-US" altLang="zh-CN" sz="3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gray">
          <a:xfrm>
            <a:off x="1246988" y="2636912"/>
            <a:ext cx="702632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0" rIns="91421" bIns="4571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4400" dirty="0">
                <a:solidFill>
                  <a:schemeClr val="tx1"/>
                </a:solidFill>
                <a:latin typeface="+mn-lt"/>
                <a:ea typeface="+mn-ea"/>
              </a:rPr>
              <a:t>§1.2  </a:t>
            </a:r>
            <a:r>
              <a:rPr lang="zh-CN" altLang="en-US" sz="4400" dirty="0">
                <a:solidFill>
                  <a:schemeClr val="tx1"/>
                </a:solidFill>
                <a:latin typeface="+mn-lt"/>
                <a:ea typeface="+mn-ea"/>
              </a:rPr>
              <a:t>充分条件与必要条件</a:t>
            </a:r>
            <a:endParaRPr lang="en-US" altLang="zh-CN" sz="44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187735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54246" y="628614"/>
            <a:ext cx="8338880" cy="552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对必要条件的理解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）必要条件是在充分条件的基础上得出的；真命题的条件是结论成立的充分条件，但不一定是结论成立的必要条件；假命题的条件不是结论成立的充分条件，但有可能是结论成立的必要条件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.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）“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p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是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q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的必要条件”的理解：若有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q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，则必须有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p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；而具备了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p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，则不一定有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08309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41595" y="193232"/>
            <a:ext cx="7827963" cy="46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）借助于电路图理解必要条件：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如图所示，当开关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A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闭合时，灯泡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B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不一定亮，但是当开关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A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不闭合时，灯泡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B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一定不亮；当灯泡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B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亮时，可以知道开关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A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一定是闭合的；所以要使灯泡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B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亮，开关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A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必须是闭合的，我们称开关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A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闭合是灯泡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B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亮的必要条件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.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133" y="4417468"/>
            <a:ext cx="22574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1909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238273" y="191350"/>
            <a:ext cx="7827963" cy="552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）“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p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是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q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的必要条件”的等价说法：①“若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q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，则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p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为真；②</a:t>
            </a:r>
            <a:r>
              <a:rPr lang="en-US" altLang="zh-CN" sz="2800" i="1" dirty="0" err="1"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sz="2800" dirty="0" err="1">
                <a:latin typeface="黑体" pitchFamily="49" charset="-122"/>
                <a:ea typeface="黑体" pitchFamily="49" charset="-122"/>
              </a:rPr>
              <a:t>⇒</a:t>
            </a:r>
            <a:r>
              <a:rPr lang="en-US" altLang="zh-CN" sz="2800" i="1" dirty="0" err="1">
                <a:latin typeface="黑体" pitchFamily="49" charset="-122"/>
                <a:ea typeface="黑体" pitchFamily="49" charset="-122"/>
              </a:rPr>
              <a:t>p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；③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q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是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p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的充分条件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.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）从集合的观点看，必要条件的意义是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：</a:t>
            </a:r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  <a:p>
            <a:pPr eaLnBrk="1" hangingPunct="1">
              <a:lnSpc>
                <a:spcPct val="180000"/>
              </a:lnSpc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设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集合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A</a:t>
            </a:r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={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x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｜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x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满足条件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p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},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      B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={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x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｜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x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满足条件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},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若</a:t>
            </a:r>
            <a:r>
              <a:rPr lang="en-US" altLang="zh-CN" sz="2800" i="1" dirty="0" smtClean="0">
                <a:latin typeface="黑体" pitchFamily="49" charset="-122"/>
                <a:ea typeface="黑体" pitchFamily="49" charset="-122"/>
              </a:rPr>
              <a:t>A  B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，则 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p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是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q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的必要条件；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若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A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/ B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，则 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p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不是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q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的必要条件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.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424697"/>
              </p:ext>
            </p:extLst>
          </p:nvPr>
        </p:nvGraphicFramePr>
        <p:xfrm>
          <a:off x="950839" y="4427760"/>
          <a:ext cx="241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Equation" r:id="rId3" imgW="241200" imgH="228600" progId="Equation.DSMT4">
                  <p:embed/>
                </p:oleObj>
              </mc:Choice>
              <mc:Fallback>
                <p:oleObj name="Equation" r:id="rId3" imgW="241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839" y="4427760"/>
                        <a:ext cx="241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063508"/>
              </p:ext>
            </p:extLst>
          </p:nvPr>
        </p:nvGraphicFramePr>
        <p:xfrm>
          <a:off x="1083910" y="5184936"/>
          <a:ext cx="241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" name="Equation" r:id="rId5" imgW="241200" imgH="228600" progId="Equation.DSMT4">
                  <p:embed/>
                </p:oleObj>
              </mc:Choice>
              <mc:Fallback>
                <p:oleObj name="Equation" r:id="rId5" imgW="241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3910" y="5184936"/>
                        <a:ext cx="241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05163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7046"/>
            <a:ext cx="8731876" cy="293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12528" y="4231"/>
            <a:ext cx="4875053" cy="637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/>
              <a:t>题目类型一</a:t>
            </a:r>
            <a:r>
              <a:rPr lang="en-US" altLang="zh-CN" sz="2800" dirty="0"/>
              <a:t>  </a:t>
            </a:r>
            <a:r>
              <a:rPr lang="zh-CN" altLang="zh-CN" sz="2800" dirty="0"/>
              <a:t>充分条件的判断</a:t>
            </a:r>
          </a:p>
        </p:txBody>
      </p:sp>
    </p:spTree>
    <p:extLst>
      <p:ext uri="{BB962C8B-B14F-4D97-AF65-F5344CB8AC3E}">
        <p14:creationId xmlns:p14="http://schemas.microsoft.com/office/powerpoint/2010/main" val="2068491216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8" y="746716"/>
            <a:ext cx="9204053" cy="415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361223"/>
      </p:ext>
    </p:extLst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286838" y="1012032"/>
            <a:ext cx="8280400" cy="5327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kumimoji="1"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1.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练一练</a:t>
            </a:r>
            <a:r>
              <a:rPr kumimoji="1"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用</a:t>
            </a:r>
            <a:r>
              <a:rPr kumimoji="1" lang="zh-CN" altLang="en-US" sz="28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符号    </a:t>
            </a:r>
            <a:r>
              <a:rPr kumimoji="1"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  与        填空</a:t>
            </a:r>
            <a:r>
              <a:rPr kumimoji="1"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.</a:t>
            </a:r>
            <a:r>
              <a:rPr kumimoji="1" lang="zh-CN" altLang="en-US" sz="28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/>
            </a:r>
            <a:br>
              <a:rPr kumimoji="1" lang="zh-CN" altLang="en-US" sz="28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</a:br>
            <a:r>
              <a:rPr kumimoji="1" lang="zh-CN" altLang="en-US" sz="28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         </a:t>
            </a:r>
            <a:br>
              <a:rPr kumimoji="1" lang="zh-CN" altLang="en-US" sz="28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</a:br>
            <a:r>
              <a:rPr kumimoji="1" lang="zh-CN" altLang="en-US" sz="28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（</a:t>
            </a:r>
            <a:r>
              <a:rPr kumimoji="1"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1</a:t>
            </a:r>
            <a:r>
              <a:rPr kumimoji="1" lang="zh-CN" altLang="en-US" sz="28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） </a:t>
            </a:r>
            <a:r>
              <a:rPr kumimoji="1" lang="en-US" altLang="zh-CN" sz="28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x</a:t>
            </a:r>
            <a:r>
              <a:rPr kumimoji="1" lang="en-US" altLang="zh-CN" sz="2800" b="1" baseline="30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2</a:t>
            </a:r>
            <a:r>
              <a:rPr kumimoji="1"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=</a:t>
            </a:r>
            <a:r>
              <a:rPr kumimoji="1" lang="en-US" altLang="zh-CN" sz="28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y</a:t>
            </a:r>
            <a:r>
              <a:rPr kumimoji="1" lang="en-US" altLang="zh-CN" sz="2800" b="1" baseline="30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2 </a:t>
            </a:r>
            <a:r>
              <a:rPr kumimoji="1"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_______</a:t>
            </a:r>
            <a:r>
              <a:rPr kumimoji="1"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 </a:t>
            </a:r>
            <a:r>
              <a:rPr kumimoji="1" lang="en-US" altLang="zh-CN" sz="28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x</a:t>
            </a:r>
            <a:r>
              <a:rPr kumimoji="1"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=</a:t>
            </a:r>
            <a:r>
              <a:rPr kumimoji="1" lang="en-US" altLang="zh-CN" sz="28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y</a:t>
            </a:r>
            <a:r>
              <a:rPr kumimoji="1" lang="zh-CN" altLang="en-US" sz="28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；</a:t>
            </a:r>
            <a:br>
              <a:rPr kumimoji="1" lang="zh-CN" altLang="en-US" sz="28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</a:br>
            <a:r>
              <a:rPr kumimoji="1" lang="zh-CN" altLang="en-US" sz="28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/>
            </a:r>
            <a:br>
              <a:rPr kumimoji="1" lang="zh-CN" altLang="en-US" sz="28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</a:br>
            <a:r>
              <a:rPr kumimoji="1" lang="zh-CN" altLang="en-US" sz="28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（</a:t>
            </a:r>
            <a:r>
              <a:rPr kumimoji="1"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2</a:t>
            </a:r>
            <a:r>
              <a:rPr kumimoji="1" lang="zh-CN" altLang="en-US" sz="28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）内错角</a:t>
            </a:r>
            <a:r>
              <a:rPr kumimoji="1"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相等</a:t>
            </a:r>
            <a:r>
              <a:rPr kumimoji="1"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_______</a:t>
            </a:r>
            <a:r>
              <a:rPr kumimoji="1"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 </a:t>
            </a:r>
            <a:r>
              <a:rPr kumimoji="1" lang="zh-CN" altLang="en-US" sz="28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两直线平行；</a:t>
            </a:r>
            <a:br>
              <a:rPr kumimoji="1" lang="zh-CN" altLang="en-US" sz="28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</a:br>
            <a:r>
              <a:rPr kumimoji="1" lang="zh-CN" altLang="en-US" sz="28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/>
            </a:r>
            <a:br>
              <a:rPr kumimoji="1" lang="zh-CN" altLang="en-US" sz="28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</a:br>
            <a:r>
              <a:rPr kumimoji="1" lang="zh-CN" altLang="en-US" sz="28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（</a:t>
            </a:r>
            <a:r>
              <a:rPr kumimoji="1"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3</a:t>
            </a:r>
            <a:r>
              <a:rPr kumimoji="1" lang="zh-CN" altLang="en-US" sz="28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）整数</a:t>
            </a:r>
            <a:r>
              <a:rPr kumimoji="1" lang="en-US" altLang="zh-CN" sz="28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a</a:t>
            </a:r>
            <a:r>
              <a:rPr kumimoji="1" lang="zh-CN" altLang="en-US" sz="28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能被</a:t>
            </a:r>
            <a:r>
              <a:rPr kumimoji="1"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6</a:t>
            </a:r>
            <a:r>
              <a:rPr kumimoji="1"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整除</a:t>
            </a:r>
            <a:r>
              <a:rPr kumimoji="1"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______</a:t>
            </a:r>
            <a:r>
              <a:rPr kumimoji="1" lang="en-US" altLang="zh-CN" sz="28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a</a:t>
            </a:r>
            <a:r>
              <a:rPr kumimoji="1" lang="zh-CN" altLang="en-US" sz="28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的个位数字为偶数；</a:t>
            </a:r>
            <a:br>
              <a:rPr kumimoji="1" lang="zh-CN" altLang="en-US" sz="28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</a:br>
            <a:r>
              <a:rPr kumimoji="1" lang="zh-CN" altLang="en-US" sz="28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/>
            </a:r>
            <a:br>
              <a:rPr kumimoji="1" lang="zh-CN" altLang="en-US" sz="28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</a:br>
            <a:r>
              <a:rPr kumimoji="1" lang="zh-CN" altLang="en-US" sz="28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（</a:t>
            </a:r>
            <a:r>
              <a:rPr kumimoji="1"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4</a:t>
            </a:r>
            <a:r>
              <a:rPr kumimoji="1" lang="zh-CN" altLang="en-US" sz="28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）</a:t>
            </a:r>
            <a:r>
              <a:rPr kumimoji="1" lang="en-US" altLang="zh-CN" sz="28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ac</a:t>
            </a:r>
            <a:r>
              <a:rPr kumimoji="1"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=</a:t>
            </a:r>
            <a:r>
              <a:rPr kumimoji="1" lang="en-US" altLang="zh-CN" sz="2800" b="1" i="1" dirty="0" err="1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bc</a:t>
            </a:r>
            <a:r>
              <a:rPr kumimoji="1"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 </a:t>
            </a:r>
            <a:r>
              <a:rPr kumimoji="1"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_______ </a:t>
            </a:r>
            <a:r>
              <a:rPr kumimoji="1" lang="en-US" altLang="zh-CN" sz="28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a</a:t>
            </a:r>
            <a:r>
              <a:rPr kumimoji="1"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=</a:t>
            </a:r>
            <a:r>
              <a:rPr kumimoji="1" lang="en-US" altLang="zh-CN" sz="28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b</a:t>
            </a:r>
            <a:r>
              <a:rPr kumimoji="1"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宋体"/>
              </a:rPr>
              <a:t>	</a:t>
            </a:r>
          </a:p>
        </p:txBody>
      </p:sp>
      <p:graphicFrame>
        <p:nvGraphicFramePr>
          <p:cNvPr id="717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904510"/>
              </p:ext>
            </p:extLst>
          </p:nvPr>
        </p:nvGraphicFramePr>
        <p:xfrm>
          <a:off x="2737646" y="1012032"/>
          <a:ext cx="671513" cy="588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1" name="Equation" r:id="rId3" imgW="190440" imgH="152280" progId="Equation.DSMT4">
                  <p:embed/>
                </p:oleObj>
              </mc:Choice>
              <mc:Fallback>
                <p:oleObj name="Equation" r:id="rId3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7646" y="1012032"/>
                        <a:ext cx="671513" cy="5884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190" name="Group 38"/>
          <p:cNvGrpSpPr>
            <a:grpSpLocks/>
          </p:cNvGrpSpPr>
          <p:nvPr/>
        </p:nvGrpSpPr>
        <p:grpSpPr bwMode="auto">
          <a:xfrm>
            <a:off x="2636839" y="1855020"/>
            <a:ext cx="490537" cy="404812"/>
            <a:chOff x="3090" y="3685"/>
            <a:chExt cx="309" cy="255"/>
          </a:xfrm>
        </p:grpSpPr>
        <p:graphicFrame>
          <p:nvGraphicFramePr>
            <p:cNvPr id="7186" name="Object 39"/>
            <p:cNvGraphicFramePr>
              <a:graphicFrameLocks noChangeAspect="1"/>
            </p:cNvGraphicFramePr>
            <p:nvPr/>
          </p:nvGraphicFramePr>
          <p:xfrm>
            <a:off x="3090" y="3693"/>
            <a:ext cx="309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42" name="Equation" r:id="rId5" imgW="142732" imgH="104584" progId="Equation.DSMT4">
                    <p:embed/>
                  </p:oleObj>
                </mc:Choice>
                <mc:Fallback>
                  <p:oleObj name="Equation" r:id="rId5" imgW="142732" imgH="10458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0" y="3693"/>
                          <a:ext cx="309" cy="2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7" name="Line 40"/>
            <p:cNvSpPr>
              <a:spLocks noChangeShapeType="1"/>
            </p:cNvSpPr>
            <p:nvPr/>
          </p:nvSpPr>
          <p:spPr bwMode="auto">
            <a:xfrm flipH="1">
              <a:off x="3180" y="3685"/>
              <a:ext cx="91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49196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304727"/>
              </p:ext>
            </p:extLst>
          </p:nvPr>
        </p:nvGraphicFramePr>
        <p:xfrm>
          <a:off x="3507278" y="2731962"/>
          <a:ext cx="50323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3" name="Equation" r:id="rId7" imgW="142732" imgH="104584" progId="Equation.DSMT4">
                  <p:embed/>
                </p:oleObj>
              </mc:Choice>
              <mc:Fallback>
                <p:oleObj name="Equation" r:id="rId7" imgW="142732" imgH="104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7278" y="2731962"/>
                        <a:ext cx="503237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7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745464"/>
              </p:ext>
            </p:extLst>
          </p:nvPr>
        </p:nvGraphicFramePr>
        <p:xfrm>
          <a:off x="4020963" y="3675936"/>
          <a:ext cx="50323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4" name="Equation" r:id="rId9" imgW="142732" imgH="104584" progId="Equation.DSMT4">
                  <p:embed/>
                </p:oleObj>
              </mc:Choice>
              <mc:Fallback>
                <p:oleObj name="Equation" r:id="rId9" imgW="142732" imgH="104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0963" y="3675936"/>
                        <a:ext cx="503237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198" name="Group 46"/>
          <p:cNvGrpSpPr>
            <a:grpSpLocks/>
          </p:cNvGrpSpPr>
          <p:nvPr/>
        </p:nvGrpSpPr>
        <p:grpSpPr bwMode="auto">
          <a:xfrm>
            <a:off x="2678907" y="4485512"/>
            <a:ext cx="490537" cy="404813"/>
            <a:chOff x="3090" y="3685"/>
            <a:chExt cx="309" cy="255"/>
          </a:xfrm>
        </p:grpSpPr>
        <p:graphicFrame>
          <p:nvGraphicFramePr>
            <p:cNvPr id="7182" name="Object 47"/>
            <p:cNvGraphicFramePr>
              <a:graphicFrameLocks noChangeAspect="1"/>
            </p:cNvGraphicFramePr>
            <p:nvPr/>
          </p:nvGraphicFramePr>
          <p:xfrm>
            <a:off x="3090" y="3693"/>
            <a:ext cx="309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45" name="Equation" r:id="rId11" imgW="142732" imgH="104584" progId="Equation.DSMT4">
                    <p:embed/>
                  </p:oleObj>
                </mc:Choice>
                <mc:Fallback>
                  <p:oleObj name="Equation" r:id="rId11" imgW="142732" imgH="10458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0" y="3693"/>
                          <a:ext cx="309" cy="2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3" name="Line 48"/>
            <p:cNvSpPr>
              <a:spLocks noChangeShapeType="1"/>
            </p:cNvSpPr>
            <p:nvPr/>
          </p:nvSpPr>
          <p:spPr bwMode="auto">
            <a:xfrm flipH="1">
              <a:off x="3180" y="3685"/>
              <a:ext cx="91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pic>
        <p:nvPicPr>
          <p:cNvPr id="7278" name="Picture 1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559" y="1078894"/>
            <a:ext cx="505912" cy="54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77243" y="160616"/>
            <a:ext cx="1026243" cy="656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Times New Roman"/>
                <a:ea typeface="宋体"/>
              </a:rPr>
              <a:t>练习</a:t>
            </a:r>
            <a:r>
              <a:rPr kumimoji="1" lang="en-US" altLang="zh-CN" sz="2800" dirty="0" smtClean="0">
                <a:solidFill>
                  <a:srgbClr val="FF0000"/>
                </a:solidFill>
                <a:latin typeface="Times New Roman"/>
                <a:ea typeface="宋体"/>
              </a:rPr>
              <a:t>: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5392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284560" y="542238"/>
            <a:ext cx="813192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2.</a:t>
            </a:r>
            <a:r>
              <a:rPr lang="zh-CN" altLang="en-US" sz="2800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判一判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(</a:t>
            </a:r>
            <a:r>
              <a:rPr lang="zh-CN" altLang="en-US" sz="2800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正确的打“√”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错误的打“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×”)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(1)</a:t>
            </a:r>
            <a:r>
              <a:rPr lang="zh-CN" altLang="en-US" sz="2800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若</a:t>
            </a:r>
            <a:r>
              <a:rPr lang="en-US" altLang="zh-CN" sz="2800" i="1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p</a:t>
            </a:r>
            <a:r>
              <a:rPr lang="zh-CN" altLang="en-US" sz="2800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是</a:t>
            </a:r>
            <a:r>
              <a:rPr lang="en-US" altLang="zh-CN" sz="2800" i="1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q</a:t>
            </a:r>
            <a:r>
              <a:rPr lang="zh-CN" altLang="en-US" sz="2800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的必要条件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则</a:t>
            </a:r>
            <a:r>
              <a:rPr lang="en-US" altLang="zh-CN" sz="2800" i="1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q</a:t>
            </a:r>
            <a:r>
              <a:rPr lang="zh-CN" altLang="en-US" sz="2800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是</a:t>
            </a:r>
            <a:r>
              <a:rPr lang="en-US" altLang="zh-CN" sz="2800" i="1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p</a:t>
            </a:r>
            <a:r>
              <a:rPr lang="zh-CN" altLang="en-US" sz="2800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的充分条件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.(</a:t>
            </a:r>
            <a:r>
              <a:rPr lang="zh-CN" altLang="en-US" sz="2800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　　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(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2)“</a:t>
            </a:r>
            <a:r>
              <a:rPr lang="zh-CN" altLang="en-US" sz="2800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两角不相等”是“两角不是对顶角”的必要条件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.(</a:t>
            </a:r>
            <a:r>
              <a:rPr lang="zh-CN" altLang="en-US" sz="2800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　　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714004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10771" y="230502"/>
            <a:ext cx="782002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【</a:t>
            </a:r>
            <a:r>
              <a:rPr lang="zh-CN" altLang="en-US" sz="2800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解析</a:t>
            </a:r>
            <a:r>
              <a:rPr lang="en-US" altLang="zh-CN" sz="2800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】(1)</a:t>
            </a:r>
            <a:r>
              <a:rPr lang="zh-CN" altLang="en-US" sz="2800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正确</a:t>
            </a:r>
            <a:r>
              <a:rPr lang="en-US" altLang="zh-CN" sz="2800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.</a:t>
            </a:r>
            <a:r>
              <a:rPr lang="zh-CN" altLang="en-US" sz="2800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若</a:t>
            </a:r>
            <a:r>
              <a:rPr lang="en-US" altLang="zh-CN" sz="2800" i="1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p</a:t>
            </a:r>
            <a:r>
              <a:rPr lang="zh-CN" altLang="en-US" sz="2800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是</a:t>
            </a:r>
            <a:r>
              <a:rPr lang="en-US" altLang="zh-CN" sz="2800" i="1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q</a:t>
            </a:r>
            <a:r>
              <a:rPr lang="zh-CN" altLang="en-US" sz="2800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的必要条件</a:t>
            </a:r>
            <a:r>
              <a:rPr lang="en-US" altLang="zh-CN" sz="2800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,</a:t>
            </a:r>
            <a:r>
              <a:rPr lang="zh-CN" altLang="en-US" sz="2800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即</a:t>
            </a:r>
            <a:r>
              <a:rPr lang="en-US" altLang="zh-CN" sz="2800" i="1" dirty="0" err="1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p</a:t>
            </a:r>
            <a:r>
              <a:rPr lang="en-US" altLang="zh-CN" sz="2800" dirty="0" err="1">
                <a:solidFill>
                  <a:srgbClr val="FF0000"/>
                </a:solidFill>
                <a:latin typeface="Times New Roman"/>
                <a:ea typeface="宋体"/>
                <a:cs typeface="MS Gothic" pitchFamily="49" charset="-128"/>
              </a:rPr>
              <a:t>⇐</a:t>
            </a:r>
            <a:r>
              <a:rPr lang="en-US" altLang="zh-CN" sz="2800" i="1" dirty="0" err="1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q</a:t>
            </a:r>
            <a:r>
              <a:rPr lang="en-US" altLang="zh-CN" sz="2800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,</a:t>
            </a:r>
            <a:r>
              <a:rPr lang="zh-CN" altLang="en-US" sz="2800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所以</a:t>
            </a:r>
            <a:r>
              <a:rPr lang="en-US" altLang="zh-CN" sz="2800" i="1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q</a:t>
            </a:r>
            <a:r>
              <a:rPr lang="zh-CN" altLang="en-US" sz="2800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是</a:t>
            </a:r>
            <a:r>
              <a:rPr lang="en-US" altLang="zh-CN" sz="2800" i="1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p</a:t>
            </a:r>
            <a:r>
              <a:rPr lang="zh-CN" altLang="en-US" sz="2800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的充分条件</a:t>
            </a:r>
            <a:r>
              <a:rPr lang="en-US" altLang="zh-CN" sz="2800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(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2)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/>
                <a:ea typeface="宋体"/>
              </a:rPr>
              <a:t>错误</a:t>
            </a:r>
            <a:r>
              <a:rPr lang="en-US" altLang="zh-CN" sz="2800" dirty="0">
                <a:solidFill>
                  <a:srgbClr val="FF0000"/>
                </a:solidFill>
                <a:latin typeface="Times New Roman"/>
                <a:ea typeface="宋体"/>
              </a:rPr>
              <a:t>.“</a:t>
            </a:r>
            <a:r>
              <a:rPr lang="zh-CN" altLang="en-US" sz="2800" dirty="0">
                <a:solidFill>
                  <a:srgbClr val="FF0000"/>
                </a:solidFill>
                <a:latin typeface="Times New Roman"/>
                <a:ea typeface="宋体"/>
              </a:rPr>
              <a:t>对顶角相等”的逆否命题为“不相等的两个角不是对顶角”</a:t>
            </a:r>
            <a:r>
              <a:rPr lang="en-US" altLang="zh-CN" sz="2800" dirty="0">
                <a:solidFill>
                  <a:srgbClr val="FF0000"/>
                </a:solidFill>
                <a:latin typeface="Times New Roman"/>
                <a:ea typeface="宋体"/>
              </a:rPr>
              <a:t>,</a:t>
            </a:r>
            <a:r>
              <a:rPr lang="zh-CN" altLang="en-US" sz="2800" dirty="0">
                <a:solidFill>
                  <a:srgbClr val="FF0000"/>
                </a:solidFill>
                <a:latin typeface="Times New Roman"/>
                <a:ea typeface="宋体"/>
              </a:rPr>
              <a:t>所以“两角不相等”是“两角不是对顶角”的充分条件</a:t>
            </a:r>
            <a:r>
              <a:rPr lang="en-US" altLang="zh-CN" sz="2800" dirty="0">
                <a:solidFill>
                  <a:srgbClr val="FF0000"/>
                </a:solidFill>
                <a:latin typeface="Times New Roman"/>
                <a:ea typeface="宋体"/>
              </a:rPr>
              <a:t>.</a:t>
            </a:r>
          </a:p>
          <a:p>
            <a:pPr eaLnBrk="1" hangingPunct="1"/>
            <a:r>
              <a:rPr lang="en-US" altLang="zh-CN" sz="2800" dirty="0" smtClean="0">
                <a:solidFill>
                  <a:srgbClr val="FF0000"/>
                </a:solidFill>
                <a:latin typeface="Times New Roman"/>
                <a:ea typeface="宋体"/>
              </a:rPr>
              <a:t>【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/>
                <a:ea typeface="宋体"/>
              </a:rPr>
              <a:t>答案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/>
                <a:ea typeface="宋体"/>
              </a:rPr>
              <a:t>】(</a:t>
            </a:r>
            <a:r>
              <a:rPr lang="en-US" altLang="zh-CN" sz="2800" dirty="0">
                <a:solidFill>
                  <a:srgbClr val="FF0000"/>
                </a:solidFill>
                <a:latin typeface="Times New Roman"/>
                <a:ea typeface="宋体"/>
              </a:rPr>
              <a:t>1)√</a:t>
            </a:r>
            <a:r>
              <a:rPr lang="zh-CN" altLang="en-US" sz="2800" dirty="0">
                <a:solidFill>
                  <a:srgbClr val="FF0000"/>
                </a:solidFill>
                <a:latin typeface="Times New Roman"/>
                <a:ea typeface="宋体"/>
              </a:rPr>
              <a:t>　</a:t>
            </a:r>
            <a:r>
              <a:rPr lang="en-US" altLang="zh-CN" sz="2800" dirty="0">
                <a:solidFill>
                  <a:srgbClr val="FF0000"/>
                </a:solidFill>
                <a:latin typeface="Times New Roman"/>
                <a:ea typeface="宋体"/>
              </a:rPr>
              <a:t>(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/>
                <a:ea typeface="宋体"/>
              </a:rPr>
              <a:t>2)×</a:t>
            </a:r>
            <a:endParaRPr lang="en-US" altLang="zh-CN" sz="2800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7375987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39293" y="451440"/>
            <a:ext cx="8057289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3.</a:t>
            </a:r>
            <a:r>
              <a:rPr lang="zh-CN" altLang="en-US" sz="2800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做一做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(</a:t>
            </a:r>
            <a:r>
              <a:rPr lang="zh-CN" altLang="en-US" sz="2800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请把正确的答案写在横线上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(1)</a:t>
            </a:r>
            <a:r>
              <a:rPr lang="zh-CN" altLang="en-US" sz="2800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若</a:t>
            </a:r>
            <a:r>
              <a:rPr lang="en-US" altLang="zh-CN" sz="2800" i="1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p</a:t>
            </a:r>
            <a:r>
              <a:rPr lang="zh-CN" altLang="en-US" sz="2800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是</a:t>
            </a:r>
            <a:r>
              <a:rPr lang="en-US" altLang="zh-CN" sz="2800" i="1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q</a:t>
            </a:r>
            <a:r>
              <a:rPr lang="zh-CN" altLang="en-US" sz="2800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的充分条件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,</a:t>
            </a:r>
            <a:r>
              <a:rPr lang="en-US" altLang="zh-CN" sz="2800" i="1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q</a:t>
            </a:r>
            <a:r>
              <a:rPr lang="zh-CN" altLang="en-US" sz="2800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是</a:t>
            </a:r>
            <a:r>
              <a:rPr lang="en-US" altLang="zh-CN" sz="2800" i="1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r</a:t>
            </a:r>
            <a:r>
              <a:rPr lang="zh-CN" altLang="en-US" sz="2800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的充分条件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则</a:t>
            </a:r>
            <a:r>
              <a:rPr lang="en-US" altLang="zh-CN" sz="2800" i="1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p</a:t>
            </a:r>
            <a:r>
              <a:rPr lang="zh-CN" altLang="en-US" sz="2800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是</a:t>
            </a:r>
            <a:r>
              <a:rPr lang="en-US" altLang="zh-CN" sz="2800" i="1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r</a:t>
            </a:r>
            <a:r>
              <a:rPr lang="zh-CN" altLang="en-US" sz="2800" dirty="0" smtClean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的</a:t>
            </a:r>
            <a:endParaRPr lang="en-US" altLang="zh-CN" sz="2800" dirty="0" smtClean="0">
              <a:solidFill>
                <a:srgbClr val="000000"/>
              </a:solidFill>
              <a:latin typeface="Times New Roman"/>
              <a:ea typeface="宋体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u="sng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　　　　</a:t>
            </a:r>
            <a:r>
              <a:rPr lang="zh-CN" altLang="en-US" sz="2800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条件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(2)“</a:t>
            </a:r>
            <a:r>
              <a:rPr lang="en-US" altLang="zh-CN" sz="2800" i="1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a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&gt;0,</a:t>
            </a:r>
            <a:r>
              <a:rPr lang="en-US" altLang="zh-CN" sz="2800" i="1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b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&gt;0”</a:t>
            </a:r>
            <a:r>
              <a:rPr lang="zh-CN" altLang="en-US" sz="2800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是“</a:t>
            </a:r>
            <a:r>
              <a:rPr lang="en-US" altLang="zh-CN" sz="2800" i="1" dirty="0" err="1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ab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&gt;0”</a:t>
            </a:r>
            <a:r>
              <a:rPr lang="zh-CN" altLang="en-US" sz="2800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的</a:t>
            </a:r>
            <a:r>
              <a:rPr lang="zh-CN" altLang="en-US" sz="2800" u="sng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　　　　</a:t>
            </a:r>
            <a:r>
              <a:rPr lang="zh-CN" altLang="en-US" sz="2800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条件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宋体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endParaRPr lang="en-US" altLang="zh-CN" sz="2800" dirty="0">
              <a:solidFill>
                <a:srgbClr val="000000"/>
              </a:solidFill>
              <a:latin typeface="Times New Roman"/>
              <a:ea typeface="宋体"/>
              <a:cs typeface="Times New Roman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39293" y="3474003"/>
            <a:ext cx="871732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【</a:t>
            </a:r>
            <a:r>
              <a:rPr lang="zh-CN" altLang="en-US" sz="2800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解析</a:t>
            </a:r>
            <a:r>
              <a:rPr lang="en-US" altLang="zh-CN" sz="2800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】(1)</a:t>
            </a:r>
            <a:r>
              <a:rPr lang="zh-CN" altLang="en-US" sz="2800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由题意知</a:t>
            </a:r>
            <a:r>
              <a:rPr lang="en-US" altLang="zh-CN" sz="2800" i="1" dirty="0" err="1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p</a:t>
            </a:r>
            <a:r>
              <a:rPr lang="en-US" altLang="zh-CN" sz="2800" dirty="0" err="1">
                <a:solidFill>
                  <a:srgbClr val="FF0000"/>
                </a:solidFill>
                <a:latin typeface="Times New Roman"/>
                <a:ea typeface="宋体"/>
                <a:cs typeface="Cambria Math" pitchFamily="18" charset="0"/>
              </a:rPr>
              <a:t>⇒</a:t>
            </a:r>
            <a:r>
              <a:rPr lang="en-US" altLang="zh-CN" sz="2800" i="1" dirty="0" err="1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q</a:t>
            </a:r>
            <a:r>
              <a:rPr lang="en-US" altLang="zh-CN" sz="2800" dirty="0" err="1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,</a:t>
            </a:r>
            <a:r>
              <a:rPr lang="en-US" altLang="zh-CN" sz="2800" i="1" dirty="0" err="1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q</a:t>
            </a:r>
            <a:r>
              <a:rPr lang="en-US" altLang="zh-CN" sz="2800" dirty="0" err="1">
                <a:solidFill>
                  <a:srgbClr val="FF0000"/>
                </a:solidFill>
                <a:latin typeface="Times New Roman"/>
                <a:ea typeface="宋体"/>
                <a:cs typeface="Cambria Math" pitchFamily="18" charset="0"/>
              </a:rPr>
              <a:t>⇒</a:t>
            </a:r>
            <a:r>
              <a:rPr lang="en-US" altLang="zh-CN" sz="2800" i="1" dirty="0" err="1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r</a:t>
            </a:r>
            <a:r>
              <a:rPr lang="en-US" altLang="zh-CN" sz="2800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,</a:t>
            </a:r>
            <a:r>
              <a:rPr lang="zh-CN" altLang="en-US" sz="2800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故</a:t>
            </a:r>
            <a:r>
              <a:rPr lang="en-US" altLang="zh-CN" sz="2800" i="1" dirty="0" err="1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p</a:t>
            </a:r>
            <a:r>
              <a:rPr lang="en-US" altLang="zh-CN" sz="2800" dirty="0" err="1">
                <a:solidFill>
                  <a:srgbClr val="FF0000"/>
                </a:solidFill>
                <a:latin typeface="Times New Roman"/>
                <a:ea typeface="宋体"/>
                <a:cs typeface="Cambria Math" pitchFamily="18" charset="0"/>
              </a:rPr>
              <a:t>⇒</a:t>
            </a:r>
            <a:r>
              <a:rPr lang="en-US" altLang="zh-CN" sz="2800" i="1" dirty="0" err="1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r</a:t>
            </a:r>
            <a:r>
              <a:rPr lang="en-US" altLang="zh-CN" sz="2800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,</a:t>
            </a:r>
            <a:r>
              <a:rPr lang="zh-CN" altLang="en-US" sz="2800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所以</a:t>
            </a:r>
            <a:r>
              <a:rPr lang="en-US" altLang="zh-CN" sz="2800" i="1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p</a:t>
            </a:r>
            <a:r>
              <a:rPr lang="zh-CN" altLang="en-US" sz="2800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是</a:t>
            </a:r>
            <a:r>
              <a:rPr lang="en-US" altLang="zh-CN" sz="2800" i="1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r</a:t>
            </a:r>
            <a:r>
              <a:rPr lang="zh-CN" altLang="en-US" sz="2800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的充分条件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.【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答案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】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充分</a:t>
            </a:r>
            <a:endParaRPr lang="zh-CN" altLang="en-US" sz="2800" dirty="0">
              <a:solidFill>
                <a:srgbClr val="FF0000"/>
              </a:solidFill>
              <a:latin typeface="Times New Roman"/>
              <a:ea typeface="宋体"/>
              <a:cs typeface="Times New Roman" pitchFamily="18" charset="0"/>
            </a:endParaRPr>
          </a:p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(2)</a:t>
            </a:r>
            <a:r>
              <a:rPr lang="zh-CN" altLang="en-US" sz="2800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当</a:t>
            </a:r>
            <a:r>
              <a:rPr lang="en-US" altLang="zh-CN" sz="2800" i="1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a</a:t>
            </a:r>
            <a:r>
              <a:rPr lang="en-US" altLang="zh-CN" sz="2800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&gt;0,</a:t>
            </a:r>
            <a:r>
              <a:rPr lang="en-US" altLang="zh-CN" sz="2800" i="1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b</a:t>
            </a:r>
            <a:r>
              <a:rPr lang="en-US" altLang="zh-CN" sz="2800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&gt;0</a:t>
            </a:r>
            <a:r>
              <a:rPr lang="zh-CN" altLang="en-US" sz="2800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时</a:t>
            </a:r>
            <a:r>
              <a:rPr lang="en-US" altLang="zh-CN" sz="2800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,</a:t>
            </a:r>
            <a:r>
              <a:rPr lang="zh-CN" altLang="en-US" sz="2800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显然</a:t>
            </a:r>
            <a:r>
              <a:rPr lang="en-US" altLang="zh-CN" sz="2800" i="1" dirty="0" err="1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ab</a:t>
            </a:r>
            <a:r>
              <a:rPr lang="en-US" altLang="zh-CN" sz="2800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&gt;0</a:t>
            </a:r>
            <a:r>
              <a:rPr lang="zh-CN" altLang="en-US" sz="2800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成立</a:t>
            </a:r>
            <a:r>
              <a:rPr lang="en-US" altLang="zh-CN" sz="2800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,</a:t>
            </a:r>
            <a:r>
              <a:rPr lang="zh-CN" altLang="en-US" sz="2800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故“</a:t>
            </a:r>
            <a:r>
              <a:rPr lang="en-US" altLang="zh-CN" sz="2800" i="1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a</a:t>
            </a:r>
            <a:r>
              <a:rPr lang="en-US" altLang="zh-CN" sz="2800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&gt;0,</a:t>
            </a:r>
            <a:r>
              <a:rPr lang="en-US" altLang="zh-CN" sz="2800" i="1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b</a:t>
            </a:r>
            <a:r>
              <a:rPr lang="en-US" altLang="zh-CN" sz="2800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&gt;0”</a:t>
            </a:r>
            <a:r>
              <a:rPr lang="zh-CN" altLang="en-US" sz="2800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是“</a:t>
            </a:r>
            <a:r>
              <a:rPr lang="en-US" altLang="zh-CN" sz="2800" i="1" dirty="0" err="1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ab</a:t>
            </a:r>
            <a:r>
              <a:rPr lang="en-US" altLang="zh-CN" sz="2800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&gt;0”</a:t>
            </a:r>
            <a:r>
              <a:rPr lang="zh-CN" altLang="en-US" sz="2800" dirty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的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充分条件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【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答案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】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/>
                <a:ea typeface="宋体"/>
                <a:cs typeface="Times New Roman" pitchFamily="18" charset="0"/>
              </a:rPr>
              <a:t>充分</a:t>
            </a:r>
            <a:endParaRPr lang="zh-CN" altLang="en-US" sz="2800" dirty="0">
              <a:solidFill>
                <a:srgbClr val="FF0000"/>
              </a:solidFill>
              <a:latin typeface="Times New Roman"/>
              <a:ea typeface="宋体"/>
              <a:cs typeface="Times New Roman" pitchFamily="18" charset="0"/>
            </a:endParaRPr>
          </a:p>
          <a:p>
            <a:pPr eaLnBrk="1" hangingPunct="1"/>
            <a:endParaRPr lang="zh-CN" altLang="en-US" sz="2800" dirty="0">
              <a:solidFill>
                <a:srgbClr val="FF0000"/>
              </a:solidFill>
              <a:latin typeface="Times New Roman"/>
              <a:ea typeface="宋体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2756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2815" y="277575"/>
            <a:ext cx="8839279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探究二</a:t>
            </a:r>
            <a:r>
              <a:rPr kumimoji="1" lang="en-US" altLang="zh-CN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:   </a:t>
            </a:r>
            <a:r>
              <a:rPr kumimoji="1"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一个结论成立的充分条件是否维一？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68" y="1369162"/>
            <a:ext cx="8302177" cy="144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50" y="3290888"/>
            <a:ext cx="8579412" cy="44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395434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124902"/>
              </p:ext>
            </p:extLst>
          </p:nvPr>
        </p:nvGraphicFramePr>
        <p:xfrm>
          <a:off x="609600" y="1343025"/>
          <a:ext cx="7867650" cy="499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Document" r:id="rId4" imgW="8198761" imgH="5205867" progId="Word.Document.8">
                  <p:embed/>
                </p:oleObj>
              </mc:Choice>
              <mc:Fallback>
                <p:oleObj name="Document" r:id="rId4" imgW="8198761" imgH="52058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43025"/>
                        <a:ext cx="7867650" cy="499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1"/>
          <p:cNvSpPr txBox="1"/>
          <p:nvPr/>
        </p:nvSpPr>
        <p:spPr>
          <a:xfrm>
            <a:off x="754384" y="18864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学习目标</a:t>
            </a:r>
            <a:endParaRPr lang="zh-CN" alt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04223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5813" y="248484"/>
            <a:ext cx="6039293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zh-CN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题目</a:t>
            </a:r>
            <a:r>
              <a:rPr lang="zh-CN" altLang="zh-CN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类型</a:t>
            </a:r>
            <a:r>
              <a:rPr lang="zh-CN" altLang="en-US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二</a:t>
            </a:r>
            <a:r>
              <a:rPr lang="en-US" altLang="zh-CN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必要</a:t>
            </a:r>
            <a:r>
              <a:rPr lang="zh-CN" altLang="zh-CN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条件</a:t>
            </a:r>
            <a:r>
              <a:rPr lang="zh-CN" altLang="zh-CN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的判断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03" y="987148"/>
            <a:ext cx="8674464" cy="278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38257"/>
      </p:ext>
    </p:extLst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522"/>
            <a:ext cx="9053859" cy="449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212514"/>
      </p:ext>
    </p:extLst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2815" y="277575"/>
            <a:ext cx="59554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探究三</a:t>
            </a:r>
            <a:r>
              <a:rPr kumimoji="1" lang="en-US" altLang="zh-CN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:   </a:t>
            </a:r>
            <a:r>
              <a:rPr kumimoji="1"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必要条件是否维一？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78154" y="1230499"/>
            <a:ext cx="8634745" cy="2459000"/>
            <a:chOff x="349767" y="1230498"/>
            <a:chExt cx="4552950" cy="923925"/>
          </a:xfrm>
        </p:grpSpPr>
        <p:pic>
          <p:nvPicPr>
            <p:cNvPr id="368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67" y="1230498"/>
              <a:ext cx="4552950" cy="590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86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67" y="1821048"/>
              <a:ext cx="4371975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39" y="4554723"/>
            <a:ext cx="9043530" cy="57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008289"/>
      </p:ext>
    </p:extLst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16"/>
          <p:cNvSpPr txBox="1">
            <a:spLocks noChangeArrowheads="1"/>
          </p:cNvSpPr>
          <p:nvPr/>
        </p:nvSpPr>
        <p:spPr bwMode="auto">
          <a:xfrm>
            <a:off x="314219" y="374931"/>
            <a:ext cx="7827963" cy="269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zh-CN" altLang="en-US" sz="2800" dirty="0" smtClean="0">
                <a:solidFill>
                  <a:srgbClr val="FF0000"/>
                </a:solidFill>
              </a:rPr>
              <a:t>小结：充分条件</a:t>
            </a:r>
            <a:r>
              <a:rPr lang="zh-CN" altLang="en-US" sz="2800" dirty="0">
                <a:solidFill>
                  <a:srgbClr val="FF0000"/>
                </a:solidFill>
              </a:rPr>
              <a:t>、必要条件的三种判断方法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zh-CN" dirty="0"/>
              <a:t>(1)</a:t>
            </a:r>
            <a:r>
              <a:rPr lang="zh-CN" altLang="en-US" dirty="0"/>
              <a:t>定义法：由充分条件、必要条件的概念进行判断，即判断由已知和结论构成的命题及其逆命题的真假</a:t>
            </a:r>
            <a:r>
              <a:rPr lang="en-US" altLang="zh-CN" dirty="0"/>
              <a:t>,</a:t>
            </a:r>
            <a:r>
              <a:rPr lang="zh-CN" altLang="en-US" dirty="0"/>
              <a:t>亦同命题真假的判定方法</a:t>
            </a:r>
            <a:r>
              <a:rPr lang="en-US" altLang="zh-CN" dirty="0"/>
              <a:t>.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14218" y="3174010"/>
            <a:ext cx="7827963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en-US" altLang="zh-CN" dirty="0"/>
              <a:t>(2)</a:t>
            </a:r>
            <a:r>
              <a:rPr lang="zh-CN" altLang="en-US" dirty="0"/>
              <a:t>推出法：此法主要适应于抽象命题的判定，其表现形式为利用推出符表示其关系</a:t>
            </a:r>
            <a:r>
              <a:rPr lang="en-US" altLang="zh-CN" dirty="0"/>
              <a:t>.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zh-CN" dirty="0"/>
              <a:t>(3)</a:t>
            </a:r>
            <a:r>
              <a:rPr lang="zh-CN" altLang="en-US" dirty="0"/>
              <a:t>集合法：设集合</a:t>
            </a:r>
            <a:r>
              <a:rPr lang="en-US" altLang="zh-CN" i="1" dirty="0">
                <a:latin typeface="+mn-lt"/>
              </a:rPr>
              <a:t>A</a:t>
            </a:r>
            <a:r>
              <a:rPr lang="zh-CN" altLang="en-US" dirty="0"/>
              <a:t>＝</a:t>
            </a:r>
            <a:r>
              <a:rPr lang="en-US" altLang="zh-CN" dirty="0"/>
              <a:t>{</a:t>
            </a:r>
            <a:r>
              <a:rPr lang="en-US" altLang="zh-CN" i="1" dirty="0" err="1">
                <a:latin typeface="+mn-lt"/>
              </a:rPr>
              <a:t>x</a:t>
            </a:r>
            <a:r>
              <a:rPr lang="en-US" altLang="zh-CN" dirty="0" err="1"/>
              <a:t>|</a:t>
            </a:r>
            <a:r>
              <a:rPr lang="en-US" altLang="zh-CN" i="1" dirty="0" err="1">
                <a:latin typeface="+mn-lt"/>
              </a:rPr>
              <a:t>x</a:t>
            </a:r>
            <a:r>
              <a:rPr lang="zh-CN" altLang="en-US" dirty="0"/>
              <a:t>满足条件</a:t>
            </a:r>
            <a:r>
              <a:rPr lang="en-US" altLang="zh-CN" dirty="0"/>
              <a:t>p}</a:t>
            </a:r>
            <a:r>
              <a:rPr lang="zh-CN" altLang="en-US" dirty="0"/>
              <a:t>，</a:t>
            </a:r>
            <a:r>
              <a:rPr lang="en-US" altLang="zh-CN" i="1" dirty="0">
                <a:latin typeface="+mn-lt"/>
              </a:rPr>
              <a:t>B</a:t>
            </a:r>
            <a:r>
              <a:rPr lang="zh-CN" altLang="en-US" dirty="0"/>
              <a:t>＝</a:t>
            </a:r>
            <a:r>
              <a:rPr lang="en-US" altLang="zh-CN" dirty="0"/>
              <a:t>{</a:t>
            </a:r>
            <a:r>
              <a:rPr lang="en-US" altLang="zh-CN" i="1" dirty="0" err="1">
                <a:latin typeface="+mn-lt"/>
              </a:rPr>
              <a:t>x</a:t>
            </a:r>
            <a:r>
              <a:rPr lang="en-US" altLang="zh-CN" dirty="0" err="1"/>
              <a:t>|</a:t>
            </a:r>
            <a:r>
              <a:rPr lang="en-US" altLang="zh-CN" i="1" dirty="0" err="1">
                <a:latin typeface="+mn-lt"/>
              </a:rPr>
              <a:t>x</a:t>
            </a:r>
            <a:r>
              <a:rPr lang="zh-CN" altLang="en-US" dirty="0"/>
              <a:t>满足条件</a:t>
            </a:r>
            <a:r>
              <a:rPr lang="en-US" altLang="zh-CN" i="1" dirty="0">
                <a:latin typeface="+mn-lt"/>
              </a:rPr>
              <a:t>q</a:t>
            </a:r>
            <a:r>
              <a:rPr lang="en-US" altLang="zh-CN" dirty="0"/>
              <a:t>}</a:t>
            </a:r>
            <a:r>
              <a:rPr lang="zh-CN" altLang="en-US" dirty="0"/>
              <a:t>，则有</a:t>
            </a:r>
            <a:r>
              <a:rPr lang="zh-CN" altLang="en-US" dirty="0" smtClean="0"/>
              <a:t>：</a:t>
            </a:r>
            <a:endParaRPr lang="zh-CN" alt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682625" y="895476"/>
            <a:ext cx="7827963" cy="120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zh-CN" altLang="en-US" dirty="0" smtClean="0"/>
              <a:t>①</a:t>
            </a:r>
            <a:r>
              <a:rPr lang="zh-CN" altLang="en-US" dirty="0"/>
              <a:t>若</a:t>
            </a:r>
            <a:r>
              <a:rPr lang="en-US" altLang="zh-CN" i="1" dirty="0">
                <a:latin typeface="+mn-lt"/>
              </a:rPr>
              <a:t>A</a:t>
            </a:r>
            <a:r>
              <a:rPr lang="en-US" altLang="zh-CN" dirty="0">
                <a:ea typeface="MS Mincho" pitchFamily="49" charset="-128"/>
              </a:rPr>
              <a:t>⊆</a:t>
            </a:r>
            <a:r>
              <a:rPr lang="en-US" altLang="zh-CN" i="1" dirty="0">
                <a:latin typeface="+mn-lt"/>
              </a:rPr>
              <a:t>B</a:t>
            </a:r>
            <a:r>
              <a:rPr lang="zh-CN" altLang="en-US" dirty="0"/>
              <a:t>，则</a:t>
            </a:r>
            <a:r>
              <a:rPr lang="en-US" altLang="zh-CN" i="1" dirty="0">
                <a:latin typeface="+mn-lt"/>
              </a:rPr>
              <a:t>p</a:t>
            </a:r>
            <a:r>
              <a:rPr lang="zh-CN" altLang="en-US" dirty="0"/>
              <a:t>是</a:t>
            </a:r>
            <a:r>
              <a:rPr lang="en-US" altLang="zh-CN" i="1" dirty="0">
                <a:latin typeface="+mn-lt"/>
              </a:rPr>
              <a:t>q</a:t>
            </a:r>
            <a:r>
              <a:rPr lang="zh-CN" altLang="en-US" dirty="0"/>
              <a:t>的充分条件，若</a:t>
            </a:r>
            <a:r>
              <a:rPr lang="en-US" altLang="zh-CN" i="1" dirty="0">
                <a:latin typeface="+mn-lt"/>
              </a:rPr>
              <a:t>A</a:t>
            </a:r>
            <a:r>
              <a:rPr lang="en-US" altLang="zh-CN" dirty="0"/>
              <a:t>  </a:t>
            </a:r>
            <a:r>
              <a:rPr lang="en-US" altLang="zh-CN" i="1" dirty="0">
                <a:latin typeface="+mn-lt"/>
              </a:rPr>
              <a:t>B</a:t>
            </a:r>
            <a:r>
              <a:rPr lang="zh-CN" altLang="en-US" dirty="0"/>
              <a:t>，则</a:t>
            </a:r>
            <a:r>
              <a:rPr lang="en-US" altLang="zh-CN" i="1" dirty="0">
                <a:latin typeface="+mn-lt"/>
              </a:rPr>
              <a:t>p</a:t>
            </a:r>
            <a:r>
              <a:rPr lang="zh-CN" altLang="en-US" dirty="0"/>
              <a:t>是</a:t>
            </a:r>
            <a:r>
              <a:rPr lang="en-US" altLang="zh-CN" i="1" dirty="0">
                <a:latin typeface="+mn-lt"/>
              </a:rPr>
              <a:t>q</a:t>
            </a:r>
            <a:r>
              <a:rPr lang="zh-CN" altLang="en-US" dirty="0"/>
              <a:t>的充分不必要条件；</a:t>
            </a:r>
          </a:p>
        </p:txBody>
      </p:sp>
      <p:pic>
        <p:nvPicPr>
          <p:cNvPr id="2765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018" y="1151635"/>
            <a:ext cx="2952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96551" y="2120404"/>
            <a:ext cx="7827963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en-US" altLang="zh-CN" dirty="0"/>
              <a:t>②</a:t>
            </a:r>
            <a:r>
              <a:rPr lang="zh-CN" altLang="en-US" dirty="0"/>
              <a:t>若</a:t>
            </a:r>
            <a:r>
              <a:rPr lang="en-US" altLang="zh-CN" i="1" dirty="0">
                <a:latin typeface="+mn-lt"/>
              </a:rPr>
              <a:t>B</a:t>
            </a:r>
            <a:r>
              <a:rPr lang="en-US" altLang="zh-CN" dirty="0">
                <a:ea typeface="MS Mincho" pitchFamily="49" charset="-128"/>
              </a:rPr>
              <a:t>⊆</a:t>
            </a:r>
            <a:r>
              <a:rPr lang="en-US" altLang="zh-CN" i="1" dirty="0">
                <a:latin typeface="+mn-lt"/>
              </a:rPr>
              <a:t>A</a:t>
            </a:r>
            <a:r>
              <a:rPr lang="zh-CN" altLang="en-US" dirty="0"/>
              <a:t>，则</a:t>
            </a:r>
            <a:r>
              <a:rPr lang="en-US" altLang="zh-CN" i="1" dirty="0">
                <a:latin typeface="+mn-lt"/>
              </a:rPr>
              <a:t>p</a:t>
            </a:r>
            <a:r>
              <a:rPr lang="zh-CN" altLang="en-US" dirty="0"/>
              <a:t>是</a:t>
            </a:r>
            <a:r>
              <a:rPr lang="en-US" altLang="zh-CN" i="1" dirty="0">
                <a:latin typeface="+mn-lt"/>
              </a:rPr>
              <a:t>q</a:t>
            </a:r>
            <a:r>
              <a:rPr lang="zh-CN" altLang="en-US" dirty="0"/>
              <a:t>的必要条件，若</a:t>
            </a:r>
            <a:r>
              <a:rPr lang="en-US" altLang="zh-CN" i="1" dirty="0">
                <a:latin typeface="+mn-lt"/>
              </a:rPr>
              <a:t>B</a:t>
            </a:r>
            <a:r>
              <a:rPr lang="en-US" altLang="zh-CN" dirty="0"/>
              <a:t></a:t>
            </a:r>
            <a:r>
              <a:rPr lang="en-US" altLang="zh-CN" i="1" dirty="0">
                <a:latin typeface="+mn-lt"/>
              </a:rPr>
              <a:t>A</a:t>
            </a:r>
            <a:r>
              <a:rPr lang="zh-CN" altLang="en-US" dirty="0"/>
              <a:t>，则</a:t>
            </a:r>
            <a:r>
              <a:rPr lang="en-US" altLang="zh-CN" i="1" dirty="0">
                <a:latin typeface="+mn-lt"/>
              </a:rPr>
              <a:t>p</a:t>
            </a:r>
            <a:r>
              <a:rPr lang="zh-CN" altLang="en-US" dirty="0"/>
              <a:t>是</a:t>
            </a:r>
            <a:r>
              <a:rPr lang="en-US" altLang="zh-CN" i="1" dirty="0">
                <a:latin typeface="+mn-lt"/>
              </a:rPr>
              <a:t>q</a:t>
            </a:r>
            <a:r>
              <a:rPr lang="zh-CN" altLang="en-US" dirty="0"/>
              <a:t>的必要不充分条件；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dirty="0"/>
              <a:t>③若</a:t>
            </a:r>
            <a:r>
              <a:rPr lang="en-US" altLang="zh-CN" i="1" dirty="0">
                <a:latin typeface="+mn-lt"/>
              </a:rPr>
              <a:t>A</a:t>
            </a:r>
            <a:r>
              <a:rPr lang="zh-CN" altLang="en-US" dirty="0"/>
              <a:t>＝</a:t>
            </a:r>
            <a:r>
              <a:rPr lang="en-US" altLang="zh-CN" i="1" dirty="0">
                <a:latin typeface="+mn-lt"/>
              </a:rPr>
              <a:t>B</a:t>
            </a:r>
            <a:r>
              <a:rPr lang="zh-CN" altLang="en-US" dirty="0"/>
              <a:t>，则</a:t>
            </a:r>
            <a:r>
              <a:rPr lang="en-US" altLang="zh-CN" i="1" dirty="0">
                <a:latin typeface="+mn-lt"/>
              </a:rPr>
              <a:t>p</a:t>
            </a:r>
            <a:r>
              <a:rPr lang="zh-CN" altLang="en-US" dirty="0"/>
              <a:t>既是</a:t>
            </a:r>
            <a:r>
              <a:rPr lang="en-US" altLang="zh-CN" i="1" dirty="0">
                <a:latin typeface="+mn-lt"/>
              </a:rPr>
              <a:t>q</a:t>
            </a:r>
            <a:r>
              <a:rPr lang="zh-CN" altLang="en-US" dirty="0"/>
              <a:t>的充分条件也是必要条件；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dirty="0"/>
              <a:t>④若</a:t>
            </a:r>
            <a:r>
              <a:rPr lang="en-US" altLang="zh-CN" i="1" dirty="0">
                <a:latin typeface="+mn-lt"/>
              </a:rPr>
              <a:t>A</a:t>
            </a:r>
            <a:r>
              <a:rPr lang="en-US" altLang="zh-CN" dirty="0"/>
              <a:t> / </a:t>
            </a:r>
            <a:r>
              <a:rPr lang="en-US" altLang="zh-CN" i="1" dirty="0">
                <a:latin typeface="+mn-lt"/>
              </a:rPr>
              <a:t>B</a:t>
            </a:r>
            <a:r>
              <a:rPr lang="zh-CN" altLang="en-US" dirty="0"/>
              <a:t>，且</a:t>
            </a:r>
            <a:r>
              <a:rPr lang="en-US" altLang="zh-CN" i="1" dirty="0">
                <a:latin typeface="+mn-lt"/>
              </a:rPr>
              <a:t>B</a:t>
            </a:r>
            <a:r>
              <a:rPr lang="en-US" altLang="zh-CN" dirty="0"/>
              <a:t> / </a:t>
            </a:r>
            <a:r>
              <a:rPr lang="en-US" altLang="zh-CN" i="1" dirty="0">
                <a:latin typeface="+mn-lt"/>
              </a:rPr>
              <a:t>A</a:t>
            </a:r>
            <a:r>
              <a:rPr lang="zh-CN" altLang="en-US" dirty="0"/>
              <a:t>，则</a:t>
            </a:r>
            <a:r>
              <a:rPr lang="en-US" altLang="zh-CN" i="1" dirty="0">
                <a:latin typeface="+mn-lt"/>
              </a:rPr>
              <a:t>p</a:t>
            </a:r>
            <a:r>
              <a:rPr lang="zh-CN" altLang="en-US" dirty="0"/>
              <a:t>是</a:t>
            </a:r>
            <a:r>
              <a:rPr lang="en-US" altLang="zh-CN" i="1" dirty="0">
                <a:latin typeface="+mn-lt"/>
              </a:rPr>
              <a:t>q</a:t>
            </a:r>
            <a:r>
              <a:rPr lang="zh-CN" altLang="en-US" dirty="0"/>
              <a:t>的既不充分也不必要条件．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036" y="2388325"/>
            <a:ext cx="2952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190591"/>
              </p:ext>
            </p:extLst>
          </p:nvPr>
        </p:nvGraphicFramePr>
        <p:xfrm>
          <a:off x="1604601" y="4220181"/>
          <a:ext cx="241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Equation" r:id="rId4" imgW="241200" imgH="228600" progId="Equation.DSMT4">
                  <p:embed/>
                </p:oleObj>
              </mc:Choice>
              <mc:Fallback>
                <p:oleObj name="Equation" r:id="rId4" imgW="241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601" y="4220181"/>
                        <a:ext cx="241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505263"/>
              </p:ext>
            </p:extLst>
          </p:nvPr>
        </p:nvGraphicFramePr>
        <p:xfrm>
          <a:off x="2968263" y="4237765"/>
          <a:ext cx="241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6" imgW="241200" imgH="228600" progId="Equation.DSMT4">
                  <p:embed/>
                </p:oleObj>
              </mc:Choice>
              <mc:Fallback>
                <p:oleObj name="Equation" r:id="rId6" imgW="241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263" y="4237765"/>
                        <a:ext cx="241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478937" y="621452"/>
            <a:ext cx="7827963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en-US" altLang="zh-CN" dirty="0" smtClean="0"/>
              <a:t>1.</a:t>
            </a:r>
            <a:r>
              <a:rPr lang="zh-CN" altLang="en-US" dirty="0"/>
              <a:t>判断下列命题的真假</a:t>
            </a:r>
            <a:r>
              <a:rPr lang="en-US" altLang="zh-CN" dirty="0"/>
              <a:t>: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）“</a:t>
            </a:r>
            <a:r>
              <a:rPr lang="en-US" altLang="zh-CN" i="1" dirty="0">
                <a:latin typeface="+mn-lt"/>
              </a:rPr>
              <a:t>x</a:t>
            </a:r>
            <a:r>
              <a:rPr lang="zh-CN" altLang="en-US" dirty="0"/>
              <a:t>（</a:t>
            </a:r>
            <a:r>
              <a:rPr lang="en-US" altLang="zh-CN" i="1" dirty="0">
                <a:latin typeface="+mn-lt"/>
              </a:rPr>
              <a:t>x</a:t>
            </a:r>
            <a:r>
              <a:rPr lang="en-US" altLang="zh-CN" dirty="0"/>
              <a:t>-5</a:t>
            </a:r>
            <a:r>
              <a:rPr lang="zh-CN" altLang="en-US" dirty="0"/>
              <a:t>）</a:t>
            </a:r>
            <a:r>
              <a:rPr lang="en-US" altLang="zh-CN" dirty="0"/>
              <a:t>&lt;0</a:t>
            </a:r>
            <a:r>
              <a:rPr lang="zh-CN" altLang="en-US" dirty="0"/>
              <a:t>成立”是“</a:t>
            </a:r>
            <a:r>
              <a:rPr lang="en-US" altLang="zh-CN" dirty="0"/>
              <a:t>|</a:t>
            </a:r>
            <a:r>
              <a:rPr lang="en-US" altLang="zh-CN" i="1" dirty="0">
                <a:latin typeface="+mn-lt"/>
              </a:rPr>
              <a:t>x</a:t>
            </a:r>
            <a:r>
              <a:rPr lang="en-US" altLang="zh-CN" dirty="0"/>
              <a:t>-1|&lt;4</a:t>
            </a:r>
            <a:r>
              <a:rPr lang="zh-CN" altLang="en-US" dirty="0"/>
              <a:t>成立”的充分不必要条件；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）若集合</a:t>
            </a:r>
            <a:r>
              <a:rPr lang="en-US" altLang="zh-CN" i="1" dirty="0">
                <a:latin typeface="+mn-lt"/>
              </a:rPr>
              <a:t>M=</a:t>
            </a:r>
            <a:r>
              <a:rPr lang="en-US" altLang="zh-CN" dirty="0"/>
              <a:t>{-1,</a:t>
            </a:r>
            <a:r>
              <a:rPr lang="en-US" altLang="zh-CN" i="1" dirty="0">
                <a:latin typeface="+mn-lt"/>
              </a:rPr>
              <a:t>m</a:t>
            </a:r>
            <a:r>
              <a:rPr lang="en-US" altLang="zh-CN" baseline="30000" dirty="0"/>
              <a:t>2</a:t>
            </a:r>
            <a:r>
              <a:rPr lang="en-US" altLang="zh-CN" dirty="0"/>
              <a:t>}</a:t>
            </a:r>
            <a:r>
              <a:rPr lang="zh-CN" altLang="en-US" dirty="0"/>
              <a:t>，集合</a:t>
            </a:r>
            <a:r>
              <a:rPr lang="en-US" altLang="zh-CN" i="1" dirty="0">
                <a:latin typeface="+mn-lt"/>
              </a:rPr>
              <a:t>N</a:t>
            </a:r>
            <a:r>
              <a:rPr lang="en-US" altLang="zh-CN" dirty="0"/>
              <a:t>={2,4}</a:t>
            </a:r>
            <a:r>
              <a:rPr lang="zh-CN" altLang="en-US" dirty="0"/>
              <a:t>，则“</a:t>
            </a:r>
            <a:r>
              <a:rPr lang="en-US" altLang="zh-CN" i="1" dirty="0">
                <a:latin typeface="+mn-lt"/>
              </a:rPr>
              <a:t>m</a:t>
            </a:r>
            <a:r>
              <a:rPr lang="en-US" altLang="zh-CN" dirty="0"/>
              <a:t>=2”</a:t>
            </a:r>
            <a:r>
              <a:rPr lang="zh-CN" altLang="en-US" dirty="0"/>
              <a:t>是“</a:t>
            </a:r>
            <a:r>
              <a:rPr lang="en-US" altLang="zh-CN" i="1" dirty="0">
                <a:latin typeface="+mn-lt"/>
              </a:rPr>
              <a:t>M</a:t>
            </a:r>
            <a:r>
              <a:rPr lang="en-US" altLang="zh-CN" dirty="0"/>
              <a:t>∩</a:t>
            </a:r>
            <a:r>
              <a:rPr lang="en-US" altLang="zh-CN" i="1" dirty="0">
                <a:latin typeface="+mn-lt"/>
              </a:rPr>
              <a:t>N</a:t>
            </a:r>
            <a:r>
              <a:rPr lang="en-US" altLang="zh-CN" dirty="0"/>
              <a:t>={4}”</a:t>
            </a:r>
            <a:r>
              <a:rPr lang="zh-CN" altLang="en-US" dirty="0"/>
              <a:t>的必要不充分条件；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93876" y="3731364"/>
            <a:ext cx="7827963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）命题</a:t>
            </a:r>
            <a:r>
              <a:rPr lang="en-US" altLang="zh-CN" i="1" dirty="0">
                <a:latin typeface="+mn-lt"/>
              </a:rPr>
              <a:t>p</a:t>
            </a:r>
            <a:r>
              <a:rPr lang="en-US" altLang="zh-CN" dirty="0"/>
              <a:t>: </a:t>
            </a:r>
            <a:r>
              <a:rPr lang="en-US" altLang="zh-CN" i="1" dirty="0" err="1">
                <a:latin typeface="+mn-lt"/>
              </a:rPr>
              <a:t>a</a:t>
            </a:r>
            <a:r>
              <a:rPr lang="en-US" altLang="zh-CN" dirty="0" err="1"/>
              <a:t>∈</a:t>
            </a:r>
            <a:r>
              <a:rPr lang="en-US" altLang="zh-CN" i="1" dirty="0" err="1">
                <a:latin typeface="+mn-lt"/>
              </a:rPr>
              <a:t>M</a:t>
            </a:r>
            <a:r>
              <a:rPr lang="en-US" altLang="zh-CN" dirty="0"/>
              <a:t>={</a:t>
            </a:r>
            <a:r>
              <a:rPr lang="en-US" altLang="zh-CN" i="1" dirty="0">
                <a:latin typeface="+mn-lt"/>
              </a:rPr>
              <a:t>x</a:t>
            </a:r>
            <a:r>
              <a:rPr lang="en-US" altLang="zh-CN" dirty="0"/>
              <a:t>|</a:t>
            </a:r>
            <a:r>
              <a:rPr lang="en-US" altLang="zh-CN" i="1" dirty="0">
                <a:latin typeface="+mn-lt"/>
              </a:rPr>
              <a:t>x</a:t>
            </a:r>
            <a:r>
              <a:rPr lang="en-US" altLang="zh-CN" baseline="30000" dirty="0"/>
              <a:t>2</a:t>
            </a:r>
            <a:r>
              <a:rPr lang="en-US" altLang="zh-CN" dirty="0"/>
              <a:t>-</a:t>
            </a:r>
            <a:r>
              <a:rPr lang="en-US" altLang="zh-CN" i="1" dirty="0">
                <a:latin typeface="+mn-lt"/>
              </a:rPr>
              <a:t>x</a:t>
            </a:r>
            <a:r>
              <a:rPr lang="en-US" altLang="zh-CN" dirty="0"/>
              <a:t>&lt;0}</a:t>
            </a:r>
            <a:r>
              <a:rPr lang="zh-CN" altLang="en-US" dirty="0"/>
              <a:t>；命题</a:t>
            </a:r>
            <a:r>
              <a:rPr lang="en-US" altLang="zh-CN" i="1" dirty="0">
                <a:latin typeface="+mn-lt"/>
              </a:rPr>
              <a:t>q</a:t>
            </a:r>
            <a:r>
              <a:rPr lang="en-US" altLang="zh-CN" dirty="0"/>
              <a:t>:</a:t>
            </a:r>
            <a:r>
              <a:rPr lang="en-US" altLang="zh-CN" i="1" dirty="0">
                <a:latin typeface="+mn-lt"/>
              </a:rPr>
              <a:t>a</a:t>
            </a:r>
            <a:r>
              <a:rPr lang="en-US" altLang="zh-CN" dirty="0"/>
              <a:t>∈</a:t>
            </a:r>
            <a:r>
              <a:rPr lang="en-US" altLang="zh-CN" i="1" dirty="0">
                <a:latin typeface="+mn-lt"/>
              </a:rPr>
              <a:t>N</a:t>
            </a:r>
            <a:r>
              <a:rPr lang="en-US" altLang="zh-CN" dirty="0"/>
              <a:t>={</a:t>
            </a:r>
            <a:r>
              <a:rPr lang="en-US" altLang="zh-CN" i="1" dirty="0">
                <a:latin typeface="+mn-lt"/>
              </a:rPr>
              <a:t>x</a:t>
            </a:r>
            <a:r>
              <a:rPr lang="en-US" altLang="zh-CN" dirty="0"/>
              <a:t>||</a:t>
            </a:r>
            <a:r>
              <a:rPr lang="en-US" altLang="zh-CN" i="1" dirty="0">
                <a:latin typeface="+mn-lt"/>
              </a:rPr>
              <a:t>x</a:t>
            </a:r>
            <a:r>
              <a:rPr lang="en-US" altLang="zh-CN" dirty="0"/>
              <a:t>|&lt;2},</a:t>
            </a:r>
            <a:r>
              <a:rPr lang="zh-CN" altLang="en-US" dirty="0"/>
              <a:t>则</a:t>
            </a:r>
            <a:r>
              <a:rPr lang="en-US" altLang="zh-CN" i="1" dirty="0">
                <a:latin typeface="+mn-lt"/>
              </a:rPr>
              <a:t>p</a:t>
            </a:r>
            <a:r>
              <a:rPr lang="zh-CN" altLang="en-US" dirty="0"/>
              <a:t>是</a:t>
            </a:r>
            <a:r>
              <a:rPr lang="en-US" altLang="zh-CN" i="1" dirty="0">
                <a:latin typeface="+mn-lt"/>
              </a:rPr>
              <a:t>q</a:t>
            </a:r>
            <a:r>
              <a:rPr lang="zh-CN" altLang="en-US" dirty="0"/>
              <a:t>的充分不必要条件；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）若</a:t>
            </a:r>
            <a:r>
              <a:rPr lang="en-US" altLang="zh-CN" i="1" dirty="0">
                <a:latin typeface="+mn-lt"/>
              </a:rPr>
              <a:t>p</a:t>
            </a:r>
            <a:r>
              <a:rPr lang="zh-CN" altLang="en-US" dirty="0"/>
              <a:t>是</a:t>
            </a:r>
            <a:r>
              <a:rPr lang="en-US" altLang="zh-CN" i="1" dirty="0">
                <a:latin typeface="+mn-lt"/>
              </a:rPr>
              <a:t>r</a:t>
            </a:r>
            <a:r>
              <a:rPr lang="zh-CN" altLang="en-US" dirty="0"/>
              <a:t>的充分条件，</a:t>
            </a:r>
            <a:r>
              <a:rPr lang="en-US" altLang="zh-CN" i="1" dirty="0">
                <a:latin typeface="+mn-lt"/>
              </a:rPr>
              <a:t>q</a:t>
            </a:r>
            <a:r>
              <a:rPr lang="zh-CN" altLang="en-US" dirty="0"/>
              <a:t>是</a:t>
            </a:r>
            <a:r>
              <a:rPr lang="en-US" altLang="zh-CN" i="1" dirty="0">
                <a:latin typeface="+mn-lt"/>
              </a:rPr>
              <a:t>r</a:t>
            </a:r>
            <a:r>
              <a:rPr lang="zh-CN" altLang="en-US" dirty="0"/>
              <a:t>的充分条件，</a:t>
            </a:r>
            <a:r>
              <a:rPr lang="en-US" altLang="zh-CN" i="1" dirty="0">
                <a:latin typeface="+mn-lt"/>
              </a:rPr>
              <a:t>s</a:t>
            </a:r>
            <a:r>
              <a:rPr lang="zh-CN" altLang="en-US" dirty="0"/>
              <a:t>是</a:t>
            </a:r>
            <a:r>
              <a:rPr lang="en-US" altLang="zh-CN" i="1" dirty="0">
                <a:latin typeface="+mn-lt"/>
              </a:rPr>
              <a:t>r</a:t>
            </a:r>
            <a:r>
              <a:rPr lang="zh-CN" altLang="en-US" dirty="0"/>
              <a:t>的必要条件，</a:t>
            </a:r>
            <a:r>
              <a:rPr lang="en-US" altLang="zh-CN" i="1" dirty="0">
                <a:latin typeface="+mn-lt"/>
              </a:rPr>
              <a:t>q</a:t>
            </a:r>
            <a:r>
              <a:rPr lang="zh-CN" altLang="en-US" dirty="0"/>
              <a:t>是</a:t>
            </a:r>
            <a:r>
              <a:rPr lang="en-US" altLang="zh-CN" i="1" dirty="0">
                <a:latin typeface="+mn-lt"/>
              </a:rPr>
              <a:t>s</a:t>
            </a:r>
            <a:r>
              <a:rPr lang="zh-CN" altLang="en-US" dirty="0"/>
              <a:t>的必要条件，则</a:t>
            </a:r>
            <a:r>
              <a:rPr lang="en-US" altLang="zh-CN" i="1" dirty="0">
                <a:latin typeface="+mn-lt"/>
              </a:rPr>
              <a:t>p</a:t>
            </a:r>
            <a:r>
              <a:rPr lang="zh-CN" altLang="en-US" dirty="0"/>
              <a:t>是</a:t>
            </a:r>
            <a:r>
              <a:rPr lang="en-US" altLang="zh-CN" i="1" dirty="0">
                <a:latin typeface="+mn-lt"/>
              </a:rPr>
              <a:t>q</a:t>
            </a:r>
            <a:r>
              <a:rPr lang="zh-CN" altLang="en-US" dirty="0"/>
              <a:t>的充分条件</a:t>
            </a:r>
            <a:r>
              <a:rPr lang="zh-CN" altLang="en-US" dirty="0" smtClean="0"/>
              <a:t>．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19728" y="15958"/>
            <a:ext cx="1887055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8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【</a:t>
            </a:r>
            <a:r>
              <a:rPr lang="zh-CN" altLang="en-US" dirty="0">
                <a:solidFill>
                  <a:srgbClr val="FF0000"/>
                </a:solidFill>
              </a:rPr>
              <a:t>典例训练</a:t>
            </a:r>
            <a:r>
              <a:rPr lang="en-US" altLang="zh-CN" dirty="0">
                <a:solidFill>
                  <a:srgbClr val="FF0000"/>
                </a:solidFill>
              </a:rPr>
              <a:t>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316" name="Text Box 4"/>
          <p:cNvSpPr txBox="1">
            <a:spLocks noChangeArrowheads="1"/>
          </p:cNvSpPr>
          <p:nvPr/>
        </p:nvSpPr>
        <p:spPr bwMode="auto">
          <a:xfrm>
            <a:off x="663575" y="1091095"/>
            <a:ext cx="7827963" cy="12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en-US" altLang="zh-CN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【</a:t>
            </a:r>
            <a:r>
              <a:rPr lang="zh-CN" altLang="en-US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解析</a:t>
            </a:r>
            <a:r>
              <a:rPr lang="en-US" altLang="zh-CN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】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因为命题（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），（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）为真命题，命题（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），（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）为假命题，所以（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），（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）中的</a:t>
            </a:r>
            <a:r>
              <a:rPr lang="en-US" altLang="zh-CN" i="1" dirty="0">
                <a:latin typeface="+mn-lt"/>
              </a:rPr>
              <a:t>p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是</a:t>
            </a:r>
            <a:r>
              <a:rPr lang="en-US" altLang="zh-CN" i="1" dirty="0">
                <a:latin typeface="+mn-lt"/>
              </a:rPr>
              <a:t>q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的充分条件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</a:rPr>
              <a:t>.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63576" y="2326417"/>
            <a:ext cx="7827962" cy="37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2.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（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1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）因为</a:t>
            </a:r>
            <a:r>
              <a:rPr lang="en-US" altLang="zh-CN" i="1" dirty="0">
                <a:latin typeface="+mn-lt"/>
              </a:rPr>
              <a:t>x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（</a:t>
            </a:r>
            <a:r>
              <a:rPr lang="en-US" altLang="zh-CN" i="1" dirty="0">
                <a:latin typeface="+mn-lt"/>
              </a:rPr>
              <a:t>x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-5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）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&lt;0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，所以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0&lt;</a:t>
            </a:r>
            <a:r>
              <a:rPr lang="en-US" altLang="zh-CN" i="1" dirty="0">
                <a:latin typeface="+mn-lt"/>
              </a:rPr>
              <a:t>x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&lt;5.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又因为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|</a:t>
            </a:r>
            <a:r>
              <a:rPr lang="en-US" altLang="zh-CN" i="1" dirty="0">
                <a:latin typeface="+mn-lt"/>
              </a:rPr>
              <a:t>x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-1|&lt;4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，所以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-4&lt;</a:t>
            </a:r>
            <a:r>
              <a:rPr lang="en-US" altLang="zh-CN" i="1" dirty="0">
                <a:latin typeface="+mn-lt"/>
              </a:rPr>
              <a:t>x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-1&lt;4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，即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-3&lt;</a:t>
            </a:r>
            <a:r>
              <a:rPr lang="en-US" altLang="zh-CN" i="1" dirty="0">
                <a:latin typeface="+mn-lt"/>
              </a:rPr>
              <a:t>x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&lt;5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，所以命题</a:t>
            </a:r>
            <a:r>
              <a:rPr lang="zh-CN" altLang="en-US" dirty="0">
                <a:ea typeface="楷体_GB2312" pitchFamily="49" charset="-122"/>
                <a:cs typeface="宋体" pitchFamily="2" charset="-122"/>
              </a:rPr>
              <a:t>“‘</a:t>
            </a:r>
            <a:r>
              <a:rPr lang="en-US" altLang="zh-CN" i="1" dirty="0">
                <a:latin typeface="+mn-lt"/>
              </a:rPr>
              <a:t>x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（</a:t>
            </a:r>
            <a:r>
              <a:rPr lang="en-US" altLang="zh-CN" i="1" dirty="0">
                <a:latin typeface="+mn-lt"/>
              </a:rPr>
              <a:t>x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-5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）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&lt;0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成立</a:t>
            </a:r>
            <a:r>
              <a:rPr lang="zh-CN" altLang="en-US" dirty="0">
                <a:ea typeface="楷体_GB2312" pitchFamily="49" charset="-122"/>
                <a:cs typeface="宋体" pitchFamily="2" charset="-122"/>
              </a:rPr>
              <a:t>’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是</a:t>
            </a:r>
            <a:r>
              <a:rPr lang="zh-CN" altLang="en-US" dirty="0">
                <a:ea typeface="楷体_GB2312" pitchFamily="49" charset="-122"/>
                <a:cs typeface="宋体" pitchFamily="2" charset="-122"/>
              </a:rPr>
              <a:t>‘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|</a:t>
            </a:r>
            <a:r>
              <a:rPr lang="en-US" altLang="zh-CN" i="1" dirty="0">
                <a:latin typeface="+mn-lt"/>
              </a:rPr>
              <a:t>x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-1|&lt;4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成立</a:t>
            </a:r>
            <a:r>
              <a:rPr lang="zh-CN" altLang="en-US" dirty="0">
                <a:ea typeface="楷体_GB2312" pitchFamily="49" charset="-122"/>
                <a:cs typeface="宋体" pitchFamily="2" charset="-122"/>
              </a:rPr>
              <a:t>’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的充分不必要条件</a:t>
            </a:r>
            <a:r>
              <a:rPr lang="zh-CN" altLang="en-US" dirty="0">
                <a:ea typeface="楷体_GB2312" pitchFamily="49" charset="-122"/>
                <a:cs typeface="宋体" pitchFamily="2" charset="-122"/>
              </a:rPr>
              <a:t>”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为真命题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.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（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2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）因为</a:t>
            </a:r>
            <a:r>
              <a:rPr lang="en-US" altLang="zh-CN" i="1" dirty="0">
                <a:latin typeface="+mn-lt"/>
              </a:rPr>
              <a:t>M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={-1,</a:t>
            </a:r>
            <a:r>
              <a:rPr lang="en-US" altLang="zh-CN" i="1" dirty="0">
                <a:latin typeface="+mn-lt"/>
              </a:rPr>
              <a:t>m</a:t>
            </a:r>
            <a:r>
              <a:rPr lang="en-US" altLang="zh-CN" baseline="30000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2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}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，</a:t>
            </a:r>
            <a:r>
              <a:rPr lang="en-US" altLang="zh-CN" i="1" dirty="0">
                <a:latin typeface="+mn-lt"/>
              </a:rPr>
              <a:t>N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={2,4}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，</a:t>
            </a:r>
            <a:r>
              <a:rPr lang="en-US" altLang="zh-CN" i="1" dirty="0">
                <a:latin typeface="+mn-lt"/>
              </a:rPr>
              <a:t>M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∩</a:t>
            </a:r>
            <a:r>
              <a:rPr lang="en-US" altLang="zh-CN" i="1" dirty="0">
                <a:latin typeface="+mn-lt"/>
              </a:rPr>
              <a:t>N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={4}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，所以</a:t>
            </a:r>
            <a:r>
              <a:rPr lang="en-US" altLang="zh-CN" i="1" dirty="0">
                <a:latin typeface="+mn-lt"/>
              </a:rPr>
              <a:t>m</a:t>
            </a:r>
            <a:r>
              <a:rPr lang="en-US" altLang="zh-CN" baseline="30000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2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=4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，即</a:t>
            </a:r>
            <a:r>
              <a:rPr lang="en-US" altLang="zh-CN" i="1" dirty="0">
                <a:latin typeface="+mn-lt"/>
              </a:rPr>
              <a:t>m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=±2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，所以命题</a:t>
            </a:r>
            <a:r>
              <a:rPr lang="zh-CN" altLang="en-US" dirty="0">
                <a:ea typeface="楷体_GB2312" pitchFamily="49" charset="-122"/>
                <a:cs typeface="宋体" pitchFamily="2" charset="-122"/>
              </a:rPr>
              <a:t>“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若集合</a:t>
            </a:r>
            <a:r>
              <a:rPr lang="en-US" altLang="zh-CN" i="1" dirty="0">
                <a:latin typeface="+mn-lt"/>
              </a:rPr>
              <a:t>M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={-1,</a:t>
            </a:r>
            <a:r>
              <a:rPr lang="en-US" altLang="zh-CN" i="1" dirty="0">
                <a:latin typeface="+mn-lt"/>
              </a:rPr>
              <a:t>m</a:t>
            </a:r>
            <a:r>
              <a:rPr lang="en-US" altLang="zh-CN" baseline="30000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2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}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，集合</a:t>
            </a:r>
            <a:r>
              <a:rPr lang="en-US" altLang="zh-CN" i="1" dirty="0">
                <a:latin typeface="+mn-lt"/>
              </a:rPr>
              <a:t>N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={2,4}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，则</a:t>
            </a:r>
            <a:r>
              <a:rPr lang="zh-CN" altLang="en-US" dirty="0">
                <a:ea typeface="楷体_GB2312" pitchFamily="49" charset="-122"/>
                <a:cs typeface="宋体" pitchFamily="2" charset="-122"/>
              </a:rPr>
              <a:t>‘</a:t>
            </a:r>
            <a:r>
              <a:rPr lang="en-US" altLang="zh-CN" i="1" dirty="0">
                <a:latin typeface="+mn-lt"/>
              </a:rPr>
              <a:t>m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=2</a:t>
            </a:r>
            <a:r>
              <a:rPr lang="en-US" altLang="zh-CN" dirty="0">
                <a:ea typeface="楷体_GB2312" pitchFamily="49" charset="-122"/>
                <a:cs typeface="宋体" pitchFamily="2" charset="-122"/>
              </a:rPr>
              <a:t>’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是</a:t>
            </a:r>
            <a:r>
              <a:rPr lang="zh-CN" altLang="en-US" dirty="0">
                <a:ea typeface="楷体_GB2312" pitchFamily="49" charset="-122"/>
                <a:cs typeface="宋体" pitchFamily="2" charset="-122"/>
              </a:rPr>
              <a:t>‘</a:t>
            </a:r>
            <a:r>
              <a:rPr lang="en-US" altLang="zh-CN" i="1" dirty="0">
                <a:latin typeface="+mn-lt"/>
              </a:rPr>
              <a:t>M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∩</a:t>
            </a:r>
            <a:r>
              <a:rPr lang="en-US" altLang="zh-CN" i="1" dirty="0">
                <a:latin typeface="+mn-lt"/>
              </a:rPr>
              <a:t>N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={4}</a:t>
            </a:r>
            <a:r>
              <a:rPr lang="en-US" altLang="zh-CN" dirty="0">
                <a:ea typeface="楷体_GB2312" pitchFamily="49" charset="-122"/>
                <a:cs typeface="宋体" pitchFamily="2" charset="-122"/>
              </a:rPr>
              <a:t>’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的必要不充分条件</a:t>
            </a:r>
            <a:r>
              <a:rPr lang="zh-CN" altLang="en-US" dirty="0">
                <a:ea typeface="楷体_GB2312" pitchFamily="49" charset="-122"/>
                <a:cs typeface="宋体" pitchFamily="2" charset="-122"/>
              </a:rPr>
              <a:t>”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是假命题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35000" y="1022350"/>
            <a:ext cx="7827963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(3)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因为</a:t>
            </a:r>
            <a:r>
              <a:rPr lang="en-US" altLang="zh-CN" i="1" dirty="0">
                <a:latin typeface="+mn-lt"/>
              </a:rPr>
              <a:t>x</a:t>
            </a:r>
            <a:r>
              <a:rPr lang="en-US" altLang="zh-CN" baseline="30000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2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-</a:t>
            </a:r>
            <a:r>
              <a:rPr lang="en-US" altLang="zh-CN" i="1" dirty="0">
                <a:latin typeface="+mn-lt"/>
              </a:rPr>
              <a:t>x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&lt;0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，所以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0&lt;</a:t>
            </a:r>
            <a:r>
              <a:rPr lang="en-US" altLang="zh-CN" i="1" dirty="0">
                <a:latin typeface="+mn-lt"/>
              </a:rPr>
              <a:t>x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&lt;1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，即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M={</a:t>
            </a:r>
            <a:r>
              <a:rPr lang="en-US" altLang="zh-CN" i="1" dirty="0">
                <a:latin typeface="+mn-lt"/>
              </a:rPr>
              <a:t>x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|0&lt;</a:t>
            </a:r>
            <a:r>
              <a:rPr lang="en-US" altLang="zh-CN" i="1" dirty="0">
                <a:latin typeface="+mn-lt"/>
              </a:rPr>
              <a:t>x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&lt;1}.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又因为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|</a:t>
            </a:r>
            <a:r>
              <a:rPr lang="en-US" altLang="zh-CN" i="1" dirty="0">
                <a:latin typeface="+mn-lt"/>
              </a:rPr>
              <a:t>x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|&lt;2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，所以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-2&lt;</a:t>
            </a:r>
            <a:r>
              <a:rPr lang="en-US" altLang="zh-CN" i="1" dirty="0">
                <a:latin typeface="+mn-lt"/>
              </a:rPr>
              <a:t>x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&lt;2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，即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N={</a:t>
            </a:r>
            <a:r>
              <a:rPr lang="en-US" altLang="zh-CN" i="1" dirty="0">
                <a:latin typeface="+mn-lt"/>
              </a:rPr>
              <a:t>x|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-2&lt;</a:t>
            </a:r>
            <a:r>
              <a:rPr lang="en-US" altLang="zh-CN" i="1" dirty="0">
                <a:latin typeface="+mn-lt"/>
              </a:rPr>
              <a:t>x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&lt;2}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，所以</a:t>
            </a:r>
            <a:r>
              <a:rPr lang="en-US" altLang="zh-CN" i="1" dirty="0">
                <a:latin typeface="+mn-lt"/>
              </a:rPr>
              <a:t>M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</a:t>
            </a:r>
            <a:r>
              <a:rPr lang="en-US" altLang="zh-CN" i="1" dirty="0">
                <a:latin typeface="+mn-lt"/>
              </a:rPr>
              <a:t>N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，所以</a:t>
            </a:r>
            <a:r>
              <a:rPr lang="en-US" altLang="zh-CN" i="1" dirty="0">
                <a:latin typeface="+mn-lt"/>
              </a:rPr>
              <a:t>p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是</a:t>
            </a:r>
            <a:r>
              <a:rPr lang="en-US" altLang="zh-CN" i="1" dirty="0">
                <a:latin typeface="+mn-lt"/>
              </a:rPr>
              <a:t>q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的充分不必要条件，即命题为真命题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.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(4)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因为            ，所以</a:t>
            </a:r>
            <a:r>
              <a:rPr lang="en-US" altLang="zh-CN" i="1" dirty="0">
                <a:latin typeface="+mn-lt"/>
              </a:rPr>
              <a:t>p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是</a:t>
            </a:r>
            <a:r>
              <a:rPr lang="en-US" altLang="zh-CN" i="1" dirty="0">
                <a:latin typeface="+mn-lt"/>
              </a:rPr>
              <a:t>q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的充分条件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.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所以命题为真命题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.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318" y="1902315"/>
            <a:ext cx="2762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2940050"/>
            <a:ext cx="13811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986" name="Text Box 2"/>
          <p:cNvSpPr txBox="1">
            <a:spLocks noChangeArrowheads="1"/>
          </p:cNvSpPr>
          <p:nvPr/>
        </p:nvSpPr>
        <p:spPr bwMode="auto">
          <a:xfrm>
            <a:off x="649288" y="995363"/>
            <a:ext cx="7827962" cy="37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en-US" altLang="zh-CN">
                <a:solidFill>
                  <a:srgbClr val="FF0000"/>
                </a:solidFill>
              </a:rPr>
              <a:t>【</a:t>
            </a:r>
            <a:r>
              <a:rPr lang="zh-CN" altLang="en-US">
                <a:solidFill>
                  <a:srgbClr val="FF0000"/>
                </a:solidFill>
              </a:rPr>
              <a:t>思考</a:t>
            </a:r>
            <a:r>
              <a:rPr lang="en-US" altLang="zh-CN">
                <a:solidFill>
                  <a:srgbClr val="FF0000"/>
                </a:solidFill>
              </a:rPr>
              <a:t>】</a:t>
            </a:r>
            <a:r>
              <a:rPr lang="zh-CN" altLang="en-US"/>
              <a:t>判断充分、必要条件的核心是什么？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/>
              <a:t>由第</a:t>
            </a:r>
            <a:r>
              <a:rPr lang="en-US" altLang="zh-CN"/>
              <a:t>2</a:t>
            </a:r>
            <a:r>
              <a:rPr lang="zh-CN" altLang="en-US"/>
              <a:t>（</a:t>
            </a:r>
            <a:r>
              <a:rPr lang="en-US" altLang="zh-CN"/>
              <a:t>4</a:t>
            </a:r>
            <a:r>
              <a:rPr lang="zh-CN" altLang="en-US"/>
              <a:t>）题的解析你会得到什么启示</a:t>
            </a:r>
            <a:r>
              <a:rPr lang="en-US" altLang="zh-CN"/>
              <a:t>?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提示：</a:t>
            </a:r>
            <a:r>
              <a:rPr lang="zh-CN" altLang="en-US">
                <a:latin typeface="楷体_GB2312" pitchFamily="49" charset="-122"/>
                <a:ea typeface="楷体_GB2312" pitchFamily="49" charset="-122"/>
              </a:rPr>
              <a:t>判断充分、必要条件的核心是首先确定条件是什么、结论是什么，然后再判断由此构成的命题的真假</a:t>
            </a:r>
            <a:r>
              <a:rPr lang="en-US" altLang="zh-CN"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>
                <a:latin typeface="楷体_GB2312" pitchFamily="49" charset="-122"/>
                <a:ea typeface="楷体_GB2312" pitchFamily="49" charset="-122"/>
              </a:rPr>
              <a:t>由第</a:t>
            </a:r>
            <a:r>
              <a:rPr lang="en-US" altLang="zh-CN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>
                <a:latin typeface="楷体_GB2312" pitchFamily="49" charset="-122"/>
                <a:ea typeface="楷体_GB2312" pitchFamily="49" charset="-122"/>
              </a:rPr>
              <a:t>）题的解析得到的启示是推出法简捷、明了、直观，便于发现关系</a:t>
            </a:r>
            <a:r>
              <a:rPr lang="en-US" altLang="zh-CN">
                <a:latin typeface="楷体_GB2312" pitchFamily="49" charset="-122"/>
                <a:ea typeface="楷体_GB2312" pitchFamily="49" charset="-122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63575" y="849313"/>
            <a:ext cx="7827963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【</a:t>
            </a:r>
            <a:r>
              <a:rPr lang="zh-CN" altLang="en-US" dirty="0">
                <a:solidFill>
                  <a:srgbClr val="FF0000"/>
                </a:solidFill>
              </a:rPr>
              <a:t>典例训练</a:t>
            </a:r>
            <a:r>
              <a:rPr lang="en-US" altLang="zh-CN" dirty="0">
                <a:solidFill>
                  <a:srgbClr val="FF0000"/>
                </a:solidFill>
              </a:rPr>
              <a:t>】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zh-CN" dirty="0" smtClean="0"/>
              <a:t>2.</a:t>
            </a:r>
            <a:r>
              <a:rPr lang="zh-CN" altLang="en-US" dirty="0"/>
              <a:t>若“</a:t>
            </a:r>
            <a:r>
              <a:rPr lang="en-US" altLang="zh-CN" i="1" dirty="0">
                <a:latin typeface="+mn-lt"/>
              </a:rPr>
              <a:t>x</a:t>
            </a:r>
            <a:r>
              <a:rPr lang="en-US" altLang="zh-CN" baseline="30000" dirty="0"/>
              <a:t>2</a:t>
            </a:r>
            <a:r>
              <a:rPr lang="en-US" altLang="zh-CN" dirty="0"/>
              <a:t>&gt;1”</a:t>
            </a:r>
            <a:r>
              <a:rPr lang="zh-CN" altLang="en-US" dirty="0"/>
              <a:t>是“</a:t>
            </a:r>
            <a:r>
              <a:rPr lang="en-US" altLang="zh-CN" i="1" dirty="0">
                <a:latin typeface="+mn-lt"/>
              </a:rPr>
              <a:t>x</a:t>
            </a:r>
            <a:r>
              <a:rPr lang="en-US" altLang="zh-CN" dirty="0"/>
              <a:t>&lt;</a:t>
            </a:r>
            <a:r>
              <a:rPr lang="en-US" altLang="zh-CN" i="1" dirty="0">
                <a:latin typeface="+mn-lt"/>
              </a:rPr>
              <a:t>a</a:t>
            </a:r>
            <a:r>
              <a:rPr lang="en-US" altLang="zh-CN" dirty="0"/>
              <a:t>”</a:t>
            </a:r>
            <a:r>
              <a:rPr lang="zh-CN" altLang="en-US" dirty="0"/>
              <a:t>的必要不充分条件，则</a:t>
            </a:r>
            <a:r>
              <a:rPr lang="en-US" altLang="zh-CN" i="1" dirty="0">
                <a:latin typeface="+mn-lt"/>
              </a:rPr>
              <a:t>a</a:t>
            </a:r>
            <a:r>
              <a:rPr lang="zh-CN" altLang="en-US" dirty="0"/>
              <a:t>的最大值为</a:t>
            </a:r>
            <a:r>
              <a:rPr lang="en-US" altLang="zh-CN" dirty="0"/>
              <a:t>________</a:t>
            </a:r>
            <a:r>
              <a:rPr lang="zh-CN" altLang="en-US" dirty="0" smtClean="0"/>
              <a:t>．</a:t>
            </a:r>
            <a:endParaRPr lang="zh-CN" alt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30" y="2753890"/>
            <a:ext cx="790098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948" y="1158242"/>
            <a:ext cx="8321040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宋体"/>
              </a:rPr>
              <a:t>初中</a:t>
            </a: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宋体"/>
              </a:rPr>
              <a:t>我们学习了什么是命题？命题写成什么形式？讨论了“若</a:t>
            </a:r>
            <a:r>
              <a:rPr lang="en-US" altLang="zh-CN" sz="2800" b="1" i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宋体"/>
              </a:rPr>
              <a:t>p</a:t>
            </a: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宋体"/>
              </a:rPr>
              <a:t>，则</a:t>
            </a:r>
            <a:r>
              <a:rPr lang="en-US" altLang="zh-CN" sz="2800" b="1" i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宋体"/>
              </a:rPr>
              <a:t>q</a:t>
            </a: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宋体"/>
              </a:rPr>
              <a:t>”形式的命题，其中有的命题为真命题，有的命题为假</a:t>
            </a: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宋体"/>
              </a:rPr>
              <a:t>命题。（</a:t>
            </a:r>
            <a:r>
              <a:rPr lang="en-US" altLang="zh-CN" sz="2800" b="1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宋体"/>
              </a:rPr>
              <a:t>p17</a:t>
            </a:r>
            <a:r>
              <a:rPr lang="zh-CN" altLang="en-US" sz="2800" b="1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宋体"/>
              </a:rPr>
              <a:t>）</a:t>
            </a:r>
            <a:endParaRPr lang="en-US" altLang="zh-CN" sz="2800" b="1" dirty="0" smtClean="0">
              <a:solidFill>
                <a:schemeClr val="tx1">
                  <a:lumMod val="50000"/>
                </a:schemeClr>
              </a:solidFill>
              <a:latin typeface="Times New Roman"/>
              <a:ea typeface="宋体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344" y="499730"/>
            <a:ext cx="1685109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新课导入</a:t>
            </a:r>
          </a:p>
        </p:txBody>
      </p:sp>
      <p:pic>
        <p:nvPicPr>
          <p:cNvPr id="8" name="Picture 2" descr="C:\Users\Administrator\Desktop\微信截图_202009021529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91" y="2854896"/>
            <a:ext cx="8869809" cy="375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8991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55" y="1046864"/>
            <a:ext cx="8667923" cy="349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98463" y="217977"/>
            <a:ext cx="2029723" cy="5970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8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【</a:t>
            </a:r>
            <a:r>
              <a:rPr lang="zh-CN" altLang="en-US" dirty="0" smtClean="0">
                <a:solidFill>
                  <a:srgbClr val="FF0000"/>
                </a:solidFill>
              </a:rPr>
              <a:t>典例训练</a:t>
            </a:r>
            <a:r>
              <a:rPr lang="en-US" altLang="zh-CN" dirty="0" smtClean="0">
                <a:solidFill>
                  <a:srgbClr val="FF0000"/>
                </a:solidFill>
              </a:rPr>
              <a:t>3】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71402"/>
      </p:ext>
    </p:extLst>
  </p:cSld>
  <p:clrMapOvr>
    <a:masterClrMapping/>
  </p:clrMapOvr>
  <p:transition spd="slow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2" y="2492898"/>
            <a:ext cx="4728036" cy="2308304"/>
          </a:xfrm>
          <a:prstGeom prst="rect">
            <a:avLst/>
          </a:prstGeom>
          <a:noFill/>
        </p:spPr>
        <p:txBody>
          <a:bodyPr wrap="square" lIns="91421" tIns="45710" rIns="91421" bIns="45710" rtlCol="0">
            <a:spAutoFit/>
          </a:bodyPr>
          <a:lstStyle/>
          <a:p>
            <a:r>
              <a:rPr lang="zh-CN" altLang="en-US" sz="9600" dirty="0"/>
              <a:t>再 见</a:t>
            </a:r>
          </a:p>
        </p:txBody>
      </p:sp>
    </p:spTree>
    <p:extLst>
      <p:ext uri="{BB962C8B-B14F-4D97-AF65-F5344CB8AC3E}">
        <p14:creationId xmlns:p14="http://schemas.microsoft.com/office/powerpoint/2010/main" val="6305533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Administrator\Desktop\微信截图_202009021553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90" y="866887"/>
            <a:ext cx="8089523" cy="161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7590" y="131015"/>
            <a:ext cx="1685109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概括定义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6" y="2611106"/>
            <a:ext cx="8467725" cy="354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199" y="4584516"/>
            <a:ext cx="1143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034409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181" y="384996"/>
            <a:ext cx="1685109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定义理解</a:t>
            </a:r>
          </a:p>
        </p:txBody>
      </p:sp>
      <p:pic>
        <p:nvPicPr>
          <p:cNvPr id="18439" name="Picture 7" descr="C:\Users\Administrator\Desktop\微信截图_202009021558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91" y="3636446"/>
            <a:ext cx="8435051" cy="145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C:\Users\Administrator\Desktop\微信截图_2020090216005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116" y="384996"/>
            <a:ext cx="4426799" cy="270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80" y="5305204"/>
            <a:ext cx="7544491" cy="55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80" y="5861309"/>
            <a:ext cx="8738629" cy="64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9965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222748" y="1090054"/>
            <a:ext cx="8085138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充分条件、必要条件的概念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已知命题“若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p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，则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”,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）若命题为真命题，则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p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是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q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的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_________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，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q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是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p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的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_________.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）若命题为假命题，则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p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不是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q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的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_________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，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q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不是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p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的</a:t>
            </a:r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_________.</a:t>
            </a:r>
            <a:endParaRPr lang="en-US" altLang="zh-CN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256909" name="Text Box 13"/>
          <p:cNvSpPr txBox="1">
            <a:spLocks noChangeArrowheads="1"/>
          </p:cNvSpPr>
          <p:nvPr/>
        </p:nvSpPr>
        <p:spPr bwMode="auto">
          <a:xfrm>
            <a:off x="5470253" y="2778455"/>
            <a:ext cx="17303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</a:rPr>
              <a:t>充分条件</a:t>
            </a:r>
          </a:p>
        </p:txBody>
      </p:sp>
      <p:sp>
        <p:nvSpPr>
          <p:cNvPr id="2256910" name="Text Box 14"/>
          <p:cNvSpPr txBox="1">
            <a:spLocks noChangeArrowheads="1"/>
          </p:cNvSpPr>
          <p:nvPr/>
        </p:nvSpPr>
        <p:spPr bwMode="auto">
          <a:xfrm>
            <a:off x="686723" y="3463424"/>
            <a:ext cx="17303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</a:rPr>
              <a:t>必要条件</a:t>
            </a:r>
          </a:p>
        </p:txBody>
      </p:sp>
      <p:sp>
        <p:nvSpPr>
          <p:cNvPr id="2256911" name="Text Box 15"/>
          <p:cNvSpPr txBox="1">
            <a:spLocks noChangeArrowheads="1"/>
          </p:cNvSpPr>
          <p:nvPr/>
        </p:nvSpPr>
        <p:spPr bwMode="auto">
          <a:xfrm>
            <a:off x="5865812" y="4338472"/>
            <a:ext cx="17303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</a:rPr>
              <a:t>充分条件</a:t>
            </a:r>
          </a:p>
        </p:txBody>
      </p:sp>
      <p:sp>
        <p:nvSpPr>
          <p:cNvPr id="2256912" name="Text Box 16"/>
          <p:cNvSpPr txBox="1">
            <a:spLocks noChangeArrowheads="1"/>
          </p:cNvSpPr>
          <p:nvPr/>
        </p:nvSpPr>
        <p:spPr bwMode="auto">
          <a:xfrm>
            <a:off x="1737647" y="5036567"/>
            <a:ext cx="186678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dirty="0" smtClean="0">
                <a:solidFill>
                  <a:srgbClr val="FF0000"/>
                </a:solidFill>
              </a:rPr>
              <a:t>必要条</a:t>
            </a:r>
            <a:r>
              <a:rPr lang="zh-CN" altLang="en-US" sz="2800" dirty="0">
                <a:solidFill>
                  <a:srgbClr val="FF0000"/>
                </a:solidFill>
              </a:rPr>
              <a:t>件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22748" y="292443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基础梳理</a:t>
            </a:r>
            <a:endParaRPr lang="zh-CN" alt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53397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909" grpId="0" autoUpdateAnimBg="0"/>
      <p:bldP spid="2256910" grpId="0" autoUpdateAnimBg="0"/>
      <p:bldP spid="2256911" grpId="0" autoUpdateAnimBg="0"/>
      <p:bldP spid="225691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1" name="Text Box 11"/>
          <p:cNvSpPr txBox="1">
            <a:spLocks noChangeArrowheads="1"/>
          </p:cNvSpPr>
          <p:nvPr/>
        </p:nvSpPr>
        <p:spPr bwMode="auto">
          <a:xfrm>
            <a:off x="284124" y="1036463"/>
            <a:ext cx="7827963" cy="538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命题“</a:t>
            </a:r>
            <a:r>
              <a:rPr lang="en-US" altLang="zh-CN" sz="2800" i="1" dirty="0" err="1">
                <a:latin typeface="黑体" pitchFamily="49" charset="-122"/>
                <a:ea typeface="黑体" pitchFamily="49" charset="-122"/>
              </a:rPr>
              <a:t>p</a:t>
            </a:r>
            <a:r>
              <a:rPr lang="en-US" altLang="zh-CN" sz="2800" dirty="0" err="1">
                <a:latin typeface="黑体" pitchFamily="49" charset="-122"/>
                <a:ea typeface="黑体" pitchFamily="49" charset="-122"/>
              </a:rPr>
              <a:t>⇒</a:t>
            </a:r>
            <a:r>
              <a:rPr lang="en-US" altLang="zh-CN" sz="2800" i="1" dirty="0" err="1"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是真命题吗？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提示：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因为“⇒”是逻辑推出符，表明由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p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能推出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q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来，所以命题“</a:t>
            </a:r>
            <a:r>
              <a:rPr lang="en-US" altLang="zh-CN" sz="2800" i="1" dirty="0" err="1">
                <a:latin typeface="黑体" pitchFamily="49" charset="-122"/>
                <a:ea typeface="黑体" pitchFamily="49" charset="-122"/>
              </a:rPr>
              <a:t>p</a:t>
            </a:r>
            <a:r>
              <a:rPr lang="en-US" altLang="zh-CN" sz="2800" dirty="0" err="1">
                <a:latin typeface="黑体" pitchFamily="49" charset="-122"/>
                <a:ea typeface="黑体" pitchFamily="49" charset="-122"/>
              </a:rPr>
              <a:t>⇒</a:t>
            </a:r>
            <a:r>
              <a:rPr lang="en-US" altLang="zh-CN" sz="2800" i="1" dirty="0" err="1"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是真命题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.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若“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p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 / 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，则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q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不是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p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的充分条件，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p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不是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q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的必要条件，对吗？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提示：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不对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虽然命题“若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p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 / 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为假命题，但它的逆命题有可能为真，所以不对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.</a:t>
            </a:r>
          </a:p>
        </p:txBody>
      </p:sp>
      <p:graphicFrame>
        <p:nvGraphicFramePr>
          <p:cNvPr id="22835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489496"/>
              </p:ext>
            </p:extLst>
          </p:nvPr>
        </p:nvGraphicFramePr>
        <p:xfrm>
          <a:off x="1816100" y="3623942"/>
          <a:ext cx="3048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Equation" r:id="rId3" imgW="304560" imgH="215640" progId="Equation.DSMT4">
                  <p:embed/>
                </p:oleObj>
              </mc:Choice>
              <mc:Fallback>
                <p:oleObj name="Equation" r:id="rId3" imgW="3045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3623942"/>
                        <a:ext cx="3048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53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415069"/>
              </p:ext>
            </p:extLst>
          </p:nvPr>
        </p:nvGraphicFramePr>
        <p:xfrm>
          <a:off x="4210050" y="4826694"/>
          <a:ext cx="3048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name="Equation" r:id="rId5" imgW="304560" imgH="215640" progId="Equation.DSMT4">
                  <p:embed/>
                </p:oleObj>
              </mc:Choice>
              <mc:Fallback>
                <p:oleObj name="Equation" r:id="rId5" imgW="3045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0050" y="4826694"/>
                        <a:ext cx="3048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201491" y="342498"/>
            <a:ext cx="1872208" cy="6744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思考运用：</a:t>
            </a:r>
            <a:endParaRPr lang="zh-CN" altLang="en-US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17246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635000" y="899137"/>
            <a:ext cx="8041167" cy="230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对充分条件的理解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）“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p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是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q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的充分条件”的等价说法有：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①“若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p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，则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为真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；②</a:t>
            </a:r>
            <a:r>
              <a:rPr lang="en-US" altLang="zh-CN" sz="2800" i="1" dirty="0" err="1">
                <a:latin typeface="黑体" pitchFamily="49" charset="-122"/>
                <a:ea typeface="黑体" pitchFamily="49" charset="-122"/>
              </a:rPr>
              <a:t>p</a:t>
            </a:r>
            <a:r>
              <a:rPr lang="en-US" altLang="zh-CN" sz="2800" dirty="0" err="1">
                <a:latin typeface="黑体" pitchFamily="49" charset="-122"/>
                <a:ea typeface="黑体" pitchFamily="49" charset="-122"/>
              </a:rPr>
              <a:t>⇒</a:t>
            </a:r>
            <a:r>
              <a:rPr lang="en-US" altLang="zh-CN" sz="2800" i="1" dirty="0" err="1">
                <a:latin typeface="黑体" pitchFamily="49" charset="-122"/>
                <a:ea typeface="黑体" pitchFamily="49" charset="-122"/>
              </a:rPr>
              <a:t>q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；③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q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是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p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的必要条件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.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573456" y="240302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知识点拨</a:t>
            </a:r>
            <a:endParaRPr lang="zh-CN" alt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琥珀" pitchFamily="2" charset="-122"/>
              <a:ea typeface="华文琥珀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54209" y="3385779"/>
            <a:ext cx="7827963" cy="3080587"/>
            <a:chOff x="815753" y="589923"/>
            <a:chExt cx="7827963" cy="3080587"/>
          </a:xfrm>
        </p:grpSpPr>
        <p:sp>
          <p:nvSpPr>
            <p:cNvPr id="6" name="Text Box 63"/>
            <p:cNvSpPr txBox="1">
              <a:spLocks noChangeArrowheads="1"/>
            </p:cNvSpPr>
            <p:nvPr/>
          </p:nvSpPr>
          <p:spPr bwMode="auto">
            <a:xfrm>
              <a:off x="815753" y="589923"/>
              <a:ext cx="7827963" cy="3080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defRPr>
              </a:lvl1pPr>
              <a:lvl2pPr marL="742950" indent="-285750" eaLnBrk="0" hangingPunct="0">
                <a:defRPr sz="2200" b="1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defRPr>
              </a:lvl2pPr>
              <a:lvl3pPr marL="1143000" indent="-228600" eaLnBrk="0" hangingPunct="0">
                <a:defRPr sz="2200" b="1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defRPr>
              </a:lvl3pPr>
              <a:lvl4pPr marL="1600200" indent="-228600" eaLnBrk="0" hangingPunct="0">
                <a:defRPr sz="2200" b="1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defRPr>
              </a:lvl4pPr>
              <a:lvl5pPr marL="2057400" indent="-228600" eaLnBrk="0" hangingPunct="0">
                <a:defRPr sz="2200" b="1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80000"/>
                </a:lnSpc>
              </a:pPr>
              <a:r>
                <a:rPr lang="zh-CN" altLang="en-US" sz="2800" dirty="0">
                  <a:latin typeface="黑体" pitchFamily="49" charset="-122"/>
                  <a:ea typeface="黑体" pitchFamily="49" charset="-122"/>
                </a:rPr>
                <a:t>（</a:t>
              </a:r>
              <a:r>
                <a:rPr lang="en-US" altLang="zh-CN" sz="2800" dirty="0"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zh-CN" altLang="en-US" sz="2800" dirty="0">
                  <a:latin typeface="黑体" pitchFamily="49" charset="-122"/>
                  <a:ea typeface="黑体" pitchFamily="49" charset="-122"/>
                </a:rPr>
                <a:t>）从集合的观点看，充分条件的意义是：设集合</a:t>
              </a:r>
              <a:r>
                <a:rPr lang="en-US" altLang="zh-CN" sz="2800" i="1" dirty="0">
                  <a:latin typeface="黑体" pitchFamily="49" charset="-122"/>
                  <a:ea typeface="黑体" pitchFamily="49" charset="-122"/>
                </a:rPr>
                <a:t>A</a:t>
              </a:r>
              <a:r>
                <a:rPr lang="en-US" altLang="zh-CN" sz="2800" dirty="0">
                  <a:latin typeface="黑体" pitchFamily="49" charset="-122"/>
                  <a:ea typeface="黑体" pitchFamily="49" charset="-122"/>
                </a:rPr>
                <a:t>={</a:t>
              </a:r>
              <a:r>
                <a:rPr lang="en-US" altLang="zh-CN" sz="2800" i="1" dirty="0">
                  <a:latin typeface="黑体" pitchFamily="49" charset="-122"/>
                  <a:ea typeface="黑体" pitchFamily="49" charset="-122"/>
                </a:rPr>
                <a:t>x</a:t>
              </a:r>
              <a:r>
                <a:rPr lang="zh-CN" altLang="en-US" sz="2800" dirty="0">
                  <a:latin typeface="黑体" pitchFamily="49" charset="-122"/>
                  <a:ea typeface="黑体" pitchFamily="49" charset="-122"/>
                </a:rPr>
                <a:t>｜</a:t>
              </a:r>
              <a:r>
                <a:rPr lang="en-US" altLang="zh-CN" sz="2800" i="1" dirty="0">
                  <a:latin typeface="黑体" pitchFamily="49" charset="-122"/>
                  <a:ea typeface="黑体" pitchFamily="49" charset="-122"/>
                </a:rPr>
                <a:t>x</a:t>
              </a:r>
              <a:r>
                <a:rPr lang="zh-CN" altLang="en-US" sz="2800" dirty="0">
                  <a:latin typeface="黑体" pitchFamily="49" charset="-122"/>
                  <a:ea typeface="黑体" pitchFamily="49" charset="-122"/>
                </a:rPr>
                <a:t>满足条件</a:t>
              </a:r>
              <a:r>
                <a:rPr lang="en-US" altLang="zh-CN" sz="2800" i="1" dirty="0">
                  <a:latin typeface="黑体" pitchFamily="49" charset="-122"/>
                  <a:ea typeface="黑体" pitchFamily="49" charset="-122"/>
                </a:rPr>
                <a:t>p</a:t>
              </a:r>
              <a:r>
                <a:rPr lang="en-US" altLang="zh-CN" sz="2800" dirty="0">
                  <a:latin typeface="黑体" pitchFamily="49" charset="-122"/>
                  <a:ea typeface="黑体" pitchFamily="49" charset="-122"/>
                </a:rPr>
                <a:t>}</a:t>
              </a:r>
              <a:r>
                <a:rPr lang="zh-CN" altLang="en-US" sz="2800" dirty="0">
                  <a:latin typeface="黑体" pitchFamily="49" charset="-122"/>
                  <a:ea typeface="黑体" pitchFamily="49" charset="-122"/>
                </a:rPr>
                <a:t>，</a:t>
              </a:r>
              <a:r>
                <a:rPr lang="en-US" altLang="zh-CN" sz="2800" i="1" dirty="0">
                  <a:latin typeface="黑体" pitchFamily="49" charset="-122"/>
                  <a:ea typeface="黑体" pitchFamily="49" charset="-122"/>
                </a:rPr>
                <a:t>B</a:t>
              </a:r>
              <a:r>
                <a:rPr lang="en-US" altLang="zh-CN" sz="2800" dirty="0">
                  <a:latin typeface="黑体" pitchFamily="49" charset="-122"/>
                  <a:ea typeface="黑体" pitchFamily="49" charset="-122"/>
                </a:rPr>
                <a:t>={</a:t>
              </a:r>
              <a:r>
                <a:rPr lang="en-US" altLang="zh-CN" sz="2800" i="1" dirty="0">
                  <a:latin typeface="黑体" pitchFamily="49" charset="-122"/>
                  <a:ea typeface="黑体" pitchFamily="49" charset="-122"/>
                </a:rPr>
                <a:t>x</a:t>
              </a:r>
              <a:r>
                <a:rPr lang="zh-CN" altLang="en-US" sz="2800" dirty="0">
                  <a:latin typeface="黑体" pitchFamily="49" charset="-122"/>
                  <a:ea typeface="黑体" pitchFamily="49" charset="-122"/>
                </a:rPr>
                <a:t>｜</a:t>
              </a:r>
              <a:r>
                <a:rPr lang="en-US" altLang="zh-CN" sz="2800" i="1" dirty="0">
                  <a:latin typeface="黑体" pitchFamily="49" charset="-122"/>
                  <a:ea typeface="黑体" pitchFamily="49" charset="-122"/>
                </a:rPr>
                <a:t>x</a:t>
              </a:r>
              <a:r>
                <a:rPr lang="zh-CN" altLang="en-US" sz="2800" dirty="0">
                  <a:latin typeface="黑体" pitchFamily="49" charset="-122"/>
                  <a:ea typeface="黑体" pitchFamily="49" charset="-122"/>
                </a:rPr>
                <a:t>满足条件</a:t>
              </a:r>
              <a:r>
                <a:rPr lang="en-US" altLang="zh-CN" sz="2800" i="1" dirty="0"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sz="2800" dirty="0">
                  <a:latin typeface="黑体" pitchFamily="49" charset="-122"/>
                  <a:ea typeface="黑体" pitchFamily="49" charset="-122"/>
                </a:rPr>
                <a:t>}</a:t>
              </a:r>
              <a:r>
                <a:rPr lang="zh-CN" altLang="en-US" sz="2800" dirty="0">
                  <a:latin typeface="黑体" pitchFamily="49" charset="-122"/>
                  <a:ea typeface="黑体" pitchFamily="49" charset="-122"/>
                </a:rPr>
                <a:t>，</a:t>
              </a:r>
            </a:p>
            <a:p>
              <a:pPr eaLnBrk="1" hangingPunct="1">
                <a:lnSpc>
                  <a:spcPct val="180000"/>
                </a:lnSpc>
              </a:pPr>
              <a:r>
                <a:rPr lang="zh-CN" altLang="en-US" sz="2800" dirty="0">
                  <a:latin typeface="黑体" pitchFamily="49" charset="-122"/>
                  <a:ea typeface="黑体" pitchFamily="49" charset="-122"/>
                </a:rPr>
                <a:t>若</a:t>
              </a:r>
              <a:r>
                <a:rPr lang="en-US" altLang="zh-CN" sz="2800" i="1" dirty="0">
                  <a:latin typeface="黑体" pitchFamily="49" charset="-122"/>
                  <a:ea typeface="黑体" pitchFamily="49" charset="-122"/>
                </a:rPr>
                <a:t>A</a:t>
              </a:r>
              <a:r>
                <a:rPr lang="en-US" altLang="zh-CN" sz="2800" dirty="0">
                  <a:latin typeface="黑体" pitchFamily="49" charset="-122"/>
                  <a:ea typeface="黑体" pitchFamily="49" charset="-122"/>
                </a:rPr>
                <a:t>⊆</a:t>
              </a:r>
              <a:r>
                <a:rPr lang="en-US" altLang="zh-CN" sz="2800" i="1" dirty="0">
                  <a:latin typeface="黑体" pitchFamily="49" charset="-122"/>
                  <a:ea typeface="黑体" pitchFamily="49" charset="-122"/>
                </a:rPr>
                <a:t>B</a:t>
              </a:r>
              <a:r>
                <a:rPr lang="zh-CN" altLang="en-US" sz="2800" dirty="0">
                  <a:latin typeface="黑体" pitchFamily="49" charset="-122"/>
                  <a:ea typeface="黑体" pitchFamily="49" charset="-122"/>
                </a:rPr>
                <a:t>，则</a:t>
              </a:r>
              <a:r>
                <a:rPr lang="en-US" altLang="zh-CN" sz="2800" i="1" dirty="0">
                  <a:latin typeface="黑体" pitchFamily="49" charset="-122"/>
                  <a:ea typeface="黑体" pitchFamily="49" charset="-122"/>
                </a:rPr>
                <a:t>p</a:t>
              </a:r>
              <a:r>
                <a:rPr lang="zh-CN" altLang="en-US" sz="2800" dirty="0">
                  <a:latin typeface="黑体" pitchFamily="49" charset="-122"/>
                  <a:ea typeface="黑体" pitchFamily="49" charset="-122"/>
                </a:rPr>
                <a:t>是</a:t>
              </a:r>
              <a:r>
                <a:rPr lang="en-US" altLang="zh-CN" sz="2800" i="1" dirty="0"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zh-CN" altLang="en-US" sz="2800" dirty="0">
                  <a:latin typeface="黑体" pitchFamily="49" charset="-122"/>
                  <a:ea typeface="黑体" pitchFamily="49" charset="-122"/>
                </a:rPr>
                <a:t>的充分条件；</a:t>
              </a:r>
            </a:p>
            <a:p>
              <a:pPr eaLnBrk="1" hangingPunct="1">
                <a:lnSpc>
                  <a:spcPct val="180000"/>
                </a:lnSpc>
              </a:pPr>
              <a:r>
                <a:rPr lang="zh-CN" altLang="en-US" sz="2800" dirty="0">
                  <a:latin typeface="黑体" pitchFamily="49" charset="-122"/>
                  <a:ea typeface="黑体" pitchFamily="49" charset="-122"/>
                </a:rPr>
                <a:t>若</a:t>
              </a:r>
              <a:r>
                <a:rPr lang="en-US" altLang="zh-CN" sz="2800" i="1" dirty="0">
                  <a:latin typeface="黑体" pitchFamily="49" charset="-122"/>
                  <a:ea typeface="黑体" pitchFamily="49" charset="-122"/>
                </a:rPr>
                <a:t>A</a:t>
              </a:r>
              <a:r>
                <a:rPr lang="en-US" altLang="zh-CN" sz="2800" dirty="0">
                  <a:latin typeface="黑体" pitchFamily="49" charset="-122"/>
                  <a:ea typeface="黑体" pitchFamily="49" charset="-122"/>
                </a:rPr>
                <a:t> / </a:t>
              </a:r>
              <a:r>
                <a:rPr lang="en-US" altLang="zh-CN" sz="2800" i="1" dirty="0">
                  <a:latin typeface="黑体" pitchFamily="49" charset="-122"/>
                  <a:ea typeface="黑体" pitchFamily="49" charset="-122"/>
                </a:rPr>
                <a:t>B</a:t>
              </a:r>
              <a:r>
                <a:rPr lang="zh-CN" altLang="en-US" sz="2800" dirty="0">
                  <a:latin typeface="黑体" pitchFamily="49" charset="-122"/>
                  <a:ea typeface="黑体" pitchFamily="49" charset="-122"/>
                </a:rPr>
                <a:t>，则</a:t>
              </a:r>
              <a:r>
                <a:rPr lang="en-US" altLang="zh-CN" sz="2800" i="1" dirty="0">
                  <a:latin typeface="黑体" pitchFamily="49" charset="-122"/>
                  <a:ea typeface="黑体" pitchFamily="49" charset="-122"/>
                </a:rPr>
                <a:t>p</a:t>
              </a:r>
              <a:r>
                <a:rPr lang="zh-CN" altLang="en-US" sz="2800" dirty="0">
                  <a:latin typeface="黑体" pitchFamily="49" charset="-122"/>
                  <a:ea typeface="黑体" pitchFamily="49" charset="-122"/>
                </a:rPr>
                <a:t>不是</a:t>
              </a:r>
              <a:r>
                <a:rPr lang="en-US" altLang="zh-CN" sz="2800" i="1" dirty="0"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zh-CN" altLang="en-US" sz="2800" dirty="0">
                  <a:latin typeface="黑体" pitchFamily="49" charset="-122"/>
                  <a:ea typeface="黑体" pitchFamily="49" charset="-122"/>
                </a:rPr>
                <a:t>的充分条件</a:t>
              </a:r>
              <a:r>
                <a:rPr lang="en-US" altLang="zh-CN" sz="2800" dirty="0">
                  <a:latin typeface="黑体" pitchFamily="49" charset="-122"/>
                  <a:ea typeface="黑体" pitchFamily="49" charset="-122"/>
                </a:rPr>
                <a:t>.</a:t>
              </a:r>
            </a:p>
          </p:txBody>
        </p:sp>
        <p:graphicFrame>
          <p:nvGraphicFramePr>
            <p:cNvPr id="7" name="Object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5764571"/>
                </p:ext>
              </p:extLst>
            </p:nvPr>
          </p:nvGraphicFramePr>
          <p:xfrm>
            <a:off x="1682656" y="3255965"/>
            <a:ext cx="2413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17" name="Equation" r:id="rId3" imgW="241200" imgH="228600" progId="Equation.DSMT4">
                    <p:embed/>
                  </p:oleObj>
                </mc:Choice>
                <mc:Fallback>
                  <p:oleObj name="Equation" r:id="rId3" imgW="241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2656" y="3255965"/>
                          <a:ext cx="2413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370804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443614" y="472779"/>
            <a:ext cx="7827963" cy="461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 eaLnBrk="0" hangingPunct="0"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）充分条件是某一个结论成立应具备的条件，当命题具备此条件时，就可以得出此结论；或要使此结论成立，只要具备此条件就足够了，当命题不具备此条件时，结论也有可能成立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例如，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=6⇒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sz="2800" baseline="30000" dirty="0"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=36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，但是，当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≠6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时，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sz="2800" baseline="30000" dirty="0"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=36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也可以成立，“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=-6”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也是“</a:t>
            </a:r>
            <a:r>
              <a:rPr lang="en-US" altLang="zh-CN" sz="2800" i="1" dirty="0"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sz="2800" baseline="30000" dirty="0"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=36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成立”的充分条件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63308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1008"/>
  <p:tag name="AS_OS" val="Microsoft Windows NT 5.1.2600 Service Pack 3"/>
  <p:tag name="AS_RELEASE_DATE" val="2013.02.28"/>
  <p:tag name="AS_VERSION" val="7.2.0.0"/>
  <p:tag name="AS_TITLE" val="Aspose.Slides for .NET 2.0"/>
</p:tagLst>
</file>

<file path=ppt/theme/theme1.xml><?xml version="1.0" encoding="utf-8"?>
<a:theme xmlns:a="http://schemas.openxmlformats.org/drawingml/2006/main" name="8_默认设计模板">
  <a:themeElements>
    <a:clrScheme name="8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5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2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宋体" pitchFamily="2" charset="-122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5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2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宋体" pitchFamily="2" charset="-122"/>
            <a:ea typeface="宋体" pitchFamily="2" charset="-122"/>
          </a:defRPr>
        </a:defPPr>
      </a:lstStyle>
    </a:lnDef>
  </a:objectDefaults>
  <a:extraClrSchemeLst>
    <a:extraClrScheme>
      <a:clrScheme name="8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默认设计模板">
  <a:themeElements>
    <a:clrScheme name="9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5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2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宋体" pitchFamily="2" charset="-122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5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2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宋体" pitchFamily="2" charset="-122"/>
            <a:ea typeface="宋体" pitchFamily="2" charset="-122"/>
          </a:defRPr>
        </a:defPPr>
      </a:lstStyle>
    </a:lnDef>
  </a:objectDefaults>
  <a:extraClrSchemeLst>
    <a:extraClrScheme>
      <a:clrScheme name="9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默认设计模板">
  <a:themeElements>
    <a:clrScheme name="6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5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2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宋体" pitchFamily="2" charset="-122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5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2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宋体" pitchFamily="2" charset="-122"/>
            <a:ea typeface="宋体" pitchFamily="2" charset="-122"/>
          </a:defRPr>
        </a:defPPr>
      </a:lstStyle>
    </a:lnDef>
  </a:objectDefaults>
  <a:extraClrSchemeLst>
    <a:extraClrScheme>
      <a:clrScheme name="6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.1.1    命题：精品课件1">
  <a:themeElements>
    <a:clrScheme name="650TGp_Proper_pride_light 3">
      <a:dk1>
        <a:srgbClr val="000000"/>
      </a:dk1>
      <a:lt1>
        <a:srgbClr val="8FD2FB"/>
      </a:lt1>
      <a:dk2>
        <a:srgbClr val="0A2252"/>
      </a:dk2>
      <a:lt2>
        <a:srgbClr val="808080"/>
      </a:lt2>
      <a:accent1>
        <a:srgbClr val="0E8BE0"/>
      </a:accent1>
      <a:accent2>
        <a:srgbClr val="E66036"/>
      </a:accent2>
      <a:accent3>
        <a:srgbClr val="C6E5FD"/>
      </a:accent3>
      <a:accent4>
        <a:srgbClr val="000000"/>
      </a:accent4>
      <a:accent5>
        <a:srgbClr val="AAC4ED"/>
      </a:accent5>
      <a:accent6>
        <a:srgbClr val="D05630"/>
      </a:accent6>
      <a:hlink>
        <a:srgbClr val="2FAB2F"/>
      </a:hlink>
      <a:folHlink>
        <a:srgbClr val="3DB8DF"/>
      </a:folHlink>
    </a:clrScheme>
    <a:fontScheme name="数学课件字体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650TGp_Proper_pride_light 1">
        <a:dk1>
          <a:srgbClr val="000000"/>
        </a:dk1>
        <a:lt1>
          <a:srgbClr val="ABC5C2"/>
        </a:lt1>
        <a:dk2>
          <a:srgbClr val="003F3E"/>
        </a:dk2>
        <a:lt2>
          <a:srgbClr val="808080"/>
        </a:lt2>
        <a:accent1>
          <a:srgbClr val="54B1B8"/>
        </a:accent1>
        <a:accent2>
          <a:srgbClr val="F79D25"/>
        </a:accent2>
        <a:accent3>
          <a:srgbClr val="D2DFDD"/>
        </a:accent3>
        <a:accent4>
          <a:srgbClr val="000000"/>
        </a:accent4>
        <a:accent5>
          <a:srgbClr val="B3D5D8"/>
        </a:accent5>
        <a:accent6>
          <a:srgbClr val="E08E20"/>
        </a:accent6>
        <a:hlink>
          <a:srgbClr val="8ECA52"/>
        </a:hlink>
        <a:folHlink>
          <a:srgbClr val="E05E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50TGp_Proper_pride_light 2">
        <a:dk1>
          <a:srgbClr val="000000"/>
        </a:dk1>
        <a:lt1>
          <a:srgbClr val="C4D1E6"/>
        </a:lt1>
        <a:dk2>
          <a:srgbClr val="000066"/>
        </a:dk2>
        <a:lt2>
          <a:srgbClr val="808080"/>
        </a:lt2>
        <a:accent1>
          <a:srgbClr val="465CBA"/>
        </a:accent1>
        <a:accent2>
          <a:srgbClr val="589CE6"/>
        </a:accent2>
        <a:accent3>
          <a:srgbClr val="DEE5F0"/>
        </a:accent3>
        <a:accent4>
          <a:srgbClr val="000000"/>
        </a:accent4>
        <a:accent5>
          <a:srgbClr val="B0B5D9"/>
        </a:accent5>
        <a:accent6>
          <a:srgbClr val="4F8DD0"/>
        </a:accent6>
        <a:hlink>
          <a:srgbClr val="A6B743"/>
        </a:hlink>
        <a:folHlink>
          <a:srgbClr val="63C9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50TGp_Proper_pride_light 3">
        <a:dk1>
          <a:srgbClr val="000000"/>
        </a:dk1>
        <a:lt1>
          <a:srgbClr val="8FD2FB"/>
        </a:lt1>
        <a:dk2>
          <a:srgbClr val="0A2252"/>
        </a:dk2>
        <a:lt2>
          <a:srgbClr val="808080"/>
        </a:lt2>
        <a:accent1>
          <a:srgbClr val="0E8BE0"/>
        </a:accent1>
        <a:accent2>
          <a:srgbClr val="E66036"/>
        </a:accent2>
        <a:accent3>
          <a:srgbClr val="C6E5FD"/>
        </a:accent3>
        <a:accent4>
          <a:srgbClr val="000000"/>
        </a:accent4>
        <a:accent5>
          <a:srgbClr val="AAC4ED"/>
        </a:accent5>
        <a:accent6>
          <a:srgbClr val="D05630"/>
        </a:accent6>
        <a:hlink>
          <a:srgbClr val="2FAB2F"/>
        </a:hlink>
        <a:folHlink>
          <a:srgbClr val="3DB8D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数学课件模板.potx" id="{E31E65B4-3CB4-44FC-8BC6-45AF1FEBA736}" vid="{DCE916F6-B9CC-495B-BDAA-62EA6B1E237E}"/>
    </a:ext>
  </a:extLst>
</a:theme>
</file>

<file path=ppt/theme/theme5.xml><?xml version="1.0" encoding="utf-8"?>
<a:theme xmlns:a="http://schemas.openxmlformats.org/drawingml/2006/main" name="9_Office 主题">
  <a:themeElements>
    <a:clrScheme name="9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1.1.1    命题：精品课件1">
  <a:themeElements>
    <a:clrScheme name="650TGp_Proper_pride_light 3">
      <a:dk1>
        <a:srgbClr val="000000"/>
      </a:dk1>
      <a:lt1>
        <a:srgbClr val="8FD2FB"/>
      </a:lt1>
      <a:dk2>
        <a:srgbClr val="0A2252"/>
      </a:dk2>
      <a:lt2>
        <a:srgbClr val="808080"/>
      </a:lt2>
      <a:accent1>
        <a:srgbClr val="0E8BE0"/>
      </a:accent1>
      <a:accent2>
        <a:srgbClr val="E66036"/>
      </a:accent2>
      <a:accent3>
        <a:srgbClr val="C6E5FD"/>
      </a:accent3>
      <a:accent4>
        <a:srgbClr val="000000"/>
      </a:accent4>
      <a:accent5>
        <a:srgbClr val="AAC4ED"/>
      </a:accent5>
      <a:accent6>
        <a:srgbClr val="D05630"/>
      </a:accent6>
      <a:hlink>
        <a:srgbClr val="2FAB2F"/>
      </a:hlink>
      <a:folHlink>
        <a:srgbClr val="3DB8DF"/>
      </a:folHlink>
    </a:clrScheme>
    <a:fontScheme name="数学课件字体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650TGp_Proper_pride_light 1">
        <a:dk1>
          <a:srgbClr val="000000"/>
        </a:dk1>
        <a:lt1>
          <a:srgbClr val="ABC5C2"/>
        </a:lt1>
        <a:dk2>
          <a:srgbClr val="003F3E"/>
        </a:dk2>
        <a:lt2>
          <a:srgbClr val="808080"/>
        </a:lt2>
        <a:accent1>
          <a:srgbClr val="54B1B8"/>
        </a:accent1>
        <a:accent2>
          <a:srgbClr val="F79D25"/>
        </a:accent2>
        <a:accent3>
          <a:srgbClr val="D2DFDD"/>
        </a:accent3>
        <a:accent4>
          <a:srgbClr val="000000"/>
        </a:accent4>
        <a:accent5>
          <a:srgbClr val="B3D5D8"/>
        </a:accent5>
        <a:accent6>
          <a:srgbClr val="E08E20"/>
        </a:accent6>
        <a:hlink>
          <a:srgbClr val="8ECA52"/>
        </a:hlink>
        <a:folHlink>
          <a:srgbClr val="E05E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50TGp_Proper_pride_light 2">
        <a:dk1>
          <a:srgbClr val="000000"/>
        </a:dk1>
        <a:lt1>
          <a:srgbClr val="C4D1E6"/>
        </a:lt1>
        <a:dk2>
          <a:srgbClr val="000066"/>
        </a:dk2>
        <a:lt2>
          <a:srgbClr val="808080"/>
        </a:lt2>
        <a:accent1>
          <a:srgbClr val="465CBA"/>
        </a:accent1>
        <a:accent2>
          <a:srgbClr val="589CE6"/>
        </a:accent2>
        <a:accent3>
          <a:srgbClr val="DEE5F0"/>
        </a:accent3>
        <a:accent4>
          <a:srgbClr val="000000"/>
        </a:accent4>
        <a:accent5>
          <a:srgbClr val="B0B5D9"/>
        </a:accent5>
        <a:accent6>
          <a:srgbClr val="4F8DD0"/>
        </a:accent6>
        <a:hlink>
          <a:srgbClr val="A6B743"/>
        </a:hlink>
        <a:folHlink>
          <a:srgbClr val="63C9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50TGp_Proper_pride_light 3">
        <a:dk1>
          <a:srgbClr val="000000"/>
        </a:dk1>
        <a:lt1>
          <a:srgbClr val="8FD2FB"/>
        </a:lt1>
        <a:dk2>
          <a:srgbClr val="0A2252"/>
        </a:dk2>
        <a:lt2>
          <a:srgbClr val="808080"/>
        </a:lt2>
        <a:accent1>
          <a:srgbClr val="0E8BE0"/>
        </a:accent1>
        <a:accent2>
          <a:srgbClr val="E66036"/>
        </a:accent2>
        <a:accent3>
          <a:srgbClr val="C6E5FD"/>
        </a:accent3>
        <a:accent4>
          <a:srgbClr val="000000"/>
        </a:accent4>
        <a:accent5>
          <a:srgbClr val="AAC4ED"/>
        </a:accent5>
        <a:accent6>
          <a:srgbClr val="D05630"/>
        </a:accent6>
        <a:hlink>
          <a:srgbClr val="2FAB2F"/>
        </a:hlink>
        <a:folHlink>
          <a:srgbClr val="3DB8D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数学课件模板.potx" id="{E31E65B4-3CB4-44FC-8BC6-45AF1FEBA736}" vid="{DCE916F6-B9CC-495B-BDAA-62EA6B1E237E}"/>
    </a:ext>
  </a:extLst>
</a:theme>
</file>

<file path=ppt/theme/theme7.xml><?xml version="1.0" encoding="utf-8"?>
<a:theme xmlns:a="http://schemas.openxmlformats.org/drawingml/2006/main" name="10_Office 主题">
  <a:themeElements>
    <a:clrScheme name="9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5336</TotalTime>
  <Words>1566</Words>
  <Application>Microsoft Office PowerPoint</Application>
  <PresentationFormat>全屏显示(4:3)</PresentationFormat>
  <Paragraphs>87</Paragraphs>
  <Slides>31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7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0" baseType="lpstr">
      <vt:lpstr>8_默认设计模板</vt:lpstr>
      <vt:lpstr>9_默认设计模板</vt:lpstr>
      <vt:lpstr>6_默认设计模板</vt:lpstr>
      <vt:lpstr>1.1.1    命题：精品课件1</vt:lpstr>
      <vt:lpstr>9_Office 主题</vt:lpstr>
      <vt:lpstr>1_1.1.1    命题：精品课件1</vt:lpstr>
      <vt:lpstr>10_Office 主题</vt:lpstr>
      <vt:lpstr>Document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PC</cp:lastModifiedBy>
  <cp:revision>78</cp:revision>
  <dcterms:created xsi:type="dcterms:W3CDTF">2011-03-17T01:06:06Z</dcterms:created>
  <dcterms:modified xsi:type="dcterms:W3CDTF">2020-09-03T09:36:54Z</dcterms:modified>
</cp:coreProperties>
</file>