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1" r:id="rId2"/>
  </p:sldMasterIdLst>
  <p:notesMasterIdLst>
    <p:notesMasterId r:id="rId37"/>
  </p:notesMasterIdLst>
  <p:handoutMasterIdLst>
    <p:handoutMasterId r:id="rId38"/>
  </p:handoutMasterIdLst>
  <p:sldIdLst>
    <p:sldId id="256" r:id="rId3"/>
    <p:sldId id="288" r:id="rId4"/>
    <p:sldId id="342" r:id="rId5"/>
    <p:sldId id="341" r:id="rId6"/>
    <p:sldId id="343" r:id="rId7"/>
    <p:sldId id="321" r:id="rId8"/>
    <p:sldId id="322" r:id="rId9"/>
    <p:sldId id="335" r:id="rId10"/>
    <p:sldId id="336" r:id="rId11"/>
    <p:sldId id="344" r:id="rId12"/>
    <p:sldId id="345" r:id="rId13"/>
    <p:sldId id="346" r:id="rId14"/>
    <p:sldId id="347" r:id="rId15"/>
    <p:sldId id="337" r:id="rId16"/>
    <p:sldId id="338" r:id="rId17"/>
    <p:sldId id="348" r:id="rId18"/>
    <p:sldId id="339" r:id="rId19"/>
    <p:sldId id="349" r:id="rId20"/>
    <p:sldId id="324" r:id="rId21"/>
    <p:sldId id="350" r:id="rId22"/>
    <p:sldId id="311" r:id="rId23"/>
    <p:sldId id="326" r:id="rId24"/>
    <p:sldId id="327" r:id="rId25"/>
    <p:sldId id="328" r:id="rId26"/>
    <p:sldId id="329" r:id="rId27"/>
    <p:sldId id="340" r:id="rId28"/>
    <p:sldId id="331" r:id="rId29"/>
    <p:sldId id="332" r:id="rId30"/>
    <p:sldId id="334" r:id="rId31"/>
    <p:sldId id="318" r:id="rId32"/>
    <p:sldId id="319" r:id="rId33"/>
    <p:sldId id="320" r:id="rId34"/>
    <p:sldId id="302" r:id="rId35"/>
    <p:sldId id="351" r:id="rId36"/>
  </p:sldIdLst>
  <p:sldSz cx="12195175" cy="6858000"/>
  <p:notesSz cx="9144000" cy="6858000"/>
  <p:embeddedFontLst>
    <p:embeddedFont>
      <p:font typeface="黑体" pitchFamily="49" charset="-122"/>
      <p:regular r:id="rId39"/>
    </p:embeddedFont>
    <p:embeddedFont>
      <p:font typeface="Cambria Math" pitchFamily="18" charset="0"/>
      <p:regular r:id="rId40"/>
    </p:embeddedFont>
    <p:embeddedFont>
      <p:font typeface="Arial Unicode MS" pitchFamily="34" charset="-122"/>
      <p:regular r:id="rId41"/>
    </p:embeddedFon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方正书宋_GBK" charset="-122"/>
      <p:regular r:id="rId46"/>
    </p:embeddedFont>
    <p:embeddedFont>
      <p:font typeface="华文隶书" pitchFamily="2" charset="-122"/>
      <p:regular r:id="rId47"/>
    </p:embeddedFont>
    <p:embeddedFont>
      <p:font typeface="华文琥珀" pitchFamily="2" charset="-122"/>
      <p:regular r:id="rId48"/>
    </p:embeddedFont>
    <p:embeddedFont>
      <p:font typeface="楷体_GB2312" charset="-122"/>
      <p:regular r:id="rId49"/>
    </p:embeddedFont>
    <p:embeddedFont>
      <p:font typeface="仿宋_GB2312" charset="-122"/>
      <p:regular r:id="rId50"/>
    </p:embeddedFont>
    <p:embeddedFont>
      <p:font typeface="MS Gothic" pitchFamily="49" charset="-128"/>
      <p:regular r:id="rId51"/>
    </p:embeddedFont>
    <p:embeddedFont>
      <p:font typeface="微软雅黑" pitchFamily="34" charset="-122"/>
      <p:regular r:id="rId52"/>
      <p:bold r:id="rId53"/>
    </p:embeddedFont>
    <p:embeddedFont>
      <p:font typeface="方正舒体" pitchFamily="2" charset="-122"/>
      <p:regular r:id="rId5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0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0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5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0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517" algn="l" defTabSz="1219006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3657020" algn="l" defTabSz="1219006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4266524" algn="l" defTabSz="1219006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4876028" algn="l" defTabSz="1219006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3841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BFD"/>
    <a:srgbClr val="0E8BE0"/>
    <a:srgbClr val="0000FF"/>
    <a:srgbClr val="FFFFFF"/>
    <a:srgbClr val="FFFF00"/>
    <a:srgbClr val="336600"/>
    <a:srgbClr val="8FD2FB"/>
    <a:srgbClr val="FF6600"/>
    <a:srgbClr val="E66036"/>
    <a:srgbClr val="2FA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55" autoAdjust="0"/>
    <p:restoredTop sz="95167" autoAdjust="0"/>
  </p:normalViewPr>
  <p:slideViewPr>
    <p:cSldViewPr>
      <p:cViewPr>
        <p:scale>
          <a:sx n="123" d="100"/>
          <a:sy n="123" d="100"/>
        </p:scale>
        <p:origin x="-600" y="348"/>
      </p:cViewPr>
      <p:guideLst>
        <p:guide orient="horz" pos="2880"/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13.fntdata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46AD4A-C628-470C-85A3-C6E8F822642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2996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A5100B-049B-4821-B7C7-B2BAD613606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1462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04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006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511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014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517" algn="l" defTabSz="121900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020" algn="l" defTabSz="121900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524" algn="l" defTabSz="121900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028" algn="l" defTabSz="121900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2" name="Picture 50" descr="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900000">
            <a:off x="9733752" y="101391"/>
            <a:ext cx="23903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4" name="Freeform 42"/>
          <p:cNvSpPr>
            <a:spLocks/>
          </p:cNvSpPr>
          <p:nvPr/>
        </p:nvSpPr>
        <p:spPr bwMode="gray">
          <a:xfrm>
            <a:off x="21172" y="6355"/>
            <a:ext cx="12197293" cy="423863"/>
          </a:xfrm>
          <a:custGeom>
            <a:avLst/>
            <a:gdLst>
              <a:gd name="T0" fmla="*/ 3 w 5761"/>
              <a:gd name="T1" fmla="*/ 0 h 221"/>
              <a:gd name="T2" fmla="*/ 5761 w 5761"/>
              <a:gd name="T3" fmla="*/ 1 h 221"/>
              <a:gd name="T4" fmla="*/ 5761 w 5761"/>
              <a:gd name="T5" fmla="*/ 123 h 221"/>
              <a:gd name="T6" fmla="*/ 1508 w 5761"/>
              <a:gd name="T7" fmla="*/ 123 h 221"/>
              <a:gd name="T8" fmla="*/ 1471 w 5761"/>
              <a:gd name="T9" fmla="*/ 135 h 221"/>
              <a:gd name="T10" fmla="*/ 1383 w 5761"/>
              <a:gd name="T11" fmla="*/ 204 h 221"/>
              <a:gd name="T12" fmla="*/ 1344 w 5761"/>
              <a:gd name="T13" fmla="*/ 221 h 221"/>
              <a:gd name="T14" fmla="*/ 0 w 5761"/>
              <a:gd name="T15" fmla="*/ 220 h 221"/>
              <a:gd name="T16" fmla="*/ 3 w 5761"/>
              <a:gd name="T1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1" h="221">
                <a:moveTo>
                  <a:pt x="3" y="0"/>
                </a:moveTo>
                <a:lnTo>
                  <a:pt x="5761" y="1"/>
                </a:lnTo>
                <a:lnTo>
                  <a:pt x="5761" y="123"/>
                </a:lnTo>
                <a:cubicBezTo>
                  <a:pt x="5052" y="143"/>
                  <a:pt x="2223" y="121"/>
                  <a:pt x="1508" y="123"/>
                </a:cubicBezTo>
                <a:cubicBezTo>
                  <a:pt x="1488" y="126"/>
                  <a:pt x="1492" y="121"/>
                  <a:pt x="1471" y="135"/>
                </a:cubicBezTo>
                <a:lnTo>
                  <a:pt x="1383" y="204"/>
                </a:lnTo>
                <a:cubicBezTo>
                  <a:pt x="1362" y="218"/>
                  <a:pt x="1369" y="221"/>
                  <a:pt x="1344" y="221"/>
                </a:cubicBezTo>
                <a:cubicBezTo>
                  <a:pt x="1344" y="221"/>
                  <a:pt x="0" y="220"/>
                  <a:pt x="0" y="220"/>
                </a:cubicBez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/>
          <a:lstStyle/>
          <a:p>
            <a:endParaRPr lang="zh-CN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2119" y="3"/>
            <a:ext cx="12212113" cy="376239"/>
          </a:xfrm>
          <a:custGeom>
            <a:avLst/>
            <a:gdLst>
              <a:gd name="T0" fmla="*/ 1 w 5768"/>
              <a:gd name="T1" fmla="*/ 0 h 237"/>
              <a:gd name="T2" fmla="*/ 5766 w 5768"/>
              <a:gd name="T3" fmla="*/ 0 h 237"/>
              <a:gd name="T4" fmla="*/ 5768 w 5768"/>
              <a:gd name="T5" fmla="*/ 108 h 237"/>
              <a:gd name="T6" fmla="*/ 1510 w 5768"/>
              <a:gd name="T7" fmla="*/ 108 h 237"/>
              <a:gd name="T8" fmla="*/ 1473 w 5768"/>
              <a:gd name="T9" fmla="*/ 124 h 237"/>
              <a:gd name="T10" fmla="*/ 1385 w 5768"/>
              <a:gd name="T11" fmla="*/ 215 h 237"/>
              <a:gd name="T12" fmla="*/ 1346 w 5768"/>
              <a:gd name="T13" fmla="*/ 237 h 237"/>
              <a:gd name="T14" fmla="*/ 0 w 5768"/>
              <a:gd name="T15" fmla="*/ 236 h 237"/>
              <a:gd name="T16" fmla="*/ 1 w 5768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8" h="237">
                <a:moveTo>
                  <a:pt x="1" y="0"/>
                </a:moveTo>
                <a:lnTo>
                  <a:pt x="5766" y="0"/>
                </a:lnTo>
                <a:lnTo>
                  <a:pt x="5768" y="108"/>
                </a:lnTo>
                <a:cubicBezTo>
                  <a:pt x="5059" y="126"/>
                  <a:pt x="2226" y="105"/>
                  <a:pt x="1510" y="108"/>
                </a:cubicBezTo>
                <a:cubicBezTo>
                  <a:pt x="1490" y="112"/>
                  <a:pt x="1494" y="105"/>
                  <a:pt x="1473" y="124"/>
                </a:cubicBezTo>
                <a:lnTo>
                  <a:pt x="1385" y="215"/>
                </a:lnTo>
                <a:cubicBezTo>
                  <a:pt x="1364" y="233"/>
                  <a:pt x="1371" y="237"/>
                  <a:pt x="1346" y="237"/>
                </a:cubicBezTo>
                <a:cubicBezTo>
                  <a:pt x="1346" y="237"/>
                  <a:pt x="0" y="236"/>
                  <a:pt x="0" y="236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/>
          <a:lstStyle/>
          <a:p>
            <a:endParaRPr lang="zh-CN" alt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gray">
          <a:xfrm flipH="1">
            <a:off x="8261384" y="6259513"/>
            <a:ext cx="3957081" cy="584200"/>
          </a:xfrm>
          <a:prstGeom prst="line">
            <a:avLst/>
          </a:prstGeom>
          <a:noFill/>
          <a:ln w="19050">
            <a:solidFill>
              <a:srgbClr val="FFFFFF">
                <a:alpha val="6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/>
          <a:lstStyle/>
          <a:p>
            <a:endParaRPr lang="zh-CN" altLang="en-US"/>
          </a:p>
        </p:txBody>
      </p: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1" y="5421318"/>
            <a:ext cx="12214231" cy="1462087"/>
            <a:chOff x="-4" y="3243"/>
            <a:chExt cx="5769" cy="1086"/>
          </a:xfrm>
        </p:grpSpPr>
        <p:sp>
          <p:nvSpPr>
            <p:cNvPr id="3099" name="Freeform 27"/>
            <p:cNvSpPr>
              <a:spLocks/>
            </p:cNvSpPr>
            <p:nvPr userDrawn="1"/>
          </p:nvSpPr>
          <p:spPr bwMode="gray">
            <a:xfrm>
              <a:off x="-4" y="3243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gray">
            <a:xfrm>
              <a:off x="-4" y="3314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8FD2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4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3160" y="6117302"/>
            <a:ext cx="1850758" cy="73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4" name="直接连接符 143"/>
          <p:cNvCxnSpPr/>
          <p:nvPr userDrawn="1"/>
        </p:nvCxnSpPr>
        <p:spPr>
          <a:xfrm>
            <a:off x="1564478" y="1916832"/>
            <a:ext cx="896355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 userDrawn="1"/>
        </p:nvCxnSpPr>
        <p:spPr>
          <a:xfrm>
            <a:off x="1539677" y="3212976"/>
            <a:ext cx="896355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2159562" y="2060575"/>
            <a:ext cx="7876051" cy="2444204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en-US" altLang="zh-CN" sz="3600" b="1" noProof="0" dirty="0" smtClean="0"/>
              <a:t>§</a:t>
            </a:r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1"/>
          </p:nvPr>
        </p:nvSpPr>
        <p:spPr>
          <a:xfrm>
            <a:off x="2832842" y="836618"/>
            <a:ext cx="4992400" cy="936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542" y="457200"/>
            <a:ext cx="393379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5067" y="987430"/>
            <a:ext cx="617380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72" indent="0">
              <a:buNone/>
              <a:defRPr sz="2800"/>
            </a:lvl2pPr>
            <a:lvl3pPr marL="914141" indent="0">
              <a:buNone/>
              <a:defRPr sz="2400"/>
            </a:lvl3pPr>
            <a:lvl4pPr marL="1371211" indent="0">
              <a:buNone/>
              <a:defRPr sz="2000"/>
            </a:lvl4pPr>
            <a:lvl5pPr marL="1828282" indent="0">
              <a:buNone/>
              <a:defRPr sz="2000"/>
            </a:lvl5pPr>
            <a:lvl6pPr marL="2285352" indent="0">
              <a:buNone/>
              <a:defRPr sz="2000"/>
            </a:lvl6pPr>
            <a:lvl7pPr marL="2742423" indent="0">
              <a:buNone/>
              <a:defRPr sz="2000"/>
            </a:lvl7pPr>
            <a:lvl8pPr marL="3199493" indent="0">
              <a:buNone/>
              <a:defRPr sz="2000"/>
            </a:lvl8pPr>
            <a:lvl9pPr marL="365656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542" y="2057402"/>
            <a:ext cx="393379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72" indent="0">
              <a:buNone/>
              <a:defRPr sz="1300"/>
            </a:lvl2pPr>
            <a:lvl3pPr marL="914141" indent="0">
              <a:buNone/>
              <a:defRPr sz="1200"/>
            </a:lvl3pPr>
            <a:lvl4pPr marL="1371211" indent="0">
              <a:buNone/>
              <a:defRPr sz="900"/>
            </a:lvl4pPr>
            <a:lvl5pPr marL="1828282" indent="0">
              <a:buNone/>
              <a:defRPr sz="900"/>
            </a:lvl5pPr>
            <a:lvl6pPr marL="2285352" indent="0">
              <a:buNone/>
              <a:defRPr sz="900"/>
            </a:lvl6pPr>
            <a:lvl7pPr marL="2742423" indent="0">
              <a:buNone/>
              <a:defRPr sz="900"/>
            </a:lvl7pPr>
            <a:lvl8pPr marL="3199493" indent="0">
              <a:buNone/>
              <a:defRPr sz="900"/>
            </a:lvl8pPr>
            <a:lvl9pPr marL="365656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760" y="6400800"/>
            <a:ext cx="1524397" cy="304800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/>
            </a:lvl1pPr>
          </a:lstStyle>
          <a:p>
            <a:fld id="{59872012-BEFF-4425-877E-6EA93EA633C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711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60" y="6400800"/>
            <a:ext cx="1524397" cy="304800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/>
            </a:lvl1pPr>
          </a:lstStyle>
          <a:p>
            <a:fld id="{2DA618F2-1279-466D-8BAE-3B00A5B3C73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632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152401"/>
            <a:ext cx="2743914" cy="5973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152401"/>
            <a:ext cx="8028490" cy="59737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60" y="6400800"/>
            <a:ext cx="1524397" cy="304800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/>
            </a:lvl1pPr>
          </a:lstStyle>
          <a:p>
            <a:fld id="{89FA1E0C-0218-4001-8ED5-9134121C3A8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762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81" y="2130437"/>
            <a:ext cx="10366216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60" y="3886200"/>
            <a:ext cx="8537257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803" indent="0" algn="ctr">
              <a:buNone/>
              <a:defRPr/>
            </a:lvl2pPr>
            <a:lvl3pPr marL="685606" indent="0" algn="ctr">
              <a:buNone/>
              <a:defRPr/>
            </a:lvl3pPr>
            <a:lvl4pPr marL="1028409" indent="0" algn="ctr">
              <a:buNone/>
              <a:defRPr/>
            </a:lvl4pPr>
            <a:lvl5pPr marL="1371211" indent="0" algn="ctr">
              <a:buNone/>
              <a:defRPr/>
            </a:lvl5pPr>
            <a:lvl6pPr marL="1714014" indent="0" algn="ctr">
              <a:buNone/>
              <a:defRPr/>
            </a:lvl6pPr>
            <a:lvl7pPr marL="2056817" indent="0" algn="ctr">
              <a:buNone/>
              <a:defRPr/>
            </a:lvl7pPr>
            <a:lvl8pPr marL="2399620" indent="0" algn="ctr">
              <a:buNone/>
              <a:defRPr/>
            </a:lvl8pPr>
            <a:lvl9pPr marL="2742423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4122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55" y="1600206"/>
            <a:ext cx="1097587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9249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78" y="4406909"/>
            <a:ext cx="10366215" cy="1362075"/>
          </a:xfrm>
          <a:prstGeom prst="rect">
            <a:avLst/>
          </a:prstGeo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78" y="2906713"/>
            <a:ext cx="1036621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803" indent="0">
              <a:buNone/>
              <a:defRPr sz="1300"/>
            </a:lvl2pPr>
            <a:lvl3pPr marL="685606" indent="0">
              <a:buNone/>
              <a:defRPr sz="1200"/>
            </a:lvl3pPr>
            <a:lvl4pPr marL="1028409" indent="0">
              <a:buNone/>
              <a:defRPr sz="1100"/>
            </a:lvl4pPr>
            <a:lvl5pPr marL="1371211" indent="0">
              <a:buNone/>
              <a:defRPr sz="1100"/>
            </a:lvl5pPr>
            <a:lvl6pPr marL="1714014" indent="0">
              <a:buNone/>
              <a:defRPr sz="1100"/>
            </a:lvl6pPr>
            <a:lvl7pPr marL="2056817" indent="0">
              <a:buNone/>
              <a:defRPr sz="1100"/>
            </a:lvl7pPr>
            <a:lvl8pPr marL="2399620" indent="0">
              <a:buNone/>
              <a:defRPr sz="1100"/>
            </a:lvl8pPr>
            <a:lvl9pPr marL="2742423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98493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58" y="1600206"/>
            <a:ext cx="5385267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8138" y="1600206"/>
            <a:ext cx="5387384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9763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55" y="1535113"/>
            <a:ext cx="5387384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0" b="1"/>
            </a:lvl1pPr>
            <a:lvl2pPr marL="342803" indent="0">
              <a:buNone/>
              <a:defRPr sz="1500" b="1"/>
            </a:lvl2pPr>
            <a:lvl3pPr marL="685606" indent="0">
              <a:buNone/>
              <a:defRPr sz="1300" b="1"/>
            </a:lvl3pPr>
            <a:lvl4pPr marL="1028409" indent="0">
              <a:buNone/>
              <a:defRPr sz="1200" b="1"/>
            </a:lvl4pPr>
            <a:lvl5pPr marL="1371211" indent="0">
              <a:buNone/>
              <a:defRPr sz="1200" b="1"/>
            </a:lvl5pPr>
            <a:lvl6pPr marL="1714014" indent="0">
              <a:buNone/>
              <a:defRPr sz="1200" b="1"/>
            </a:lvl6pPr>
            <a:lvl7pPr marL="2056817" indent="0">
              <a:buNone/>
              <a:defRPr sz="1200" b="1"/>
            </a:lvl7pPr>
            <a:lvl8pPr marL="2399620" indent="0">
              <a:buNone/>
              <a:defRPr sz="1200" b="1"/>
            </a:lvl8pPr>
            <a:lvl9pPr marL="2742423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55" y="2174875"/>
            <a:ext cx="5387384" cy="3951288"/>
          </a:xfrm>
          <a:prstGeom prst="rect">
            <a:avLst/>
          </a:prstGeo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31" y="1535113"/>
            <a:ext cx="538950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0" b="1"/>
            </a:lvl1pPr>
            <a:lvl2pPr marL="342803" indent="0">
              <a:buNone/>
              <a:defRPr sz="1500" b="1"/>
            </a:lvl2pPr>
            <a:lvl3pPr marL="685606" indent="0">
              <a:buNone/>
              <a:defRPr sz="1300" b="1"/>
            </a:lvl3pPr>
            <a:lvl4pPr marL="1028409" indent="0">
              <a:buNone/>
              <a:defRPr sz="1200" b="1"/>
            </a:lvl4pPr>
            <a:lvl5pPr marL="1371211" indent="0">
              <a:buNone/>
              <a:defRPr sz="1200" b="1"/>
            </a:lvl5pPr>
            <a:lvl6pPr marL="1714014" indent="0">
              <a:buNone/>
              <a:defRPr sz="1200" b="1"/>
            </a:lvl6pPr>
            <a:lvl7pPr marL="2056817" indent="0">
              <a:buNone/>
              <a:defRPr sz="1200" b="1"/>
            </a:lvl7pPr>
            <a:lvl8pPr marL="2399620" indent="0">
              <a:buNone/>
              <a:defRPr sz="1200" b="1"/>
            </a:lvl8pPr>
            <a:lvl9pPr marL="2742423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31" y="2174875"/>
            <a:ext cx="5389500" cy="3951288"/>
          </a:xfrm>
          <a:prstGeom prst="rect">
            <a:avLst/>
          </a:prstGeo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8506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7441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570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2" name="Picture 50" descr="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900000">
            <a:off x="9733752" y="101391"/>
            <a:ext cx="23903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4" name="Freeform 42"/>
          <p:cNvSpPr>
            <a:spLocks/>
          </p:cNvSpPr>
          <p:nvPr/>
        </p:nvSpPr>
        <p:spPr bwMode="gray">
          <a:xfrm>
            <a:off x="21172" y="6355"/>
            <a:ext cx="12197293" cy="423863"/>
          </a:xfrm>
          <a:custGeom>
            <a:avLst/>
            <a:gdLst>
              <a:gd name="T0" fmla="*/ 3 w 5761"/>
              <a:gd name="T1" fmla="*/ 0 h 221"/>
              <a:gd name="T2" fmla="*/ 5761 w 5761"/>
              <a:gd name="T3" fmla="*/ 1 h 221"/>
              <a:gd name="T4" fmla="*/ 5761 w 5761"/>
              <a:gd name="T5" fmla="*/ 123 h 221"/>
              <a:gd name="T6" fmla="*/ 1508 w 5761"/>
              <a:gd name="T7" fmla="*/ 123 h 221"/>
              <a:gd name="T8" fmla="*/ 1471 w 5761"/>
              <a:gd name="T9" fmla="*/ 135 h 221"/>
              <a:gd name="T10" fmla="*/ 1383 w 5761"/>
              <a:gd name="T11" fmla="*/ 204 h 221"/>
              <a:gd name="T12" fmla="*/ 1344 w 5761"/>
              <a:gd name="T13" fmla="*/ 221 h 221"/>
              <a:gd name="T14" fmla="*/ 0 w 5761"/>
              <a:gd name="T15" fmla="*/ 220 h 221"/>
              <a:gd name="T16" fmla="*/ 3 w 5761"/>
              <a:gd name="T1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1" h="221">
                <a:moveTo>
                  <a:pt x="3" y="0"/>
                </a:moveTo>
                <a:lnTo>
                  <a:pt x="5761" y="1"/>
                </a:lnTo>
                <a:lnTo>
                  <a:pt x="5761" y="123"/>
                </a:lnTo>
                <a:cubicBezTo>
                  <a:pt x="5052" y="143"/>
                  <a:pt x="2223" y="121"/>
                  <a:pt x="1508" y="123"/>
                </a:cubicBezTo>
                <a:cubicBezTo>
                  <a:pt x="1488" y="126"/>
                  <a:pt x="1492" y="121"/>
                  <a:pt x="1471" y="135"/>
                </a:cubicBezTo>
                <a:lnTo>
                  <a:pt x="1383" y="204"/>
                </a:lnTo>
                <a:cubicBezTo>
                  <a:pt x="1362" y="218"/>
                  <a:pt x="1369" y="221"/>
                  <a:pt x="1344" y="221"/>
                </a:cubicBezTo>
                <a:cubicBezTo>
                  <a:pt x="1344" y="221"/>
                  <a:pt x="0" y="220"/>
                  <a:pt x="0" y="220"/>
                </a:cubicBez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/>
          <a:lstStyle/>
          <a:p>
            <a:endParaRPr lang="zh-CN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2119" y="3"/>
            <a:ext cx="12212113" cy="376239"/>
          </a:xfrm>
          <a:custGeom>
            <a:avLst/>
            <a:gdLst>
              <a:gd name="T0" fmla="*/ 1 w 5768"/>
              <a:gd name="T1" fmla="*/ 0 h 237"/>
              <a:gd name="T2" fmla="*/ 5766 w 5768"/>
              <a:gd name="T3" fmla="*/ 0 h 237"/>
              <a:gd name="T4" fmla="*/ 5768 w 5768"/>
              <a:gd name="T5" fmla="*/ 108 h 237"/>
              <a:gd name="T6" fmla="*/ 1510 w 5768"/>
              <a:gd name="T7" fmla="*/ 108 h 237"/>
              <a:gd name="T8" fmla="*/ 1473 w 5768"/>
              <a:gd name="T9" fmla="*/ 124 h 237"/>
              <a:gd name="T10" fmla="*/ 1385 w 5768"/>
              <a:gd name="T11" fmla="*/ 215 h 237"/>
              <a:gd name="T12" fmla="*/ 1346 w 5768"/>
              <a:gd name="T13" fmla="*/ 237 h 237"/>
              <a:gd name="T14" fmla="*/ 0 w 5768"/>
              <a:gd name="T15" fmla="*/ 236 h 237"/>
              <a:gd name="T16" fmla="*/ 1 w 5768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8" h="237">
                <a:moveTo>
                  <a:pt x="1" y="0"/>
                </a:moveTo>
                <a:lnTo>
                  <a:pt x="5766" y="0"/>
                </a:lnTo>
                <a:lnTo>
                  <a:pt x="5768" y="108"/>
                </a:lnTo>
                <a:cubicBezTo>
                  <a:pt x="5059" y="126"/>
                  <a:pt x="2226" y="105"/>
                  <a:pt x="1510" y="108"/>
                </a:cubicBezTo>
                <a:cubicBezTo>
                  <a:pt x="1490" y="112"/>
                  <a:pt x="1494" y="105"/>
                  <a:pt x="1473" y="124"/>
                </a:cubicBezTo>
                <a:lnTo>
                  <a:pt x="1385" y="215"/>
                </a:lnTo>
                <a:cubicBezTo>
                  <a:pt x="1364" y="233"/>
                  <a:pt x="1371" y="237"/>
                  <a:pt x="1346" y="237"/>
                </a:cubicBezTo>
                <a:cubicBezTo>
                  <a:pt x="1346" y="237"/>
                  <a:pt x="0" y="236"/>
                  <a:pt x="0" y="236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/>
          <a:lstStyle/>
          <a:p>
            <a:endParaRPr lang="zh-CN" alt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gray">
          <a:xfrm flipH="1">
            <a:off x="8261384" y="6259513"/>
            <a:ext cx="3957081" cy="584200"/>
          </a:xfrm>
          <a:prstGeom prst="line">
            <a:avLst/>
          </a:prstGeom>
          <a:noFill/>
          <a:ln w="19050">
            <a:solidFill>
              <a:srgbClr val="FFFFFF">
                <a:alpha val="6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/>
          <a:lstStyle/>
          <a:p>
            <a:endParaRPr lang="zh-CN" altLang="en-US"/>
          </a:p>
        </p:txBody>
      </p: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1" y="5421318"/>
            <a:ext cx="12214231" cy="1462087"/>
            <a:chOff x="-4" y="3243"/>
            <a:chExt cx="5769" cy="1086"/>
          </a:xfrm>
        </p:grpSpPr>
        <p:sp>
          <p:nvSpPr>
            <p:cNvPr id="3099" name="Freeform 27"/>
            <p:cNvSpPr>
              <a:spLocks/>
            </p:cNvSpPr>
            <p:nvPr userDrawn="1"/>
          </p:nvSpPr>
          <p:spPr bwMode="gray">
            <a:xfrm>
              <a:off x="-4" y="3243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gray">
            <a:xfrm>
              <a:off x="-4" y="3314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8FD2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 userDrawn="1"/>
        </p:nvSpPr>
        <p:spPr>
          <a:xfrm>
            <a:off x="4102443" y="1462681"/>
            <a:ext cx="4047903" cy="2400657"/>
          </a:xfrm>
          <a:prstGeom prst="rect">
            <a:avLst/>
          </a:prstGeom>
          <a:noFill/>
        </p:spPr>
        <p:txBody>
          <a:bodyPr wrap="none" lIns="91414" tIns="45707" rIns="91414" bIns="45707">
            <a:spAutoFit/>
          </a:bodyPr>
          <a:lstStyle/>
          <a:p>
            <a:pPr algn="ctr"/>
            <a:r>
              <a:rPr lang="zh-CN" altLang="en-US" sz="149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再见</a:t>
            </a:r>
            <a:endParaRPr lang="zh-CN" altLang="en-US" sz="149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01" y="6117299"/>
            <a:ext cx="1905733" cy="70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3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62" y="273049"/>
            <a:ext cx="4011432" cy="1162051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148" y="273062"/>
            <a:ext cx="6818375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62" y="1435104"/>
            <a:ext cx="401143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342803" indent="0">
              <a:buNone/>
              <a:defRPr sz="900"/>
            </a:lvl2pPr>
            <a:lvl3pPr marL="685606" indent="0">
              <a:buNone/>
              <a:defRPr sz="800"/>
            </a:lvl3pPr>
            <a:lvl4pPr marL="1028409" indent="0">
              <a:buNone/>
              <a:defRPr sz="700"/>
            </a:lvl4pPr>
            <a:lvl5pPr marL="1371211" indent="0">
              <a:buNone/>
              <a:defRPr sz="700"/>
            </a:lvl5pPr>
            <a:lvl6pPr marL="1714014" indent="0">
              <a:buNone/>
              <a:defRPr sz="700"/>
            </a:lvl6pPr>
            <a:lvl7pPr marL="2056817" indent="0">
              <a:buNone/>
              <a:defRPr sz="700"/>
            </a:lvl7pPr>
            <a:lvl8pPr marL="2399620" indent="0">
              <a:buNone/>
              <a:defRPr sz="700"/>
            </a:lvl8pPr>
            <a:lvl9pPr marL="2742423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972190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926" y="4800601"/>
            <a:ext cx="7317951" cy="566739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926" y="612775"/>
            <a:ext cx="7317951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03" indent="0">
              <a:buNone/>
              <a:defRPr sz="2100"/>
            </a:lvl2pPr>
            <a:lvl3pPr marL="685606" indent="0">
              <a:buNone/>
              <a:defRPr sz="1700"/>
            </a:lvl3pPr>
            <a:lvl4pPr marL="1028409" indent="0">
              <a:buNone/>
              <a:defRPr sz="1500"/>
            </a:lvl4pPr>
            <a:lvl5pPr marL="1371211" indent="0">
              <a:buNone/>
              <a:defRPr sz="1500"/>
            </a:lvl5pPr>
            <a:lvl6pPr marL="1714014" indent="0">
              <a:buNone/>
              <a:defRPr sz="1500"/>
            </a:lvl6pPr>
            <a:lvl7pPr marL="2056817" indent="0">
              <a:buNone/>
              <a:defRPr sz="1500"/>
            </a:lvl7pPr>
            <a:lvl8pPr marL="2399620" indent="0">
              <a:buNone/>
              <a:defRPr sz="1500"/>
            </a:lvl8pPr>
            <a:lvl9pPr marL="2742423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926" y="5367342"/>
            <a:ext cx="7317951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342803" indent="0">
              <a:buNone/>
              <a:defRPr sz="900"/>
            </a:lvl2pPr>
            <a:lvl3pPr marL="685606" indent="0">
              <a:buNone/>
              <a:defRPr sz="800"/>
            </a:lvl3pPr>
            <a:lvl4pPr marL="1028409" indent="0">
              <a:buNone/>
              <a:defRPr sz="700"/>
            </a:lvl4pPr>
            <a:lvl5pPr marL="1371211" indent="0">
              <a:buNone/>
              <a:defRPr sz="700"/>
            </a:lvl5pPr>
            <a:lvl6pPr marL="1714014" indent="0">
              <a:buNone/>
              <a:defRPr sz="700"/>
            </a:lvl6pPr>
            <a:lvl7pPr marL="2056817" indent="0">
              <a:buNone/>
              <a:defRPr sz="700"/>
            </a:lvl7pPr>
            <a:lvl8pPr marL="2399620" indent="0">
              <a:buNone/>
              <a:defRPr sz="700"/>
            </a:lvl8pPr>
            <a:lvl9pPr marL="2742423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794187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55" y="1600206"/>
            <a:ext cx="1097587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312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093" y="274648"/>
            <a:ext cx="2743438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56" y="274648"/>
            <a:ext cx="802921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8792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457200"/>
            <a:ext cx="10975658" cy="1371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759" y="1981200"/>
            <a:ext cx="5386202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9214" y="1981200"/>
            <a:ext cx="5386202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9214" y="4000500"/>
            <a:ext cx="5386202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>
          <a:xfrm>
            <a:off x="4166685" y="6248400"/>
            <a:ext cx="386180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>
          <a:xfrm>
            <a:off x="8739875" y="6248400"/>
            <a:ext cx="2845541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D9D5F-7CC1-4665-90EF-AA717F64BB6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2"/>
          </p:nvPr>
        </p:nvSpPr>
        <p:spPr>
          <a:xfrm>
            <a:off x="609759" y="6245225"/>
            <a:ext cx="2845541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1467618"/>
      </p:ext>
    </p:extLst>
  </p:cSld>
  <p:clrMapOvr>
    <a:masterClrMapping/>
  </p:clrMapOvr>
  <p:transition spd="slow">
    <p:pull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759" y="6245225"/>
            <a:ext cx="284554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BBAAC-4460-4581-93CA-93A922C91EFD}" type="datetimeFigureOut">
              <a:rPr lang="zh-CN" altLang="en-US"/>
              <a:pPr>
                <a:defRPr/>
              </a:pPr>
              <a:t>2020/9/7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6685" y="6245225"/>
            <a:ext cx="386180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9875" y="6245225"/>
            <a:ext cx="284554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2487D-B8CB-4FF4-8AE6-6E221EDFE3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810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759" y="6245225"/>
            <a:ext cx="284554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BBAAC-4460-4581-93CA-93A922C91EFD}" type="datetimeFigureOut">
              <a:rPr lang="zh-CN" altLang="en-US"/>
              <a:pPr>
                <a:defRPr/>
              </a:pPr>
              <a:t>2020/9/7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6685" y="6245225"/>
            <a:ext cx="386180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9875" y="6245225"/>
            <a:ext cx="284554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2487D-B8CB-4FF4-8AE6-6E221EDFE3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531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759" y="6245225"/>
            <a:ext cx="284554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BBAAC-4460-4581-93CA-93A922C91EFD}" type="datetimeFigureOut">
              <a:rPr lang="zh-CN" altLang="en-US"/>
              <a:pPr>
                <a:defRPr/>
              </a:pPr>
              <a:t>2020/9/7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6685" y="6245225"/>
            <a:ext cx="386180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9875" y="6245225"/>
            <a:ext cx="284554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2487D-B8CB-4FF4-8AE6-6E221EDFE3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531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759" y="6245225"/>
            <a:ext cx="284554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BBAAC-4460-4581-93CA-93A922C91EFD}" type="datetimeFigureOut">
              <a:rPr lang="zh-CN" altLang="en-US"/>
              <a:pPr>
                <a:defRPr/>
              </a:pPr>
              <a:t>2020/9/7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6685" y="6245225"/>
            <a:ext cx="386180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9875" y="6245225"/>
            <a:ext cx="284554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2487D-B8CB-4FF4-8AE6-6E221EDFE3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531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759" y="274639"/>
            <a:ext cx="10975658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sz="quarter" idx="1"/>
          </p:nvPr>
        </p:nvSpPr>
        <p:spPr>
          <a:xfrm>
            <a:off x="609759" y="1600201"/>
            <a:ext cx="538620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 3"/>
          <p:cNvSpPr>
            <a:spLocks noGrp="1"/>
          </p:cNvSpPr>
          <p:nvPr>
            <p:ph sz="quarter" idx="2"/>
          </p:nvPr>
        </p:nvSpPr>
        <p:spPr>
          <a:xfrm>
            <a:off x="6199214" y="1600201"/>
            <a:ext cx="538620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 4"/>
          <p:cNvSpPr>
            <a:spLocks noGrp="1"/>
          </p:cNvSpPr>
          <p:nvPr>
            <p:ph sz="quarter" idx="3"/>
          </p:nvPr>
        </p:nvSpPr>
        <p:spPr>
          <a:xfrm>
            <a:off x="609759" y="3938590"/>
            <a:ext cx="538620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6199214" y="3938590"/>
            <a:ext cx="538620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759" y="6245225"/>
            <a:ext cx="2845541" cy="476251"/>
          </a:xfrm>
          <a:prstGeom prst="rect">
            <a:avLst/>
          </a:prstGeom>
        </p:spPr>
        <p:txBody>
          <a:bodyPr lIns="121935" tIns="60968" rIns="121935" bIns="60968"/>
          <a:lstStyle>
            <a:lvl1pPr>
              <a:defRPr/>
            </a:lvl1pPr>
          </a:lstStyle>
          <a:p>
            <a:fld id="{8B5EFADC-7035-4032-B44B-9E386C1EBBD9}" type="datetimeFigureOut">
              <a:rPr lang="zh-CN" altLang="en-US"/>
              <a:pPr/>
              <a:t>2020/9/7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6685" y="6245225"/>
            <a:ext cx="3861805" cy="476251"/>
          </a:xfrm>
          <a:prstGeom prst="rect">
            <a:avLst/>
          </a:prstGeom>
        </p:spPr>
        <p:txBody>
          <a:bodyPr lIns="121935" tIns="60968" rIns="121935" bIns="60968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9875" y="6245225"/>
            <a:ext cx="2845541" cy="476251"/>
          </a:xfrm>
          <a:prstGeom prst="rect">
            <a:avLst/>
          </a:prstGeom>
        </p:spPr>
        <p:txBody>
          <a:bodyPr lIns="121935" tIns="60968" rIns="121935" bIns="60968"/>
          <a:lstStyle>
            <a:lvl1pPr>
              <a:defRPr/>
            </a:lvl1pPr>
          </a:lstStyle>
          <a:p>
            <a:fld id="{C306B7F1-78D2-459B-A695-B28F6527C12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746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60" y="6400800"/>
            <a:ext cx="1524397" cy="304800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/>
            </a:lvl1pPr>
          </a:lstStyle>
          <a:p>
            <a:fld id="{551B85E8-410B-4E22-80A1-90EE6581B2E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1918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/>
          </p:nvPr>
        </p:nvSpPr>
        <p:spPr>
          <a:xfrm>
            <a:off x="609759" y="274639"/>
            <a:ext cx="10975658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759" y="6245225"/>
            <a:ext cx="2845541" cy="476251"/>
          </a:xfrm>
          <a:prstGeom prst="rect">
            <a:avLst/>
          </a:prstGeom>
        </p:spPr>
        <p:txBody>
          <a:bodyPr lIns="121935" tIns="60968" rIns="121935" bIns="60968"/>
          <a:lstStyle>
            <a:lvl1pPr>
              <a:defRPr/>
            </a:lvl1pPr>
          </a:lstStyle>
          <a:p>
            <a:fld id="{12BAB00B-C158-449F-840C-3F8DDB39B51F}" type="datetimeFigureOut">
              <a:rPr lang="zh-CN" altLang="en-US"/>
              <a:pPr/>
              <a:t>2020/9/7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6685" y="6245225"/>
            <a:ext cx="3861805" cy="476251"/>
          </a:xfrm>
          <a:prstGeom prst="rect">
            <a:avLst/>
          </a:prstGeom>
        </p:spPr>
        <p:txBody>
          <a:bodyPr lIns="121935" tIns="60968" rIns="121935" bIns="60968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9875" y="6245225"/>
            <a:ext cx="2845541" cy="476251"/>
          </a:xfrm>
          <a:prstGeom prst="rect">
            <a:avLst/>
          </a:prstGeom>
        </p:spPr>
        <p:txBody>
          <a:bodyPr lIns="121935" tIns="60968" rIns="121935" bIns="60968"/>
          <a:lstStyle>
            <a:lvl1pPr>
              <a:defRPr/>
            </a:lvl1pPr>
          </a:lstStyle>
          <a:p>
            <a:fld id="{7D19806F-8885-4175-BE39-09E989A2D5F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5751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81" y="2130437"/>
            <a:ext cx="10366216" cy="1470025"/>
          </a:xfrm>
          <a:prstGeom prst="rect">
            <a:avLst/>
          </a:prstGeom>
        </p:spPr>
        <p:txBody>
          <a:bodyPr lIns="91414" tIns="45707" rIns="91414" bIns="45707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60" y="3886200"/>
            <a:ext cx="8537257" cy="1752600"/>
          </a:xfrm>
          <a:prstGeom prst="rect">
            <a:avLst/>
          </a:prstGeom>
        </p:spPr>
        <p:txBody>
          <a:bodyPr lIns="91414" tIns="45707" rIns="91414" bIns="45707"/>
          <a:lstStyle>
            <a:lvl1pPr marL="0" indent="0" algn="ctr">
              <a:buNone/>
              <a:defRPr/>
            </a:lvl1pPr>
            <a:lvl2pPr marL="342803" indent="0" algn="ctr">
              <a:buNone/>
              <a:defRPr/>
            </a:lvl2pPr>
            <a:lvl3pPr marL="685606" indent="0" algn="ctr">
              <a:buNone/>
              <a:defRPr/>
            </a:lvl3pPr>
            <a:lvl4pPr marL="1028409" indent="0" algn="ctr">
              <a:buNone/>
              <a:defRPr/>
            </a:lvl4pPr>
            <a:lvl5pPr marL="1371211" indent="0" algn="ctr">
              <a:buNone/>
              <a:defRPr/>
            </a:lvl5pPr>
            <a:lvl6pPr marL="1714014" indent="0" algn="ctr">
              <a:buNone/>
              <a:defRPr/>
            </a:lvl6pPr>
            <a:lvl7pPr marL="2056817" indent="0" algn="ctr">
              <a:buNone/>
              <a:defRPr/>
            </a:lvl7pPr>
            <a:lvl8pPr marL="2399620" indent="0" algn="ctr">
              <a:buNone/>
              <a:defRPr/>
            </a:lvl8pPr>
            <a:lvl9pPr marL="2742423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62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 lIns="91414" tIns="45707" rIns="91414" bIns="45707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55" y="1600206"/>
            <a:ext cx="10975870" cy="4525963"/>
          </a:xfrm>
          <a:prstGeom prst="rect">
            <a:avLst/>
          </a:prstGeom>
        </p:spPr>
        <p:txBody>
          <a:bodyPr lIns="91414" tIns="45707" rIns="91414" bIns="45707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6150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78" y="4406909"/>
            <a:ext cx="10366215" cy="1362075"/>
          </a:xfrm>
          <a:prstGeom prst="rect">
            <a:avLst/>
          </a:prstGeom>
        </p:spPr>
        <p:txBody>
          <a:bodyPr lIns="91414" tIns="45707" rIns="91414" bIns="45707" anchor="t"/>
          <a:lstStyle>
            <a:lvl1pPr algn="l">
              <a:defRPr sz="29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78" y="2906713"/>
            <a:ext cx="10366215" cy="1500187"/>
          </a:xfrm>
          <a:prstGeom prst="rect">
            <a:avLst/>
          </a:prstGeom>
        </p:spPr>
        <p:txBody>
          <a:bodyPr lIns="91414" tIns="45707" rIns="91414" bIns="45707" anchor="b"/>
          <a:lstStyle>
            <a:lvl1pPr marL="0" indent="0">
              <a:buNone/>
              <a:defRPr sz="1500"/>
            </a:lvl1pPr>
            <a:lvl2pPr marL="342803" indent="0">
              <a:buNone/>
              <a:defRPr sz="1300"/>
            </a:lvl2pPr>
            <a:lvl3pPr marL="685606" indent="0">
              <a:buNone/>
              <a:defRPr sz="1200"/>
            </a:lvl3pPr>
            <a:lvl4pPr marL="1028409" indent="0">
              <a:buNone/>
              <a:defRPr sz="1100"/>
            </a:lvl4pPr>
            <a:lvl5pPr marL="1371211" indent="0">
              <a:buNone/>
              <a:defRPr sz="1100"/>
            </a:lvl5pPr>
            <a:lvl6pPr marL="1714014" indent="0">
              <a:buNone/>
              <a:defRPr sz="1100"/>
            </a:lvl6pPr>
            <a:lvl7pPr marL="2056817" indent="0">
              <a:buNone/>
              <a:defRPr sz="1100"/>
            </a:lvl7pPr>
            <a:lvl8pPr marL="2399620" indent="0">
              <a:buNone/>
              <a:defRPr sz="1100"/>
            </a:lvl8pPr>
            <a:lvl9pPr marL="2742423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7966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 lIns="91414" tIns="45707" rIns="91414" bIns="45707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58" y="1600206"/>
            <a:ext cx="5385267" cy="4525963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8138" y="1600206"/>
            <a:ext cx="5387384" cy="4525963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6191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55" y="1535113"/>
            <a:ext cx="5387384" cy="639763"/>
          </a:xfrm>
          <a:prstGeom prst="rect">
            <a:avLst/>
          </a:prstGeom>
        </p:spPr>
        <p:txBody>
          <a:bodyPr lIns="91414" tIns="45707" rIns="91414" bIns="45707" anchor="b"/>
          <a:lstStyle>
            <a:lvl1pPr marL="0" indent="0">
              <a:buNone/>
              <a:defRPr sz="1700" b="1"/>
            </a:lvl1pPr>
            <a:lvl2pPr marL="342803" indent="0">
              <a:buNone/>
              <a:defRPr sz="1500" b="1"/>
            </a:lvl2pPr>
            <a:lvl3pPr marL="685606" indent="0">
              <a:buNone/>
              <a:defRPr sz="1300" b="1"/>
            </a:lvl3pPr>
            <a:lvl4pPr marL="1028409" indent="0">
              <a:buNone/>
              <a:defRPr sz="1200" b="1"/>
            </a:lvl4pPr>
            <a:lvl5pPr marL="1371211" indent="0">
              <a:buNone/>
              <a:defRPr sz="1200" b="1"/>
            </a:lvl5pPr>
            <a:lvl6pPr marL="1714014" indent="0">
              <a:buNone/>
              <a:defRPr sz="1200" b="1"/>
            </a:lvl6pPr>
            <a:lvl7pPr marL="2056817" indent="0">
              <a:buNone/>
              <a:defRPr sz="1200" b="1"/>
            </a:lvl7pPr>
            <a:lvl8pPr marL="2399620" indent="0">
              <a:buNone/>
              <a:defRPr sz="1200" b="1"/>
            </a:lvl8pPr>
            <a:lvl9pPr marL="2742423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55" y="2174875"/>
            <a:ext cx="5387384" cy="3951288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 sz="17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31" y="1535113"/>
            <a:ext cx="5389500" cy="639763"/>
          </a:xfrm>
          <a:prstGeom prst="rect">
            <a:avLst/>
          </a:prstGeom>
        </p:spPr>
        <p:txBody>
          <a:bodyPr lIns="91414" tIns="45707" rIns="91414" bIns="45707" anchor="b"/>
          <a:lstStyle>
            <a:lvl1pPr marL="0" indent="0">
              <a:buNone/>
              <a:defRPr sz="1700" b="1"/>
            </a:lvl1pPr>
            <a:lvl2pPr marL="342803" indent="0">
              <a:buNone/>
              <a:defRPr sz="1500" b="1"/>
            </a:lvl2pPr>
            <a:lvl3pPr marL="685606" indent="0">
              <a:buNone/>
              <a:defRPr sz="1300" b="1"/>
            </a:lvl3pPr>
            <a:lvl4pPr marL="1028409" indent="0">
              <a:buNone/>
              <a:defRPr sz="1200" b="1"/>
            </a:lvl4pPr>
            <a:lvl5pPr marL="1371211" indent="0">
              <a:buNone/>
              <a:defRPr sz="1200" b="1"/>
            </a:lvl5pPr>
            <a:lvl6pPr marL="1714014" indent="0">
              <a:buNone/>
              <a:defRPr sz="1200" b="1"/>
            </a:lvl6pPr>
            <a:lvl7pPr marL="2056817" indent="0">
              <a:buNone/>
              <a:defRPr sz="1200" b="1"/>
            </a:lvl7pPr>
            <a:lvl8pPr marL="2399620" indent="0">
              <a:buNone/>
              <a:defRPr sz="1200" b="1"/>
            </a:lvl8pPr>
            <a:lvl9pPr marL="2742423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31" y="2174875"/>
            <a:ext cx="5389500" cy="3951288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 sz="17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8437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 lIns="91414" tIns="45707" rIns="91414" bIns="45707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86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8739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62" y="273049"/>
            <a:ext cx="4011432" cy="1162051"/>
          </a:xfrm>
          <a:prstGeom prst="rect">
            <a:avLst/>
          </a:prstGeom>
        </p:spPr>
        <p:txBody>
          <a:bodyPr lIns="91414" tIns="45707" rIns="91414" bIns="45707"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148" y="273062"/>
            <a:ext cx="6818375" cy="5853113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62" y="1435104"/>
            <a:ext cx="4011432" cy="4691063"/>
          </a:xfrm>
          <a:prstGeom prst="rect">
            <a:avLst/>
          </a:prstGeom>
        </p:spPr>
        <p:txBody>
          <a:bodyPr lIns="91414" tIns="45707" rIns="91414" bIns="45707"/>
          <a:lstStyle>
            <a:lvl1pPr marL="0" indent="0">
              <a:buNone/>
              <a:defRPr sz="1100"/>
            </a:lvl1pPr>
            <a:lvl2pPr marL="342803" indent="0">
              <a:buNone/>
              <a:defRPr sz="900"/>
            </a:lvl2pPr>
            <a:lvl3pPr marL="685606" indent="0">
              <a:buNone/>
              <a:defRPr sz="800"/>
            </a:lvl3pPr>
            <a:lvl4pPr marL="1028409" indent="0">
              <a:buNone/>
              <a:defRPr sz="700"/>
            </a:lvl4pPr>
            <a:lvl5pPr marL="1371211" indent="0">
              <a:buNone/>
              <a:defRPr sz="700"/>
            </a:lvl5pPr>
            <a:lvl6pPr marL="1714014" indent="0">
              <a:buNone/>
              <a:defRPr sz="700"/>
            </a:lvl6pPr>
            <a:lvl7pPr marL="2056817" indent="0">
              <a:buNone/>
              <a:defRPr sz="700"/>
            </a:lvl7pPr>
            <a:lvl8pPr marL="2399620" indent="0">
              <a:buNone/>
              <a:defRPr sz="700"/>
            </a:lvl8pPr>
            <a:lvl9pPr marL="2742423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74887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926" y="4800601"/>
            <a:ext cx="7317951" cy="566739"/>
          </a:xfrm>
          <a:prstGeom prst="rect">
            <a:avLst/>
          </a:prstGeom>
        </p:spPr>
        <p:txBody>
          <a:bodyPr lIns="91414" tIns="45707" rIns="91414" bIns="45707"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926" y="612775"/>
            <a:ext cx="7317951" cy="4114800"/>
          </a:xfrm>
          <a:prstGeom prst="rect">
            <a:avLst/>
          </a:prstGeom>
        </p:spPr>
        <p:txBody>
          <a:bodyPr lIns="91414" tIns="45707" rIns="91414" bIns="45707"/>
          <a:lstStyle>
            <a:lvl1pPr marL="0" indent="0">
              <a:buNone/>
              <a:defRPr sz="2400"/>
            </a:lvl1pPr>
            <a:lvl2pPr marL="342803" indent="0">
              <a:buNone/>
              <a:defRPr sz="2100"/>
            </a:lvl2pPr>
            <a:lvl3pPr marL="685606" indent="0">
              <a:buNone/>
              <a:defRPr sz="1700"/>
            </a:lvl3pPr>
            <a:lvl4pPr marL="1028409" indent="0">
              <a:buNone/>
              <a:defRPr sz="1500"/>
            </a:lvl4pPr>
            <a:lvl5pPr marL="1371211" indent="0">
              <a:buNone/>
              <a:defRPr sz="1500"/>
            </a:lvl5pPr>
            <a:lvl6pPr marL="1714014" indent="0">
              <a:buNone/>
              <a:defRPr sz="1500"/>
            </a:lvl6pPr>
            <a:lvl7pPr marL="2056817" indent="0">
              <a:buNone/>
              <a:defRPr sz="1500"/>
            </a:lvl7pPr>
            <a:lvl8pPr marL="2399620" indent="0">
              <a:buNone/>
              <a:defRPr sz="1500"/>
            </a:lvl8pPr>
            <a:lvl9pPr marL="2742423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926" y="5367342"/>
            <a:ext cx="7317951" cy="804863"/>
          </a:xfrm>
          <a:prstGeom prst="rect">
            <a:avLst/>
          </a:prstGeom>
        </p:spPr>
        <p:txBody>
          <a:bodyPr lIns="91414" tIns="45707" rIns="91414" bIns="45707"/>
          <a:lstStyle>
            <a:lvl1pPr marL="0" indent="0">
              <a:buNone/>
              <a:defRPr sz="1100"/>
            </a:lvl1pPr>
            <a:lvl2pPr marL="342803" indent="0">
              <a:buNone/>
              <a:defRPr sz="900"/>
            </a:lvl2pPr>
            <a:lvl3pPr marL="685606" indent="0">
              <a:buNone/>
              <a:defRPr sz="800"/>
            </a:lvl3pPr>
            <a:lvl4pPr marL="1028409" indent="0">
              <a:buNone/>
              <a:defRPr sz="700"/>
            </a:lvl4pPr>
            <a:lvl5pPr marL="1371211" indent="0">
              <a:buNone/>
              <a:defRPr sz="700"/>
            </a:lvl5pPr>
            <a:lvl6pPr marL="1714014" indent="0">
              <a:buNone/>
              <a:defRPr sz="700"/>
            </a:lvl6pPr>
            <a:lvl7pPr marL="2056817" indent="0">
              <a:buNone/>
              <a:defRPr sz="700"/>
            </a:lvl7pPr>
            <a:lvl8pPr marL="2399620" indent="0">
              <a:buNone/>
              <a:defRPr sz="700"/>
            </a:lvl8pPr>
            <a:lvl9pPr marL="2742423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552473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2068" y="1709743"/>
            <a:ext cx="105183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2068" y="4589465"/>
            <a:ext cx="1051833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072" indent="0">
              <a:buNone/>
              <a:defRPr sz="2000"/>
            </a:lvl2pPr>
            <a:lvl3pPr marL="914141" indent="0">
              <a:buNone/>
              <a:defRPr sz="1700"/>
            </a:lvl3pPr>
            <a:lvl4pPr marL="1371211" indent="0">
              <a:buNone/>
              <a:defRPr sz="1600"/>
            </a:lvl4pPr>
            <a:lvl5pPr marL="1828282" indent="0">
              <a:buNone/>
              <a:defRPr sz="1600"/>
            </a:lvl5pPr>
            <a:lvl6pPr marL="2285352" indent="0">
              <a:buNone/>
              <a:defRPr sz="1600"/>
            </a:lvl6pPr>
            <a:lvl7pPr marL="2742423" indent="0">
              <a:buNone/>
              <a:defRPr sz="1600"/>
            </a:lvl7pPr>
            <a:lvl8pPr marL="3199493" indent="0">
              <a:buNone/>
              <a:defRPr sz="1600"/>
            </a:lvl8pPr>
            <a:lvl9pPr marL="3656562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60" y="6400800"/>
            <a:ext cx="1524397" cy="304800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/>
            </a:lvl1pPr>
          </a:lstStyle>
          <a:p>
            <a:fld id="{E4AF68B8-45B6-4AFC-AB2A-BCA60B9BCFD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342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 lIns="91414" tIns="45707" rIns="91414" bIns="45707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55" y="1600206"/>
            <a:ext cx="10975870" cy="4525963"/>
          </a:xfrm>
          <a:prstGeom prst="rect">
            <a:avLst/>
          </a:prstGeom>
        </p:spPr>
        <p:txBody>
          <a:bodyPr vert="eaVert" lIns="91414" tIns="45707" rIns="91414" bIns="45707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5676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093" y="274648"/>
            <a:ext cx="2743438" cy="5851525"/>
          </a:xfrm>
          <a:prstGeom prst="rect">
            <a:avLst/>
          </a:prstGeom>
        </p:spPr>
        <p:txBody>
          <a:bodyPr vert="eaVert" lIns="91414" tIns="45707" rIns="91414" bIns="45707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56" y="274648"/>
            <a:ext cx="8029213" cy="5851525"/>
          </a:xfrm>
          <a:prstGeom prst="rect">
            <a:avLst/>
          </a:prstGeom>
        </p:spPr>
        <p:txBody>
          <a:bodyPr vert="eaVert" lIns="91414" tIns="45707" rIns="91414" bIns="45707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9787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9" y="1295401"/>
            <a:ext cx="5386202" cy="48307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4" y="1295401"/>
            <a:ext cx="5386202" cy="48307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760" y="6400800"/>
            <a:ext cx="1524397" cy="304800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/>
            </a:lvl1pPr>
          </a:lstStyle>
          <a:p>
            <a:fld id="{87970F70-90AD-45C1-B5F7-92833D73F9A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5442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536" y="365125"/>
            <a:ext cx="10518338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541" y="1681163"/>
            <a:ext cx="51596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1" indent="0">
              <a:buNone/>
              <a:defRPr sz="1700" b="1"/>
            </a:lvl3pPr>
            <a:lvl4pPr marL="1371211" indent="0">
              <a:buNone/>
              <a:defRPr sz="1600" b="1"/>
            </a:lvl4pPr>
            <a:lvl5pPr marL="1828282" indent="0">
              <a:buNone/>
              <a:defRPr sz="1600" b="1"/>
            </a:lvl5pPr>
            <a:lvl6pPr marL="2285352" indent="0">
              <a:buNone/>
              <a:defRPr sz="1600" b="1"/>
            </a:lvl6pPr>
            <a:lvl7pPr marL="2742423" indent="0">
              <a:buNone/>
              <a:defRPr sz="1600" b="1"/>
            </a:lvl7pPr>
            <a:lvl8pPr marL="3199493" indent="0">
              <a:buNone/>
              <a:defRPr sz="1600" b="1"/>
            </a:lvl8pPr>
            <a:lvl9pPr marL="365656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541" y="2505075"/>
            <a:ext cx="5159659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3807" y="1681163"/>
            <a:ext cx="51850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1" indent="0">
              <a:buNone/>
              <a:defRPr sz="1700" b="1"/>
            </a:lvl3pPr>
            <a:lvl4pPr marL="1371211" indent="0">
              <a:buNone/>
              <a:defRPr sz="1600" b="1"/>
            </a:lvl4pPr>
            <a:lvl5pPr marL="1828282" indent="0">
              <a:buNone/>
              <a:defRPr sz="1600" b="1"/>
            </a:lvl5pPr>
            <a:lvl6pPr marL="2285352" indent="0">
              <a:buNone/>
              <a:defRPr sz="1600" b="1"/>
            </a:lvl6pPr>
            <a:lvl7pPr marL="2742423" indent="0">
              <a:buNone/>
              <a:defRPr sz="1600" b="1"/>
            </a:lvl7pPr>
            <a:lvl8pPr marL="3199493" indent="0">
              <a:buNone/>
              <a:defRPr sz="1600" b="1"/>
            </a:lvl8pPr>
            <a:lvl9pPr marL="365656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3807" y="2505075"/>
            <a:ext cx="518506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760" y="6400800"/>
            <a:ext cx="1524397" cy="304800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/>
            </a:lvl1pPr>
          </a:lstStyle>
          <a:p>
            <a:fld id="{2AFF1E79-BE3B-44F3-A545-365629419FB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7562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760" y="6400800"/>
            <a:ext cx="1524397" cy="304800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/>
            </a:lvl1pPr>
          </a:lstStyle>
          <a:p>
            <a:fld id="{61BCEC93-C02D-446B-94AD-760E04D30DB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737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760" y="6400800"/>
            <a:ext cx="1524397" cy="304800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/>
            </a:lvl1pPr>
          </a:lstStyle>
          <a:p>
            <a:fld id="{4EC2D059-4316-4321-A79F-8CCCFAC1A07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336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542" y="457200"/>
            <a:ext cx="393379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5067" y="987430"/>
            <a:ext cx="617380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542" y="2057402"/>
            <a:ext cx="393379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72" indent="0">
              <a:buNone/>
              <a:defRPr sz="1300"/>
            </a:lvl2pPr>
            <a:lvl3pPr marL="914141" indent="0">
              <a:buNone/>
              <a:defRPr sz="1200"/>
            </a:lvl3pPr>
            <a:lvl4pPr marL="1371211" indent="0">
              <a:buNone/>
              <a:defRPr sz="900"/>
            </a:lvl4pPr>
            <a:lvl5pPr marL="1828282" indent="0">
              <a:buNone/>
              <a:defRPr sz="900"/>
            </a:lvl5pPr>
            <a:lvl6pPr marL="2285352" indent="0">
              <a:buNone/>
              <a:defRPr sz="900"/>
            </a:lvl6pPr>
            <a:lvl7pPr marL="2742423" indent="0">
              <a:buNone/>
              <a:defRPr sz="900"/>
            </a:lvl7pPr>
            <a:lvl8pPr marL="3199493" indent="0">
              <a:buNone/>
              <a:defRPr sz="900"/>
            </a:lvl8pPr>
            <a:lvl9pPr marL="365656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760" y="6400800"/>
            <a:ext cx="1524397" cy="304800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 lIns="91414" tIns="45707" rIns="91414" bIns="45707"/>
          <a:lstStyle>
            <a:lvl1pPr>
              <a:defRPr/>
            </a:lvl1pPr>
          </a:lstStyle>
          <a:p>
            <a:fld id="{3685C39C-014C-43C5-ACCC-4351920BBA2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5759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roup 61"/>
          <p:cNvGrpSpPr>
            <a:grpSpLocks/>
          </p:cNvGrpSpPr>
          <p:nvPr/>
        </p:nvGrpSpPr>
        <p:grpSpPr bwMode="auto">
          <a:xfrm>
            <a:off x="-8466" y="-6350"/>
            <a:ext cx="12233285" cy="6873875"/>
            <a:chOff x="-4" y="-4"/>
            <a:chExt cx="5778" cy="4330"/>
          </a:xfrm>
        </p:grpSpPr>
        <p:sp>
          <p:nvSpPr>
            <p:cNvPr id="1043" name="Line 19"/>
            <p:cNvSpPr>
              <a:spLocks noChangeShapeType="1"/>
            </p:cNvSpPr>
            <p:nvPr/>
          </p:nvSpPr>
          <p:spPr bwMode="gray">
            <a:xfrm>
              <a:off x="14" y="1725"/>
              <a:ext cx="767" cy="2595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gray">
            <a:xfrm flipH="1">
              <a:off x="5523" y="3888"/>
              <a:ext cx="251" cy="432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gray">
            <a:xfrm flipH="1" flipV="1">
              <a:off x="24" y="4"/>
              <a:ext cx="5743" cy="485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gray">
            <a:xfrm flipH="1">
              <a:off x="3899" y="3933"/>
              <a:ext cx="1868" cy="367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gray">
            <a:xfrm>
              <a:off x="-4" y="-4"/>
              <a:ext cx="5764" cy="644"/>
            </a:xfrm>
            <a:custGeom>
              <a:avLst/>
              <a:gdLst>
                <a:gd name="T0" fmla="*/ 1 w 5764"/>
                <a:gd name="T1" fmla="*/ 644 h 644"/>
                <a:gd name="T2" fmla="*/ 3603 w 5764"/>
                <a:gd name="T3" fmla="*/ 644 h 644"/>
                <a:gd name="T4" fmla="*/ 3704 w 5764"/>
                <a:gd name="T5" fmla="*/ 623 h 644"/>
                <a:gd name="T6" fmla="*/ 3970 w 5764"/>
                <a:gd name="T7" fmla="*/ 529 h 644"/>
                <a:gd name="T8" fmla="*/ 4053 w 5764"/>
                <a:gd name="T9" fmla="*/ 511 h 644"/>
                <a:gd name="T10" fmla="*/ 5764 w 5764"/>
                <a:gd name="T11" fmla="*/ 512 h 644"/>
                <a:gd name="T12" fmla="*/ 5762 w 5764"/>
                <a:gd name="T13" fmla="*/ 0 h 644"/>
                <a:gd name="T14" fmla="*/ 0 w 5764"/>
                <a:gd name="T15" fmla="*/ 2 h 644"/>
                <a:gd name="T16" fmla="*/ 1 w 5764"/>
                <a:gd name="T17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4" h="644">
                  <a:moveTo>
                    <a:pt x="1" y="644"/>
                  </a:moveTo>
                  <a:lnTo>
                    <a:pt x="3603" y="644"/>
                  </a:lnTo>
                  <a:cubicBezTo>
                    <a:pt x="3663" y="644"/>
                    <a:pt x="3704" y="623"/>
                    <a:pt x="3704" y="623"/>
                  </a:cubicBezTo>
                  <a:lnTo>
                    <a:pt x="3970" y="529"/>
                  </a:lnTo>
                  <a:cubicBezTo>
                    <a:pt x="3970" y="529"/>
                    <a:pt x="4000" y="513"/>
                    <a:pt x="4053" y="511"/>
                  </a:cubicBezTo>
                  <a:lnTo>
                    <a:pt x="5764" y="512"/>
                  </a:lnTo>
                  <a:lnTo>
                    <a:pt x="5762" y="0"/>
                  </a:lnTo>
                  <a:lnTo>
                    <a:pt x="0" y="2"/>
                  </a:lnTo>
                  <a:lnTo>
                    <a:pt x="1" y="644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100000">
                  <a:srgbClr val="FFFFFF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-4" y="-2"/>
              <a:ext cx="5762" cy="600"/>
            </a:xfrm>
            <a:custGeom>
              <a:avLst/>
              <a:gdLst>
                <a:gd name="T0" fmla="*/ 2 w 5762"/>
                <a:gd name="T1" fmla="*/ 600 h 600"/>
                <a:gd name="T2" fmla="*/ 3603 w 5762"/>
                <a:gd name="T3" fmla="*/ 600 h 600"/>
                <a:gd name="T4" fmla="*/ 3704 w 5762"/>
                <a:gd name="T5" fmla="*/ 579 h 600"/>
                <a:gd name="T6" fmla="*/ 3970 w 5762"/>
                <a:gd name="T7" fmla="*/ 485 h 600"/>
                <a:gd name="T8" fmla="*/ 4053 w 5762"/>
                <a:gd name="T9" fmla="*/ 467 h 600"/>
                <a:gd name="T10" fmla="*/ 5762 w 5762"/>
                <a:gd name="T11" fmla="*/ 466 h 600"/>
                <a:gd name="T12" fmla="*/ 5762 w 5762"/>
                <a:gd name="T13" fmla="*/ 0 h 600"/>
                <a:gd name="T14" fmla="*/ 0 w 5762"/>
                <a:gd name="T15" fmla="*/ 2 h 600"/>
                <a:gd name="T16" fmla="*/ 2 w 5762"/>
                <a:gd name="T17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2" h="600">
                  <a:moveTo>
                    <a:pt x="2" y="600"/>
                  </a:moveTo>
                  <a:lnTo>
                    <a:pt x="3603" y="600"/>
                  </a:lnTo>
                  <a:cubicBezTo>
                    <a:pt x="3663" y="600"/>
                    <a:pt x="3704" y="579"/>
                    <a:pt x="3704" y="579"/>
                  </a:cubicBezTo>
                  <a:lnTo>
                    <a:pt x="3970" y="485"/>
                  </a:lnTo>
                  <a:cubicBezTo>
                    <a:pt x="3970" y="485"/>
                    <a:pt x="3996" y="473"/>
                    <a:pt x="4053" y="467"/>
                  </a:cubicBezTo>
                  <a:lnTo>
                    <a:pt x="5762" y="466"/>
                  </a:lnTo>
                  <a:lnTo>
                    <a:pt x="5762" y="0"/>
                  </a:lnTo>
                  <a:lnTo>
                    <a:pt x="0" y="2"/>
                  </a:lnTo>
                  <a:lnTo>
                    <a:pt x="2" y="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74" name="Group 50"/>
            <p:cNvGrpSpPr>
              <a:grpSpLocks/>
            </p:cNvGrpSpPr>
            <p:nvPr/>
          </p:nvGrpSpPr>
          <p:grpSpPr bwMode="auto">
            <a:xfrm flipH="1">
              <a:off x="-2" y="4151"/>
              <a:ext cx="5764" cy="175"/>
              <a:chOff x="-2" y="4151"/>
              <a:chExt cx="5764" cy="175"/>
            </a:xfrm>
          </p:grpSpPr>
          <p:sp>
            <p:nvSpPr>
              <p:cNvPr id="1073" name="Freeform 49"/>
              <p:cNvSpPr>
                <a:spLocks/>
              </p:cNvSpPr>
              <p:nvPr userDrawn="1"/>
            </p:nvSpPr>
            <p:spPr bwMode="gray">
              <a:xfrm>
                <a:off x="-2" y="4151"/>
                <a:ext cx="5762" cy="169"/>
              </a:xfrm>
              <a:custGeom>
                <a:avLst/>
                <a:gdLst>
                  <a:gd name="T0" fmla="*/ 0 w 5762"/>
                  <a:gd name="T1" fmla="*/ 169 h 169"/>
                  <a:gd name="T2" fmla="*/ 5762 w 5762"/>
                  <a:gd name="T3" fmla="*/ 168 h 169"/>
                  <a:gd name="T4" fmla="*/ 5762 w 5762"/>
                  <a:gd name="T5" fmla="*/ 56 h 169"/>
                  <a:gd name="T6" fmla="*/ 1513 w 5762"/>
                  <a:gd name="T7" fmla="*/ 57 h 169"/>
                  <a:gd name="T8" fmla="*/ 1465 w 5762"/>
                  <a:gd name="T9" fmla="*/ 47 h 169"/>
                  <a:gd name="T10" fmla="*/ 1403 w 5762"/>
                  <a:gd name="T11" fmla="*/ 14 h 169"/>
                  <a:gd name="T12" fmla="*/ 1346 w 5762"/>
                  <a:gd name="T13" fmla="*/ 2 h 169"/>
                  <a:gd name="T14" fmla="*/ 0 w 5762"/>
                  <a:gd name="T15" fmla="*/ 2 h 169"/>
                  <a:gd name="T16" fmla="*/ 0 w 5762"/>
                  <a:gd name="T1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62" h="169">
                    <a:moveTo>
                      <a:pt x="0" y="169"/>
                    </a:moveTo>
                    <a:lnTo>
                      <a:pt x="5762" y="168"/>
                    </a:lnTo>
                    <a:lnTo>
                      <a:pt x="5762" y="56"/>
                    </a:lnTo>
                    <a:lnTo>
                      <a:pt x="1513" y="57"/>
                    </a:lnTo>
                    <a:cubicBezTo>
                      <a:pt x="1486" y="57"/>
                      <a:pt x="1486" y="54"/>
                      <a:pt x="1465" y="47"/>
                    </a:cubicBezTo>
                    <a:lnTo>
                      <a:pt x="1403" y="14"/>
                    </a:lnTo>
                    <a:cubicBezTo>
                      <a:pt x="1383" y="6"/>
                      <a:pt x="1385" y="0"/>
                      <a:pt x="1346" y="2"/>
                    </a:cubicBezTo>
                    <a:lnTo>
                      <a:pt x="0" y="2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1" name="Freeform 37"/>
              <p:cNvSpPr>
                <a:spLocks/>
              </p:cNvSpPr>
              <p:nvPr userDrawn="1"/>
            </p:nvSpPr>
            <p:spPr bwMode="gray">
              <a:xfrm>
                <a:off x="-2" y="4188"/>
                <a:ext cx="5764" cy="138"/>
              </a:xfrm>
              <a:custGeom>
                <a:avLst/>
                <a:gdLst>
                  <a:gd name="T0" fmla="*/ 2 w 5764"/>
                  <a:gd name="T1" fmla="*/ 138 h 138"/>
                  <a:gd name="T2" fmla="*/ 5764 w 5764"/>
                  <a:gd name="T3" fmla="*/ 136 h 138"/>
                  <a:gd name="T4" fmla="*/ 5762 w 5764"/>
                  <a:gd name="T5" fmla="*/ 56 h 138"/>
                  <a:gd name="T6" fmla="*/ 1513 w 5764"/>
                  <a:gd name="T7" fmla="*/ 57 h 138"/>
                  <a:gd name="T8" fmla="*/ 1465 w 5764"/>
                  <a:gd name="T9" fmla="*/ 47 h 138"/>
                  <a:gd name="T10" fmla="*/ 1403 w 5764"/>
                  <a:gd name="T11" fmla="*/ 14 h 138"/>
                  <a:gd name="T12" fmla="*/ 1346 w 5764"/>
                  <a:gd name="T13" fmla="*/ 2 h 138"/>
                  <a:gd name="T14" fmla="*/ 0 w 5764"/>
                  <a:gd name="T15" fmla="*/ 2 h 138"/>
                  <a:gd name="T16" fmla="*/ 2 w 5764"/>
                  <a:gd name="T1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64" h="138">
                    <a:moveTo>
                      <a:pt x="2" y="138"/>
                    </a:moveTo>
                    <a:lnTo>
                      <a:pt x="5764" y="136"/>
                    </a:lnTo>
                    <a:lnTo>
                      <a:pt x="5762" y="56"/>
                    </a:lnTo>
                    <a:lnTo>
                      <a:pt x="1513" y="57"/>
                    </a:lnTo>
                    <a:cubicBezTo>
                      <a:pt x="1486" y="57"/>
                      <a:pt x="1486" y="54"/>
                      <a:pt x="1465" y="47"/>
                    </a:cubicBezTo>
                    <a:lnTo>
                      <a:pt x="1403" y="14"/>
                    </a:lnTo>
                    <a:cubicBezTo>
                      <a:pt x="1383" y="6"/>
                      <a:pt x="1385" y="0"/>
                      <a:pt x="1346" y="2"/>
                    </a:cubicBezTo>
                    <a:lnTo>
                      <a:pt x="0" y="2"/>
                    </a:lnTo>
                    <a:lnTo>
                      <a:pt x="2" y="1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84" name="Freeform 60"/>
            <p:cNvSpPr>
              <a:spLocks/>
            </p:cNvSpPr>
            <p:nvPr userDrawn="1"/>
          </p:nvSpPr>
          <p:spPr bwMode="gray">
            <a:xfrm>
              <a:off x="4080" y="508"/>
              <a:ext cx="1152" cy="288"/>
            </a:xfrm>
            <a:custGeom>
              <a:avLst/>
              <a:gdLst>
                <a:gd name="T0" fmla="*/ 48 w 1152"/>
                <a:gd name="T1" fmla="*/ 0 h 288"/>
                <a:gd name="T2" fmla="*/ 0 w 1152"/>
                <a:gd name="T3" fmla="*/ 288 h 288"/>
                <a:gd name="T4" fmla="*/ 1056 w 1152"/>
                <a:gd name="T5" fmla="*/ 288 h 288"/>
                <a:gd name="T6" fmla="*/ 1152 w 1152"/>
                <a:gd name="T7" fmla="*/ 0 h 288"/>
                <a:gd name="T8" fmla="*/ 48 w 11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2" h="288">
                  <a:moveTo>
                    <a:pt x="48" y="0"/>
                  </a:moveTo>
                  <a:lnTo>
                    <a:pt x="0" y="288"/>
                  </a:lnTo>
                  <a:lnTo>
                    <a:pt x="1056" y="288"/>
                  </a:lnTo>
                  <a:lnTo>
                    <a:pt x="1152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1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78159" y="152404"/>
            <a:ext cx="10607262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grpSp>
        <p:nvGrpSpPr>
          <p:cNvPr id="1063" name="Group 39"/>
          <p:cNvGrpSpPr>
            <a:grpSpLocks/>
          </p:cNvGrpSpPr>
          <p:nvPr/>
        </p:nvGrpSpPr>
        <p:grpSpPr bwMode="auto">
          <a:xfrm>
            <a:off x="436147" y="292104"/>
            <a:ext cx="482726" cy="361951"/>
            <a:chOff x="192" y="384"/>
            <a:chExt cx="336" cy="288"/>
          </a:xfrm>
        </p:grpSpPr>
        <p:sp>
          <p:nvSpPr>
            <p:cNvPr id="1064" name="AutoShape 40"/>
            <p:cNvSpPr>
              <a:spLocks noChangeArrowheads="1"/>
            </p:cNvSpPr>
            <p:nvPr userDrawn="1"/>
          </p:nvSpPr>
          <p:spPr bwMode="gray">
            <a:xfrm>
              <a:off x="192" y="384"/>
              <a:ext cx="192" cy="288"/>
            </a:xfrm>
            <a:prstGeom prst="chevron">
              <a:avLst>
                <a:gd name="adj" fmla="val 60935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" name="AutoShape 41"/>
            <p:cNvSpPr>
              <a:spLocks noChangeArrowheads="1"/>
            </p:cNvSpPr>
            <p:nvPr userDrawn="1"/>
          </p:nvSpPr>
          <p:spPr bwMode="gray">
            <a:xfrm>
              <a:off x="336" y="384"/>
              <a:ext cx="192" cy="288"/>
            </a:xfrm>
            <a:prstGeom prst="chevron">
              <a:avLst>
                <a:gd name="adj" fmla="val 6093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21856" y="1181741"/>
            <a:ext cx="10975658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01" y="6117299"/>
            <a:ext cx="1905733" cy="7094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5pPr>
      <a:lvl6pPr marL="457072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6pPr>
      <a:lvl7pPr marL="914141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7pPr>
      <a:lvl8pPr marL="1371211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8pPr>
      <a:lvl9pPr marL="1828282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803" indent="-342803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9" indent="-285669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76" indent="-22853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47" indent="-228535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17" indent="-228535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88" indent="-228535" algn="l" defTabSz="9141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58" indent="-228535" algn="l" defTabSz="9141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28" indent="-228535" algn="l" defTabSz="9141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99" indent="-228535" algn="l" defTabSz="9141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1" algn="l" defTabSz="9141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1" algn="l" defTabSz="9141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2" algn="l" defTabSz="9141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2" algn="l" defTabSz="9141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23" algn="l" defTabSz="9141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93" algn="l" defTabSz="9141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62" algn="l" defTabSz="9141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"/>
            <a:ext cx="12195175" cy="636588"/>
          </a:xfrm>
          <a:prstGeom prst="rect">
            <a:avLst/>
          </a:prstGeom>
          <a:gradFill rotWithShape="1">
            <a:gsLst>
              <a:gs pos="0">
                <a:srgbClr val="001D31"/>
              </a:gs>
              <a:gs pos="100000">
                <a:srgbClr val="0099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91414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0" b="1">
              <a:solidFill>
                <a:srgbClr val="000000"/>
              </a:solidFill>
              <a:ea typeface="黑体" pitchFamily="49" charset="-122"/>
            </a:endParaRPr>
          </a:p>
        </p:txBody>
      </p:sp>
      <p:grpSp>
        <p:nvGrpSpPr>
          <p:cNvPr id="3075" name="Group 16"/>
          <p:cNvGrpSpPr>
            <a:grpSpLocks/>
          </p:cNvGrpSpPr>
          <p:nvPr/>
        </p:nvGrpSpPr>
        <p:grpSpPr bwMode="auto">
          <a:xfrm>
            <a:off x="203227" y="763591"/>
            <a:ext cx="11750637" cy="5905500"/>
            <a:chOff x="40" y="391"/>
            <a:chExt cx="2608" cy="3810"/>
          </a:xfrm>
        </p:grpSpPr>
        <p:sp>
          <p:nvSpPr>
            <p:cNvPr id="3082" name="AutoShape 17"/>
            <p:cNvSpPr>
              <a:spLocks noChangeArrowheads="1"/>
            </p:cNvSpPr>
            <p:nvPr/>
          </p:nvSpPr>
          <p:spPr bwMode="auto">
            <a:xfrm>
              <a:off x="40" y="391"/>
              <a:ext cx="2608" cy="3810"/>
            </a:xfrm>
            <a:prstGeom prst="roundRect">
              <a:avLst>
                <a:gd name="adj" fmla="val 4949"/>
              </a:avLst>
            </a:prstGeom>
            <a:solidFill>
              <a:srgbClr val="F8F8F8"/>
            </a:solidFill>
            <a:ln w="9525">
              <a:solidFill>
                <a:srgbClr val="80CB3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3083" name="AutoShape 18"/>
            <p:cNvSpPr>
              <a:spLocks noChangeArrowheads="1"/>
            </p:cNvSpPr>
            <p:nvPr/>
          </p:nvSpPr>
          <p:spPr bwMode="auto">
            <a:xfrm>
              <a:off x="95" y="456"/>
              <a:ext cx="2503" cy="3710"/>
            </a:xfrm>
            <a:prstGeom prst="roundRect">
              <a:avLst>
                <a:gd name="adj" fmla="val 7912"/>
              </a:avLst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endParaRPr>
            </a:p>
          </p:txBody>
        </p:sp>
      </p:grpSp>
      <p:pic>
        <p:nvPicPr>
          <p:cNvPr id="14" name="Picture 2" descr="C:\Users\chaoran\Desktop\logo.png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797" y="6096000"/>
            <a:ext cx="2692658" cy="5080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图片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30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chaoran\Desktop\logo.png"/>
          <p:cNvPicPr>
            <a:picLocks noChangeAspect="1" noChangeArrowheads="1"/>
          </p:cNvPicPr>
          <p:nvPr/>
        </p:nvPicPr>
        <p:blipFill rotWithShape="1">
          <a:blip r:embed="rId13"/>
          <a:srcRect r="68571"/>
          <a:stretch/>
        </p:blipFill>
        <p:spPr bwMode="auto">
          <a:xfrm>
            <a:off x="7468251" y="5807084"/>
            <a:ext cx="1437342" cy="8620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haoran\Desktop\logo.png"/>
          <p:cNvPicPr>
            <a:picLocks noChangeAspect="1" noChangeArrowheads="1"/>
          </p:cNvPicPr>
          <p:nvPr/>
        </p:nvPicPr>
        <p:blipFill rotWithShape="1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2"/>
          <a:stretch/>
        </p:blipFill>
        <p:spPr bwMode="auto">
          <a:xfrm>
            <a:off x="8905595" y="5806717"/>
            <a:ext cx="2944264" cy="79230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1" descr="C:\Documents and Settings\All Users\Documents\My Pictures\示例图片\Blue hills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30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67871" y="1828801"/>
            <a:ext cx="3390672" cy="20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7" rIns="91414" bIns="45707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400" dirty="0" smtClean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再见</a:t>
            </a:r>
          </a:p>
        </p:txBody>
      </p:sp>
    </p:spTree>
    <p:extLst>
      <p:ext uri="{BB962C8B-B14F-4D97-AF65-F5344CB8AC3E}">
        <p14:creationId xmlns:p14="http://schemas.microsoft.com/office/powerpoint/2010/main" val="18543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34280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68560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028409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371211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257103" indent="-25710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055" indent="-2142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007" indent="-171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700">
          <a:solidFill>
            <a:schemeClr val="tx1"/>
          </a:solidFill>
          <a:latin typeface="+mn-lt"/>
          <a:ea typeface="+mn-ea"/>
        </a:defRPr>
      </a:lvl3pPr>
      <a:lvl4pPr marL="1199809" indent="-171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2613" indent="-171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414" indent="-1714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220" indent="-1714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020" indent="-1714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3826" indent="-1714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6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3" algn="l" defTabSz="6856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06" algn="l" defTabSz="6856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09" algn="l" defTabSz="6856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11" algn="l" defTabSz="6856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14" algn="l" defTabSz="6856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17" algn="l" defTabSz="6856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20" algn="l" defTabSz="6856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23" algn="l" defTabSz="6856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hyperlink" Target="http://www.xjktyg.com/wxc/" TargetMode="External"/><Relationship Id="rId3" Type="http://schemas.openxmlformats.org/officeDocument/2006/relationships/hyperlink" Target="http://www.wxckt.cn/" TargetMode="External"/><Relationship Id="rId7" Type="http://schemas.openxmlformats.org/officeDocument/2006/relationships/image" Target="../media/image27.emf"/><Relationship Id="rId12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xc.833200.com/" TargetMode="External"/><Relationship Id="rId11" Type="http://schemas.openxmlformats.org/officeDocument/2006/relationships/image" Target="../media/image31.gif"/><Relationship Id="rId5" Type="http://schemas.openxmlformats.org/officeDocument/2006/relationships/image" Target="../media/image26.gif"/><Relationship Id="rId10" Type="http://schemas.openxmlformats.org/officeDocument/2006/relationships/image" Target="../media/image30.gif"/><Relationship Id="rId4" Type="http://schemas.openxmlformats.org/officeDocument/2006/relationships/image" Target="../media/image25.wmf"/><Relationship Id="rId9" Type="http://schemas.openxmlformats.org/officeDocument/2006/relationships/image" Target="../media/image29.gif"/><Relationship Id="rId14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84427" y="2132856"/>
            <a:ext cx="7026324" cy="864096"/>
          </a:xfrm>
        </p:spPr>
        <p:txBody>
          <a:bodyPr/>
          <a:lstStyle/>
          <a:p>
            <a:pPr algn="ctr"/>
            <a:r>
              <a:rPr lang="en-US" altLang="zh-CN" sz="4400" dirty="0">
                <a:solidFill>
                  <a:schemeClr val="tx1"/>
                </a:solidFill>
                <a:latin typeface="+mn-lt"/>
                <a:ea typeface="+mn-ea"/>
              </a:rPr>
              <a:t>§1.1.2 </a:t>
            </a:r>
            <a:r>
              <a:rPr lang="zh-CN" altLang="en-US" sz="4400" dirty="0">
                <a:solidFill>
                  <a:schemeClr val="tx1"/>
                </a:solidFill>
                <a:latin typeface="+mn-ea"/>
                <a:ea typeface="+mn-ea"/>
              </a:rPr>
              <a:t>集合间的基本关系</a:t>
            </a:r>
            <a:endParaRPr lang="en-US" altLang="zh-CN" sz="44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3649316" y="6263933"/>
            <a:ext cx="4896544" cy="59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dirty="0">
                <a:solidFill>
                  <a:srgbClr val="0E8BE0"/>
                </a:solidFill>
                <a:ea typeface="宋体" panose="02010600030101010101" pitchFamily="2" charset="-122"/>
              </a:rPr>
              <a:t>高中数学必修</a:t>
            </a:r>
            <a:r>
              <a:rPr lang="en-US" altLang="zh-CN" dirty="0">
                <a:solidFill>
                  <a:srgbClr val="0E8BE0"/>
                </a:solidFill>
                <a:ea typeface="宋体" panose="02010600030101010101" pitchFamily="2" charset="-122"/>
              </a:rPr>
              <a:t>1·</a:t>
            </a:r>
            <a:r>
              <a:rPr lang="zh-CN" altLang="en-US" dirty="0">
                <a:solidFill>
                  <a:schemeClr val="accent2"/>
                </a:solidFill>
                <a:ea typeface="宋体" panose="02010600030101010101" pitchFamily="2" charset="-122"/>
              </a:rPr>
              <a:t>精品课件</a:t>
            </a:r>
            <a:endParaRPr lang="en-US" altLang="zh-CN" dirty="0">
              <a:solidFill>
                <a:schemeClr val="accent2"/>
              </a:solidFill>
              <a:ea typeface="宋体" panose="02010600030101010101" pitchFamily="2" charset="-12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3685320" y="836712"/>
            <a:ext cx="4824536" cy="54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第一章  集合与函数概念</a:t>
            </a:r>
            <a:endParaRPr lang="en-US" altLang="zh-CN" sz="3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4"/>
          <p:cNvSpPr>
            <a:spLocks noChangeArrowheads="1"/>
          </p:cNvSpPr>
          <p:nvPr/>
        </p:nvSpPr>
        <p:spPr bwMode="auto">
          <a:xfrm>
            <a:off x="3508232" y="981075"/>
            <a:ext cx="2782024" cy="2133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1" name="Oval 6"/>
          <p:cNvSpPr>
            <a:spLocks noChangeArrowheads="1"/>
          </p:cNvSpPr>
          <p:nvPr/>
        </p:nvSpPr>
        <p:spPr bwMode="auto">
          <a:xfrm>
            <a:off x="4016363" y="1114425"/>
            <a:ext cx="1645078" cy="1295400"/>
          </a:xfrm>
          <a:prstGeom prst="ellipse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4323359" y="2409826"/>
            <a:ext cx="863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2800" b="1">
                <a:latin typeface="Times New Roman" pitchFamily="18" charset="0"/>
              </a:rPr>
              <a:t>B</a:t>
            </a: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1001100" y="1731964"/>
            <a:ext cx="11122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800" b="1">
                <a:latin typeface="Times New Roman" pitchFamily="18" charset="0"/>
              </a:rPr>
              <a:t>A     B</a:t>
            </a:r>
          </a:p>
        </p:txBody>
      </p:sp>
      <p:graphicFrame>
        <p:nvGraphicFramePr>
          <p:cNvPr id="12294" name="Object 9"/>
          <p:cNvGraphicFramePr>
            <a:graphicFrameLocks noChangeAspect="1"/>
          </p:cNvGraphicFramePr>
          <p:nvPr/>
        </p:nvGraphicFramePr>
        <p:xfrm>
          <a:off x="1270331" y="1825625"/>
          <a:ext cx="55047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3" imgW="142900" imgH="133380" progId="Equation.DSMT4">
                  <p:embed/>
                </p:oleObj>
              </mc:Choice>
              <mc:Fallback>
                <p:oleObj name="Equation" r:id="rId3" imgW="142900" imgH="1333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331" y="1825625"/>
                        <a:ext cx="550477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4219616" y="1419226"/>
            <a:ext cx="1441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624580" y="1052514"/>
            <a:ext cx="9654514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latin typeface="Times New Roman" pitchFamily="18" charset="0"/>
              </a:rPr>
              <a:t>Venn</a:t>
            </a:r>
            <a:r>
              <a:rPr kumimoji="1" lang="zh-CN" altLang="en-US" sz="2800" b="1">
                <a:latin typeface="宋体" pitchFamily="2" charset="-122"/>
              </a:rPr>
              <a:t>图</a:t>
            </a:r>
            <a:r>
              <a:rPr kumimoji="1" lang="zh-CN" altLang="en-US" sz="280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229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424247"/>
              </p:ext>
            </p:extLst>
          </p:nvPr>
        </p:nvGraphicFramePr>
        <p:xfrm>
          <a:off x="815129" y="3645025"/>
          <a:ext cx="7130549" cy="504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5" imgW="2032000" imgH="203200" progId="Equation.DSMT4">
                  <p:embed/>
                </p:oleObj>
              </mc:Choice>
              <mc:Fallback>
                <p:oleObj name="Equation" r:id="rId5" imgW="2032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29" y="3645025"/>
                        <a:ext cx="7130549" cy="504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Rectangle 13"/>
          <p:cNvSpPr>
            <a:spLocks noChangeArrowheads="1"/>
          </p:cNvSpPr>
          <p:nvPr/>
        </p:nvSpPr>
        <p:spPr bwMode="auto">
          <a:xfrm>
            <a:off x="789723" y="4216400"/>
            <a:ext cx="5691082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kumimoji="1" lang="zh-CN" altLang="en-US" sz="2800" b="1" dirty="0">
                <a:latin typeface="Times New Roman" pitchFamily="18" charset="0"/>
              </a:rPr>
              <a:t>注：有两种可能</a:t>
            </a:r>
            <a:endParaRPr kumimoji="1" lang="zh-CN" altLang="en-US" sz="28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kumimoji="1" lang="zh-CN" altLang="en-US" sz="2800" b="1" dirty="0">
                <a:latin typeface="Times New Roman" pitchFamily="18" charset="0"/>
              </a:rPr>
              <a:t>（</a:t>
            </a:r>
            <a:r>
              <a:rPr kumimoji="1" lang="en-US" altLang="zh-CN" sz="2800" b="1" dirty="0">
                <a:latin typeface="Times New Roman" pitchFamily="18" charset="0"/>
              </a:rPr>
              <a:t>1</a:t>
            </a:r>
            <a:r>
              <a:rPr kumimoji="1" lang="zh-CN" altLang="en-US" sz="2800" b="1" dirty="0">
                <a:latin typeface="Times New Roman" pitchFamily="18" charset="0"/>
              </a:rPr>
              <a:t>）</a:t>
            </a:r>
            <a:r>
              <a:rPr kumimoji="1" lang="en-US" altLang="zh-CN" sz="2800" b="1" dirty="0">
                <a:latin typeface="Times New Roman" pitchFamily="18" charset="0"/>
              </a:rPr>
              <a:t>A</a:t>
            </a:r>
            <a:r>
              <a:rPr kumimoji="1" lang="zh-CN" altLang="en-US" sz="2800" b="1" dirty="0">
                <a:latin typeface="宋体" pitchFamily="2" charset="-122"/>
              </a:rPr>
              <a:t>是</a:t>
            </a:r>
            <a:r>
              <a:rPr kumimoji="1" lang="en-US" altLang="zh-CN" sz="2800" b="1" dirty="0">
                <a:latin typeface="Times New Roman" pitchFamily="18" charset="0"/>
              </a:rPr>
              <a:t>B</a:t>
            </a:r>
            <a:r>
              <a:rPr kumimoji="1" lang="zh-CN" altLang="en-US" sz="2800" b="1" dirty="0">
                <a:latin typeface="宋体" pitchFamily="2" charset="-122"/>
              </a:rPr>
              <a:t>的一部分；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kumimoji="1" lang="zh-CN" altLang="en-US" sz="2800" b="1" dirty="0">
                <a:latin typeface="宋体" pitchFamily="2" charset="-122"/>
              </a:rPr>
              <a:t>（</a:t>
            </a:r>
            <a:r>
              <a:rPr kumimoji="1" lang="en-US" altLang="zh-CN" sz="2800" b="1" dirty="0">
                <a:latin typeface="Times New Roman" pitchFamily="18" charset="0"/>
              </a:rPr>
              <a:t>2</a:t>
            </a:r>
            <a:r>
              <a:rPr kumimoji="1" lang="zh-CN" altLang="en-US" sz="2800" b="1" dirty="0">
                <a:latin typeface="宋体" pitchFamily="2" charset="-122"/>
              </a:rPr>
              <a:t>）</a:t>
            </a:r>
            <a:r>
              <a:rPr kumimoji="1" lang="en-US" altLang="zh-CN" sz="2800" b="1" dirty="0">
                <a:latin typeface="Times New Roman" pitchFamily="18" charset="0"/>
              </a:rPr>
              <a:t>A</a:t>
            </a:r>
            <a:r>
              <a:rPr kumimoji="1" lang="zh-CN" altLang="en-US" sz="2800" b="1" dirty="0">
                <a:latin typeface="宋体" pitchFamily="2" charset="-122"/>
              </a:rPr>
              <a:t>与</a:t>
            </a:r>
            <a:r>
              <a:rPr kumimoji="1" lang="en-US" altLang="zh-CN" sz="2800" b="1" dirty="0">
                <a:latin typeface="Times New Roman" pitchFamily="18" charset="0"/>
              </a:rPr>
              <a:t>B</a:t>
            </a:r>
            <a:r>
              <a:rPr kumimoji="1" lang="zh-CN" altLang="en-US" sz="2800" b="1" dirty="0">
                <a:latin typeface="宋体" pitchFamily="2" charset="-122"/>
              </a:rPr>
              <a:t>是同一集合</a:t>
            </a:r>
            <a:r>
              <a:rPr kumimoji="1" lang="zh-CN" altLang="en-US" sz="28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18432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4"/>
          <p:cNvSpPr>
            <a:spLocks noChangeArrowheads="1"/>
          </p:cNvSpPr>
          <p:nvPr/>
        </p:nvSpPr>
        <p:spPr bwMode="auto">
          <a:xfrm>
            <a:off x="1391013" y="2665413"/>
            <a:ext cx="2688867" cy="1944687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062171" y="3314700"/>
            <a:ext cx="105649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FF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3316" name="Oval 6"/>
          <p:cNvSpPr>
            <a:spLocks noChangeArrowheads="1"/>
          </p:cNvSpPr>
          <p:nvPr/>
        </p:nvSpPr>
        <p:spPr bwMode="auto">
          <a:xfrm>
            <a:off x="4272546" y="3170239"/>
            <a:ext cx="1537100" cy="1152525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4560488" y="3314700"/>
            <a:ext cx="105649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92D05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1392071" y="1330326"/>
            <a:ext cx="88351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000000"/>
                </a:solidFill>
                <a:latin typeface="Times New Roman" pitchFamily="18" charset="0"/>
              </a:rPr>
              <a:t>图中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itchFamily="18" charset="0"/>
              </a:rPr>
              <a:t>是否为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itchFamily="18" charset="0"/>
              </a:rPr>
              <a:t>的子集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2159562" y="4797426"/>
            <a:ext cx="22103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3600">
                <a:solidFill>
                  <a:srgbClr val="000000"/>
                </a:solidFill>
                <a:latin typeface="Times New Roman" pitchFamily="18" charset="0"/>
              </a:rPr>
              <a:t>(1)</a:t>
            </a:r>
          </a:p>
        </p:txBody>
      </p:sp>
      <p:sp>
        <p:nvSpPr>
          <p:cNvPr id="13320" name="Oval 12"/>
          <p:cNvSpPr>
            <a:spLocks noChangeArrowheads="1"/>
          </p:cNvSpPr>
          <p:nvPr/>
        </p:nvSpPr>
        <p:spPr bwMode="auto">
          <a:xfrm>
            <a:off x="7056688" y="2665413"/>
            <a:ext cx="2688867" cy="1944687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1" name="Text Box 13"/>
          <p:cNvSpPr txBox="1">
            <a:spLocks noChangeArrowheads="1"/>
          </p:cNvSpPr>
          <p:nvPr/>
        </p:nvSpPr>
        <p:spPr bwMode="auto">
          <a:xfrm>
            <a:off x="7727846" y="3314700"/>
            <a:ext cx="105649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FF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3322" name="Oval 14"/>
          <p:cNvSpPr>
            <a:spLocks noChangeArrowheads="1"/>
          </p:cNvSpPr>
          <p:nvPr/>
        </p:nvSpPr>
        <p:spPr bwMode="auto">
          <a:xfrm>
            <a:off x="8977005" y="3170239"/>
            <a:ext cx="1537100" cy="1152525"/>
          </a:xfrm>
          <a:prstGeom prst="ellipse">
            <a:avLst/>
          </a:prstGeom>
          <a:solidFill>
            <a:srgbClr val="0000FF">
              <a:alpha val="61176"/>
            </a:srgb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3" name="Text Box 15"/>
          <p:cNvSpPr txBox="1">
            <a:spLocks noChangeArrowheads="1"/>
          </p:cNvSpPr>
          <p:nvPr/>
        </p:nvSpPr>
        <p:spPr bwMode="auto">
          <a:xfrm>
            <a:off x="9264946" y="3314700"/>
            <a:ext cx="105649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92D05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3324" name="Text Box 16"/>
          <p:cNvSpPr txBox="1">
            <a:spLocks noChangeArrowheads="1"/>
          </p:cNvSpPr>
          <p:nvPr/>
        </p:nvSpPr>
        <p:spPr bwMode="auto">
          <a:xfrm>
            <a:off x="8208455" y="4797426"/>
            <a:ext cx="22103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3600">
                <a:solidFill>
                  <a:srgbClr val="000000"/>
                </a:solidFill>
                <a:latin typeface="Times New Roman" pitchFamily="18" charset="0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20805647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57744" y="797412"/>
            <a:ext cx="11687043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en-US" altLang="zh-CN" sz="2800" dirty="0">
                <a:latin typeface="Times New Roman" pitchFamily="18" charset="0"/>
              </a:rPr>
              <a:t>     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itchFamily="18" charset="0"/>
              </a:rPr>
              <a:t>判断集合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itchFamily="18" charset="0"/>
              </a:rPr>
              <a:t>是否为集合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itchFamily="18" charset="0"/>
              </a:rPr>
              <a:t>的子集，若是则在（     ）打√，若不是则在（     ）打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×: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 ①A={1,3,5}, B={1,2,3,4,5,6}   (    )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 ②A={1,3,5}, B={1,3,6,9}         (    )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 ③A={0},   B={x x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+2=0}         (    )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 ④A={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Times New Roman" pitchFamily="18" charset="0"/>
              </a:rPr>
              <a:t>a,b,c,d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},  B={</a:t>
            </a:r>
            <a:r>
              <a:rPr kumimoji="1" lang="en-US" altLang="zh-CN" sz="2800" b="1" dirty="0" err="1">
                <a:solidFill>
                  <a:srgbClr val="000000"/>
                </a:solidFill>
                <a:latin typeface="Times New Roman" pitchFamily="18" charset="0"/>
              </a:rPr>
              <a:t>d,b,c,a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}     (    )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945459" y="2812528"/>
            <a:ext cx="71138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×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10264272" y="5402263"/>
            <a:ext cx="6097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kumimoji="1" lang="zh-CN" altLang="zh-CN" sz="4400">
              <a:latin typeface="Times New Roman" pitchFamily="18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945458" y="3501008"/>
            <a:ext cx="71138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×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945459" y="2196793"/>
            <a:ext cx="71138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√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089475" y="4181476"/>
            <a:ext cx="71138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√</a:t>
            </a:r>
          </a:p>
        </p:txBody>
      </p:sp>
      <p:sp>
        <p:nvSpPr>
          <p:cNvPr id="14344" name="Text Box 14"/>
          <p:cNvSpPr txBox="1">
            <a:spLocks noChangeArrowheads="1"/>
          </p:cNvSpPr>
          <p:nvPr/>
        </p:nvSpPr>
        <p:spPr bwMode="auto">
          <a:xfrm>
            <a:off x="357744" y="76200"/>
            <a:ext cx="861774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kumimoji="1" lang="zh-CN" altLang="zh-CN" sz="4400">
              <a:latin typeface="Times New Roman" pitchFamily="18" charset="0"/>
            </a:endParaRPr>
          </a:p>
        </p:txBody>
      </p:sp>
      <p:sp>
        <p:nvSpPr>
          <p:cNvPr id="14345" name="Text Box 15"/>
          <p:cNvSpPr txBox="1">
            <a:spLocks noChangeArrowheads="1"/>
          </p:cNvSpPr>
          <p:nvPr/>
        </p:nvSpPr>
        <p:spPr bwMode="auto">
          <a:xfrm flipH="1">
            <a:off x="357744" y="0"/>
            <a:ext cx="86177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1" lang="zh-CN" altLang="zh-CN" sz="4400">
              <a:latin typeface="Times New Roman" pitchFamily="18" charset="0"/>
            </a:endParaRPr>
          </a:p>
        </p:txBody>
      </p:sp>
      <p:sp>
        <p:nvSpPr>
          <p:cNvPr id="14346" name="Line 24"/>
          <p:cNvSpPr>
            <a:spLocks noChangeShapeType="1"/>
          </p:cNvSpPr>
          <p:nvPr/>
        </p:nvSpPr>
        <p:spPr bwMode="auto">
          <a:xfrm>
            <a:off x="3927440" y="4765676"/>
            <a:ext cx="0" cy="258763"/>
          </a:xfrm>
          <a:prstGeom prst="line">
            <a:avLst/>
          </a:prstGeom>
          <a:noFill/>
          <a:ln w="38100" cap="sq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8182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7" grpId="0"/>
      <p:bldP spid="7180" grpId="0"/>
      <p:bldP spid="71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3011" y="1052736"/>
            <a:ext cx="10297144" cy="2031325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marL="365022" indent="-365022" algn="just"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ea typeface="黑体" panose="02010609060101010101" pitchFamily="49" charset="-122"/>
              </a:rPr>
              <a:t>子集的有关性质</a:t>
            </a:r>
            <a:endParaRPr lang="zh-CN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65022" indent="-365022" algn="just"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(1)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方正书宋_GBK" panose="03000509000000000000" pitchFamily="65" charset="-122"/>
              </a:rPr>
              <a:t>任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何一个集合是它本身的</a:t>
            </a:r>
            <a:r>
              <a:rPr lang="zh-CN" altLang="en-US" sz="2800" b="1" u="sng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            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，即</a:t>
            </a:r>
            <a:r>
              <a:rPr lang="zh-CN" altLang="en-US" sz="2800" b="1" u="sng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                    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000000"/>
              </a:solidFill>
              <a:latin typeface="+mn-lt"/>
            </a:endParaRPr>
          </a:p>
          <a:p>
            <a:pPr marL="365022" indent="-365022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+mn-lt"/>
              </a:rPr>
              <a:t>	(2)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对于集合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</a:rPr>
              <a:t>C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，如果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</a:rPr>
              <a:t>A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</a:rPr>
              <a:t>⊆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，且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</a:rPr>
              <a:t>B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</a:rPr>
              <a:t>⊆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</a:rPr>
              <a:t>C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，那么</a:t>
            </a:r>
            <a:r>
              <a:rPr lang="zh-CN" altLang="en-US" sz="2800" b="1" u="sng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           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</a:rPr>
              <a:t>.</a:t>
            </a:r>
            <a:r>
              <a:rPr lang="en-US" altLang="zh-CN" sz="2800" b="1" dirty="0">
                <a:latin typeface="+mn-lt"/>
              </a:rPr>
              <a:t> 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790318" y="1806790"/>
            <a:ext cx="9060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91414" bIns="45707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子集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8027993" y="1781202"/>
            <a:ext cx="9252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91414" bIns="45707">
            <a:spAutoFit/>
          </a:bodyPr>
          <a:lstStyle/>
          <a:p>
            <a:pPr algn="l"/>
            <a:r>
              <a:rPr lang="en-US" altLang="zh-CN" sz="28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S Gothic" panose="020B0609070205080204" pitchFamily="49" charset="-128"/>
              </a:rPr>
              <a:t>⊆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9049918" y="2420890"/>
            <a:ext cx="9252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91414" bIns="45707">
            <a:spAutoFit/>
          </a:bodyPr>
          <a:lstStyle/>
          <a:p>
            <a:pPr algn="l"/>
            <a:r>
              <a:rPr lang="en-US" altLang="zh-CN" sz="2800" b="1" i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MS Gothic" panose="020B0609070205080204" pitchFamily="49" charset="-128"/>
              </a:rPr>
              <a:t>⊆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</a:rPr>
              <a:t>C</a:t>
            </a:r>
          </a:p>
        </p:txBody>
      </p:sp>
      <p:sp>
        <p:nvSpPr>
          <p:cNvPr id="8" name="标题 1"/>
          <p:cNvSpPr txBox="1">
            <a:spLocks/>
          </p:cNvSpPr>
          <p:nvPr/>
        </p:nvSpPr>
        <p:spPr bwMode="gray">
          <a:xfrm>
            <a:off x="985019" y="195471"/>
            <a:ext cx="189435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 dirty="0">
                <a:solidFill>
                  <a:srgbClr val="FF0000"/>
                </a:solidFill>
              </a:rPr>
              <a:t>探究</a:t>
            </a:r>
            <a:r>
              <a:rPr lang="zh-CN" altLang="en-US" sz="3200" dirty="0" smtClean="0">
                <a:solidFill>
                  <a:srgbClr val="FF0000"/>
                </a:solidFill>
              </a:rPr>
              <a:t>点</a:t>
            </a:r>
            <a:r>
              <a:rPr lang="en-US" altLang="zh-CN" sz="3200" dirty="0" smtClean="0">
                <a:solidFill>
                  <a:srgbClr val="FF0000"/>
                </a:solidFill>
              </a:rPr>
              <a:t>2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79377" y="203238"/>
            <a:ext cx="2698174" cy="523220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子集的有关性质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5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489075" y="980728"/>
            <a:ext cx="9554315" cy="523220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问题</a:t>
            </a:r>
            <a:r>
              <a:rPr lang="en-US" altLang="zh-CN" sz="2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：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观察下面两个例子，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、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两个集合之间有什么关系？</a:t>
            </a:r>
            <a:endParaRPr lang="zh-CN" alt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649316" y="1989999"/>
            <a:ext cx="42704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4" tIns="45707" rIns="91414" bIns="45707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(1)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A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={1,2,3}, 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B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={3,2,1};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649317" y="2643803"/>
            <a:ext cx="6214639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4" tIns="45707" rIns="91414" bIns="45707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(2)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A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={</a:t>
            </a:r>
            <a:r>
              <a:rPr lang="en-US" altLang="zh-CN" sz="2800" b="1" i="1" dirty="0" err="1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x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|</a:t>
            </a:r>
            <a:r>
              <a:rPr lang="en-US" altLang="zh-CN" sz="2800" b="1" i="1" dirty="0" err="1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x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是三条边相等的三角形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},   </a:t>
            </a:r>
          </a:p>
          <a:p>
            <a:pPr algn="l">
              <a:spcBef>
                <a:spcPct val="50000"/>
              </a:spcBef>
            </a:pP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     B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={</a:t>
            </a:r>
            <a:r>
              <a:rPr lang="en-US" altLang="zh-CN" sz="2800" b="1" i="1" dirty="0" err="1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x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|</a:t>
            </a:r>
            <a:r>
              <a:rPr lang="en-US" altLang="zh-CN" sz="2800" b="1" i="1" dirty="0" err="1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x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是三个内角相等的三角形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};</a:t>
            </a: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2497187" y="4725144"/>
            <a:ext cx="862788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4" tIns="45707" rIns="91414" bIns="45707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dirty="0">
                <a:latin typeface="+mn-lt"/>
              </a:rPr>
              <a:t>提示：</a:t>
            </a:r>
            <a:r>
              <a:rPr lang="en-US" altLang="zh-CN" sz="2800" b="1" dirty="0">
                <a:latin typeface="+mn-lt"/>
              </a:rPr>
              <a:t>①</a:t>
            </a:r>
            <a:r>
              <a:rPr lang="zh-CN" altLang="en-US" sz="2800" b="1" dirty="0">
                <a:latin typeface="+mn-lt"/>
              </a:rPr>
              <a:t>、②中集合</a:t>
            </a:r>
            <a:r>
              <a:rPr lang="zh-CN" altLang="en-US" sz="2800" b="1" i="1" dirty="0">
                <a:latin typeface="+mn-lt"/>
              </a:rPr>
              <a:t>Ａ</a:t>
            </a:r>
            <a:r>
              <a:rPr lang="zh-CN" altLang="en-US" sz="2800" b="1" dirty="0">
                <a:latin typeface="+mn-lt"/>
              </a:rPr>
              <a:t>中元素和集合</a:t>
            </a:r>
            <a:r>
              <a:rPr lang="zh-CN" altLang="en-US" sz="2800" b="1" i="1" dirty="0">
                <a:latin typeface="+mn-lt"/>
              </a:rPr>
              <a:t>Ｂ</a:t>
            </a:r>
            <a:r>
              <a:rPr lang="zh-CN" altLang="en-US" sz="2800" b="1" dirty="0">
                <a:latin typeface="+mn-lt"/>
              </a:rPr>
              <a:t>中的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</a:rPr>
              <a:t>元素相同</a:t>
            </a:r>
            <a:r>
              <a:rPr lang="en-US" altLang="zh-CN" sz="2800" b="1" dirty="0">
                <a:latin typeface="+mn-lt"/>
              </a:rPr>
              <a:t>.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 bwMode="gray">
          <a:xfrm>
            <a:off x="985019" y="224341"/>
            <a:ext cx="189435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 dirty="0">
                <a:solidFill>
                  <a:srgbClr val="FF0000"/>
                </a:solidFill>
              </a:rPr>
              <a:t>探究</a:t>
            </a:r>
            <a:r>
              <a:rPr lang="zh-CN" altLang="en-US" sz="3200" dirty="0" smtClean="0">
                <a:solidFill>
                  <a:srgbClr val="FF0000"/>
                </a:solidFill>
              </a:rPr>
              <a:t>点</a:t>
            </a:r>
            <a:r>
              <a:rPr lang="en-US" altLang="zh-CN" sz="3200" dirty="0" smtClean="0">
                <a:solidFill>
                  <a:srgbClr val="FF0000"/>
                </a:solidFill>
              </a:rPr>
              <a:t>3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79378" y="203238"/>
            <a:ext cx="1620957" cy="523220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集合相等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user\Desktop\3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"/>
          <a:stretch/>
        </p:blipFill>
        <p:spPr bwMode="auto">
          <a:xfrm rot="20617241">
            <a:off x="528438" y="2605101"/>
            <a:ext cx="1673720" cy="1473251"/>
          </a:xfrm>
          <a:prstGeom prst="rect">
            <a:avLst/>
          </a:prstGeom>
          <a:noFill/>
          <a:effectLst>
            <a:glow rad="749300">
              <a:schemeClr val="accent1">
                <a:alpha val="2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47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96988" y="1626067"/>
            <a:ext cx="867618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4" tIns="45707" rIns="91414" bIns="45707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+mj-ea"/>
              </a:rPr>
              <a:t>       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+mj-ea"/>
              </a:rPr>
              <a:t>如果集合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j-ea"/>
              </a:rPr>
              <a:t>A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+mj-ea"/>
              </a:rPr>
              <a:t>是集合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j-ea"/>
              </a:rPr>
              <a:t>B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+mj-ea"/>
              </a:rPr>
              <a:t>的子集（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j-ea"/>
              </a:rPr>
              <a:t>A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+mj-ea"/>
              </a:rPr>
              <a:t>⊆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j-ea"/>
              </a:rPr>
              <a:t>B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+mj-ea"/>
              </a:rPr>
              <a:t>),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+mj-ea"/>
              </a:rPr>
              <a:t>且集合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j-ea"/>
              </a:rPr>
              <a:t>B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+mj-ea"/>
              </a:rPr>
              <a:t>是集合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j-ea"/>
              </a:rPr>
              <a:t>A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+mj-ea"/>
              </a:rPr>
              <a:t>的子集（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j-ea"/>
              </a:rPr>
              <a:t>B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+mj-ea"/>
              </a:rPr>
              <a:t>⊆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j-ea"/>
              </a:rPr>
              <a:t>A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+mj-ea"/>
              </a:rPr>
              <a:t>），此时，集合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j-ea"/>
              </a:rPr>
              <a:t>A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+mj-ea"/>
              </a:rPr>
              <a:t>与集合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j-ea"/>
              </a:rPr>
              <a:t>B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+mj-ea"/>
              </a:rPr>
              <a:t>中的元素是一样的，因此，集合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j-ea"/>
              </a:rPr>
              <a:t>A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+mj-ea"/>
              </a:rPr>
              <a:t>与集合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j-ea"/>
              </a:rPr>
              <a:t>B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+mj-ea"/>
              </a:rPr>
              <a:t>相等，记作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</a:rPr>
              <a:t>: 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  <a:ea typeface="+mj-ea"/>
              </a:rPr>
              <a:t>A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j-ea"/>
              </a:rPr>
              <a:t>=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  <a:ea typeface="+mj-ea"/>
              </a:rPr>
              <a:t>B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985019" y="1132549"/>
            <a:ext cx="18462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14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集合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相等：</a:t>
            </a:r>
            <a:endParaRPr lang="zh-CN" altLang="en-US" sz="2800" b="1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273054" y="4150914"/>
                <a:ext cx="6145849" cy="523220"/>
              </a:xfrm>
              <a:prstGeom prst="rect">
                <a:avLst/>
              </a:prstGeom>
            </p:spPr>
            <p:txBody>
              <a:bodyPr wrap="none" lIns="91414" tIns="45707" rIns="91414" bIns="45707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FF0000"/>
                    </a:solidFill>
                  </a:rPr>
                  <a:t>符号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800" b="1" dirty="0">
                        <a:solidFill>
                          <a:srgbClr val="FF0000"/>
                        </a:solidFill>
                      </a:rPr>
                      <m:t>语言</m:t>
                    </m:r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：</m:t>
                    </m:r>
                    <m:r>
                      <a:rPr lang="zh-CN" altLang="en-US" sz="2800" b="1">
                        <a:latin typeface="Cambria Math" panose="02040503050406030204" pitchFamily="18" charset="0"/>
                      </a:rPr>
                      <m:t>若</m:t>
                    </m:r>
                    <m:r>
                      <m:rPr>
                        <m:nor/>
                      </m:rPr>
                      <a:rPr lang="zh-CN" altLang="en-US" sz="2800" b="1" i="1">
                        <a:latin typeface="Cambria Math" panose="02040503050406030204" pitchFamily="18" charset="0"/>
                      </a:rPr>
                      <m:t>A</m:t>
                    </m:r>
                    <m:r>
                      <a:rPr lang="zh-CN" altLang="en-US" sz="2800" b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zh-CN" altLang="en-US" sz="2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zh-CN" altLang="en-US" sz="28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zh-CN" altLang="en-US" sz="2800" b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zh-CN" altLang="en-US" sz="2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zh-CN" altLang="en-US" sz="2800" b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sz="2800" b="1" i="1">
                        <a:latin typeface="Cambria Math" panose="02040503050406030204" pitchFamily="18" charset="0"/>
                      </a:rPr>
                      <m:t>则</m:t>
                    </m:r>
                    <m:r>
                      <a:rPr lang="zh-CN" altLang="en-US" sz="2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zh-CN" altLang="en-US" sz="2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zh-CN" altLang="en-US" sz="2800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051" y="4150913"/>
                <a:ext cx="6145850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2083" t="-16279" b="-279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标题 1"/>
          <p:cNvSpPr txBox="1">
            <a:spLocks/>
          </p:cNvSpPr>
          <p:nvPr/>
        </p:nvSpPr>
        <p:spPr bwMode="gray">
          <a:xfrm>
            <a:off x="997125" y="437737"/>
            <a:ext cx="388843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 dirty="0">
                <a:solidFill>
                  <a:srgbClr val="FF0000"/>
                </a:solidFill>
              </a:rPr>
              <a:t>探究</a:t>
            </a:r>
            <a:r>
              <a:rPr lang="zh-CN" altLang="en-US" sz="3200" dirty="0" smtClean="0">
                <a:solidFill>
                  <a:srgbClr val="FF0000"/>
                </a:solidFill>
              </a:rPr>
              <a:t>点</a:t>
            </a:r>
            <a:r>
              <a:rPr lang="en-US" altLang="zh-CN" sz="3200" dirty="0" smtClean="0">
                <a:solidFill>
                  <a:srgbClr val="FF0000"/>
                </a:solidFill>
              </a:rPr>
              <a:t>3  </a:t>
            </a:r>
            <a:r>
              <a:rPr lang="zh-CN" altLang="en-US" sz="3200" dirty="0" smtClean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集合</a:t>
            </a:r>
            <a:r>
              <a:rPr lang="zh-CN" altLang="en-US" sz="32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相等</a:t>
            </a:r>
            <a:endParaRPr lang="zh-CN" altLang="en-US" sz="3200" dirty="0">
              <a:solidFill>
                <a:srgbClr val="FF0000"/>
              </a:solidFill>
            </a:endParaRPr>
          </a:p>
          <a:p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9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406506" y="1316824"/>
            <a:ext cx="2439035" cy="55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35" tIns="60968" rIns="121935" bIns="60968">
            <a:spAutoFit/>
          </a:bodyPr>
          <a:lstStyle/>
          <a:p>
            <a:r>
              <a:rPr kumimoji="1" lang="zh-CN" altLang="en-US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文字语言</a:t>
            </a: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527673" y="2347341"/>
            <a:ext cx="2439035" cy="55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35" tIns="60968" rIns="121935" bIns="60968">
            <a:spAutoFit/>
          </a:bodyPr>
          <a:lstStyle/>
          <a:p>
            <a:r>
              <a:rPr kumimoji="1" lang="zh-CN" altLang="en-US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数学语言</a:t>
            </a: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406506" y="3596978"/>
            <a:ext cx="2743914" cy="98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35" tIns="60968" rIns="121935" bIns="60968">
            <a:spAutoFit/>
          </a:bodyPr>
          <a:lstStyle/>
          <a:p>
            <a:r>
              <a:rPr kumimoji="1" lang="zh-CN" altLang="en-US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图形语言</a:t>
            </a:r>
          </a:p>
          <a:p>
            <a:r>
              <a:rPr kumimoji="1" lang="zh-CN" altLang="en-US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（Ｖ</a:t>
            </a:r>
            <a:r>
              <a:rPr kumimoji="1" lang="en-US" altLang="zh-CN" sz="2800" b="1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een</a:t>
            </a:r>
            <a:r>
              <a:rPr kumimoji="1" lang="zh-CN" altLang="en-US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图）</a:t>
            </a:r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2947167" y="1316824"/>
            <a:ext cx="7621984" cy="55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35" tIns="60968" rIns="121935" bIns="60968">
            <a:spAutoFit/>
          </a:bodyPr>
          <a:lstStyle/>
          <a:p>
            <a:r>
              <a:rPr kumimoji="1" lang="zh-CN" altLang="en-US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集合</a:t>
            </a:r>
            <a:r>
              <a:rPr kumimoji="1" lang="en-US" altLang="zh-CN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kumimoji="1" lang="zh-CN" altLang="en-US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与集合</a:t>
            </a:r>
            <a:r>
              <a:rPr kumimoji="1" lang="en-US" altLang="zh-CN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</a:t>
            </a:r>
            <a:r>
              <a:rPr kumimoji="1" lang="zh-CN" altLang="en-US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的元素完全一样。</a:t>
            </a:r>
          </a:p>
        </p:txBody>
      </p:sp>
      <p:sp>
        <p:nvSpPr>
          <p:cNvPr id="39968" name="AutoShape 32"/>
          <p:cNvSpPr>
            <a:spLocks noChangeArrowheads="1"/>
          </p:cNvSpPr>
          <p:nvPr/>
        </p:nvSpPr>
        <p:spPr bwMode="auto">
          <a:xfrm>
            <a:off x="6605720" y="2395752"/>
            <a:ext cx="711385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35" tIns="60968" rIns="121935" bIns="60968" anchor="ctr"/>
          <a:lstStyle/>
          <a:p>
            <a:endParaRPr lang="zh-CN" altLang="en-US" sz="2800" b="1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grpSp>
        <p:nvGrpSpPr>
          <p:cNvPr id="39970" name="Group 34"/>
          <p:cNvGrpSpPr>
            <a:grpSpLocks/>
          </p:cNvGrpSpPr>
          <p:nvPr/>
        </p:nvGrpSpPr>
        <p:grpSpPr bwMode="auto">
          <a:xfrm>
            <a:off x="3150420" y="3833309"/>
            <a:ext cx="2642288" cy="762000"/>
            <a:chOff x="2784" y="3113"/>
            <a:chExt cx="1248" cy="480"/>
          </a:xfrm>
        </p:grpSpPr>
        <p:sp>
          <p:nvSpPr>
            <p:cNvPr id="39971" name="Oval 35"/>
            <p:cNvSpPr>
              <a:spLocks noChangeArrowheads="1"/>
            </p:cNvSpPr>
            <p:nvPr/>
          </p:nvSpPr>
          <p:spPr bwMode="auto">
            <a:xfrm>
              <a:off x="2784" y="3113"/>
              <a:ext cx="1248" cy="4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1" lang="en-US" altLang="zh-CN" sz="2800" b="1"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9972" name="Rectangle 36"/>
            <p:cNvSpPr>
              <a:spLocks noChangeArrowheads="1"/>
            </p:cNvSpPr>
            <p:nvPr/>
          </p:nvSpPr>
          <p:spPr bwMode="auto">
            <a:xfrm>
              <a:off x="3120" y="3161"/>
              <a:ext cx="76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2800" b="1" dirty="0"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（</a:t>
              </a:r>
              <a:r>
                <a:rPr kumimoji="1" lang="en-US" altLang="zh-CN" sz="2800" b="1" dirty="0"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A</a:t>
              </a:r>
              <a:r>
                <a:rPr kumimoji="1" lang="zh-CN" altLang="en-US" sz="2800" b="1" dirty="0"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）</a:t>
              </a:r>
            </a:p>
          </p:txBody>
        </p:sp>
      </p:grp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3600729" y="2332384"/>
            <a:ext cx="3841320" cy="55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35" tIns="60968" rIns="121935" bIns="60968">
            <a:spAutoFit/>
          </a:bodyPr>
          <a:lstStyle/>
          <a:p>
            <a:r>
              <a:rPr kumimoji="1" lang="en-US" altLang="zh-CN" sz="2800" b="1" i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     </a:t>
            </a:r>
            <a:r>
              <a:rPr kumimoji="1" lang="en-US" altLang="zh-CN" sz="28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kumimoji="1" lang="zh-CN" altLang="en-US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且</a:t>
            </a:r>
            <a:r>
              <a:rPr kumimoji="1" lang="en-US" altLang="zh-CN" sz="28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   </a:t>
            </a:r>
            <a:r>
              <a:rPr kumimoji="1" lang="en-US" altLang="zh-CN" sz="2800" b="1" i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B    </a:t>
            </a:r>
            <a:endParaRPr kumimoji="1" lang="zh-CN" altLang="en-US" sz="2800" b="1" i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graphicFrame>
        <p:nvGraphicFramePr>
          <p:cNvPr id="2" name="对象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61451216"/>
              </p:ext>
            </p:extLst>
          </p:nvPr>
        </p:nvGraphicFramePr>
        <p:xfrm>
          <a:off x="3957774" y="2421152"/>
          <a:ext cx="57588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3" imgW="152268" imgH="152268" progId="Equation.DSMT4">
                  <p:embed/>
                </p:oleObj>
              </mc:Choice>
              <mc:Fallback>
                <p:oleObj name="Equation" r:id="rId3" imgW="152268" imgH="152268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774" y="2421152"/>
                        <a:ext cx="57588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89580351"/>
              </p:ext>
            </p:extLst>
          </p:nvPr>
        </p:nvGraphicFramePr>
        <p:xfrm>
          <a:off x="5017467" y="2395752"/>
          <a:ext cx="575883" cy="478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公式" r:id="rId5" imgW="152268" imgH="152268" progId="Equation.3">
                  <p:embed/>
                </p:oleObj>
              </mc:Choice>
              <mc:Fallback>
                <p:oleObj name="公式" r:id="rId5" imgW="152268" imgH="152268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7467" y="2395752"/>
                        <a:ext cx="575883" cy="4783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7499873" y="2347341"/>
            <a:ext cx="2439035" cy="55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35" tIns="60968" rIns="121935" bIns="60968">
            <a:spAutoFit/>
          </a:bodyPr>
          <a:lstStyle/>
          <a:p>
            <a:r>
              <a:rPr kumimoji="1" lang="en-US" altLang="zh-CN" sz="28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kumimoji="1" lang="en-US" altLang="zh-CN" sz="2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=</a:t>
            </a:r>
            <a:r>
              <a:rPr kumimoji="1" lang="en-US" altLang="zh-CN" sz="28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</a:t>
            </a:r>
            <a:endParaRPr kumimoji="1" lang="zh-CN" altLang="en-US" sz="2800" b="1" i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7673" y="332656"/>
            <a:ext cx="3108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FF0000"/>
                </a:solidFill>
              </a:rPr>
              <a:t>探究点</a:t>
            </a:r>
            <a:r>
              <a:rPr lang="en-US" altLang="zh-CN" sz="2800" b="1" dirty="0">
                <a:solidFill>
                  <a:srgbClr val="FF0000"/>
                </a:solidFill>
              </a:rPr>
              <a:t>3  </a:t>
            </a:r>
            <a:r>
              <a:rPr lang="zh-CN" altLang="en-US" sz="2800" b="1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集合相等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0" grpId="0"/>
      <p:bldP spid="39961" grpId="0"/>
      <p:bldP spid="39962" grpId="0"/>
      <p:bldP spid="39963" grpId="0"/>
      <p:bldP spid="39968" grpId="0" animBg="1"/>
      <p:bldP spid="27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24981" y="1470232"/>
            <a:ext cx="1101722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4" tIns="45707" rIns="91414" bIns="45707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+mj-ea"/>
              </a:rPr>
              <a:t>       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+mj-ea"/>
              </a:rPr>
              <a:t>如果集合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j-ea"/>
              </a:rPr>
              <a:t>A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+mj-ea"/>
              </a:rPr>
              <a:t>是集合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j-ea"/>
              </a:rPr>
              <a:t>B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+mj-ea"/>
              </a:rPr>
              <a:t>的子集（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j-ea"/>
              </a:rPr>
              <a:t>A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+mj-ea"/>
              </a:rPr>
              <a:t>⊆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j-ea"/>
              </a:rPr>
              <a:t>B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+mj-ea"/>
              </a:rPr>
              <a:t>),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+mj-ea"/>
              </a:rPr>
              <a:t>但存在元素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j-ea"/>
              </a:rPr>
              <a:t>x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+mj-ea"/>
              </a:rPr>
              <a:t>∈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j-ea"/>
              </a:rPr>
              <a:t>B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+mj-ea"/>
              </a:rPr>
              <a:t>，且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j-ea"/>
              </a:rPr>
              <a:t>x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+mj-ea"/>
              </a:rPr>
              <a:t>∉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j-ea"/>
              </a:rPr>
              <a:t>A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+mj-ea"/>
              </a:rPr>
              <a:t>，则称集合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j-ea"/>
              </a:rPr>
              <a:t>A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+mj-ea"/>
              </a:rPr>
              <a:t>是集合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j-ea"/>
              </a:rPr>
              <a:t>B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+mj-ea"/>
              </a:rPr>
              <a:t>的真子集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+mj-ea"/>
              </a:rPr>
              <a:t>.</a:t>
            </a:r>
            <a:endParaRPr lang="en-US" altLang="zh-CN" sz="2800" b="1" i="1" dirty="0">
              <a:solidFill>
                <a:srgbClr val="FF0000"/>
              </a:solidFill>
              <a:latin typeface="+mn-lt"/>
              <a:ea typeface="+mj-ea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818749" y="973398"/>
            <a:ext cx="18462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14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真子集：</a:t>
            </a:r>
            <a:endParaRPr lang="zh-CN" altLang="en-US" sz="2800" b="1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298355" y="3140977"/>
            <a:ext cx="4191044" cy="590831"/>
            <a:chOff x="813004" y="2884398"/>
            <a:chExt cx="4191045" cy="590830"/>
          </a:xfrm>
        </p:grpSpPr>
        <p:grpSp>
          <p:nvGrpSpPr>
            <p:cNvPr id="7" name="组合 6"/>
            <p:cNvGrpSpPr/>
            <p:nvPr/>
          </p:nvGrpSpPr>
          <p:grpSpPr>
            <a:xfrm>
              <a:off x="1983842" y="2884546"/>
              <a:ext cx="542591" cy="581404"/>
              <a:chOff x="7092280" y="2076917"/>
              <a:chExt cx="542591" cy="5814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矩形 7"/>
                  <p:cNvSpPr/>
                  <p:nvPr/>
                </p:nvSpPr>
                <p:spPr>
                  <a:xfrm>
                    <a:off x="7092280" y="2076917"/>
                    <a:ext cx="542135" cy="52321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Arial Unicode MS" panose="020B0604020202020204" pitchFamily="34" charset="-122"/>
                            </a:rPr>
                            <m:t>⊂</m:t>
                          </m:r>
                        </m:oMath>
                      </m:oMathPara>
                    </a14:m>
                    <a:endParaRPr lang="en-US" altLang="zh-CN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" name="矩形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2280" y="2076917"/>
                    <a:ext cx="542135" cy="523220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2280" y="2331152"/>
                <a:ext cx="542591" cy="327169"/>
              </a:xfrm>
              <a:prstGeom prst="rect">
                <a:avLst/>
              </a:prstGeom>
            </p:spPr>
          </p:pic>
        </p:grpSp>
        <p:sp>
          <p:nvSpPr>
            <p:cNvPr id="3" name="矩形 2"/>
            <p:cNvSpPr/>
            <p:nvPr/>
          </p:nvSpPr>
          <p:spPr>
            <a:xfrm>
              <a:off x="813004" y="2952009"/>
              <a:ext cx="2042547" cy="523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+mn-lt"/>
                  <a:ea typeface="+mj-ea"/>
                </a:rPr>
                <a:t>记作</a:t>
              </a:r>
              <a:r>
                <a:rPr lang="en-US" altLang="zh-CN" sz="2800" b="1" dirty="0">
                  <a:solidFill>
                    <a:srgbClr val="000000"/>
                  </a:solidFill>
                  <a:latin typeface="+mn-lt"/>
                  <a:ea typeface="+mj-ea"/>
                </a:rPr>
                <a:t>: 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+mn-lt"/>
                  <a:ea typeface="+mj-ea"/>
                </a:rPr>
                <a:t>A</a:t>
              </a:r>
              <a:r>
                <a:rPr lang="en-US" altLang="zh-CN" sz="2800" b="1" dirty="0">
                  <a:solidFill>
                    <a:srgbClr val="FF0000"/>
                  </a:solidFill>
                  <a:latin typeface="+mn-lt"/>
                  <a:ea typeface="+mj-ea"/>
                </a:rPr>
                <a:t>     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+mn-lt"/>
                  <a:ea typeface="+mj-ea"/>
                </a:rPr>
                <a:t>B</a:t>
              </a:r>
              <a:endParaRPr lang="zh-CN" altLang="en-US" sz="2800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894768" y="2952009"/>
              <a:ext cx="2109281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+mn-lt"/>
                </a:rPr>
                <a:t>(</a:t>
              </a:r>
              <a:r>
                <a:rPr lang="zh-CN" altLang="en-US" sz="2800" b="1" dirty="0">
                  <a:solidFill>
                    <a:srgbClr val="FF0000"/>
                  </a:solidFill>
                  <a:latin typeface="+mn-lt"/>
                </a:rPr>
                <a:t>或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+mn-lt"/>
                </a:rPr>
                <a:t>B     A</a:t>
              </a:r>
              <a:r>
                <a:rPr lang="en-US" altLang="zh-CN" sz="2800" b="1" dirty="0">
                  <a:solidFill>
                    <a:srgbClr val="FF0000"/>
                  </a:solidFill>
                  <a:latin typeface="+mn-lt"/>
                </a:rPr>
                <a:t>)</a:t>
              </a:r>
              <a:endParaRPr lang="zh-CN" altLang="en-US" sz="2800" b="1" dirty="0">
                <a:solidFill>
                  <a:srgbClr val="FF0000"/>
                </a:solidFill>
                <a:latin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3627312" y="2884398"/>
              <a:ext cx="542591" cy="581404"/>
              <a:chOff x="7092280" y="2076917"/>
              <a:chExt cx="542591" cy="5814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矩形 14"/>
                  <p:cNvSpPr/>
                  <p:nvPr/>
                </p:nvSpPr>
                <p:spPr>
                  <a:xfrm>
                    <a:off x="7092280" y="2076917"/>
                    <a:ext cx="542135" cy="52321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Arial Unicode MS" panose="020B0604020202020204" pitchFamily="34" charset="-122"/>
                            </a:rPr>
                            <m:t>⊃</m:t>
                          </m:r>
                        </m:oMath>
                      </m:oMathPara>
                    </a14:m>
                    <a:endParaRPr lang="en-US" altLang="zh-CN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" name="矩形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2280" y="2076917"/>
                    <a:ext cx="542135" cy="52322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2280" y="2331152"/>
                <a:ext cx="542591" cy="327169"/>
              </a:xfrm>
              <a:prstGeom prst="rect">
                <a:avLst/>
              </a:prstGeom>
            </p:spPr>
          </p:pic>
        </p:grpSp>
      </p:grp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314150" y="4293098"/>
            <a:ext cx="62569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4" tIns="45707" rIns="91414" bIns="4570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读作：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</a:rPr>
              <a:t>“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</a:rPr>
              <a:t>A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</a:rPr>
              <a:t>真含于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</a:rPr>
              <a:t>B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</a:rPr>
              <a:t>（或“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</a:rPr>
              <a:t>B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</a:rPr>
              <a:t>真包含</a:t>
            </a:r>
            <a:r>
              <a:rPr lang="en-US" altLang="zh-CN" sz="2800" b="1" i="1" dirty="0">
                <a:latin typeface="+mn-lt"/>
                <a:ea typeface="宋体" panose="02010600030101010101" pitchFamily="2" charset="-122"/>
              </a:rPr>
              <a:t>A</a:t>
            </a:r>
            <a:r>
              <a:rPr lang="en-US" altLang="zh-CN" sz="2800" b="1" dirty="0">
                <a:latin typeface="+mn-lt"/>
                <a:ea typeface="宋体" panose="02010600030101010101" pitchFamily="2" charset="-122"/>
              </a:rPr>
              <a:t>”).</a:t>
            </a:r>
          </a:p>
        </p:txBody>
      </p:sp>
      <p:sp>
        <p:nvSpPr>
          <p:cNvPr id="19" name="标题 1"/>
          <p:cNvSpPr txBox="1">
            <a:spLocks/>
          </p:cNvSpPr>
          <p:nvPr/>
        </p:nvSpPr>
        <p:spPr bwMode="gray">
          <a:xfrm>
            <a:off x="985019" y="195471"/>
            <a:ext cx="189435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 dirty="0">
                <a:solidFill>
                  <a:srgbClr val="FF0000"/>
                </a:solidFill>
              </a:rPr>
              <a:t>探究</a:t>
            </a:r>
            <a:r>
              <a:rPr lang="zh-CN" altLang="en-US" sz="3200" dirty="0" smtClean="0">
                <a:solidFill>
                  <a:srgbClr val="FF0000"/>
                </a:solidFill>
              </a:rPr>
              <a:t>点</a:t>
            </a:r>
            <a:r>
              <a:rPr lang="en-US" altLang="zh-CN" sz="3200" dirty="0" smtClean="0">
                <a:solidFill>
                  <a:srgbClr val="FF0000"/>
                </a:solidFill>
              </a:rPr>
              <a:t>4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79378" y="203238"/>
            <a:ext cx="1261885" cy="523220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真子集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010986" y="249417"/>
            <a:ext cx="9554315" cy="954081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问题</a:t>
            </a:r>
            <a:r>
              <a:rPr lang="en-US" altLang="zh-CN" sz="2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4</a:t>
            </a:r>
            <a:r>
              <a:rPr lang="zh-CN" altLang="en-US" sz="2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：</a:t>
            </a:r>
            <a:r>
              <a:rPr kumimoji="1"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① </a:t>
            </a:r>
            <a:r>
              <a:rPr kumimoji="1"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A={1,2,3},  B={1,2,3,4,5};</a:t>
            </a: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观察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下面两个例子，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、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两个集合之间有什么关系？</a:t>
            </a:r>
            <a:endParaRPr lang="zh-CN" altLang="en-US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809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8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336947" y="620688"/>
            <a:ext cx="2144207" cy="69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35" tIns="60968" rIns="121935" bIns="60968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indent="0" eaLnBrk="1" hangingPunct="1"/>
            <a:r>
              <a:rPr kumimoji="1" lang="zh-CN" altLang="en-US" sz="3700" b="1" dirty="0" smtClean="0">
                <a:latin typeface="微软雅黑" pitchFamily="34" charset="-122"/>
                <a:ea typeface="微软雅黑" pitchFamily="34" charset="-122"/>
              </a:rPr>
              <a:t>真子集：</a:t>
            </a:r>
            <a:endParaRPr kumimoji="1" lang="zh-CN" altLang="en-US" sz="37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7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4869121"/>
            <a:ext cx="768264" cy="58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0" y="1867301"/>
            <a:ext cx="2439035" cy="69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35" tIns="60968" rIns="121935" bIns="60968">
            <a:spAutoFit/>
          </a:bodyPr>
          <a:lstStyle/>
          <a:p>
            <a:r>
              <a:rPr kumimoji="1" lang="zh-CN" altLang="en-US" sz="3700" b="1" dirty="0">
                <a:latin typeface="微软雅黑" pitchFamily="34" charset="-122"/>
                <a:ea typeface="微软雅黑" pitchFamily="34" charset="-122"/>
              </a:rPr>
              <a:t>文字语言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-47712" y="3645471"/>
            <a:ext cx="2439035" cy="69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35" tIns="60968" rIns="121935" bIns="60968">
            <a:spAutoFit/>
          </a:bodyPr>
          <a:lstStyle/>
          <a:p>
            <a:r>
              <a:rPr kumimoji="1" lang="zh-CN" altLang="en-US" sz="3700" b="1" dirty="0">
                <a:latin typeface="微软雅黑" pitchFamily="34" charset="-122"/>
                <a:ea typeface="微软雅黑" pitchFamily="34" charset="-122"/>
              </a:rPr>
              <a:t>数学语言</a:t>
            </a: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203253" y="5412033"/>
            <a:ext cx="2743914" cy="127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35" tIns="60968" rIns="121935" bIns="60968">
            <a:spAutoFit/>
          </a:bodyPr>
          <a:lstStyle/>
          <a:p>
            <a:r>
              <a:rPr kumimoji="1" lang="zh-CN" altLang="en-US" sz="3700" b="1" dirty="0">
                <a:latin typeface="微软雅黑" pitchFamily="34" charset="-122"/>
                <a:ea typeface="微软雅黑" pitchFamily="34" charset="-122"/>
              </a:rPr>
              <a:t>图形语言</a:t>
            </a:r>
          </a:p>
          <a:p>
            <a:r>
              <a:rPr kumimoji="1" lang="zh-CN" altLang="en-US" sz="3700" b="1" dirty="0">
                <a:latin typeface="微软雅黑" pitchFamily="34" charset="-122"/>
                <a:ea typeface="微软雅黑" pitchFamily="34" charset="-122"/>
              </a:rPr>
              <a:t>（Ｖ</a:t>
            </a:r>
            <a:r>
              <a:rPr kumimoji="1" lang="en-US" altLang="zh-CN" sz="3700" b="1" dirty="0" err="1">
                <a:latin typeface="微软雅黑" pitchFamily="34" charset="-122"/>
                <a:ea typeface="微软雅黑" pitchFamily="34" charset="-122"/>
              </a:rPr>
              <a:t>een</a:t>
            </a:r>
            <a:r>
              <a:rPr kumimoji="1" lang="zh-CN" altLang="en-US" sz="3700" b="1" dirty="0">
                <a:latin typeface="微软雅黑" pitchFamily="34" charset="-122"/>
                <a:ea typeface="微软雅黑" pitchFamily="34" charset="-122"/>
              </a:rPr>
              <a:t>图）</a:t>
            </a:r>
          </a:p>
        </p:txBody>
      </p:sp>
      <p:grpSp>
        <p:nvGrpSpPr>
          <p:cNvPr id="40985" name="Group 25"/>
          <p:cNvGrpSpPr>
            <a:grpSpLocks/>
          </p:cNvGrpSpPr>
          <p:nvPr/>
        </p:nvGrpSpPr>
        <p:grpSpPr bwMode="auto">
          <a:xfrm>
            <a:off x="3760179" y="5617376"/>
            <a:ext cx="2642288" cy="1066800"/>
            <a:chOff x="1296" y="3072"/>
            <a:chExt cx="1632" cy="864"/>
          </a:xfrm>
        </p:grpSpPr>
        <p:sp>
          <p:nvSpPr>
            <p:cNvPr id="40986" name="Oval 26"/>
            <p:cNvSpPr>
              <a:spLocks noChangeArrowheads="1"/>
            </p:cNvSpPr>
            <p:nvPr/>
          </p:nvSpPr>
          <p:spPr bwMode="auto">
            <a:xfrm>
              <a:off x="1296" y="3072"/>
              <a:ext cx="1632" cy="86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1" lang="en-US" altLang="zh-CN" sz="3700" b="1">
                  <a:latin typeface="微软雅黑" pitchFamily="34" charset="-122"/>
                  <a:ea typeface="微软雅黑" pitchFamily="34" charset="-122"/>
                </a:rPr>
                <a:t>B</a:t>
              </a:r>
            </a:p>
          </p:txBody>
        </p:sp>
        <p:sp>
          <p:nvSpPr>
            <p:cNvPr id="40987" name="Oval 27"/>
            <p:cNvSpPr>
              <a:spLocks noChangeArrowheads="1"/>
            </p:cNvSpPr>
            <p:nvPr/>
          </p:nvSpPr>
          <p:spPr bwMode="auto">
            <a:xfrm>
              <a:off x="2208" y="3216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zh-CN" sz="3700" b="1">
                  <a:latin typeface="微软雅黑" pitchFamily="34" charset="-122"/>
                  <a:ea typeface="微软雅黑" pitchFamily="34" charset="-122"/>
                </a:rPr>
                <a:t>A</a:t>
              </a:r>
            </a:p>
          </p:txBody>
        </p:sp>
      </p:grpSp>
      <p:graphicFrame>
        <p:nvGraphicFramePr>
          <p:cNvPr id="41007" name="Object 4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717505419"/>
              </p:ext>
            </p:extLst>
          </p:nvPr>
        </p:nvGraphicFramePr>
        <p:xfrm>
          <a:off x="9531043" y="3767273"/>
          <a:ext cx="50389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公式" r:id="rId4" imgW="126720" imgH="152280" progId="Equation.3">
                  <p:embed/>
                </p:oleObj>
              </mc:Choice>
              <mc:Fallback>
                <p:oleObj name="公式" r:id="rId4" imgW="126720" imgH="1522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1043" y="3767273"/>
                        <a:ext cx="503898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0" name="Picture 40"/>
          <p:cNvPicPr>
            <a:picLocks noChangeAspect="1" noChangeArrowheads="1"/>
          </p:cNvPicPr>
          <p:nvPr/>
        </p:nvPicPr>
        <p:blipFill>
          <a:blip r:embed="rId6">
            <a:lum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828" y="4869121"/>
            <a:ext cx="687667" cy="53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1010" name="Object 50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27993997"/>
              </p:ext>
            </p:extLst>
          </p:nvPr>
        </p:nvGraphicFramePr>
        <p:xfrm>
          <a:off x="3984861" y="3763877"/>
          <a:ext cx="597628" cy="393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公式" r:id="rId7" imgW="152280" imgH="152280" progId="Equation.3">
                  <p:embed/>
                </p:oleObj>
              </mc:Choice>
              <mc:Fallback>
                <p:oleObj name="公式" r:id="rId7" imgW="152280" imgH="1522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861" y="3763877"/>
                        <a:ext cx="597628" cy="393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69807" y="1573109"/>
            <a:ext cx="9558951" cy="2421176"/>
          </a:xfrm>
          <a:prstGeom prst="rect">
            <a:avLst/>
          </a:prstGeom>
          <a:noFill/>
        </p:spPr>
        <p:txBody>
          <a:bodyPr wrap="none" lIns="121935" tIns="60968" rIns="121935" bIns="60968" rtlCol="0">
            <a:spAutoFit/>
          </a:bodyPr>
          <a:lstStyle/>
          <a:p>
            <a:r>
              <a:rPr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若集合</a:t>
            </a:r>
            <a:r>
              <a:rPr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是集合</a:t>
            </a:r>
            <a:r>
              <a:rPr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</a:t>
            </a:r>
            <a:r>
              <a:rPr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的子集，且集合</a:t>
            </a:r>
            <a:r>
              <a:rPr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</a:t>
            </a:r>
            <a:r>
              <a:rPr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中至少还</a:t>
            </a:r>
            <a:endParaRPr lang="en-US" altLang="zh-CN" sz="3700" b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有一个元素不属于集合</a:t>
            </a:r>
            <a:r>
              <a:rPr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，则称集合</a:t>
            </a:r>
            <a:r>
              <a:rPr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是集合</a:t>
            </a:r>
            <a:endParaRPr lang="en-US" altLang="zh-CN" sz="3700" b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</a:t>
            </a:r>
            <a:r>
              <a:rPr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的真子集。</a:t>
            </a:r>
          </a:p>
          <a:p>
            <a:endParaRPr lang="zh-CN" altLang="en-US" sz="37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5507" y="3501008"/>
            <a:ext cx="10418214" cy="2421176"/>
          </a:xfrm>
          <a:prstGeom prst="rect">
            <a:avLst/>
          </a:prstGeom>
          <a:noFill/>
        </p:spPr>
        <p:txBody>
          <a:bodyPr wrap="none" lIns="121935" tIns="60968" rIns="121935" bIns="60968" rtlCol="0">
            <a:spAutoFit/>
          </a:bodyPr>
          <a:lstStyle/>
          <a:p>
            <a:r>
              <a:rPr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若集合</a:t>
            </a:r>
            <a:r>
              <a:rPr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lang="en-US" altLang="zh-CN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   </a:t>
            </a:r>
            <a:r>
              <a:rPr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</a:t>
            </a:r>
            <a:r>
              <a:rPr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，但存在元素</a:t>
            </a:r>
            <a:r>
              <a:rPr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x</a:t>
            </a:r>
            <a:r>
              <a:rPr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∈</a:t>
            </a:r>
            <a:r>
              <a:rPr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</a:t>
            </a:r>
            <a:r>
              <a:rPr lang="en-US" altLang="zh-CN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且</a:t>
            </a:r>
            <a:r>
              <a:rPr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x    A</a:t>
            </a:r>
            <a:r>
              <a:rPr lang="en-US" altLang="zh-CN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我们</a:t>
            </a:r>
            <a:endParaRPr lang="en-US" altLang="zh-CN" sz="3700" b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把集合</a:t>
            </a:r>
            <a:r>
              <a:rPr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叫做集合</a:t>
            </a:r>
            <a:r>
              <a:rPr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</a:t>
            </a:r>
            <a:r>
              <a:rPr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的真子集（</a:t>
            </a:r>
            <a:r>
              <a:rPr lang="en-US" altLang="zh-CN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proper  subset)</a:t>
            </a:r>
            <a:r>
              <a:rPr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  </a:t>
            </a:r>
            <a:endParaRPr lang="en-US" altLang="zh-CN" sz="3700" b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记做：</a:t>
            </a:r>
            <a:r>
              <a:rPr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     B</a:t>
            </a:r>
            <a:r>
              <a:rPr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（或</a:t>
            </a:r>
            <a:r>
              <a:rPr lang="en-US" altLang="zh-CN" sz="3700" b="1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      A</a:t>
            </a:r>
            <a:r>
              <a:rPr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）。</a:t>
            </a:r>
          </a:p>
          <a:p>
            <a:endParaRPr lang="zh-CN" altLang="en-US" sz="37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29037" y="2563371"/>
            <a:ext cx="3576621" cy="738664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pPr marL="365022" indent="-365022"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(2)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符号表示为：</a:t>
            </a:r>
            <a:r>
              <a:rPr lang="zh-CN" altLang="en-US" sz="2800" b="1" u="sng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       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矩形 4"/>
          <p:cNvSpPr/>
          <p:nvPr/>
        </p:nvSpPr>
        <p:spPr>
          <a:xfrm>
            <a:off x="1075258" y="3533782"/>
            <a:ext cx="7596386" cy="738637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pPr marL="365022" indent="-365022"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(3)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规定：空集是任何集合的</a:t>
            </a:r>
            <a:r>
              <a:rPr lang="zh-CN" altLang="en-US" sz="2800" b="1" u="sng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              </a:t>
            </a:r>
            <a:r>
              <a:rPr lang="zh-CN" altLang="en-US" sz="2800" b="1" dirty="0" smtClean="0">
                <a:latin typeface="+mn-lt"/>
                <a:cs typeface="Times New Roman" panose="02020603050405020304" pitchFamily="18" charset="0"/>
              </a:rPr>
              <a:t>．  </a:t>
            </a:r>
            <a:r>
              <a:rPr lang="en-US" altLang="zh-CN" sz="2800" b="1" dirty="0" smtClean="0"/>
              <a:t> </a:t>
            </a:r>
            <a:r>
              <a:rPr lang="en-US" altLang="zh-CN" sz="2800" b="1" dirty="0"/>
              <a:t>Φ     A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8995" y="1052737"/>
            <a:ext cx="8208912" cy="1384995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marL="365022" indent="-365022"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空集</a:t>
            </a:r>
            <a:endParaRPr lang="zh-CN" altLang="en-US" sz="28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65022" indent="-365022"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(1)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方正书宋_GBK" panose="03000509000000000000" pitchFamily="65" charset="-122"/>
              </a:rPr>
              <a:t>定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义：</a:t>
            </a:r>
            <a:r>
              <a:rPr lang="zh-CN" altLang="en-US" sz="2800" b="1" u="sng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                    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元素的集合叫做空集．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797922" y="1709318"/>
            <a:ext cx="16273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91414" bIns="45707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不含任何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897793" y="2652795"/>
            <a:ext cx="4716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91414" bIns="45707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∅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781104" y="3533782"/>
            <a:ext cx="9060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91414" bIns="45707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子集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 bwMode="gray">
          <a:xfrm>
            <a:off x="696987" y="332656"/>
            <a:ext cx="189435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 dirty="0">
                <a:solidFill>
                  <a:srgbClr val="FF0000"/>
                </a:solidFill>
              </a:rPr>
              <a:t>探究</a:t>
            </a:r>
            <a:r>
              <a:rPr lang="zh-CN" altLang="en-US" sz="3200" dirty="0" smtClean="0">
                <a:solidFill>
                  <a:srgbClr val="FF0000"/>
                </a:solidFill>
              </a:rPr>
              <a:t>点</a:t>
            </a:r>
            <a:r>
              <a:rPr lang="en-US" altLang="zh-CN" sz="3200" dirty="0" smtClean="0">
                <a:solidFill>
                  <a:srgbClr val="FF0000"/>
                </a:solidFill>
              </a:rPr>
              <a:t>5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77058" y="332656"/>
            <a:ext cx="902811" cy="523220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空集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8114" y="4237338"/>
            <a:ext cx="6096000" cy="507805"/>
          </a:xfrm>
          <a:prstGeom prst="rect">
            <a:avLst/>
          </a:prstGeom>
        </p:spPr>
        <p:txBody>
          <a:bodyPr lIns="91414" tIns="45707" rIns="91414" bIns="45707">
            <a:spAutoFit/>
          </a:bodyPr>
          <a:lstStyle/>
          <a:p>
            <a:pPr marL="365022" indent="-365022" algn="just">
              <a:lnSpc>
                <a:spcPct val="150000"/>
              </a:lnSpc>
            </a:pPr>
            <a:r>
              <a:rPr lang="en-US" altLang="zh-CN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	</a:t>
            </a:r>
            <a:endParaRPr lang="zh-CN" altLang="en-US" b="1" dirty="0">
              <a:latin typeface="+mn-lt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220196"/>
              </p:ext>
            </p:extLst>
          </p:nvPr>
        </p:nvGraphicFramePr>
        <p:xfrm>
          <a:off x="7825779" y="3795392"/>
          <a:ext cx="377825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3" imgW="133446" imgH="123930" progId="Equation.3">
                  <p:embed/>
                </p:oleObj>
              </mc:Choice>
              <mc:Fallback>
                <p:oleObj name="Equation" r:id="rId3" imgW="133446" imgH="12393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5779" y="3795392"/>
                        <a:ext cx="377825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4109943" y="363726"/>
            <a:ext cx="3546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A={x</a:t>
            </a:r>
            <a:r>
              <a:rPr kumimoji="1" lang="en-US" altLang="zh-CN" sz="32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|</a:t>
            </a:r>
            <a:r>
              <a:rPr kumimoji="1" lang="en-US" altLang="zh-CN" sz="32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x</a:t>
            </a:r>
            <a:r>
              <a:rPr kumimoji="1" lang="en-US" altLang="zh-CN" sz="3200" b="1" baseline="300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en-US" altLang="zh-CN" sz="32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=-</a:t>
            </a:r>
            <a:r>
              <a:rPr kumimoji="1" lang="en-US" altLang="zh-CN" sz="32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kumimoji="1" lang="en-US" altLang="zh-CN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}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4230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  <p:bldP spid="8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4979" y="404667"/>
            <a:ext cx="10607262" cy="641351"/>
          </a:xfrm>
        </p:spPr>
        <p:txBody>
          <a:bodyPr/>
          <a:lstStyle/>
          <a:p>
            <a:r>
              <a:rPr lang="zh-CN" altLang="en-US" sz="3200" dirty="0">
                <a:solidFill>
                  <a:srgbClr val="FF0000"/>
                </a:solidFill>
                <a:ea typeface="宋体" panose="02010600030101010101" pitchFamily="2" charset="-122"/>
              </a:rPr>
              <a:t>学习目标</a:t>
            </a: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624982" y="1268760"/>
            <a:ext cx="778827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>
            <a:spAutoFit/>
          </a:bodyPr>
          <a:lstStyle>
            <a:lvl1pPr algn="l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25500" indent="-285750" algn="l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33488" indent="-228600" algn="l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41475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+mn-lt"/>
              </a:rPr>
              <a:t>1.</a:t>
            </a:r>
            <a:r>
              <a:rPr lang="zh-CN" altLang="en-US" sz="2800" b="1" dirty="0">
                <a:latin typeface="+mn-lt"/>
              </a:rPr>
              <a:t>了解集合间包含关系的意义；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+mn-lt"/>
              </a:rPr>
              <a:t>2.</a:t>
            </a:r>
            <a:r>
              <a:rPr lang="zh-CN" altLang="en-US" sz="2800" b="1" dirty="0">
                <a:latin typeface="+mn-lt"/>
              </a:rPr>
              <a:t>理解子集、真子集的概念和意义；（重点）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+mn-lt"/>
              </a:rPr>
              <a:t>3.</a:t>
            </a:r>
            <a:r>
              <a:rPr lang="zh-CN" altLang="en-US" sz="2800" b="1" dirty="0">
                <a:latin typeface="+mn-lt"/>
              </a:rPr>
              <a:t>理解空集的含义；（难点）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+mn-lt"/>
              </a:rPr>
              <a:t>4.</a:t>
            </a:r>
            <a:r>
              <a:rPr lang="zh-CN" altLang="en-US" sz="2800" b="1" dirty="0">
                <a:latin typeface="+mn-lt"/>
              </a:rPr>
              <a:t>会判断简单集合的包含关系</a:t>
            </a:r>
            <a:r>
              <a:rPr lang="en-US" altLang="zh-CN" sz="2800" b="1" dirty="0">
                <a:latin typeface="+mn-lt"/>
              </a:rPr>
              <a:t>.</a:t>
            </a:r>
            <a:r>
              <a:rPr lang="zh-CN" altLang="en-US" sz="2800" b="1" dirty="0">
                <a:latin typeface="+mn-lt"/>
              </a:rPr>
              <a:t>（难点）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552971" y="980728"/>
            <a:ext cx="4968552" cy="73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35" tIns="60968" rIns="121935" bIns="60968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探究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点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6</a:t>
            </a:r>
            <a:r>
              <a:rPr kumimoji="1" lang="zh-CN" altLang="en-US" sz="37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：子集</a:t>
            </a:r>
            <a:r>
              <a:rPr kumimoji="1" lang="zh-CN" altLang="en-US" sz="37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的个数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813011" y="2084888"/>
            <a:ext cx="10975658" cy="242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35" tIns="60968" rIns="121935" bIns="60968">
            <a:spAutoFit/>
          </a:bodyPr>
          <a:lstStyle/>
          <a:p>
            <a:r>
              <a:rPr kumimoji="1" lang="zh-CN" altLang="en-US" sz="37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写集合子集的一般方法：先写空集，然后按照集合元素从少到多的顺序写出来，一直到集合本身.写集合真子集时除去集合本身外其余子集都是它的真子集.</a:t>
            </a:r>
          </a:p>
        </p:txBody>
      </p:sp>
    </p:spTree>
    <p:extLst>
      <p:ext uri="{BB962C8B-B14F-4D97-AF65-F5344CB8AC3E}">
        <p14:creationId xmlns:p14="http://schemas.microsoft.com/office/powerpoint/2010/main" val="8468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85019" y="188640"/>
            <a:ext cx="7953375" cy="481013"/>
          </a:xfrm>
        </p:spPr>
        <p:txBody>
          <a:bodyPr/>
          <a:lstStyle/>
          <a:p>
            <a:r>
              <a:rPr lang="zh-CN" altLang="en-US" sz="3200" dirty="0">
                <a:solidFill>
                  <a:srgbClr val="FF0000"/>
                </a:solidFill>
                <a:ea typeface="宋体" panose="02010600030101010101" pitchFamily="2" charset="-122"/>
              </a:rPr>
              <a:t>典例精讲：题型一：子集、真子集的概念</a:t>
            </a:r>
          </a:p>
        </p:txBody>
      </p:sp>
      <p:sp>
        <p:nvSpPr>
          <p:cNvPr id="2" name="矩形 1"/>
          <p:cNvSpPr/>
          <p:nvPr/>
        </p:nvSpPr>
        <p:spPr>
          <a:xfrm>
            <a:off x="264939" y="1124745"/>
            <a:ext cx="10873208" cy="1384995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marL="441199" indent="-441199" algn="just"/>
            <a:r>
              <a:rPr lang="en-US" altLang="zh-CN" sz="28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8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800" dirty="0">
                <a:solidFill>
                  <a:srgbClr val="FF0000"/>
                </a:solidFill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en-US" altLang="zh-CN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方正书宋_GBK" panose="03000509000000000000" pitchFamily="65" charset="-122"/>
              </a:rPr>
              <a:t>已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知集合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{</a:t>
            </a:r>
            <a:r>
              <a:rPr lang="en-US" altLang="zh-CN" sz="2800" b="1" i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x</a:t>
            </a:r>
            <a:r>
              <a:rPr lang="en-US" altLang="zh-CN" sz="2800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|</a:t>
            </a:r>
            <a:r>
              <a:rPr lang="en-US" altLang="zh-CN" sz="2800" b="1" i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＜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且</a:t>
            </a:r>
            <a:r>
              <a:rPr lang="en-US" altLang="zh-CN" sz="2800" b="1" i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x</a:t>
            </a:r>
            <a:r>
              <a:rPr lang="en-US" altLang="zh-CN" sz="2800" b="1" dirty="0" err="1">
                <a:solidFill>
                  <a:srgbClr val="000000"/>
                </a:solidFill>
                <a:latin typeface="+mn-lt"/>
              </a:rPr>
              <a:t>∈</a:t>
            </a:r>
            <a:r>
              <a:rPr lang="en-US" altLang="zh-CN" sz="2800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N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}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{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|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＜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＜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且</a:t>
            </a:r>
            <a:r>
              <a:rPr lang="en-US" altLang="zh-CN" sz="2800" b="1" i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x</a:t>
            </a:r>
            <a:r>
              <a:rPr lang="en-US" altLang="zh-CN" sz="2800" b="1" dirty="0" err="1">
                <a:solidFill>
                  <a:srgbClr val="000000"/>
                </a:solidFill>
                <a:latin typeface="+mn-lt"/>
              </a:rPr>
              <a:t>∈</a:t>
            </a:r>
            <a:r>
              <a:rPr lang="en-US" altLang="zh-CN" sz="2800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Z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}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．</a:t>
            </a:r>
          </a:p>
          <a:p>
            <a:pPr marL="441199" indent="-441199" algn="just"/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(1)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试判断集合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、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间的关系．</a:t>
            </a:r>
          </a:p>
          <a:p>
            <a:pPr marL="441199" indent="-441199" algn="just"/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(2)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写出集合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的子集、集合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的真子集．</a:t>
            </a:r>
            <a:endParaRPr lang="zh-CN" altLang="en-US" sz="2800" b="1" dirty="0">
              <a:solidFill>
                <a:srgbClr val="00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8956" y="2990723"/>
            <a:ext cx="1867820" cy="523220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黑体" panose="02010609060101010101" pitchFamily="49" charset="-122"/>
              </a:rPr>
              <a:t>[</a:t>
            </a:r>
            <a:r>
              <a:rPr lang="zh-CN" altLang="en-US" sz="2800" b="1" dirty="0">
                <a:solidFill>
                  <a:srgbClr val="FF0000"/>
                </a:solidFill>
                <a:ea typeface="黑体" panose="02010609060101010101" pitchFamily="49" charset="-122"/>
              </a:rPr>
              <a:t>思路探索</a:t>
            </a:r>
            <a:r>
              <a:rPr lang="en-US" altLang="zh-CN" sz="2800" b="1" dirty="0">
                <a:solidFill>
                  <a:srgbClr val="FF0000"/>
                </a:solidFill>
                <a:ea typeface="黑体" panose="02010609060101010101" pitchFamily="49" charset="-122"/>
              </a:rPr>
              <a:t>]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4978" y="3717033"/>
            <a:ext cx="10009113" cy="954107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just"/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      由于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中元素</a:t>
            </a:r>
            <a:r>
              <a:rPr lang="en-US" altLang="zh-CN" sz="2800" b="1" i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x</a:t>
            </a:r>
            <a:r>
              <a:rPr lang="en-US" altLang="zh-CN" sz="2800" b="1" dirty="0" err="1">
                <a:solidFill>
                  <a:srgbClr val="000000"/>
                </a:solidFill>
                <a:latin typeface="+mn-lt"/>
              </a:rPr>
              <a:t>∈</a:t>
            </a:r>
            <a:r>
              <a:rPr lang="en-US" altLang="zh-CN" sz="2800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N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中元素</a:t>
            </a:r>
            <a:r>
              <a:rPr lang="en-US" altLang="zh-CN" sz="2800" b="1" i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x</a:t>
            </a:r>
            <a:r>
              <a:rPr lang="en-US" altLang="zh-CN" sz="2800" b="1" dirty="0" err="1">
                <a:solidFill>
                  <a:srgbClr val="000000"/>
                </a:solidFill>
                <a:latin typeface="+mn-lt"/>
              </a:rPr>
              <a:t>∈</a:t>
            </a:r>
            <a:r>
              <a:rPr lang="en-US" altLang="zh-CN" sz="2800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Z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，不难发现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、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均为有限集，可用列举法将集合表示出来，再来考察集合的关系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．</a:t>
            </a:r>
          </a:p>
        </p:txBody>
      </p:sp>
    </p:spTree>
    <p:extLst>
      <p:ext uri="{BB962C8B-B14F-4D97-AF65-F5344CB8AC3E}">
        <p14:creationId xmlns:p14="http://schemas.microsoft.com/office/powerpoint/2010/main" val="418592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0963" y="1124746"/>
            <a:ext cx="1146468" cy="523220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黑体" panose="02010609060101010101" pitchFamily="49" charset="-122"/>
              </a:rPr>
              <a:t>[</a:t>
            </a:r>
            <a:r>
              <a:rPr lang="zh-CN" altLang="en-US" sz="2800" b="1" dirty="0">
                <a:solidFill>
                  <a:srgbClr val="FF0000"/>
                </a:solidFill>
                <a:ea typeface="黑体" panose="02010609060101010101" pitchFamily="49" charset="-122"/>
              </a:rPr>
              <a:t>解析</a:t>
            </a:r>
            <a:r>
              <a:rPr lang="en-US" altLang="zh-CN" sz="2800" b="1" dirty="0">
                <a:solidFill>
                  <a:srgbClr val="FF0000"/>
                </a:solidFill>
                <a:ea typeface="黑体" panose="02010609060101010101" pitchFamily="49" charset="-122"/>
              </a:rPr>
              <a:t>]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1540" y="3836660"/>
            <a:ext cx="10355335" cy="738664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MS Gothic" panose="020B0609070205080204" pitchFamily="49" charset="-128"/>
              </a:rPr>
              <a:t>B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MS Gothic" panose="020B0609070205080204" pitchFamily="49" charset="-128"/>
              </a:rPr>
              <a:t>的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</a:rPr>
              <a:t>真子集为</a:t>
            </a:r>
            <a:r>
              <a:rPr lang="zh-CN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：</a:t>
            </a:r>
            <a:r>
              <a:rPr lang="zh-CN" altLang="en-US" sz="28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∅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MS Gothic" panose="020B0609070205080204" pitchFamily="49" charset="-128"/>
              </a:rPr>
              <a:t>，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MS Gothic" panose="020B0609070205080204" pitchFamily="49" charset="-128"/>
              </a:rPr>
              <a:t>{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MS Gothic" panose="020B0609070205080204" pitchFamily="49" charset="-128"/>
              </a:rPr>
              <a:t>－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MS Gothic" panose="020B0609070205080204" pitchFamily="49" charset="-128"/>
              </a:rPr>
              <a:t>1}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MS Gothic" panose="020B0609070205080204" pitchFamily="49" charset="-128"/>
              </a:rPr>
              <a:t>，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MS Gothic" panose="020B0609070205080204" pitchFamily="49" charset="-128"/>
              </a:rPr>
              <a:t>{0}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MS Gothic" panose="020B0609070205080204" pitchFamily="49" charset="-128"/>
              </a:rPr>
              <a:t>，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MS Gothic" panose="020B0609070205080204" pitchFamily="49" charset="-128"/>
              </a:rPr>
              <a:t>{1}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MS Gothic" panose="020B0609070205080204" pitchFamily="49" charset="-128"/>
              </a:rPr>
              <a:t>，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MS Gothic" panose="020B0609070205080204" pitchFamily="49" charset="-128"/>
              </a:rPr>
              <a:t>{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MS Gothic" panose="020B0609070205080204" pitchFamily="49" charset="-128"/>
              </a:rPr>
              <a:t>－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MS Gothic" panose="020B0609070205080204" pitchFamily="49" charset="-128"/>
              </a:rPr>
              <a:t>1,0}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MS Gothic" panose="020B0609070205080204" pitchFamily="49" charset="-128"/>
              </a:rPr>
              <a:t>，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MS Gothic" panose="020B0609070205080204" pitchFamily="49" charset="-128"/>
              </a:rPr>
              <a:t>{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MS Gothic" panose="020B0609070205080204" pitchFamily="49" charset="-128"/>
              </a:rPr>
              <a:t>－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MS Gothic" panose="020B0609070205080204" pitchFamily="49" charset="-128"/>
              </a:rPr>
              <a:t>1,1}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MS Gothic" panose="020B0609070205080204" pitchFamily="49" charset="-128"/>
              </a:rPr>
              <a:t>，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MS Gothic" panose="020B0609070205080204" pitchFamily="49" charset="-128"/>
              </a:rPr>
              <a:t>{0,1}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MS Gothic" panose="020B0609070205080204" pitchFamily="49" charset="-128"/>
              </a:rPr>
              <a:t>．</a:t>
            </a:r>
            <a:endParaRPr lang="zh-CN" altLang="en-US" sz="2800" b="1" dirty="0">
              <a:solidFill>
                <a:srgbClr val="00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85019" y="188640"/>
            <a:ext cx="7953375" cy="481013"/>
          </a:xfrm>
        </p:spPr>
        <p:txBody>
          <a:bodyPr/>
          <a:lstStyle/>
          <a:p>
            <a:r>
              <a:rPr lang="zh-CN" altLang="en-US" sz="3200" dirty="0">
                <a:solidFill>
                  <a:srgbClr val="FF0000"/>
                </a:solidFill>
                <a:ea typeface="宋体" panose="02010600030101010101" pitchFamily="2" charset="-122"/>
              </a:rPr>
              <a:t>典例精讲：题型一：子集、真子集的概念</a:t>
            </a:r>
          </a:p>
        </p:txBody>
      </p:sp>
      <p:sp>
        <p:nvSpPr>
          <p:cNvPr id="2" name="矩形 1"/>
          <p:cNvSpPr/>
          <p:nvPr/>
        </p:nvSpPr>
        <p:spPr>
          <a:xfrm>
            <a:off x="1742923" y="1048895"/>
            <a:ext cx="4657044" cy="738664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{</a:t>
            </a:r>
            <a:r>
              <a:rPr lang="en-US" altLang="zh-CN" sz="2800" b="1" i="1" dirty="0" err="1">
                <a:solidFill>
                  <a:srgbClr val="0000FF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|</a:t>
            </a:r>
            <a:r>
              <a:rPr lang="en-US" altLang="zh-CN" sz="2800" b="1" i="1" dirty="0" err="1">
                <a:solidFill>
                  <a:srgbClr val="0000FF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方正书宋_GBK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b="1" i="1" dirty="0" err="1">
                <a:solidFill>
                  <a:srgbClr val="0000FF"/>
                </a:solidFill>
                <a:latin typeface="+mn-lt"/>
                <a:ea typeface="楷体_GB2312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∈N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}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{0,1}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，</a:t>
            </a:r>
            <a:endParaRPr lang="zh-CN" altLang="en-US" sz="2800" b="1" i="1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1542" y="1862099"/>
            <a:ext cx="6527749" cy="523220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r>
              <a:rPr lang="en-US" altLang="zh-CN" sz="2800" b="1" i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{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|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＜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＜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，且</a:t>
            </a:r>
            <a:r>
              <a:rPr lang="en-US" altLang="zh-CN" sz="2800" b="1" i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x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∈Z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}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{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1,0,1}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．</a:t>
            </a:r>
            <a:endParaRPr lang="zh-CN" altLang="en-US" sz="28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616793" y="2471081"/>
            <a:ext cx="1421608" cy="738664"/>
            <a:chOff x="616794" y="2471076"/>
            <a:chExt cx="1421606" cy="738664"/>
          </a:xfrm>
        </p:grpSpPr>
        <p:graphicFrame>
          <p:nvGraphicFramePr>
            <p:cNvPr id="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7141955"/>
                </p:ext>
              </p:extLst>
            </p:nvPr>
          </p:nvGraphicFramePr>
          <p:xfrm>
            <a:off x="1327598" y="2723672"/>
            <a:ext cx="404813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6" name="Image" r:id="rId3" imgW="875882" imgH="774330" progId="Photoshop.Image.7">
                    <p:embed/>
                  </p:oleObj>
                </mc:Choice>
                <mc:Fallback>
                  <p:oleObj name="Image" r:id="rId3" imgW="875882" imgH="774330" progId="Photoshop.Image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7598" y="2723672"/>
                          <a:ext cx="404813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矩形 5"/>
            <p:cNvSpPr/>
            <p:nvPr/>
          </p:nvSpPr>
          <p:spPr>
            <a:xfrm>
              <a:off x="616794" y="2471076"/>
              <a:ext cx="1421606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0000FF"/>
                  </a:solidFill>
                  <a:latin typeface="+mn-lt"/>
                  <a:cs typeface="Times New Roman" panose="02020603050405020304" pitchFamily="18" charset="0"/>
                </a:rPr>
                <a:t>(</a:t>
              </a:r>
              <a:r>
                <a:rPr lang="en-US" altLang="zh-CN" sz="2800" b="1" dirty="0" smtClean="0">
                  <a:solidFill>
                    <a:srgbClr val="0000FF"/>
                  </a:solidFill>
                  <a:latin typeface="+mn-lt"/>
                  <a:cs typeface="Times New Roman" panose="02020603050405020304" pitchFamily="18" charset="0"/>
                </a:rPr>
                <a:t>1)</a:t>
              </a:r>
              <a:r>
                <a:rPr lang="en-US" altLang="zh-CN" sz="2800" b="1" i="1" dirty="0" smtClean="0">
                  <a:solidFill>
                    <a:srgbClr val="0000FF"/>
                  </a:solidFill>
                  <a:latin typeface="+mn-lt"/>
                  <a:cs typeface="Times New Roman" panose="02020603050405020304" pitchFamily="18" charset="0"/>
                </a:rPr>
                <a:t>A </a:t>
              </a:r>
              <a:r>
                <a:rPr lang="en-US" altLang="zh-CN" sz="2800" b="1" dirty="0" smtClean="0">
                  <a:solidFill>
                    <a:srgbClr val="0000FF"/>
                  </a:solidFill>
                  <a:latin typeface="+mn-lt"/>
                  <a:cs typeface="Times New Roman" panose="02020603050405020304" pitchFamily="18" charset="0"/>
                </a:rPr>
                <a:t>  </a:t>
              </a:r>
              <a:r>
                <a:rPr lang="en-US" altLang="zh-CN" sz="2800" b="1" i="1" dirty="0">
                  <a:solidFill>
                    <a:srgbClr val="0000FF"/>
                  </a:solidFill>
                  <a:latin typeface="+mn-lt"/>
                  <a:cs typeface="Times New Roman" panose="02020603050405020304" pitchFamily="18" charset="0"/>
                </a:rPr>
                <a:t>B</a:t>
              </a:r>
              <a:r>
                <a:rPr lang="en-US" altLang="zh-CN" sz="2800" b="1" dirty="0">
                  <a:solidFill>
                    <a:srgbClr val="0000FF"/>
                  </a:solidFill>
                  <a:latin typeface="+mn-lt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471433" y="3153868"/>
            <a:ext cx="6030818" cy="738664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(2)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的子集为：</a:t>
            </a:r>
            <a:r>
              <a:rPr lang="zh-CN" altLang="en-US" sz="28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∅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MS Gothic" panose="020B0609070205080204" pitchFamily="49" charset="-128"/>
              </a:rPr>
              <a:t>，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MS Gothic" panose="020B0609070205080204" pitchFamily="49" charset="-128"/>
              </a:rPr>
              <a:t>{0}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MS Gothic" panose="020B0609070205080204" pitchFamily="49" charset="-128"/>
              </a:rPr>
              <a:t>，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MS Gothic" panose="020B0609070205080204" pitchFamily="49" charset="-128"/>
              </a:rPr>
              <a:t>{1}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MS Gothic" panose="020B0609070205080204" pitchFamily="49" charset="-128"/>
              </a:rPr>
              <a:t>，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MS Gothic" panose="020B0609070205080204" pitchFamily="49" charset="-128"/>
              </a:rPr>
              <a:t>{0,1}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MS Gothic" panose="020B0609070205080204" pitchFamily="49" charset="-128"/>
              </a:rPr>
              <a:t>，</a:t>
            </a:r>
            <a:endParaRPr lang="en-US" altLang="zh-CN" sz="2800" b="1" dirty="0">
              <a:solidFill>
                <a:srgbClr val="0000FF"/>
              </a:solidFill>
              <a:latin typeface="+mn-lt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357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4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solidFill>
                  <a:srgbClr val="FF0000"/>
                </a:solidFill>
              </a:rPr>
              <a:t>题后反思</a:t>
            </a:r>
          </a:p>
        </p:txBody>
      </p:sp>
      <p:sp>
        <p:nvSpPr>
          <p:cNvPr id="4" name="矩形 3"/>
          <p:cNvSpPr/>
          <p:nvPr/>
        </p:nvSpPr>
        <p:spPr>
          <a:xfrm>
            <a:off x="624979" y="1196752"/>
            <a:ext cx="10657184" cy="2031301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[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规律方法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]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　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</a:rPr>
              <a:t>写有限集合的所有子集，首先要注意两个特殊的子集：</a:t>
            </a:r>
            <a:r>
              <a:rPr lang="zh-CN" altLang="en-US" sz="2800" b="1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∅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</a:rPr>
              <a:t>和自身；其次按含一个元素的子集，含两个元素的子集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rPr>
              <a:t>…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</a:rPr>
              <a:t>依次写出，以免重复或遗漏．</a:t>
            </a:r>
          </a:p>
        </p:txBody>
      </p:sp>
      <p:sp>
        <p:nvSpPr>
          <p:cNvPr id="3" name="矩形 2"/>
          <p:cNvSpPr/>
          <p:nvPr/>
        </p:nvSpPr>
        <p:spPr>
          <a:xfrm>
            <a:off x="696987" y="3284985"/>
            <a:ext cx="10585176" cy="1384995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</a:rPr>
              <a:t>．若集合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ea typeface="+mj-ea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</a:rPr>
              <a:t>含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ea typeface="+mj-ea"/>
              </a:rPr>
              <a:t>n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</a:rPr>
              <a:t>个元素，那么它子集个数为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</a:rPr>
              <a:t>2</a:t>
            </a:r>
            <a:r>
              <a:rPr lang="en-US" altLang="zh-CN" sz="2800" b="1" i="1" baseline="30000" dirty="0">
                <a:solidFill>
                  <a:srgbClr val="000000"/>
                </a:solidFill>
                <a:latin typeface="+mn-lt"/>
                <a:ea typeface="+mj-ea"/>
              </a:rPr>
              <a:t>n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</a:rPr>
              <a:t>；真子集个数为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</a:rPr>
              <a:t>2</a:t>
            </a:r>
            <a:r>
              <a:rPr lang="en-US" altLang="zh-CN" sz="2800" b="1" i="1" baseline="30000" dirty="0">
                <a:solidFill>
                  <a:srgbClr val="000000"/>
                </a:solidFill>
                <a:latin typeface="+mn-lt"/>
                <a:ea typeface="+mj-ea"/>
              </a:rPr>
              <a:t>n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</a:rPr>
              <a:t>，非空真子集个数为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</a:rPr>
              <a:t>2</a:t>
            </a:r>
            <a:r>
              <a:rPr lang="en-US" altLang="zh-CN" sz="2800" b="1" i="1" baseline="30000" dirty="0">
                <a:solidFill>
                  <a:srgbClr val="000000"/>
                </a:solidFill>
                <a:latin typeface="+mn-lt"/>
                <a:ea typeface="+mj-ea"/>
              </a:rPr>
              <a:t>n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94468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solidFill>
                  <a:srgbClr val="FF0000"/>
                </a:solidFill>
              </a:rPr>
              <a:t>变式训练</a:t>
            </a:r>
          </a:p>
        </p:txBody>
      </p:sp>
      <p:sp>
        <p:nvSpPr>
          <p:cNvPr id="4" name="矩形 3"/>
          <p:cNvSpPr/>
          <p:nvPr/>
        </p:nvSpPr>
        <p:spPr>
          <a:xfrm>
            <a:off x="408955" y="1116432"/>
            <a:ext cx="10873208" cy="2031325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变式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Courier New" panose="02070309020205020404" pitchFamily="49" charset="0"/>
              </a:rPr>
              <a:t>：已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知集合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</a:rPr>
              <a:t>{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</a:rPr>
              <a:t>|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US" altLang="zh-CN" sz="2800" b="1" baseline="30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</a:rPr>
              <a:t>3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＋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</a:rPr>
              <a:t>0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，</a:t>
            </a:r>
            <a:r>
              <a:rPr lang="en-US" altLang="zh-CN" sz="2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US" altLang="zh-CN" sz="2800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∈R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}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．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{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|0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＜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＜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x</a:t>
            </a:r>
            <a:r>
              <a:rPr lang="en-US" altLang="zh-CN" sz="2800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∈N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}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，则满足条件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</a:rPr>
              <a:t>⊆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</a:rPr>
              <a:t>C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</a:rPr>
              <a:t>⊆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的集合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</a:rPr>
              <a:t>C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的个数为 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　　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．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+mn-lt"/>
              </a:rPr>
              <a:t>    A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．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</a:rPr>
              <a:t>1  	B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．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</a:rPr>
              <a:t>2  	C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．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</a:rPr>
              <a:t>3  	D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．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</a:rPr>
              <a:t>4</a:t>
            </a:r>
            <a:endParaRPr lang="en-US" altLang="zh-CN" sz="2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2970" y="3429000"/>
            <a:ext cx="10817758" cy="738640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解析　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</a:rPr>
              <a:t>易知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</a:rPr>
              <a:t>A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</a:rPr>
              <a:t>＝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</a:rPr>
              <a:t>{1,2}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</a:rPr>
              <a:t>，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</a:rPr>
              <a:t>B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</a:rPr>
              <a:t>＝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</a:rPr>
              <a:t>{1,2,3,4}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</a:rPr>
              <a:t>，又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</a:rPr>
              <a:t>A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</a:rPr>
              <a:t>⊆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</a:rPr>
              <a:t>C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</a:rPr>
              <a:t>⊆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</a:rPr>
              <a:t>B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</a:rPr>
              <a:t>.</a:t>
            </a:r>
          </a:p>
        </p:txBody>
      </p:sp>
      <p:sp>
        <p:nvSpPr>
          <p:cNvPr id="6" name="矩形 5"/>
          <p:cNvSpPr/>
          <p:nvPr/>
        </p:nvSpPr>
        <p:spPr>
          <a:xfrm>
            <a:off x="7897787" y="1916834"/>
            <a:ext cx="444352" cy="523220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" name="矩形 2"/>
          <p:cNvSpPr/>
          <p:nvPr/>
        </p:nvSpPr>
        <p:spPr>
          <a:xfrm>
            <a:off x="549009" y="4038667"/>
            <a:ext cx="8039288" cy="738640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+mn-lt"/>
              </a:rPr>
              <a:t>∴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</a:rPr>
              <a:t>集合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</a:rPr>
              <a:t>C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</a:rPr>
              <a:t>可以是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</a:rPr>
              <a:t>{1,2}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</a:rPr>
              <a:t>，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</a:rPr>
              <a:t>{1,2,3}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</a:rPr>
              <a:t>，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</a:rPr>
              <a:t>{1,2,4}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</a:rPr>
              <a:t>，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</a:rPr>
              <a:t>{1,2,3,4}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</a:rPr>
              <a:t>．</a:t>
            </a:r>
            <a:endParaRPr lang="zh-CN" altLang="en-US" sz="2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358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85019" y="260648"/>
            <a:ext cx="7953375" cy="481013"/>
          </a:xfrm>
        </p:spPr>
        <p:txBody>
          <a:bodyPr/>
          <a:lstStyle/>
          <a:p>
            <a:r>
              <a:rPr lang="zh-CN" altLang="en-US" sz="3200" dirty="0">
                <a:solidFill>
                  <a:srgbClr val="FF0000"/>
                </a:solidFill>
                <a:ea typeface="宋体" panose="02010600030101010101" pitchFamily="2" charset="-122"/>
              </a:rPr>
              <a:t>典例精讲：题型二：集合的相等问题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36948" y="980731"/>
                <a:ext cx="11233249" cy="1681935"/>
              </a:xfrm>
              <a:prstGeom prst="rect">
                <a:avLst/>
              </a:prstGeom>
            </p:spPr>
            <p:txBody>
              <a:bodyPr wrap="square" lIns="91414" tIns="45707" rIns="91414" bIns="45707">
                <a:spAutoFit/>
              </a:bodyPr>
              <a:lstStyle/>
              <a:p>
                <a:pPr marL="441199" indent="-441199" algn="just"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rgbClr val="FF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【</a:t>
                </a:r>
                <a:r>
                  <a:rPr lang="zh-CN" altLang="en-US" sz="2800" dirty="0">
                    <a:solidFill>
                      <a:srgbClr val="FF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dirty="0">
                    <a:solidFill>
                      <a:srgbClr val="FF0000"/>
                    </a:solidFill>
                    <a:ea typeface="黑体" panose="02010609060101010101" pitchFamily="49" charset="-122"/>
                    <a:cs typeface="Courier New" panose="02070309020205020404" pitchFamily="49" charset="0"/>
                  </a:rPr>
                  <a:t>2</a:t>
                </a:r>
                <a:r>
                  <a:rPr lang="en-US" altLang="zh-CN" sz="2800" dirty="0">
                    <a:solidFill>
                      <a:srgbClr val="FF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】</a:t>
                </a:r>
                <a:r>
                  <a:rPr lang="en-US" altLang="zh-CN" sz="2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集合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{1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}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{0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="1" baseline="30000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800" b="1" i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 err="1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="1" dirty="0" err="1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b="1" i="1" dirty="0" err="1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}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，则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="1" baseline="30000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2013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="1" baseline="30000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2014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(      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．</a:t>
                </a:r>
              </a:p>
              <a:p>
                <a:pPr marL="441199" indent="-441199" algn="just"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A.0      		B.1     		C.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+mn-lt"/>
                    <a:ea typeface="黑体" panose="02010609060101010101" pitchFamily="49" charset="-122"/>
                  </a:rPr>
                  <a:t>1       		D.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+mn-lt"/>
                    <a:ea typeface="黑体" panose="02010609060101010101" pitchFamily="49" charset="-122"/>
                  </a:rPr>
                  <a:t>1</a:t>
                </a:r>
                <a:endParaRPr lang="zh-CN" altLang="en-US" sz="28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47" y="980728"/>
                <a:ext cx="11233248" cy="1681935"/>
              </a:xfrm>
              <a:prstGeom prst="rect">
                <a:avLst/>
              </a:prstGeom>
              <a:blipFill rotWithShape="0">
                <a:blip r:embed="rId2"/>
                <a:stretch>
                  <a:fillRect l="-1085" b="-47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458194" y="2902167"/>
            <a:ext cx="1867820" cy="523220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黑体" panose="02010609060101010101" pitchFamily="49" charset="-122"/>
              </a:rPr>
              <a:t>[</a:t>
            </a:r>
            <a:r>
              <a:rPr lang="zh-CN" altLang="en-US" sz="2800" b="1" dirty="0">
                <a:solidFill>
                  <a:srgbClr val="FF0000"/>
                </a:solidFill>
                <a:ea typeface="黑体" panose="02010609060101010101" pitchFamily="49" charset="-122"/>
              </a:rPr>
              <a:t>思路探索</a:t>
            </a:r>
            <a:r>
              <a:rPr lang="en-US" altLang="zh-CN" sz="2800" b="1" dirty="0">
                <a:solidFill>
                  <a:srgbClr val="FF0000"/>
                </a:solidFill>
                <a:ea typeface="黑体" panose="02010609060101010101" pitchFamily="49" charset="-122"/>
              </a:rPr>
              <a:t>]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26013" y="2902167"/>
            <a:ext cx="4456670" cy="523220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r>
              <a:rPr lang="zh-CN" altLang="zh-CN" sz="2800" b="1" kern="100" dirty="0">
                <a:latin typeface="+mn-ea"/>
                <a:cs typeface="Times New Roman" panose="02020603050405020304" pitchFamily="18" charset="0"/>
              </a:rPr>
              <a:t>集合相等</a:t>
            </a:r>
            <a:r>
              <a:rPr lang="zh-CN" altLang="zh-CN" sz="2800" b="1" kern="100" dirty="0">
                <a:latin typeface="+mn-ea"/>
                <a:cs typeface="MS Gothic" panose="020B0609070205080204" pitchFamily="49" charset="-128"/>
              </a:rPr>
              <a:t>⇒</a:t>
            </a:r>
            <a:r>
              <a:rPr lang="zh-CN" altLang="zh-CN" sz="2800" b="1" kern="100" dirty="0">
                <a:latin typeface="+mn-ea"/>
                <a:cs typeface="Times New Roman" panose="02020603050405020304" pitchFamily="18" charset="0"/>
              </a:rPr>
              <a:t>集合的元素相同</a:t>
            </a:r>
            <a:endParaRPr lang="zh-CN" altLang="en-US" sz="2800" dirty="0"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6801" y="3551482"/>
            <a:ext cx="8468985" cy="523220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r>
              <a:rPr lang="zh-CN" altLang="en-US" sz="2800" b="1" kern="100" dirty="0">
                <a:latin typeface="+mn-lt"/>
                <a:cs typeface="Times New Roman" panose="02020603050405020304" pitchFamily="18" charset="0"/>
              </a:rPr>
              <a:t>从</a:t>
            </a:r>
            <a:r>
              <a:rPr lang="en-US" altLang="zh-CN" sz="2800" b="1" kern="100" dirty="0">
                <a:latin typeface="+mn-lt"/>
                <a:cs typeface="Times New Roman" panose="02020603050405020304" pitchFamily="18" charset="0"/>
              </a:rPr>
              <a:t>0,1</a:t>
            </a:r>
            <a:r>
              <a:rPr lang="zh-CN" altLang="en-US" sz="2800" b="1" kern="100" dirty="0">
                <a:latin typeface="+mn-lt"/>
                <a:cs typeface="Times New Roman" panose="02020603050405020304" pitchFamily="18" charset="0"/>
              </a:rPr>
              <a:t>两个特殊元素入手，显然</a:t>
            </a:r>
            <a:r>
              <a:rPr lang="en-US" altLang="zh-CN" sz="2800" b="1" i="1" kern="100" dirty="0">
                <a:latin typeface="+mn-lt"/>
                <a:cs typeface="Times New Roman" panose="02020603050405020304" pitchFamily="18" charset="0"/>
              </a:rPr>
              <a:t>a</a:t>
            </a:r>
            <a:r>
              <a:rPr lang="zh-CN" altLang="en-US" sz="2800" b="1" kern="100" dirty="0">
                <a:latin typeface="+mn-lt"/>
                <a:cs typeface="Times New Roman" panose="02020603050405020304" pitchFamily="18" charset="0"/>
              </a:rPr>
              <a:t>≠</a:t>
            </a:r>
            <a:r>
              <a:rPr lang="en-US" altLang="zh-CN" sz="2800" b="1" kern="1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zh-CN" altLang="en-US" sz="2800" b="1" kern="100" dirty="0">
                <a:latin typeface="+mn-lt"/>
                <a:cs typeface="Times New Roman" panose="02020603050405020304" pitchFamily="18" charset="0"/>
              </a:rPr>
              <a:t>，从而</a:t>
            </a:r>
            <a:r>
              <a:rPr lang="en-US" altLang="zh-CN" sz="2800" b="1" i="1" kern="100" dirty="0">
                <a:latin typeface="+mn-lt"/>
                <a:cs typeface="Times New Roman" panose="02020603050405020304" pitchFamily="18" charset="0"/>
              </a:rPr>
              <a:t>b</a:t>
            </a:r>
            <a:r>
              <a:rPr lang="en-US" altLang="zh-CN" sz="2800" b="1" kern="100" dirty="0">
                <a:latin typeface="+mn-lt"/>
                <a:cs typeface="Times New Roman" panose="02020603050405020304" pitchFamily="18" charset="0"/>
              </a:rPr>
              <a:t>=0,</a:t>
            </a:r>
            <a:r>
              <a:rPr lang="zh-CN" altLang="en-US" sz="2800" b="1" kern="100" dirty="0">
                <a:latin typeface="+mn-lt"/>
                <a:cs typeface="Times New Roman" panose="02020603050405020304" pitchFamily="18" charset="0"/>
              </a:rPr>
              <a:t>则</a:t>
            </a:r>
            <a:r>
              <a:rPr lang="en-US" altLang="zh-CN" sz="2800" b="1" i="1" kern="100" dirty="0">
                <a:latin typeface="+mn-lt"/>
                <a:cs typeface="Times New Roman" panose="02020603050405020304" pitchFamily="18" charset="0"/>
              </a:rPr>
              <a:t>a</a:t>
            </a:r>
            <a:r>
              <a:rPr lang="en-US" altLang="zh-CN" sz="2800" b="1" kern="100" baseline="30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altLang="zh-CN" sz="2800" b="1" kern="100" dirty="0">
                <a:latin typeface="+mn-lt"/>
                <a:cs typeface="Times New Roman" panose="02020603050405020304" pitchFamily="18" charset="0"/>
              </a:rPr>
              <a:t>=1.</a:t>
            </a:r>
            <a:endParaRPr lang="zh-CN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89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85019" y="260648"/>
            <a:ext cx="7953375" cy="481013"/>
          </a:xfrm>
        </p:spPr>
        <p:txBody>
          <a:bodyPr/>
          <a:lstStyle/>
          <a:p>
            <a:r>
              <a:rPr lang="zh-CN" altLang="en-US" sz="3200" dirty="0">
                <a:solidFill>
                  <a:srgbClr val="FF0000"/>
                </a:solidFill>
                <a:ea typeface="宋体" panose="02010600030101010101" pitchFamily="2" charset="-122"/>
              </a:rPr>
              <a:t>典例精讲：题型二：集合的相等问题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36948" y="980731"/>
                <a:ext cx="11233249" cy="1681935"/>
              </a:xfrm>
              <a:prstGeom prst="rect">
                <a:avLst/>
              </a:prstGeom>
            </p:spPr>
            <p:txBody>
              <a:bodyPr wrap="square" lIns="91414" tIns="45707" rIns="91414" bIns="45707">
                <a:spAutoFit/>
              </a:bodyPr>
              <a:lstStyle/>
              <a:p>
                <a:pPr marL="441199" indent="-441199" algn="just"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rgbClr val="FF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【</a:t>
                </a:r>
                <a:r>
                  <a:rPr lang="zh-CN" altLang="en-US" sz="2800" dirty="0">
                    <a:solidFill>
                      <a:srgbClr val="FF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dirty="0">
                    <a:solidFill>
                      <a:srgbClr val="FF0000"/>
                    </a:solidFill>
                    <a:ea typeface="黑体" panose="02010609060101010101" pitchFamily="49" charset="-122"/>
                    <a:cs typeface="Courier New" panose="02070309020205020404" pitchFamily="49" charset="0"/>
                  </a:rPr>
                  <a:t>2</a:t>
                </a:r>
                <a:r>
                  <a:rPr lang="en-US" altLang="zh-CN" sz="2800" dirty="0">
                    <a:solidFill>
                      <a:srgbClr val="FF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】</a:t>
                </a:r>
                <a:r>
                  <a:rPr lang="en-US" altLang="zh-CN" sz="2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集合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{1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}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{0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="1" baseline="30000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800" b="1" i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 err="1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="1" dirty="0" err="1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b="1" i="1" dirty="0" err="1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}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，则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="1" baseline="30000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2013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="1" baseline="30000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2014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(      )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．</a:t>
                </a:r>
              </a:p>
              <a:p>
                <a:pPr marL="441199" indent="-441199" algn="just"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A.0      		B.1     		C.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+mn-lt"/>
                    <a:ea typeface="黑体" panose="02010609060101010101" pitchFamily="49" charset="-122"/>
                  </a:rPr>
                  <a:t>1       		D.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+mn-lt"/>
                    <a:ea typeface="黑体" panose="02010609060101010101" pitchFamily="49" charset="-122"/>
                  </a:rPr>
                  <a:t>1</a:t>
                </a:r>
                <a:endParaRPr lang="zh-CN" altLang="en-US" sz="28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47" y="980728"/>
                <a:ext cx="11233248" cy="1681935"/>
              </a:xfrm>
              <a:prstGeom prst="rect">
                <a:avLst/>
              </a:prstGeom>
              <a:blipFill rotWithShape="0">
                <a:blip r:embed="rId2"/>
                <a:stretch>
                  <a:fillRect l="-1085" b="-47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486623" y="2965691"/>
            <a:ext cx="1146468" cy="523220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黑体" panose="02010609060101010101" pitchFamily="49" charset="-122"/>
              </a:rPr>
              <a:t>[</a:t>
            </a:r>
            <a:r>
              <a:rPr lang="zh-CN" altLang="en-US" sz="2800" b="1" dirty="0">
                <a:solidFill>
                  <a:srgbClr val="FF0000"/>
                </a:solidFill>
                <a:ea typeface="黑体" panose="02010609060101010101" pitchFamily="49" charset="-122"/>
              </a:rPr>
              <a:t>解析</a:t>
            </a:r>
            <a:r>
              <a:rPr lang="en-US" altLang="zh-CN" sz="2800" b="1" dirty="0">
                <a:solidFill>
                  <a:srgbClr val="FF0000"/>
                </a:solidFill>
                <a:ea typeface="黑体" panose="02010609060101010101" pitchFamily="49" charset="-122"/>
              </a:rPr>
              <a:t>]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633094" y="2866723"/>
                <a:ext cx="4273927" cy="721159"/>
              </a:xfrm>
              <a:prstGeom prst="rect">
                <a:avLst/>
              </a:prstGeom>
            </p:spPr>
            <p:txBody>
              <a:bodyPr wrap="none" lIns="91414" tIns="45707" rIns="91414" bIns="45707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0000FF"/>
                    </a:solidFill>
                    <a:latin typeface="+mn-lt"/>
                    <a:cs typeface="Times New Roman" panose="02020603050405020304" pitchFamily="18" charset="0"/>
                  </a:rPr>
                  <a:t>{1</a:t>
                </a:r>
                <a:r>
                  <a:rPr lang="zh-CN" altLang="en-US" sz="2800" b="1" dirty="0">
                    <a:solidFill>
                      <a:srgbClr val="0000FF"/>
                    </a:solidFill>
                    <a:latin typeface="+mn-lt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rgbClr val="0000FF"/>
                    </a:solidFill>
                    <a:latin typeface="+mn-lt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800" b="1" dirty="0">
                    <a:solidFill>
                      <a:srgbClr val="0000FF"/>
                    </a:solidFill>
                    <a:latin typeface="+mn-lt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0000FF"/>
                    </a:solidFill>
                    <a:latin typeface="+mn-lt"/>
                    <a:cs typeface="Times New Roman" panose="02020603050405020304" pitchFamily="18" charset="0"/>
                  </a:rPr>
                  <a:t>}</a:t>
                </a:r>
                <a:r>
                  <a:rPr lang="zh-CN" altLang="en-US" sz="2800" b="1" dirty="0">
                    <a:solidFill>
                      <a:srgbClr val="0000FF"/>
                    </a:solidFill>
                    <a:latin typeface="+mn-lt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 dirty="0">
                    <a:solidFill>
                      <a:srgbClr val="0000FF"/>
                    </a:solidFill>
                    <a:latin typeface="+mn-lt"/>
                    <a:cs typeface="Times New Roman" panose="02020603050405020304" pitchFamily="18" charset="0"/>
                  </a:rPr>
                  <a:t>{0</a:t>
                </a:r>
                <a:r>
                  <a:rPr lang="zh-CN" altLang="en-US" sz="2800" b="1" dirty="0">
                    <a:solidFill>
                      <a:srgbClr val="0000FF"/>
                    </a:solidFill>
                    <a:latin typeface="+mn-lt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rgbClr val="0000FF"/>
                    </a:solidFill>
                    <a:latin typeface="+mn-lt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="1" baseline="30000" dirty="0">
                    <a:solidFill>
                      <a:srgbClr val="0000FF"/>
                    </a:solidFill>
                    <a:latin typeface="+mn-lt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800" b="1" i="1" dirty="0">
                    <a:solidFill>
                      <a:srgbClr val="0000FF"/>
                    </a:solidFill>
                    <a:latin typeface="+mn-lt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dirty="0" err="1">
                    <a:solidFill>
                      <a:srgbClr val="0000FF"/>
                    </a:solidFill>
                    <a:latin typeface="+mn-lt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="1" dirty="0" err="1">
                    <a:solidFill>
                      <a:srgbClr val="0000FF"/>
                    </a:solidFill>
                    <a:latin typeface="+mn-lt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b="1" i="1" dirty="0" err="1">
                    <a:solidFill>
                      <a:srgbClr val="0000FF"/>
                    </a:solidFill>
                    <a:latin typeface="+mn-lt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="1" dirty="0">
                    <a:solidFill>
                      <a:srgbClr val="0000FF"/>
                    </a:solidFill>
                    <a:latin typeface="+mn-lt"/>
                    <a:cs typeface="Times New Roman" panose="02020603050405020304" pitchFamily="18" charset="0"/>
                  </a:rPr>
                  <a:t>}</a:t>
                </a:r>
                <a:endParaRPr lang="zh-CN" altLang="en-US" sz="2800" dirty="0">
                  <a:solidFill>
                    <a:srgbClr val="0000FF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092" y="2866721"/>
                <a:ext cx="4273927" cy="721159"/>
              </a:xfrm>
              <a:prstGeom prst="rect">
                <a:avLst/>
              </a:prstGeom>
              <a:blipFill rotWithShape="0">
                <a:blip r:embed="rId3"/>
                <a:stretch>
                  <a:fillRect l="-2996" b="-8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633091" y="3624411"/>
                <a:ext cx="2171172" cy="721159"/>
              </a:xfrm>
              <a:prstGeom prst="rect">
                <a:avLst/>
              </a:prstGeom>
            </p:spPr>
            <p:txBody>
              <a:bodyPr wrap="none" lIns="91414" tIns="45707" rIns="91414" bIns="45707">
                <a:spAutoFit/>
              </a:bodyPr>
              <a:lstStyle/>
              <a:p>
                <a:r>
                  <a:rPr lang="en-US" altLang="zh-CN" sz="2800" b="1" i="1" kern="100" dirty="0">
                    <a:solidFill>
                      <a:srgbClr val="0000FF"/>
                    </a:solidFill>
                    <a:latin typeface="+mn-lt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800" b="1" kern="100" dirty="0">
                    <a:solidFill>
                      <a:srgbClr val="0000FF"/>
                    </a:solidFill>
                    <a:latin typeface="+mn-lt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800" b="1" kern="100" dirty="0">
                    <a:solidFill>
                      <a:srgbClr val="0000FF"/>
                    </a:solidFill>
                    <a:latin typeface="+mn-lt"/>
                    <a:cs typeface="Times New Roman" panose="02020603050405020304" pitchFamily="18" charset="0"/>
                  </a:rPr>
                  <a:t>0</a:t>
                </a:r>
                <a:r>
                  <a:rPr lang="zh-CN" altLang="en-US" sz="2800" b="1" kern="100" dirty="0">
                    <a:solidFill>
                      <a:srgbClr val="0000FF"/>
                    </a:solidFill>
                    <a:latin typeface="+mn-lt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sz="2800" dirty="0">
                    <a:solidFill>
                      <a:srgbClr val="0000FF"/>
                    </a:solidFill>
                    <a:latin typeface="+mn-lt"/>
                  </a:rPr>
                  <a:t>0</a:t>
                </a:r>
                <a:r>
                  <a:rPr lang="zh-CN" altLang="en-US" sz="2800" dirty="0">
                    <a:solidFill>
                      <a:srgbClr val="0000FF"/>
                    </a:solidFill>
                    <a:latin typeface="+mn-lt"/>
                  </a:rPr>
                  <a:t>，</a:t>
                </a: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091" y="3624409"/>
                <a:ext cx="2171172" cy="721159"/>
              </a:xfrm>
              <a:prstGeom prst="rect">
                <a:avLst/>
              </a:prstGeom>
              <a:blipFill rotWithShape="0">
                <a:blip r:embed="rId4"/>
                <a:stretch>
                  <a:fillRect l="-5899" r="-4494" b="-93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3582969" y="3788839"/>
            <a:ext cx="838690" cy="523220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r>
              <a:rPr lang="en-US" altLang="zh-CN" sz="2800" b="1" i="1" kern="1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</a:t>
            </a:r>
            <a:r>
              <a:rPr lang="en-US" altLang="zh-CN" sz="2800" b="1" kern="1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=0,</a:t>
            </a:r>
            <a:endParaRPr lang="zh-CN" alt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33092" y="5069747"/>
            <a:ext cx="6480721" cy="738640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+mn-lt"/>
                <a:cs typeface="宋体" panose="02010600030101010101" pitchFamily="2" charset="-122"/>
              </a:rPr>
              <a:t>∴</a:t>
            </a:r>
            <a:r>
              <a:rPr lang="en-US" altLang="zh-CN" sz="2800" b="1" i="1" kern="100" dirty="0">
                <a:solidFill>
                  <a:srgbClr val="0000FF"/>
                </a:solidFill>
                <a:latin typeface="+mn-lt"/>
                <a:cs typeface="Courier New" panose="02070309020205020404" pitchFamily="49" charset="0"/>
              </a:rPr>
              <a:t>a</a:t>
            </a:r>
            <a:r>
              <a:rPr lang="en-US" altLang="zh-CN" sz="2800" b="1" kern="100" baseline="30000" dirty="0">
                <a:solidFill>
                  <a:srgbClr val="0000FF"/>
                </a:solidFill>
                <a:latin typeface="+mn-lt"/>
                <a:cs typeface="Courier New" panose="02070309020205020404" pitchFamily="49" charset="0"/>
              </a:rPr>
              <a:t>2 013</a:t>
            </a:r>
            <a:r>
              <a:rPr lang="zh-CN" altLang="zh-CN" sz="2800" b="1" kern="1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solidFill>
                  <a:srgbClr val="0000FF"/>
                </a:solidFill>
                <a:latin typeface="+mn-lt"/>
                <a:cs typeface="Courier New" panose="02070309020205020404" pitchFamily="49" charset="0"/>
              </a:rPr>
              <a:t>b</a:t>
            </a:r>
            <a:r>
              <a:rPr lang="en-US" altLang="zh-CN" sz="2800" b="1" kern="100" baseline="30000" dirty="0">
                <a:solidFill>
                  <a:srgbClr val="0000FF"/>
                </a:solidFill>
                <a:latin typeface="+mn-lt"/>
                <a:cs typeface="Courier New" panose="02070309020205020404" pitchFamily="49" charset="0"/>
              </a:rPr>
              <a:t>2 014</a:t>
            </a:r>
            <a:r>
              <a:rPr lang="zh-CN" altLang="zh-CN" sz="2800" b="1" kern="1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solidFill>
                  <a:srgbClr val="0000FF"/>
                </a:solidFill>
                <a:latin typeface="+mn-lt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>
                <a:solidFill>
                  <a:srgbClr val="0000FF"/>
                </a:solidFill>
                <a:latin typeface="+mn-lt"/>
                <a:cs typeface="Courier New" panose="02070309020205020404" pitchFamily="49" charset="0"/>
              </a:rPr>
              <a:t>1)</a:t>
            </a:r>
            <a:r>
              <a:rPr lang="en-US" altLang="zh-CN" sz="2800" b="1" kern="100" baseline="30000" dirty="0">
                <a:solidFill>
                  <a:srgbClr val="0000FF"/>
                </a:solidFill>
                <a:latin typeface="+mn-lt"/>
                <a:cs typeface="Courier New" panose="02070309020205020404" pitchFamily="49" charset="0"/>
              </a:rPr>
              <a:t>2 013</a:t>
            </a:r>
            <a:r>
              <a:rPr lang="zh-CN" altLang="zh-CN" sz="2800" b="1" kern="1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＋</a:t>
            </a:r>
            <a:r>
              <a:rPr lang="en-US" altLang="zh-CN" sz="2800" b="1" kern="100" dirty="0">
                <a:solidFill>
                  <a:srgbClr val="0000FF"/>
                </a:solidFill>
                <a:latin typeface="+mn-lt"/>
                <a:cs typeface="Courier New" panose="02070309020205020404" pitchFamily="49" charset="0"/>
              </a:rPr>
              <a:t>0</a:t>
            </a:r>
            <a:r>
              <a:rPr lang="en-US" altLang="zh-CN" sz="2800" b="1" kern="100" baseline="30000" dirty="0">
                <a:solidFill>
                  <a:srgbClr val="0000FF"/>
                </a:solidFill>
                <a:latin typeface="+mn-lt"/>
                <a:cs typeface="Courier New" panose="02070309020205020404" pitchFamily="49" charset="0"/>
              </a:rPr>
              <a:t>2 014</a:t>
            </a:r>
            <a:r>
              <a:rPr lang="zh-CN" altLang="zh-CN" sz="2800" b="1" kern="1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＝－</a:t>
            </a:r>
            <a:r>
              <a:rPr lang="en-US" altLang="zh-CN" sz="2800" b="1" kern="100" dirty="0">
                <a:solidFill>
                  <a:srgbClr val="0000FF"/>
                </a:solidFill>
                <a:latin typeface="+mn-lt"/>
                <a:cs typeface="Courier New" panose="02070309020205020404" pitchFamily="49" charset="0"/>
              </a:rPr>
              <a:t>1.</a:t>
            </a:r>
            <a:endParaRPr lang="zh-CN" altLang="zh-CN" sz="2800" kern="100" dirty="0">
              <a:solidFill>
                <a:srgbClr val="0000FF"/>
              </a:solidFill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33092" y="4481066"/>
            <a:ext cx="1319592" cy="523220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r>
              <a:rPr lang="zh-CN" altLang="en-US" sz="2800" b="1" kern="1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则</a:t>
            </a:r>
            <a:r>
              <a:rPr lang="en-US" altLang="zh-CN" sz="2800" b="1" i="1" kern="1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en-US" altLang="zh-CN" sz="2800" b="1" kern="100" baseline="30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n-US" altLang="zh-CN" sz="2800" b="1" kern="1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=1.</a:t>
            </a:r>
            <a:endParaRPr lang="zh-CN" alt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06906" y="4346160"/>
            <a:ext cx="3264035" cy="738664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又</a:t>
            </a:r>
            <a:r>
              <a:rPr lang="en-US" altLang="zh-CN" sz="2800" b="1" i="1" kern="100" dirty="0">
                <a:solidFill>
                  <a:srgbClr val="0000FF"/>
                </a:solidFill>
                <a:latin typeface="+mn-lt"/>
                <a:cs typeface="Courier New" panose="02070309020205020404" pitchFamily="49" charset="0"/>
              </a:rPr>
              <a:t>a</a:t>
            </a:r>
            <a:r>
              <a:rPr lang="en-US" altLang="zh-CN" sz="2800" b="1" kern="1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≠</a:t>
            </a:r>
            <a:r>
              <a:rPr lang="en-US" altLang="zh-CN" sz="2800" b="1" kern="100" dirty="0">
                <a:solidFill>
                  <a:srgbClr val="0000FF"/>
                </a:solidFill>
                <a:latin typeface="+mn-lt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，</a:t>
            </a:r>
            <a:r>
              <a:rPr lang="zh-CN" altLang="zh-CN" sz="2800" b="1" kern="100" dirty="0">
                <a:solidFill>
                  <a:srgbClr val="0000FF"/>
                </a:solidFill>
                <a:latin typeface="+mn-lt"/>
                <a:cs typeface="宋体" panose="02010600030101010101" pitchFamily="2" charset="-122"/>
              </a:rPr>
              <a:t>∴</a:t>
            </a:r>
            <a:r>
              <a:rPr lang="en-US" altLang="zh-CN" sz="2800" b="1" i="1" kern="100" dirty="0">
                <a:solidFill>
                  <a:srgbClr val="0000FF"/>
                </a:solidFill>
                <a:latin typeface="+mn-lt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＝－</a:t>
            </a:r>
            <a:r>
              <a:rPr lang="en-US" altLang="zh-CN" sz="2800" b="1" kern="100" dirty="0">
                <a:solidFill>
                  <a:srgbClr val="0000FF"/>
                </a:solidFill>
                <a:latin typeface="+mn-lt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，</a:t>
            </a:r>
            <a:endParaRPr lang="zh-CN" altLang="zh-CN" sz="2800" kern="100" dirty="0">
              <a:solidFill>
                <a:srgbClr val="0000FF"/>
              </a:solidFill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6625" y="5625632"/>
            <a:ext cx="1616147" cy="738664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答案　</a:t>
            </a:r>
            <a:r>
              <a:rPr lang="en-US" altLang="zh-CN" sz="2800" b="1" kern="100" dirty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C.</a:t>
            </a:r>
            <a:endParaRPr lang="zh-CN" altLang="zh-CN" sz="2800" kern="100" dirty="0">
              <a:solidFill>
                <a:srgbClr val="FF0000"/>
              </a:solidFill>
              <a:latin typeface="+mn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3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solidFill>
                  <a:srgbClr val="FF0000"/>
                </a:solidFill>
              </a:rPr>
              <a:t>题后反思</a:t>
            </a:r>
          </a:p>
        </p:txBody>
      </p:sp>
      <p:sp>
        <p:nvSpPr>
          <p:cNvPr id="4" name="矩形 3"/>
          <p:cNvSpPr/>
          <p:nvPr/>
        </p:nvSpPr>
        <p:spPr>
          <a:xfrm>
            <a:off x="408955" y="1268761"/>
            <a:ext cx="10801200" cy="1384971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[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注意检验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]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　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对于集合问题，要注意检验，排除与集合元素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</a:rPr>
              <a:t>互异性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或与已知矛盾的情形．例如本题中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不满足互异性，否则会错选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</a:rPr>
              <a:t>D.</a:t>
            </a:r>
            <a:endParaRPr lang="en-US" altLang="zh-CN" sz="28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0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3011" y="188640"/>
            <a:ext cx="7953375" cy="481013"/>
          </a:xfrm>
        </p:spPr>
        <p:txBody>
          <a:bodyPr/>
          <a:lstStyle/>
          <a:p>
            <a:r>
              <a:rPr lang="zh-CN" altLang="en-US" sz="3200" dirty="0">
                <a:solidFill>
                  <a:srgbClr val="FF0000"/>
                </a:solidFill>
                <a:ea typeface="宋体" panose="02010600030101010101" pitchFamily="2" charset="-122"/>
              </a:rPr>
              <a:t>典例精讲：题型三：参数范围问题</a:t>
            </a:r>
          </a:p>
        </p:txBody>
      </p:sp>
      <p:sp>
        <p:nvSpPr>
          <p:cNvPr id="2" name="矩形 1"/>
          <p:cNvSpPr/>
          <p:nvPr/>
        </p:nvSpPr>
        <p:spPr>
          <a:xfrm>
            <a:off x="552971" y="985053"/>
            <a:ext cx="10441160" cy="1384971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marL="441199" indent="-441199" algn="just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8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800" dirty="0">
                <a:solidFill>
                  <a:srgbClr val="FF0000"/>
                </a:solidFill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en-US" altLang="zh-CN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已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知集合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{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|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≤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≤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4}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{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|2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＜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＜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1}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，且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</a:rPr>
              <a:t>⊆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求实数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的取值范围．</a:t>
            </a:r>
            <a:endParaRPr lang="zh-CN" altLang="en-US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2474" y="2492027"/>
            <a:ext cx="8280920" cy="523220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marL="441199" indent="-441199" algn="just"/>
            <a:r>
              <a:rPr lang="en-US" altLang="zh-CN" sz="2800" dirty="0">
                <a:solidFill>
                  <a:srgbClr val="FF0000"/>
                </a:solidFill>
                <a:ea typeface="黑体" panose="02010609060101010101" pitchFamily="49" charset="-122"/>
              </a:rPr>
              <a:t>[</a:t>
            </a:r>
            <a:r>
              <a:rPr lang="zh-CN" altLang="en-US" sz="2800" dirty="0">
                <a:solidFill>
                  <a:srgbClr val="FF0000"/>
                </a:solidFill>
                <a:ea typeface="黑体" panose="02010609060101010101" pitchFamily="49" charset="-122"/>
              </a:rPr>
              <a:t>思路探索</a:t>
            </a:r>
            <a:r>
              <a:rPr lang="en-US" altLang="zh-CN" sz="2800" dirty="0">
                <a:solidFill>
                  <a:srgbClr val="FF0000"/>
                </a:solidFill>
                <a:ea typeface="黑体" panose="02010609060101010101" pitchFamily="49" charset="-122"/>
              </a:rPr>
              <a:t>]</a:t>
            </a:r>
            <a:r>
              <a:rPr lang="zh-CN" altLang="en-US" sz="2800" dirty="0">
                <a:solidFill>
                  <a:srgbClr val="000000"/>
                </a:solidFill>
                <a:ea typeface="黑体" panose="02010609060101010101" pitchFamily="49" charset="-122"/>
              </a:rPr>
              <a:t>　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借助数轴分析，注意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是否为空集．</a:t>
            </a:r>
          </a:p>
        </p:txBody>
      </p:sp>
      <p:sp>
        <p:nvSpPr>
          <p:cNvPr id="7" name="矩形 6"/>
          <p:cNvSpPr/>
          <p:nvPr/>
        </p:nvSpPr>
        <p:spPr>
          <a:xfrm>
            <a:off x="704449" y="3261071"/>
            <a:ext cx="1145231" cy="523220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marL="441199" indent="-441199" algn="just"/>
            <a:r>
              <a:rPr lang="en-US" altLang="zh-CN" sz="2800" dirty="0">
                <a:solidFill>
                  <a:srgbClr val="FF0000"/>
                </a:solidFill>
                <a:ea typeface="黑体" panose="02010609060101010101" pitchFamily="49" charset="-122"/>
              </a:rPr>
              <a:t>[</a:t>
            </a:r>
            <a:r>
              <a:rPr lang="zh-CN" altLang="en-US" sz="2800" dirty="0">
                <a:solidFill>
                  <a:srgbClr val="FF0000"/>
                </a:solidFill>
                <a:ea typeface="黑体" panose="02010609060101010101" pitchFamily="49" charset="-122"/>
              </a:rPr>
              <a:t>解析</a:t>
            </a:r>
            <a:r>
              <a:rPr lang="en-US" altLang="zh-CN" sz="2800" dirty="0">
                <a:solidFill>
                  <a:srgbClr val="FF0000"/>
                </a:solidFill>
                <a:ea typeface="黑体" panose="02010609060101010101" pitchFamily="49" charset="-122"/>
              </a:rPr>
              <a:t>]</a:t>
            </a:r>
            <a:endParaRPr lang="zh-CN" altLang="en-US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25751" y="5909675"/>
            <a:ext cx="30006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综上得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endParaRPr lang="en-US" altLang="zh-CN" sz="2800" dirty="0"/>
          </a:p>
        </p:txBody>
      </p:sp>
      <p:sp>
        <p:nvSpPr>
          <p:cNvPr id="9" name="矩形 8"/>
          <p:cNvSpPr/>
          <p:nvPr/>
        </p:nvSpPr>
        <p:spPr>
          <a:xfrm>
            <a:off x="1760521" y="3280235"/>
            <a:ext cx="1646605" cy="523220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pPr lvl="0" eaLnBrk="0" hangingPunct="0"/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∵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MS Gothic" panose="020B0609070205080204" pitchFamily="49" charset="-128"/>
              </a:rPr>
              <a:t>⊆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951629" y="4013707"/>
            <a:ext cx="6742551" cy="523220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pPr lvl="0" eaLnBrk="0" hangingPunct="0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zh-CN" altLang="en-US" sz="28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∅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，解得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endParaRPr lang="en-US" altLang="zh-CN" sz="2800" dirty="0"/>
          </a:p>
        </p:txBody>
      </p:sp>
      <p:sp>
        <p:nvSpPr>
          <p:cNvPr id="11" name="矩形 10"/>
          <p:cNvSpPr/>
          <p:nvPr/>
        </p:nvSpPr>
        <p:spPr>
          <a:xfrm>
            <a:off x="958026" y="4885610"/>
            <a:ext cx="2573141" cy="523220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8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∅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3114790" y="4509122"/>
                <a:ext cx="1017906" cy="1266116"/>
              </a:xfrm>
              <a:prstGeom prst="rect">
                <a:avLst/>
              </a:prstGeom>
            </p:spPr>
            <p:txBody>
              <a:bodyPr wrap="none" lIns="91414" tIns="45707" rIns="91414" bIns="45707">
                <a:spAutoFit/>
              </a:bodyPr>
              <a:lstStyle/>
              <a:p>
                <a:pPr lvl="0" eaLnBrk="0" hangingPunct="0"/>
                <a:r>
                  <a:rPr lang="zh-CN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有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800" b="1" i="1">
                                <a:solidFill>
                                  <a:srgbClr val="FFFFFF"/>
                                </a:solidFill>
                                <a:latin typeface="Cambria Math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eqArrPr>
                          <m:e/>
                          <m:e/>
                          <m:e/>
                        </m:eqArr>
                      </m:e>
                    </m:d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89" y="4509120"/>
                <a:ext cx="1017907" cy="1266116"/>
              </a:xfrm>
              <a:prstGeom prst="rect">
                <a:avLst/>
              </a:prstGeom>
              <a:blipFill rotWithShape="1">
                <a:blip r:embed="rId2"/>
                <a:stretch>
                  <a:fillRect l="-125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6052135" y="4885610"/>
            <a:ext cx="2986715" cy="523220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解得－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en-US" sz="2800" dirty="0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8358355" y="3804647"/>
            <a:ext cx="29326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1109794" y="3768647"/>
            <a:ext cx="300030" cy="369306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r>
              <a:rPr lang="en-US" altLang="zh-C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8403723" y="3840646"/>
            <a:ext cx="532466" cy="369306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－</a:t>
            </a:r>
            <a:r>
              <a:rPr lang="en-US" altLang="zh-CN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</a:t>
            </a:r>
            <a:endParaRPr lang="zh-CN" alt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654553" y="3840646"/>
            <a:ext cx="300030" cy="369306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904620" y="3838775"/>
            <a:ext cx="827418" cy="369306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n-US" altLang="zh-CN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</a:t>
            </a:r>
            <a:r>
              <a:rPr lang="zh-CN" alt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－</a:t>
            </a:r>
            <a:r>
              <a:rPr lang="en-US" altLang="zh-CN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</a:t>
            </a:r>
            <a:endParaRPr lang="zh-CN" alt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914012" y="3829040"/>
            <a:ext cx="712002" cy="369306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</a:t>
            </a:r>
            <a:r>
              <a:rPr lang="zh-CN" alt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＋</a:t>
            </a:r>
            <a:r>
              <a:rPr lang="en-US" altLang="zh-CN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</a:t>
            </a:r>
            <a:endParaRPr lang="zh-CN" altLang="en-US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749679" y="4449658"/>
                <a:ext cx="2443297" cy="523220"/>
              </a:xfrm>
              <a:prstGeom prst="rect">
                <a:avLst/>
              </a:prstGeom>
            </p:spPr>
            <p:txBody>
              <a:bodyPr wrap="none" lIns="91414" tIns="45707" rIns="91414" bIns="45707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zh-CN" sz="2800" b="1" kern="1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－</m:t>
                    </m:r>
                    <m:r>
                      <m:rPr>
                        <m:nor/>
                      </m:rPr>
                      <a:rPr lang="en-US" altLang="zh-CN" sz="2800" b="1" kern="1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3</m:t>
                    </m:r>
                    <m:r>
                      <m:rPr>
                        <m:nor/>
                      </m:rPr>
                      <a:rPr lang="en-US" altLang="zh-CN" sz="2800" b="1" kern="100" dirty="0">
                        <a:solidFill>
                          <a:srgbClr val="0000FF"/>
                        </a:solidFill>
                        <a:latin typeface="宋体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altLang="zh-CN" sz="2800" b="1" kern="1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2</m:t>
                    </m:r>
                    <m:r>
                      <m:rPr>
                        <m:nor/>
                      </m:rPr>
                      <a:rPr lang="en-US" altLang="zh-CN" sz="2800" b="1" i="1" kern="1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m</m:t>
                    </m:r>
                    <m:r>
                      <m:rPr>
                        <m:nor/>
                      </m:rPr>
                      <a:rPr lang="zh-CN" altLang="zh-CN" sz="2800" b="1" kern="1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－</m:t>
                    </m:r>
                    <m:r>
                      <m:rPr>
                        <m:nor/>
                      </m:rPr>
                      <a:rPr lang="en-US" altLang="zh-CN" sz="2800" b="1" kern="1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1</m:t>
                    </m:r>
                  </m:oMath>
                </a14:m>
                <a:r>
                  <a:rPr lang="zh-CN" altLang="en-US" sz="2800" dirty="0">
                    <a:solidFill>
                      <a:srgbClr val="0000FF"/>
                    </a:solidFill>
                  </a:rPr>
                  <a:t>，</a:t>
                </a: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678" y="4449657"/>
                <a:ext cx="2443298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5116" r="-4239" b="-279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3731730" y="4873063"/>
                <a:ext cx="1903085" cy="523220"/>
              </a:xfrm>
              <a:prstGeom prst="rect">
                <a:avLst/>
              </a:prstGeom>
            </p:spPr>
            <p:txBody>
              <a:bodyPr wrap="none" lIns="91414" tIns="45707" rIns="91414" bIns="45707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i="1" kern="1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m</m:t>
                    </m:r>
                    <m:r>
                      <m:rPr>
                        <m:nor/>
                      </m:rPr>
                      <a:rPr lang="zh-CN" altLang="zh-CN" sz="2800" b="1" kern="1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＋</m:t>
                    </m:r>
                    <m:r>
                      <m:rPr>
                        <m:nor/>
                      </m:rPr>
                      <a:rPr lang="en-US" altLang="zh-CN" sz="2800" b="1" kern="1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m:rPr>
                        <m:nor/>
                      </m:rPr>
                      <a:rPr lang="en-US" altLang="zh-CN" sz="2800" b="1" kern="100" dirty="0">
                        <a:solidFill>
                          <a:srgbClr val="0000FF"/>
                        </a:solidFill>
                        <a:latin typeface="宋体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altLang="zh-CN" sz="2800" b="1" kern="1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4</m:t>
                    </m:r>
                  </m:oMath>
                </a14:m>
                <a:r>
                  <a:rPr lang="zh-CN" altLang="en-US" sz="2800" dirty="0">
                    <a:solidFill>
                      <a:srgbClr val="0000FF"/>
                    </a:solidFill>
                  </a:rPr>
                  <a:t>，</a:t>
                </a: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728" y="4873063"/>
                <a:ext cx="1903085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5116" r="-5769" b="-279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3708028" y="5408830"/>
                <a:ext cx="2821607" cy="523220"/>
              </a:xfrm>
              <a:prstGeom prst="rect">
                <a:avLst/>
              </a:prstGeom>
            </p:spPr>
            <p:txBody>
              <a:bodyPr wrap="none" lIns="91414" tIns="45707" rIns="91414" bIns="45707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kern="1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zh-CN" sz="2800" b="1" i="1" kern="1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m:t>m</m:t>
                      </m:r>
                      <m:r>
                        <m:rPr>
                          <m:nor/>
                        </m:rPr>
                        <a:rPr lang="zh-CN" altLang="zh-CN" sz="2800" b="1" kern="1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－</m:t>
                      </m:r>
                      <m:r>
                        <m:rPr>
                          <m:nor/>
                        </m:rPr>
                        <a:rPr lang="en-US" altLang="zh-CN" sz="2800" b="1" kern="1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m:t>1</m:t>
                      </m:r>
                      <m:r>
                        <m:rPr>
                          <m:nor/>
                        </m:rPr>
                        <a:rPr lang="zh-CN" altLang="zh-CN" sz="2800" b="1" kern="1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＜</m:t>
                      </m:r>
                      <m:r>
                        <m:rPr>
                          <m:nor/>
                        </m:rPr>
                        <a:rPr lang="en-US" altLang="zh-CN" sz="2800" b="1" i="1" kern="1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m:t>m</m:t>
                      </m:r>
                      <m:r>
                        <m:rPr>
                          <m:nor/>
                        </m:rPr>
                        <a:rPr lang="zh-CN" altLang="zh-CN" sz="2800" b="1" kern="1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＋</m:t>
                      </m:r>
                      <m:r>
                        <m:rPr>
                          <m:nor/>
                        </m:rPr>
                        <a:rPr lang="en-US" altLang="zh-CN" sz="2800" b="1" kern="1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m:t>1</m:t>
                      </m:r>
                      <m:r>
                        <a:rPr lang="zh-CN" altLang="en-US" sz="2800" b="1" i="1" kern="1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，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029" y="5408828"/>
                <a:ext cx="282160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组合 33"/>
          <p:cNvGrpSpPr/>
          <p:nvPr/>
        </p:nvGrpSpPr>
        <p:grpSpPr>
          <a:xfrm>
            <a:off x="9236752" y="3746895"/>
            <a:ext cx="1061768" cy="82023"/>
            <a:chOff x="9263424" y="3758625"/>
            <a:chExt cx="1061768" cy="82022"/>
          </a:xfrm>
        </p:grpSpPr>
        <p:cxnSp>
          <p:nvCxnSpPr>
            <p:cNvPr id="6" name="肘形连接符 5"/>
            <p:cNvCxnSpPr/>
            <p:nvPr/>
          </p:nvCxnSpPr>
          <p:spPr>
            <a:xfrm rot="5400000" flipH="1" flipV="1">
              <a:off x="9791506" y="3316916"/>
              <a:ext cx="12700" cy="986061"/>
            </a:xfrm>
            <a:prstGeom prst="bentConnector3">
              <a:avLst>
                <a:gd name="adj1" fmla="val 180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组合 32"/>
            <p:cNvGrpSpPr/>
            <p:nvPr/>
          </p:nvGrpSpPr>
          <p:grpSpPr>
            <a:xfrm>
              <a:off x="9263424" y="3758625"/>
              <a:ext cx="1061768" cy="82022"/>
              <a:chOff x="9263424" y="3758625"/>
              <a:chExt cx="1061768" cy="82022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9263424" y="3768647"/>
                <a:ext cx="72000" cy="72000"/>
              </a:xfrm>
              <a:prstGeom prst="ellipse">
                <a:avLst/>
              </a:prstGeom>
              <a:solidFill>
                <a:srgbClr val="CEEBF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0253192" y="3758625"/>
                <a:ext cx="72000" cy="72000"/>
              </a:xfrm>
              <a:prstGeom prst="ellipse">
                <a:avLst/>
              </a:prstGeom>
              <a:solidFill>
                <a:srgbClr val="CEEBF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8662571" y="3763929"/>
            <a:ext cx="2176973" cy="80547"/>
            <a:chOff x="8658107" y="3755882"/>
            <a:chExt cx="2176974" cy="80546"/>
          </a:xfrm>
        </p:grpSpPr>
        <p:sp>
          <p:nvSpPr>
            <p:cNvPr id="15" name="椭圆 14"/>
            <p:cNvSpPr/>
            <p:nvPr/>
          </p:nvSpPr>
          <p:spPr>
            <a:xfrm>
              <a:off x="8658107" y="3755882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肘形连接符 16"/>
            <p:cNvCxnSpPr/>
            <p:nvPr/>
          </p:nvCxnSpPr>
          <p:spPr>
            <a:xfrm rot="16200000" flipH="1">
              <a:off x="9713350" y="2742837"/>
              <a:ext cx="72000" cy="2110485"/>
            </a:xfrm>
            <a:prstGeom prst="bentConnector3">
              <a:avLst>
                <a:gd name="adj1" fmla="val -554886"/>
              </a:avLst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/>
            <p:nvPr/>
          </p:nvSpPr>
          <p:spPr>
            <a:xfrm>
              <a:off x="10763081" y="376442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5769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8" grpId="0"/>
      <p:bldP spid="19" grpId="0"/>
      <p:bldP spid="20" grpId="0"/>
      <p:bldP spid="23" grpId="0"/>
      <p:bldP spid="24" grpId="0"/>
      <p:bldP spid="4" grpId="0"/>
      <p:bldP spid="25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solidFill>
                  <a:srgbClr val="FF0000"/>
                </a:solidFill>
              </a:rPr>
              <a:t>题后反思</a:t>
            </a:r>
          </a:p>
        </p:txBody>
      </p:sp>
      <p:sp>
        <p:nvSpPr>
          <p:cNvPr id="3" name="矩形 2"/>
          <p:cNvSpPr/>
          <p:nvPr/>
        </p:nvSpPr>
        <p:spPr>
          <a:xfrm>
            <a:off x="964533" y="1124745"/>
            <a:ext cx="10533656" cy="2677632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+mn-lt"/>
                <a:cs typeface="Courier New" panose="02070309020205020404" pitchFamily="49" charset="0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Courier New" panose="02070309020205020404" pitchFamily="49" charset="0"/>
              </a:rPr>
              <a:t>涉及两个数集间包含关系求参数范围问题，通常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借助数轴，将各个集合在数轴上表示出来，以形定数，还要注意验证端点值，做到准确无误，一般含“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＝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”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用实心点表示，不含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“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＝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”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用空心点表示．这种方法称为“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</a:rPr>
              <a:t>数形结合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” ，是一种重要的数学解题思想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4533" y="4293098"/>
            <a:ext cx="10245623" cy="523220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000000"/>
                </a:solidFill>
                <a:latin typeface="+mn-lt"/>
                <a:ea typeface="楷体_GB2312" pitchFamily="49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楷体_GB2312" pitchFamily="49" charset="-122"/>
              </a:rPr>
              <a:t>．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对于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</a:rPr>
              <a:t>⊆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且集合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含有参数这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类问题要注意对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</a:rPr>
              <a:t>空集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的讨论．</a:t>
            </a:r>
          </a:p>
        </p:txBody>
      </p:sp>
    </p:spTree>
    <p:extLst>
      <p:ext uri="{BB962C8B-B14F-4D97-AF65-F5344CB8AC3E}">
        <p14:creationId xmlns:p14="http://schemas.microsoft.com/office/powerpoint/2010/main" val="62812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3011" y="476672"/>
            <a:ext cx="3840633" cy="808037"/>
          </a:xfrm>
        </p:spPr>
        <p:txBody>
          <a:bodyPr/>
          <a:lstStyle/>
          <a:p>
            <a:pPr eaLnBrk="1" hangingPunct="1"/>
            <a:r>
              <a:rPr lang="zh-CN" altLang="en-US" sz="3200" b="1" dirty="0" smtClean="0">
                <a:solidFill>
                  <a:srgbClr val="FF0000"/>
                </a:solidFill>
              </a:rPr>
              <a:t>复 习 引 入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15130" y="1427163"/>
            <a:ext cx="11380045" cy="3657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/>
              <a:t>1.</a:t>
            </a:r>
            <a:r>
              <a:rPr lang="zh-CN" altLang="en-US" b="1" dirty="0" smtClean="0"/>
              <a:t>集合、元素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/>
              <a:t>2.</a:t>
            </a:r>
            <a:r>
              <a:rPr lang="zh-CN" altLang="en-US" b="1" dirty="0" smtClean="0"/>
              <a:t>集合的分类：有限集、无限集、空集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/>
              <a:t>3.</a:t>
            </a:r>
            <a:r>
              <a:rPr lang="zh-CN" altLang="en-US" b="1" dirty="0" smtClean="0"/>
              <a:t>集合元素的特性：确定性、互异性，无序性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/>
              <a:t>4.</a:t>
            </a:r>
            <a:r>
              <a:rPr lang="zh-CN" altLang="en-US" b="1" dirty="0" smtClean="0"/>
              <a:t>集合的表示方法：列举法、描述法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/>
              <a:t>5.</a:t>
            </a:r>
            <a:r>
              <a:rPr lang="zh-CN" altLang="en-US" b="1" dirty="0" smtClean="0"/>
              <a:t>常用数集：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/>
              <a:t>6.</a:t>
            </a:r>
            <a:r>
              <a:rPr lang="zh-CN" altLang="en-US" b="1" dirty="0" smtClean="0"/>
              <a:t>用列举法表示下面集合：</a:t>
            </a:r>
          </a:p>
          <a:p>
            <a:pPr eaLnBrk="1" hangingPunct="1">
              <a:buFont typeface="Wingdings" pitchFamily="2" charset="2"/>
              <a:buNone/>
            </a:pPr>
            <a:endParaRPr lang="zh-CN" altLang="en-US" b="1" dirty="0" smtClean="0"/>
          </a:p>
          <a:p>
            <a:pPr eaLnBrk="1" hangingPunct="1">
              <a:buFont typeface="Wingdings" pitchFamily="2" charset="2"/>
              <a:buNone/>
            </a:pPr>
            <a:endParaRPr lang="zh-CN" altLang="en-US" dirty="0" smtClean="0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dirty="0" smtClean="0">
              <a:solidFill>
                <a:srgbClr val="0000FF"/>
              </a:solidFill>
            </a:endParaRPr>
          </a:p>
        </p:txBody>
      </p:sp>
      <p:graphicFrame>
        <p:nvGraphicFramePr>
          <p:cNvPr id="922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101725" y="3573463"/>
          <a:ext cx="197959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812447" imgH="228501" progId="Equation.DSMT4">
                  <p:embed/>
                </p:oleObj>
              </mc:Choice>
              <mc:Fallback>
                <p:oleObj name="Equation" r:id="rId3" imgW="812447" imgH="228501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725" y="3573463"/>
                        <a:ext cx="1979598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98261" y="4070350"/>
          <a:ext cx="3745359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公式" r:id="rId5" imgW="1473200" imgH="228600" progId="Equation.3">
                  <p:embed/>
                </p:oleObj>
              </mc:Choice>
              <mc:Fallback>
                <p:oleObj name="公式" r:id="rId5" imgW="14732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8261" y="4070350"/>
                        <a:ext cx="3745359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7379592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solidFill>
                  <a:srgbClr val="FF0000"/>
                </a:solidFill>
              </a:rPr>
              <a:t>课堂练习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408955" y="1085491"/>
            <a:ext cx="11176464" cy="29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．已知集合</a:t>
            </a:r>
            <a:r>
              <a:rPr lang="en-US" altLang="zh-CN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zh-C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b="1" dirty="0">
                <a:solidFill>
                  <a:srgbClr val="000000"/>
                </a:solidFill>
                <a:cs typeface="Times New Roman" panose="02020603050405020304" pitchFamily="18" charset="0"/>
              </a:rPr>
              <a:t>{</a:t>
            </a:r>
            <a:r>
              <a:rPr lang="en-US" altLang="zh-CN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zh-CN" b="1" dirty="0">
                <a:solidFill>
                  <a:srgbClr val="000000"/>
                </a:solidFill>
                <a:cs typeface="Times New Roman" panose="02020603050405020304" pitchFamily="18" charset="0"/>
              </a:rPr>
              <a:t>|</a:t>
            </a:r>
            <a:r>
              <a:rPr lang="zh-C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－</a:t>
            </a:r>
            <a:r>
              <a:rPr lang="en-US" altLang="zh-CN" b="1" dirty="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＜</a:t>
            </a:r>
            <a:r>
              <a:rPr lang="en-US" altLang="zh-CN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zh-C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＜</a:t>
            </a:r>
            <a:r>
              <a:rPr lang="en-US" altLang="zh-CN" b="1" dirty="0">
                <a:solidFill>
                  <a:srgbClr val="000000"/>
                </a:solidFill>
                <a:cs typeface="Times New Roman" panose="02020603050405020304" pitchFamily="18" charset="0"/>
              </a:rPr>
              <a:t>4}</a:t>
            </a:r>
            <a:r>
              <a:rPr lang="zh-C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zh-C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b="1" dirty="0">
                <a:solidFill>
                  <a:srgbClr val="000000"/>
                </a:solidFill>
                <a:cs typeface="Times New Roman" panose="02020603050405020304" pitchFamily="18" charset="0"/>
              </a:rPr>
              <a:t>{</a:t>
            </a:r>
            <a:r>
              <a:rPr lang="en-US" altLang="zh-CN" b="1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zh-CN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|</a:t>
            </a:r>
            <a:r>
              <a:rPr lang="en-US" altLang="zh-CN" b="1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zh-C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＜</a:t>
            </a:r>
            <a:r>
              <a:rPr lang="en-US" altLang="zh-CN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zh-CN" b="1" dirty="0">
                <a:solidFill>
                  <a:srgbClr val="000000"/>
                </a:solidFill>
                <a:cs typeface="Times New Roman" panose="02020603050405020304" pitchFamily="18" charset="0"/>
              </a:rPr>
              <a:t>}</a:t>
            </a:r>
            <a:r>
              <a:rPr lang="zh-C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zh-CN" altLang="en-US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若</a:t>
            </a:r>
            <a:r>
              <a:rPr lang="en-US" altLang="zh-CN" b="1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  </a:t>
            </a:r>
            <a:r>
              <a:rPr lang="en-US" altLang="zh-CN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zh-C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，则实数</a:t>
            </a:r>
            <a:r>
              <a:rPr lang="en-US" altLang="zh-CN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zh-C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满足 </a:t>
            </a:r>
            <a:r>
              <a:rPr lang="en-US" altLang="zh-CN" b="1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zh-C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　　</a:t>
            </a:r>
            <a:r>
              <a:rPr lang="en-US" altLang="zh-CN" b="1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zh-C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zh-CN" b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zh-C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en-US" altLang="zh-CN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zh-C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＜</a:t>
            </a:r>
            <a:r>
              <a:rPr lang="en-US" altLang="zh-CN" b="1" dirty="0">
                <a:solidFill>
                  <a:srgbClr val="000000"/>
                </a:solidFill>
                <a:cs typeface="Times New Roman" panose="02020603050405020304" pitchFamily="18" charset="0"/>
              </a:rPr>
              <a:t>4  		B</a:t>
            </a:r>
            <a:r>
              <a:rPr lang="zh-C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en-US" altLang="zh-CN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zh-CN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≤</a:t>
            </a:r>
            <a:r>
              <a:rPr lang="en-US" altLang="zh-CN" b="1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000000"/>
                </a:solidFill>
                <a:cs typeface="Times New Roman" panose="02020603050405020304" pitchFamily="18" charset="0"/>
              </a:rPr>
              <a:t>	C</a:t>
            </a:r>
            <a:r>
              <a:rPr lang="zh-C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en-US" altLang="zh-CN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zh-C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＞</a:t>
            </a:r>
            <a:r>
              <a:rPr lang="en-US" altLang="zh-CN" b="1" dirty="0">
                <a:solidFill>
                  <a:srgbClr val="000000"/>
                </a:solidFill>
                <a:cs typeface="Times New Roman" panose="02020603050405020304" pitchFamily="18" charset="0"/>
              </a:rPr>
              <a:t>4  		D</a:t>
            </a:r>
            <a:r>
              <a:rPr lang="zh-C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en-US" altLang="zh-CN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zh-CN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≥</a:t>
            </a:r>
            <a:r>
              <a:rPr lang="en-US" altLang="zh-CN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endParaRPr lang="en-US" altLang="zh-CN" b="1" dirty="0" smtClean="0">
              <a:solidFill>
                <a:srgbClr val="0000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853" y="1268762"/>
            <a:ext cx="382189" cy="38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552972" y="4509124"/>
            <a:ext cx="6096000" cy="523220"/>
            <a:chOff x="552971" y="4509120"/>
            <a:chExt cx="6096001" cy="523220"/>
          </a:xfrm>
        </p:grpSpPr>
        <p:sp>
          <p:nvSpPr>
            <p:cNvPr id="3" name="矩形 2"/>
            <p:cNvSpPr/>
            <p:nvPr/>
          </p:nvSpPr>
          <p:spPr>
            <a:xfrm>
              <a:off x="552971" y="4509120"/>
              <a:ext cx="6096001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altLang="zh-CN" sz="2800" dirty="0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[</a:t>
              </a:r>
              <a:r>
                <a:rPr lang="zh-CN" altLang="en-US" sz="2800" dirty="0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解析</a:t>
              </a:r>
              <a:r>
                <a:rPr lang="en-US" altLang="zh-CN" sz="2800" dirty="0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]</a:t>
              </a:r>
              <a:r>
                <a:rPr lang="zh-CN" altLang="en-US" sz="2800" b="1" dirty="0">
                  <a:solidFill>
                    <a:srgbClr val="0000FF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　</a:t>
              </a:r>
              <a:r>
                <a:rPr lang="zh-CN" altLang="en-US" sz="2800" b="1" dirty="0">
                  <a:latin typeface="+mn-lt"/>
                  <a:cs typeface="Times New Roman" panose="02020603050405020304" pitchFamily="18" charset="0"/>
                </a:rPr>
                <a:t>由</a:t>
              </a:r>
              <a:r>
                <a:rPr lang="en-US" altLang="zh-CN" sz="2800" b="1" i="1" dirty="0">
                  <a:latin typeface="+mn-lt"/>
                  <a:cs typeface="Courier New" panose="02070309020205020404" pitchFamily="49" charset="0"/>
                </a:rPr>
                <a:t>A</a:t>
              </a:r>
              <a:r>
                <a:rPr lang="en-US" altLang="zh-CN" sz="2800" b="1" dirty="0">
                  <a:latin typeface="+mn-lt"/>
                  <a:cs typeface="Courier New" panose="02070309020205020404" pitchFamily="49" charset="0"/>
                </a:rPr>
                <a:t>  </a:t>
              </a:r>
              <a:r>
                <a:rPr lang="en-US" altLang="zh-CN" sz="2800" b="1" i="1" dirty="0">
                  <a:latin typeface="+mn-lt"/>
                  <a:cs typeface="Courier New" panose="02070309020205020404" pitchFamily="49" charset="0"/>
                </a:rPr>
                <a:t>B</a:t>
              </a:r>
              <a:r>
                <a:rPr lang="zh-CN" altLang="en-US" sz="2800" b="1" dirty="0">
                  <a:latin typeface="+mn-lt"/>
                  <a:cs typeface="Times New Roman" panose="02020603050405020304" pitchFamily="18" charset="0"/>
                </a:rPr>
                <a:t>，结合数轴，得</a:t>
              </a:r>
              <a:r>
                <a:rPr lang="en-US" altLang="zh-CN" sz="2800" b="1" i="1" dirty="0">
                  <a:latin typeface="+mn-lt"/>
                  <a:cs typeface="Courier New" panose="02070309020205020404" pitchFamily="49" charset="0"/>
                </a:rPr>
                <a:t>a</a:t>
              </a:r>
              <a:r>
                <a:rPr lang="en-US" altLang="zh-CN" sz="2800" b="1" dirty="0">
                  <a:latin typeface="+mn-ea"/>
                  <a:cs typeface="Times New Roman" panose="02020603050405020304" pitchFamily="18" charset="0"/>
                </a:rPr>
                <a:t>≥</a:t>
              </a:r>
              <a:r>
                <a:rPr lang="en-US" altLang="zh-CN" sz="2800" b="1" dirty="0">
                  <a:latin typeface="+mn-lt"/>
                </a:rPr>
                <a:t>4.</a:t>
              </a:r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9195" y="4579635"/>
              <a:ext cx="382189" cy="382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矩形 3"/>
          <p:cNvSpPr/>
          <p:nvPr/>
        </p:nvSpPr>
        <p:spPr>
          <a:xfrm>
            <a:off x="552971" y="5157194"/>
            <a:ext cx="1526380" cy="523220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pPr algn="just"/>
            <a:r>
              <a:rPr lang="zh-CN" altLang="en-US" sz="2800" b="1" dirty="0">
                <a:solidFill>
                  <a:srgbClr val="FF0000"/>
                </a:solidFill>
                <a:latin typeface="+mn-lt"/>
              </a:rPr>
              <a:t>答案　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7012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solidFill>
                  <a:srgbClr val="FF0000"/>
                </a:solidFill>
              </a:rPr>
              <a:t>课堂练习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480963" y="1052736"/>
            <a:ext cx="1094521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．已知集合</a:t>
            </a:r>
            <a:r>
              <a:rPr lang="en-US" altLang="zh-CN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zh-C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b="1" dirty="0">
                <a:solidFill>
                  <a:srgbClr val="000000"/>
                </a:solidFill>
                <a:cs typeface="Times New Roman" panose="02020603050405020304" pitchFamily="18" charset="0"/>
              </a:rPr>
              <a:t>{2,9}</a:t>
            </a:r>
            <a:r>
              <a:rPr lang="zh-C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，集合</a:t>
            </a:r>
            <a:r>
              <a:rPr lang="en-US" altLang="zh-CN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zh-C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b="1" dirty="0">
                <a:solidFill>
                  <a:srgbClr val="000000"/>
                </a:solidFill>
                <a:cs typeface="Times New Roman" panose="02020603050405020304" pitchFamily="18" charset="0"/>
              </a:rPr>
              <a:t>{1</a:t>
            </a:r>
            <a:r>
              <a:rPr lang="zh-C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－</a:t>
            </a:r>
            <a:r>
              <a:rPr lang="en-US" altLang="zh-CN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m,</a:t>
            </a:r>
            <a:r>
              <a:rPr lang="en-US" altLang="zh-CN" b="1" dirty="0">
                <a:solidFill>
                  <a:srgbClr val="000000"/>
                </a:solidFill>
                <a:cs typeface="Times New Roman" panose="02020603050405020304" pitchFamily="18" charset="0"/>
              </a:rPr>
              <a:t>9}</a:t>
            </a:r>
            <a:r>
              <a:rPr lang="zh-C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，且</a:t>
            </a:r>
            <a:r>
              <a:rPr lang="en-US" altLang="zh-CN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zh-C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zh-C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，则实数</a:t>
            </a:r>
            <a:r>
              <a:rPr lang="en-US" altLang="zh-CN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zh-C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b="1" dirty="0">
                <a:solidFill>
                  <a:srgbClr val="000000"/>
                </a:solidFill>
                <a:cs typeface="Times New Roman" panose="02020603050405020304" pitchFamily="18" charset="0"/>
              </a:rPr>
              <a:t>________.</a:t>
            </a:r>
            <a:endParaRPr lang="en-US" altLang="zh-CN" b="1" dirty="0">
              <a:solidFill>
                <a:srgbClr val="0000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altLang="zh-CN" b="1" dirty="0" smtClean="0">
              <a:solidFill>
                <a:srgbClr val="0000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1650" y="4365104"/>
            <a:ext cx="2209554" cy="738664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答案</a:t>
            </a:r>
            <a:r>
              <a:rPr lang="zh-CN" altLang="en-US" sz="2800" b="1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4" name="矩形 3"/>
          <p:cNvSpPr/>
          <p:nvPr/>
        </p:nvSpPr>
        <p:spPr>
          <a:xfrm>
            <a:off x="403554" y="3284984"/>
            <a:ext cx="6788621" cy="738640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仿宋_GB2312" pitchFamily="49" charset="-122"/>
                <a:cs typeface="宋体" panose="02010600030101010101" pitchFamily="2" charset="-122"/>
              </a:rPr>
              <a:t>∵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仿宋_GB2312" pitchFamily="49" charset="-122"/>
                <a:cs typeface="Courier New" panose="02070309020205020404" pitchFamily="49" charset="0"/>
              </a:rPr>
              <a:t>A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仿宋_GB2312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仿宋_GB2312" pitchFamily="49" charset="-122"/>
                <a:cs typeface="Courier New" panose="02070309020205020404" pitchFamily="49" charset="0"/>
              </a:rPr>
              <a:t>B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仿宋_GB2312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仿宋_GB2312" pitchFamily="49" charset="-122"/>
                <a:cs typeface="宋体" panose="02010600030101010101" pitchFamily="2" charset="-122"/>
              </a:rPr>
              <a:t>∴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仿宋_GB2312" pitchFamily="49" charset="-122"/>
                <a:cs typeface="Courier New" panose="02070309020205020404" pitchFamily="49" charset="0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仿宋_GB2312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仿宋_GB2312" pitchFamily="49" charset="-122"/>
                <a:cs typeface="Courier New" panose="02070309020205020404" pitchFamily="49" charset="0"/>
              </a:rPr>
              <a:t>m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仿宋_GB2312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仿宋_GB2312" pitchFamily="49" charset="-122"/>
                <a:cs typeface="Courier New" panose="02070309020205020404" pitchFamily="49" charset="0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仿宋_GB2312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仿宋_GB2312" pitchFamily="49" charset="-122"/>
                <a:cs typeface="宋体" panose="02010600030101010101" pitchFamily="2" charset="-122"/>
              </a:rPr>
              <a:t>∴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仿宋_GB2312" pitchFamily="49" charset="-122"/>
                <a:cs typeface="Courier New" panose="02070309020205020404" pitchFamily="49" charset="0"/>
              </a:rPr>
              <a:t>m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仿宋_GB2312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仿宋_GB2312" pitchFamily="49" charset="-122"/>
                <a:cs typeface="Courier New" panose="02070309020205020404" pitchFamily="49" charset="0"/>
              </a:rPr>
              <a:t>1.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8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978159" y="152404"/>
            <a:ext cx="10607262" cy="641351"/>
          </a:xfrm>
          <a:prstGeom prst="rect">
            <a:avLst/>
          </a:prstGeom>
        </p:spPr>
        <p:txBody>
          <a:bodyPr lIns="91414" tIns="45707" rIns="91414" bIns="45707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 dirty="0">
                <a:solidFill>
                  <a:srgbClr val="FF0000"/>
                </a:solidFill>
              </a:rPr>
              <a:t>课堂练习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480963" y="1052738"/>
            <a:ext cx="10945216" cy="81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zh-CN" altLang="en-US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．已知集合</a:t>
            </a:r>
            <a:r>
              <a:rPr lang="en-US" altLang="zh-CN" b="1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zh-CN" altLang="en-US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{(</a:t>
            </a:r>
            <a:r>
              <a:rPr lang="en-US" altLang="zh-CN" b="1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zh-CN" altLang="en-US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b="1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y</a:t>
            </a:r>
            <a:r>
              <a:rPr lang="en-US" altLang="zh-CN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)|</a:t>
            </a:r>
            <a:r>
              <a:rPr lang="en-US" altLang="zh-CN" b="1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zh-CN" altLang="en-US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＋</a:t>
            </a:r>
            <a:r>
              <a:rPr lang="en-US" altLang="zh-CN" b="1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y</a:t>
            </a:r>
            <a:r>
              <a:rPr lang="zh-CN" altLang="en-US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zh-CN" altLang="en-US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b="1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zh-CN" altLang="en-US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b="1" i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y</a:t>
            </a:r>
            <a:r>
              <a:rPr lang="en-US" altLang="zh-CN" b="1" dirty="0" err="1" smtClean="0">
                <a:solidFill>
                  <a:srgbClr val="000000"/>
                </a:solidFill>
              </a:rPr>
              <a:t>∈</a:t>
            </a:r>
            <a:r>
              <a:rPr lang="en-US" altLang="zh-CN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</a:t>
            </a:r>
            <a:r>
              <a:rPr lang="en-US" altLang="zh-CN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}</a:t>
            </a:r>
            <a:r>
              <a:rPr lang="zh-CN" altLang="en-US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，试写出</a:t>
            </a:r>
            <a:r>
              <a:rPr lang="en-US" altLang="zh-CN" b="1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zh-CN" altLang="en-US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的所有子集．</a:t>
            </a:r>
            <a:endParaRPr lang="zh-CN" altLang="en-US" b="1" dirty="0">
              <a:solidFill>
                <a:srgbClr val="0000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1477" y="3418593"/>
            <a:ext cx="10262374" cy="1384995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+mn-lt"/>
              </a:rPr>
              <a:t>∴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方正书宋_GBK" panose="03000509000000000000" pitchFamily="65" charset="-122"/>
              </a:rPr>
              <a:t>的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子集有：</a:t>
            </a:r>
            <a:r>
              <a:rPr lang="en-US" altLang="zh-CN" sz="28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∅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{(0,2)}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{(1,1)}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{(2,0)}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{(0,2)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(1,1)}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{(0,2)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(2,0)}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{(1,1)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(2,0)}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{(0,2)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(1,1)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(2,0)}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．</a:t>
            </a:r>
          </a:p>
        </p:txBody>
      </p:sp>
      <p:sp>
        <p:nvSpPr>
          <p:cNvPr id="3" name="矩形 2"/>
          <p:cNvSpPr/>
          <p:nvPr/>
        </p:nvSpPr>
        <p:spPr>
          <a:xfrm>
            <a:off x="443723" y="1895099"/>
            <a:ext cx="7146509" cy="738664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en-US" sz="2800" b="1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800" b="1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] 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　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</a:rPr>
              <a:t>∵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{(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y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)|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＋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y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y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</a:rPr>
              <a:t>∈</a:t>
            </a:r>
            <a:r>
              <a:rPr lang="en-US" altLang="zh-CN" sz="28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}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，</a:t>
            </a:r>
            <a:endParaRPr lang="zh-CN" altLang="en-US" sz="2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9227" y="2633763"/>
            <a:ext cx="4576894" cy="738664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+mn-lt"/>
              </a:rPr>
              <a:t>∴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{(0,2)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(1,1)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(2,0)}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．</a:t>
            </a:r>
            <a:endParaRPr lang="zh-CN" altLang="en-US" sz="28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0307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92643" y="1236245"/>
            <a:ext cx="2737577" cy="443307"/>
          </a:xfrm>
        </p:spPr>
        <p:txBody>
          <a:bodyPr/>
          <a:lstStyle/>
          <a:p>
            <a:pPr marL="609428" indent="-609428" algn="just">
              <a:buNone/>
            </a:pPr>
            <a:r>
              <a:rPr lang="en-US" altLang="zh-CN" b="1" dirty="0" smtClean="0">
                <a:ea typeface="宋体" panose="02010600030101010101" pitchFamily="2" charset="-122"/>
              </a:rPr>
              <a:t>1. </a:t>
            </a:r>
            <a:r>
              <a:rPr lang="zh-CN" altLang="en-US" b="1" dirty="0" smtClean="0">
                <a:ea typeface="宋体" panose="02010600030101010101" pitchFamily="2" charset="-122"/>
              </a:rPr>
              <a:t>子集和真子集</a:t>
            </a:r>
            <a:endParaRPr lang="zh-CN" altLang="en-US" b="1" dirty="0">
              <a:ea typeface="宋体" panose="02010600030101010101" pitchFamily="2" charset="-122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solidFill>
                  <a:srgbClr val="FF0000"/>
                </a:solidFill>
                <a:ea typeface="宋体" panose="02010600030101010101" pitchFamily="2" charset="-122"/>
              </a:rPr>
              <a:t>归纳小结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gray">
          <a:xfrm>
            <a:off x="2792641" y="1856085"/>
            <a:ext cx="3692808" cy="44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428" indent="-609428" algn="just">
              <a:buNone/>
            </a:pPr>
            <a:r>
              <a:rPr lang="en-US" altLang="zh-CN" b="1" dirty="0">
                <a:ea typeface="宋体" panose="02010600030101010101" pitchFamily="2" charset="-122"/>
              </a:rPr>
              <a:t>2. </a:t>
            </a:r>
            <a:r>
              <a:rPr lang="zh-CN" altLang="en-US" b="1" dirty="0">
                <a:ea typeface="宋体" panose="02010600030101010101" pitchFamily="2" charset="-122"/>
              </a:rPr>
              <a:t>空集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gray">
          <a:xfrm>
            <a:off x="2792639" y="2708921"/>
            <a:ext cx="2376264" cy="44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428" indent="-609428" algn="just">
              <a:buNone/>
            </a:pPr>
            <a:r>
              <a:rPr lang="en-US" altLang="zh-CN" b="1" dirty="0">
                <a:ea typeface="宋体" panose="02010600030101010101" pitchFamily="2" charset="-122"/>
              </a:rPr>
              <a:t>3. </a:t>
            </a:r>
            <a:r>
              <a:rPr lang="zh-CN" altLang="en-US" b="1" dirty="0">
                <a:ea typeface="宋体" panose="02010600030101010101" pitchFamily="2" charset="-122"/>
              </a:rPr>
              <a:t>子集的性质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gray">
          <a:xfrm>
            <a:off x="2792639" y="3356993"/>
            <a:ext cx="2376264" cy="44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428" indent="-609428" algn="just">
              <a:buNone/>
            </a:pPr>
            <a:r>
              <a:rPr lang="en-US" altLang="zh-CN" b="1" dirty="0">
                <a:ea typeface="宋体" panose="02010600030101010101" pitchFamily="2" charset="-122"/>
              </a:rPr>
              <a:t>4. </a:t>
            </a:r>
            <a:r>
              <a:rPr lang="zh-CN" altLang="en-US" b="1" dirty="0">
                <a:ea typeface="宋体" panose="02010600030101010101" pitchFamily="2" charset="-122"/>
              </a:rPr>
              <a:t>集合相等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2422539" y="1453667"/>
            <a:ext cx="382192" cy="2147585"/>
          </a:xfrm>
          <a:prstGeom prst="leftBrace">
            <a:avLst>
              <a:gd name="adj1" fmla="val 6462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4" tIns="45707" rIns="91414" bIns="45707"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gray">
          <a:xfrm>
            <a:off x="999905" y="2307984"/>
            <a:ext cx="1440160" cy="44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428" indent="-609428" algn="just">
              <a:buNone/>
            </a:pPr>
            <a:r>
              <a:rPr lang="zh-CN" altLang="en-US" b="1" dirty="0">
                <a:solidFill>
                  <a:srgbClr val="FF6600"/>
                </a:solidFill>
                <a:ea typeface="宋体" panose="02010600030101010101" pitchFamily="2" charset="-122"/>
              </a:rPr>
              <a:t>知识点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gray">
          <a:xfrm>
            <a:off x="977983" y="4221089"/>
            <a:ext cx="2030682" cy="44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09600" indent="-609600" algn="just">
              <a:spcBef>
                <a:spcPct val="20000"/>
              </a:spcBef>
              <a:buFontTx/>
              <a:buNone/>
              <a:defRPr sz="2800" b="1">
                <a:solidFill>
                  <a:srgbClr val="FF6600"/>
                </a:solidFill>
                <a:latin typeface="+mn-lt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r>
              <a:rPr lang="zh-CN" altLang="en-US" dirty="0"/>
              <a:t>思想方法：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gray">
          <a:xfrm>
            <a:off x="2864647" y="4221089"/>
            <a:ext cx="5328593" cy="44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428" indent="-609428" algn="just">
              <a:buNone/>
            </a:pPr>
            <a:r>
              <a:rPr lang="zh-CN" altLang="en-US" b="1" dirty="0">
                <a:solidFill>
                  <a:srgbClr val="0000FF"/>
                </a:solidFill>
                <a:ea typeface="宋体" panose="02010600030101010101" pitchFamily="2" charset="-122"/>
              </a:rPr>
              <a:t>数形结合思想    分类讨论思想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  <p:bldP spid="5" grpId="0"/>
      <p:bldP spid="6" grpId="0"/>
      <p:bldP spid="7" grpId="0"/>
      <p:bldP spid="2" grpId="0" animBg="1"/>
      <p:bldP spid="9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5334982" y="4160952"/>
            <a:ext cx="422596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6000" b="0" dirty="0" smtClean="0">
                <a:solidFill>
                  <a:srgbClr val="009999"/>
                </a:solidFill>
                <a:latin typeface="Arial" pitchFamily="34" charset="0"/>
                <a:ea typeface="华文隶书" pitchFamily="2" charset="-122"/>
              </a:rPr>
              <a:t>再见！</a:t>
            </a:r>
          </a:p>
        </p:txBody>
      </p:sp>
      <p:pic>
        <p:nvPicPr>
          <p:cNvPr id="28675" name="Picture 5" descr="BS00554_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923" y="4276725"/>
            <a:ext cx="244750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20044101450969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30" y="3573463"/>
            <a:ext cx="3010684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>
            <a:hlinkClick r:id="rId6"/>
          </p:cNvPr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47" y="6669091"/>
            <a:ext cx="3811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>
            <a:hlinkClick r:id="rId6"/>
          </p:cNvPr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988" y="5876925"/>
            <a:ext cx="25407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0" descr="3-41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43" y="2435228"/>
            <a:ext cx="106707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1" descr="a113935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57" y="2204864"/>
            <a:ext cx="1244924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2" descr="RT_00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979" y="1052736"/>
            <a:ext cx="101626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3" descr="1-42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086" y="2859145"/>
            <a:ext cx="48696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5">
            <a:hlinkClick r:id="rId13"/>
          </p:cNvPr>
          <p:cNvPicPr preferRelativeResize="0"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713538"/>
            <a:ext cx="97392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Text Box 16"/>
          <p:cNvSpPr txBox="1">
            <a:spLocks noChangeArrowheads="1"/>
          </p:cNvSpPr>
          <p:nvPr/>
        </p:nvSpPr>
        <p:spPr bwMode="auto">
          <a:xfrm>
            <a:off x="3577307" y="3641839"/>
            <a:ext cx="9508426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 smtClean="0">
                <a:solidFill>
                  <a:srgbClr val="0000FF"/>
                </a:solidFill>
                <a:latin typeface="Arial" pitchFamily="34" charset="0"/>
              </a:rPr>
              <a:t>谢谢大家！</a:t>
            </a:r>
          </a:p>
        </p:txBody>
      </p:sp>
      <p:sp>
        <p:nvSpPr>
          <p:cNvPr id="28685" name="Text Box 18"/>
          <p:cNvSpPr txBox="1">
            <a:spLocks noChangeArrowheads="1"/>
          </p:cNvSpPr>
          <p:nvPr/>
        </p:nvSpPr>
        <p:spPr bwMode="auto">
          <a:xfrm>
            <a:off x="1610463" y="1268760"/>
            <a:ext cx="787393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0000"/>
                </a:solidFill>
                <a:latin typeface="方正舒体" pitchFamily="2" charset="-122"/>
                <a:ea typeface="方正舒体" pitchFamily="2" charset="-122"/>
              </a:rPr>
              <a:t>点滴积累 丰富人生</a:t>
            </a:r>
          </a:p>
        </p:txBody>
      </p:sp>
    </p:spTree>
    <p:extLst>
      <p:ext uri="{BB962C8B-B14F-4D97-AF65-F5344CB8AC3E}">
        <p14:creationId xmlns:p14="http://schemas.microsoft.com/office/powerpoint/2010/main" val="706143333"/>
      </p:ext>
    </p:extLst>
  </p:cSld>
  <p:clrMapOvr>
    <a:masterClrMapping/>
  </p:clrMapOvr>
  <p:transition>
    <p:sndAc>
      <p:stSnd>
        <p:snd r:embed="rId2" name="1jm200801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9" name="Text Box 16"/>
          <p:cNvSpPr txBox="1">
            <a:spLocks noChangeArrowheads="1"/>
          </p:cNvSpPr>
          <p:nvPr/>
        </p:nvSpPr>
        <p:spPr bwMode="auto">
          <a:xfrm>
            <a:off x="1489075" y="1988840"/>
            <a:ext cx="10264272" cy="184666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8" tIns="60960" rIns="121918" bIns="609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7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实数有相等关系，大小关系，</a:t>
            </a:r>
            <a:r>
              <a:rPr lang="zh-CN" altLang="en-US" sz="37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en-US" altLang="zh-CN" sz="37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5=5</a:t>
            </a:r>
            <a:r>
              <a:rPr lang="zh-CN" altLang="en-US" sz="37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37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5&lt;7</a:t>
            </a:r>
            <a:r>
              <a:rPr lang="zh-CN" altLang="en-US" sz="37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37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5&gt;3</a:t>
            </a:r>
            <a:r>
              <a:rPr lang="zh-CN" altLang="en-US" sz="37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等等，类比实数之间的关系，你会想到集合间有什么关系？</a:t>
            </a:r>
          </a:p>
        </p:txBody>
      </p:sp>
      <p:grpSp>
        <p:nvGrpSpPr>
          <p:cNvPr id="17445" name="Group 37"/>
          <p:cNvGrpSpPr>
            <a:grpSpLocks/>
          </p:cNvGrpSpPr>
          <p:nvPr/>
        </p:nvGrpSpPr>
        <p:grpSpPr bwMode="auto">
          <a:xfrm>
            <a:off x="203256" y="2468316"/>
            <a:ext cx="1088250" cy="1512888"/>
            <a:chOff x="528" y="3054"/>
            <a:chExt cx="514" cy="953"/>
          </a:xfrm>
        </p:grpSpPr>
        <p:sp>
          <p:nvSpPr>
            <p:cNvPr id="17443" name="WordArt 35"/>
            <p:cNvSpPr>
              <a:spLocks noChangeArrowheads="1" noChangeShapeType="1" noTextEdit="1"/>
            </p:cNvSpPr>
            <p:nvPr/>
          </p:nvSpPr>
          <p:spPr bwMode="auto">
            <a:xfrm rot="5400000">
              <a:off x="225" y="3357"/>
              <a:ext cx="953" cy="34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eaVert"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99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 fontAlgn="auto"/>
              <a:r>
                <a:rPr lang="zh-CN" altLang="en-US" sz="4800" kern="10" dirty="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0" scaled="1"/>
                  </a:gradFill>
                  <a:latin typeface="宋体"/>
                  <a:ea typeface="宋体"/>
                </a:rPr>
                <a:t>思考</a:t>
              </a:r>
            </a:p>
          </p:txBody>
        </p:sp>
        <p:sp>
          <p:nvSpPr>
            <p:cNvPr id="17444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864" y="3287"/>
              <a:ext cx="178" cy="53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99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en-US" altLang="zh-CN" sz="48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宋体"/>
                  <a:ea typeface="宋体"/>
                </a:rPr>
                <a:t>?</a:t>
              </a:r>
              <a:endParaRPr lang="zh-CN" altLang="en-US" sz="48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endParaRPr>
            </a:p>
          </p:txBody>
        </p:sp>
      </p:grpSp>
      <p:grpSp>
        <p:nvGrpSpPr>
          <p:cNvPr id="17446" name="Group 3"/>
          <p:cNvGrpSpPr>
            <a:grpSpLocks/>
          </p:cNvGrpSpPr>
          <p:nvPr/>
        </p:nvGrpSpPr>
        <p:grpSpPr bwMode="auto">
          <a:xfrm>
            <a:off x="3252046" y="4725816"/>
            <a:ext cx="2593593" cy="1295400"/>
            <a:chOff x="1713" y="10994"/>
            <a:chExt cx="1704" cy="1281"/>
          </a:xfrm>
        </p:grpSpPr>
        <p:sp>
          <p:nvSpPr>
            <p:cNvPr id="17447" name="Oval 4"/>
            <p:cNvSpPr>
              <a:spLocks noChangeArrowheads="1"/>
            </p:cNvSpPr>
            <p:nvPr/>
          </p:nvSpPr>
          <p:spPr bwMode="auto">
            <a:xfrm>
              <a:off x="1713" y="10994"/>
              <a:ext cx="1704" cy="128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endParaRPr lang="en-US" altLang="zh-CN" sz="1300">
                <a:latin typeface="Times New Roman" pitchFamily="18" charset="0"/>
              </a:endParaRPr>
            </a:p>
            <a:p>
              <a:pPr algn="just"/>
              <a:r>
                <a:rPr lang="en-US" altLang="zh-CN" sz="1300">
                  <a:latin typeface="Times New Roman" pitchFamily="18" charset="0"/>
                </a:rPr>
                <a:t>B</a:t>
              </a:r>
              <a:endParaRPr lang="en-US" altLang="zh-CN"/>
            </a:p>
          </p:txBody>
        </p:sp>
        <p:sp>
          <p:nvSpPr>
            <p:cNvPr id="17448" name="Oval 5"/>
            <p:cNvSpPr>
              <a:spLocks noChangeArrowheads="1"/>
            </p:cNvSpPr>
            <p:nvPr/>
          </p:nvSpPr>
          <p:spPr bwMode="auto">
            <a:xfrm>
              <a:off x="2340" y="11222"/>
              <a:ext cx="852" cy="856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zh-CN" sz="1300">
                  <a:latin typeface="Times New Roman" pitchFamily="18" charset="0"/>
                </a:rPr>
                <a:t> A</a:t>
              </a:r>
              <a:endParaRPr lang="en-US" altLang="zh-CN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70866" y="4507358"/>
            <a:ext cx="2112983" cy="661988"/>
            <a:chOff x="3198" y="2432"/>
            <a:chExt cx="998" cy="417"/>
          </a:xfrm>
        </p:grpSpPr>
        <p:sp>
          <p:nvSpPr>
            <p:cNvPr id="71687" name="AutoShape 7"/>
            <p:cNvSpPr>
              <a:spLocks noChangeArrowheads="1"/>
            </p:cNvSpPr>
            <p:nvPr/>
          </p:nvSpPr>
          <p:spPr bwMode="auto">
            <a:xfrm>
              <a:off x="3198" y="2523"/>
              <a:ext cx="181" cy="181"/>
            </a:xfrm>
            <a:prstGeom prst="star5">
              <a:avLst/>
            </a:prstGeom>
            <a:solidFill>
              <a:srgbClr val="008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37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451" name="Text Box 8"/>
            <p:cNvSpPr txBox="1">
              <a:spLocks noChangeArrowheads="1"/>
            </p:cNvSpPr>
            <p:nvPr/>
          </p:nvSpPr>
          <p:spPr bwMode="auto">
            <a:xfrm>
              <a:off x="3470" y="2432"/>
              <a:ext cx="72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700" b="1" dirty="0">
                  <a:latin typeface="微软雅黑" pitchFamily="34" charset="-122"/>
                  <a:ea typeface="微软雅黑" pitchFamily="34" charset="-122"/>
                </a:rPr>
                <a:t>包含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770863" y="5155058"/>
            <a:ext cx="2879416" cy="661988"/>
            <a:chOff x="3198" y="2840"/>
            <a:chExt cx="1360" cy="417"/>
          </a:xfrm>
        </p:grpSpPr>
        <p:sp>
          <p:nvSpPr>
            <p:cNvPr id="71690" name="AutoShape 10"/>
            <p:cNvSpPr>
              <a:spLocks noChangeArrowheads="1"/>
            </p:cNvSpPr>
            <p:nvPr/>
          </p:nvSpPr>
          <p:spPr bwMode="auto">
            <a:xfrm>
              <a:off x="3198" y="2931"/>
              <a:ext cx="181" cy="181"/>
            </a:xfrm>
            <a:prstGeom prst="star5">
              <a:avLst/>
            </a:prstGeom>
            <a:solidFill>
              <a:srgbClr val="008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37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454" name="Text Box 11"/>
            <p:cNvSpPr txBox="1">
              <a:spLocks noChangeArrowheads="1"/>
            </p:cNvSpPr>
            <p:nvPr/>
          </p:nvSpPr>
          <p:spPr bwMode="auto">
            <a:xfrm>
              <a:off x="3470" y="2840"/>
              <a:ext cx="1088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700" b="1">
                  <a:latin typeface="微软雅黑" pitchFamily="34" charset="-122"/>
                  <a:ea typeface="微软雅黑" pitchFamily="34" charset="-122"/>
                </a:rPr>
                <a:t>真包含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770866" y="5804348"/>
            <a:ext cx="2112983" cy="661987"/>
            <a:chOff x="3198" y="2432"/>
            <a:chExt cx="998" cy="417"/>
          </a:xfrm>
        </p:grpSpPr>
        <p:sp>
          <p:nvSpPr>
            <p:cNvPr id="71693" name="AutoShape 13"/>
            <p:cNvSpPr>
              <a:spLocks noChangeArrowheads="1"/>
            </p:cNvSpPr>
            <p:nvPr/>
          </p:nvSpPr>
          <p:spPr bwMode="auto">
            <a:xfrm>
              <a:off x="3198" y="2523"/>
              <a:ext cx="181" cy="181"/>
            </a:xfrm>
            <a:prstGeom prst="star5">
              <a:avLst/>
            </a:prstGeom>
            <a:solidFill>
              <a:srgbClr val="008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37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457" name="Text Box 14"/>
            <p:cNvSpPr txBox="1">
              <a:spLocks noChangeArrowheads="1"/>
            </p:cNvSpPr>
            <p:nvPr/>
          </p:nvSpPr>
          <p:spPr bwMode="auto">
            <a:xfrm>
              <a:off x="3470" y="2432"/>
              <a:ext cx="72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700" b="1" dirty="0">
                  <a:latin typeface="微软雅黑" pitchFamily="34" charset="-122"/>
                  <a:ea typeface="微软雅黑" pitchFamily="34" charset="-122"/>
                </a:rPr>
                <a:t>相等</a:t>
              </a:r>
            </a:p>
          </p:txBody>
        </p:sp>
      </p:grpSp>
      <p:sp>
        <p:nvSpPr>
          <p:cNvPr id="17459" name="WordArt 51"/>
          <p:cNvSpPr>
            <a:spLocks noChangeArrowheads="1" noChangeShapeType="1" noTextEdit="1"/>
          </p:cNvSpPr>
          <p:nvPr/>
        </p:nvSpPr>
        <p:spPr bwMode="auto">
          <a:xfrm>
            <a:off x="304881" y="4741907"/>
            <a:ext cx="2017709" cy="703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21918" tIns="60960" rIns="121918" bIns="60960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48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rPr>
              <a:t>结论：</a:t>
            </a:r>
          </a:p>
        </p:txBody>
      </p:sp>
      <p:sp>
        <p:nvSpPr>
          <p:cNvPr id="40" name="矩形 39"/>
          <p:cNvSpPr/>
          <p:nvPr/>
        </p:nvSpPr>
        <p:spPr>
          <a:xfrm>
            <a:off x="917932" y="164728"/>
            <a:ext cx="2298665" cy="738664"/>
          </a:xfrm>
          <a:prstGeom prst="rect">
            <a:avLst/>
          </a:prstGeom>
        </p:spPr>
        <p:txBody>
          <a:bodyPr wrap="none" lIns="121918" tIns="60960" rIns="121918" bIns="609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rgbClr val="FF9900"/>
                </a:solidFill>
                <a:ea typeface="微软简粗黑" pitchFamily="2" charset="-122"/>
              </a:rPr>
              <a:t>创设情境</a:t>
            </a:r>
          </a:p>
        </p:txBody>
      </p:sp>
    </p:spTree>
    <p:extLst>
      <p:ext uri="{BB962C8B-B14F-4D97-AF65-F5344CB8AC3E}">
        <p14:creationId xmlns:p14="http://schemas.microsoft.com/office/powerpoint/2010/main" val="368223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09759" y="1341438"/>
            <a:ext cx="11585416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观察以下几组集合，并指出它们元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素间的关系：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① </a:t>
            </a:r>
            <a:r>
              <a:rPr kumimoji="1" lang="en-US" altLang="zh-CN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A={1,2,3},   B={1,2,3,4,5};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② A={</a:t>
            </a:r>
            <a:r>
              <a:rPr kumimoji="1" lang="en-US" altLang="zh-CN" sz="3200" b="1" dirty="0" err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x</a:t>
            </a:r>
            <a:r>
              <a:rPr kumimoji="1" lang="en-US" altLang="zh-CN" sz="3200" b="1" dirty="0" err="1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|</a:t>
            </a:r>
            <a:r>
              <a:rPr kumimoji="1" lang="en-US" altLang="zh-CN" sz="3200" b="1" dirty="0" err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x</a:t>
            </a:r>
            <a:r>
              <a:rPr kumimoji="1" lang="zh-CN" altLang="en-US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＞</a:t>
            </a:r>
            <a:r>
              <a:rPr kumimoji="1" lang="en-US" altLang="zh-CN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1},   B={x</a:t>
            </a:r>
            <a:r>
              <a:rPr kumimoji="1" lang="en-US" altLang="zh-CN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|</a:t>
            </a:r>
            <a:r>
              <a:rPr kumimoji="1" lang="en-US" altLang="zh-CN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x</a:t>
            </a:r>
            <a:r>
              <a:rPr kumimoji="1" lang="en-US" altLang="zh-CN" sz="3200" b="1" baseline="300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zh-CN" altLang="en-US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＞</a:t>
            </a:r>
            <a:r>
              <a:rPr kumimoji="1" lang="en-US" altLang="zh-CN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1};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③ A={</a:t>
            </a:r>
            <a:r>
              <a:rPr kumimoji="1" lang="zh-CN" altLang="en-US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四边形</a:t>
            </a:r>
            <a:r>
              <a:rPr kumimoji="1" lang="en-US" altLang="zh-CN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},   B={</a:t>
            </a:r>
            <a:r>
              <a:rPr kumimoji="1" lang="zh-CN" altLang="en-US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多边形</a:t>
            </a:r>
            <a:r>
              <a:rPr kumimoji="1" lang="en-US" altLang="zh-CN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};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④ A={</a:t>
            </a:r>
            <a:r>
              <a:rPr kumimoji="1" lang="en-US" altLang="zh-CN" sz="3200" b="1" dirty="0" err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x</a:t>
            </a:r>
            <a:r>
              <a:rPr kumimoji="1" lang="en-US" altLang="zh-CN" sz="3200" b="1" dirty="0" err="1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|</a:t>
            </a:r>
            <a:r>
              <a:rPr kumimoji="1" lang="en-US" altLang="zh-CN" sz="3200" b="1" dirty="0" err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x</a:t>
            </a:r>
            <a:r>
              <a:rPr kumimoji="1" lang="zh-CN" altLang="en-US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是两边相等的三角形</a:t>
            </a:r>
            <a:r>
              <a:rPr kumimoji="1" lang="en-US" altLang="zh-CN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},   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     B={</a:t>
            </a:r>
            <a:r>
              <a:rPr kumimoji="1" lang="en-US" altLang="zh-CN" sz="3200" b="1" dirty="0" err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x</a:t>
            </a:r>
            <a:r>
              <a:rPr kumimoji="1" lang="en-US" altLang="zh-CN" sz="3200" b="1" dirty="0" err="1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|</a:t>
            </a:r>
            <a:r>
              <a:rPr kumimoji="1" lang="en-US" altLang="zh-CN" sz="3200" b="1" dirty="0" err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x</a:t>
            </a:r>
            <a:r>
              <a:rPr kumimoji="1" lang="zh-CN" altLang="en-US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是等腰三角形</a:t>
            </a:r>
            <a:r>
              <a:rPr kumimoji="1" lang="en-US" altLang="zh-CN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} </a:t>
            </a:r>
            <a:r>
              <a:rPr kumimoji="1" lang="zh-CN" altLang="en-US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．</a:t>
            </a:r>
          </a:p>
        </p:txBody>
      </p:sp>
      <p:sp>
        <p:nvSpPr>
          <p:cNvPr id="4" name="矩形 3"/>
          <p:cNvSpPr/>
          <p:nvPr/>
        </p:nvSpPr>
        <p:spPr>
          <a:xfrm>
            <a:off x="917932" y="164728"/>
            <a:ext cx="2298665" cy="738664"/>
          </a:xfrm>
          <a:prstGeom prst="rect">
            <a:avLst/>
          </a:prstGeom>
        </p:spPr>
        <p:txBody>
          <a:bodyPr wrap="none" lIns="121918" tIns="60960" rIns="121918" bIns="609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rgbClr val="FF9900"/>
                </a:solidFill>
                <a:ea typeface="微软简粗黑" pitchFamily="2" charset="-122"/>
              </a:rPr>
              <a:t>创设情境</a:t>
            </a:r>
          </a:p>
        </p:txBody>
      </p:sp>
    </p:spTree>
    <p:extLst>
      <p:ext uri="{BB962C8B-B14F-4D97-AF65-F5344CB8AC3E}">
        <p14:creationId xmlns:p14="http://schemas.microsoft.com/office/powerpoint/2010/main" val="23851030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980" y="332656"/>
            <a:ext cx="1894357" cy="481013"/>
          </a:xfrm>
        </p:spPr>
        <p:txBody>
          <a:bodyPr/>
          <a:lstStyle/>
          <a:p>
            <a:r>
              <a:rPr lang="zh-CN" altLang="en-US" sz="3200" dirty="0">
                <a:solidFill>
                  <a:srgbClr val="FF0000"/>
                </a:solidFill>
              </a:rPr>
              <a:t>引入课题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80963" y="1124745"/>
            <a:ext cx="8208912" cy="130315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元素和集合之间有属于与不属于的关系：</a:t>
            </a:r>
            <a:endParaRPr lang="en-US" altLang="zh-CN" sz="2800" b="1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如</a:t>
            </a:r>
            <a:r>
              <a:rPr lang="en-US" altLang="zh-CN" sz="2800" b="1" i="1" dirty="0">
                <a:latin typeface="黑体" pitchFamily="49" charset="-122"/>
                <a:ea typeface="黑体" pitchFamily="49" charset="-122"/>
              </a:rPr>
              <a:t>A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={1,2,3}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∈</a:t>
            </a:r>
            <a:r>
              <a:rPr lang="en-US" altLang="zh-CN" sz="2800" b="1" i="1" dirty="0" smtClean="0">
                <a:latin typeface="黑体" pitchFamily="49" charset="-122"/>
                <a:ea typeface="黑体" pitchFamily="49" charset="-122"/>
              </a:rPr>
              <a:t>A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∉</a:t>
            </a:r>
            <a:r>
              <a:rPr lang="en-US" altLang="zh-CN" sz="2800" b="1" i="1" dirty="0" smtClean="0">
                <a:latin typeface="黑体" pitchFamily="49" charset="-122"/>
                <a:ea typeface="黑体" pitchFamily="49" charset="-122"/>
              </a:rPr>
              <a:t>A</a:t>
            </a:r>
            <a:endParaRPr lang="zh-CN" altLang="en-US" sz="2800" b="1" i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879376" y="2780928"/>
            <a:ext cx="3888431" cy="1663319"/>
          </a:xfrm>
          <a:prstGeom prst="cloudCallout">
            <a:avLst>
              <a:gd name="adj1" fmla="val 72056"/>
              <a:gd name="adj2" fmla="val 50893"/>
            </a:avLst>
          </a:prstGeom>
          <a:solidFill>
            <a:schemeClr val="hlink">
              <a:alpha val="14000"/>
            </a:schemeClr>
          </a:solidFill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/>
          <a:lstStyle/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集合与集合</a:t>
            </a:r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之间呢？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715" y="4179916"/>
            <a:ext cx="2232248" cy="269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7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3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"/>
          <a:stretch/>
        </p:blipFill>
        <p:spPr bwMode="auto">
          <a:xfrm rot="20617241">
            <a:off x="528438" y="2605101"/>
            <a:ext cx="1673720" cy="1473251"/>
          </a:xfrm>
          <a:prstGeom prst="rect">
            <a:avLst/>
          </a:prstGeom>
          <a:noFill/>
          <a:effectLst>
            <a:glow rad="749300">
              <a:schemeClr val="accent1">
                <a:alpha val="2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2209155" y="1120782"/>
            <a:ext cx="9619504" cy="523220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问题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：观察下面两个例子，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、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两个集合之间有什么关系？</a:t>
            </a:r>
            <a:endParaRPr lang="zh-CN" alt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624979" y="302855"/>
            <a:ext cx="1894357" cy="481013"/>
          </a:xfrm>
        </p:spPr>
        <p:txBody>
          <a:bodyPr/>
          <a:lstStyle/>
          <a:p>
            <a:r>
              <a:rPr lang="zh-CN" altLang="en-US" sz="3200" dirty="0">
                <a:solidFill>
                  <a:srgbClr val="FF0000"/>
                </a:solidFill>
              </a:rPr>
              <a:t>探究点</a:t>
            </a:r>
            <a:r>
              <a:rPr lang="en-US" altLang="zh-CN" sz="3200" dirty="0">
                <a:solidFill>
                  <a:srgbClr val="FF0000"/>
                </a:solidFill>
              </a:rPr>
              <a:t>1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41203" y="260648"/>
            <a:ext cx="3156632" cy="523220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子集及其相关概念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433293" y="1922595"/>
            <a:ext cx="57277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+mn-lt"/>
              </a:rPr>
              <a:t>①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</a:rPr>
              <a:t>A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</a:rPr>
              <a:t>={1,3,4}, 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</a:rPr>
              <a:t>B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</a:rPr>
              <a:t>={1,2,3,4,5};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3433293" y="2399008"/>
            <a:ext cx="548210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4" tIns="45707" rIns="91414" bIns="45707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+mn-lt"/>
              </a:rPr>
              <a:t>②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</a:rPr>
              <a:t>A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</a:rPr>
              <a:t>＝｛两条边相等的三角形｝，</a:t>
            </a: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+mn-lt"/>
              </a:rPr>
              <a:t>    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</a:rPr>
              <a:t>B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</a:rPr>
              <a:t>＝｛等腰三角形｝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</a:rPr>
              <a:t>.</a:t>
            </a:r>
            <a:endParaRPr lang="zh-CN" altLang="en-US" sz="2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2065139" y="4284448"/>
            <a:ext cx="958676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4" tIns="45707" rIns="91414" bIns="45707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dirty="0">
                <a:latin typeface="+mn-lt"/>
              </a:rPr>
              <a:t>提示：</a:t>
            </a:r>
            <a:r>
              <a:rPr lang="en-US" altLang="zh-CN" sz="2800" b="1" dirty="0">
                <a:latin typeface="+mn-lt"/>
              </a:rPr>
              <a:t>①</a:t>
            </a:r>
            <a:r>
              <a:rPr lang="zh-CN" altLang="en-US" sz="2800" b="1" dirty="0">
                <a:latin typeface="+mn-lt"/>
              </a:rPr>
              <a:t>、②中集合</a:t>
            </a:r>
            <a:r>
              <a:rPr lang="en-US" altLang="zh-CN" sz="2800" b="1" i="1" dirty="0">
                <a:latin typeface="+mn-lt"/>
              </a:rPr>
              <a:t>A</a:t>
            </a:r>
            <a:r>
              <a:rPr lang="zh-CN" altLang="en-US" sz="2800" b="1" dirty="0">
                <a:latin typeface="+mn-lt"/>
              </a:rPr>
              <a:t>中的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</a:rPr>
              <a:t>每一个</a:t>
            </a:r>
            <a:r>
              <a:rPr lang="zh-CN" altLang="en-US" sz="2800" b="1" dirty="0">
                <a:latin typeface="+mn-lt"/>
              </a:rPr>
              <a:t>元素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</a:rPr>
              <a:t>都是</a:t>
            </a:r>
            <a:r>
              <a:rPr lang="zh-CN" altLang="en-US" sz="2800" b="1" dirty="0">
                <a:latin typeface="+mn-lt"/>
              </a:rPr>
              <a:t>集合</a:t>
            </a:r>
            <a:r>
              <a:rPr lang="en-US" altLang="zh-CN" sz="2800" b="1" i="1" dirty="0">
                <a:latin typeface="+mn-lt"/>
              </a:rPr>
              <a:t>B</a:t>
            </a:r>
            <a:r>
              <a:rPr lang="zh-CN" altLang="en-US" sz="2800" b="1" dirty="0">
                <a:latin typeface="+mn-lt"/>
              </a:rPr>
              <a:t>中的元素</a:t>
            </a:r>
            <a:r>
              <a:rPr lang="en-US" altLang="zh-CN" sz="2800" b="1" dirty="0">
                <a:latin typeface="+mn-lt"/>
              </a:rPr>
              <a:t>.</a:t>
            </a:r>
            <a:endParaRPr lang="zh-CN" alt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080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960081" y="1000883"/>
            <a:ext cx="1008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4" tIns="45707" rIns="91414" bIns="4570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子集：</a:t>
            </a:r>
            <a:endParaRPr lang="zh-CN" altLang="en-US" sz="2800" b="1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85021" y="1445116"/>
            <a:ext cx="1029714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4" tIns="45707" rIns="91414" bIns="45707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CC00"/>
                </a:solidFill>
                <a:latin typeface="+mn-lt"/>
                <a:ea typeface="+mj-ea"/>
              </a:rPr>
              <a:t>          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+mj-ea"/>
              </a:rPr>
              <a:t>一般地，对于两个集合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j-ea"/>
              </a:rPr>
              <a:t>A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+mj-ea"/>
              </a:rPr>
              <a:t>、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j-ea"/>
              </a:rPr>
              <a:t>B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+mj-ea"/>
              </a:rPr>
              <a:t>，如果集合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j-ea"/>
              </a:rPr>
              <a:t>A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+mj-ea"/>
              </a:rPr>
              <a:t>中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j-ea"/>
              </a:rPr>
              <a:t>任意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+mj-ea"/>
              </a:rPr>
              <a:t>一个元素都是集合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j-ea"/>
              </a:rPr>
              <a:t>B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+mj-ea"/>
              </a:rPr>
              <a:t>中的元素，我们就说这两个集合有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j-ea"/>
              </a:rPr>
              <a:t>包含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+mj-ea"/>
              </a:rPr>
              <a:t>关系，称集合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j-ea"/>
              </a:rPr>
              <a:t>A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+mj-ea"/>
              </a:rPr>
              <a:t>为集合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j-ea"/>
              </a:rPr>
              <a:t>B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+mj-ea"/>
              </a:rPr>
              <a:t>的子集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+mj-ea"/>
              </a:rPr>
              <a:t>.</a:t>
            </a:r>
            <a:endParaRPr lang="zh-CN" altLang="en-US" sz="2800" b="1" dirty="0">
              <a:solidFill>
                <a:srgbClr val="0000FF"/>
              </a:solidFill>
              <a:latin typeface="+mn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974063" y="3755699"/>
                <a:ext cx="4067011" cy="523220"/>
              </a:xfrm>
              <a:prstGeom prst="rect">
                <a:avLst/>
              </a:prstGeom>
            </p:spPr>
            <p:txBody>
              <a:bodyPr wrap="none" lIns="91414" tIns="45707" rIns="91414" bIns="45707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 b="1" dirty="0">
                          <a:solidFill>
                            <a:srgbClr val="FF0000"/>
                          </a:solidFill>
                          <a:latin typeface="+mn-lt"/>
                          <a:ea typeface="+mj-ea"/>
                        </a:rPr>
                        <m:t>记</m:t>
                      </m:r>
                      <m:d>
                        <m:dPr>
                          <m:begChr m:val=""/>
                          <m:ctrlPr>
                            <a:rPr lang="zh-CN" altLang="en-US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zh-CN" altLang="en-US" sz="2800" b="1" dirty="0">
                              <a:solidFill>
                                <a:srgbClr val="FF0000"/>
                              </a:solidFill>
                              <a:latin typeface="+mn-lt"/>
                              <a:ea typeface="+mj-ea"/>
                            </a:rPr>
                            <m:t>作：</m:t>
                          </m:r>
                          <m:r>
                            <a:rPr lang="zh-CN" altLang="en-US" sz="2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zh-CN" altLang="en-US" sz="2800" b="1">
                              <a:latin typeface="Cambria Math" panose="02040503050406030204" pitchFamily="18" charset="0"/>
                            </a:rPr>
                            <m:t>⊆</m:t>
                          </m:r>
                          <m:r>
                            <a:rPr lang="zh-CN" altLang="en-US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m:rPr>
                              <m:nor/>
                            </m:rPr>
                            <a:rPr lang="zh-CN" altLang="en-US" sz="2800" b="1" i="1">
                              <a:latin typeface="Cambria Math" panose="02040503050406030204" pitchFamily="18" charset="0"/>
                            </a:rPr>
                            <m:t>  </m:t>
                          </m:r>
                          <m:r>
                            <a:rPr lang="zh-CN" altLang="en-US" sz="2800" b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800" b="1">
                              <a:latin typeface="Cambria Math" panose="02040503050406030204" pitchFamily="18" charset="0"/>
                            </a:rPr>
                            <m:t>或</m:t>
                          </m:r>
                          <m:r>
                            <m:rPr>
                              <m:nor/>
                            </m:rPr>
                            <a:rPr lang="zh-CN" altLang="en-US" sz="2800" b="1" i="1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zh-CN" altLang="en-US" sz="2800" b="1">
                              <a:latin typeface="Cambria Math" panose="02040503050406030204" pitchFamily="18" charset="0"/>
                            </a:rPr>
                            <m:t>⊇</m:t>
                          </m:r>
                          <m:r>
                            <m:rPr>
                              <m:nor/>
                            </m:rPr>
                            <a:rPr lang="zh-CN" altLang="en-US" sz="2800" b="1" i="1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zh-CN" altLang="en-US" sz="2800" b="1" i="1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63" y="3755697"/>
                <a:ext cx="406701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044098" y="4376638"/>
            <a:ext cx="7099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4" tIns="45707" rIns="91414" bIns="4570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读作：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A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包含于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B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”(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或“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B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包含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A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”)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044094" y="4997575"/>
            <a:ext cx="23034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符号语言：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754946" y="5013178"/>
                <a:ext cx="5068312" cy="523220"/>
              </a:xfrm>
              <a:prstGeom prst="rect">
                <a:avLst/>
              </a:prstGeom>
            </p:spPr>
            <p:txBody>
              <a:bodyPr wrap="none" lIns="91414" tIns="45707" rIns="91414" bIns="45707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/>
                        <m:t> </m:t>
                      </m:r>
                      <m:r>
                        <a:rPr lang="zh-CN" altLang="en-US" sz="2800" b="1">
                          <a:latin typeface="Cambria Math" panose="02040503050406030204" pitchFamily="18" charset="0"/>
                        </a:rPr>
                        <m:t>任意</m:t>
                      </m:r>
                      <m:r>
                        <a:rPr lang="zh-CN" altLang="en-US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zh-CN" altLang="en-US" sz="2800" b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zh-CN" altLang="en-US" sz="2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zh-CN" altLang="en-US" sz="2800" b="1">
                          <a:latin typeface="Cambria Math" panose="02040503050406030204" pitchFamily="18" charset="0"/>
                        </a:rPr>
                        <m:t>，有</m:t>
                      </m:r>
                      <m:r>
                        <a:rPr lang="zh-CN" altLang="en-US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zh-CN" altLang="en-US" sz="2800" b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zh-CN" altLang="en-US" sz="28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zh-CN" altLang="en-US" sz="28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800" b="1" i="1">
                          <a:latin typeface="Cambria Math" panose="02040503050406030204" pitchFamily="18" charset="0"/>
                        </a:rPr>
                        <m:t>则</m:t>
                      </m:r>
                      <m:r>
                        <m:rPr>
                          <m:nor/>
                        </m:rPr>
                        <a:rPr lang="zh-CN" altLang="en-US" sz="2800" b="1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zh-CN" altLang="en-US" sz="2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zh-CN" altLang="en-US" sz="2800" b="1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zh-CN" altLang="en-US" sz="2800" b="1" i="1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946" y="5013176"/>
                <a:ext cx="506831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985019" y="195471"/>
            <a:ext cx="1894357" cy="481013"/>
          </a:xfrm>
        </p:spPr>
        <p:txBody>
          <a:bodyPr/>
          <a:lstStyle/>
          <a:p>
            <a:r>
              <a:rPr lang="zh-CN" altLang="en-US" sz="3200" dirty="0">
                <a:solidFill>
                  <a:srgbClr val="FF0000"/>
                </a:solidFill>
              </a:rPr>
              <a:t>探究点</a:t>
            </a:r>
            <a:r>
              <a:rPr lang="en-US" altLang="zh-CN" sz="3200" dirty="0">
                <a:solidFill>
                  <a:srgbClr val="FF0000"/>
                </a:solidFill>
              </a:rPr>
              <a:t>1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79377" y="203238"/>
            <a:ext cx="3156632" cy="523220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子集及其相关概念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096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" grpId="0"/>
      <p:bldP spid="16" grpId="0"/>
      <p:bldP spid="1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70866" y="1156205"/>
            <a:ext cx="6408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latin typeface="+mn-lt"/>
                <a:ea typeface="宋体" panose="02010600030101010101" pitchFamily="2" charset="-122"/>
              </a:rPr>
              <a:t>Venn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</a:rPr>
              <a:t>图表示集合的包含关系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90589" y="1732268"/>
            <a:ext cx="1074755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4" tIns="45707" rIns="91414" bIns="45707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+mn-lt"/>
              </a:rPr>
              <a:t>        在数学中，我们经常用平面上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</a:rPr>
              <a:t>封闭曲线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</a:rPr>
              <a:t>的内部代表集合，这种图称为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</a:rPr>
              <a:t>Venn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</a:rPr>
              <a:t>图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454192" y="4262447"/>
                <a:ext cx="1771190" cy="523220"/>
              </a:xfrm>
              <a:prstGeom prst="rect">
                <a:avLst/>
              </a:prstGeom>
            </p:spPr>
            <p:txBody>
              <a:bodyPr wrap="none" lIns="91414" tIns="45707" rIns="91414" bIns="45707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zh-CN" altLang="en-US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zh-CN" alt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zh-CN" alt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189" y="4262447"/>
                <a:ext cx="177119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/>
          <p:cNvSpPr/>
          <p:nvPr/>
        </p:nvSpPr>
        <p:spPr>
          <a:xfrm>
            <a:off x="4225379" y="3645024"/>
            <a:ext cx="2984054" cy="186072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170016" y="4017301"/>
            <a:ext cx="1703908" cy="1109595"/>
            <a:chOff x="5170017" y="4017301"/>
            <a:chExt cx="1703907" cy="1109595"/>
          </a:xfrm>
        </p:grpSpPr>
        <p:sp>
          <p:nvSpPr>
            <p:cNvPr id="18" name="椭圆 17"/>
            <p:cNvSpPr/>
            <p:nvPr/>
          </p:nvSpPr>
          <p:spPr>
            <a:xfrm>
              <a:off x="5170017" y="4017301"/>
              <a:ext cx="1703907" cy="1109595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784812" y="4323186"/>
              <a:ext cx="4235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latin typeface="+mn-lt"/>
                  <a:ea typeface="宋体" panose="02010600030101010101" pitchFamily="2" charset="-122"/>
                </a:rPr>
                <a:t>A</a:t>
              </a:r>
              <a:endParaRPr lang="zh-CN" altLang="en-US" sz="2800" i="1" dirty="0">
                <a:latin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4525283" y="4262447"/>
            <a:ext cx="423514" cy="523220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r>
              <a:rPr lang="en-US" altLang="zh-CN" sz="2800" b="1" i="1" dirty="0">
                <a:latin typeface="+mn-lt"/>
                <a:ea typeface="宋体" panose="02010600030101010101" pitchFamily="2" charset="-122"/>
              </a:rPr>
              <a:t>B</a:t>
            </a:r>
            <a:endParaRPr lang="zh-CN" altLang="en-US" sz="2800" i="1" dirty="0">
              <a:latin typeface="+mn-lt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 bwMode="gray">
          <a:xfrm>
            <a:off x="985019" y="195471"/>
            <a:ext cx="189435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 dirty="0">
                <a:solidFill>
                  <a:srgbClr val="FF0000"/>
                </a:solidFill>
              </a:rPr>
              <a:t>探究点</a:t>
            </a:r>
            <a:r>
              <a:rPr lang="en-US" altLang="zh-CN" sz="3200" dirty="0">
                <a:solidFill>
                  <a:srgbClr val="FF0000"/>
                </a:solidFill>
              </a:rPr>
              <a:t>1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79377" y="203238"/>
            <a:ext cx="3156632" cy="523220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子集及其相关概念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31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4" grpId="0"/>
      <p:bldP spid="6" grpId="0" animBg="1"/>
      <p:bldP spid="21" grpId="0"/>
    </p:bldLst>
  </p:timing>
</p:sld>
</file>

<file path=ppt/theme/theme1.xml><?xml version="1.0" encoding="utf-8"?>
<a:theme xmlns:a="http://schemas.openxmlformats.org/drawingml/2006/main" name="650TGp_Proper_pride_light">
  <a:themeElements>
    <a:clrScheme name="650TGp_Proper_pride_light 3">
      <a:dk1>
        <a:srgbClr val="000000"/>
      </a:dk1>
      <a:lt1>
        <a:srgbClr val="8FD2FB"/>
      </a:lt1>
      <a:dk2>
        <a:srgbClr val="0A2252"/>
      </a:dk2>
      <a:lt2>
        <a:srgbClr val="808080"/>
      </a:lt2>
      <a:accent1>
        <a:srgbClr val="0E8BE0"/>
      </a:accent1>
      <a:accent2>
        <a:srgbClr val="E66036"/>
      </a:accent2>
      <a:accent3>
        <a:srgbClr val="C6E5FD"/>
      </a:accent3>
      <a:accent4>
        <a:srgbClr val="000000"/>
      </a:accent4>
      <a:accent5>
        <a:srgbClr val="AAC4ED"/>
      </a:accent5>
      <a:accent6>
        <a:srgbClr val="D05630"/>
      </a:accent6>
      <a:hlink>
        <a:srgbClr val="2FAB2F"/>
      </a:hlink>
      <a:folHlink>
        <a:srgbClr val="3DB8DF"/>
      </a:folHlink>
    </a:clrScheme>
    <a:fontScheme name="数学课件字体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50TGp_Proper_pride_light 1">
        <a:dk1>
          <a:srgbClr val="000000"/>
        </a:dk1>
        <a:lt1>
          <a:srgbClr val="ABC5C2"/>
        </a:lt1>
        <a:dk2>
          <a:srgbClr val="003F3E"/>
        </a:dk2>
        <a:lt2>
          <a:srgbClr val="808080"/>
        </a:lt2>
        <a:accent1>
          <a:srgbClr val="54B1B8"/>
        </a:accent1>
        <a:accent2>
          <a:srgbClr val="F79D25"/>
        </a:accent2>
        <a:accent3>
          <a:srgbClr val="D2DFDD"/>
        </a:accent3>
        <a:accent4>
          <a:srgbClr val="000000"/>
        </a:accent4>
        <a:accent5>
          <a:srgbClr val="B3D5D8"/>
        </a:accent5>
        <a:accent6>
          <a:srgbClr val="E08E20"/>
        </a:accent6>
        <a:hlink>
          <a:srgbClr val="8ECA52"/>
        </a:hlink>
        <a:folHlink>
          <a:srgbClr val="E0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50TGp_Proper_pride_light 2">
        <a:dk1>
          <a:srgbClr val="000000"/>
        </a:dk1>
        <a:lt1>
          <a:srgbClr val="C4D1E6"/>
        </a:lt1>
        <a:dk2>
          <a:srgbClr val="000066"/>
        </a:dk2>
        <a:lt2>
          <a:srgbClr val="808080"/>
        </a:lt2>
        <a:accent1>
          <a:srgbClr val="465CBA"/>
        </a:accent1>
        <a:accent2>
          <a:srgbClr val="589CE6"/>
        </a:accent2>
        <a:accent3>
          <a:srgbClr val="DEE5F0"/>
        </a:accent3>
        <a:accent4>
          <a:srgbClr val="000000"/>
        </a:accent4>
        <a:accent5>
          <a:srgbClr val="B0B5D9"/>
        </a:accent5>
        <a:accent6>
          <a:srgbClr val="4F8DD0"/>
        </a:accent6>
        <a:hlink>
          <a:srgbClr val="A6B743"/>
        </a:hlink>
        <a:folHlink>
          <a:srgbClr val="63C9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50TGp_Proper_pride_light 3">
        <a:dk1>
          <a:srgbClr val="000000"/>
        </a:dk1>
        <a:lt1>
          <a:srgbClr val="8FD2FB"/>
        </a:lt1>
        <a:dk2>
          <a:srgbClr val="0A2252"/>
        </a:dk2>
        <a:lt2>
          <a:srgbClr val="808080"/>
        </a:lt2>
        <a:accent1>
          <a:srgbClr val="0E8BE0"/>
        </a:accent1>
        <a:accent2>
          <a:srgbClr val="E66036"/>
        </a:accent2>
        <a:accent3>
          <a:srgbClr val="C6E5FD"/>
        </a:accent3>
        <a:accent4>
          <a:srgbClr val="000000"/>
        </a:accent4>
        <a:accent5>
          <a:srgbClr val="AAC4ED"/>
        </a:accent5>
        <a:accent6>
          <a:srgbClr val="D05630"/>
        </a:accent6>
        <a:hlink>
          <a:srgbClr val="2FAB2F"/>
        </a:hlink>
        <a:folHlink>
          <a:srgbClr val="3DB8D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数学课件模板.potx" id="{E31E65B4-3CB4-44FC-8BC6-45AF1FEBA736}" vid="{DCE916F6-B9CC-495B-BDAA-62EA6B1E237E}"/>
    </a:ext>
  </a:extLst>
</a:theme>
</file>

<file path=ppt/theme/theme2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1281</TotalTime>
  <Words>2045</Words>
  <Application>Microsoft Office PowerPoint</Application>
  <PresentationFormat>自定义</PresentationFormat>
  <Paragraphs>239</Paragraphs>
  <Slides>34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34</vt:i4>
      </vt:variant>
    </vt:vector>
  </HeadingPairs>
  <TitlesOfParts>
    <vt:vector size="58" baseType="lpstr">
      <vt:lpstr>Arial</vt:lpstr>
      <vt:lpstr>宋体</vt:lpstr>
      <vt:lpstr>Symbol</vt:lpstr>
      <vt:lpstr>黑体</vt:lpstr>
      <vt:lpstr>Cambria Math</vt:lpstr>
      <vt:lpstr>Arial Unicode MS</vt:lpstr>
      <vt:lpstr>Calibri</vt:lpstr>
      <vt:lpstr>方正书宋_GBK</vt:lpstr>
      <vt:lpstr>华文隶书</vt:lpstr>
      <vt:lpstr>Wingdings</vt:lpstr>
      <vt:lpstr>微软简粗黑</vt:lpstr>
      <vt:lpstr>华文琥珀</vt:lpstr>
      <vt:lpstr>楷体_GB2312</vt:lpstr>
      <vt:lpstr>Times New Roman</vt:lpstr>
      <vt:lpstr>仿宋_GB2312</vt:lpstr>
      <vt:lpstr>Courier New</vt:lpstr>
      <vt:lpstr>MS Gothic</vt:lpstr>
      <vt:lpstr>微软雅黑</vt:lpstr>
      <vt:lpstr>方正舒体</vt:lpstr>
      <vt:lpstr>650TGp_Proper_pride_light</vt:lpstr>
      <vt:lpstr>9_Office 主题</vt:lpstr>
      <vt:lpstr>Equation</vt:lpstr>
      <vt:lpstr>公式</vt:lpstr>
      <vt:lpstr>Image</vt:lpstr>
      <vt:lpstr>§1.1.2 集合间的基本关系</vt:lpstr>
      <vt:lpstr>学习目标</vt:lpstr>
      <vt:lpstr>复 习 引 入</vt:lpstr>
      <vt:lpstr>PowerPoint 演示文稿</vt:lpstr>
      <vt:lpstr>PowerPoint 演示文稿</vt:lpstr>
      <vt:lpstr>引入课题</vt:lpstr>
      <vt:lpstr>探究点1</vt:lpstr>
      <vt:lpstr>探究点1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典例精讲：题型一：子集、真子集的概念</vt:lpstr>
      <vt:lpstr>典例精讲：题型一：子集、真子集的概念</vt:lpstr>
      <vt:lpstr>题后反思</vt:lpstr>
      <vt:lpstr>变式训练</vt:lpstr>
      <vt:lpstr>典例精讲：题型二：集合的相等问题</vt:lpstr>
      <vt:lpstr>典例精讲：题型二：集合的相等问题</vt:lpstr>
      <vt:lpstr>题后反思</vt:lpstr>
      <vt:lpstr>典例精讲：题型三：参数范围问题</vt:lpstr>
      <vt:lpstr>题后反思</vt:lpstr>
      <vt:lpstr>课堂练习</vt:lpstr>
      <vt:lpstr>课堂练习</vt:lpstr>
      <vt:lpstr>PowerPoint 演示文稿</vt:lpstr>
      <vt:lpstr>归纳小结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User</dc:creator>
  <cp:lastModifiedBy>PC</cp:lastModifiedBy>
  <cp:revision>103</cp:revision>
  <dcterms:created xsi:type="dcterms:W3CDTF">2011-09-29T10:22:55Z</dcterms:created>
  <dcterms:modified xsi:type="dcterms:W3CDTF">2020-09-07T02:50:18Z</dcterms:modified>
</cp:coreProperties>
</file>