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1" r:id="rId2"/>
    <p:sldId id="275" r:id="rId3"/>
    <p:sldId id="278" r:id="rId4"/>
    <p:sldId id="280" r:id="rId5"/>
    <p:sldId id="282" r:id="rId6"/>
    <p:sldId id="293" r:id="rId7"/>
    <p:sldId id="287" r:id="rId8"/>
    <p:sldId id="289" r:id="rId9"/>
    <p:sldId id="291" r:id="rId10"/>
    <p:sldId id="294" r:id="rId11"/>
    <p:sldId id="283" r:id="rId12"/>
  </p:sldIdLst>
  <p:sldSz cx="10799763" cy="5400675"/>
  <p:notesSz cx="6858000" cy="9144000"/>
  <p:embeddedFontLst>
    <p:embeddedFont>
      <p:font typeface="楷体" pitchFamily="49" charset="-122"/>
      <p:regular r:id="rId14"/>
    </p:embeddedFont>
    <p:embeddedFont>
      <p:font typeface="经典繁方篆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pitchFamily="34" charset="0"/>
      <p:italic r:id="rId20"/>
    </p:embeddedFont>
  </p:embeddedFontLst>
  <p:defaultTextStyle>
    <a:defPPr>
      <a:defRPr lang="zh-CN"/>
    </a:defPPr>
    <a:lvl1pPr algn="l" defTabSz="776288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387350" indent="69850" algn="l" defTabSz="776288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776288" indent="138113" algn="l" defTabSz="776288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165225" indent="206375" algn="l" defTabSz="776288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554163" indent="274638" algn="l" defTabSz="776288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3F3F2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4660"/>
  </p:normalViewPr>
  <p:slideViewPr>
    <p:cSldViewPr snapToGrid="0">
      <p:cViewPr>
        <p:scale>
          <a:sx n="80" d="100"/>
          <a:sy n="80" d="100"/>
        </p:scale>
        <p:origin x="-72" y="-126"/>
      </p:cViewPr>
      <p:guideLst>
        <p:guide orient="horz" pos="1701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7760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7760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E03FD34-FEA4-4E71-B18B-F78F2A4A1B60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7760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7760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3BE6ADD-C709-4097-A3B0-645927137E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76288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7350" algn="l" defTabSz="776288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6288" algn="l" defTabSz="776288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5225" algn="l" defTabSz="776288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4163" algn="l" defTabSz="776288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776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20" dirty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7EF49B1C-37E9-4D8A-93DB-088C83214832}" type="slidenum">
              <a:rPr lang="zh-CN" altLang="en-US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776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20" dirty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ECE80A41-56C4-4A6B-A859-A707ED260A90}" type="slidenum">
              <a:rPr lang="zh-CN" altLang="en-US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776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20" dirty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CF75DF9B-F38E-4D31-AB9F-9F11D295143F}" type="slidenum">
              <a:rPr lang="zh-CN" altLang="en-US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776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20" dirty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36F0F850-717C-416D-BBE3-EA174F72213B}" type="slidenum">
              <a:rPr lang="zh-CN" altLang="en-US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776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20" dirty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7BE5D883-9125-4541-93AA-16DE0451280D}" type="slidenum">
              <a:rPr lang="zh-CN" altLang="en-US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883861"/>
            <a:ext cx="8099822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2836605"/>
            <a:ext cx="8099822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8EF3-47A3-40CE-BDF2-2225C21E0DB4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310F-E622-46F2-A338-3F055DFF95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F95E-A748-43B4-8F5E-39381ABB6EDD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A2F0-C1F9-403F-89A8-5E12951DA0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287536"/>
            <a:ext cx="2328699" cy="4576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287536"/>
            <a:ext cx="6851100" cy="4576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35AE-4186-427F-A283-B016AAAC6917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C46E-4F80-4B06-878A-893F9865E7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BDC0-1007-481F-939D-B6BBE6B34DDA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C313-3D04-4A1D-9A0D-9062A99479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346419"/>
            <a:ext cx="9314796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3614203"/>
            <a:ext cx="93147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832A-FC92-4CDA-B236-6230F5DA2277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391B-B181-46FD-B4DF-1E42CC79F2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437680"/>
            <a:ext cx="4589899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437680"/>
            <a:ext cx="4589899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16C-F8A3-4E58-A3D8-86106E072C82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55AF-5BC0-4A3F-A3C5-5B7E829798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287536"/>
            <a:ext cx="9314796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323916"/>
            <a:ext cx="456880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1972747"/>
            <a:ext cx="4568806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323916"/>
            <a:ext cx="459130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1972747"/>
            <a:ext cx="4591306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D3ED-50D1-4924-9FA2-446342DBA480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74A3-5D16-486E-B842-D7FC593A0C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7111-9E87-4B4C-BE7A-6E6FC49C709B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8B80-2748-4F31-8308-49AE6AB3C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2499-0BDD-4AC9-A6FC-7E27307BB3C2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D4FE-4BDB-4F23-9BB6-17C714D5D1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360045"/>
            <a:ext cx="348320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777597"/>
            <a:ext cx="5467380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620202"/>
            <a:ext cx="348320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7341-DC9A-4BAF-BC23-07C43239DF0C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CFA7-5CB4-436D-B807-FE874AF9FF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360045"/>
            <a:ext cx="348320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777597"/>
            <a:ext cx="5467380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620202"/>
            <a:ext cx="348320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7B1E-0FFA-40FF-A068-9B1A637F18C5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05AB-4D26-43C3-BDD9-E13FDF6B08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8E8E8"/>
            </a:gs>
            <a:gs pos="17999">
              <a:srgbClr val="F2F2F2"/>
            </a:gs>
            <a:gs pos="83000">
              <a:srgbClr val="F2F2F2"/>
            </a:gs>
            <a:gs pos="100000">
              <a:srgbClr val="F4F4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0" y="287338"/>
            <a:ext cx="9313863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1438275"/>
            <a:ext cx="9313863" cy="34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" y="500538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77606" fontAlgn="auto">
              <a:spcBef>
                <a:spcPts val="0"/>
              </a:spcBef>
              <a:spcAft>
                <a:spcPts val="0"/>
              </a:spcAft>
              <a:defRPr sz="94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62E580F-4A5A-4212-8C0D-DB3561DFE2B3}" type="datetimeFigureOut">
              <a:rPr lang="zh-CN" altLang="en-US"/>
              <a:pPr>
                <a:defRPr/>
              </a:pPr>
              <a:t>2016/12/9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6638" y="5005388"/>
            <a:ext cx="364648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77606" fontAlgn="auto">
              <a:spcBef>
                <a:spcPts val="0"/>
              </a:spcBef>
              <a:spcAft>
                <a:spcPts val="0"/>
              </a:spcAft>
              <a:defRPr sz="94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938" y="500538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777606" fontAlgn="auto">
              <a:spcBef>
                <a:spcPts val="0"/>
              </a:spcBef>
              <a:spcAft>
                <a:spcPts val="0"/>
              </a:spcAft>
              <a:defRPr sz="94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160123-CD6F-48AB-B8A4-9BD976B1EA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defTabSz="71913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179388" indent="-179388" algn="l" defTabSz="719138" rtl="0" fontAlgn="base">
        <a:lnSpc>
          <a:spcPct val="90000"/>
        </a:lnSpc>
        <a:spcBef>
          <a:spcPts val="788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388" algn="l" defTabSz="719138" rtl="0" fontAlgn="base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79388" algn="l" defTabSz="719138" rtl="0" fontAlgn="base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9388" algn="l" defTabSz="719138" rtl="0" fontAlgn="base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79388" algn="l" defTabSz="719138" rtl="0" fontAlgn="base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38463;&#28851;%20-%20&#21548;&#26494;(&#20108;&#32993;&#29420;&#22863;).mp3" TargetMode="External"/><Relationship Id="rId1" Type="http://schemas.openxmlformats.org/officeDocument/2006/relationships/audio" Target="file:///G:\&#21016;&#23500;&#33635;%20-%20&#33609;&#21407;&#27426;&#27468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hyperlink" Target="http://baike.baidu.com/image/481517237404b20e925807b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baike.baidu.com/image/504ec7f96aad1d61242df265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32676;&#26143;%20-%20&#31206;&#29579;&#30772;&#38453;&#20048;(&#32534;&#38047;&#20048;&#38431;&#19982;&#27468;&#38431;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20911;&#20809;&#29983;,&#26446;&#34074;%20-%20&#26757;&#33457;&#19977;&#24324;(&#32534;&#30956;&#19982;&#21476;&#20048;&#38431;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file:///G:\&#26446;&#24358;&#23020;%20-%20&#20986;&#27700;&#33714;(&#21476;&#31581;&#28436;&#22863;).mp3" TargetMode="External"/><Relationship Id="rId1" Type="http://schemas.openxmlformats.org/officeDocument/2006/relationships/audio" Target="file:///G:\&#25104;&#20844;&#20142;%20-%20&#24536;%20&#24551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61"/>
          <a:stretch>
            <a:fillRect/>
          </a:stretch>
        </p:blipFill>
        <p:spPr bwMode="auto">
          <a:xfrm>
            <a:off x="5224463" y="0"/>
            <a:ext cx="55753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261"/>
          <a:stretch>
            <a:fillRect/>
          </a:stretch>
        </p:blipFill>
        <p:spPr bwMode="auto">
          <a:xfrm>
            <a:off x="0" y="0"/>
            <a:ext cx="5656263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7088" y="631825"/>
            <a:ext cx="399732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 rot="5400000">
            <a:off x="3854451" y="2449512"/>
            <a:ext cx="3086100" cy="5048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楷体"/>
                <a:ea typeface="楷体"/>
              </a:rPr>
              <a:t>中国民族乐器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749925" y="2552700"/>
            <a:ext cx="7937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4000" b="1">
                <a:latin typeface="楷体"/>
                <a:ea typeface="楷体" pitchFamily="49" charset="-122"/>
              </a:rPr>
              <a:t>—</a:t>
            </a:r>
            <a:r>
              <a:rPr lang="zh-CN" altLang="en-US" sz="3200" b="1">
                <a:ea typeface="楷体" pitchFamily="49" charset="-122"/>
              </a:rPr>
              <a:t>第四组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31297" b="28895"/>
          <a:stretch/>
        </p:blipFill>
        <p:spPr>
          <a:xfrm flipV="1">
            <a:off x="9706184" y="6052"/>
            <a:ext cx="1087276" cy="9159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 rot="5400000">
            <a:off x="8312944" y="2677319"/>
            <a:ext cx="3967163" cy="657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楷体"/>
                <a:ea typeface="楷体"/>
              </a:rPr>
              <a:t>其他种类乐器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311650" y="439738"/>
            <a:ext cx="4725988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</a:rPr>
              <a:t>拉弦乐器</a:t>
            </a:r>
          </a:p>
          <a:p>
            <a:pPr defTabSz="914400"/>
            <a:r>
              <a:rPr lang="zh-CN" altLang="en-US" sz="2000" b="1"/>
              <a:t>拉弦乐器主要指胡琴类乐器。其历史虽然比其它民族乐器较短，但由于发音优美，有极丰富的表现力，有很高的演奏技巧和艺术水平，拉弦乐器被广泛使用于独奏、重奏、合奏与伴奏。</a:t>
            </a:r>
          </a:p>
          <a:p>
            <a:pPr defTabSz="914400"/>
            <a:r>
              <a:rPr lang="zh-CN" altLang="en-US" sz="2000" b="1"/>
              <a:t>        拉弦乐器大多为两弦少数用四弦如：四胡、革胡、艾捷克等。</a:t>
            </a:r>
          </a:p>
          <a:p>
            <a:pPr defTabSz="914400"/>
            <a:r>
              <a:rPr lang="zh-CN" altLang="en-US" sz="2000" b="1"/>
              <a:t>        大多数琴筒蒙的蛇皮、蟒皮、羊皮等；少数用木板如：椰胡、板胡等。少数是扁形或扁圆形如：马头琴、坠胡、板胡等，其音色有的优雅、柔和有的清晰、明亮；有的刚劲、欢快、富于歌唱性。</a:t>
            </a:r>
          </a:p>
          <a:p>
            <a:pPr defTabSz="914400">
              <a:spcBef>
                <a:spcPct val="50000"/>
              </a:spcBef>
            </a:pPr>
            <a:endParaRPr lang="zh-CN" altLang="en-US" sz="20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47675" y="427038"/>
            <a:ext cx="35067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</a:rPr>
              <a:t>吹奏乐器</a:t>
            </a:r>
          </a:p>
          <a:p>
            <a:pPr defTabSz="914400"/>
            <a:r>
              <a:rPr lang="zh-CN" altLang="en-US" sz="2000" b="1"/>
              <a:t>我国吹奏乐器的发音体大多为竹制或木制。根据其起振方法不同，可分为三类：</a:t>
            </a:r>
          </a:p>
          <a:p>
            <a:pPr defTabSz="914400"/>
            <a:r>
              <a:rPr lang="zh-CN" altLang="en-US" sz="2000" b="1"/>
              <a:t>一、以气流吹入吹口激起管柱振动的有箫、笛</a:t>
            </a:r>
            <a:r>
              <a:rPr lang="en-US" altLang="zh-CN" sz="2000" b="1"/>
              <a:t>(</a:t>
            </a:r>
            <a:r>
              <a:rPr lang="zh-CN" altLang="en-US" sz="2000" b="1"/>
              <a:t>曲笛和梆笛</a:t>
            </a:r>
            <a:r>
              <a:rPr lang="en-US" altLang="zh-CN" sz="2000" b="1"/>
              <a:t>)</a:t>
            </a:r>
            <a:r>
              <a:rPr lang="zh-CN" altLang="en-US" sz="2000" b="1"/>
              <a:t>、口笛等。</a:t>
            </a:r>
          </a:p>
          <a:p>
            <a:pPr defTabSz="914400"/>
            <a:r>
              <a:rPr lang="zh-CN" altLang="en-US" sz="2000" b="1"/>
              <a:t>二、气流通过哨片吹入使管柱振动的有唢呐、海笛、管子、双管和喉管等。</a:t>
            </a:r>
          </a:p>
          <a:p>
            <a:pPr defTabSz="914400"/>
            <a:r>
              <a:rPr lang="zh-CN" altLang="en-US" sz="2000" b="1"/>
              <a:t>三、气流通过簧片引起管柱振动的有笙、抱笙、排笙、巴乌等。</a:t>
            </a:r>
          </a:p>
          <a:p>
            <a:pPr defTabSz="914400">
              <a:spcBef>
                <a:spcPct val="50000"/>
              </a:spcBef>
            </a:pPr>
            <a:endParaRPr lang="zh-CN" altLang="en-US" sz="2000"/>
          </a:p>
        </p:txBody>
      </p:sp>
      <p:pic>
        <p:nvPicPr>
          <p:cNvPr id="37897" name="刘富荣 - 草原欢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1965325"/>
            <a:ext cx="304800" cy="304800"/>
          </a:xfrm>
          <a:prstGeom prst="rect">
            <a:avLst/>
          </a:prstGeom>
          <a:noFill/>
        </p:spPr>
      </p:pic>
      <p:pic>
        <p:nvPicPr>
          <p:cNvPr id="37898" name="阿炳 - 听松(二胡独奏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4088" y="1930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575" y="1970088"/>
            <a:ext cx="2049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5461" y="0"/>
            <a:ext cx="7358063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63663" y="2378075"/>
            <a:ext cx="130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叶根友毛笔行书2.0版"/>
                <a:ea typeface="叶根友毛笔行书2.0版"/>
                <a:cs typeface="叶根友毛笔行书2.0版"/>
              </a:rPr>
              <a:t>谢谢收看</a:t>
            </a:r>
            <a:endParaRPr lang="en-US" altLang="zh-CN" sz="3600">
              <a:solidFill>
                <a:schemeClr val="bg1"/>
              </a:solidFill>
              <a:latin typeface="叶根友毛笔行书2.0版"/>
              <a:ea typeface="叶根友毛笔行书2.0版"/>
              <a:cs typeface="叶根友毛笔行书2.0版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221" y="1341911"/>
            <a:ext cx="5225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小组成员：廖秋媛、郑颖、廖智清、蔡嘉宏、吴景鸿、戴诗颖、周新雨、涂雅静、黄海龙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PPT</a:t>
            </a:r>
            <a:r>
              <a:rPr lang="zh-CN" altLang="en-US" sz="2800" b="1" dirty="0" smtClean="0"/>
              <a:t>制作：郑颖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演讲：吴景鸿</a:t>
            </a:r>
            <a:endParaRPr lang="zh-CN" alt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185863"/>
            <a:ext cx="22240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8618538" y="1374775"/>
            <a:ext cx="1185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经典繁方篆"/>
                <a:ea typeface="楷体" pitchFamily="49" charset="-122"/>
              </a:rPr>
              <a:t>中国</a:t>
            </a:r>
          </a:p>
          <a:p>
            <a:r>
              <a:rPr lang="zh-CN" altLang="en-US" sz="3600" b="1">
                <a:latin typeface="经典繁方篆"/>
                <a:ea typeface="楷体" pitchFamily="49" charset="-122"/>
              </a:rPr>
              <a:t>乐器</a:t>
            </a:r>
          </a:p>
        </p:txBody>
      </p:sp>
      <p:sp>
        <p:nvSpPr>
          <p:cNvPr id="16387" name="文本框 3"/>
          <p:cNvSpPr txBox="1">
            <a:spLocks noChangeArrowheads="1"/>
          </p:cNvSpPr>
          <p:nvPr/>
        </p:nvSpPr>
        <p:spPr bwMode="auto">
          <a:xfrm>
            <a:off x="825500" y="1246188"/>
            <a:ext cx="67564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/>
              <a:t>古人在演奏乐器时特别讲究氛围，必定先焚香沐浴，净心调神，这与佛教文化似出一源，体现了中国乐器的深邃性和高贵不可亵渎性。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/>
              <a:t>八音，在</a:t>
            </a:r>
            <a:r>
              <a:rPr lang="en-US" altLang="zh-CN" sz="2400" b="1"/>
              <a:t>《</a:t>
            </a:r>
            <a:r>
              <a:rPr lang="zh-CN" altLang="en-US" sz="2400" b="1"/>
              <a:t>三字经</a:t>
            </a:r>
            <a:r>
              <a:rPr lang="en-US" altLang="zh-CN" sz="2400" b="1"/>
              <a:t>》</a:t>
            </a:r>
            <a:r>
              <a:rPr lang="zh-CN" altLang="en-US" sz="2400" b="1"/>
              <a:t>里有说明：匏土革，木石金。丝与竹，乃八音。即是用这八种材料制成的八种乐器，称为八音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/>
              <a:t>古人把乐器分为金、石、土、革、丝、木、匏、竹八类，称“八音”。其中，编钟、磬这两种乐器所发出的音响清脆明亮，被称为“金石之声”</a:t>
            </a:r>
          </a:p>
          <a:p>
            <a:pPr>
              <a:buFont typeface="Wingdings" pitchFamily="2" charset="2"/>
              <a:buChar char="Ø"/>
            </a:pPr>
            <a:endParaRPr lang="zh-CN" altLang="en-US" sz="2400">
              <a:latin typeface="叶根友毛笔行书2.0版"/>
              <a:ea typeface="叶根友毛笔行书2.0版"/>
              <a:cs typeface="叶根友毛笔行书2.0版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9413"/>
            <a:ext cx="432276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78663" y="374650"/>
            <a:ext cx="3103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  <a:cs typeface="叶根友毛笔行书2.0版"/>
              </a:rPr>
              <a:t>打击乐器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31297" b="28895"/>
          <a:stretch/>
        </p:blipFill>
        <p:spPr>
          <a:xfrm flipV="1">
            <a:off x="9733172" y="85427"/>
            <a:ext cx="1087275" cy="9159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8166100" y="1649413"/>
            <a:ext cx="156686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82038" y="2047875"/>
            <a:ext cx="534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经典繁方篆"/>
              </a:rPr>
              <a:t>叁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050213" y="3184525"/>
            <a:ext cx="17986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b="1"/>
              <a:t>皮革，如：大小鼓、板鼓、排鼓、象脚鼓等。</a:t>
            </a:r>
          </a:p>
          <a:p>
            <a:endParaRPr lang="zh-CN" altLang="en-US" sz="1800">
              <a:latin typeface="叶根友毛笔行书2.0版"/>
              <a:ea typeface="叶根友毛笔行书2.0版"/>
              <a:cs typeface="叶根友毛笔行书2.0版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130925" y="3046413"/>
            <a:ext cx="15684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648450" y="34464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经典繁方篆"/>
              </a:rPr>
              <a:t>贰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016625" y="4583113"/>
            <a:ext cx="179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b="1"/>
              <a:t>响木，如：板、梆子、木鱼等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4273550" y="1971675"/>
            <a:ext cx="15668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789488" y="2371725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经典繁方篆"/>
              </a:rPr>
              <a:t>壹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157663" y="3508375"/>
            <a:ext cx="17986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b="1"/>
              <a:t>响铜，如：大锣、小锣、云锣、大、小钹，碰铃等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 build="p"/>
      <p:bldP spid="17" grpId="0"/>
      <p:bldP spid="18" grpId="0" uiExpand="1" build="p"/>
      <p:bldP spid="20" grpId="0"/>
      <p:bldP spid="2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57751"/>
          <a:stretch>
            <a:fillRect/>
          </a:stretch>
        </p:blipFill>
        <p:spPr bwMode="auto">
          <a:xfrm>
            <a:off x="0" y="3119438"/>
            <a:ext cx="107997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078663" y="374650"/>
            <a:ext cx="3103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叶根友毛笔行书2.0版"/>
                <a:ea typeface="楷体" pitchFamily="49" charset="-122"/>
                <a:cs typeface="叶根友毛笔行书2.0版"/>
              </a:rPr>
              <a:t>古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叶根友毛笔行书2.0版"/>
              </a:rPr>
              <a:t>老的编钟和罄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31297" b="28895"/>
          <a:stretch/>
        </p:blipFill>
        <p:spPr>
          <a:xfrm flipV="1">
            <a:off x="9733172" y="85427"/>
            <a:ext cx="1087275" cy="9159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445" name="Picture 13" descr="504ec7f96aad1d61242df26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2363" y="1036638"/>
            <a:ext cx="18415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481517237404b20e925807b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3475" y="1316038"/>
            <a:ext cx="25384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2470150" y="3932238"/>
            <a:ext cx="1722438" cy="754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楷体"/>
                <a:ea typeface="楷体"/>
              </a:rPr>
              <a:t>编钟</a:t>
            </a:r>
          </a:p>
        </p:txBody>
      </p:sp>
      <p:sp>
        <p:nvSpPr>
          <p:cNvPr id="18448" name="WordArt 16"/>
          <p:cNvSpPr>
            <a:spLocks noChangeArrowheads="1" noChangeShapeType="1" noTextEdit="1"/>
          </p:cNvSpPr>
          <p:nvPr/>
        </p:nvSpPr>
        <p:spPr bwMode="auto">
          <a:xfrm>
            <a:off x="7127875" y="3624263"/>
            <a:ext cx="920750" cy="80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楷体"/>
                <a:ea typeface="楷体"/>
              </a:rPr>
              <a:t>罄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57751"/>
          <a:stretch>
            <a:fillRect/>
          </a:stretch>
        </p:blipFill>
        <p:spPr bwMode="auto">
          <a:xfrm>
            <a:off x="0" y="3119438"/>
            <a:ext cx="107997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文本框 34"/>
          <p:cNvSpPr txBox="1">
            <a:spLocks noChangeArrowheads="1"/>
          </p:cNvSpPr>
          <p:nvPr/>
        </p:nvSpPr>
        <p:spPr bwMode="auto">
          <a:xfrm>
            <a:off x="1843088" y="1160463"/>
            <a:ext cx="71167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/>
              <a:t>编钟  是我国古代的一种打击乐器，根据考古发现我国自西周就有了。用青铜铸成，它由大小不同的扁圆钟按照音调高低的次序排列起来，悬挂在一个巨大的钟架上，用丁字形的木锤和长形的棒分别敲打铜钟，能发出不同的乐音，因为每个钟的音调不同，按照音谱敲打，可以演奏出美妙的乐曲</a:t>
            </a:r>
            <a:endParaRPr lang="en-US" altLang="zh-CN" sz="2800" b="1"/>
          </a:p>
        </p:txBody>
      </p:sp>
      <p:sp>
        <p:nvSpPr>
          <p:cNvPr id="20497" name="文本框 66"/>
          <p:cNvSpPr txBox="1">
            <a:spLocks noChangeArrowheads="1"/>
          </p:cNvSpPr>
          <p:nvPr/>
        </p:nvSpPr>
        <p:spPr bwMode="auto">
          <a:xfrm>
            <a:off x="7956550" y="279400"/>
            <a:ext cx="171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latin typeface="楷体" pitchFamily="49" charset="-122"/>
                <a:ea typeface="楷体" pitchFamily="49" charset="-122"/>
                <a:cs typeface="叶根友毛笔行书2.0版"/>
              </a:rPr>
              <a:t>编钟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r="31297" b="28895"/>
          <a:stretch/>
        </p:blipFill>
        <p:spPr>
          <a:xfrm flipV="1">
            <a:off x="9733172" y="85427"/>
            <a:ext cx="1087275" cy="9159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00" name="群星 - 秦王破阵乐(编钟乐队与歌队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17138" y="3873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0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00"/>
                </p:tgtEl>
              </p:cMediaNode>
            </p:audio>
          </p:childTnLst>
        </p:cTn>
      </p:par>
    </p:tnLst>
    <p:bldLst>
      <p:bldP spid="20488" grpId="0"/>
      <p:bldP spid="204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31297" b="28895"/>
          <a:stretch/>
        </p:blipFill>
        <p:spPr>
          <a:xfrm flipV="1">
            <a:off x="9433134" y="290215"/>
            <a:ext cx="1087276" cy="9159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869" name="图片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57751"/>
          <a:stretch>
            <a:fillRect/>
          </a:stretch>
        </p:blipFill>
        <p:spPr bwMode="auto">
          <a:xfrm>
            <a:off x="0" y="3119438"/>
            <a:ext cx="107997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85863" y="430213"/>
            <a:ext cx="74215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zh-CN" altLang="en-US" sz="2400" b="1"/>
              <a:t>磬的历史悠久，据先秦文献</a:t>
            </a:r>
            <a:r>
              <a:rPr lang="en-US" altLang="zh-CN" sz="2400" b="1"/>
              <a:t>《</a:t>
            </a:r>
            <a:r>
              <a:rPr lang="zh-CN" altLang="en-US" sz="2400" b="1"/>
              <a:t>尚书</a:t>
            </a:r>
            <a:r>
              <a:rPr lang="en-US" altLang="zh-CN" sz="2400" b="1"/>
              <a:t>·</a:t>
            </a:r>
            <a:r>
              <a:rPr lang="zh-CN" altLang="en-US" sz="2400" b="1"/>
              <a:t>益稷</a:t>
            </a:r>
            <a:r>
              <a:rPr lang="en-US" altLang="zh-CN" sz="2400" b="1"/>
              <a:t>》</a:t>
            </a:r>
            <a:r>
              <a:rPr lang="zh-CN" altLang="en-US" sz="2400" b="1"/>
              <a:t>记载：</a:t>
            </a:r>
          </a:p>
          <a:p>
            <a:pPr defTabSz="914400"/>
            <a:r>
              <a:rPr lang="zh-CN" altLang="en-US" sz="2400" b="1"/>
              <a:t>“戛击鸣球”，“击石拊石”。这“鸣球”与“拊石”，</a:t>
            </a:r>
          </a:p>
          <a:p>
            <a:pPr defTabSz="914400"/>
            <a:r>
              <a:rPr lang="zh-CN" altLang="en-US" sz="2400" b="1"/>
              <a:t>即是磬在远古时期的称呼。最早用在</a:t>
            </a:r>
          </a:p>
          <a:p>
            <a:pPr defTabSz="914400"/>
            <a:r>
              <a:rPr lang="zh-CN" altLang="en-US" sz="2400" b="1"/>
              <a:t>先民的乐舞活动中，后来用于历代统治者配合战</a:t>
            </a:r>
          </a:p>
          <a:p>
            <a:pPr defTabSz="914400"/>
            <a:r>
              <a:rPr lang="zh-CN" altLang="en-US" sz="2400" b="1"/>
              <a:t>争和祭祀等各种活动的雅乐中。                                       </a:t>
            </a:r>
          </a:p>
          <a:p>
            <a:pPr defTabSz="914400">
              <a:spcBef>
                <a:spcPct val="50000"/>
              </a:spcBef>
            </a:pPr>
            <a:endParaRPr lang="zh-CN" altLang="en-US" sz="2400"/>
          </a:p>
          <a:p>
            <a:pPr defTabSz="914400">
              <a:spcBef>
                <a:spcPct val="50000"/>
              </a:spcBef>
            </a:pPr>
            <a:r>
              <a:rPr lang="zh-CN" altLang="en-US" sz="2400" b="1"/>
              <a:t>磬的音色悠扬清越，近于铜声，发略高于升</a:t>
            </a:r>
            <a:r>
              <a:rPr lang="en-US" altLang="zh-CN" sz="2400" b="1"/>
              <a:t>C1</a:t>
            </a:r>
            <a:r>
              <a:rPr lang="zh-CN" altLang="en-US" sz="2400" b="1"/>
              <a:t>音。单个的大石磬，称特磬；多枚音高不同的磬，称编磬。还有“玉磬、铁磬、铜磬、编磬、笙磬、颂磬、歌磬、特磬”等许多类型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872413" y="355600"/>
            <a:ext cx="1555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sz="4800">
                <a:ea typeface="楷体" pitchFamily="49" charset="-122"/>
              </a:rPr>
              <a:t>罄</a:t>
            </a:r>
          </a:p>
        </p:txBody>
      </p:sp>
      <p:pic>
        <p:nvPicPr>
          <p:cNvPr id="36872" name="冯光生,李蔚 - 梅花三弄(编磬与古乐队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5350" y="539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6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3690"/>
          <a:stretch>
            <a:fillRect/>
          </a:stretch>
        </p:blipFill>
        <p:spPr bwMode="auto">
          <a:xfrm>
            <a:off x="7286625" y="0"/>
            <a:ext cx="35131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61"/>
          <a:stretch>
            <a:fillRect/>
          </a:stretch>
        </p:blipFill>
        <p:spPr bwMode="auto">
          <a:xfrm>
            <a:off x="1011238" y="2582863"/>
            <a:ext cx="278923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文本框 14"/>
          <p:cNvSpPr txBox="1">
            <a:spLocks noChangeArrowheads="1"/>
          </p:cNvSpPr>
          <p:nvPr/>
        </p:nvSpPr>
        <p:spPr bwMode="auto">
          <a:xfrm>
            <a:off x="1724025" y="2992438"/>
            <a:ext cx="120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经典繁方篆"/>
                <a:ea typeface="楷体" pitchFamily="49" charset="-122"/>
              </a:rPr>
              <a:t>弹拨</a:t>
            </a:r>
          </a:p>
          <a:p>
            <a:r>
              <a:rPr lang="zh-CN" altLang="en-US" sz="4000">
                <a:solidFill>
                  <a:schemeClr val="bg1"/>
                </a:solidFill>
                <a:latin typeface="经典繁方篆"/>
                <a:ea typeface="楷体" pitchFamily="49" charset="-122"/>
              </a:rPr>
              <a:t>乐器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684463" y="757238"/>
            <a:ext cx="466883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14400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我国的弹拨乐器分横式与竖式两类。</a:t>
            </a:r>
          </a:p>
          <a:p>
            <a:pPr defTabSz="914400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横式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如：筝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古筝和转调筝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、古琴、扬琴和独弦琴等；</a:t>
            </a:r>
          </a:p>
          <a:p>
            <a:pPr defTabSz="914400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竖式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如：琵琶、阮、月琴、三弦、柳琴、冬不拉和扎木聂等。</a:t>
            </a:r>
          </a:p>
          <a:p>
            <a:pPr defTabSz="914400">
              <a:spcBef>
                <a:spcPct val="50000"/>
              </a:spcBef>
            </a:pP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052888" y="4006850"/>
            <a:ext cx="108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叶根友毛笔行书2.0版"/>
                <a:ea typeface="叶根友毛笔行书2.0版"/>
                <a:cs typeface="经典繁方篆"/>
              </a:rPr>
              <a:t>古筝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92138" y="4244975"/>
            <a:ext cx="108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叶根友毛笔行书2.0版"/>
                <a:ea typeface="叶根友毛笔行书2.0版"/>
                <a:cs typeface="经典繁方篆"/>
              </a:rPr>
              <a:t>古琴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643938" y="4125913"/>
            <a:ext cx="108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叶根友毛笔行书2.0版"/>
                <a:ea typeface="叶根友毛笔行书2.0版"/>
                <a:cs typeface="经典繁方篆"/>
              </a:rPr>
              <a:t>琵琶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31297" b="28895"/>
          <a:stretch/>
        </p:blipFill>
        <p:spPr>
          <a:xfrm flipV="1">
            <a:off x="9706184" y="6052"/>
            <a:ext cx="1087276" cy="9159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685" name="Picture 13" descr="9367afa2599322c3d04358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06413"/>
            <a:ext cx="1930400" cy="3384550"/>
          </a:xfrm>
          <a:prstGeom prst="rect">
            <a:avLst/>
          </a:prstGeom>
          <a:noFill/>
        </p:spPr>
      </p:pic>
      <p:pic>
        <p:nvPicPr>
          <p:cNvPr id="28687" name="Picture 15" descr="ebba8dc48299f8d838db494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3063" y="755650"/>
            <a:ext cx="3744912" cy="2808288"/>
          </a:xfrm>
          <a:prstGeom prst="rect">
            <a:avLst/>
          </a:prstGeom>
          <a:noFill/>
        </p:spPr>
      </p:pic>
      <p:pic>
        <p:nvPicPr>
          <p:cNvPr id="28689" name="Picture 17" descr="古筝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ECE1"/>
              </a:clrFrom>
              <a:clrTo>
                <a:srgbClr val="F0EC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196975"/>
            <a:ext cx="3732212" cy="2801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975" y="1185863"/>
            <a:ext cx="23606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97075" y="1254125"/>
            <a:ext cx="108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叶根友毛笔行书2.0版"/>
                <a:ea typeface="叶根友毛笔行书2.0版"/>
                <a:cs typeface="经典繁方篆"/>
              </a:rPr>
              <a:t>古琴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932238" y="1350963"/>
            <a:ext cx="48783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b="1"/>
              <a:t>古琴，亦称玉琴、瑶琴、七弦琴，早在孔子时期就已流行，有文字可考的历史有四千余年，据</a:t>
            </a:r>
            <a:r>
              <a:rPr lang="en-US" altLang="zh-CN" b="1"/>
              <a:t>《</a:t>
            </a:r>
            <a:r>
              <a:rPr lang="zh-CN" altLang="en-US" b="1"/>
              <a:t>史记</a:t>
            </a:r>
            <a:r>
              <a:rPr lang="en-US" altLang="zh-CN" b="1"/>
              <a:t>》</a:t>
            </a:r>
            <a:r>
              <a:rPr lang="zh-CN" altLang="en-US" b="1"/>
              <a:t>记载琴的出现不晚于尧舜时期。古琴因其清、和、淡、雅的音乐品格被古人称为“八音之首”，</a:t>
            </a:r>
            <a:r>
              <a:rPr lang="en-US" altLang="zh-CN" b="1"/>
              <a:t>《</a:t>
            </a:r>
            <a:r>
              <a:rPr lang="zh-CN" altLang="en-US" b="1"/>
              <a:t>高山</a:t>
            </a:r>
            <a:r>
              <a:rPr lang="en-US" altLang="zh-CN" b="1"/>
              <a:t>》《</a:t>
            </a:r>
            <a:r>
              <a:rPr lang="zh-CN" altLang="en-US" b="1"/>
              <a:t>流水</a:t>
            </a:r>
            <a:r>
              <a:rPr lang="en-US" altLang="zh-CN" b="1"/>
              <a:t>》</a:t>
            </a:r>
            <a:r>
              <a:rPr lang="zh-CN" altLang="en-US" b="1"/>
              <a:t>觅知音的佳话广为流传。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975" y="3078163"/>
            <a:ext cx="23606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997075" y="3146425"/>
            <a:ext cx="108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叶根友毛笔行书2.0版"/>
                <a:ea typeface="叶根友毛笔行书2.0版"/>
                <a:cs typeface="经典繁方篆"/>
              </a:rPr>
              <a:t>古筝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003675" y="3268663"/>
            <a:ext cx="4878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筝，又名“秦筝”，一般为</a:t>
            </a:r>
            <a:r>
              <a:rPr lang="en-US" altLang="zh-CN" b="1"/>
              <a:t>21</a:t>
            </a:r>
            <a:r>
              <a:rPr lang="zh-CN" altLang="en-US" b="1"/>
              <a:t>弦，春秋战国时就已流行。古筝如传统中带着现代因素的女子，其音色比较清脆典雅却不同于古琴的沉稳。。</a:t>
            </a:r>
            <a:r>
              <a:rPr lang="en-US" altLang="zh-CN" b="1"/>
              <a:t>《</a:t>
            </a:r>
            <a:r>
              <a:rPr lang="zh-CN" altLang="en-US" b="1"/>
              <a:t>春江花月夜</a:t>
            </a:r>
            <a:r>
              <a:rPr lang="en-US" altLang="zh-CN" b="1"/>
              <a:t>》《</a:t>
            </a:r>
            <a:r>
              <a:rPr lang="zh-CN" altLang="en-US" b="1"/>
              <a:t>渔舟唱晚</a:t>
            </a:r>
            <a:r>
              <a:rPr lang="en-US" altLang="zh-CN" b="1"/>
              <a:t>》</a:t>
            </a:r>
            <a:r>
              <a:rPr lang="zh-CN" altLang="en-US" b="1"/>
              <a:t>的意境最适合古筝来诠释，任何乐器的声韵都无法做到如此完美。古人曾有“坐客满筵都不语，一行哀雁十三声”句形容筝演奏艺术达到令人神弛的境地。 </a:t>
            </a:r>
          </a:p>
          <a:p>
            <a:endParaRPr lang="zh-CN" altLang="en-US" b="1"/>
          </a:p>
          <a:p>
            <a:endParaRPr lang="zh-CN" altLang="en-US" sz="2400">
              <a:latin typeface="叶根友毛笔行书2.0版"/>
              <a:ea typeface="叶根友毛笔行书2.0版"/>
              <a:cs typeface="叶根友毛笔行书2.0版"/>
            </a:endParaRPr>
          </a:p>
        </p:txBody>
      </p:sp>
      <p:pic>
        <p:nvPicPr>
          <p:cNvPr id="30731" name="图片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3563" y="2994025"/>
            <a:ext cx="24066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r="31297" b="28895"/>
          <a:stretch/>
        </p:blipFill>
        <p:spPr>
          <a:xfrm flipV="1">
            <a:off x="9733172" y="85427"/>
            <a:ext cx="1087275" cy="9159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735" name="成公亮 - 忘 忧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44663" y="1419225"/>
            <a:ext cx="304800" cy="304800"/>
          </a:xfrm>
          <a:prstGeom prst="rect">
            <a:avLst/>
          </a:prstGeom>
          <a:noFill/>
        </p:spPr>
      </p:pic>
      <p:pic>
        <p:nvPicPr>
          <p:cNvPr id="30736" name="李弦姬 - 出水莲(古筝演奏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44663" y="32956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0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audio>
          </p:childTnLst>
        </p:cTn>
      </p:par>
    </p:tnLst>
    <p:bldLst>
      <p:bldP spid="9" grpId="0"/>
      <p:bldP spid="21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929</Words>
  <Application>Microsoft Office PowerPoint</Application>
  <PresentationFormat>自定义</PresentationFormat>
  <Paragraphs>58</Paragraphs>
  <Slides>11</Slides>
  <Notes>5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楷体</vt:lpstr>
      <vt:lpstr>经典繁方篆</vt:lpstr>
      <vt:lpstr>叶根友毛笔行书2.0版</vt:lpstr>
      <vt:lpstr>Wingdings</vt:lpstr>
      <vt:lpstr>Calibri</vt:lpstr>
      <vt:lpstr>Calibri Light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123下载站</cp:lastModifiedBy>
  <cp:revision>89</cp:revision>
  <dcterms:created xsi:type="dcterms:W3CDTF">2015-05-01T10:15:11Z</dcterms:created>
  <dcterms:modified xsi:type="dcterms:W3CDTF">2016-12-09T02:03:20Z</dcterms:modified>
</cp:coreProperties>
</file>