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7" r:id="rId6"/>
    <p:sldId id="268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6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94AB2-63C8-4910-A6B2-80AA25D79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FEA064-CC58-4407-85A8-B6233824D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02AF24-CFDF-4C88-92AF-23D8A544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77DF-8253-42F8-B3C9-3E19234C64AE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15ABF5-97EF-4CC3-96DD-912A1B19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55F296-5ACB-4E15-AB41-EE6625DF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B2E-8CE4-46A3-8E4C-4EA98124C1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1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F17ADE-B3AB-417B-B44A-FB44CD77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66337D-5CDF-4545-B12D-9C5A41251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779B00-8BBC-4387-8AA9-D530B9D2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77DF-8253-42F8-B3C9-3E19234C64AE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AF348E-91B7-4FEF-9468-BFD6AF9E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F1FE0C-9A27-4339-8462-3FA3F9FF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B2E-8CE4-46A3-8E4C-4EA98124C1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94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C5162B-5470-49AE-AFE2-876718579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61D5A7-DA3B-44F5-B40B-C55DB31FC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BA9AA8-7D59-4C32-BC5C-8C436BCDF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77DF-8253-42F8-B3C9-3E19234C64AE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165951-C3FF-46BD-B5AD-C767A0D1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58C11F-DF11-4AF5-9DEF-3BA01252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B2E-8CE4-46A3-8E4C-4EA98124C1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5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EE3018-5380-4F64-8232-19439996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ADDFA9-B40F-4B99-88D1-BC5BE1B31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4125B1-C5DB-47E4-B29C-EEFC1C8F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77DF-8253-42F8-B3C9-3E19234C64AE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B6A0C0-9CC9-410D-BCC7-4B778069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6D068C-D066-4534-8CBE-F85FE337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B2E-8CE4-46A3-8E4C-4EA98124C1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0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215B6-929E-46D0-B2E3-5A6A7F9E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5A178D-30D4-410F-9835-0C9FB0057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53B39A-0CAF-4F31-B3AD-245895A67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77DF-8253-42F8-B3C9-3E19234C64AE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A1FB73-5495-4680-87C1-6970EA7F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6FD54E-037D-403B-90DE-61CE4A40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B2E-8CE4-46A3-8E4C-4EA98124C1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02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466965-C4BD-4778-A256-081BF470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F479EF-4035-4405-8031-B50D56A4E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4AA81F-DB8A-4C4D-A127-80CC0AB5B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30E16F-2523-4C3B-B6EA-D36E26D0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77DF-8253-42F8-B3C9-3E19234C64AE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6D6333-6C90-4E42-9B2C-0E7F8360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CDF927-1E92-4563-BBEF-A8796C3A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B2E-8CE4-46A3-8E4C-4EA98124C1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97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FC261-BC56-4CF6-A208-CED5693B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8AAA38-EE1E-4815-A113-3AF1BFC61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C5B3F5-2151-4B26-ABAF-E58B051E3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C717BF-0466-4E53-80E0-7A5B33724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92B67F-DF40-4A0E-A8BE-15757E1ED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F6B588-A557-4E0C-898F-888B7C42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77DF-8253-42F8-B3C9-3E19234C64AE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A842A4-AC7D-48EB-AAB7-B1433261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E7AE5A-DF4D-4307-812D-37E9E49F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B2E-8CE4-46A3-8E4C-4EA98124C1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04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64393-0F36-4FC9-A760-39C7A1CD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0E22AF0-A00B-4A6A-9D69-042D609B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77DF-8253-42F8-B3C9-3E19234C64AE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842B3F-C6F1-4198-AB6B-C0AD0639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49CE00-49E1-4AFE-8EE7-39758577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B2E-8CE4-46A3-8E4C-4EA98124C1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5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6A1C86F-0F9D-4B4E-B254-3942B97D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77DF-8253-42F8-B3C9-3E19234C64AE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158B8E-13BD-4FB0-BF37-46F6C4BE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DC96EB-24AC-47FD-9E3B-6E209AE9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B2E-8CE4-46A3-8E4C-4EA98124C1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B967DD-8DB2-4B30-BDD1-8B60F2E2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184F4-21BA-4DA0-9B4A-E5AF1522B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B5091F-004A-4D3B-A3A5-EB3216D5B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C5FDF9-5CD3-46AA-AFBE-97C44BE1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77DF-8253-42F8-B3C9-3E19234C64AE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A1C8CE-7CA4-405B-8F03-3B1B3F52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3F3A3A-60E5-45C5-BB57-2BECDE18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B2E-8CE4-46A3-8E4C-4EA98124C1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29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F76D85-0C25-4A6F-A295-9ED3A074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7673B7C-2028-4B43-8F5E-99FDB7815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9DC6F5-716E-49E4-809B-EEC918797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051DD9-AB6C-4123-9B6B-B25624CE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77DF-8253-42F8-B3C9-3E19234C64AE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845768-AE40-4C15-A029-1E276353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95495E-5C6B-40BD-9485-E5B26857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B2E-8CE4-46A3-8E4C-4EA98124C1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32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B5F0581-3E28-4C9B-A08A-14BD2F1A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720803-639D-43AC-B800-711C90ED6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139398-93A6-4139-8D97-032217ED1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877DF-8253-42F8-B3C9-3E19234C64AE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CBBE4B-6E00-4862-BDE5-92FCA75CD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D9847B-4BAD-451C-BD69-C4FA46A15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9B2E-8CE4-46A3-8E4C-4EA98124C1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47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ina.com.cn/s/blog_5a18c50f0102wk93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B652CBD-80B2-45DB-8D0F-FF0E05DBA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03" y="72224"/>
            <a:ext cx="8885126" cy="500639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4EBA20C-0805-4171-B1E1-68C3071158DC}"/>
              </a:ext>
            </a:extLst>
          </p:cNvPr>
          <p:cNvSpPr/>
          <p:nvPr/>
        </p:nvSpPr>
        <p:spPr>
          <a:xfrm>
            <a:off x="955249" y="5180094"/>
            <a:ext cx="10620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tabLst>
                <a:tab pos="1890395" algn="l"/>
              </a:tabLst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(1)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沙特阿拉伯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靠近亚洲、非洲、欧洲市场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濒临海洋，产品运输方便；磷酸盐矿品位高，储量大，易开采；油气资源丰富，能源成本低；资金雄厚。</a:t>
            </a:r>
            <a:endParaRPr lang="en-US" altLang="zh-CN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>
              <a:tabLst>
                <a:tab pos="1890395" algn="l"/>
              </a:tabLst>
            </a:pPr>
            <a:endParaRPr lang="zh-CN" altLang="zh-CN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266700">
              <a:tabLst>
                <a:tab pos="1890395" algn="l"/>
              </a:tabLst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高温干燥，淡水资源短缺，施工环境差；地处偏远地区，人口稀少，劳动力缺乏；地区开发历史短，工业与基础设施薄弱。</a:t>
            </a:r>
            <a:endParaRPr lang="zh-CN" altLang="zh-CN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F44C352-F88B-44F2-B871-0B15A4667B3B}"/>
              </a:ext>
            </a:extLst>
          </p:cNvPr>
          <p:cNvSpPr txBox="1"/>
          <p:nvPr/>
        </p:nvSpPr>
        <p:spPr>
          <a:xfrm>
            <a:off x="8550111" y="2221477"/>
            <a:ext cx="257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</a:rPr>
              <a:t>评价沙特阿拉伯磷酸盐矿开发条件？</a:t>
            </a:r>
          </a:p>
        </p:txBody>
      </p:sp>
    </p:spTree>
    <p:extLst>
      <p:ext uri="{BB962C8B-B14F-4D97-AF65-F5344CB8AC3E}">
        <p14:creationId xmlns:p14="http://schemas.microsoft.com/office/powerpoint/2010/main" val="161554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9311" y="956149"/>
            <a:ext cx="109133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）有利：该地区地形以山地高原为主（或山高谷深），河流落差大；（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</a:t>
            </a:r>
            <a:br>
              <a:rPr lang="zh-CN" altLang="en-US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降水丰沛，河流径流量大；（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</a:t>
            </a:r>
            <a:br>
              <a:rPr lang="zh-CN" altLang="en-US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不利：地处季风气候区，河流流量季节变化较大。（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</a:t>
            </a:r>
            <a:br>
              <a:rPr lang="zh-CN" altLang="en-US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）排放废气废水，造成环境污染；（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</a:t>
            </a:r>
            <a:br>
              <a:rPr lang="zh-CN" altLang="en-US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消耗木炭（木材），造成植被破坏（或森林面积减少）；（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</a:t>
            </a:r>
            <a:br>
              <a:rPr lang="zh-CN" altLang="en-US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水土流失加剧；（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</a:t>
            </a:r>
            <a:br>
              <a:rPr lang="zh-CN" altLang="en-US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生物多样性减少。（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</a:t>
            </a:r>
            <a:br>
              <a:rPr lang="zh-CN" altLang="en-US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）依托丰富的光热资源和生物资源，发展生态农业（开展热带经济作物种植）；（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</a:t>
            </a:r>
            <a:br>
              <a:rPr lang="zh-CN" altLang="en-US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依托地理位置优势，发展边境贸易；（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</a:t>
            </a:r>
            <a:br>
              <a:rPr lang="zh-CN" altLang="en-US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依托特色自然风光和民族文化等，发展旅游产业等（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分）。</a:t>
            </a:r>
            <a:br>
              <a:rPr lang="zh-CN" altLang="en-US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）优势：旅游资源数量丰富（集群状况较好）；（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分）类型多样（地域组合状况较好）；（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分）具有较高的美学价值（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分）和历史文化价值（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分）；</a:t>
            </a:r>
            <a:br>
              <a:rPr lang="zh-CN" altLang="en-US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不足：交通较为不便；（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分）距我国东部客源市场较远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;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分）接待能力不足（或基础服务设施等不完善）；（</a:t>
            </a:r>
            <a:r>
              <a:rPr lang="en-US" altLang="zh-CN" b="1" dirty="0">
                <a:solidFill>
                  <a:srgbClr val="FF0000"/>
                </a:solidFill>
                <a:latin typeface="PingHei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分）</a:t>
            </a:r>
            <a:br>
              <a:rPr lang="zh-CN" altLang="en-US" b="1" dirty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  <a:latin typeface="PingHei"/>
              </a:rPr>
              <a:t>（答出其中六点即可）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9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82" y="813381"/>
            <a:ext cx="4981378" cy="30342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48171" y="2741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36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、根据下列材料，完成（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）题（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26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分）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323E32"/>
                </a:solidFill>
                <a:effectLst/>
                <a:latin typeface="楷体_GB2312"/>
              </a:rPr>
              <a:t>材料一 下图为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0111" y="813381"/>
            <a:ext cx="63262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23E32"/>
                </a:solidFill>
                <a:effectLst/>
                <a:latin typeface="楷体_GB2312"/>
              </a:rPr>
              <a:t>材料二</a:t>
            </a:r>
            <a:br>
              <a:rPr lang="zh-CN" altLang="en-US" b="0" i="0" dirty="0">
                <a:solidFill>
                  <a:srgbClr val="323E32"/>
                </a:solidFill>
                <a:effectLst/>
                <a:latin typeface="楷体_GB2312"/>
              </a:rPr>
            </a:br>
            <a:r>
              <a:rPr lang="zh-CN" altLang="en-US" b="0" i="0" dirty="0">
                <a:solidFill>
                  <a:srgbClr val="323E32"/>
                </a:solidFill>
                <a:effectLst/>
                <a:latin typeface="楷体_GB2312"/>
              </a:rPr>
              <a:t>荷兰是世界著名的“低地之国”、“风车之国”，围海造田的面积约占国土面积的七分之一。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楷体_GB2312"/>
              </a:rPr>
              <a:t>2009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楷体_GB2312"/>
              </a:rPr>
              <a:t>年荷兰实施一项“退耕还海”工程，位于其南部西斯海尔德水道两岸的部分堤坝被推倒，使得填海造陆得来的土地被海水淹没。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）北海是世界上重要的油气产地。简述北海油气田开采的有利和不利条件。（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分）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）若图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处发生原油泄漏，其扩散的方向是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________________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，原因是受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________________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影响。对受影响国家造成直接危害的产业部门是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__________________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分）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）简析图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区域围海造田有利的自然条件。（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分）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）简述荷兰实施“退耕还海”的生态意义。（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分）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22BBDF-C6F1-4616-AD11-5BDBC36AA9B5}"/>
              </a:ext>
            </a:extLst>
          </p:cNvPr>
          <p:cNvSpPr/>
          <p:nvPr/>
        </p:nvSpPr>
        <p:spPr>
          <a:xfrm>
            <a:off x="351933" y="4437554"/>
            <a:ext cx="11840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答案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】(1)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有利条件：油气资源储量丰富；位于大陆架浅海，便于开采；接近能源消费市场；运输便利（任答三点）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不利条件：位于西风带，终年风浪大；多阴雨天气，不利于海上油气开采作业；开采成本高（任答两点）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6FBAECB-3826-4178-9085-513399718422}"/>
              </a:ext>
            </a:extLst>
          </p:cNvPr>
          <p:cNvSpPr/>
          <p:nvPr/>
        </p:nvSpPr>
        <p:spPr>
          <a:xfrm>
            <a:off x="495685" y="5291738"/>
            <a:ext cx="10891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向北（或东北）；北大西洋暖流（或洋流）；海洋渔业（或海洋捕捞）</a:t>
            </a:r>
            <a:br>
              <a:rPr lang="zh-CN" altLang="en-US" dirty="0"/>
            </a:b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(3)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地势低平，多浅滩；海岸线曲折，多海湾，围海工程量小位于莱茵河等河口，泥沙较多；风力较大，</a:t>
            </a:r>
            <a:br>
              <a:rPr lang="zh-CN" altLang="en-US" dirty="0"/>
            </a:b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可利用风车排水（任答三点）</a:t>
            </a:r>
            <a:br>
              <a:rPr lang="zh-CN" altLang="en-US" dirty="0"/>
            </a:b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(4)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增加湿地面积；保护生物多样性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3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5137BCF-BC2B-4B79-87B9-4DB0960C85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262" y="176634"/>
            <a:ext cx="9259478" cy="44896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A1EA36C-31B7-4C69-8DCA-52736ECE718D}"/>
              </a:ext>
            </a:extLst>
          </p:cNvPr>
          <p:cNvSpPr/>
          <p:nvPr/>
        </p:nvSpPr>
        <p:spPr>
          <a:xfrm>
            <a:off x="1530284" y="4666268"/>
            <a:ext cx="9907571" cy="184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lnSpc>
                <a:spcPct val="13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(1)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说明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90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年代山西省焦化企业规模小、数量多的存在条件。</a:t>
            </a:r>
            <a:endParaRPr lang="zh-CN" altLang="zh-CN" sz="1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56870" algn="just">
              <a:lnSpc>
                <a:spcPct val="13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90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年代山西省焦化产业生产过程中污染严重的原因。</a:t>
            </a:r>
            <a:endParaRPr lang="zh-CN" altLang="zh-CN" sz="1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56870" algn="just">
              <a:lnSpc>
                <a:spcPct val="13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指出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90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年代山西省焦化产业运输过程中存在的污染问题。</a:t>
            </a:r>
            <a:endParaRPr lang="zh-CN" altLang="zh-CN" sz="1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56870" algn="just">
              <a:lnSpc>
                <a:spcPct val="13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推测山西省建立大型焦化产业园区后，在生产过程和运输过程中，对减少环境污染可采取的措施。</a:t>
            </a:r>
            <a:endParaRPr lang="zh-CN" altLang="zh-CN" sz="1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3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5516C90-6542-4B5E-B8ED-40468DF02C1A}"/>
              </a:ext>
            </a:extLst>
          </p:cNvPr>
          <p:cNvSpPr/>
          <p:nvPr/>
        </p:nvSpPr>
        <p:spPr>
          <a:xfrm>
            <a:off x="521616" y="4050430"/>
            <a:ext cx="11148768" cy="261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lnSpc>
                <a:spcPct val="13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(1)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焦煤分布广泛，煤矿众多。小企业投资少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技术门槛低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)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，临近煤矿，运输费用较低。我国钢铁工业规模大，对冶金焦需求量大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市场需求大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)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。增加当地就业，有经济效益，地方政府有积极性。</a:t>
            </a:r>
            <a:endParaRPr lang="zh-CN" altLang="zh-CN" sz="1600" kern="10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55600" algn="just">
              <a:lnSpc>
                <a:spcPct val="13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(2)(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企业规模小、数量众多，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)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技术水平低，设备落后，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生产过程中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)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能耗大，废弃物排放量大，污染点多面广。</a:t>
            </a:r>
            <a:endParaRPr lang="zh-CN" altLang="zh-CN" sz="1600" kern="10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55600" algn="just">
              <a:lnSpc>
                <a:spcPct val="13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(3)(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企业分散，单厂原料和产品的量较少，采用公路运输，在运输过程中，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)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所用汽车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卡车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)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数量多，尾气排放量大，原料和产品装卸、运输过程中存在煤炭散落、煤粉飘浮等问题。</a:t>
            </a:r>
            <a:endParaRPr lang="zh-CN" altLang="zh-CN" sz="1600" kern="10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55600" algn="just">
              <a:lnSpc>
                <a:spcPct val="13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(4)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生产过程：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由于规模大，实力强，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)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可以采用清洁技术和设备，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减少能耗，提高资源利用率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)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；可以采用控制排放或回收再利用等技术和设备，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减少废弃物排放量，降低废弃物对环境的危害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)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</a:t>
            </a:r>
            <a:endParaRPr lang="zh-CN" altLang="zh-CN" sz="1600" kern="10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55600" algn="just">
              <a:lnSpc>
                <a:spcPct val="13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运输过程：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由于生产集中，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)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可以修建铁路专用线，采用封闭运输。</a:t>
            </a:r>
            <a:endParaRPr lang="zh-CN" altLang="zh-CN" sz="1600" kern="10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D6ABD64-FBDE-403D-A4D4-CE6F1A144CC3}"/>
              </a:ext>
            </a:extLst>
          </p:cNvPr>
          <p:cNvSpPr/>
          <p:nvPr/>
        </p:nvSpPr>
        <p:spPr>
          <a:xfrm>
            <a:off x="7814820" y="312268"/>
            <a:ext cx="3855564" cy="292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lnSpc>
                <a:spcPct val="13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(1)</a:t>
            </a:r>
            <a:r>
              <a:rPr lang="zh-CN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说明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90</a:t>
            </a:r>
            <a:r>
              <a:rPr lang="zh-CN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年代山西省焦化企业规模小、数量多的存在条件。</a:t>
            </a:r>
            <a:endParaRPr lang="zh-CN" altLang="zh-CN" sz="1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56870" algn="just">
              <a:lnSpc>
                <a:spcPct val="13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90</a:t>
            </a:r>
            <a:r>
              <a:rPr lang="zh-CN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年代山西省焦化产业生产过程中污染严重的原因。</a:t>
            </a:r>
            <a:endParaRPr lang="zh-CN" altLang="zh-CN" sz="1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56870" algn="just">
              <a:lnSpc>
                <a:spcPct val="13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指出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90</a:t>
            </a:r>
            <a:r>
              <a:rPr lang="zh-CN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年代山西省焦化产业运输过程中存在的污染问题。</a:t>
            </a:r>
            <a:endParaRPr lang="zh-CN" altLang="zh-CN" sz="1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56870" algn="just">
              <a:lnSpc>
                <a:spcPct val="130000"/>
              </a:lnSpc>
              <a:spcAft>
                <a:spcPts val="0"/>
              </a:spcAft>
              <a:tabLst>
                <a:tab pos="2933700" algn="l"/>
              </a:tabLst>
            </a:pP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推测山西省建立大型焦化产业园区后，在生产过程和运输过程中，对减少环境污染可采取的措施。</a:t>
            </a:r>
            <a:endParaRPr lang="zh-CN" altLang="zh-CN" sz="1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450977-70CE-45B8-A077-5842780AE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702" y="188391"/>
            <a:ext cx="7336411" cy="3556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3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994FEB4-99DD-4556-A4DC-C104720CF713}"/>
              </a:ext>
            </a:extLst>
          </p:cNvPr>
          <p:cNvSpPr/>
          <p:nvPr/>
        </p:nvSpPr>
        <p:spPr>
          <a:xfrm>
            <a:off x="323655" y="136445"/>
            <a:ext cx="69715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锂在电动汽车、储能、受控热核反应等领域应用广泛。自然界中锂资源主要以两种形式存在，一是以锂辉石和锂云母为主的岩石形式</a:t>
            </a:r>
            <a:r>
              <a:rPr lang="en-US" altLang="zh-CN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; </a:t>
            </a:r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另一种是以盐湖中含锂为主的天然卤水形式。</a:t>
            </a:r>
          </a:p>
          <a:p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图</a:t>
            </a:r>
            <a:r>
              <a:rPr lang="en-US" altLang="zh-CN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11</a:t>
            </a:r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示意甲盐湖位置，该湖位于智利东北某高原，海拔</a:t>
            </a:r>
            <a:r>
              <a:rPr lang="en-US" altLang="zh-CN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2300</a:t>
            </a:r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米。盐湖中的钾、锂等离子含量高，锂资源丰富。当地某企业在湖区修建盐田，将盐湖卤水灌入盐田进行多日的日晒蒸发，产生高浓度卤水，同时还会遗留一些难直接利用的“尾卤”，晒盐场通常会将尾卤注回到盐湖干盐壳之下，不暴露于空气。该企业将经浓缩后的富锂卤水，运往</a:t>
            </a:r>
            <a:r>
              <a:rPr lang="en-US" altLang="zh-CN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240</a:t>
            </a:r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千米以外的智利第二大城港口城市乙港加工成碳酸锂，再运往发达国家进一步深加工。 </a:t>
            </a:r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）说明该企业在甲盐湖周边修建盐田的有利条件。（</a:t>
            </a:r>
            <a:r>
              <a:rPr lang="en-US" altLang="zh-CN" dirty="0"/>
              <a:t>3</a:t>
            </a:r>
            <a:r>
              <a:rPr lang="zh-CN" altLang="en-US" dirty="0"/>
              <a:t>分）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）从环保的角度说明该企业将尾卤注回到盐湖干盐壳之下的主要原因。（</a:t>
            </a:r>
            <a:r>
              <a:rPr lang="en-US" altLang="zh-CN" dirty="0"/>
              <a:t>4</a:t>
            </a:r>
            <a:r>
              <a:rPr lang="zh-CN" altLang="en-US" dirty="0"/>
              <a:t>分）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）与甲地相比，分析乙港更适合加工浓缩后的富锂卤水的理由。（</a:t>
            </a:r>
            <a:r>
              <a:rPr lang="en-US" altLang="zh-CN" dirty="0"/>
              <a:t>8</a:t>
            </a:r>
            <a:r>
              <a:rPr lang="zh-CN" altLang="en-US" dirty="0"/>
              <a:t>分）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C46ADE5-B38B-40FD-B0B8-A283FED6B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852" y="525505"/>
            <a:ext cx="4348493" cy="359504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D50A990-3CDA-42A7-8354-D77EC8397FB6}"/>
              </a:ext>
            </a:extLst>
          </p:cNvPr>
          <p:cNvSpPr/>
          <p:nvPr/>
        </p:nvSpPr>
        <p:spPr>
          <a:xfrm>
            <a:off x="474481" y="4549676"/>
            <a:ext cx="11104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50" algn="just">
              <a:spcAft>
                <a:spcPts val="0"/>
              </a:spcAft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）靠近盐湖，便于提取卤水；盐湖所在地区海拔高，光照充足；高原地区风力较大，蒸发快；湖泊周围地区地形较平坦开阔；（任答三点，每点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分，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分）</a:t>
            </a:r>
          </a:p>
          <a:p>
            <a:pPr indent="66675" algn="just">
              <a:spcAft>
                <a:spcPts val="0"/>
              </a:spcAft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）经再自然化过程（与原有湖水混合，循环再利用），提高资源的利用率；（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分）覆盖在干盐壳之下，（隔绝空气），减轻对大气的污染；（避免随意排放地表，污染大气及地表环境，破坏生态环境）（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分）</a:t>
            </a:r>
          </a:p>
          <a:p>
            <a:pPr indent="66675" algn="just">
              <a:spcAft>
                <a:spcPts val="0"/>
              </a:spcAft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甲地自然条件恶劣；浓缩后的卤水重量减轻，便于运输；有公路连接海港，距离较近；港口基础设施较完善（高原的工业基础条件较差），加工能力强；乙地劳动力较丰富，技术水平较高（高原劳动力缺乏）；地处沿海地区，环境容量大（在高原加工易对生态环境造成破坏）； 乙地为海港，便于将加工后的产品运往发达国家；（高原外运条件差）（任答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点，每点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分）</a:t>
            </a:r>
          </a:p>
        </p:txBody>
      </p:sp>
    </p:spTree>
    <p:extLst>
      <p:ext uri="{BB962C8B-B14F-4D97-AF65-F5344CB8AC3E}">
        <p14:creationId xmlns:p14="http://schemas.microsoft.com/office/powerpoint/2010/main" val="40079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矩形 2159">
            <a:extLst>
              <a:ext uri="{FF2B5EF4-FFF2-40B4-BE49-F238E27FC236}">
                <a16:creationId xmlns:a16="http://schemas.microsoft.com/office/drawing/2014/main" id="{04F8331B-CE6A-4410-8942-96FF14FF465A}"/>
              </a:ext>
            </a:extLst>
          </p:cNvPr>
          <p:cNvSpPr/>
          <p:nvPr/>
        </p:nvSpPr>
        <p:spPr>
          <a:xfrm>
            <a:off x="471341" y="105597"/>
            <a:ext cx="59011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  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某岛国人口约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500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(2009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，经济发达，淡水资源严重不足。该国国土面积约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640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平方千米，其中主岛面积约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540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平方千米，地形单调，平均海拔不足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米，岛上河流最长不足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千米。图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示意该国主岛及其附近地区，图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为对应的气候资料。（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2011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高考）</a:t>
            </a:r>
          </a:p>
          <a:p>
            <a:endParaRPr lang="en-US" altLang="zh-CN" dirty="0"/>
          </a:p>
          <a:p>
            <a:r>
              <a:rPr lang="en-US" altLang="zh-CN" dirty="0"/>
              <a:t>(1)</a:t>
            </a:r>
            <a:r>
              <a:rPr lang="zh-CN" altLang="en-US" dirty="0"/>
              <a:t>简述该国气候特征，并分析该国淡水资源严重不足的主要原因。</a:t>
            </a:r>
            <a:r>
              <a:rPr lang="en-US" altLang="zh-CN" dirty="0"/>
              <a:t>(10</a:t>
            </a:r>
            <a:r>
              <a:rPr lang="zh-CN" altLang="en-US" dirty="0"/>
              <a:t>分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(2)</a:t>
            </a:r>
            <a:r>
              <a:rPr lang="zh-CN" altLang="en-US" dirty="0"/>
              <a:t>图</a:t>
            </a:r>
            <a:r>
              <a:rPr lang="en-US" altLang="zh-CN" dirty="0"/>
              <a:t>8</a:t>
            </a:r>
            <a:r>
              <a:rPr lang="zh-CN" altLang="en-US" dirty="0"/>
              <a:t>为图</a:t>
            </a:r>
            <a:r>
              <a:rPr lang="en-US" altLang="zh-CN" dirty="0"/>
              <a:t>6</a:t>
            </a:r>
            <a:r>
              <a:rPr lang="zh-CN" altLang="en-US" dirty="0"/>
              <a:t>中</a:t>
            </a:r>
            <a:r>
              <a:rPr lang="en-US" altLang="zh-CN" dirty="0"/>
              <a:t>M</a:t>
            </a:r>
            <a:r>
              <a:rPr lang="zh-CN" altLang="en-US" dirty="0"/>
              <a:t>水坝的景观。水坝能阻挡海水涌入，并通过其闸门调控河流入海  流量。说明建坝前后坝内水域水的咸淡变化及其原因。</a:t>
            </a:r>
            <a:r>
              <a:rPr lang="en-US" altLang="zh-CN" dirty="0"/>
              <a:t>(12</a:t>
            </a:r>
            <a:r>
              <a:rPr lang="zh-CN" altLang="en-US" dirty="0"/>
              <a:t>分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(3)</a:t>
            </a:r>
            <a:r>
              <a:rPr lang="zh-CN" altLang="en-US" dirty="0"/>
              <a:t>除建水坝外，请你为该国再提出一种解决淡水资源短缺的办法，并说明理由。</a:t>
            </a:r>
            <a:r>
              <a:rPr lang="en-US" altLang="zh-CN" dirty="0"/>
              <a:t>(6</a:t>
            </a:r>
            <a:r>
              <a:rPr lang="zh-CN" altLang="en-US" dirty="0"/>
              <a:t>分</a:t>
            </a:r>
            <a:r>
              <a:rPr lang="en-US" altLang="zh-CN" dirty="0"/>
              <a:t>)</a:t>
            </a:r>
          </a:p>
        </p:txBody>
      </p:sp>
      <p:grpSp>
        <p:nvGrpSpPr>
          <p:cNvPr id="2161" name="Group 198" descr="高考资源网(ks5u.com),中国最大的高考网站,您身边的高考专家。">
            <a:extLst>
              <a:ext uri="{FF2B5EF4-FFF2-40B4-BE49-F238E27FC236}">
                <a16:creationId xmlns:a16="http://schemas.microsoft.com/office/drawing/2014/main" id="{23C711F8-4737-4BFD-B741-A936F21F40AB}"/>
              </a:ext>
            </a:extLst>
          </p:cNvPr>
          <p:cNvGrpSpPr>
            <a:grpSpLocks/>
          </p:cNvGrpSpPr>
          <p:nvPr/>
        </p:nvGrpSpPr>
        <p:grpSpPr bwMode="auto">
          <a:xfrm>
            <a:off x="7984502" y="2669261"/>
            <a:ext cx="2630079" cy="1519478"/>
            <a:chOff x="1801" y="6744"/>
            <a:chExt cx="5039" cy="4368"/>
          </a:xfrm>
        </p:grpSpPr>
        <p:sp>
          <p:nvSpPr>
            <p:cNvPr id="2162" name="Text Box 199">
              <a:extLst>
                <a:ext uri="{FF2B5EF4-FFF2-40B4-BE49-F238E27FC236}">
                  <a16:creationId xmlns:a16="http://schemas.microsoft.com/office/drawing/2014/main" id="{DF0C8A9D-CBA4-4680-A342-A76FCD4F1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" y="10557"/>
              <a:ext cx="878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图</a:t>
              </a:r>
              <a:r>
                <a:rPr kumimoji="0" lang="en-US" altLang="zh-CN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8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248" name="Picture 200">
              <a:extLst>
                <a:ext uri="{FF2B5EF4-FFF2-40B4-BE49-F238E27FC236}">
                  <a16:creationId xmlns:a16="http://schemas.microsoft.com/office/drawing/2014/main" id="{98F25DC2-FFB1-4D4E-9C50-011B942DA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" y="6744"/>
              <a:ext cx="5039" cy="3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3" name="矩形 2162">
            <a:extLst>
              <a:ext uri="{FF2B5EF4-FFF2-40B4-BE49-F238E27FC236}">
                <a16:creationId xmlns:a16="http://schemas.microsoft.com/office/drawing/2014/main" id="{6168D93A-31D8-40E4-9117-D969D881D579}"/>
              </a:ext>
            </a:extLst>
          </p:cNvPr>
          <p:cNvSpPr/>
          <p:nvPr/>
        </p:nvSpPr>
        <p:spPr>
          <a:xfrm>
            <a:off x="606457" y="3855520"/>
            <a:ext cx="10677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）气候特征：终年高温多雨。</a:t>
            </a:r>
            <a:r>
              <a:rPr lang="en-US" altLang="zh-CN" sz="16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 </a:t>
            </a:r>
            <a:br>
              <a:rPr lang="zh-CN" altLang="en-US" sz="1600" dirty="0">
                <a:solidFill>
                  <a:srgbClr val="FF0000"/>
                </a:solidFill>
              </a:rPr>
            </a:br>
            <a:r>
              <a:rPr lang="zh-CN" altLang="en-US" sz="16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主要原因：国土面积小，地势低平，四周环海，陆地上储存淡水（地表水、地下水）的条件差（河流短小）；人口密度大，经济发达，生活、生产对淡水需求量大。</a:t>
            </a:r>
            <a:r>
              <a:rPr lang="en-US" altLang="zh-CN" sz="16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 </a:t>
            </a:r>
            <a:br>
              <a:rPr lang="zh-CN" altLang="en-US" sz="1600" dirty="0">
                <a:solidFill>
                  <a:srgbClr val="FF0000"/>
                </a:solidFill>
              </a:rPr>
            </a:b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164" name="矩形 2163">
            <a:extLst>
              <a:ext uri="{FF2B5EF4-FFF2-40B4-BE49-F238E27FC236}">
                <a16:creationId xmlns:a16="http://schemas.microsoft.com/office/drawing/2014/main" id="{9B5CD2B6-E577-4938-9079-FCE0FC8FE256}"/>
              </a:ext>
            </a:extLst>
          </p:cNvPr>
          <p:cNvSpPr/>
          <p:nvPr/>
        </p:nvSpPr>
        <p:spPr>
          <a:xfrm>
            <a:off x="521616" y="4601131"/>
            <a:ext cx="10979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）水坝修建以前，水偏咸。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 原因：河流水流平缓。海潮（顶托作用）使河水与海水相混。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 </a:t>
            </a:r>
            <a:br>
              <a:rPr lang="zh-CN" altLang="en-US" dirty="0">
                <a:solidFill>
                  <a:srgbClr val="002060"/>
                </a:solidFill>
              </a:rPr>
            </a:b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水坝修建后，水逐渐变淡（改善）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 。原因：拦蓄淡水，阻止海水倒灌；通过闸门调控蓄水和排水，逐渐使偏咸的水换成淡水。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 </a:t>
            </a:r>
            <a:br>
              <a:rPr lang="zh-CN" altLang="en-US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sp>
        <p:nvSpPr>
          <p:cNvPr id="2165" name="矩形 2164">
            <a:extLst>
              <a:ext uri="{FF2B5EF4-FFF2-40B4-BE49-F238E27FC236}">
                <a16:creationId xmlns:a16="http://schemas.microsoft.com/office/drawing/2014/main" id="{59A36572-E0F3-4DD6-AE76-76EB7F2F36E5}"/>
              </a:ext>
            </a:extLst>
          </p:cNvPr>
          <p:cNvSpPr/>
          <p:nvPr/>
        </p:nvSpPr>
        <p:spPr>
          <a:xfrm>
            <a:off x="471340" y="5469852"/>
            <a:ext cx="10677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 ①从邻国（马来西亚）购买淡水。邻国（马来西亚）面积较大，高温多雨，有较多淡水。两国之间的海峡狭窄，输送淡水成本低。</a:t>
            </a:r>
            <a:br>
              <a:rPr lang="zh-CN" altLang="en-US" dirty="0">
                <a:solidFill>
                  <a:srgbClr val="FF0000"/>
                </a:solidFill>
              </a:rPr>
            </a:b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②海水淡化。该国经济比较发达，四周环海，③废水（污水）回收利用。该国经济发达，人口密度大，生活、生产废水（污水）产生量大。（任答二点得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分） </a:t>
            </a:r>
            <a:endParaRPr lang="zh-CN" altLang="en-US" dirty="0"/>
          </a:p>
        </p:txBody>
      </p:sp>
      <p:pic>
        <p:nvPicPr>
          <p:cNvPr id="1026" name="图片 24" descr="IMG_256">
            <a:extLst>
              <a:ext uri="{FF2B5EF4-FFF2-40B4-BE49-F238E27FC236}">
                <a16:creationId xmlns:a16="http://schemas.microsoft.com/office/drawing/2014/main" id="{D5C6729D-E26E-40B8-B439-F58C3777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"/>
          <a:stretch>
            <a:fillRect/>
          </a:stretch>
        </p:blipFill>
        <p:spPr bwMode="auto">
          <a:xfrm>
            <a:off x="6453439" y="434284"/>
            <a:ext cx="5315881" cy="210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2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4" grpId="0"/>
      <p:bldP spid="21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016年高考地理考点分类汇编试题（上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71" y="388317"/>
            <a:ext cx="4591069" cy="30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65926" y="589252"/>
            <a:ext cx="59631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23E3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【2016·全国丙卷】【2016·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微软雅黑" panose="020B0503020204020204" pitchFamily="34" charset="-122"/>
                <a:hlinkClick r:id="rId3"/>
              </a:rPr>
              <a:t>新课标全国卷3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23E3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】37.阅读图文材料，完成下列要求。（24分）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23E3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23E3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  </a:t>
            </a: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rgbClr val="323E3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 为建设生态文明，我国大力开发风能等清洁能源。风电建设成本高于煤电、水电。2009年5月，甘肃酒泉有“陆上三峡”之称的l000万千瓦级风电基地建设项目获国家批准，其中的80％集中在被称为“世界风库”的瓜州县。图7示意瓜州等地年大风（≥8级）日数。</a:t>
            </a:r>
            <a:endParaRPr kumimoji="0" lang="zh-CN" altLang="zh-CN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5926" y="2832756"/>
            <a:ext cx="112601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）分别与煤炭、水能相比，指出开发风能的优势。（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分）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）说明瓜州建设大型风电场有利的自然条件。（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分）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）分析瓜州建设大型风电场的不利区位条件。（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分）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）为保障电网的稳定性，还规划在瓜州建设规模较大的热电站作为调节电站。试解释为大型风电场配建调节电站的原因。（</a:t>
            </a:r>
            <a:r>
              <a:rPr lang="en-US" altLang="zh-CN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b="0" i="0" dirty="0">
                <a:solidFill>
                  <a:srgbClr val="323E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分）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902F2C-2A62-429E-9791-31DAFD78E0D9}"/>
              </a:ext>
            </a:extLst>
          </p:cNvPr>
          <p:cNvSpPr/>
          <p:nvPr/>
        </p:nvSpPr>
        <p:spPr>
          <a:xfrm>
            <a:off x="408709" y="4445474"/>
            <a:ext cx="117832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（1）与煤炭相比，风能为清洁能源、可再生能源；与水能相比，开发风能不产生库区淹没等问题。</a:t>
            </a:r>
            <a:br>
              <a:rPr kumimoji="0" lang="zh-CN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zh-CN" altLang="zh-CN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（2）有风：风能资源丰富（有“世界风库”之称），年大风日数多（近70天）。</a:t>
            </a:r>
            <a:br>
              <a:rPr kumimoji="0" lang="zh-CN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zh-CN" altLang="zh-CN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    有地：可供建设风电场的土地广阔（充足）或戈壁（难利用土地）广布，地形平坦。</a:t>
            </a:r>
            <a:br>
              <a:rPr kumimoji="0" lang="zh-CN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zh-CN" altLang="zh-CN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（3）当地（经济落后，人口稀少）电能需求少；离东部（用户）较远（需长距离输电）；当地基础设施（如电网等）不足；建设成本高（投资大），当地资金不足。</a:t>
            </a:r>
            <a:br>
              <a:rPr kumimoji="0" lang="zh-CN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zh-CN" altLang="zh-CN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（4）风电极不稳定，配建热电站等可以调节、控制，以使电网输电平稳（当风力减弱时以热电站补充电量，当风力强劲时减少热电站发电量）。</a:t>
            </a:r>
            <a:r>
              <a:rPr kumimoji="0" lang="zh-CN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高考资源网(ks5u.com),中国最大的高考网站,您身边的高考专家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695" y="344074"/>
            <a:ext cx="3017732" cy="392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98205" y="59859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66700" algn="l"/>
                <a:tab pos="1600200" algn="l"/>
                <a:tab pos="2933700" algn="l"/>
                <a:tab pos="4267200" algn="l"/>
                <a:tab pos="5200650" algn="l"/>
              </a:tabLst>
            </a:pPr>
            <a:r>
              <a:rPr lang="en-US" altLang="zh-CN" kern="100" dirty="0">
                <a:latin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zh-CN" kern="100" dirty="0">
                <a:latin typeface="Calibri" panose="020F0502020204030204" pitchFamily="34" charset="0"/>
                <a:cs typeface="宋体" panose="02010600030101010101" pitchFamily="2" charset="-122"/>
              </a:rPr>
              <a:t>、内蒙古东部是我国重要的煤炭基地，为了提高能源工业的经济效益，内蒙古加强了能源的加工转换，变输出煤炭为输出电力和输出焦炭。读图完成下列问题。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6700" algn="l"/>
                <a:tab pos="1600200" algn="l"/>
                <a:tab pos="2933700" algn="l"/>
                <a:tab pos="4267200" algn="l"/>
                <a:tab pos="5200650" algn="l"/>
              </a:tabLst>
            </a:pPr>
            <a:r>
              <a:rPr lang="en-US" altLang="zh-CN" kern="100" dirty="0">
                <a:latin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6700" algn="l"/>
                <a:tab pos="1600200" algn="l"/>
                <a:tab pos="2933700" algn="l"/>
                <a:tab pos="4267200" algn="l"/>
                <a:tab pos="5200650" algn="l"/>
              </a:tabLst>
            </a:pPr>
            <a:r>
              <a:rPr lang="en-US" altLang="zh-CN" kern="100" dirty="0">
                <a:latin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zh-CN" kern="100" dirty="0">
                <a:latin typeface="Calibri" panose="020F0502020204030204" pitchFamily="34" charset="0"/>
                <a:cs typeface="宋体" panose="02010600030101010101" pitchFamily="2" charset="-122"/>
              </a:rPr>
              <a:t>分析内蒙古在开采煤炭过程中，可能导致的环境问题有哪些？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6700" algn="l"/>
                <a:tab pos="1600200" algn="l"/>
                <a:tab pos="2933700" algn="l"/>
                <a:tab pos="4267200" algn="l"/>
                <a:tab pos="5200650" algn="l"/>
              </a:tabLst>
            </a:pPr>
            <a:r>
              <a:rPr lang="en-US" altLang="zh-CN" kern="100" dirty="0">
                <a:latin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6700" algn="l"/>
                <a:tab pos="1600200" algn="l"/>
                <a:tab pos="2933700" algn="l"/>
                <a:tab pos="4267200" algn="l"/>
                <a:tab pos="5200650" algn="l"/>
              </a:tabLst>
            </a:pPr>
            <a:r>
              <a:rPr lang="en-US" altLang="zh-CN" kern="100" dirty="0">
                <a:latin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lang="zh-CN" altLang="zh-CN" kern="100" dirty="0">
                <a:latin typeface="Calibri" panose="020F0502020204030204" pitchFamily="34" charset="0"/>
                <a:cs typeface="宋体" panose="02010600030101010101" pitchFamily="2" charset="-122"/>
              </a:rPr>
              <a:t>简述电力输出对当地环境产生的影响。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6700" algn="l"/>
                <a:tab pos="1600200" algn="l"/>
                <a:tab pos="2933700" algn="l"/>
                <a:tab pos="4267200" algn="l"/>
                <a:tab pos="5200650" algn="l"/>
              </a:tabLst>
            </a:pPr>
            <a:r>
              <a:rPr lang="en-US" altLang="zh-CN" kern="100" dirty="0">
                <a:latin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6700" algn="l"/>
                <a:tab pos="1600200" algn="l"/>
                <a:tab pos="2933700" algn="l"/>
                <a:tab pos="4267200" algn="l"/>
                <a:tab pos="5200650" algn="l"/>
              </a:tabLst>
            </a:pPr>
            <a:r>
              <a:rPr lang="en-US" altLang="zh-CN" kern="100" dirty="0">
                <a:latin typeface="宋体" panose="02010600030101010101" pitchFamily="2" charset="-122"/>
                <a:cs typeface="宋体" panose="02010600030101010101" pitchFamily="2" charset="-122"/>
              </a:rPr>
              <a:t>(3)</a:t>
            </a:r>
            <a:r>
              <a:rPr lang="zh-CN" altLang="zh-CN" kern="100" dirty="0">
                <a:latin typeface="Calibri" panose="020F0502020204030204" pitchFamily="34" charset="0"/>
                <a:cs typeface="宋体" panose="02010600030101010101" pitchFamily="2" charset="-122"/>
              </a:rPr>
              <a:t>在开发利用煤炭的过程中应采取怎样的环保措施？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2216" y="4526288"/>
            <a:ext cx="935076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tabLst>
                <a:tab pos="266700" algn="l"/>
                <a:tab pos="1600200" algn="l"/>
                <a:tab pos="2933700" algn="l"/>
                <a:tab pos="4267200" algn="l"/>
                <a:tab pos="5200650" algn="l"/>
              </a:tabLst>
            </a:pPr>
            <a:r>
              <a:rPr lang="en-US" altLang="zh-CN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　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(1)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剥离表层土壤及植被，易导致水土流失；地下采空区，易导致地面塌陷；堆放矿石，会占用大量土地；易污染环境等。</a:t>
            </a:r>
            <a:endParaRPr lang="zh-CN" altLang="zh-CN" sz="2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tabLst>
                <a:tab pos="266700" algn="l"/>
                <a:tab pos="1600200" algn="l"/>
                <a:tab pos="2933700" algn="l"/>
                <a:tab pos="4267200" algn="l"/>
                <a:tab pos="5200650" algn="l"/>
              </a:tabLst>
            </a:pPr>
            <a:r>
              <a:rPr lang="en-US" altLang="zh-CN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造成当地大气污染。</a:t>
            </a:r>
            <a:endParaRPr lang="zh-CN" altLang="zh-CN" sz="2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tabLst>
                <a:tab pos="266700" algn="l"/>
                <a:tab pos="1600200" algn="l"/>
                <a:tab pos="2933700" algn="l"/>
                <a:tab pos="4267200" algn="l"/>
                <a:tab pos="5200650" algn="l"/>
              </a:tabLst>
            </a:pPr>
            <a:r>
              <a:rPr lang="en-US" altLang="zh-CN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(3)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实行矿区土地复垦；提高能源综合利用率；建立循环经济模式。</a:t>
            </a:r>
            <a:endParaRPr lang="zh-CN" altLang="zh-CN" sz="2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7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675" y="-5417"/>
            <a:ext cx="665555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（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分）德宏傣族景颇族自治州地处横断山区南段，位于我国西南边陲、中缅边境。图甲为德宏傣族景颇族自治州图。阅读图文资料，回答下列问题。</a:t>
            </a:r>
          </a:p>
          <a:p>
            <a:endParaRPr lang="zh-CN" altLang="en-US" sz="2000" b="1" dirty="0"/>
          </a:p>
          <a:p>
            <a:r>
              <a:rPr lang="zh-CN" altLang="en-US" sz="2000" b="1" dirty="0"/>
              <a:t>德宏州水能蕴藏量达</a:t>
            </a:r>
            <a:r>
              <a:rPr lang="en-US" altLang="zh-CN" sz="2000" b="1" dirty="0"/>
              <a:t>362</a:t>
            </a:r>
            <a:r>
              <a:rPr lang="zh-CN" altLang="en-US" sz="2000" b="1" dirty="0"/>
              <a:t>万千瓦，</a:t>
            </a:r>
            <a:r>
              <a:rPr lang="en-US" altLang="zh-CN" sz="2000" b="1" dirty="0"/>
              <a:t>2013</a:t>
            </a:r>
            <a:r>
              <a:rPr lang="zh-CN" altLang="en-US" sz="2000" b="1" dirty="0"/>
              <a:t>年，全州已建成水电站</a:t>
            </a:r>
            <a:r>
              <a:rPr lang="en-US" altLang="zh-CN" sz="2000" b="1" dirty="0"/>
              <a:t>142</a:t>
            </a:r>
            <a:r>
              <a:rPr lang="zh-CN" altLang="en-US" sz="2000" b="1" dirty="0"/>
              <a:t>座，年总实际发电量达到</a:t>
            </a:r>
            <a:r>
              <a:rPr lang="en-US" altLang="zh-CN" sz="2000" b="1" dirty="0"/>
              <a:t>123</a:t>
            </a:r>
            <a:r>
              <a:rPr lang="zh-CN" altLang="en-US" sz="2000" b="1" dirty="0"/>
              <a:t>亿度。</a:t>
            </a:r>
          </a:p>
          <a:p>
            <a:r>
              <a:rPr lang="zh-CN" altLang="en-US" sz="2000" b="1" dirty="0"/>
              <a:t>德宏州与我国东部沿海地区开展合作，大量承接耗电量大的硅冶炼产业，实现硅电合作。这一举措给当地带来巨大经济效益，但也对当地环境产生一定的负面影响。</a:t>
            </a:r>
          </a:p>
          <a:p>
            <a:endParaRPr lang="zh-CN" altLang="en-US" sz="2000" b="1" dirty="0"/>
          </a:p>
          <a:p>
            <a:r>
              <a:rPr lang="zh-CN" altLang="en-US" sz="2000" b="1" dirty="0"/>
              <a:t>绿色经济是以市场为导向、以传统产业经济为基础、以因地制宜为原则，以经济与环境的和谐为目的而发展起来的一种新的经济形式。目前，德宏州正依托资源及区位优势，发展地区绿色经济。</a:t>
            </a:r>
          </a:p>
          <a:p>
            <a:r>
              <a:rPr lang="zh-CN" altLang="en-US" sz="2000" b="1" dirty="0"/>
              <a:t>（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）评价德宏州水电开发的自然条件。（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分）</a:t>
            </a:r>
          </a:p>
          <a:p>
            <a:r>
              <a:rPr lang="zh-CN" altLang="en-US" sz="2000" b="1" dirty="0"/>
              <a:t>（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）图乙为德宏州硅冶炼示意图，读图说明德宏州承接硅冶炼产业给当地自然环境造成的负面影响。（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分）</a:t>
            </a:r>
          </a:p>
          <a:p>
            <a:r>
              <a:rPr lang="zh-CN" altLang="en-US" sz="2000" b="1" dirty="0"/>
              <a:t>（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）举例说明德宏州发展绿色经济的具体措施。（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分）</a:t>
            </a:r>
          </a:p>
          <a:p>
            <a:r>
              <a:rPr lang="zh-CN" altLang="en-US" sz="2000" b="1" dirty="0"/>
              <a:t>（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）评价德宏州旅游资源的开发条件。（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分）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767" y="0"/>
            <a:ext cx="4746365" cy="4430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767" y="4729049"/>
            <a:ext cx="4830732" cy="19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0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2716</Words>
  <Application>Microsoft Office PowerPoint</Application>
  <PresentationFormat>宽屏</PresentationFormat>
  <Paragraphs>63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PingHei</vt:lpstr>
      <vt:lpstr>等线</vt:lpstr>
      <vt:lpstr>等线 Light</vt:lpstr>
      <vt:lpstr>楷体</vt:lpstr>
      <vt:lpstr>楷体_GB2312</vt:lpstr>
      <vt:lpstr>宋体</vt:lpstr>
      <vt:lpstr>Microsoft YaHei</vt:lpstr>
      <vt:lpstr>Microsoft YaHei</vt:lpstr>
      <vt:lpstr>Arial</vt:lpstr>
      <vt:lpstr>Calibri</vt:lpstr>
      <vt:lpstr>Times New Roman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邓 伟华</dc:creator>
  <cp:lastModifiedBy>邓 伟华</cp:lastModifiedBy>
  <cp:revision>7</cp:revision>
  <dcterms:created xsi:type="dcterms:W3CDTF">2020-03-02T12:25:24Z</dcterms:created>
  <dcterms:modified xsi:type="dcterms:W3CDTF">2020-03-05T03:10:14Z</dcterms:modified>
</cp:coreProperties>
</file>