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30" r:id="rId2"/>
    <p:sldId id="427" r:id="rId3"/>
    <p:sldId id="431" r:id="rId4"/>
    <p:sldId id="432" r:id="rId5"/>
    <p:sldId id="433" r:id="rId6"/>
    <p:sldId id="438" r:id="rId7"/>
    <p:sldId id="434" r:id="rId8"/>
    <p:sldId id="435" r:id="rId9"/>
    <p:sldId id="436" r:id="rId10"/>
    <p:sldId id="437" r:id="rId11"/>
    <p:sldId id="439" r:id="rId12"/>
    <p:sldId id="440" r:id="rId13"/>
    <p:sldId id="441" r:id="rId14"/>
    <p:sldId id="44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33"/>
    <a:srgbClr val="33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6D60-ED3F-4659-B643-889985C9C2EF}" type="datetimeFigureOut">
              <a:rPr lang="zh-CN" altLang="en-US" smtClean="0"/>
              <a:t>2020/7/10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1181" y="1753488"/>
            <a:ext cx="584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人类遗传病</a:t>
            </a:r>
            <a:endParaRPr lang="zh-CN" altLang="en-US" sz="4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77238" y="2755726"/>
            <a:ext cx="1578280" cy="4885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本节聚焦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5518" y="3244241"/>
            <a:ext cx="480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1/</a:t>
            </a:r>
            <a:r>
              <a:rPr lang="zh-CN" altLang="en-US" sz="2800" b="1" dirty="0" smtClean="0"/>
              <a:t>什么是遗传病？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693098" y="3905032"/>
            <a:ext cx="559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如何检测和预防遗传病？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693097" y="4552571"/>
            <a:ext cx="838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3/</a:t>
            </a:r>
            <a:r>
              <a:rPr lang="zh-CN" altLang="en-US" sz="2800" b="1" dirty="0" smtClean="0"/>
              <a:t>对遗传病做必要的检测和预防有什么社会意义？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04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、遗传病的监测和预防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1141186"/>
            <a:ext cx="6335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（一）遗传病的监测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3949474"/>
            <a:ext cx="8675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（二）遗传病的预防（优生工作的主要措施）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27088" y="1792061"/>
            <a:ext cx="7705725" cy="1947863"/>
            <a:chOff x="521" y="1026"/>
            <a:chExt cx="4854" cy="122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21" y="1026"/>
              <a:ext cx="48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１．以人群为监测对象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21" y="1477"/>
              <a:ext cx="48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２．以大的医院为监测对象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12" y="1888"/>
              <a:ext cx="476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目的：分析发病原因和提供防治方法</a:t>
              </a: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8974" y="4904810"/>
            <a:ext cx="326594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  <a:r>
              <a:rPr lang="en-US" altLang="zh-CN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近亲结婚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8974" y="5555685"/>
            <a:ext cx="38973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</a:t>
            </a:r>
            <a:r>
              <a:rPr lang="en-US" altLang="zh-CN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提倡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“适龄生育”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25660" y="5241699"/>
            <a:ext cx="259196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遗传咨询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25660" y="4600349"/>
            <a:ext cx="24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婚前检查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725660" y="5881917"/>
            <a:ext cx="360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产前诊断</a:t>
            </a:r>
          </a:p>
        </p:txBody>
      </p:sp>
    </p:spTree>
    <p:extLst>
      <p:ext uri="{BB962C8B-B14F-4D97-AF65-F5344CB8AC3E}">
        <p14:creationId xmlns:p14="http://schemas.microsoft.com/office/powerpoint/2010/main" val="13346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96260" y="2418934"/>
            <a:ext cx="45275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概念：胎儿出生前，医生用专门的检测手段对孕妇进行检查，以便确定胎儿是否患有某种遗传病或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先天性疾病</a:t>
            </a:r>
            <a:r>
              <a:rPr lang="en-US" altLang="zh-CN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kumimoji="1" lang="zh-CN" altLang="en-US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0310" y="1563688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产前诊断</a:t>
            </a:r>
          </a:p>
        </p:txBody>
      </p:sp>
      <p:pic>
        <p:nvPicPr>
          <p:cNvPr id="5" name="Picture 3" descr="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1747257"/>
            <a:ext cx="4602503" cy="41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、遗传病的监测和预防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7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、遗传病的监测和预防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16656" y="1190398"/>
            <a:ext cx="399483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（三）、遗传病治疗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16856" y="1912275"/>
            <a:ext cx="7391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药物疗法、手术治疗、饮食疗法、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基因治疗</a:t>
            </a:r>
            <a:r>
              <a:rPr lang="en-US" altLang="zh-CN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083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65" y="2634152"/>
            <a:ext cx="3465806" cy="39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86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、人类基因组计划与人体健康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2877" y="1328738"/>
            <a:ext cx="10329410" cy="25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endParaRPr lang="en-US" altLang="zh-CN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测定</a:t>
            </a:r>
            <a:r>
              <a:rPr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人类基因组的遗传图和物理图，确定人类</a:t>
            </a:r>
            <a:r>
              <a:rPr lang="en-US" altLang="zh-CN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的全部核苷酸（或者说碱基）的序列， 解读其中包含的</a:t>
            </a:r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遗传信息；</a:t>
            </a:r>
            <a:endParaRPr lang="zh-CN" altLang="en-US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4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4" y="401627"/>
            <a:ext cx="192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动一动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51442" y="1303792"/>
            <a:ext cx="7366000" cy="42322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/>
              <a:t>请同学们连线指出下列遗传各属于何种类型：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）苯丙酮尿病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</a:t>
            </a:r>
            <a:r>
              <a:rPr lang="en-US" altLang="zh-CN" sz="2800" b="1" dirty="0"/>
              <a:t>21</a:t>
            </a:r>
            <a:r>
              <a:rPr lang="zh-CN" altLang="en-US" sz="2800" b="1" dirty="0"/>
              <a:t>三体综合征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）抗维生素</a:t>
            </a:r>
            <a:r>
              <a:rPr lang="en-US" altLang="zh-CN" sz="2800" b="1" dirty="0"/>
              <a:t>D</a:t>
            </a:r>
            <a:r>
              <a:rPr lang="zh-CN" altLang="en-US" sz="2800" b="1" dirty="0"/>
              <a:t>佝偻病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）软骨发育不全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）进行性肌营养不良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）青年少型糖尿病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7</a:t>
            </a:r>
            <a:r>
              <a:rPr lang="zh-CN" altLang="en-US" sz="2800" b="1" dirty="0"/>
              <a:t>）性腺发育不良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7554" y="1853067"/>
            <a:ext cx="2987675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/>
              <a:t>A</a:t>
            </a:r>
            <a:r>
              <a:rPr lang="zh-CN" altLang="en-US" sz="2800" b="1"/>
              <a:t>、常显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B</a:t>
            </a:r>
            <a:r>
              <a:rPr lang="zh-CN" altLang="en-US" sz="2800" b="1"/>
              <a:t>、常隐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C</a:t>
            </a:r>
            <a:r>
              <a:rPr lang="zh-CN" altLang="en-US" sz="2800" b="1"/>
              <a:t>、</a:t>
            </a:r>
            <a:r>
              <a:rPr lang="en-US" altLang="zh-CN" sz="2800" b="1"/>
              <a:t>X</a:t>
            </a:r>
            <a:r>
              <a:rPr lang="zh-CN" altLang="en-US" sz="2800" b="1"/>
              <a:t>显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D</a:t>
            </a:r>
            <a:r>
              <a:rPr lang="zh-CN" altLang="en-US" sz="2800" b="1"/>
              <a:t>、</a:t>
            </a:r>
            <a:r>
              <a:rPr lang="en-US" altLang="zh-CN" sz="2800" b="1"/>
              <a:t>X</a:t>
            </a:r>
            <a:r>
              <a:rPr lang="zh-CN" altLang="en-US" sz="2800" b="1"/>
              <a:t>隐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E</a:t>
            </a:r>
            <a:r>
              <a:rPr lang="zh-CN" altLang="en-US" sz="2800" b="1"/>
              <a:t>、多基因遗传病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F</a:t>
            </a:r>
            <a:r>
              <a:rPr lang="zh-CN" altLang="en-US" sz="2800" b="1"/>
              <a:t>、常染色体病</a:t>
            </a:r>
          </a:p>
          <a:p>
            <a:pPr>
              <a:lnSpc>
                <a:spcPct val="120000"/>
              </a:lnSpc>
            </a:pPr>
            <a:r>
              <a:rPr lang="en-US" altLang="zh-CN" sz="2800" b="1"/>
              <a:t>G</a:t>
            </a:r>
            <a:r>
              <a:rPr lang="zh-CN" altLang="en-US" sz="2800" b="1"/>
              <a:t>、性染色体病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4042" y="2149929"/>
            <a:ext cx="288290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93117" y="2653167"/>
            <a:ext cx="2663825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296354" y="3157992"/>
            <a:ext cx="2087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48654" y="2221367"/>
            <a:ext cx="2879725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367792" y="3734254"/>
            <a:ext cx="20891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5080454" y="4237492"/>
            <a:ext cx="23034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20092" y="5245554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0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4" y="401627"/>
            <a:ext cx="320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、问题探讨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3" y="2324722"/>
            <a:ext cx="4212171" cy="45332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72050" y="886033"/>
            <a:ext cx="67988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科学家在人和小鼠体内都发现了一种与肥胖相关的基因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ob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，该基因表达的蛋白质被称为瘦素。研究还发现，如果想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ob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基因突变（该基因无法表达）的肥胖小鼠注射瘦素，则小鼠食量减少、体重降低。</a:t>
            </a:r>
            <a:endParaRPr lang="en-US" altLang="zh-CN" sz="2400" b="1" dirty="0" smtClean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、人体和小鼠的肥胖只是由基因决定的吗？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、有人认为“人类所有的疾病都是基因病”，你能说出这种提法的依据吗？你同意这种观点，吗？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4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二、人类遗传病的常见类型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11263" y="1338738"/>
            <a:ext cx="973296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人类遗传病：</a:t>
            </a:r>
            <a:endParaRPr lang="en-US" altLang="zh-CN" sz="32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通常是指由于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遗传物质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改变引起的人类疾病，主要分为单基因遗传病、多基因遗传病和染色体异常遗传病三大类。</a:t>
            </a:r>
          </a:p>
        </p:txBody>
      </p:sp>
    </p:spTree>
    <p:extLst>
      <p:ext uri="{BB962C8B-B14F-4D97-AF65-F5344CB8AC3E}">
        <p14:creationId xmlns:p14="http://schemas.microsoft.com/office/powerpoint/2010/main" val="9044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二、人类遗传病的常见类型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7693" y="2050846"/>
            <a:ext cx="26638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单基因遗传病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9006" y="1704355"/>
            <a:ext cx="1889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显性遗传病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78994" y="2470323"/>
            <a:ext cx="196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隐性遗传病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53881" y="1343992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53881" y="1777380"/>
            <a:ext cx="1514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常显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684044" y="2327448"/>
            <a:ext cx="1296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84044" y="2760836"/>
            <a:ext cx="1441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常隐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3261517" y="1853123"/>
            <a:ext cx="119063" cy="907713"/>
          </a:xfrm>
          <a:prstGeom prst="leftBrace">
            <a:avLst>
              <a:gd name="adj1" fmla="val 61685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5368131" y="1559892"/>
            <a:ext cx="288925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396706" y="2471911"/>
            <a:ext cx="236539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上箭头 12"/>
          <p:cNvSpPr/>
          <p:nvPr/>
        </p:nvSpPr>
        <p:spPr>
          <a:xfrm rot="5400000">
            <a:off x="1813945" y="2410509"/>
            <a:ext cx="1525136" cy="1790700"/>
          </a:xfrm>
          <a:prstGeom prst="bentUpArrow">
            <a:avLst>
              <a:gd name="adj1" fmla="val 10106"/>
              <a:gd name="adj2" fmla="val 162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71107" y="3575983"/>
            <a:ext cx="67802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是指受一对等位基因控制的遗传病。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" y="4155641"/>
            <a:ext cx="3059907" cy="22303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39914" y="6211669"/>
            <a:ext cx="1779382" cy="5232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多指症</a:t>
            </a:r>
          </a:p>
        </p:txBody>
      </p:sp>
      <p:pic>
        <p:nvPicPr>
          <p:cNvPr id="17" name="Picture 2" descr="短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07" y="4155676"/>
            <a:ext cx="3921456" cy="22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573792" y="6287869"/>
            <a:ext cx="1779382" cy="5232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并指</a:t>
            </a:r>
            <a:r>
              <a:rPr kumimoji="1"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</a:t>
            </a:r>
          </a:p>
        </p:txBody>
      </p:sp>
      <p:pic>
        <p:nvPicPr>
          <p:cNvPr id="19" name="Picture 2" descr="软骨发育不全的患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55" y="4155641"/>
            <a:ext cx="1214438" cy="22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806070" y="6386004"/>
            <a:ext cx="2919080" cy="5232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软骨发育不全</a:t>
            </a:r>
            <a:endParaRPr kumimoji="1"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06" y="383325"/>
            <a:ext cx="2678590" cy="2731948"/>
          </a:xfrm>
          <a:prstGeom prst="rect">
            <a:avLst/>
          </a:prstGeom>
        </p:spPr>
      </p:pic>
      <p:pic>
        <p:nvPicPr>
          <p:cNvPr id="23" name="Picture 6" descr="20121130155810_FWti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89" y="898554"/>
            <a:ext cx="2396160" cy="3376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6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二、人类遗传病的常见类型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812127" y="1667086"/>
            <a:ext cx="296863" cy="322540"/>
          </a:xfrm>
          <a:prstGeom prst="leftBrace">
            <a:avLst>
              <a:gd name="adj1" fmla="val 103075"/>
              <a:gd name="adj2" fmla="val 50000"/>
            </a:avLst>
          </a:prstGeom>
          <a:noFill/>
          <a:ln w="63500">
            <a:solidFill>
              <a:srgbClr val="FFFFFF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6423" y="1558674"/>
            <a:ext cx="2661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多基因遗传病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471863" y="1287563"/>
            <a:ext cx="8158154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原发性高血压、冠心病、哮喘、青少年型糖尿病、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唇裂（俗称兔唇）、腭裂、神经管裂</a:t>
            </a:r>
          </a:p>
        </p:txBody>
      </p:sp>
      <p:sp>
        <p:nvSpPr>
          <p:cNvPr id="10" name="直角上箭头 9"/>
          <p:cNvSpPr/>
          <p:nvPr/>
        </p:nvSpPr>
        <p:spPr>
          <a:xfrm rot="5400000">
            <a:off x="1908743" y="1915869"/>
            <a:ext cx="1131890" cy="1587050"/>
          </a:xfrm>
          <a:prstGeom prst="bentUpArrow">
            <a:avLst>
              <a:gd name="adj1" fmla="val 10106"/>
              <a:gd name="adj2" fmla="val 162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71863" y="2869982"/>
            <a:ext cx="83011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是指受两对或两队以上等位基因控制的遗传病。</a:t>
            </a:r>
          </a:p>
        </p:txBody>
      </p:sp>
      <p:pic>
        <p:nvPicPr>
          <p:cNvPr id="12" name="Picture 2" descr="先天性唇裂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08" y="3602030"/>
            <a:ext cx="2087185" cy="29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先天性唇裂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2" y="3602030"/>
            <a:ext cx="1418613" cy="29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二、人类遗传病的常见类型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6423" y="1759795"/>
            <a:ext cx="3676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染色体异常遗传病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171040" y="1067059"/>
            <a:ext cx="7554911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特纳氏综合征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性腺发育不良，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45,XO)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、先天性睾丸发育不全综合征（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47,XXY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XYY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综合征（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47,XYY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）、唐氏综合征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先天性愚型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,21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三体综合征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、猫叫综合征</a:t>
            </a:r>
          </a:p>
        </p:txBody>
      </p:sp>
      <p:sp>
        <p:nvSpPr>
          <p:cNvPr id="20" name="直角上箭头 19"/>
          <p:cNvSpPr/>
          <p:nvPr/>
        </p:nvSpPr>
        <p:spPr>
          <a:xfrm rot="5400000">
            <a:off x="1305339" y="2414591"/>
            <a:ext cx="1612978" cy="1306286"/>
          </a:xfrm>
          <a:prstGeom prst="bentUpArrow">
            <a:avLst>
              <a:gd name="adj1" fmla="val 13047"/>
              <a:gd name="adj2" fmla="val 162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95600" y="3381777"/>
            <a:ext cx="94052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是指由染色体变异引起的遗传病（简称染色体病）。</a:t>
            </a:r>
          </a:p>
        </p:txBody>
      </p:sp>
      <p:pic>
        <p:nvPicPr>
          <p:cNvPr id="22" name="Picture 2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82" y="4126698"/>
            <a:ext cx="2217618" cy="23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23" y="4114524"/>
            <a:ext cx="2531087" cy="23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7" y="4114524"/>
            <a:ext cx="1891621" cy="27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、调查人群中的遗传病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1007" y="1404938"/>
            <a:ext cx="2736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一．目的要求</a:t>
            </a:r>
            <a:endParaRPr lang="en-US" altLang="zh-CN" sz="2800" b="1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1370" y="2069514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１．初步学会调查和统计人类遗传病的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方法；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61370" y="2734091"/>
            <a:ext cx="11030630" cy="5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２．通过对几种人类遗传病的调查，了解这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几种遗传病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的发病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情况；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61370" y="3461317"/>
            <a:ext cx="10599964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３．通过实际调查，培养接触社会、并从社会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中直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接获得资料或数据的</a:t>
            </a:r>
            <a:r>
              <a:rPr lang="zh-CN" altLang="en-US" sz="2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能力；</a:t>
            </a:r>
            <a:endParaRPr lang="zh-CN" altLang="en-US" sz="28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0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8684" y="1324957"/>
            <a:ext cx="1098871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二．注意：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5658" y="1913146"/>
            <a:ext cx="11183835" cy="5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１．可以以小组为单位开展调查工作；小组中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成员也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可以分工进行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5658" y="2494029"/>
            <a:ext cx="112803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２．每个小组可以调查周围熟悉的４～１０个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家庭（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或家系）中遗传病的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5658" y="3117103"/>
            <a:ext cx="108922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３．调查时，最好选取群体中发病率较高的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单基因遗传病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，如红绿色盲、白化病、高度近视	（６００度以上）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8684" y="4201842"/>
            <a:ext cx="1081920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４．为保证调查的群体足够大，各组调查的数据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，应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在班级和年级中进行汇总，这项工作可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由教师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8684" y="5249647"/>
            <a:ext cx="1081920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５．根据全年级汇总的数据，可按下面的公式计算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种遗传病的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发病率；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、调查人群中的遗传病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3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273" y="401627"/>
            <a:ext cx="61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、调查人群中的遗传病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959" y="2787596"/>
            <a:ext cx="4379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某种遗传病的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发病率</a:t>
            </a: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13005" y="2425582"/>
            <a:ext cx="4569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某种遗传病的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患病人数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704670" y="3129422"/>
            <a:ext cx="4863873" cy="703263"/>
            <a:chOff x="1791" y="2886"/>
            <a:chExt cx="2586" cy="443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791" y="2961"/>
              <a:ext cx="258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某种遗传病的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被调查人数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791" y="2886"/>
              <a:ext cx="2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568543" y="2801941"/>
            <a:ext cx="2245096" cy="5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×100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68313" y="1549255"/>
            <a:ext cx="1081920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５．根据全年级汇总的数据，可按下面的公式计算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种遗传病的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发病率；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6516" y="4535680"/>
            <a:ext cx="114733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若要调查某种遗传病的遗传方式，该如何调查？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2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826</Words>
  <Application>Microsoft Office PowerPoint</Application>
  <PresentationFormat>宽屏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楷体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mincong</dc:creator>
  <cp:lastModifiedBy>fish</cp:lastModifiedBy>
  <cp:revision>123</cp:revision>
  <dcterms:created xsi:type="dcterms:W3CDTF">2020-02-12T01:57:00Z</dcterms:created>
  <dcterms:modified xsi:type="dcterms:W3CDTF">2020-07-09T17:04:52Z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