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gif" ContentType="image/gif"/>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563" r:id="rId3"/>
    <p:sldId id="564" r:id="rId4"/>
    <p:sldId id="565" r:id="rId5"/>
    <p:sldId id="566" r:id="rId6"/>
    <p:sldId id="567" r:id="rId7"/>
    <p:sldId id="568" r:id="rId8"/>
    <p:sldId id="569" r:id="rId9"/>
    <p:sldId id="570" r:id="rId10"/>
    <p:sldId id="571" r:id="rId11"/>
    <p:sldId id="572" r:id="rId12"/>
    <p:sldId id="573" r:id="rId13"/>
    <p:sldId id="574" r:id="rId14"/>
    <p:sldId id="575" r:id="rId15"/>
    <p:sldId id="576" r:id="rId16"/>
    <p:sldId id="577" r:id="rId17"/>
    <p:sldId id="578" r:id="rId18"/>
    <p:sldId id="579" r:id="rId19"/>
    <p:sldId id="580" r:id="rId20"/>
    <p:sldId id="581" r:id="rId21"/>
    <p:sldId id="582" r:id="rId22"/>
    <p:sldId id="583" r:id="rId23"/>
    <p:sldId id="584" r:id="rId24"/>
    <p:sldId id="585" r:id="rId25"/>
    <p:sldId id="586" r:id="rId26"/>
    <p:sldId id="587" r:id="rId27"/>
    <p:sldId id="588" r:id="rId28"/>
    <p:sldId id="589" r:id="rId29"/>
    <p:sldId id="590" r:id="rId30"/>
    <p:sldId id="591" r:id="rId31"/>
    <p:sldId id="592" r:id="rId32"/>
    <p:sldId id="593" r:id="rId33"/>
    <p:sldId id="594" r:id="rId34"/>
    <p:sldId id="595" r:id="rId35"/>
    <p:sldId id="596" r:id="rId36"/>
    <p:sldId id="597" r:id="rId37"/>
    <p:sldId id="598" r:id="rId38"/>
    <p:sldId id="599" r:id="rId39"/>
    <p:sldId id="600" r:id="rId40"/>
    <p:sldId id="601" r:id="rId41"/>
    <p:sldId id="602" r:id="rId42"/>
    <p:sldId id="603" r:id="rId43"/>
    <p:sldId id="604" r:id="rId44"/>
    <p:sldId id="605" r:id="rId45"/>
    <p:sldId id="606" r:id="rId46"/>
    <p:sldId id="607" r:id="rId47"/>
    <p:sldId id="608" r:id="rId48"/>
    <p:sldId id="609" r:id="rId49"/>
    <p:sldId id="610" r:id="rId50"/>
    <p:sldId id="611" r:id="rId51"/>
    <p:sldId id="612" r:id="rId52"/>
    <p:sldId id="613" r:id="rId53"/>
    <p:sldId id="614" r:id="rId54"/>
    <p:sldId id="615" r:id="rId55"/>
    <p:sldId id="616" r:id="rId56"/>
    <p:sldId id="617" r:id="rId57"/>
    <p:sldId id="618" r:id="rId58"/>
    <p:sldId id="619" r:id="rId59"/>
    <p:sldId id="620" r:id="rId60"/>
    <p:sldId id="621" r:id="rId61"/>
    <p:sldId id="622" r:id="rId62"/>
    <p:sldId id="623" r:id="rId63"/>
    <p:sldId id="624" r:id="rId64"/>
    <p:sldId id="625" r:id="rId65"/>
    <p:sldId id="626" r:id="rId66"/>
    <p:sldId id="627" r:id="rId67"/>
    <p:sldId id="628" r:id="rId68"/>
    <p:sldId id="629" r:id="rId69"/>
    <p:sldId id="630" r:id="rId70"/>
    <p:sldId id="631" r:id="rId71"/>
    <p:sldId id="632" r:id="rId7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7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栏目一">
    <p:spTree>
      <p:nvGrpSpPr>
        <p:cNvPr id="1" name=""/>
        <p:cNvGrpSpPr/>
        <p:nvPr/>
      </p:nvGrpSpPr>
      <p:grpSpPr>
        <a:xfrm>
          <a:off x="0" y="0"/>
          <a:ext cx="0" cy="0"/>
          <a:chOff x="0" y="0"/>
          <a:chExt cx="0" cy="0"/>
        </a:xfrm>
      </p:grpSpPr>
    </p:spTree>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栏目二">
    <p:spTree>
      <p:nvGrpSpPr>
        <p:cNvPr id="1" name=""/>
        <p:cNvGrpSpPr/>
        <p:nvPr/>
      </p:nvGrpSpPr>
      <p:grpSpPr>
        <a:xfrm>
          <a:off x="0" y="0"/>
          <a:ext cx="0" cy="0"/>
          <a:chOff x="0" y="0"/>
          <a:chExt cx="0" cy="0"/>
        </a:xfrm>
      </p:grpSpPr>
      <p:grpSp>
        <p:nvGrpSpPr>
          <p:cNvPr id="5" name="组合 4"/>
          <p:cNvGrpSpPr/>
          <p:nvPr userDrawn="1"/>
        </p:nvGrpSpPr>
        <p:grpSpPr>
          <a:xfrm>
            <a:off x="5116694" y="302902"/>
            <a:ext cx="1399522" cy="409788"/>
            <a:chOff x="4540043" y="302902"/>
            <a:chExt cx="1026215" cy="409788"/>
          </a:xfrm>
        </p:grpSpPr>
        <p:sp>
          <p:nvSpPr>
            <p:cNvPr id="6" name="流程图: 数据 5"/>
            <p:cNvSpPr/>
            <p:nvPr userDrawn="1"/>
          </p:nvSpPr>
          <p:spPr>
            <a:xfrm>
              <a:off x="4540043" y="302902"/>
              <a:ext cx="1026215" cy="45719"/>
            </a:xfrm>
            <a:prstGeom prst="flowChartInputOutput">
              <a:avLst/>
            </a:prstGeom>
            <a:solidFill>
              <a:srgbClr val="AA5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hlinkClick r:id="rId2" action="ppaction://hlinksldjump"/>
            </p:cNvPr>
            <p:cNvSpPr/>
            <p:nvPr userDrawn="1"/>
          </p:nvSpPr>
          <p:spPr>
            <a:xfrm>
              <a:off x="4563612" y="341127"/>
              <a:ext cx="911834" cy="371563"/>
            </a:xfrm>
            <a:prstGeom prst="rect">
              <a:avLst/>
            </a:prstGeom>
            <a:solidFill>
              <a:srgbClr val="DE7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smtClean="0">
                  <a:latin typeface="微软雅黑" panose="020B0503020204020204" pitchFamily="34" charset="-122"/>
                  <a:ea typeface="微软雅黑" panose="020B0503020204020204" pitchFamily="34" charset="-122"/>
                </a:rPr>
                <a:t>知识网络</a:t>
              </a:r>
              <a:r>
                <a:rPr lang="en-US" altLang="zh-CN" sz="1200" smtClean="0">
                  <a:latin typeface="微软雅黑" panose="020B0503020204020204" pitchFamily="34" charset="-122"/>
                  <a:ea typeface="微软雅黑" panose="020B0503020204020204" pitchFamily="34" charset="-122"/>
                </a:rPr>
                <a:t>•</a:t>
              </a:r>
              <a:r>
                <a:rPr lang="zh-CN" altLang="en-US" sz="1200" smtClean="0">
                  <a:latin typeface="微软雅黑" panose="020B0503020204020204" pitchFamily="34" charset="-122"/>
                  <a:ea typeface="微软雅黑" panose="020B0503020204020204" pitchFamily="34" charset="-122"/>
                </a:rPr>
                <a:t>构建</a:t>
              </a:r>
              <a:endParaRPr lang="zh-CN" altLang="en-US" sz="1200" dirty="0" smtClean="0">
                <a:latin typeface="微软雅黑" panose="020B0503020204020204" pitchFamily="34" charset="-122"/>
                <a:ea typeface="微软雅黑" panose="020B0503020204020204" pitchFamily="34" charset="-122"/>
              </a:endParaRPr>
            </a:p>
          </p:txBody>
        </p:sp>
      </p:grpSp>
    </p:spTree>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25686"/>
            <a:ext cx="7963731" cy="1332924"/>
          </a:xfrm>
          <a:prstGeom prst="rect">
            <a:avLst/>
          </a:prstGeom>
        </p:spPr>
      </p:pic>
      <p:sp>
        <p:nvSpPr>
          <p:cNvPr id="2" name="标题 1"/>
          <p:cNvSpPr>
            <a:spLocks noGrp="1"/>
          </p:cNvSpPr>
          <p:nvPr>
            <p:ph type="title"/>
          </p:nvPr>
        </p:nvSpPr>
        <p:spPr>
          <a:xfrm>
            <a:off x="1120080" y="3123502"/>
            <a:ext cx="7772400" cy="822300"/>
          </a:xfrm>
          <a:prstGeom prst="rect">
            <a:avLst/>
          </a:prstGeom>
        </p:spPr>
        <p:txBody>
          <a:bodyPr anchor="t"/>
          <a:lstStyle>
            <a:lvl1pPr algn="l">
              <a:defRPr sz="3200" b="0" cap="all">
                <a:solidFill>
                  <a:schemeClr val="bg1"/>
                </a:solidFill>
                <a:latin typeface="黑体" panose="02010609060101010101" pitchFamily="2" charset="-122"/>
                <a:ea typeface="黑体" panose="02010609060101010101" pitchFamily="2" charset="-122"/>
              </a:defRPr>
            </a:lvl1pPr>
          </a:lstStyle>
          <a:p>
            <a:r>
              <a:rPr lang="zh-CN" altLang="en-US" smtClean="0"/>
              <a:t>单击此处编辑母版标题样式</a:t>
            </a:r>
            <a:endParaRPr lang="zh-CN" altLang="en-US" dirty="0"/>
          </a:p>
        </p:txBody>
      </p:sp>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0756" y="3093983"/>
            <a:ext cx="737932" cy="725633"/>
          </a:xfrm>
          <a:prstGeom prst="rect">
            <a:avLst/>
          </a:prstGeom>
        </p:spPr>
      </p:pic>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9989" y="742965"/>
            <a:ext cx="1805726" cy="571140"/>
          </a:xfrm>
          <a:prstGeom prst="rect">
            <a:avLst/>
          </a:prstGeom>
        </p:spPr>
      </p:pic>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1E249-21E8-49E3-B18A-F59F4704AC0F}"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1623-73E9-4715-9EAA-1DA610CFCCF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9" Type="http://schemas.openxmlformats.org/officeDocument/2006/relationships/vmlDrawing" Target="../drawings/vmlDrawing9.vml"/><Relationship Id="rId8" Type="http://schemas.openxmlformats.org/officeDocument/2006/relationships/slideLayout" Target="../slideLayouts/slideLayout7.xml"/><Relationship Id="rId7" Type="http://schemas.openxmlformats.org/officeDocument/2006/relationships/slide" Target="slide35.xml"/><Relationship Id="rId6" Type="http://schemas.openxmlformats.org/officeDocument/2006/relationships/slide" Target="slide26.xml"/><Relationship Id="rId5" Type="http://schemas.openxmlformats.org/officeDocument/2006/relationships/slide" Target="slide13.xml"/><Relationship Id="rId4" Type="http://schemas.openxmlformats.org/officeDocument/2006/relationships/image" Target="../media/image13.emf"/><Relationship Id="rId3" Type="http://schemas.openxmlformats.org/officeDocument/2006/relationships/package" Target="../embeddings/Document9.docx"/><Relationship Id="rId2" Type="http://schemas.openxmlformats.org/officeDocument/2006/relationships/slide" Target="slide56.xml"/><Relationship Id="rId1" Type="http://schemas.openxmlformats.org/officeDocument/2006/relationships/slide" Target="slide4.xml"/></Relationships>
</file>

<file path=ppt/slides/_rels/slide11.xml.rels><?xml version="1.0" encoding="UTF-8" standalone="yes"?>
<Relationships xmlns="http://schemas.openxmlformats.org/package/2006/relationships"><Relationship Id="rId9" Type="http://schemas.openxmlformats.org/officeDocument/2006/relationships/slide" Target="slide35.xml"/><Relationship Id="rId8" Type="http://schemas.openxmlformats.org/officeDocument/2006/relationships/slide" Target="slide26.xml"/><Relationship Id="rId7" Type="http://schemas.openxmlformats.org/officeDocument/2006/relationships/slide" Target="slide13.xml"/><Relationship Id="rId6" Type="http://schemas.openxmlformats.org/officeDocument/2006/relationships/image" Target="../media/image15.emf"/><Relationship Id="rId5" Type="http://schemas.openxmlformats.org/officeDocument/2006/relationships/package" Target="../embeddings/Document11.docx"/><Relationship Id="rId4" Type="http://schemas.openxmlformats.org/officeDocument/2006/relationships/image" Target="../media/image14.emf"/><Relationship Id="rId3" Type="http://schemas.openxmlformats.org/officeDocument/2006/relationships/package" Target="../embeddings/Document10.docx"/><Relationship Id="rId2" Type="http://schemas.openxmlformats.org/officeDocument/2006/relationships/slide" Target="slide56.xml"/><Relationship Id="rId11" Type="http://schemas.openxmlformats.org/officeDocument/2006/relationships/vmlDrawing" Target="../drawings/vmlDrawing10.vml"/><Relationship Id="rId10" Type="http://schemas.openxmlformats.org/officeDocument/2006/relationships/slideLayout" Target="../slideLayouts/slideLayout7.xml"/><Relationship Id="rId1" Type="http://schemas.openxmlformats.org/officeDocument/2006/relationships/slide" Target="slide4.xml"/></Relationships>
</file>

<file path=ppt/slides/_rels/slide12.xml.rels><?xml version="1.0" encoding="UTF-8" standalone="yes"?>
<Relationships xmlns="http://schemas.openxmlformats.org/package/2006/relationships"><Relationship Id="rId9" Type="http://schemas.openxmlformats.org/officeDocument/2006/relationships/vmlDrawing" Target="../drawings/vmlDrawing11.vml"/><Relationship Id="rId8" Type="http://schemas.openxmlformats.org/officeDocument/2006/relationships/slideLayout" Target="../slideLayouts/slideLayout7.xml"/><Relationship Id="rId7" Type="http://schemas.openxmlformats.org/officeDocument/2006/relationships/slide" Target="slide35.xml"/><Relationship Id="rId6" Type="http://schemas.openxmlformats.org/officeDocument/2006/relationships/slide" Target="slide26.xml"/><Relationship Id="rId5" Type="http://schemas.openxmlformats.org/officeDocument/2006/relationships/slide" Target="slide13.xml"/><Relationship Id="rId4" Type="http://schemas.openxmlformats.org/officeDocument/2006/relationships/image" Target="../media/image16.emf"/><Relationship Id="rId3" Type="http://schemas.openxmlformats.org/officeDocument/2006/relationships/package" Target="../embeddings/Document12.docx"/><Relationship Id="rId2" Type="http://schemas.openxmlformats.org/officeDocument/2006/relationships/slide" Target="slide56.xml"/><Relationship Id="rId1" Type="http://schemas.openxmlformats.org/officeDocument/2006/relationships/slide" Target="slide4.xml"/></Relationships>
</file>

<file path=ppt/slides/_rels/slide13.xml.rels><?xml version="1.0" encoding="UTF-8" standalone="yes"?>
<Relationships xmlns="http://schemas.openxmlformats.org/package/2006/relationships"><Relationship Id="rId9" Type="http://schemas.openxmlformats.org/officeDocument/2006/relationships/vmlDrawing" Target="../drawings/vmlDrawing12.vml"/><Relationship Id="rId8" Type="http://schemas.openxmlformats.org/officeDocument/2006/relationships/slideLayout" Target="../slideLayouts/slideLayout7.xml"/><Relationship Id="rId7" Type="http://schemas.openxmlformats.org/officeDocument/2006/relationships/image" Target="../media/image17.emf"/><Relationship Id="rId6" Type="http://schemas.openxmlformats.org/officeDocument/2006/relationships/package" Target="../embeddings/Document13.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14.xml.rels><?xml version="1.0" encoding="UTF-8" standalone="yes"?>
<Relationships xmlns="http://schemas.openxmlformats.org/package/2006/relationships"><Relationship Id="rId9" Type="http://schemas.openxmlformats.org/officeDocument/2006/relationships/image" Target="../media/image19.emf"/><Relationship Id="rId8" Type="http://schemas.openxmlformats.org/officeDocument/2006/relationships/package" Target="../embeddings/Document15.docx"/><Relationship Id="rId7" Type="http://schemas.openxmlformats.org/officeDocument/2006/relationships/image" Target="../media/image18.emf"/><Relationship Id="rId6" Type="http://schemas.openxmlformats.org/officeDocument/2006/relationships/package" Target="../embeddings/Document14.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1" Type="http://schemas.openxmlformats.org/officeDocument/2006/relationships/vmlDrawing" Target="../drawings/vmlDrawing13.vml"/><Relationship Id="rId10" Type="http://schemas.openxmlformats.org/officeDocument/2006/relationships/slideLayout" Target="../slideLayouts/slideLayout7.xml"/><Relationship Id="rId1" Type="http://schemas.openxmlformats.org/officeDocument/2006/relationships/slide" Target="slide4.xml"/></Relationships>
</file>

<file path=ppt/slides/_rels/slide15.xml.rels><?xml version="1.0" encoding="UTF-8" standalone="yes"?>
<Relationships xmlns="http://schemas.openxmlformats.org/package/2006/relationships"><Relationship Id="rId9" Type="http://schemas.openxmlformats.org/officeDocument/2006/relationships/vmlDrawing" Target="../drawings/vmlDrawing14.vml"/><Relationship Id="rId8" Type="http://schemas.openxmlformats.org/officeDocument/2006/relationships/slideLayout" Target="../slideLayouts/slideLayout7.xml"/><Relationship Id="rId7" Type="http://schemas.openxmlformats.org/officeDocument/2006/relationships/image" Target="../media/image20.emf"/><Relationship Id="rId6" Type="http://schemas.openxmlformats.org/officeDocument/2006/relationships/package" Target="../embeddings/Document16.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16.xml.rels><?xml version="1.0" encoding="UTF-8" standalone="yes"?>
<Relationships xmlns="http://schemas.openxmlformats.org/package/2006/relationships"><Relationship Id="rId9" Type="http://schemas.openxmlformats.org/officeDocument/2006/relationships/vmlDrawing" Target="../drawings/vmlDrawing15.vml"/><Relationship Id="rId8" Type="http://schemas.openxmlformats.org/officeDocument/2006/relationships/slideLayout" Target="../slideLayouts/slideLayout7.xml"/><Relationship Id="rId7" Type="http://schemas.openxmlformats.org/officeDocument/2006/relationships/image" Target="../media/image21.emf"/><Relationship Id="rId6" Type="http://schemas.openxmlformats.org/officeDocument/2006/relationships/package" Target="../embeddings/Document17.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17.xml.rels><?xml version="1.0" encoding="UTF-8" standalone="yes"?>
<Relationships xmlns="http://schemas.openxmlformats.org/package/2006/relationships"><Relationship Id="rId9" Type="http://schemas.openxmlformats.org/officeDocument/2006/relationships/vmlDrawing" Target="../drawings/vmlDrawing16.vml"/><Relationship Id="rId8" Type="http://schemas.openxmlformats.org/officeDocument/2006/relationships/slideLayout" Target="../slideLayouts/slideLayout7.xml"/><Relationship Id="rId7" Type="http://schemas.openxmlformats.org/officeDocument/2006/relationships/image" Target="../media/image22.emf"/><Relationship Id="rId6" Type="http://schemas.openxmlformats.org/officeDocument/2006/relationships/package" Target="../embeddings/Document18.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18.xml.rels><?xml version="1.0" encoding="UTF-8" standalone="yes"?>
<Relationships xmlns="http://schemas.openxmlformats.org/package/2006/relationships"><Relationship Id="rId9" Type="http://schemas.openxmlformats.org/officeDocument/2006/relationships/image" Target="../media/image24.emf"/><Relationship Id="rId8" Type="http://schemas.openxmlformats.org/officeDocument/2006/relationships/package" Target="../embeddings/Document20.docx"/><Relationship Id="rId7" Type="http://schemas.openxmlformats.org/officeDocument/2006/relationships/image" Target="../media/image23.emf"/><Relationship Id="rId6" Type="http://schemas.openxmlformats.org/officeDocument/2006/relationships/package" Target="../embeddings/Document19.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1" Type="http://schemas.openxmlformats.org/officeDocument/2006/relationships/vmlDrawing" Target="../drawings/vmlDrawing17.vml"/><Relationship Id="rId10" Type="http://schemas.openxmlformats.org/officeDocument/2006/relationships/slideLayout" Target="../slideLayouts/slideLayout7.xml"/><Relationship Id="rId1" Type="http://schemas.openxmlformats.org/officeDocument/2006/relationships/slide" Target="slide4.xml"/></Relationships>
</file>

<file path=ppt/slides/_rels/slide19.xml.rels><?xml version="1.0" encoding="UTF-8" standalone="yes"?>
<Relationships xmlns="http://schemas.openxmlformats.org/package/2006/relationships"><Relationship Id="rId9" Type="http://schemas.openxmlformats.org/officeDocument/2006/relationships/vmlDrawing" Target="../drawings/vmlDrawing18.vml"/><Relationship Id="rId8" Type="http://schemas.openxmlformats.org/officeDocument/2006/relationships/slideLayout" Target="../slideLayouts/slideLayout7.xml"/><Relationship Id="rId7" Type="http://schemas.openxmlformats.org/officeDocument/2006/relationships/image" Target="../media/image25.emf"/><Relationship Id="rId6" Type="http://schemas.openxmlformats.org/officeDocument/2006/relationships/package" Target="../embeddings/Document21.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5.emf"/><Relationship Id="rId1" Type="http://schemas.openxmlformats.org/officeDocument/2006/relationships/package" Target="../embeddings/Document1.docx"/></Relationships>
</file>

<file path=ppt/slides/_rels/slide20.xml.rels><?xml version="1.0" encoding="UTF-8" standalone="yes"?>
<Relationships xmlns="http://schemas.openxmlformats.org/package/2006/relationships"><Relationship Id="rId9" Type="http://schemas.openxmlformats.org/officeDocument/2006/relationships/vmlDrawing" Target="../drawings/vmlDrawing19.vml"/><Relationship Id="rId8" Type="http://schemas.openxmlformats.org/officeDocument/2006/relationships/slideLayout" Target="../slideLayouts/slideLayout7.xml"/><Relationship Id="rId7" Type="http://schemas.openxmlformats.org/officeDocument/2006/relationships/image" Target="../media/image26.emf"/><Relationship Id="rId6" Type="http://schemas.openxmlformats.org/officeDocument/2006/relationships/package" Target="../embeddings/Document22.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21.xml.rels><?xml version="1.0" encoding="UTF-8" standalone="yes"?>
<Relationships xmlns="http://schemas.openxmlformats.org/package/2006/relationships"><Relationship Id="rId9" Type="http://schemas.openxmlformats.org/officeDocument/2006/relationships/image" Target="../media/image28.emf"/><Relationship Id="rId8" Type="http://schemas.openxmlformats.org/officeDocument/2006/relationships/package" Target="../embeddings/Document24.docx"/><Relationship Id="rId7" Type="http://schemas.openxmlformats.org/officeDocument/2006/relationships/image" Target="../media/image27.emf"/><Relationship Id="rId6" Type="http://schemas.openxmlformats.org/officeDocument/2006/relationships/package" Target="../embeddings/Document23.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1" Type="http://schemas.openxmlformats.org/officeDocument/2006/relationships/vmlDrawing" Target="../drawings/vmlDrawing20.vml"/><Relationship Id="rId10" Type="http://schemas.openxmlformats.org/officeDocument/2006/relationships/slideLayout" Target="../slideLayouts/slideLayout7.xml"/><Relationship Id="rId1" Type="http://schemas.openxmlformats.org/officeDocument/2006/relationships/slide" Target="slide4.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23.xml.rels><?xml version="1.0" encoding="UTF-8" standalone="yes"?>
<Relationships xmlns="http://schemas.openxmlformats.org/package/2006/relationships"><Relationship Id="rId9" Type="http://schemas.openxmlformats.org/officeDocument/2006/relationships/image" Target="../media/image30.emf"/><Relationship Id="rId8" Type="http://schemas.openxmlformats.org/officeDocument/2006/relationships/package" Target="../embeddings/Document26.docx"/><Relationship Id="rId7" Type="http://schemas.openxmlformats.org/officeDocument/2006/relationships/image" Target="../media/image29.emf"/><Relationship Id="rId6" Type="http://schemas.openxmlformats.org/officeDocument/2006/relationships/package" Target="../embeddings/Document25.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1" Type="http://schemas.openxmlformats.org/officeDocument/2006/relationships/vmlDrawing" Target="../drawings/vmlDrawing21.vml"/><Relationship Id="rId10" Type="http://schemas.openxmlformats.org/officeDocument/2006/relationships/slideLayout" Target="../slideLayouts/slideLayout7.xml"/><Relationship Id="rId1" Type="http://schemas.openxmlformats.org/officeDocument/2006/relationships/slide" Target="slide4.xml"/></Relationships>
</file>

<file path=ppt/slides/_rels/slide24.xml.rels><?xml version="1.0" encoding="UTF-8" standalone="yes"?>
<Relationships xmlns="http://schemas.openxmlformats.org/package/2006/relationships"><Relationship Id="rId9" Type="http://schemas.openxmlformats.org/officeDocument/2006/relationships/vmlDrawing" Target="../drawings/vmlDrawing22.vml"/><Relationship Id="rId8" Type="http://schemas.openxmlformats.org/officeDocument/2006/relationships/slideLayout" Target="../slideLayouts/slideLayout7.xml"/><Relationship Id="rId7" Type="http://schemas.openxmlformats.org/officeDocument/2006/relationships/image" Target="../media/image31.emf"/><Relationship Id="rId6" Type="http://schemas.openxmlformats.org/officeDocument/2006/relationships/package" Target="../embeddings/Document27.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25.xml.rels><?xml version="1.0" encoding="UTF-8" standalone="yes"?>
<Relationships xmlns="http://schemas.openxmlformats.org/package/2006/relationships"><Relationship Id="rId9" Type="http://schemas.openxmlformats.org/officeDocument/2006/relationships/vmlDrawing" Target="../drawings/vmlDrawing23.vml"/><Relationship Id="rId8" Type="http://schemas.openxmlformats.org/officeDocument/2006/relationships/slideLayout" Target="../slideLayouts/slideLayout7.xml"/><Relationship Id="rId7" Type="http://schemas.openxmlformats.org/officeDocument/2006/relationships/image" Target="../media/image32.emf"/><Relationship Id="rId6" Type="http://schemas.openxmlformats.org/officeDocument/2006/relationships/package" Target="../embeddings/Document28.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3.xml"/><Relationship Id="rId2" Type="http://schemas.openxmlformats.org/officeDocument/2006/relationships/image" Target="../media/image6.emf"/><Relationship Id="rId1" Type="http://schemas.openxmlformats.org/officeDocument/2006/relationships/package" Target="../embeddings/Document2.docx"/></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35.xml.rels><?xml version="1.0" encoding="UTF-8" standalone="yes"?>
<Relationships xmlns="http://schemas.openxmlformats.org/package/2006/relationships"><Relationship Id="rId9" Type="http://schemas.openxmlformats.org/officeDocument/2006/relationships/vmlDrawing" Target="../drawings/vmlDrawing24.vml"/><Relationship Id="rId8" Type="http://schemas.openxmlformats.org/officeDocument/2006/relationships/slideLayout" Target="../slideLayouts/slideLayout7.xml"/><Relationship Id="rId7" Type="http://schemas.openxmlformats.org/officeDocument/2006/relationships/image" Target="../media/image33.emf"/><Relationship Id="rId6" Type="http://schemas.openxmlformats.org/officeDocument/2006/relationships/package" Target="../embeddings/Document29.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5.emf"/><Relationship Id="rId7" Type="http://schemas.openxmlformats.org/officeDocument/2006/relationships/package" Target="../embeddings/Document30.docx"/><Relationship Id="rId6" Type="http://schemas.openxmlformats.org/officeDocument/2006/relationships/image" Target="../media/image34.jpeg"/><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0" Type="http://schemas.openxmlformats.org/officeDocument/2006/relationships/vmlDrawing" Target="../drawings/vmlDrawing25.vml"/><Relationship Id="rId1" Type="http://schemas.openxmlformats.org/officeDocument/2006/relationships/slide" Target="slide4.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38.xml.rels><?xml version="1.0" encoding="UTF-8" standalone="yes"?>
<Relationships xmlns="http://schemas.openxmlformats.org/package/2006/relationships"><Relationship Id="rId9" Type="http://schemas.openxmlformats.org/officeDocument/2006/relationships/vmlDrawing" Target="../drawings/vmlDrawing26.vml"/><Relationship Id="rId8" Type="http://schemas.openxmlformats.org/officeDocument/2006/relationships/slideLayout" Target="../slideLayouts/slideLayout7.xml"/><Relationship Id="rId7" Type="http://schemas.openxmlformats.org/officeDocument/2006/relationships/image" Target="../media/image36.emf"/><Relationship Id="rId6" Type="http://schemas.openxmlformats.org/officeDocument/2006/relationships/package" Target="../embeddings/Document31.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39.xml.rels><?xml version="1.0" encoding="UTF-8" standalone="yes"?>
<Relationships xmlns="http://schemas.openxmlformats.org/package/2006/relationships"><Relationship Id="rId9" Type="http://schemas.openxmlformats.org/officeDocument/2006/relationships/vmlDrawing" Target="../drawings/vmlDrawing27.vml"/><Relationship Id="rId8" Type="http://schemas.openxmlformats.org/officeDocument/2006/relationships/slideLayout" Target="../slideLayouts/slideLayout7.xml"/><Relationship Id="rId7" Type="http://schemas.openxmlformats.org/officeDocument/2006/relationships/image" Target="../media/image37.emf"/><Relationship Id="rId6" Type="http://schemas.openxmlformats.org/officeDocument/2006/relationships/package" Target="../embeddings/Document32.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4.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7.xml"/><Relationship Id="rId7" Type="http://schemas.openxmlformats.org/officeDocument/2006/relationships/image" Target="../media/image7.emf"/><Relationship Id="rId6" Type="http://schemas.openxmlformats.org/officeDocument/2006/relationships/package" Target="../embeddings/Document3.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40.xml.rels><?xml version="1.0" encoding="UTF-8" standalone="yes"?>
<Relationships xmlns="http://schemas.openxmlformats.org/package/2006/relationships"><Relationship Id="rId9" Type="http://schemas.openxmlformats.org/officeDocument/2006/relationships/vmlDrawing" Target="../drawings/vmlDrawing28.vml"/><Relationship Id="rId8" Type="http://schemas.openxmlformats.org/officeDocument/2006/relationships/slideLayout" Target="../slideLayouts/slideLayout7.xml"/><Relationship Id="rId7" Type="http://schemas.openxmlformats.org/officeDocument/2006/relationships/image" Target="../media/image38.emf"/><Relationship Id="rId6" Type="http://schemas.openxmlformats.org/officeDocument/2006/relationships/package" Target="../embeddings/Document33.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42.xml.rels><?xml version="1.0" encoding="UTF-8" standalone="yes"?>
<Relationships xmlns="http://schemas.openxmlformats.org/package/2006/relationships"><Relationship Id="rId9" Type="http://schemas.openxmlformats.org/officeDocument/2006/relationships/image" Target="../media/image40.emf"/><Relationship Id="rId8" Type="http://schemas.openxmlformats.org/officeDocument/2006/relationships/package" Target="../embeddings/Document35.docx"/><Relationship Id="rId7" Type="http://schemas.openxmlformats.org/officeDocument/2006/relationships/image" Target="../media/image39.emf"/><Relationship Id="rId6" Type="http://schemas.openxmlformats.org/officeDocument/2006/relationships/package" Target="../embeddings/Document34.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1" Type="http://schemas.openxmlformats.org/officeDocument/2006/relationships/vmlDrawing" Target="../drawings/vmlDrawing29.vml"/><Relationship Id="rId10" Type="http://schemas.openxmlformats.org/officeDocument/2006/relationships/slideLayout" Target="../slideLayouts/slideLayout7.xml"/><Relationship Id="rId1" Type="http://schemas.openxmlformats.org/officeDocument/2006/relationships/slide" Target="slide4.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44.xml.rels><?xml version="1.0" encoding="UTF-8" standalone="yes"?>
<Relationships xmlns="http://schemas.openxmlformats.org/package/2006/relationships"><Relationship Id="rId9" Type="http://schemas.openxmlformats.org/officeDocument/2006/relationships/vmlDrawing" Target="../drawings/vmlDrawing30.vml"/><Relationship Id="rId8" Type="http://schemas.openxmlformats.org/officeDocument/2006/relationships/slideLayout" Target="../slideLayouts/slideLayout7.xml"/><Relationship Id="rId7" Type="http://schemas.openxmlformats.org/officeDocument/2006/relationships/image" Target="../media/image41.emf"/><Relationship Id="rId6" Type="http://schemas.openxmlformats.org/officeDocument/2006/relationships/package" Target="../embeddings/Document36.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45.xml.rels><?xml version="1.0" encoding="UTF-8" standalone="yes"?>
<Relationships xmlns="http://schemas.openxmlformats.org/package/2006/relationships"><Relationship Id="rId9" Type="http://schemas.openxmlformats.org/officeDocument/2006/relationships/vmlDrawing" Target="../drawings/vmlDrawing31.vml"/><Relationship Id="rId8" Type="http://schemas.openxmlformats.org/officeDocument/2006/relationships/slideLayout" Target="../slideLayouts/slideLayout7.xml"/><Relationship Id="rId7" Type="http://schemas.openxmlformats.org/officeDocument/2006/relationships/image" Target="../media/image42.emf"/><Relationship Id="rId6" Type="http://schemas.openxmlformats.org/officeDocument/2006/relationships/package" Target="../embeddings/Document37.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46.xml.rels><?xml version="1.0" encoding="UTF-8" standalone="yes"?>
<Relationships xmlns="http://schemas.openxmlformats.org/package/2006/relationships"><Relationship Id="rId9" Type="http://schemas.openxmlformats.org/officeDocument/2006/relationships/image" Target="../media/image44.emf"/><Relationship Id="rId8" Type="http://schemas.openxmlformats.org/officeDocument/2006/relationships/package" Target="../embeddings/Document39.docx"/><Relationship Id="rId7" Type="http://schemas.openxmlformats.org/officeDocument/2006/relationships/image" Target="../media/image43.emf"/><Relationship Id="rId6" Type="http://schemas.openxmlformats.org/officeDocument/2006/relationships/package" Target="../embeddings/Document38.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1" Type="http://schemas.openxmlformats.org/officeDocument/2006/relationships/vmlDrawing" Target="../drawings/vmlDrawing32.vml"/><Relationship Id="rId10" Type="http://schemas.openxmlformats.org/officeDocument/2006/relationships/slideLayout" Target="../slideLayouts/slideLayout7.xml"/><Relationship Id="rId1" Type="http://schemas.openxmlformats.org/officeDocument/2006/relationships/slide" Target="slide4.xml"/></Relationships>
</file>

<file path=ppt/slides/_rels/slide47.xml.rels><?xml version="1.0" encoding="UTF-8" standalone="yes"?>
<Relationships xmlns="http://schemas.openxmlformats.org/package/2006/relationships"><Relationship Id="rId9" Type="http://schemas.openxmlformats.org/officeDocument/2006/relationships/vmlDrawing" Target="../drawings/vmlDrawing33.vml"/><Relationship Id="rId8" Type="http://schemas.openxmlformats.org/officeDocument/2006/relationships/slideLayout" Target="../slideLayouts/slideLayout7.xml"/><Relationship Id="rId7" Type="http://schemas.openxmlformats.org/officeDocument/2006/relationships/image" Target="../media/image45.emf"/><Relationship Id="rId6" Type="http://schemas.openxmlformats.org/officeDocument/2006/relationships/package" Target="../embeddings/Document40.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48.xml.rels><?xml version="1.0" encoding="UTF-8" standalone="yes"?>
<Relationships xmlns="http://schemas.openxmlformats.org/package/2006/relationships"><Relationship Id="rId9" Type="http://schemas.openxmlformats.org/officeDocument/2006/relationships/vmlDrawing" Target="../drawings/vmlDrawing34.vml"/><Relationship Id="rId8" Type="http://schemas.openxmlformats.org/officeDocument/2006/relationships/slideLayout" Target="../slideLayouts/slideLayout7.xml"/><Relationship Id="rId7" Type="http://schemas.openxmlformats.org/officeDocument/2006/relationships/image" Target="../media/image46.emf"/><Relationship Id="rId6" Type="http://schemas.openxmlformats.org/officeDocument/2006/relationships/package" Target="../embeddings/Document41.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49.xml.rels><?xml version="1.0" encoding="UTF-8" standalone="yes"?>
<Relationships xmlns="http://schemas.openxmlformats.org/package/2006/relationships"><Relationship Id="rId9" Type="http://schemas.openxmlformats.org/officeDocument/2006/relationships/image" Target="../media/image48.emf"/><Relationship Id="rId8" Type="http://schemas.openxmlformats.org/officeDocument/2006/relationships/package" Target="../embeddings/Document43.docx"/><Relationship Id="rId7" Type="http://schemas.openxmlformats.org/officeDocument/2006/relationships/image" Target="../media/image47.emf"/><Relationship Id="rId6" Type="http://schemas.openxmlformats.org/officeDocument/2006/relationships/package" Target="../embeddings/Document42.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1" Type="http://schemas.openxmlformats.org/officeDocument/2006/relationships/vmlDrawing" Target="../drawings/vmlDrawing35.vml"/><Relationship Id="rId10" Type="http://schemas.openxmlformats.org/officeDocument/2006/relationships/slideLayout" Target="../slideLayouts/slideLayout7.xml"/><Relationship Id="rId1" Type="http://schemas.openxmlformats.org/officeDocument/2006/relationships/slide" Target="slide4.xml"/></Relationships>
</file>

<file path=ppt/slides/_rels/slide5.xml.rels><?xml version="1.0" encoding="UTF-8" standalone="yes"?>
<Relationships xmlns="http://schemas.openxmlformats.org/package/2006/relationships"><Relationship Id="rId9" Type="http://schemas.openxmlformats.org/officeDocument/2006/relationships/vmlDrawing" Target="../drawings/vmlDrawing4.vml"/><Relationship Id="rId8" Type="http://schemas.openxmlformats.org/officeDocument/2006/relationships/slideLayout" Target="../slideLayouts/slideLayout7.xml"/><Relationship Id="rId7" Type="http://schemas.openxmlformats.org/officeDocument/2006/relationships/slide" Target="slide35.xml"/><Relationship Id="rId6" Type="http://schemas.openxmlformats.org/officeDocument/2006/relationships/slide" Target="slide26.xml"/><Relationship Id="rId5" Type="http://schemas.openxmlformats.org/officeDocument/2006/relationships/slide" Target="slide13.xml"/><Relationship Id="rId4" Type="http://schemas.openxmlformats.org/officeDocument/2006/relationships/image" Target="../media/image8.emf"/><Relationship Id="rId3" Type="http://schemas.openxmlformats.org/officeDocument/2006/relationships/package" Target="../embeddings/Document4.docx"/><Relationship Id="rId2" Type="http://schemas.openxmlformats.org/officeDocument/2006/relationships/slide" Target="slide56.xml"/><Relationship Id="rId1" Type="http://schemas.openxmlformats.org/officeDocument/2006/relationships/slide" Target="slide4.xml"/></Relationships>
</file>

<file path=ppt/slides/_rels/slide50.xml.rels><?xml version="1.0" encoding="UTF-8" standalone="yes"?>
<Relationships xmlns="http://schemas.openxmlformats.org/package/2006/relationships"><Relationship Id="rId9" Type="http://schemas.openxmlformats.org/officeDocument/2006/relationships/vmlDrawing" Target="../drawings/vmlDrawing36.vml"/><Relationship Id="rId8" Type="http://schemas.openxmlformats.org/officeDocument/2006/relationships/slideLayout" Target="../slideLayouts/slideLayout7.xml"/><Relationship Id="rId7" Type="http://schemas.openxmlformats.org/officeDocument/2006/relationships/image" Target="../media/image49.emf"/><Relationship Id="rId6" Type="http://schemas.openxmlformats.org/officeDocument/2006/relationships/package" Target="../embeddings/Document44.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52.xml.rels><?xml version="1.0" encoding="UTF-8" standalone="yes"?>
<Relationships xmlns="http://schemas.openxmlformats.org/package/2006/relationships"><Relationship Id="rId9" Type="http://schemas.openxmlformats.org/officeDocument/2006/relationships/vmlDrawing" Target="../drawings/vmlDrawing37.vml"/><Relationship Id="rId8" Type="http://schemas.openxmlformats.org/officeDocument/2006/relationships/slideLayout" Target="../slideLayouts/slideLayout7.xml"/><Relationship Id="rId7" Type="http://schemas.openxmlformats.org/officeDocument/2006/relationships/image" Target="../media/image50.emf"/><Relationship Id="rId6" Type="http://schemas.openxmlformats.org/officeDocument/2006/relationships/package" Target="../embeddings/Document45.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53.xml.rels><?xml version="1.0" encoding="UTF-8" standalone="yes"?>
<Relationships xmlns="http://schemas.openxmlformats.org/package/2006/relationships"><Relationship Id="rId9" Type="http://schemas.openxmlformats.org/officeDocument/2006/relationships/vmlDrawing" Target="../drawings/vmlDrawing38.vml"/><Relationship Id="rId8" Type="http://schemas.openxmlformats.org/officeDocument/2006/relationships/slideLayout" Target="../slideLayouts/slideLayout7.xml"/><Relationship Id="rId7" Type="http://schemas.openxmlformats.org/officeDocument/2006/relationships/image" Target="../media/image51.emf"/><Relationship Id="rId6" Type="http://schemas.openxmlformats.org/officeDocument/2006/relationships/package" Target="../embeddings/Document46.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54.xml.rels><?xml version="1.0" encoding="UTF-8" standalone="yes"?>
<Relationships xmlns="http://schemas.openxmlformats.org/package/2006/relationships"><Relationship Id="rId9" Type="http://schemas.openxmlformats.org/officeDocument/2006/relationships/vmlDrawing" Target="../drawings/vmlDrawing39.vml"/><Relationship Id="rId8" Type="http://schemas.openxmlformats.org/officeDocument/2006/relationships/slideLayout" Target="../slideLayouts/slideLayout7.xml"/><Relationship Id="rId7" Type="http://schemas.openxmlformats.org/officeDocument/2006/relationships/image" Target="../media/image52.emf"/><Relationship Id="rId6" Type="http://schemas.openxmlformats.org/officeDocument/2006/relationships/package" Target="../embeddings/Document47.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55.xml.rels><?xml version="1.0" encoding="UTF-8" standalone="yes"?>
<Relationships xmlns="http://schemas.openxmlformats.org/package/2006/relationships"><Relationship Id="rId9" Type="http://schemas.openxmlformats.org/officeDocument/2006/relationships/vmlDrawing" Target="../drawings/vmlDrawing40.vml"/><Relationship Id="rId8" Type="http://schemas.openxmlformats.org/officeDocument/2006/relationships/slideLayout" Target="../slideLayouts/slideLayout7.xml"/><Relationship Id="rId7" Type="http://schemas.openxmlformats.org/officeDocument/2006/relationships/image" Target="../media/image53.emf"/><Relationship Id="rId6" Type="http://schemas.openxmlformats.org/officeDocument/2006/relationships/package" Target="../embeddings/Document48.docx"/><Relationship Id="rId5" Type="http://schemas.openxmlformats.org/officeDocument/2006/relationships/slide" Target="slide35.xml"/><Relationship Id="rId4" Type="http://schemas.openxmlformats.org/officeDocument/2006/relationships/slide" Target="slide26.xml"/><Relationship Id="rId3" Type="http://schemas.openxmlformats.org/officeDocument/2006/relationships/slide" Target="slide13.xml"/><Relationship Id="rId2" Type="http://schemas.openxmlformats.org/officeDocument/2006/relationships/slide" Target="slide56.xml"/><Relationship Id="rId1" Type="http://schemas.openxmlformats.org/officeDocument/2006/relationships/slide" Target="slide4.xml"/></Relationships>
</file>

<file path=ppt/slides/_rels/slide56.xml.rels><?xml version="1.0" encoding="UTF-8" standalone="yes"?>
<Relationships xmlns="http://schemas.openxmlformats.org/package/2006/relationships"><Relationship Id="rId8" Type="http://schemas.openxmlformats.org/officeDocument/2006/relationships/vmlDrawing" Target="../drawings/vmlDrawing41.vml"/><Relationship Id="rId7"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package" Target="../embeddings/Document49.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 Type="http://schemas.openxmlformats.org/officeDocument/2006/relationships/slide" Target="slide4.xml"/></Relationships>
</file>

<file path=ppt/slides/_rels/slide57.xml.rels><?xml version="1.0" encoding="UTF-8" standalone="yes"?>
<Relationships xmlns="http://schemas.openxmlformats.org/package/2006/relationships"><Relationship Id="rId8" Type="http://schemas.openxmlformats.org/officeDocument/2006/relationships/vmlDrawing" Target="../drawings/vmlDrawing42.vml"/><Relationship Id="rId7" Type="http://schemas.openxmlformats.org/officeDocument/2006/relationships/slideLayout" Target="../slideLayouts/slideLayout7.xml"/><Relationship Id="rId6" Type="http://schemas.openxmlformats.org/officeDocument/2006/relationships/image" Target="../media/image55.emf"/><Relationship Id="rId5" Type="http://schemas.openxmlformats.org/officeDocument/2006/relationships/package" Target="../embeddings/Document50.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 Type="http://schemas.openxmlformats.org/officeDocument/2006/relationships/slide" Target="slide4.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 Type="http://schemas.openxmlformats.org/officeDocument/2006/relationships/slide" Target="slide4.xml"/></Relationships>
</file>

<file path=ppt/slides/_rels/slide59.xml.rels><?xml version="1.0" encoding="UTF-8" standalone="yes"?>
<Relationships xmlns="http://schemas.openxmlformats.org/package/2006/relationships"><Relationship Id="rId8" Type="http://schemas.openxmlformats.org/officeDocument/2006/relationships/vmlDrawing" Target="../drawings/vmlDrawing43.vml"/><Relationship Id="rId7"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package" Target="../embeddings/Document51.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 Type="http://schemas.openxmlformats.org/officeDocument/2006/relationships/slide" Target="slide4.xml"/></Relationships>
</file>

<file path=ppt/slides/_rels/slide6.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7.xml"/><Relationship Id="rId7" Type="http://schemas.openxmlformats.org/officeDocument/2006/relationships/slide" Target="slide35.xml"/><Relationship Id="rId6" Type="http://schemas.openxmlformats.org/officeDocument/2006/relationships/slide" Target="slide26.xml"/><Relationship Id="rId5" Type="http://schemas.openxmlformats.org/officeDocument/2006/relationships/slide" Target="slide13.xml"/><Relationship Id="rId4" Type="http://schemas.openxmlformats.org/officeDocument/2006/relationships/image" Target="../media/image9.emf"/><Relationship Id="rId3" Type="http://schemas.openxmlformats.org/officeDocument/2006/relationships/package" Target="../embeddings/Document5.docx"/><Relationship Id="rId2" Type="http://schemas.openxmlformats.org/officeDocument/2006/relationships/slide" Target="slide56.xml"/><Relationship Id="rId1" Type="http://schemas.openxmlformats.org/officeDocument/2006/relationships/slide" Target="slide4.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 Type="http://schemas.openxmlformats.org/officeDocument/2006/relationships/slide" Target="slide4.xml"/></Relationships>
</file>

<file path=ppt/slides/_rels/slide6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8.emf"/><Relationship Id="rId7" Type="http://schemas.openxmlformats.org/officeDocument/2006/relationships/package" Target="../embeddings/Document53.docx"/><Relationship Id="rId6" Type="http://schemas.openxmlformats.org/officeDocument/2006/relationships/image" Target="../media/image57.emf"/><Relationship Id="rId5" Type="http://schemas.openxmlformats.org/officeDocument/2006/relationships/package" Target="../embeddings/Document52.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0" Type="http://schemas.openxmlformats.org/officeDocument/2006/relationships/vmlDrawing" Target="../drawings/vmlDrawing44.vml"/><Relationship Id="rId1" Type="http://schemas.openxmlformats.org/officeDocument/2006/relationships/slide" Target="slide4.xml"/></Relationships>
</file>

<file path=ppt/slides/_rels/slide62.xml.rels><?xml version="1.0" encoding="UTF-8" standalone="yes"?>
<Relationships xmlns="http://schemas.openxmlformats.org/package/2006/relationships"><Relationship Id="rId8" Type="http://schemas.openxmlformats.org/officeDocument/2006/relationships/vmlDrawing" Target="../drawings/vmlDrawing45.vml"/><Relationship Id="rId7"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package" Target="../embeddings/Document54.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 Type="http://schemas.openxmlformats.org/officeDocument/2006/relationships/slide" Target="slide4.xm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1.emf"/><Relationship Id="rId7" Type="http://schemas.openxmlformats.org/officeDocument/2006/relationships/package" Target="../embeddings/Document56.docx"/><Relationship Id="rId6" Type="http://schemas.openxmlformats.org/officeDocument/2006/relationships/image" Target="../media/image60.emf"/><Relationship Id="rId5" Type="http://schemas.openxmlformats.org/officeDocument/2006/relationships/package" Target="../embeddings/Document55.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0" Type="http://schemas.openxmlformats.org/officeDocument/2006/relationships/vmlDrawing" Target="../drawings/vmlDrawing46.vml"/><Relationship Id="rId1" Type="http://schemas.openxmlformats.org/officeDocument/2006/relationships/slide" Target="slide4.xml"/></Relationships>
</file>

<file path=ppt/slides/_rels/slide6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3.emf"/><Relationship Id="rId7" Type="http://schemas.openxmlformats.org/officeDocument/2006/relationships/package" Target="../embeddings/Document58.docx"/><Relationship Id="rId6" Type="http://schemas.openxmlformats.org/officeDocument/2006/relationships/image" Target="../media/image62.emf"/><Relationship Id="rId5" Type="http://schemas.openxmlformats.org/officeDocument/2006/relationships/package" Target="../embeddings/Document57.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0" Type="http://schemas.openxmlformats.org/officeDocument/2006/relationships/vmlDrawing" Target="../drawings/vmlDrawing47.vml"/><Relationship Id="rId1" Type="http://schemas.openxmlformats.org/officeDocument/2006/relationships/slide" Target="slide4.xml"/></Relationships>
</file>

<file path=ppt/slides/_rels/slide65.xml.rels><?xml version="1.0" encoding="UTF-8" standalone="yes"?>
<Relationships xmlns="http://schemas.openxmlformats.org/package/2006/relationships"><Relationship Id="rId8" Type="http://schemas.openxmlformats.org/officeDocument/2006/relationships/vmlDrawing" Target="../drawings/vmlDrawing48.vml"/><Relationship Id="rId7"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package" Target="../embeddings/Document59.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 Type="http://schemas.openxmlformats.org/officeDocument/2006/relationships/slide" Target="slide4.xml"/></Relationships>
</file>

<file path=ppt/slides/_rels/slide66.xml.rels><?xml version="1.0" encoding="UTF-8" standalone="yes"?>
<Relationships xmlns="http://schemas.openxmlformats.org/package/2006/relationships"><Relationship Id="rId8" Type="http://schemas.openxmlformats.org/officeDocument/2006/relationships/vmlDrawing" Target="../drawings/vmlDrawing49.vml"/><Relationship Id="rId7" Type="http://schemas.openxmlformats.org/officeDocument/2006/relationships/slideLayout" Target="../slideLayouts/slideLayout7.xml"/><Relationship Id="rId6" Type="http://schemas.openxmlformats.org/officeDocument/2006/relationships/image" Target="../media/image65.emf"/><Relationship Id="rId5" Type="http://schemas.openxmlformats.org/officeDocument/2006/relationships/package" Target="../embeddings/Document60.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 Type="http://schemas.openxmlformats.org/officeDocument/2006/relationships/slide" Target="slide4.xml"/></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7.emf"/><Relationship Id="rId7" Type="http://schemas.openxmlformats.org/officeDocument/2006/relationships/package" Target="../embeddings/Document62.docx"/><Relationship Id="rId6" Type="http://schemas.openxmlformats.org/officeDocument/2006/relationships/image" Target="../media/image66.emf"/><Relationship Id="rId5" Type="http://schemas.openxmlformats.org/officeDocument/2006/relationships/package" Target="../embeddings/Document61.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0" Type="http://schemas.openxmlformats.org/officeDocument/2006/relationships/vmlDrawing" Target="../drawings/vmlDrawing50.vml"/><Relationship Id="rId1" Type="http://schemas.openxmlformats.org/officeDocument/2006/relationships/slide" Target="slide4.xml"/></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 Type="http://schemas.openxmlformats.org/officeDocument/2006/relationships/slide" Target="slide4.xml"/></Relationships>
</file>

<file path=ppt/slides/_rels/slide69.xml.rels><?xml version="1.0" encoding="UTF-8" standalone="yes"?>
<Relationships xmlns="http://schemas.openxmlformats.org/package/2006/relationships"><Relationship Id="rId8" Type="http://schemas.openxmlformats.org/officeDocument/2006/relationships/vmlDrawing" Target="../drawings/vmlDrawing51.vml"/><Relationship Id="rId7"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package" Target="../embeddings/Document63.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 Type="http://schemas.openxmlformats.org/officeDocument/2006/relationships/slide" Target="slide4.xml"/></Relationships>
</file>

<file path=ppt/slides/_rels/slide7.xml.rels><?xml version="1.0" encoding="UTF-8" standalone="yes"?>
<Relationships xmlns="http://schemas.openxmlformats.org/package/2006/relationships"><Relationship Id="rId9" Type="http://schemas.openxmlformats.org/officeDocument/2006/relationships/vmlDrawing" Target="../drawings/vmlDrawing6.vml"/><Relationship Id="rId8" Type="http://schemas.openxmlformats.org/officeDocument/2006/relationships/slideLayout" Target="../slideLayouts/slideLayout7.xml"/><Relationship Id="rId7" Type="http://schemas.openxmlformats.org/officeDocument/2006/relationships/slide" Target="slide35.xml"/><Relationship Id="rId6" Type="http://schemas.openxmlformats.org/officeDocument/2006/relationships/slide" Target="slide26.xml"/><Relationship Id="rId5" Type="http://schemas.openxmlformats.org/officeDocument/2006/relationships/slide" Target="slide13.xml"/><Relationship Id="rId4" Type="http://schemas.openxmlformats.org/officeDocument/2006/relationships/image" Target="../media/image10.emf"/><Relationship Id="rId3" Type="http://schemas.openxmlformats.org/officeDocument/2006/relationships/package" Target="../embeddings/Document6.docx"/><Relationship Id="rId2" Type="http://schemas.openxmlformats.org/officeDocument/2006/relationships/slide" Target="slide56.xml"/><Relationship Id="rId1" Type="http://schemas.openxmlformats.org/officeDocument/2006/relationships/slide" Target="slide4.xml"/></Relationships>
</file>

<file path=ppt/slides/_rels/slide70.xml.rels><?xml version="1.0" encoding="UTF-8" standalone="yes"?>
<Relationships xmlns="http://schemas.openxmlformats.org/package/2006/relationships"><Relationship Id="rId8" Type="http://schemas.openxmlformats.org/officeDocument/2006/relationships/vmlDrawing" Target="../drawings/vmlDrawing52.vml"/><Relationship Id="rId7" Type="http://schemas.openxmlformats.org/officeDocument/2006/relationships/slideLayout" Target="../slideLayouts/slideLayout7.xml"/><Relationship Id="rId6" Type="http://schemas.openxmlformats.org/officeDocument/2006/relationships/image" Target="../media/image69.emf"/><Relationship Id="rId5" Type="http://schemas.openxmlformats.org/officeDocument/2006/relationships/package" Target="../embeddings/Document64.docx"/><Relationship Id="rId4" Type="http://schemas.openxmlformats.org/officeDocument/2006/relationships/slide" Target="slide1.xml"/><Relationship Id="rId3" Type="http://schemas.openxmlformats.org/officeDocument/2006/relationships/slide" Target="slide69.xml"/><Relationship Id="rId2" Type="http://schemas.openxmlformats.org/officeDocument/2006/relationships/slide" Target="slide56.xml"/><Relationship Id="rId1" Type="http://schemas.openxmlformats.org/officeDocument/2006/relationships/slide" Target="slide4.xml"/></Relationships>
</file>

<file path=ppt/slides/_rels/slide8.xml.rels><?xml version="1.0" encoding="UTF-8" standalone="yes"?>
<Relationships xmlns="http://schemas.openxmlformats.org/package/2006/relationships"><Relationship Id="rId9" Type="http://schemas.openxmlformats.org/officeDocument/2006/relationships/vmlDrawing" Target="../drawings/vmlDrawing7.vml"/><Relationship Id="rId8" Type="http://schemas.openxmlformats.org/officeDocument/2006/relationships/slideLayout" Target="../slideLayouts/slideLayout7.xml"/><Relationship Id="rId7" Type="http://schemas.openxmlformats.org/officeDocument/2006/relationships/slide" Target="slide35.xml"/><Relationship Id="rId6" Type="http://schemas.openxmlformats.org/officeDocument/2006/relationships/slide" Target="slide26.xml"/><Relationship Id="rId5" Type="http://schemas.openxmlformats.org/officeDocument/2006/relationships/slide" Target="slide13.xml"/><Relationship Id="rId4" Type="http://schemas.openxmlformats.org/officeDocument/2006/relationships/image" Target="../media/image11.emf"/><Relationship Id="rId3" Type="http://schemas.openxmlformats.org/officeDocument/2006/relationships/package" Target="../embeddings/Document7.docx"/><Relationship Id="rId2" Type="http://schemas.openxmlformats.org/officeDocument/2006/relationships/slide" Target="slide56.xml"/><Relationship Id="rId1" Type="http://schemas.openxmlformats.org/officeDocument/2006/relationships/slide" Target="slide4.xml"/></Relationships>
</file>

<file path=ppt/slides/_rels/slide9.xml.rels><?xml version="1.0" encoding="UTF-8" standalone="yes"?>
<Relationships xmlns="http://schemas.openxmlformats.org/package/2006/relationships"><Relationship Id="rId9" Type="http://schemas.openxmlformats.org/officeDocument/2006/relationships/vmlDrawing" Target="../drawings/vmlDrawing8.vml"/><Relationship Id="rId8" Type="http://schemas.openxmlformats.org/officeDocument/2006/relationships/slideLayout" Target="../slideLayouts/slideLayout7.xml"/><Relationship Id="rId7" Type="http://schemas.openxmlformats.org/officeDocument/2006/relationships/slide" Target="slide35.xml"/><Relationship Id="rId6" Type="http://schemas.openxmlformats.org/officeDocument/2006/relationships/slide" Target="slide26.xml"/><Relationship Id="rId5" Type="http://schemas.openxmlformats.org/officeDocument/2006/relationships/slide" Target="slide13.xml"/><Relationship Id="rId4" Type="http://schemas.openxmlformats.org/officeDocument/2006/relationships/image" Target="../media/image12.emf"/><Relationship Id="rId3" Type="http://schemas.openxmlformats.org/officeDocument/2006/relationships/package" Target="../embeddings/Document8.docx"/><Relationship Id="rId2" Type="http://schemas.openxmlformats.org/officeDocument/2006/relationships/slide" Target="slide56.xml"/><Relationship Id="rId1"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t>题型八　工艺流程题</a:t>
            </a:r>
            <a:endParaRPr lang="zh-CN" altLang="zh-CN"/>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 name="矩形 1"/>
          <p:cNvSpPr>
            <a:spLocks noChangeAspect="1"/>
          </p:cNvSpPr>
          <p:nvPr/>
        </p:nvSpPr>
        <p:spPr>
          <a:xfrm>
            <a:off x="508000" y="1664812"/>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点颜色变化为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样品中</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的含量为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写出表达式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564904"/>
          <a:ext cx="8128000" cy="1708326"/>
        </p:xfrm>
        <a:graphic>
          <a:graphicData uri="http://schemas.openxmlformats.org/presentationml/2006/ole">
            <mc:AlternateContent xmlns:mc="http://schemas.openxmlformats.org/markup-compatibility/2006">
              <mc:Choice xmlns:v="urn:schemas-microsoft-com:vml" Requires="v">
                <p:oleObj spid="_x0000_s275458" name="文档" r:id="rId3" imgW="3839210" imgH="807720" progId="Word.Document.12">
                  <p:embed/>
                </p:oleObj>
              </mc:Choice>
              <mc:Fallback>
                <p:oleObj name="文档" r:id="rId3" imgW="3839210" imgH="807720" progId="Word.Document.12">
                  <p:embed/>
                  <p:pic>
                    <p:nvPicPr>
                      <p:cNvPr id="0" name="图片 275457"/>
                      <p:cNvPicPr/>
                      <p:nvPr/>
                    </p:nvPicPr>
                    <p:blipFill>
                      <a:blip r:embed="rId4"/>
                      <a:stretch>
                        <a:fillRect/>
                      </a:stretch>
                    </p:blipFill>
                    <p:spPr>
                      <a:xfrm>
                        <a:off x="508000" y="2564904"/>
                        <a:ext cx="8128000" cy="1708326"/>
                      </a:xfrm>
                      <a:prstGeom prst="rect">
                        <a:avLst/>
                      </a:prstGeom>
                    </p:spPr>
                  </p:pic>
                </p:oleObj>
              </mc:Fallback>
            </mc:AlternateContent>
          </a:graphicData>
        </a:graphic>
      </p:graphicFrame>
      <p:sp>
        <p:nvSpPr>
          <p:cNvPr id="5" name="矩形 4"/>
          <p:cNvSpPr>
            <a:spLocks noChangeAspect="1"/>
          </p:cNvSpPr>
          <p:nvPr/>
        </p:nvSpPr>
        <p:spPr>
          <a:xfrm>
            <a:off x="508000" y="4307316"/>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常见的金属元素在焰色反应中呈现的焰色分别为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黄色、钾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紫色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透过蓝色钴玻璃观察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砖红色、锶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洋红色、铜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绿色、钡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黄绿色。</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文本框 9">
            <a:hlinkClick r:id="rId5"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1" name="文本框 10">
            <a:hlinkClick r:id="rId6"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2" name="文本框 11">
            <a:hlinkClick r:id="rId7"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3" name="文本框 12">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graphicFrame>
        <p:nvGraphicFramePr>
          <p:cNvPr id="3" name="对象 2"/>
          <p:cNvGraphicFramePr>
            <a:graphicFrameLocks noChangeAspect="1"/>
          </p:cNvGraphicFramePr>
          <p:nvPr/>
        </p:nvGraphicFramePr>
        <p:xfrm>
          <a:off x="539552" y="1340768"/>
          <a:ext cx="8128000" cy="1254341"/>
        </p:xfrm>
        <a:graphic>
          <a:graphicData uri="http://schemas.openxmlformats.org/presentationml/2006/ole">
            <mc:AlternateContent xmlns:mc="http://schemas.openxmlformats.org/markup-compatibility/2006">
              <mc:Choice xmlns:v="urn:schemas-microsoft-com:vml" Requires="v">
                <p:oleObj spid="_x0000_s276482" name="文档" r:id="rId3" imgW="3839210" imgH="594360" progId="Word.Document.12">
                  <p:embed/>
                </p:oleObj>
              </mc:Choice>
              <mc:Fallback>
                <p:oleObj name="文档" r:id="rId3" imgW="3839210" imgH="594360" progId="Word.Document.12">
                  <p:embed/>
                  <p:pic>
                    <p:nvPicPr>
                      <p:cNvPr id="0" name="图片 276481"/>
                      <p:cNvPicPr/>
                      <p:nvPr/>
                    </p:nvPicPr>
                    <p:blipFill>
                      <a:blip r:embed="rId4"/>
                      <a:stretch>
                        <a:fillRect/>
                      </a:stretch>
                    </p:blipFill>
                    <p:spPr>
                      <a:xfrm>
                        <a:off x="539552" y="1340768"/>
                        <a:ext cx="8128000" cy="1254341"/>
                      </a:xfrm>
                      <a:prstGeom prst="rect">
                        <a:avLst/>
                      </a:prstGeom>
                    </p:spPr>
                  </p:pic>
                </p:oleObj>
              </mc:Fallback>
            </mc:AlternateContent>
          </a:graphicData>
        </a:graphic>
      </p:graphicFrame>
      <p:sp>
        <p:nvSpPr>
          <p:cNvPr id="5" name="矩形 4"/>
          <p:cNvSpPr>
            <a:spLocks noChangeAspect="1"/>
          </p:cNvSpPr>
          <p:nvPr/>
        </p:nvSpPr>
        <p:spPr>
          <a:xfrm>
            <a:off x="508000" y="2589817"/>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根据信息结合框图可知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还原料的主要成分为</a:t>
            </a:r>
            <a:r>
              <a:rPr lang="en-US" altLang="zh-CN" sz="2200">
                <a:solidFill>
                  <a:srgbClr val="000000"/>
                </a:solidFill>
                <a:latin typeface="Times New Roman" panose="02020603050405020304" pitchFamily="18" charset="0"/>
                <a:cs typeface="Times New Roman" panose="02020603050405020304" pitchFamily="18" charset="0"/>
              </a:rPr>
              <a:t>BaS,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表面</a:t>
            </a:r>
            <a:r>
              <a:rPr lang="en-US" altLang="zh-CN" sz="2200">
                <a:solidFill>
                  <a:srgbClr val="000000"/>
                </a:solidFill>
                <a:latin typeface="Times New Roman" panose="02020603050405020304" pitchFamily="18" charset="0"/>
                <a:cs typeface="Times New Roman" panose="02020603050405020304" pitchFamily="18" charset="0"/>
              </a:rPr>
              <a:t>BaS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与空气中的</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反应生成有臭鸡蛋气味的</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和难溶于水的</a:t>
            </a:r>
            <a:r>
              <a:rPr lang="en-US" altLang="zh-CN" sz="2200">
                <a:solidFill>
                  <a:srgbClr val="000000"/>
                </a:solidFill>
                <a:latin typeface="Times New Roman" panose="02020603050405020304" pitchFamily="18" charset="0"/>
                <a:cs typeface="Times New Roman" panose="02020603050405020304" pitchFamily="18" charset="0"/>
              </a:rPr>
              <a:t>BaCO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568152" y="3873146"/>
          <a:ext cx="8128000" cy="830624"/>
        </p:xfrm>
        <a:graphic>
          <a:graphicData uri="http://schemas.openxmlformats.org/presentationml/2006/ole">
            <mc:AlternateContent xmlns:mc="http://schemas.openxmlformats.org/markup-compatibility/2006">
              <mc:Choice xmlns:v="urn:schemas-microsoft-com:vml" Requires="v">
                <p:oleObj spid="_x0000_s276483" name="文档" r:id="rId5" imgW="3839210" imgH="393065" progId="Word.Document.12">
                  <p:embed/>
                </p:oleObj>
              </mc:Choice>
              <mc:Fallback>
                <p:oleObj name="文档" r:id="rId5" imgW="3839210" imgH="393065" progId="Word.Document.12">
                  <p:embed/>
                  <p:pic>
                    <p:nvPicPr>
                      <p:cNvPr id="0" name="图片 276482"/>
                      <p:cNvPicPr/>
                      <p:nvPr/>
                    </p:nvPicPr>
                    <p:blipFill>
                      <a:blip r:embed="rId6"/>
                      <a:stretch>
                        <a:fillRect/>
                      </a:stretch>
                    </p:blipFill>
                    <p:spPr>
                      <a:xfrm>
                        <a:off x="568152" y="3873146"/>
                        <a:ext cx="8128000" cy="830624"/>
                      </a:xfrm>
                      <a:prstGeom prst="rect">
                        <a:avLst/>
                      </a:prstGeom>
                    </p:spPr>
                  </p:pic>
                </p:oleObj>
              </mc:Fallback>
            </mc:AlternateContent>
          </a:graphicData>
        </a:graphic>
      </p:graphicFrame>
      <p:sp>
        <p:nvSpPr>
          <p:cNvPr id="7" name="矩形 6"/>
          <p:cNvSpPr>
            <a:spLocks noChangeAspect="1"/>
          </p:cNvSpPr>
          <p:nvPr/>
        </p:nvSpPr>
        <p:spPr>
          <a:xfrm>
            <a:off x="508000" y="4685667"/>
            <a:ext cx="8128000" cy="85093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碘单质能使淀粉溶液显蓝色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全部被消耗完后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溶液蓝色褪去。</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2" name="文本框 11">
            <a:hlinkClick r:id="rId7"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3" name="文本框 12">
            <a:hlinkClick r:id="rId8"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4" name="文本框 13">
            <a:hlinkClick r:id="rId9"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5" name="文本框 14">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graphicFrame>
        <p:nvGraphicFramePr>
          <p:cNvPr id="2" name="对象 1"/>
          <p:cNvGraphicFramePr>
            <a:graphicFrameLocks noChangeAspect="1"/>
          </p:cNvGraphicFramePr>
          <p:nvPr/>
        </p:nvGraphicFramePr>
        <p:xfrm>
          <a:off x="539552" y="1412776"/>
          <a:ext cx="8128000" cy="2155584"/>
        </p:xfrm>
        <a:graphic>
          <a:graphicData uri="http://schemas.openxmlformats.org/presentationml/2006/ole">
            <mc:AlternateContent xmlns:mc="http://schemas.openxmlformats.org/markup-compatibility/2006">
              <mc:Choice xmlns:v="urn:schemas-microsoft-com:vml" Requires="v">
                <p:oleObj spid="_x0000_s277506" name="文档" r:id="rId3" imgW="3839210" imgH="1019810" progId="Word.Document.12">
                  <p:embed/>
                </p:oleObj>
              </mc:Choice>
              <mc:Fallback>
                <p:oleObj name="文档" r:id="rId3" imgW="3839210" imgH="1019810" progId="Word.Document.12">
                  <p:embed/>
                  <p:pic>
                    <p:nvPicPr>
                      <p:cNvPr id="0" name="图片 277505"/>
                      <p:cNvPicPr/>
                      <p:nvPr/>
                    </p:nvPicPr>
                    <p:blipFill>
                      <a:blip r:embed="rId4"/>
                      <a:stretch>
                        <a:fillRect/>
                      </a:stretch>
                    </p:blipFill>
                    <p:spPr>
                      <a:xfrm>
                        <a:off x="539552" y="1412776"/>
                        <a:ext cx="8128000" cy="2155584"/>
                      </a:xfrm>
                      <a:prstGeom prst="rect">
                        <a:avLst/>
                      </a:prstGeom>
                    </p:spPr>
                  </p:pic>
                </p:oleObj>
              </mc:Fallback>
            </mc:AlternateContent>
          </a:graphicData>
        </a:graphic>
      </p:graphicFrame>
      <p:sp>
        <p:nvSpPr>
          <p:cNvPr id="3" name="矩形 2"/>
          <p:cNvSpPr>
            <a:spLocks noChangeAspect="1"/>
          </p:cNvSpPr>
          <p:nvPr/>
        </p:nvSpPr>
        <p:spPr>
          <a:xfrm>
            <a:off x="508000" y="3600067"/>
            <a:ext cx="8128000" cy="247599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特别提醒</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焰色反应中</a:t>
            </a:r>
            <a:r>
              <a:rPr lang="en-US" altLang="zh-CN" sz="2200">
                <a:solidFill>
                  <a:srgbClr val="000000"/>
                </a:solidFill>
                <a:latin typeface="Times New Roman" panose="02020603050405020304" pitchFamily="18" charset="0"/>
                <a:cs typeface="Times New Roman" panose="02020603050405020304" pitchFamily="18" charset="0"/>
              </a:rPr>
              <a:t>Ba</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的焰色教材中有呈现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平时复习中考生往往只重视</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的焰色反应现象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a:t>
            </a:r>
            <a:r>
              <a:rPr lang="en-US" altLang="zh-CN" sz="2200">
                <a:solidFill>
                  <a:srgbClr val="000000"/>
                </a:solidFill>
                <a:latin typeface="Times New Roman" panose="02020603050405020304" pitchFamily="18" charset="0"/>
                <a:cs typeface="Times New Roman" panose="02020603050405020304" pitchFamily="18" charset="0"/>
              </a:rPr>
              <a:t>Ba</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的焰色反应重视不足。</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注意第</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小题第</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焦炭过量生成</a:t>
            </a:r>
            <a:r>
              <a:rPr lang="en-US" altLang="zh-CN" sz="2200">
                <a:solidFill>
                  <a:srgbClr val="000000"/>
                </a:solidFill>
                <a:latin typeface="Times New Roman" panose="02020603050405020304" pitchFamily="18" charset="0"/>
                <a:cs typeface="Times New Roman" panose="02020603050405020304" pitchFamily="18" charset="0"/>
              </a:rPr>
              <a:t>CO;(3)25.00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0.100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KI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溶液中的</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在反应中有两个去向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一是与</a:t>
            </a:r>
            <a:r>
              <a:rPr lang="en-US" altLang="zh-CN" sz="2200" i="1">
                <a:solidFill>
                  <a:srgbClr val="000000"/>
                </a:solidFill>
                <a:latin typeface="Times New Roman" panose="02020603050405020304" pitchFamily="18" charset="0"/>
                <a:cs typeface="Times New Roman" panose="02020603050405020304" pitchFamily="18" charset="0"/>
              </a:rPr>
              <a:t>m</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样品中的</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二是滴定过程中与</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利用关系式不难求得正确答案。</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9" name="文本框 8">
            <a:hlinkClick r:id="rId5"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6"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7"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556792"/>
            <a:ext cx="3988592"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流程图中主要转化如图所示</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047763"/>
          <a:ext cx="8128000" cy="3016473"/>
        </p:xfrm>
        <a:graphic>
          <a:graphicData uri="http://schemas.openxmlformats.org/presentationml/2006/ole">
            <mc:AlternateContent xmlns:mc="http://schemas.openxmlformats.org/markup-compatibility/2006">
              <mc:Choice xmlns:v="urn:schemas-microsoft-com:vml" Requires="v">
                <p:oleObj spid="_x0000_s278530" name="文档" r:id="rId6" imgW="3839210" imgH="1424940" progId="Word.Document.12">
                  <p:embed/>
                </p:oleObj>
              </mc:Choice>
              <mc:Fallback>
                <p:oleObj name="文档" r:id="rId6" imgW="3839210" imgH="1424940" progId="Word.Document.12">
                  <p:embed/>
                  <p:pic>
                    <p:nvPicPr>
                      <p:cNvPr id="0" name="图片 278529"/>
                      <p:cNvPicPr/>
                      <p:nvPr/>
                    </p:nvPicPr>
                    <p:blipFill>
                      <a:blip r:embed="rId7"/>
                      <a:stretch>
                        <a:fillRect/>
                      </a:stretch>
                    </p:blipFill>
                    <p:spPr>
                      <a:xfrm>
                        <a:off x="508000" y="2047763"/>
                        <a:ext cx="8128000" cy="301647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213206"/>
            <a:ext cx="8128000" cy="1272271"/>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,26)</a:t>
            </a:r>
            <a:r>
              <a:rPr lang="zh-CN" altLang="zh-CN" sz="2200">
                <a:solidFill>
                  <a:srgbClr val="000000"/>
                </a:solidFill>
                <a:latin typeface="Times New Roman" panose="02020603050405020304" pitchFamily="18" charset="0"/>
                <a:cs typeface="Times New Roman" panose="02020603050405020304" pitchFamily="18" charset="0"/>
              </a:rPr>
              <a:t>高纯硫酸锰作为合成镍钴锰三元正极材料的原料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工业上可由天然二氧化锰粉与硫化锰矿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还含</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Mg</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Zn</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Ni</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Si</a:t>
            </a:r>
            <a:r>
              <a:rPr lang="zh-CN" altLang="zh-CN" sz="2200">
                <a:solidFill>
                  <a:srgbClr val="000000"/>
                </a:solidFill>
                <a:latin typeface="Times New Roman" panose="02020603050405020304" pitchFamily="18" charset="0"/>
                <a:cs typeface="Times New Roman" panose="02020603050405020304" pitchFamily="18" charset="0"/>
              </a:rPr>
              <a:t>等元素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制备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工艺如下图所示。回答下列问题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485477"/>
          <a:ext cx="8128000" cy="1802486"/>
        </p:xfrm>
        <a:graphic>
          <a:graphicData uri="http://schemas.openxmlformats.org/presentationml/2006/ole">
            <mc:AlternateContent xmlns:mc="http://schemas.openxmlformats.org/markup-compatibility/2006">
              <mc:Choice xmlns:v="urn:schemas-microsoft-com:vml" Requires="v">
                <p:oleObj spid="_x0000_s279554" name="文档" r:id="rId6" imgW="3839210" imgH="853440" progId="Word.Document.12">
                  <p:embed/>
                </p:oleObj>
              </mc:Choice>
              <mc:Fallback>
                <p:oleObj name="文档" r:id="rId6" imgW="3839210" imgH="853440" progId="Word.Document.12">
                  <p:embed/>
                  <p:pic>
                    <p:nvPicPr>
                      <p:cNvPr id="0" name="图片 279553"/>
                      <p:cNvPicPr/>
                      <p:nvPr/>
                    </p:nvPicPr>
                    <p:blipFill>
                      <a:blip r:embed="rId7"/>
                      <a:stretch>
                        <a:fillRect/>
                      </a:stretch>
                    </p:blipFill>
                    <p:spPr>
                      <a:xfrm>
                        <a:off x="508000" y="2485477"/>
                        <a:ext cx="8128000" cy="1802486"/>
                      </a:xfrm>
                      <a:prstGeom prst="rect">
                        <a:avLst/>
                      </a:prstGeom>
                    </p:spPr>
                  </p:pic>
                </p:oleObj>
              </mc:Fallback>
            </mc:AlternateContent>
          </a:graphicData>
        </a:graphic>
      </p:graphicFrame>
      <p:sp>
        <p:nvSpPr>
          <p:cNvPr id="4" name="矩形 3"/>
          <p:cNvSpPr>
            <a:spLocks noChangeAspect="1"/>
          </p:cNvSpPr>
          <p:nvPr/>
        </p:nvSpPr>
        <p:spPr>
          <a:xfrm>
            <a:off x="508000" y="4287963"/>
            <a:ext cx="8128000" cy="90486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相关金属离子</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cs typeface="Times New Roman" panose="02020603050405020304" pitchFamily="18" charset="0"/>
              </a:rPr>
              <a:t>(M</a:t>
            </a:r>
            <a:r>
              <a:rPr lang="en-US" altLang="zh-CN" sz="2200" i="1" baseline="30000">
                <a:solidFill>
                  <a:srgbClr val="000000"/>
                </a:solidFill>
                <a:latin typeface="Times New Roman" panose="02020603050405020304" pitchFamily="18" charset="0"/>
                <a:cs typeface="Times New Roman" panose="02020603050405020304" pitchFamily="18" charset="0"/>
              </a:rPr>
              <a:t>n</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形成氢氧化物沉淀的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范围如下</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539552" y="5192826"/>
          <a:ext cx="8128000" cy="1769406"/>
        </p:xfrm>
        <a:graphic>
          <a:graphicData uri="http://schemas.openxmlformats.org/presentationml/2006/ole">
            <mc:AlternateContent xmlns:mc="http://schemas.openxmlformats.org/markup-compatibility/2006">
              <mc:Choice xmlns:v="urn:schemas-microsoft-com:vml" Requires="v">
                <p:oleObj spid="_x0000_s279555" name="文档" r:id="rId8" imgW="3895090" imgH="850265" progId="Word.Document.12">
                  <p:embed/>
                </p:oleObj>
              </mc:Choice>
              <mc:Fallback>
                <p:oleObj name="文档" r:id="rId8" imgW="3895090" imgH="850265" progId="Word.Document.12">
                  <p:embed/>
                  <p:pic>
                    <p:nvPicPr>
                      <p:cNvPr id="0" name="图片 279554"/>
                      <p:cNvPicPr/>
                      <p:nvPr/>
                    </p:nvPicPr>
                    <p:blipFill>
                      <a:blip r:embed="rId9"/>
                      <a:stretch>
                        <a:fillRect/>
                      </a:stretch>
                    </p:blipFill>
                    <p:spPr>
                      <a:xfrm>
                        <a:off x="539552" y="5192826"/>
                        <a:ext cx="8128000" cy="176940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440582"/>
            <a:ext cx="8128000" cy="456124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滤渣</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含有</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和</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写出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中二氧化锰与硫化锰反应的化学方程式</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氧化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中添加适量的</a:t>
            </a:r>
            <a:r>
              <a:rPr lang="en-US" altLang="zh-CN" sz="2200">
                <a:solidFill>
                  <a:srgbClr val="000000"/>
                </a:solidFill>
                <a:latin typeface="Times New Roman" panose="02020603050405020304" pitchFamily="18" charset="0"/>
                <a:cs typeface="Times New Roman" panose="02020603050405020304" pitchFamily="18" charset="0"/>
              </a:rPr>
              <a:t>MnO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的作用是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调</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除铁和铝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范围应调节为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~6.0</a:t>
            </a:r>
            <a:r>
              <a:rPr lang="zh-CN" altLang="zh-CN" sz="2200">
                <a:solidFill>
                  <a:srgbClr val="000000"/>
                </a:solidFill>
                <a:latin typeface="Times New Roman" panose="02020603050405020304" pitchFamily="18" charset="0"/>
                <a:cs typeface="Times New Roman" panose="02020603050405020304" pitchFamily="18" charset="0"/>
              </a:rPr>
              <a:t>之间。</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除杂</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的目的是除去</a:t>
            </a:r>
            <a:r>
              <a:rPr lang="en-US" altLang="zh-CN" sz="2200">
                <a:solidFill>
                  <a:srgbClr val="000000"/>
                </a:solidFill>
                <a:latin typeface="Times New Roman" panose="02020603050405020304" pitchFamily="18" charset="0"/>
                <a:cs typeface="Times New Roman" panose="02020603050405020304" pitchFamily="18" charset="0"/>
              </a:rPr>
              <a:t>Zn</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Ni</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滤渣</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的主要成分是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除杂</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的目的是生成</a:t>
            </a:r>
            <a:r>
              <a:rPr lang="en-US" altLang="zh-CN" sz="2200">
                <a:solidFill>
                  <a:srgbClr val="000000"/>
                </a:solidFill>
                <a:latin typeface="Times New Roman" panose="02020603050405020304" pitchFamily="18" charset="0"/>
                <a:cs typeface="Times New Roman" panose="02020603050405020304" pitchFamily="18" charset="0"/>
              </a:rPr>
              <a:t>MgF</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沉淀除去</a:t>
            </a:r>
            <a:r>
              <a:rPr lang="en-US" altLang="zh-CN" sz="2200">
                <a:solidFill>
                  <a:srgbClr val="000000"/>
                </a:solidFill>
                <a:latin typeface="Times New Roman" panose="02020603050405020304" pitchFamily="18" charset="0"/>
                <a:cs typeface="Times New Roman" panose="02020603050405020304" pitchFamily="18" charset="0"/>
              </a:rPr>
              <a:t>Mg</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。若溶液酸度过高</a:t>
            </a:r>
            <a:r>
              <a:rPr lang="en-US" altLang="zh-CN" sz="2200">
                <a:solidFill>
                  <a:srgbClr val="000000"/>
                </a:solidFill>
                <a:latin typeface="Times New Roman" panose="02020603050405020304" pitchFamily="18" charset="0"/>
                <a:cs typeface="Times New Roman" panose="02020603050405020304" pitchFamily="18" charset="0"/>
              </a:rPr>
              <a:t>,Mg</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沉淀不完全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写出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沉锰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的离子方程式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smtClean="0">
                <a:solidFill>
                  <a:srgbClr val="000000"/>
                </a:solidFill>
                <a:latin typeface="Times New Roman" panose="02020603050405020304" pitchFamily="18" charset="0"/>
              </a:rPr>
              <a:t>    (</a:t>
            </a:r>
            <a:r>
              <a:rPr lang="en-US" altLang="zh-CN" sz="2200">
                <a:solidFill>
                  <a:srgbClr val="000000"/>
                </a:solidFill>
                <a:latin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层状镍钴锰三元材料可作为锂离子电池正极材料</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其化学式为</a:t>
            </a:r>
            <a:r>
              <a:rPr lang="en-US" altLang="zh-CN" sz="2200">
                <a:solidFill>
                  <a:srgbClr val="000000"/>
                </a:solidFill>
                <a:latin typeface="Times New Roman" panose="02020603050405020304" pitchFamily="18" charset="0"/>
              </a:rPr>
              <a:t>LiNi</a:t>
            </a:r>
            <a:r>
              <a:rPr lang="en-US" altLang="zh-CN" sz="2200" i="1" baseline="-25000">
                <a:solidFill>
                  <a:srgbClr val="000000"/>
                </a:solidFill>
                <a:latin typeface="Times New Roman" panose="02020603050405020304" pitchFamily="18" charset="0"/>
              </a:rPr>
              <a:t>x</a:t>
            </a:r>
            <a:r>
              <a:rPr lang="en-US" altLang="zh-CN" sz="2200">
                <a:solidFill>
                  <a:srgbClr val="000000"/>
                </a:solidFill>
                <a:latin typeface="Times New Roman" panose="02020603050405020304" pitchFamily="18" charset="0"/>
              </a:rPr>
              <a:t>Co</a:t>
            </a:r>
            <a:r>
              <a:rPr lang="en-US" altLang="zh-CN" sz="2200" i="1" baseline="-25000">
                <a:solidFill>
                  <a:srgbClr val="000000"/>
                </a:solidFill>
                <a:latin typeface="Times New Roman" panose="02020603050405020304" pitchFamily="18" charset="0"/>
              </a:rPr>
              <a:t>y</a:t>
            </a:r>
            <a:r>
              <a:rPr lang="en-US" altLang="zh-CN" sz="2200">
                <a:solidFill>
                  <a:srgbClr val="000000"/>
                </a:solidFill>
                <a:latin typeface="Times New Roman" panose="02020603050405020304" pitchFamily="18" charset="0"/>
              </a:rPr>
              <a:t>Mn</a:t>
            </a:r>
            <a:r>
              <a:rPr lang="en-US" altLang="zh-CN" sz="2200" i="1" baseline="-25000">
                <a:solidFill>
                  <a:srgbClr val="000000"/>
                </a:solidFill>
                <a:latin typeface="Times New Roman" panose="02020603050405020304" pitchFamily="18" charset="0"/>
              </a:rPr>
              <a:t>z</a:t>
            </a:r>
            <a:r>
              <a:rPr lang="en-US" altLang="zh-CN" sz="2200">
                <a:solidFill>
                  <a:srgbClr val="000000"/>
                </a:solidFill>
                <a:latin typeface="Times New Roman" panose="02020603050405020304" pitchFamily="18" charset="0"/>
              </a:rPr>
              <a:t>O</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a:t>
            </a:r>
            <a:r>
              <a:rPr lang="en-US" altLang="zh-CN" sz="2200">
                <a:solidFill>
                  <a:srgbClr val="000000"/>
                </a:solidFill>
                <a:latin typeface="Times New Roman" panose="02020603050405020304" pitchFamily="18" charset="0"/>
              </a:rPr>
              <a:t>Ni</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rPr>
              <a:t>Mn</a:t>
            </a:r>
            <a:r>
              <a:rPr lang="zh-CN" altLang="zh-CN" sz="2200">
                <a:solidFill>
                  <a:srgbClr val="000000"/>
                </a:solidFill>
                <a:latin typeface="Times New Roman" panose="02020603050405020304" pitchFamily="18" charset="0"/>
                <a:cs typeface="Times New Roman" panose="02020603050405020304" pitchFamily="18" charset="0"/>
              </a:rPr>
              <a:t>的化合价分别为</a:t>
            </a:r>
            <a:r>
              <a:rPr lang="en-US" altLang="zh-CN" sz="22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en-US" sz="2200"/>
          </a:p>
        </p:txBody>
      </p:sp>
      <p:graphicFrame>
        <p:nvGraphicFramePr>
          <p:cNvPr id="3" name="对象 2"/>
          <p:cNvGraphicFramePr>
            <a:graphicFrameLocks noChangeAspect="1"/>
          </p:cNvGraphicFramePr>
          <p:nvPr/>
        </p:nvGraphicFramePr>
        <p:xfrm>
          <a:off x="0" y="6021288"/>
          <a:ext cx="8128000" cy="504427"/>
        </p:xfrm>
        <a:graphic>
          <a:graphicData uri="http://schemas.openxmlformats.org/presentationml/2006/ole">
            <mc:AlternateContent xmlns:mc="http://schemas.openxmlformats.org/markup-compatibility/2006">
              <mc:Choice xmlns:v="urn:schemas-microsoft-com:vml" Requires="v">
                <p:oleObj spid="_x0000_s280578" name="文档" r:id="rId6" imgW="3839210" imgH="240665" progId="Word.Document.12">
                  <p:embed/>
                </p:oleObj>
              </mc:Choice>
              <mc:Fallback>
                <p:oleObj name="文档" r:id="rId6" imgW="3839210" imgH="240665" progId="Word.Document.12">
                  <p:embed/>
                  <p:pic>
                    <p:nvPicPr>
                      <p:cNvPr id="0" name="图片 280577"/>
                      <p:cNvPicPr/>
                      <p:nvPr/>
                    </p:nvPicPr>
                    <p:blipFill>
                      <a:blip r:embed="rId7"/>
                      <a:stretch>
                        <a:fillRect/>
                      </a:stretch>
                    </p:blipFill>
                    <p:spPr>
                      <a:xfrm>
                        <a:off x="0" y="6021288"/>
                        <a:ext cx="8128000" cy="50442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412776"/>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(1)SiO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或不溶性硅酸盐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+MnS+2H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=2MnSO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+S+2H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氧化为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(3)4.7</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(4)NiS</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ZnS</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466436" y="3497577"/>
          <a:ext cx="8128000" cy="1704964"/>
        </p:xfrm>
        <a:graphic>
          <a:graphicData uri="http://schemas.openxmlformats.org/presentationml/2006/ole">
            <mc:AlternateContent xmlns:mc="http://schemas.openxmlformats.org/markup-compatibility/2006">
              <mc:Choice xmlns:v="urn:schemas-microsoft-com:vml" Requires="v">
                <p:oleObj spid="_x0000_s281602" name="文档" r:id="rId6" imgW="3839210" imgH="806450" progId="Word.Document.12">
                  <p:embed/>
                </p:oleObj>
              </mc:Choice>
              <mc:Fallback>
                <p:oleObj name="文档" r:id="rId6" imgW="3839210" imgH="806450" progId="Word.Document.12">
                  <p:embed/>
                  <p:pic>
                    <p:nvPicPr>
                      <p:cNvPr id="0" name="图片 281601"/>
                      <p:cNvPicPr/>
                      <p:nvPr/>
                    </p:nvPicPr>
                    <p:blipFill>
                      <a:blip r:embed="rId7"/>
                      <a:stretch>
                        <a:fillRect/>
                      </a:stretch>
                    </p:blipFill>
                    <p:spPr>
                      <a:xfrm>
                        <a:off x="466436" y="3497577"/>
                        <a:ext cx="8128000" cy="170496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本题为工艺流程题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综合考查了陌生化学方程式和离子方程式的书写、调节</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除杂、沉淀溶解平衡及化合价的简单计算等知识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综合性较强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难度中等。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加硫酸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过程中</a:t>
            </a:r>
            <a:r>
              <a:rPr lang="en-US" altLang="zh-CN" sz="2200">
                <a:solidFill>
                  <a:srgbClr val="000000"/>
                </a:solidFill>
                <a:latin typeface="Times New Roman" panose="02020603050405020304" pitchFamily="18" charset="0"/>
                <a:cs typeface="Times New Roman" panose="02020603050405020304" pitchFamily="18" charset="0"/>
              </a:rPr>
              <a:t>,MnO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a:t>
            </a:r>
            <a:r>
              <a:rPr lang="en-US" altLang="zh-CN" sz="2200">
                <a:solidFill>
                  <a:srgbClr val="000000"/>
                </a:solidFill>
                <a:latin typeface="Times New Roman" panose="02020603050405020304" pitchFamily="18" charset="0"/>
                <a:cs typeface="Times New Roman" panose="02020603050405020304" pitchFamily="18" charset="0"/>
              </a:rPr>
              <a:t>MnS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氧化为单质硫</a:t>
            </a:r>
            <a:r>
              <a:rPr lang="en-US" altLang="zh-CN" sz="2200">
                <a:solidFill>
                  <a:srgbClr val="000000"/>
                </a:solidFill>
                <a:latin typeface="Times New Roman" panose="02020603050405020304" pitchFamily="18" charset="0"/>
                <a:cs typeface="Times New Roman" panose="02020603050405020304" pitchFamily="18" charset="0"/>
              </a:rPr>
              <a:t>:MnO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+MnS+2H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=2MnSO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+S+2H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。天然锰矿中含有的二氧化硅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或硅酸盐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不溶于稀硫酸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所以滤渣</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和二氧化硅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或不溶性硅酸盐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smtClean="0">
                <a:solidFill>
                  <a:srgbClr val="000000"/>
                </a:solidFill>
                <a:latin typeface="Times New Roman" panose="02020603050405020304" pitchFamily="18" charset="0"/>
              </a:rPr>
              <a:t>   (</a:t>
            </a:r>
            <a:r>
              <a:rPr lang="en-US" altLang="zh-CN" sz="22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溶浸</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时杂质</a:t>
            </a:r>
            <a:r>
              <a:rPr lang="en-US" altLang="zh-CN" sz="2200">
                <a:solidFill>
                  <a:srgbClr val="000000"/>
                </a:solidFill>
                <a:latin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rPr>
              <a:t>Al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rPr>
              <a:t>Mg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rPr>
              <a:t>Zn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rPr>
              <a:t>Ni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等元素也都转化为相应的硫酸盐</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其中铁元素部分以</a:t>
            </a:r>
            <a:r>
              <a:rPr lang="en-US" altLang="zh-CN" sz="2200">
                <a:solidFill>
                  <a:srgbClr val="000000"/>
                </a:solidFill>
                <a:latin typeface="Times New Roman" panose="02020603050405020304" pitchFamily="18" charset="0"/>
              </a:rPr>
              <a:t>Fe</a:t>
            </a:r>
            <a:r>
              <a:rPr lang="en-US" altLang="zh-CN" sz="2200" baseline="300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存在</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结合金属离子沉淀时的</a:t>
            </a:r>
            <a:r>
              <a:rPr lang="en-US" altLang="zh-CN" sz="2200">
                <a:solidFill>
                  <a:srgbClr val="000000"/>
                </a:solidFill>
                <a:latin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范围</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a:t>
            </a:r>
            <a:r>
              <a:rPr lang="en-US" altLang="zh-CN" sz="2200">
                <a:solidFill>
                  <a:srgbClr val="000000"/>
                </a:solidFill>
                <a:latin typeface="Times New Roman" panose="02020603050405020304" pitchFamily="18" charset="0"/>
              </a:rPr>
              <a:t>MnO</a:t>
            </a:r>
            <a:r>
              <a:rPr lang="en-US" altLang="zh-CN" sz="2200" baseline="-250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是将溶液中的</a:t>
            </a:r>
            <a:r>
              <a:rPr lang="en-US" altLang="zh-CN" sz="2200">
                <a:solidFill>
                  <a:srgbClr val="000000"/>
                </a:solidFill>
                <a:latin typeface="Times New Roman" panose="02020603050405020304" pitchFamily="18" charset="0"/>
              </a:rPr>
              <a:t>Fe</a:t>
            </a:r>
            <a:r>
              <a:rPr lang="en-US" altLang="zh-CN" sz="2200" baseline="300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氧化为</a:t>
            </a:r>
            <a:r>
              <a:rPr lang="en-US" altLang="zh-CN" sz="2200">
                <a:solidFill>
                  <a:srgbClr val="000000"/>
                </a:solidFill>
                <a:latin typeface="Times New Roman" panose="02020603050405020304" pitchFamily="18" charset="0"/>
              </a:rPr>
              <a:t>Fe</a:t>
            </a:r>
            <a:r>
              <a:rPr lang="en-US" altLang="zh-CN" sz="2200" baseline="30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以方便后面将其转化为沉淀除去。</a:t>
            </a:r>
            <a:r>
              <a:rPr lang="en-US" altLang="zh-CN" sz="2200">
                <a:solidFill>
                  <a:srgbClr val="000000"/>
                </a:solidFill>
                <a:latin typeface="Times New Roman" panose="02020603050405020304" pitchFamily="18" charset="0"/>
              </a:rPr>
              <a:t>(3)~(5)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结合题给表格中金属离子沉淀时的</a:t>
            </a:r>
            <a:r>
              <a:rPr lang="en-US" altLang="zh-CN" sz="2200">
                <a:solidFill>
                  <a:srgbClr val="000000"/>
                </a:solidFill>
                <a:latin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范围</a:t>
            </a:r>
            <a:endParaRPr lang="zh-CN" altLang="en-US" sz="2200"/>
          </a:p>
        </p:txBody>
      </p:sp>
      <p:graphicFrame>
        <p:nvGraphicFramePr>
          <p:cNvPr id="3" name="对象 2"/>
          <p:cNvGraphicFramePr>
            <a:graphicFrameLocks noChangeAspect="1"/>
          </p:cNvGraphicFramePr>
          <p:nvPr/>
        </p:nvGraphicFramePr>
        <p:xfrm>
          <a:off x="573057" y="5804620"/>
          <a:ext cx="8128000" cy="410267"/>
        </p:xfrm>
        <a:graphic>
          <a:graphicData uri="http://schemas.openxmlformats.org/presentationml/2006/ole">
            <mc:AlternateContent xmlns:mc="http://schemas.openxmlformats.org/markup-compatibility/2006">
              <mc:Choice xmlns:v="urn:schemas-microsoft-com:vml" Requires="v">
                <p:oleObj spid="_x0000_s282626" name="文档" r:id="rId6" imgW="3839210" imgH="194945" progId="Word.Document.12">
                  <p:embed/>
                </p:oleObj>
              </mc:Choice>
              <mc:Fallback>
                <p:oleObj name="文档" r:id="rId6" imgW="3839210" imgH="194945" progId="Word.Document.12">
                  <p:embed/>
                  <p:pic>
                    <p:nvPicPr>
                      <p:cNvPr id="0" name="图片 282625"/>
                      <p:cNvPicPr/>
                      <p:nvPr/>
                    </p:nvPicPr>
                    <p:blipFill>
                      <a:blip r:embed="rId7"/>
                      <a:stretch>
                        <a:fillRect/>
                      </a:stretch>
                    </p:blipFill>
                    <p:spPr>
                      <a:xfrm>
                        <a:off x="573057" y="5804620"/>
                        <a:ext cx="8128000" cy="41026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628800"/>
            <a:ext cx="8128000" cy="1272271"/>
          </a:xfrm>
          <a:prstGeom prst="rect">
            <a:avLst/>
          </a:prstGeom>
        </p:spPr>
        <p:txBody>
          <a:bodyPr>
            <a:spAutoFit/>
          </a:bodyPr>
          <a:lstStyle/>
          <a:p>
            <a:pPr>
              <a:lnSpc>
                <a:spcPct val="120000"/>
              </a:lnSpc>
            </a:pPr>
            <a:r>
              <a:rPr lang="en-US" altLang="zh-CN" sz="2200">
                <a:solidFill>
                  <a:srgbClr val="000000"/>
                </a:solidFill>
                <a:latin typeface="Times New Roman" panose="02020603050405020304" pitchFamily="18" charset="0"/>
              </a:rPr>
              <a:t>Fe(OH)</a:t>
            </a:r>
            <a:r>
              <a:rPr lang="en-US" altLang="zh-CN" sz="2200" baseline="-25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rPr>
              <a:t>Al(OH)</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此时需控制的</a:t>
            </a:r>
            <a:r>
              <a:rPr lang="en-US" altLang="zh-CN" sz="2200">
                <a:solidFill>
                  <a:srgbClr val="000000"/>
                </a:solidFill>
                <a:latin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范围为</a:t>
            </a:r>
            <a:r>
              <a:rPr lang="en-US" altLang="zh-CN" sz="2200">
                <a:solidFill>
                  <a:srgbClr val="000000"/>
                </a:solidFill>
                <a:latin typeface="Times New Roman" panose="02020603050405020304" pitchFamily="18" charset="0"/>
              </a:rPr>
              <a:t>4.7~6.0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。而后面加</a:t>
            </a:r>
            <a:r>
              <a:rPr lang="en-US" altLang="zh-CN" sz="2200">
                <a:solidFill>
                  <a:srgbClr val="000000"/>
                </a:solidFill>
                <a:latin typeface="Times New Roman" panose="02020603050405020304" pitchFamily="18" charset="0"/>
              </a:rPr>
              <a:t>Na</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完成的</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除杂</a:t>
            </a:r>
            <a:r>
              <a:rPr lang="en-US" altLang="zh-CN" sz="2200">
                <a:solidFill>
                  <a:srgbClr val="000000"/>
                </a:solidFill>
                <a:latin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是沉淀</a:t>
            </a:r>
            <a:r>
              <a:rPr lang="en-US" altLang="zh-CN" sz="2200">
                <a:solidFill>
                  <a:srgbClr val="000000"/>
                </a:solidFill>
                <a:latin typeface="Times New Roman" panose="02020603050405020304" pitchFamily="18" charset="0"/>
              </a:rPr>
              <a:t>Zn</a:t>
            </a:r>
            <a:r>
              <a:rPr lang="en-US" altLang="zh-CN" sz="2200" baseline="300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rPr>
              <a:t>Ni</a:t>
            </a:r>
            <a:r>
              <a:rPr lang="en-US" altLang="zh-CN" sz="2200" baseline="30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滤渣</a:t>
            </a:r>
            <a:r>
              <a:rPr lang="en-US" altLang="zh-CN" sz="22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rPr>
              <a:t>ZnS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rPr>
              <a:t>NiS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a:t>
            </a:r>
            <a:r>
              <a:rPr lang="en-US" altLang="zh-CN" sz="2200">
                <a:solidFill>
                  <a:srgbClr val="000000"/>
                </a:solidFill>
                <a:latin typeface="Times New Roman" panose="02020603050405020304" pitchFamily="18" charset="0"/>
              </a:rPr>
              <a:t>MnF</a:t>
            </a:r>
            <a:r>
              <a:rPr lang="en-US" altLang="zh-CN" sz="2200" baseline="-250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完成的</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除杂</a:t>
            </a:r>
            <a:r>
              <a:rPr lang="en-US" altLang="zh-CN" sz="22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是沉淀</a:t>
            </a:r>
            <a:r>
              <a:rPr lang="en-US" altLang="zh-CN" sz="2200">
                <a:solidFill>
                  <a:srgbClr val="000000"/>
                </a:solidFill>
                <a:latin typeface="Times New Roman" panose="02020603050405020304" pitchFamily="18" charset="0"/>
              </a:rPr>
              <a:t>Mg</a:t>
            </a:r>
            <a:r>
              <a:rPr lang="en-US" altLang="zh-CN" sz="2200" baseline="30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滤渣</a:t>
            </a:r>
            <a:r>
              <a:rPr lang="en-US" altLang="zh-CN" sz="2200">
                <a:solidFill>
                  <a:srgbClr val="000000"/>
                </a:solidFill>
                <a:latin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rPr>
              <a:t>MgF</a:t>
            </a:r>
            <a:r>
              <a:rPr lang="en-US" altLang="zh-CN" sz="2200" baseline="-250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。若沉淀</a:t>
            </a:r>
            <a:r>
              <a:rPr lang="en-US" altLang="zh-CN" sz="2200">
                <a:solidFill>
                  <a:srgbClr val="000000"/>
                </a:solidFill>
                <a:latin typeface="Times New Roman" panose="02020603050405020304" pitchFamily="18" charset="0"/>
              </a:rPr>
              <a:t>Mg</a:t>
            </a:r>
            <a:r>
              <a:rPr lang="en-US" altLang="zh-CN" sz="2200" baseline="300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endParaRPr lang="zh-CN" altLang="en-US" sz="2200"/>
          </a:p>
        </p:txBody>
      </p:sp>
      <p:graphicFrame>
        <p:nvGraphicFramePr>
          <p:cNvPr id="3" name="对象 2"/>
          <p:cNvGraphicFramePr>
            <a:graphicFrameLocks noChangeAspect="1"/>
          </p:cNvGraphicFramePr>
          <p:nvPr/>
        </p:nvGraphicFramePr>
        <p:xfrm>
          <a:off x="539552" y="2898886"/>
          <a:ext cx="8128000" cy="366549"/>
        </p:xfrm>
        <a:graphic>
          <a:graphicData uri="http://schemas.openxmlformats.org/presentationml/2006/ole">
            <mc:AlternateContent xmlns:mc="http://schemas.openxmlformats.org/markup-compatibility/2006">
              <mc:Choice xmlns:v="urn:schemas-microsoft-com:vml" Requires="v">
                <p:oleObj spid="_x0000_s283650" name="文档" r:id="rId6" imgW="3839210" imgH="175260" progId="Word.Document.12">
                  <p:embed/>
                </p:oleObj>
              </mc:Choice>
              <mc:Fallback>
                <p:oleObj name="文档" r:id="rId6" imgW="3839210" imgH="175260" progId="Word.Document.12">
                  <p:embed/>
                  <p:pic>
                    <p:nvPicPr>
                      <p:cNvPr id="0" name="图片 283649"/>
                      <p:cNvPicPr/>
                      <p:nvPr/>
                    </p:nvPicPr>
                    <p:blipFill>
                      <a:blip r:embed="rId7"/>
                      <a:stretch>
                        <a:fillRect/>
                      </a:stretch>
                    </p:blipFill>
                    <p:spPr>
                      <a:xfrm>
                        <a:off x="539552" y="2898886"/>
                        <a:ext cx="8128000" cy="366549"/>
                      </a:xfrm>
                      <a:prstGeom prst="rect">
                        <a:avLst/>
                      </a:prstGeom>
                    </p:spPr>
                  </p:pic>
                </p:oleObj>
              </mc:Fallback>
            </mc:AlternateContent>
          </a:graphicData>
        </a:graphic>
      </p:graphicFrame>
      <p:sp>
        <p:nvSpPr>
          <p:cNvPr id="4" name="矩形 3"/>
          <p:cNvSpPr>
            <a:spLocks noChangeAspect="1"/>
          </p:cNvSpPr>
          <p:nvPr/>
        </p:nvSpPr>
        <p:spPr>
          <a:xfrm>
            <a:off x="508000" y="3241546"/>
            <a:ext cx="8128000" cy="171739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Mg</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(aq)+2F</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(aq)</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右移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则导致</a:t>
            </a:r>
            <a:r>
              <a:rPr lang="en-US" altLang="zh-CN" sz="2200">
                <a:solidFill>
                  <a:srgbClr val="000000"/>
                </a:solidFill>
                <a:latin typeface="Times New Roman" panose="02020603050405020304" pitchFamily="18" charset="0"/>
                <a:cs typeface="Times New Roman" panose="02020603050405020304" pitchFamily="18" charset="0"/>
              </a:rPr>
              <a:t>Mg</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沉淀不完全。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流程图中加</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是为了沉淀</a:t>
            </a:r>
            <a:r>
              <a:rPr lang="en-US" altLang="zh-CN" sz="2200">
                <a:solidFill>
                  <a:srgbClr val="000000"/>
                </a:solidFill>
                <a:latin typeface="Times New Roman" panose="02020603050405020304" pitchFamily="18" charset="0"/>
                <a:cs typeface="Times New Roman" panose="02020603050405020304" pitchFamily="18" charset="0"/>
              </a:rPr>
              <a:t>Mn</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产物为</a:t>
            </a:r>
            <a:r>
              <a:rPr lang="en-US" altLang="zh-CN" sz="2200">
                <a:solidFill>
                  <a:srgbClr val="000000"/>
                </a:solidFill>
                <a:latin typeface="Times New Roman" panose="02020603050405020304" pitchFamily="18" charset="0"/>
                <a:cs typeface="Times New Roman" panose="02020603050405020304" pitchFamily="18" charset="0"/>
              </a:rPr>
              <a:t>MnCO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同时生成</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smtClean="0">
                <a:solidFill>
                  <a:srgbClr val="000000"/>
                </a:solidFill>
                <a:latin typeface="Times New Roman" panose="02020603050405020304" pitchFamily="18" charset="0"/>
              </a:rPr>
              <a:t>    (</a:t>
            </a:r>
            <a:r>
              <a:rPr lang="en-US" altLang="zh-CN" sz="2200">
                <a:solidFill>
                  <a:srgbClr val="000000"/>
                </a:solidFill>
                <a:latin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根据化合物中元素化合价的代数和为</a:t>
            </a:r>
            <a:r>
              <a:rPr lang="en-US" altLang="zh-CN" sz="2200">
                <a:solidFill>
                  <a:srgbClr val="000000"/>
                </a:solidFill>
                <a:latin typeface="Times New Roman" panose="02020603050405020304" pitchFamily="18" charset="0"/>
              </a:rPr>
              <a:t>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可列式计</a:t>
            </a:r>
            <a:endParaRPr lang="zh-CN" altLang="en-US" sz="2200"/>
          </a:p>
        </p:txBody>
      </p:sp>
      <p:graphicFrame>
        <p:nvGraphicFramePr>
          <p:cNvPr id="5" name="对象 4"/>
          <p:cNvGraphicFramePr>
            <a:graphicFrameLocks noChangeAspect="1"/>
          </p:cNvGraphicFramePr>
          <p:nvPr/>
        </p:nvGraphicFramePr>
        <p:xfrm>
          <a:off x="24571" y="4958939"/>
          <a:ext cx="8128000" cy="504427"/>
        </p:xfrm>
        <a:graphic>
          <a:graphicData uri="http://schemas.openxmlformats.org/presentationml/2006/ole">
            <mc:AlternateContent xmlns:mc="http://schemas.openxmlformats.org/markup-compatibility/2006">
              <mc:Choice xmlns:v="urn:schemas-microsoft-com:vml" Requires="v">
                <p:oleObj spid="_x0000_s283651" name="文档" r:id="rId8" imgW="3839210" imgH="240665" progId="Word.Document.12">
                  <p:embed/>
                </p:oleObj>
              </mc:Choice>
              <mc:Fallback>
                <p:oleObj name="文档" r:id="rId8" imgW="3839210" imgH="240665" progId="Word.Document.12">
                  <p:embed/>
                  <p:pic>
                    <p:nvPicPr>
                      <p:cNvPr id="0" name="图片 283650"/>
                      <p:cNvPicPr/>
                      <p:nvPr/>
                    </p:nvPicPr>
                    <p:blipFill>
                      <a:blip r:embed="rId9"/>
                      <a:stretch>
                        <a:fillRect/>
                      </a:stretch>
                    </p:blipFill>
                    <p:spPr>
                      <a:xfrm>
                        <a:off x="24571" y="4958939"/>
                        <a:ext cx="8128000" cy="50442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213547"/>
            <a:ext cx="311174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解题策略</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审题</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过程</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331640" y="1774369"/>
          <a:ext cx="6717355" cy="4474532"/>
        </p:xfrm>
        <a:graphic>
          <a:graphicData uri="http://schemas.openxmlformats.org/presentationml/2006/ole">
            <mc:AlternateContent xmlns:mc="http://schemas.openxmlformats.org/markup-compatibility/2006">
              <mc:Choice xmlns:v="urn:schemas-microsoft-com:vml" Requires="v">
                <p:oleObj spid="_x0000_s284674" name="文档" r:id="rId6" imgW="3839210" imgH="2557145" progId="Word.Document.12">
                  <p:embed/>
                </p:oleObj>
              </mc:Choice>
              <mc:Fallback>
                <p:oleObj name="文档" r:id="rId6" imgW="3839210" imgH="2557145" progId="Word.Document.12">
                  <p:embed/>
                  <p:pic>
                    <p:nvPicPr>
                      <p:cNvPr id="0" name="图片 284673"/>
                      <p:cNvPicPr/>
                      <p:nvPr/>
                    </p:nvPicPr>
                    <p:blipFill>
                      <a:blip r:embed="rId7"/>
                      <a:stretch>
                        <a:fillRect/>
                      </a:stretch>
                    </p:blipFill>
                    <p:spPr>
                      <a:xfrm>
                        <a:off x="1331640" y="1774369"/>
                        <a:ext cx="6717355" cy="4474532"/>
                      </a:xfrm>
                      <a:prstGeom prst="rect">
                        <a:avLst/>
                      </a:prstGeom>
                    </p:spPr>
                  </p:pic>
                </p:oleObj>
              </mc:Fallback>
            </mc:AlternateContent>
          </a:graphicData>
        </a:graphic>
      </p:graphicFrame>
      <p:sp>
        <p:nvSpPr>
          <p:cNvPr id="4" name="矩形 3"/>
          <p:cNvSpPr>
            <a:spLocks noChangeAspect="1"/>
          </p:cNvSpPr>
          <p:nvPr/>
        </p:nvSpPr>
        <p:spPr>
          <a:xfrm>
            <a:off x="508000" y="6263135"/>
            <a:ext cx="8128000" cy="45974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审设问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结合题中的问题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回到流程图中寻找答案。</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467544" y="1424993"/>
          <a:ext cx="8504936" cy="6065765"/>
        </p:xfrm>
        <a:graphic>
          <a:graphicData uri="http://schemas.openxmlformats.org/presentationml/2006/ole">
            <mc:AlternateContent xmlns:mc="http://schemas.openxmlformats.org/markup-compatibility/2006">
              <mc:Choice xmlns:v="urn:schemas-microsoft-com:vml" Requires="v">
                <p:oleObj spid="_x0000_s267266" name="文档" r:id="rId1" imgW="4218305" imgH="3016250" progId="Word.Document.12">
                  <p:embed/>
                </p:oleObj>
              </mc:Choice>
              <mc:Fallback>
                <p:oleObj name="文档" r:id="rId1" imgW="4218305" imgH="3016250" progId="Word.Document.12">
                  <p:embed/>
                  <p:pic>
                    <p:nvPicPr>
                      <p:cNvPr id="0" name="图片 267265"/>
                      <p:cNvPicPr/>
                      <p:nvPr/>
                    </p:nvPicPr>
                    <p:blipFill>
                      <a:blip r:embed="rId2"/>
                      <a:stretch>
                        <a:fillRect/>
                      </a:stretch>
                    </p:blipFill>
                    <p:spPr>
                      <a:xfrm>
                        <a:off x="467544" y="1424993"/>
                        <a:ext cx="8504936" cy="6065765"/>
                      </a:xfrm>
                      <a:prstGeom prst="rect">
                        <a:avLst/>
                      </a:prstGeom>
                    </p:spPr>
                  </p:pic>
                </p:oleObj>
              </mc:Fallback>
            </mc:AlternateContent>
          </a:graphicData>
        </a:graphic>
      </p:graphicFrame>
      <p:sp>
        <p:nvSpPr>
          <p:cNvPr id="4" name="矩形 3"/>
          <p:cNvSpPr>
            <a:spLocks noChangeAspect="1"/>
          </p:cNvSpPr>
          <p:nvPr/>
        </p:nvSpPr>
        <p:spPr>
          <a:xfrm>
            <a:off x="2888687" y="908720"/>
            <a:ext cx="3366626" cy="498598"/>
          </a:xfrm>
          <a:prstGeom prst="rect">
            <a:avLst/>
          </a:prstGeom>
        </p:spPr>
        <p:txBody>
          <a:bodyPr wrap="none">
            <a:spAutoFit/>
          </a:bodyPr>
          <a:lstStyle/>
          <a:p>
            <a:pPr algn="ct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五年高考命题统计与</a:t>
            </a: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预测</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209397"/>
            <a:ext cx="8128000" cy="1921552"/>
          </a:xfrm>
          <a:prstGeom prst="rect">
            <a:avLst/>
          </a:prstGeom>
        </p:spPr>
        <p:txBody>
          <a:bodyPr>
            <a:spAutoFit/>
          </a:bodyPr>
          <a:lstStyle/>
          <a:p>
            <a:pPr indent="267970">
              <a:lnSpc>
                <a:spcPts val="29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,27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节选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焦亚硫酸钠</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在医药、橡胶、印染、食品等方面应用广泛。回答下列问题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生产</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通常是由</a:t>
            </a:r>
            <a:r>
              <a:rPr lang="en-US" altLang="zh-CN" sz="2200">
                <a:solidFill>
                  <a:srgbClr val="000000"/>
                </a:solidFill>
                <a:latin typeface="Times New Roman" panose="02020603050405020304" pitchFamily="18" charset="0"/>
                <a:cs typeface="Times New Roman" panose="02020603050405020304" pitchFamily="18" charset="0"/>
              </a:rPr>
              <a:t>NaHSO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过饱和溶液经结晶脱水制得。写出该过程的化学方程式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利用烟道气中的</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生产</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的工艺为</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68346" y="3162949"/>
          <a:ext cx="8128000" cy="1183722"/>
        </p:xfrm>
        <a:graphic>
          <a:graphicData uri="http://schemas.openxmlformats.org/presentationml/2006/ole">
            <mc:AlternateContent xmlns:mc="http://schemas.openxmlformats.org/markup-compatibility/2006">
              <mc:Choice xmlns:v="urn:schemas-microsoft-com:vml" Requires="v">
                <p:oleObj spid="_x0000_s285698" name="文档" r:id="rId6" imgW="3839210" imgH="560705" progId="Word.Document.12">
                  <p:embed/>
                </p:oleObj>
              </mc:Choice>
              <mc:Fallback>
                <p:oleObj name="文档" r:id="rId6" imgW="3839210" imgH="560705" progId="Word.Document.12">
                  <p:embed/>
                  <p:pic>
                    <p:nvPicPr>
                      <p:cNvPr id="0" name="图片 285697"/>
                      <p:cNvPicPr/>
                      <p:nvPr/>
                    </p:nvPicPr>
                    <p:blipFill>
                      <a:blip r:embed="rId7"/>
                      <a:stretch>
                        <a:fillRect/>
                      </a:stretch>
                    </p:blipFill>
                    <p:spPr>
                      <a:xfrm>
                        <a:off x="568346" y="3162949"/>
                        <a:ext cx="8128000" cy="1183722"/>
                      </a:xfrm>
                      <a:prstGeom prst="rect">
                        <a:avLst/>
                      </a:prstGeom>
                    </p:spPr>
                  </p:pic>
                </p:oleObj>
              </mc:Fallback>
            </mc:AlternateContent>
          </a:graphicData>
        </a:graphic>
      </p:graphicFrame>
      <p:sp>
        <p:nvSpPr>
          <p:cNvPr id="4" name="矩形 3"/>
          <p:cNvSpPr>
            <a:spLocks noChangeAspect="1"/>
          </p:cNvSpPr>
          <p:nvPr/>
        </p:nvSpPr>
        <p:spPr>
          <a:xfrm>
            <a:off x="508000" y="4346671"/>
            <a:ext cx="8128000" cy="2293448"/>
          </a:xfrm>
          <a:prstGeom prst="rect">
            <a:avLst/>
          </a:prstGeom>
        </p:spPr>
        <p:txBody>
          <a:bodyPr>
            <a:spAutoFit/>
          </a:bodyPr>
          <a:lstStyle/>
          <a:p>
            <a:pPr indent="266700">
              <a:lnSpc>
                <a:spcPts val="29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pH=4.1</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Ⅰ</a:t>
            </a:r>
            <a:r>
              <a:rPr lang="zh-CN" altLang="zh-CN" sz="2200">
                <a:solidFill>
                  <a:srgbClr val="000000"/>
                </a:solidFill>
                <a:latin typeface="Times New Roman" panose="02020603050405020304" pitchFamily="18" charset="0"/>
                <a:cs typeface="Times New Roman" panose="02020603050405020304" pitchFamily="18" charset="0"/>
              </a:rPr>
              <a:t>中为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写化学式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工艺中加入</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固体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并再次充入</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可用作食品的抗氧化剂。在测定某葡萄酒中</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残留量时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a:t>
            </a:r>
            <a:r>
              <a:rPr lang="en-US" altLang="zh-CN" sz="2200">
                <a:solidFill>
                  <a:srgbClr val="000000"/>
                </a:solidFill>
                <a:latin typeface="Times New Roman" panose="02020603050405020304" pitchFamily="18" charset="0"/>
                <a:cs typeface="Times New Roman" panose="02020603050405020304" pitchFamily="18" charset="0"/>
              </a:rPr>
              <a:t>50.00 mL</a:t>
            </a:r>
            <a:r>
              <a:rPr lang="zh-CN" altLang="zh-CN" sz="2200">
                <a:solidFill>
                  <a:srgbClr val="000000"/>
                </a:solidFill>
                <a:latin typeface="Times New Roman" panose="02020603050405020304" pitchFamily="18" charset="0"/>
                <a:cs typeface="Times New Roman" panose="02020603050405020304" pitchFamily="18" charset="0"/>
              </a:rPr>
              <a:t>葡萄酒样品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0.010 00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的碘标准液滴定至终点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消耗</a:t>
            </a:r>
            <a:r>
              <a:rPr lang="en-US" altLang="zh-CN" sz="2200">
                <a:solidFill>
                  <a:srgbClr val="000000"/>
                </a:solidFill>
                <a:latin typeface="Times New Roman" panose="02020603050405020304" pitchFamily="18" charset="0"/>
                <a:cs typeface="Times New Roman" panose="02020603050405020304" pitchFamily="18" charset="0"/>
              </a:rPr>
              <a:t>10.00 mL</a:t>
            </a:r>
            <a:r>
              <a:rPr lang="zh-CN" altLang="zh-CN" sz="2200">
                <a:solidFill>
                  <a:srgbClr val="000000"/>
                </a:solidFill>
                <a:latin typeface="Times New Roman" panose="02020603050405020304" pitchFamily="18" charset="0"/>
                <a:cs typeface="Times New Roman" panose="02020603050405020304" pitchFamily="18" charset="0"/>
              </a:rPr>
              <a:t>。滴定反应的离子方程式为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该样品中</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的残留量为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g·L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graphicFrame>
        <p:nvGraphicFramePr>
          <p:cNvPr id="5" name="对象 4"/>
          <p:cNvGraphicFramePr>
            <a:graphicFrameLocks noChangeAspect="1"/>
          </p:cNvGraphicFramePr>
          <p:nvPr/>
        </p:nvGraphicFramePr>
        <p:xfrm>
          <a:off x="467544" y="1229791"/>
          <a:ext cx="8128000" cy="1200535"/>
        </p:xfrm>
        <a:graphic>
          <a:graphicData uri="http://schemas.openxmlformats.org/presentationml/2006/ole">
            <mc:AlternateContent xmlns:mc="http://schemas.openxmlformats.org/markup-compatibility/2006">
              <mc:Choice xmlns:v="urn:schemas-microsoft-com:vml" Requires="v">
                <p:oleObj spid="_x0000_s286722" name="文档" r:id="rId6" imgW="3839210" imgH="568325" progId="Word.Document.12">
                  <p:embed/>
                </p:oleObj>
              </mc:Choice>
              <mc:Fallback>
                <p:oleObj name="文档" r:id="rId6" imgW="3839210" imgH="568325" progId="Word.Document.12">
                  <p:embed/>
                  <p:pic>
                    <p:nvPicPr>
                      <p:cNvPr id="0" name="图片 286721"/>
                      <p:cNvPicPr/>
                      <p:nvPr/>
                    </p:nvPicPr>
                    <p:blipFill>
                      <a:blip r:embed="rId7"/>
                      <a:stretch>
                        <a:fillRect/>
                      </a:stretch>
                    </p:blipFill>
                    <p:spPr>
                      <a:xfrm>
                        <a:off x="467544" y="1229791"/>
                        <a:ext cx="8128000" cy="1200535"/>
                      </a:xfrm>
                      <a:prstGeom prst="rect">
                        <a:avLst/>
                      </a:prstGeom>
                    </p:spPr>
                  </p:pic>
                </p:oleObj>
              </mc:Fallback>
            </mc:AlternateContent>
          </a:graphicData>
        </a:graphic>
      </p:graphicFrame>
      <p:sp>
        <p:nvSpPr>
          <p:cNvPr id="6" name="矩形 5"/>
          <p:cNvSpPr>
            <a:spLocks noChangeAspect="1"/>
          </p:cNvSpPr>
          <p:nvPr/>
        </p:nvSpPr>
        <p:spPr>
          <a:xfrm>
            <a:off x="508000" y="2453827"/>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(1)NaHSO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和焦亚硫酸钠</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中硫元素的化合价均为</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NaHSO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经结晶脱水生成焦亚硫酸钠</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的化学方程式为</a:t>
            </a:r>
            <a:r>
              <a:rPr lang="en-US" altLang="zh-CN" sz="2200">
                <a:solidFill>
                  <a:srgbClr val="000000"/>
                </a:solidFill>
                <a:latin typeface="Times New Roman" panose="02020603050405020304" pitchFamily="18" charset="0"/>
                <a:cs typeface="Times New Roman" panose="02020603050405020304" pitchFamily="18" charset="0"/>
              </a:rPr>
              <a:t>2NaHSO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根据亚硫酸的酸性强于碳酸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通入</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溶液中可生成</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NaHSO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再结合溶液</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4.1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zh-CN" altLang="zh-CN" sz="2200">
                <a:solidFill>
                  <a:srgbClr val="000000"/>
                </a:solidFill>
                <a:latin typeface="NEU-BZ-S92"/>
                <a:cs typeface="宋体" panose="02010600030101010101" pitchFamily="2" charset="-122"/>
              </a:rPr>
              <a:t>Ⅰ</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中的溶质为</a:t>
            </a:r>
            <a:r>
              <a:rPr lang="en-US" altLang="zh-CN" sz="2200">
                <a:solidFill>
                  <a:srgbClr val="000000"/>
                </a:solidFill>
                <a:latin typeface="Times New Roman" panose="02020603050405020304" pitchFamily="18" charset="0"/>
                <a:cs typeface="Times New Roman" panose="02020603050405020304" pitchFamily="18" charset="0"/>
              </a:rPr>
              <a:t>NaHSO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工艺中加入碳酸钠固体、并再次充入</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可生成更多的</a:t>
            </a:r>
            <a:r>
              <a:rPr lang="en-US" altLang="zh-CN" sz="2200">
                <a:solidFill>
                  <a:srgbClr val="000000"/>
                </a:solidFill>
                <a:latin typeface="Times New Roman" panose="02020603050405020304" pitchFamily="18" charset="0"/>
                <a:cs typeface="Times New Roman" panose="02020603050405020304" pitchFamily="18" charset="0"/>
              </a:rPr>
              <a:t>NaHSO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11" name="对象 10"/>
          <p:cNvGraphicFramePr>
            <a:graphicFrameLocks noChangeAspect="1"/>
          </p:cNvGraphicFramePr>
          <p:nvPr/>
        </p:nvGraphicFramePr>
        <p:xfrm>
          <a:off x="474634" y="5351159"/>
          <a:ext cx="8128000" cy="1479653"/>
        </p:xfrm>
        <a:graphic>
          <a:graphicData uri="http://schemas.openxmlformats.org/presentationml/2006/ole">
            <mc:AlternateContent xmlns:mc="http://schemas.openxmlformats.org/markup-compatibility/2006">
              <mc:Choice xmlns:v="urn:schemas-microsoft-com:vml" Requires="v">
                <p:oleObj spid="_x0000_s286723" name="文档" r:id="rId8" imgW="3839210" imgH="701040" progId="Word.Document.12">
                  <p:embed/>
                </p:oleObj>
              </mc:Choice>
              <mc:Fallback>
                <p:oleObj name="文档" r:id="rId8" imgW="3839210" imgH="701040" progId="Word.Document.12">
                  <p:embed/>
                  <p:pic>
                    <p:nvPicPr>
                      <p:cNvPr id="0" name="图片 286722"/>
                      <p:cNvPicPr/>
                      <p:nvPr/>
                    </p:nvPicPr>
                    <p:blipFill>
                      <a:blip r:embed="rId9"/>
                      <a:stretch>
                        <a:fillRect/>
                      </a:stretch>
                    </p:blipFill>
                    <p:spPr>
                      <a:xfrm>
                        <a:off x="474634" y="5351159"/>
                        <a:ext cx="8128000" cy="147965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2318000"/>
            <a:ext cx="8128000" cy="247599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特别提醒</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联想</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溶液呈碱性</a:t>
            </a:r>
            <a:r>
              <a:rPr lang="en-US" altLang="zh-CN" sz="2200">
                <a:solidFill>
                  <a:srgbClr val="000000"/>
                </a:solidFill>
                <a:latin typeface="Times New Roman" panose="02020603050405020304" pitchFamily="18" charset="0"/>
                <a:cs typeface="Times New Roman" panose="02020603050405020304" pitchFamily="18" charset="0"/>
              </a:rPr>
              <a:t>,NaHSO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在溶液中以电离为主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呈酸性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可以解决</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中问题。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由题干</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中说明可知</a:t>
            </a:r>
            <a:r>
              <a:rPr lang="zh-CN" altLang="zh-CN" sz="2200">
                <a:solidFill>
                  <a:srgbClr val="000000"/>
                </a:solidFill>
                <a:latin typeface="NEU-BZ-S92"/>
                <a:cs typeface="宋体" panose="02010600030101010101" pitchFamily="2" charset="-122"/>
              </a:rPr>
              <a:t>Ⅲ</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NaHSO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过饱和溶液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由此可答</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中问题。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最后一问计算时注意残留量应该以二氧化硫计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而不是焦亚硫酸钠。</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340768"/>
            <a:ext cx="8128000" cy="1272271"/>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,26)</a:t>
            </a:r>
            <a:r>
              <a:rPr lang="zh-CN" altLang="zh-CN" sz="2200">
                <a:solidFill>
                  <a:srgbClr val="000000"/>
                </a:solidFill>
                <a:latin typeface="Times New Roman" panose="02020603050405020304" pitchFamily="18" charset="0"/>
                <a:cs typeface="Times New Roman" panose="02020603050405020304" pitchFamily="18" charset="0"/>
              </a:rPr>
              <a:t>我国是世界上最早制得和使用金属锌的国家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一种以闪锌矿</a:t>
            </a:r>
            <a:r>
              <a:rPr lang="en-US" altLang="zh-CN" sz="2200">
                <a:solidFill>
                  <a:srgbClr val="000000"/>
                </a:solidFill>
                <a:latin typeface="Times New Roman" panose="02020603050405020304" pitchFamily="18" charset="0"/>
                <a:cs typeface="Times New Roman" panose="02020603050405020304" pitchFamily="18" charset="0"/>
              </a:rPr>
              <a:t>(ZnS,</a:t>
            </a:r>
            <a:r>
              <a:rPr lang="zh-CN" altLang="zh-CN" sz="2200">
                <a:solidFill>
                  <a:srgbClr val="000000"/>
                </a:solidFill>
                <a:latin typeface="Times New Roman" panose="02020603050405020304" pitchFamily="18" charset="0"/>
                <a:cs typeface="Times New Roman" panose="02020603050405020304" pitchFamily="18" charset="0"/>
              </a:rPr>
              <a:t>含有</a:t>
            </a:r>
            <a:r>
              <a:rPr lang="en-US" altLang="zh-CN" sz="2200">
                <a:solidFill>
                  <a:srgbClr val="000000"/>
                </a:solidFill>
                <a:latin typeface="Times New Roman" panose="02020603050405020304" pitchFamily="18" charset="0"/>
                <a:cs typeface="Times New Roman" panose="02020603050405020304" pitchFamily="18" charset="0"/>
              </a:rPr>
              <a:t>SiO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和少量</a:t>
            </a:r>
            <a:r>
              <a:rPr lang="en-US" altLang="zh-CN" sz="2200">
                <a:solidFill>
                  <a:srgbClr val="000000"/>
                </a:solidFill>
                <a:latin typeface="Times New Roman" panose="02020603050405020304" pitchFamily="18" charset="0"/>
                <a:cs typeface="Times New Roman" panose="02020603050405020304" pitchFamily="18" charset="0"/>
              </a:rPr>
              <a:t>FeS</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CdS</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PbS</a:t>
            </a:r>
            <a:r>
              <a:rPr lang="zh-CN" altLang="zh-CN" sz="2200">
                <a:solidFill>
                  <a:srgbClr val="000000"/>
                </a:solidFill>
                <a:latin typeface="Times New Roman" panose="02020603050405020304" pitchFamily="18" charset="0"/>
                <a:cs typeface="Times New Roman" panose="02020603050405020304" pitchFamily="18" charset="0"/>
              </a:rPr>
              <a:t>杂质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为原料制备金属锌的流程如图所示</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25325" y="2580410"/>
          <a:ext cx="8128000" cy="1721778"/>
        </p:xfrm>
        <a:graphic>
          <a:graphicData uri="http://schemas.openxmlformats.org/presentationml/2006/ole">
            <mc:AlternateContent xmlns:mc="http://schemas.openxmlformats.org/markup-compatibility/2006">
              <mc:Choice xmlns:v="urn:schemas-microsoft-com:vml" Requires="v">
                <p:oleObj spid="_x0000_s287746" name="文档" r:id="rId6" imgW="3839210" imgH="814070" progId="Word.Document.12">
                  <p:embed/>
                </p:oleObj>
              </mc:Choice>
              <mc:Fallback>
                <p:oleObj name="文档" r:id="rId6" imgW="3839210" imgH="814070" progId="Word.Document.12">
                  <p:embed/>
                  <p:pic>
                    <p:nvPicPr>
                      <p:cNvPr id="0" name="图片 287745"/>
                      <p:cNvPicPr/>
                      <p:nvPr/>
                    </p:nvPicPr>
                    <p:blipFill>
                      <a:blip r:embed="rId7"/>
                      <a:stretch>
                        <a:fillRect/>
                      </a:stretch>
                    </p:blipFill>
                    <p:spPr>
                      <a:xfrm>
                        <a:off x="525325" y="2580410"/>
                        <a:ext cx="8128000" cy="1721778"/>
                      </a:xfrm>
                      <a:prstGeom prst="rect">
                        <a:avLst/>
                      </a:prstGeom>
                    </p:spPr>
                  </p:pic>
                </p:oleObj>
              </mc:Fallback>
            </mc:AlternateContent>
          </a:graphicData>
        </a:graphic>
      </p:graphicFrame>
      <p:sp>
        <p:nvSpPr>
          <p:cNvPr id="4" name="矩形 3"/>
          <p:cNvSpPr>
            <a:spLocks noChangeAspect="1"/>
          </p:cNvSpPr>
          <p:nvPr/>
        </p:nvSpPr>
        <p:spPr>
          <a:xfrm>
            <a:off x="508000" y="4302188"/>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相关金属离子</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cs typeface="Times New Roman" panose="02020603050405020304" pitchFamily="18" charset="0"/>
              </a:rPr>
              <a:t>(M</a:t>
            </a:r>
            <a:r>
              <a:rPr lang="en-US" altLang="zh-CN" sz="2200" i="1" baseline="30000">
                <a:solidFill>
                  <a:srgbClr val="000000"/>
                </a:solidFill>
                <a:latin typeface="Times New Roman" panose="02020603050405020304" pitchFamily="18" charset="0"/>
                <a:cs typeface="Times New Roman" panose="02020603050405020304" pitchFamily="18" charset="0"/>
              </a:rPr>
              <a:t>n</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形成氢氧化物沉淀的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范围如下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471156" y="5170379"/>
          <a:ext cx="8128000" cy="1769406"/>
        </p:xfrm>
        <a:graphic>
          <a:graphicData uri="http://schemas.openxmlformats.org/presentationml/2006/ole">
            <mc:AlternateContent xmlns:mc="http://schemas.openxmlformats.org/markup-compatibility/2006">
              <mc:Choice xmlns:v="urn:schemas-microsoft-com:vml" Requires="v">
                <p:oleObj spid="_x0000_s287747" name="文档" r:id="rId8" imgW="3895090" imgH="850265" progId="Word.Document.12">
                  <p:embed/>
                </p:oleObj>
              </mc:Choice>
              <mc:Fallback>
                <p:oleObj name="文档" r:id="rId8" imgW="3895090" imgH="850265" progId="Word.Document.12">
                  <p:embed/>
                  <p:pic>
                    <p:nvPicPr>
                      <p:cNvPr id="0" name="图片 287746"/>
                      <p:cNvPicPr/>
                      <p:nvPr/>
                    </p:nvPicPr>
                    <p:blipFill>
                      <a:blip r:embed="rId9"/>
                      <a:stretch>
                        <a:fillRect/>
                      </a:stretch>
                    </p:blipFill>
                    <p:spPr>
                      <a:xfrm>
                        <a:off x="471156" y="5170379"/>
                        <a:ext cx="8128000" cy="176940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227606"/>
            <a:ext cx="8128000" cy="374871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焙烧过程中主要反应的化学方程式</a:t>
            </a:r>
            <a:r>
              <a:rPr lang="zh-CN" altLang="zh-CN" sz="2200" smtClean="0">
                <a:solidFill>
                  <a:srgbClr val="000000"/>
                </a:solidFill>
                <a:latin typeface="Times New Roman" panose="02020603050405020304" pitchFamily="18" charset="0"/>
                <a:cs typeface="Times New Roman" panose="02020603050405020304" pitchFamily="18" charset="0"/>
              </a:rPr>
              <a:t>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滤渣</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的主要成分除</a:t>
            </a:r>
            <a:r>
              <a:rPr lang="en-US" altLang="zh-CN" sz="2200">
                <a:solidFill>
                  <a:srgbClr val="000000"/>
                </a:solidFill>
                <a:latin typeface="Times New Roman" panose="02020603050405020304" pitchFamily="18" charset="0"/>
                <a:cs typeface="Times New Roman" panose="02020603050405020304" pitchFamily="18" charset="0"/>
              </a:rPr>
              <a:t>SiO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外还有</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氧化除杂工序中</a:t>
            </a:r>
            <a:r>
              <a:rPr lang="en-US" altLang="zh-CN" sz="2200">
                <a:solidFill>
                  <a:srgbClr val="000000"/>
                </a:solidFill>
                <a:latin typeface="Times New Roman" panose="02020603050405020304" pitchFamily="18" charset="0"/>
                <a:cs typeface="Times New Roman" panose="02020603050405020304" pitchFamily="18" charset="0"/>
              </a:rPr>
              <a:t>ZnO</a:t>
            </a:r>
            <a:r>
              <a:rPr lang="zh-CN" altLang="zh-CN" sz="2200">
                <a:solidFill>
                  <a:srgbClr val="000000"/>
                </a:solidFill>
                <a:latin typeface="Times New Roman" panose="02020603050405020304" pitchFamily="18" charset="0"/>
                <a:cs typeface="Times New Roman" panose="02020603050405020304" pitchFamily="18" charset="0"/>
              </a:rPr>
              <a:t>的作用是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。若不通入氧气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其后果是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溶液中的</a:t>
            </a:r>
            <a:r>
              <a:rPr lang="en-US" altLang="zh-CN" sz="2200">
                <a:solidFill>
                  <a:srgbClr val="000000"/>
                </a:solidFill>
                <a:latin typeface="Times New Roman" panose="02020603050405020304" pitchFamily="18" charset="0"/>
                <a:cs typeface="Times New Roman" panose="02020603050405020304" pitchFamily="18" charset="0"/>
              </a:rPr>
              <a:t>Cd</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可用锌粉除去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还原除杂工序中反应的离子方程式为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电解硫酸锌溶液制备单质锌时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阴极的电极反应式为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沉积锌后的电解液可返回</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工序继续使用。</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251520" y="4976325"/>
          <a:ext cx="8128000" cy="1593989"/>
        </p:xfrm>
        <a:graphic>
          <a:graphicData uri="http://schemas.openxmlformats.org/presentationml/2006/ole">
            <mc:AlternateContent xmlns:mc="http://schemas.openxmlformats.org/markup-compatibility/2006">
              <mc:Choice xmlns:v="urn:schemas-microsoft-com:vml" Requires="v">
                <p:oleObj spid="_x0000_s288770" name="文档" r:id="rId6" imgW="3839210" imgH="754380" progId="Word.Document.12">
                  <p:embed/>
                </p:oleObj>
              </mc:Choice>
              <mc:Fallback>
                <p:oleObj name="文档" r:id="rId6" imgW="3839210" imgH="754380" progId="Word.Document.12">
                  <p:embed/>
                  <p:pic>
                    <p:nvPicPr>
                      <p:cNvPr id="0" name="图片 288769"/>
                      <p:cNvPicPr/>
                      <p:nvPr/>
                    </p:nvPicPr>
                    <p:blipFill>
                      <a:blip r:embed="rId7"/>
                      <a:stretch>
                        <a:fillRect/>
                      </a:stretch>
                    </p:blipFill>
                    <p:spPr>
                      <a:xfrm>
                        <a:off x="251520" y="4976325"/>
                        <a:ext cx="8128000" cy="159398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7" name="文本框 6">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审题过程</a:t>
            </a:r>
            <a:endParaRPr lang="zh-CN" altLang="en-US" sz="1400">
              <a:solidFill>
                <a:srgbClr val="DE7A03"/>
              </a:solidFill>
              <a:latin typeface="+mj-ea"/>
              <a:ea typeface="+mj-ea"/>
            </a:endParaRPr>
          </a:p>
        </p:txBody>
      </p:sp>
      <p:sp>
        <p:nvSpPr>
          <p:cNvPr id="8" name="文本框 7">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9" name="文本框 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graphicFrame>
        <p:nvGraphicFramePr>
          <p:cNvPr id="2" name="对象 1"/>
          <p:cNvGraphicFramePr>
            <a:graphicFrameLocks noChangeAspect="1"/>
          </p:cNvGraphicFramePr>
          <p:nvPr/>
        </p:nvGraphicFramePr>
        <p:xfrm>
          <a:off x="508000" y="1501300"/>
          <a:ext cx="8128000" cy="4109399"/>
        </p:xfrm>
        <a:graphic>
          <a:graphicData uri="http://schemas.openxmlformats.org/presentationml/2006/ole">
            <mc:AlternateContent xmlns:mc="http://schemas.openxmlformats.org/markup-compatibility/2006">
              <mc:Choice xmlns:v="urn:schemas-microsoft-com:vml" Requires="v">
                <p:oleObj spid="_x0000_s289794" name="文档" r:id="rId6" imgW="3839210" imgH="1941830" progId="Word.Document.12">
                  <p:embed/>
                </p:oleObj>
              </mc:Choice>
              <mc:Fallback>
                <p:oleObj name="文档" r:id="rId6" imgW="3839210" imgH="1941830" progId="Word.Document.12">
                  <p:embed/>
                  <p:pic>
                    <p:nvPicPr>
                      <p:cNvPr id="0" name="图片 289793"/>
                      <p:cNvPicPr/>
                      <p:nvPr/>
                    </p:nvPicPr>
                    <p:blipFill>
                      <a:blip r:embed="rId7"/>
                      <a:stretch>
                        <a:fillRect/>
                      </a:stretch>
                    </p:blipFill>
                    <p:spPr>
                      <a:xfrm>
                        <a:off x="508000" y="1501300"/>
                        <a:ext cx="8128000" cy="410939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解答工艺流程题的基本步骤</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认真阅读题干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了解生产目的及有关信息。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整体分析工艺流程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明确生产过程分为几个阶段。</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分析每一个阶段的生产原理、物质变化、条件控制及其实验操作。</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了解生产过程中的有关物质的回收和原料的循环利用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绿色化学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思想的运用和所采取的环保措施。</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认真分析题中设问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规范作答。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340768"/>
            <a:ext cx="8128000" cy="496751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化工流程题中表述性词汇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八大答题方向</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化工生产流程和综合实验题中经常会出现一些表述性词语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这些表述性词语就是隐性信息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它可以暗示我们所应考虑的答题角度。常见的有</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控制较低温度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常考虑物质的挥发、物质的不稳定性和温度对物质转化率的影响等。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加过量试剂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常考虑保证主反应物反应完全或增大其转化率等。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能否加其他物质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常考虑会不会引入杂质或是否影响产品的纯度。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在空气中或在其他气体中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主要考虑</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或其他气体是否参与反应或是否要求防氧化、防水解、防潮解等</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911735"/>
            <a:ext cx="8128000" cy="328852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判断沉淀是否洗净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常取少量最后一次洗涤液于试管中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向其中滴加某试剂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以检验其中的某种离子是否存在并由此获得结论。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设计方案检验某物质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通常取少量某液体于试管中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加入另一试剂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通过产生的现象得出结论。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控制</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常考虑防水解、促进生成沉淀或除去杂质等。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用某些有机试剂清洗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常考虑降低物质溶解度、有利于析出、减少损耗和提高产率等。</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340768"/>
            <a:ext cx="8128000" cy="5268622"/>
          </a:xfrm>
          <a:prstGeom prst="rect">
            <a:avLst/>
          </a:prstGeom>
        </p:spPr>
        <p:txBody>
          <a:bodyPr>
            <a:spAutoFit/>
          </a:bodyPr>
          <a:lstStyle/>
          <a:p>
            <a:pPr indent="267970">
              <a:lnSpc>
                <a:spcPts val="29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原料的预处理及其目的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通常用酸进行溶解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如硫酸、盐酸等。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灼烧、焙烧、煅烧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改变物质结构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使一些物质转化为目标物质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或使一些杂质在高温下氧化或分解。</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控制反应条件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化学反应往往需要在一定的浓度、温度、压强、催化剂和酸碱性等条件下进行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生产中必须控制反应条件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其中温度和酸度的控制是条件控制的两大主旋律。可采用水浴加热、油浴加热等控制温度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防止温度过高时反应物或生成物发生分解导致产率降低。</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调节溶液的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控制溶液的酸碱性使其中某些金属离子形成氢氧化物沉淀。如含</a:t>
            </a:r>
            <a:r>
              <a:rPr lang="en-US" altLang="zh-CN" sz="2200">
                <a:solidFill>
                  <a:srgbClr val="000000"/>
                </a:solidFill>
                <a:latin typeface="Times New Roman" panose="02020603050405020304" pitchFamily="18" charset="0"/>
                <a:cs typeface="Times New Roman" panose="02020603050405020304" pitchFamily="18" charset="0"/>
              </a:rPr>
              <a:t>Mn</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的溶液中同时含有</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可先加氧化剂将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氧化为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再调节溶液的酸度使</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转化为</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沉淀。</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调节溶液的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所选的物质应满足两点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一是能与</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二是不引入新的杂质。</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08000" y="2039356"/>
          <a:ext cx="8128000" cy="3033288"/>
        </p:xfrm>
        <a:graphic>
          <a:graphicData uri="http://schemas.openxmlformats.org/presentationml/2006/ole">
            <mc:AlternateContent xmlns:mc="http://schemas.openxmlformats.org/markup-compatibility/2006">
              <mc:Choice xmlns:v="urn:schemas-microsoft-com:vml" Requires="v">
                <p:oleObj spid="_x0000_s268290" name="文档" r:id="rId1" imgW="3839210" imgH="1433830" progId="Word.Document.12">
                  <p:embed/>
                </p:oleObj>
              </mc:Choice>
              <mc:Fallback>
                <p:oleObj name="文档" r:id="rId1" imgW="3839210" imgH="1433830" progId="Word.Document.12">
                  <p:embed/>
                  <p:pic>
                    <p:nvPicPr>
                      <p:cNvPr id="0" name="图片 268289"/>
                      <p:cNvPicPr/>
                      <p:nvPr/>
                    </p:nvPicPr>
                    <p:blipFill>
                      <a:blip r:embed="rId2"/>
                      <a:stretch>
                        <a:fillRect/>
                      </a:stretch>
                    </p:blipFill>
                    <p:spPr>
                      <a:xfrm>
                        <a:off x="508000" y="2039356"/>
                        <a:ext cx="8128000" cy="3033288"/>
                      </a:xfrm>
                      <a:prstGeom prst="rect">
                        <a:avLst/>
                      </a:prstGeom>
                    </p:spPr>
                  </p:pic>
                </p:oleObj>
              </mc:Fallback>
            </mc:AlternateContent>
          </a:graphicData>
        </a:graphic>
      </p:graphicFrame>
    </p:spTree>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2927398"/>
            <a:ext cx="8128000" cy="125720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加热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增大化学反应速率或促使化学平衡向某个方向移动。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降温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防止某物质在高温时分解或使化学平衡向着有利于生成目标产物的方向移动。</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844824"/>
            <a:ext cx="8128000" cy="374871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常用分离和提纯的方法或操作</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蒸发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蒸发掉一部分溶剂。有时要考虑反应时的气体氛围以抑制某物质发生水解。</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蒸发浓缩、冷却结晶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适用于物质溶解度随温度变化不大的物质的分离、提纯。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蒸发结晶、趁热过滤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适用于物质溶解度随温度变化较大的物质的分离、提纯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可控制杂质的析出。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晶体的干燥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常见的干燥方法为自然晾干、滤纸吸干、干燥器中烘干</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484784"/>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沉淀的洗涤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由于生成的沉淀表面会吸附一定量的离子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因此过滤后要进行沉淀的洗涤。洗涤方法是向过滤器中慢慢注入适量蒸馏水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至刚好没过沉淀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然后静置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让其自然流下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重复以上操作</a:t>
            </a:r>
            <a:r>
              <a:rPr lang="en-US" altLang="zh-CN" sz="2200">
                <a:solidFill>
                  <a:srgbClr val="000000"/>
                </a:solidFill>
                <a:latin typeface="Times New Roman" panose="02020603050405020304" pitchFamily="18" charset="0"/>
                <a:cs typeface="Times New Roman" panose="02020603050405020304" pitchFamily="18" charset="0"/>
              </a:rPr>
              <a:t>2~3</a:t>
            </a:r>
            <a:r>
              <a:rPr lang="zh-CN" altLang="zh-CN" sz="2200">
                <a:solidFill>
                  <a:srgbClr val="000000"/>
                </a:solidFill>
                <a:latin typeface="Times New Roman" panose="02020603050405020304" pitchFamily="18" charset="0"/>
                <a:cs typeface="Times New Roman" panose="02020603050405020304" pitchFamily="18" charset="0"/>
              </a:rPr>
              <a:t>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直至洗涤干净。为了减少沉淀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可用冰水或有机溶剂洗涤。</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沉淀是否洗涤干净的检验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主要检验洗涤液中是否还含有沉淀表面吸附的离子。一般的检验方法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取少量的最后一次洗涤液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置于一洁净的试管中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滴加少量的检验试剂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若没有特征现象出现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说明沉淀已洗涤干净。</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从溶液中得到晶体的一般过程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蒸发浓缩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冷却结晶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洗涤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干燥。</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412776"/>
            <a:ext cx="8128000" cy="491358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物质制备类化工生产流程题的解题策略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明确原料及目标产物</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明确化工生产流程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对原料的预处理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核心化学反应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产品的提纯分离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目标产物</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掌握主要的化工生产原理等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掌握常见的与化工生产有关的操作方法及作用。尤其要注意对原料进行的预处理和控制反应条件的常用方法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它们分别是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对原料进行预处理的常用方法及其作用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研磨以增大接触面积而增大反应速率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对原料酸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浸的目的是与酸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接触反应或溶解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灼烧以除去可燃性杂质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煅烧以促使物质转化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常用控制反应条件的方法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调节溶液的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使某些金属离子转化为沉淀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控制温度、压强以增大反应速率或使平衡移动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趁热过滤以防止某物质降温而析出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冰水洗涤以洗去杂质离子而减少晶体的溶解损耗。</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264575"/>
            <a:ext cx="8128000" cy="5253554"/>
          </a:xfrm>
          <a:prstGeom prst="rect">
            <a:avLst/>
          </a:prstGeom>
        </p:spPr>
        <p:txBody>
          <a:bodyPr>
            <a:spAutoFit/>
          </a:bodyPr>
          <a:lstStyle/>
          <a:p>
            <a:pPr indent="267970">
              <a:lnSpc>
                <a:spcPts val="29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工艺流程题的解题技巧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首尾分析法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对一些线型流程工艺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从原料到产品为一条龙的生产工序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试题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首先对比分析流程图中第一种物质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原材料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与最后一种物质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产品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从对比分析中找出原料与产品之间的关系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弄清生产过程中原料转化为产品的基本原理和除杂、分离、提纯产品的化工工艺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然后再结合题设问题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逐一推敲解答。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分段分析法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对于用同样的原材料生产多种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两种或两种以上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产品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包括副产品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的工业流程题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用分段分析法更容易找到解决问题的切入点。</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交叉分析法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有些化工生产选用多组原材料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先合成一种或几种中间产品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再用这一中间产品与部分其他原材料生产所需要的目标产品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这种题适合用交叉分析法。就是将提供的工业流程示意图结合常见化合物的制取原理划分成几条生产流水线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然后进行交叉分析。</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340768"/>
            <a:ext cx="8128000" cy="1272271"/>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山东青岛二模</a:t>
            </a:r>
            <a:r>
              <a:rPr lang="en-US" altLang="zh-CN" sz="2200">
                <a:solidFill>
                  <a:srgbClr val="000000"/>
                </a:solidFill>
                <a:latin typeface="Times New Roman" panose="02020603050405020304" pitchFamily="18" charset="0"/>
                <a:cs typeface="Times New Roman" panose="02020603050405020304" pitchFamily="18" charset="0"/>
              </a:rPr>
              <a:t>)ZrO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是一种重要的耐高温材料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可用作陶瓷遮光剂。天然锆英石</a:t>
            </a:r>
            <a:r>
              <a:rPr lang="en-US" altLang="zh-CN" sz="2200">
                <a:solidFill>
                  <a:srgbClr val="000000"/>
                </a:solidFill>
                <a:latin typeface="Times New Roman" panose="02020603050405020304" pitchFamily="18" charset="0"/>
                <a:cs typeface="Times New Roman" panose="02020603050405020304" pitchFamily="18" charset="0"/>
              </a:rPr>
              <a:t>(ZrSiO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含有铁、铝、铜等金属元素的氧化物杂质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工业以锆英石为原料制备</a:t>
            </a:r>
            <a:r>
              <a:rPr lang="en-US" altLang="zh-CN" sz="2200">
                <a:solidFill>
                  <a:srgbClr val="000000"/>
                </a:solidFill>
                <a:latin typeface="Times New Roman" panose="02020603050405020304" pitchFamily="18" charset="0"/>
                <a:cs typeface="Times New Roman" panose="02020603050405020304" pitchFamily="18" charset="0"/>
              </a:rPr>
              <a:t>ZrO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的工艺流程如下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39552" y="2609397"/>
          <a:ext cx="8128000" cy="2182487"/>
        </p:xfrm>
        <a:graphic>
          <a:graphicData uri="http://schemas.openxmlformats.org/presentationml/2006/ole">
            <mc:AlternateContent xmlns:mc="http://schemas.openxmlformats.org/markup-compatibility/2006">
              <mc:Choice xmlns:v="urn:schemas-microsoft-com:vml" Requires="v">
                <p:oleObj spid="_x0000_s290818" name="文档" r:id="rId6" imgW="3839210" imgH="1031875" progId="Word.Document.12">
                  <p:embed/>
                </p:oleObj>
              </mc:Choice>
              <mc:Fallback>
                <p:oleObj name="文档" r:id="rId6" imgW="3839210" imgH="1031875" progId="Word.Document.12">
                  <p:embed/>
                  <p:pic>
                    <p:nvPicPr>
                      <p:cNvPr id="0" name="图片 290817"/>
                      <p:cNvPicPr/>
                      <p:nvPr/>
                    </p:nvPicPr>
                    <p:blipFill>
                      <a:blip r:embed="rId7"/>
                      <a:stretch>
                        <a:fillRect/>
                      </a:stretch>
                    </p:blipFill>
                    <p:spPr>
                      <a:xfrm>
                        <a:off x="539552" y="2609397"/>
                        <a:ext cx="8128000" cy="2182487"/>
                      </a:xfrm>
                      <a:prstGeom prst="rect">
                        <a:avLst/>
                      </a:prstGeom>
                    </p:spPr>
                  </p:pic>
                </p:oleObj>
              </mc:Fallback>
            </mc:AlternateContent>
          </a:graphicData>
        </a:graphic>
      </p:graphicFrame>
      <p:sp>
        <p:nvSpPr>
          <p:cNvPr id="4" name="矩形 3"/>
          <p:cNvSpPr>
            <a:spLocks noChangeAspect="1"/>
          </p:cNvSpPr>
          <p:nvPr/>
        </p:nvSpPr>
        <p:spPr>
          <a:xfrm>
            <a:off x="508000" y="4791884"/>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:Fe(SCN)</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难溶于</a:t>
            </a:r>
            <a:r>
              <a:rPr lang="en-US" altLang="zh-CN" sz="2200">
                <a:solidFill>
                  <a:srgbClr val="000000"/>
                </a:solidFill>
                <a:latin typeface="Times New Roman" panose="02020603050405020304" pitchFamily="18" charset="0"/>
                <a:cs typeface="Times New Roman" panose="02020603050405020304" pitchFamily="18" charset="0"/>
              </a:rPr>
              <a:t>MIBK;Zr(SCN)</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在水中溶解度不大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易溶于</a:t>
            </a:r>
            <a:r>
              <a:rPr lang="en-US" altLang="zh-CN" sz="2200">
                <a:solidFill>
                  <a:srgbClr val="000000"/>
                </a:solidFill>
                <a:latin typeface="Times New Roman" panose="02020603050405020304" pitchFamily="18" charset="0"/>
                <a:cs typeface="Times New Roman" panose="02020603050405020304" pitchFamily="18" charset="0"/>
              </a:rPr>
              <a:t>MIBK</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340768"/>
            <a:ext cx="8128000" cy="252992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锆英石中锆元素的化合价为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氯化主要反应</a:t>
            </a:r>
            <a:r>
              <a:rPr lang="en-US" altLang="zh-CN" sz="2200">
                <a:solidFill>
                  <a:srgbClr val="000000"/>
                </a:solidFill>
                <a:latin typeface="Times New Roman" panose="02020603050405020304" pitchFamily="18" charset="0"/>
                <a:cs typeface="Times New Roman" panose="02020603050405020304" pitchFamily="18" charset="0"/>
              </a:rPr>
              <a:t>:ZrSiO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(s)+2C(s)+4Cl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a:t>
            </a:r>
            <a:r>
              <a:rPr lang="en-US" altLang="zh-CN" sz="2200" smtClean="0">
                <a:solidFill>
                  <a:srgbClr val="000000"/>
                </a:solidFill>
                <a:latin typeface="Times New Roman" panose="02020603050405020304" pitchFamily="18" charset="0"/>
                <a:cs typeface="Times New Roman" panose="02020603050405020304" pitchFamily="18" charset="0"/>
              </a:rPr>
              <a:t>)  ZrCl</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(g</a:t>
            </a:r>
            <a:r>
              <a:rPr lang="en-US" altLang="zh-CN" sz="2200">
                <a:solidFill>
                  <a:srgbClr val="000000"/>
                </a:solidFill>
                <a:latin typeface="Times New Roman" panose="02020603050405020304" pitchFamily="18" charset="0"/>
                <a:cs typeface="Times New Roman" panose="02020603050405020304" pitchFamily="18" charset="0"/>
              </a:rPr>
              <a:t>)+SiCl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(g)+2CO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&lt;0,ZrCl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的产率随温度变化如图所示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由图可知氯化的最佳条件是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。氯化过程中</a:t>
            </a:r>
            <a:r>
              <a:rPr lang="en-US" altLang="zh-CN" sz="2200">
                <a:solidFill>
                  <a:srgbClr val="000000"/>
                </a:solidFill>
                <a:latin typeface="Times New Roman" panose="02020603050405020304" pitchFamily="18" charset="0"/>
                <a:cs typeface="Times New Roman" panose="02020603050405020304" pitchFamily="18" charset="0"/>
              </a:rPr>
              <a:t>ZrCl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的产率随温度升高先增大后减小的原因是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3" name="图片 12"/>
          <p:cNvPicPr/>
          <p:nvPr/>
        </p:nvPicPr>
        <p:blipFill>
          <a:blip r:embed="rId6"/>
          <a:stretch>
            <a:fillRect/>
          </a:stretch>
        </p:blipFill>
        <p:spPr>
          <a:xfrm>
            <a:off x="5868144" y="1824042"/>
            <a:ext cx="405190" cy="357973"/>
          </a:xfrm>
          <a:prstGeom prst="rect">
            <a:avLst/>
          </a:prstGeom>
        </p:spPr>
      </p:pic>
      <p:graphicFrame>
        <p:nvGraphicFramePr>
          <p:cNvPr id="3" name="对象 2"/>
          <p:cNvGraphicFramePr>
            <a:graphicFrameLocks noChangeAspect="1"/>
          </p:cNvGraphicFramePr>
          <p:nvPr/>
        </p:nvGraphicFramePr>
        <p:xfrm>
          <a:off x="323528" y="3870691"/>
          <a:ext cx="8128000" cy="1994167"/>
        </p:xfrm>
        <a:graphic>
          <a:graphicData uri="http://schemas.openxmlformats.org/presentationml/2006/ole">
            <mc:AlternateContent xmlns:mc="http://schemas.openxmlformats.org/markup-compatibility/2006">
              <mc:Choice xmlns:v="urn:schemas-microsoft-com:vml" Requires="v">
                <p:oleObj spid="_x0000_s291842" name="文档" r:id="rId7" imgW="3839210" imgH="941705" progId="Word.Document.12">
                  <p:embed/>
                </p:oleObj>
              </mc:Choice>
              <mc:Fallback>
                <p:oleObj name="文档" r:id="rId7" imgW="3839210" imgH="941705" progId="Word.Document.12">
                  <p:embed/>
                  <p:pic>
                    <p:nvPicPr>
                      <p:cNvPr id="0" name="图片 291841"/>
                      <p:cNvPicPr/>
                      <p:nvPr/>
                    </p:nvPicPr>
                    <p:blipFill>
                      <a:blip r:embed="rId8"/>
                      <a:stretch>
                        <a:fillRect/>
                      </a:stretch>
                    </p:blipFill>
                    <p:spPr>
                      <a:xfrm>
                        <a:off x="323528" y="3870691"/>
                        <a:ext cx="8128000" cy="199416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写出</a:t>
            </a:r>
            <a:r>
              <a:rPr lang="en-US" altLang="zh-CN" sz="2200">
                <a:solidFill>
                  <a:srgbClr val="000000"/>
                </a:solidFill>
                <a:latin typeface="Times New Roman" panose="02020603050405020304" pitchFamily="18" charset="0"/>
                <a:cs typeface="Times New Roman" panose="02020603050405020304" pitchFamily="18" charset="0"/>
              </a:rPr>
              <a:t>Al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高温氯化过程中转化为</a:t>
            </a:r>
            <a:r>
              <a:rPr lang="en-US" altLang="zh-CN" sz="2200">
                <a:solidFill>
                  <a:srgbClr val="000000"/>
                </a:solidFill>
                <a:latin typeface="Times New Roman" panose="02020603050405020304" pitchFamily="18" charset="0"/>
                <a:cs typeface="Times New Roman" panose="02020603050405020304" pitchFamily="18" charset="0"/>
              </a:rPr>
              <a:t>AlCl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的化学方程式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NaCN</a:t>
            </a:r>
            <a:r>
              <a:rPr lang="zh-CN" altLang="zh-CN" sz="2200">
                <a:solidFill>
                  <a:srgbClr val="000000"/>
                </a:solidFill>
                <a:latin typeface="Times New Roman" panose="02020603050405020304" pitchFamily="18" charset="0"/>
                <a:cs typeface="Times New Roman" panose="02020603050405020304" pitchFamily="18" charset="0"/>
              </a:rPr>
              <a:t>等均为常用的铜沉淀剂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本流程使用</a:t>
            </a:r>
            <a:r>
              <a:rPr lang="en-US" altLang="zh-CN" sz="2200">
                <a:solidFill>
                  <a:srgbClr val="000000"/>
                </a:solidFill>
                <a:latin typeface="Times New Roman" panose="02020603050405020304" pitchFamily="18" charset="0"/>
                <a:cs typeface="Times New Roman" panose="02020603050405020304" pitchFamily="18" charset="0"/>
              </a:rPr>
              <a:t>NaCN</a:t>
            </a:r>
            <a:r>
              <a:rPr lang="zh-CN" altLang="zh-CN" sz="2200">
                <a:solidFill>
                  <a:srgbClr val="000000"/>
                </a:solidFill>
                <a:latin typeface="Times New Roman" panose="02020603050405020304" pitchFamily="18" charset="0"/>
                <a:cs typeface="Times New Roman" panose="02020603050405020304" pitchFamily="18" charset="0"/>
              </a:rPr>
              <a:t>除铜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不采用</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的原因是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用离子方程式解释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。若盐酸溶解后溶液中</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(Cu</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)=0.01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当溶液中</a:t>
            </a:r>
            <a:r>
              <a:rPr lang="en-US" altLang="zh-CN" sz="2200">
                <a:solidFill>
                  <a:srgbClr val="000000"/>
                </a:solidFill>
                <a:latin typeface="Times New Roman" panose="02020603050405020304" pitchFamily="18" charset="0"/>
                <a:cs typeface="Times New Roman" panose="02020603050405020304" pitchFamily="18" charset="0"/>
              </a:rPr>
              <a:t>Cu</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开始沉淀时</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(CN</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sp</a:t>
            </a:r>
            <a:r>
              <a:rPr lang="en-US" altLang="zh-CN" sz="2200">
                <a:solidFill>
                  <a:srgbClr val="000000"/>
                </a:solidFill>
                <a:latin typeface="Times New Roman" panose="02020603050405020304" pitchFamily="18" charset="0"/>
                <a:cs typeface="Times New Roman" panose="02020603050405020304" pitchFamily="18" charset="0"/>
              </a:rPr>
              <a:t>[Cu(CN)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]=4.00×10</a:t>
            </a:r>
            <a:r>
              <a:rPr lang="en-US" altLang="zh-CN" sz="2200" baseline="30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实验室进行萃取和反萃取的仪器是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流程中萃取与反萃取的目的是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844824"/>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(1)+4</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(2)360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 MPa</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360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以前反应未达到平衡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升温过程中反应继续正向进行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产率不断增大</a:t>
            </a:r>
            <a:r>
              <a:rPr lang="en-US" altLang="zh-CN" sz="2200">
                <a:solidFill>
                  <a:srgbClr val="000000"/>
                </a:solidFill>
                <a:latin typeface="Times New Roman" panose="02020603050405020304" pitchFamily="18" charset="0"/>
                <a:cs typeface="Times New Roman" panose="02020603050405020304" pitchFamily="18" charset="0"/>
              </a:rPr>
              <a:t>;360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以后反应达到平衡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由于该反应为放热反应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升温导致平衡逆向移动</a:t>
            </a:r>
            <a:r>
              <a:rPr lang="en-US" altLang="zh-CN" sz="2200">
                <a:solidFill>
                  <a:srgbClr val="000000"/>
                </a:solidFill>
                <a:latin typeface="Times New Roman" panose="02020603050405020304" pitchFamily="18" charset="0"/>
                <a:cs typeface="Times New Roman" panose="02020603050405020304" pitchFamily="18" charset="0"/>
              </a:rPr>
              <a:t>,ZrCl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产率减小</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95536" y="3523360"/>
          <a:ext cx="8128000" cy="1207263"/>
        </p:xfrm>
        <a:graphic>
          <a:graphicData uri="http://schemas.openxmlformats.org/presentationml/2006/ole">
            <mc:AlternateContent xmlns:mc="http://schemas.openxmlformats.org/markup-compatibility/2006">
              <mc:Choice xmlns:v="urn:schemas-microsoft-com:vml" Requires="v">
                <p:oleObj spid="_x0000_s292866" name="文档" r:id="rId6" imgW="3839210" imgH="571500" progId="Word.Document.12">
                  <p:embed/>
                </p:oleObj>
              </mc:Choice>
              <mc:Fallback>
                <p:oleObj name="文档" r:id="rId6" imgW="3839210" imgH="571500" progId="Word.Document.12">
                  <p:embed/>
                  <p:pic>
                    <p:nvPicPr>
                      <p:cNvPr id="0" name="图片 292865"/>
                      <p:cNvPicPr/>
                      <p:nvPr/>
                    </p:nvPicPr>
                    <p:blipFill>
                      <a:blip r:embed="rId7"/>
                      <a:stretch>
                        <a:fillRect/>
                      </a:stretch>
                    </p:blipFill>
                    <p:spPr>
                      <a:xfrm>
                        <a:off x="395536" y="3523360"/>
                        <a:ext cx="8128000" cy="1207263"/>
                      </a:xfrm>
                      <a:prstGeom prst="rect">
                        <a:avLst/>
                      </a:prstGeom>
                    </p:spPr>
                  </p:pic>
                </p:oleObj>
              </mc:Fallback>
            </mc:AlternateContent>
          </a:graphicData>
        </a:graphic>
      </p:graphicFrame>
      <p:sp>
        <p:nvSpPr>
          <p:cNvPr id="4" name="矩形 3"/>
          <p:cNvSpPr>
            <a:spLocks noChangeAspect="1"/>
          </p:cNvSpPr>
          <p:nvPr/>
        </p:nvSpPr>
        <p:spPr>
          <a:xfrm>
            <a:off x="508000" y="4703298"/>
            <a:ext cx="508664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分液漏斗、烧杯　除去铁元素</a:t>
            </a:r>
            <a:r>
              <a:rPr lang="zh-CN" altLang="zh-CN" sz="2200" smtClean="0">
                <a:solidFill>
                  <a:srgbClr val="000000"/>
                </a:solidFill>
                <a:latin typeface="Times New Roman" panose="02020603050405020304" pitchFamily="18" charset="0"/>
                <a:cs typeface="Times New Roman" panose="02020603050405020304" pitchFamily="18" charset="0"/>
              </a:rPr>
              <a:t>杂质</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根据化合物中元素正负化合价代数和等于</a:t>
            </a:r>
            <a:r>
              <a:rPr lang="en-US" altLang="zh-CN" sz="2200">
                <a:solidFill>
                  <a:srgbClr val="000000"/>
                </a:solidFill>
                <a:latin typeface="Times New Roman" panose="02020603050405020304" pitchFamily="18" charset="0"/>
                <a:cs typeface="Times New Roman" panose="02020603050405020304" pitchFamily="18" charset="0"/>
              </a:rPr>
              <a:t>0,O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价</a:t>
            </a:r>
            <a:r>
              <a:rPr lang="en-US" altLang="zh-CN" sz="2200">
                <a:solidFill>
                  <a:srgbClr val="000000"/>
                </a:solidFill>
                <a:latin typeface="Times New Roman" panose="02020603050405020304" pitchFamily="18" charset="0"/>
                <a:cs typeface="Times New Roman" panose="02020603050405020304" pitchFamily="18" charset="0"/>
              </a:rPr>
              <a:t>,Si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可得锆英石</a:t>
            </a:r>
            <a:r>
              <a:rPr lang="en-US" altLang="zh-CN" sz="2200">
                <a:solidFill>
                  <a:srgbClr val="000000"/>
                </a:solidFill>
                <a:latin typeface="Times New Roman" panose="02020603050405020304" pitchFamily="18" charset="0"/>
                <a:cs typeface="Times New Roman" panose="02020603050405020304" pitchFamily="18" charset="0"/>
              </a:rPr>
              <a:t>(ZrSiO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Zr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元素的化合价为</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价</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根据图像可知</a:t>
            </a:r>
            <a:r>
              <a:rPr lang="en-US" altLang="zh-CN" sz="2200">
                <a:solidFill>
                  <a:srgbClr val="000000"/>
                </a:solidFill>
                <a:latin typeface="Times New Roman" panose="02020603050405020304" pitchFamily="18" charset="0"/>
                <a:cs typeface="Times New Roman" panose="02020603050405020304" pitchFamily="18" charset="0"/>
              </a:rPr>
              <a:t>,ZrCl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在温度为</a:t>
            </a:r>
            <a:r>
              <a:rPr lang="en-US" altLang="zh-CN" sz="2200">
                <a:solidFill>
                  <a:srgbClr val="000000"/>
                </a:solidFill>
                <a:latin typeface="Times New Roman" panose="02020603050405020304" pitchFamily="18" charset="0"/>
                <a:cs typeface="Times New Roman" panose="02020603050405020304" pitchFamily="18" charset="0"/>
              </a:rPr>
              <a:t>360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MPa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时的产率最高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故氯化的最佳条件是</a:t>
            </a:r>
            <a:r>
              <a:rPr lang="en-US" altLang="zh-CN" sz="2200">
                <a:solidFill>
                  <a:srgbClr val="000000"/>
                </a:solidFill>
                <a:latin typeface="Times New Roman" panose="02020603050405020304" pitchFamily="18" charset="0"/>
                <a:cs typeface="Times New Roman" panose="02020603050405020304" pitchFamily="18" charset="0"/>
              </a:rPr>
              <a:t>360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MPa;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根据图像可知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360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随着温度的升高</a:t>
            </a:r>
            <a:r>
              <a:rPr lang="en-US" altLang="zh-CN" sz="2200">
                <a:solidFill>
                  <a:srgbClr val="000000"/>
                </a:solidFill>
                <a:latin typeface="Times New Roman" panose="02020603050405020304" pitchFamily="18" charset="0"/>
                <a:cs typeface="Times New Roman" panose="02020603050405020304" pitchFamily="18" charset="0"/>
              </a:rPr>
              <a:t>,ZrCl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的产率逐渐增大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是由于温度升高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反应速率增大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更多的反应物转化为生成物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ZrCl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的产率逐渐增大</a:t>
            </a:r>
            <a:r>
              <a:rPr lang="en-US" altLang="zh-CN" sz="2200">
                <a:solidFill>
                  <a:srgbClr val="000000"/>
                </a:solidFill>
                <a:latin typeface="Times New Roman" panose="02020603050405020304" pitchFamily="18" charset="0"/>
                <a:cs typeface="Times New Roman" panose="02020603050405020304" pitchFamily="18" charset="0"/>
              </a:rPr>
              <a:t>;360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ZrCl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产率达到最大值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此时反应达到平衡状态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由于该反应的正反应为放热反应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升高温度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化学平衡向吸热的逆反应方向移动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a:t>
            </a:r>
            <a:r>
              <a:rPr lang="en-US" altLang="zh-CN" sz="2200">
                <a:solidFill>
                  <a:srgbClr val="000000"/>
                </a:solidFill>
                <a:latin typeface="Times New Roman" panose="02020603050405020304" pitchFamily="18" charset="0"/>
                <a:cs typeface="Times New Roman" panose="02020603050405020304" pitchFamily="18" charset="0"/>
              </a:rPr>
              <a:t>ZrCl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的产率逐渐降低</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smtClean="0">
                <a:solidFill>
                  <a:srgbClr val="000000"/>
                </a:solidFill>
                <a:latin typeface="Times New Roman" panose="02020603050405020304" pitchFamily="18" charset="0"/>
              </a:rPr>
              <a:t>    (</a:t>
            </a:r>
            <a:r>
              <a:rPr lang="en-US" altLang="zh-CN" sz="2200">
                <a:solidFill>
                  <a:srgbClr val="000000"/>
                </a:solidFill>
                <a:latin typeface="Times New Roman" panose="02020603050405020304" pitchFamily="18" charset="0"/>
              </a:rPr>
              <a:t>3)Al</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O</a:t>
            </a:r>
            <a:r>
              <a:rPr lang="en-US" altLang="zh-CN" sz="2200" baseline="-25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、焦炭在高温下与氯气反应生成</a:t>
            </a:r>
            <a:r>
              <a:rPr lang="en-US" altLang="zh-CN" sz="2200">
                <a:solidFill>
                  <a:srgbClr val="000000"/>
                </a:solidFill>
                <a:latin typeface="Times New Roman" panose="02020603050405020304" pitchFamily="18" charset="0"/>
              </a:rPr>
              <a:t>AlCl</a:t>
            </a:r>
            <a:r>
              <a:rPr lang="en-US" altLang="zh-CN" sz="2200" baseline="-25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rPr>
              <a:t>CO</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根据得失电子守恒和原子守恒</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该反应的化学方程式为</a:t>
            </a:r>
            <a:r>
              <a:rPr lang="en-US" altLang="zh-CN" sz="2200">
                <a:solidFill>
                  <a:srgbClr val="000000"/>
                </a:solidFill>
                <a:latin typeface="Times New Roman" panose="02020603050405020304" pitchFamily="18" charset="0"/>
              </a:rPr>
              <a:t>:2Al</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O</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+3C+6Cl</a:t>
            </a:r>
            <a:r>
              <a:rPr lang="en-US" altLang="zh-CN" sz="2200" baseline="-25000">
                <a:solidFill>
                  <a:srgbClr val="000000"/>
                </a:solidFill>
                <a:latin typeface="Times New Roman" panose="02020603050405020304" pitchFamily="18" charset="0"/>
              </a:rPr>
              <a:t>2</a:t>
            </a:r>
            <a:endParaRPr lang="zh-CN" altLang="en-US" sz="2200"/>
          </a:p>
        </p:txBody>
      </p:sp>
      <p:graphicFrame>
        <p:nvGraphicFramePr>
          <p:cNvPr id="3" name="对象 2"/>
          <p:cNvGraphicFramePr>
            <a:graphicFrameLocks noChangeAspect="1"/>
          </p:cNvGraphicFramePr>
          <p:nvPr/>
        </p:nvGraphicFramePr>
        <p:xfrm>
          <a:off x="107504" y="5817196"/>
          <a:ext cx="8128000" cy="501063"/>
        </p:xfrm>
        <a:graphic>
          <a:graphicData uri="http://schemas.openxmlformats.org/presentationml/2006/ole">
            <mc:AlternateContent xmlns:mc="http://schemas.openxmlformats.org/markup-compatibility/2006">
              <mc:Choice xmlns:v="urn:schemas-microsoft-com:vml" Requires="v">
                <p:oleObj spid="_x0000_s293890" name="文档" r:id="rId6" imgW="3839210" imgH="237490" progId="Word.Document.12">
                  <p:embed/>
                </p:oleObj>
              </mc:Choice>
              <mc:Fallback>
                <p:oleObj name="文档" r:id="rId6" imgW="3839210" imgH="237490" progId="Word.Document.12">
                  <p:embed/>
                  <p:pic>
                    <p:nvPicPr>
                      <p:cNvPr id="0" name="图片 293889"/>
                      <p:cNvPicPr/>
                      <p:nvPr/>
                    </p:nvPicPr>
                    <p:blipFill>
                      <a:blip r:embed="rId7"/>
                      <a:stretch>
                        <a:fillRect/>
                      </a:stretch>
                    </p:blipFill>
                    <p:spPr>
                      <a:xfrm>
                        <a:off x="107504" y="5817196"/>
                        <a:ext cx="8128000" cy="50106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4" name="文本框 3">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556792"/>
            <a:ext cx="8128000" cy="212365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物质</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制备工艺流程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,26)</a:t>
            </a:r>
            <a:r>
              <a:rPr lang="zh-CN" altLang="zh-CN" sz="2200">
                <a:solidFill>
                  <a:srgbClr val="000000"/>
                </a:solidFill>
                <a:latin typeface="Times New Roman" panose="02020603050405020304" pitchFamily="18" charset="0"/>
                <a:cs typeface="Times New Roman" panose="02020603050405020304" pitchFamily="18" charset="0"/>
              </a:rPr>
              <a:t>硼酸</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是一种重要的化工原料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广泛应用于玻璃、医药、肥料等工业。一种以硼镁矿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含</a:t>
            </a:r>
            <a:r>
              <a:rPr lang="en-US" altLang="zh-CN" sz="2200">
                <a:solidFill>
                  <a:srgbClr val="000000"/>
                </a:solidFill>
                <a:latin typeface="Times New Roman" panose="02020603050405020304" pitchFamily="18" charset="0"/>
                <a:cs typeface="Times New Roman" panose="02020603050405020304" pitchFamily="18" charset="0"/>
              </a:rPr>
              <a:t>Mg</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B</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SiO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及少量</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为原料生产硼酸及轻质氧化镁的工艺流程如下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61597" y="3680450"/>
          <a:ext cx="8128000" cy="2044611"/>
        </p:xfrm>
        <a:graphic>
          <a:graphicData uri="http://schemas.openxmlformats.org/presentationml/2006/ole">
            <mc:AlternateContent xmlns:mc="http://schemas.openxmlformats.org/markup-compatibility/2006">
              <mc:Choice xmlns:v="urn:schemas-microsoft-com:vml" Requires="v">
                <p:oleObj spid="_x0000_s269314" name="文档" r:id="rId6" imgW="3839210" imgH="967740" progId="Word.Document.12">
                  <p:embed/>
                </p:oleObj>
              </mc:Choice>
              <mc:Fallback>
                <p:oleObj name="文档" r:id="rId6" imgW="3839210" imgH="967740" progId="Word.Document.12">
                  <p:embed/>
                  <p:pic>
                    <p:nvPicPr>
                      <p:cNvPr id="0" name="图片 269313"/>
                      <p:cNvPicPr/>
                      <p:nvPr/>
                    </p:nvPicPr>
                    <p:blipFill>
                      <a:blip r:embed="rId7"/>
                      <a:stretch>
                        <a:fillRect/>
                      </a:stretch>
                    </p:blipFill>
                    <p:spPr>
                      <a:xfrm>
                        <a:off x="561597" y="3680450"/>
                        <a:ext cx="8128000" cy="2044611"/>
                      </a:xfrm>
                      <a:prstGeom prst="rect">
                        <a:avLst/>
                      </a:prstGeom>
                    </p:spPr>
                  </p:pic>
                </p:oleObj>
              </mc:Fallback>
            </mc:AlternateContent>
          </a:graphicData>
        </a:graphic>
      </p:graphicFrame>
      <p:sp>
        <p:nvSpPr>
          <p:cNvPr id="10" name="文本框 9">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graphicFrame>
        <p:nvGraphicFramePr>
          <p:cNvPr id="2" name="对象 1"/>
          <p:cNvGraphicFramePr>
            <a:graphicFrameLocks noChangeAspect="1"/>
          </p:cNvGraphicFramePr>
          <p:nvPr/>
        </p:nvGraphicFramePr>
        <p:xfrm>
          <a:off x="539552" y="1412776"/>
          <a:ext cx="8128000" cy="3530989"/>
        </p:xfrm>
        <a:graphic>
          <a:graphicData uri="http://schemas.openxmlformats.org/presentationml/2006/ole">
            <mc:AlternateContent xmlns:mc="http://schemas.openxmlformats.org/markup-compatibility/2006">
              <mc:Choice xmlns:v="urn:schemas-microsoft-com:vml" Requires="v">
                <p:oleObj spid="_x0000_s294914" name="文档" r:id="rId6" imgW="3839210" imgH="1668780" progId="Word.Document.12">
                  <p:embed/>
                </p:oleObj>
              </mc:Choice>
              <mc:Fallback>
                <p:oleObj name="文档" r:id="rId6" imgW="3839210" imgH="1668780" progId="Word.Document.12">
                  <p:embed/>
                  <p:pic>
                    <p:nvPicPr>
                      <p:cNvPr id="0" name="图片 294913"/>
                      <p:cNvPicPr/>
                      <p:nvPr/>
                    </p:nvPicPr>
                    <p:blipFill>
                      <a:blip r:embed="rId7"/>
                      <a:stretch>
                        <a:fillRect/>
                      </a:stretch>
                    </p:blipFill>
                    <p:spPr>
                      <a:xfrm>
                        <a:off x="539552" y="1412776"/>
                        <a:ext cx="8128000" cy="353098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3" name="矩形 2"/>
          <p:cNvSpPr>
            <a:spLocks noChangeAspect="1"/>
          </p:cNvSpPr>
          <p:nvPr/>
        </p:nvSpPr>
        <p:spPr>
          <a:xfrm>
            <a:off x="508000" y="1708603"/>
            <a:ext cx="8128000" cy="369479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萃取和反萃取后分离互不相溶的液体混合物是用分液的方法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分液使用的仪器有分液漏斗和烧杯。在处理过程中</a:t>
            </a:r>
            <a:r>
              <a:rPr lang="en-US" altLang="zh-CN" sz="2200">
                <a:solidFill>
                  <a:srgbClr val="000000"/>
                </a:solidFill>
                <a:latin typeface="Times New Roman" panose="02020603050405020304" pitchFamily="18" charset="0"/>
                <a:cs typeface="Times New Roman" panose="02020603050405020304" pitchFamily="18" charset="0"/>
              </a:rPr>
              <a:t>,Cu</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与沉淀试剂形成</a:t>
            </a:r>
            <a:r>
              <a:rPr lang="en-US" altLang="zh-CN" sz="2200">
                <a:solidFill>
                  <a:srgbClr val="000000"/>
                </a:solidFill>
                <a:latin typeface="Times New Roman" panose="02020603050405020304" pitchFamily="18" charset="0"/>
                <a:cs typeface="Times New Roman" panose="02020603050405020304" pitchFamily="18" charset="0"/>
              </a:rPr>
              <a:t>Cu(CN)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沉淀过滤除去</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与加入的</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SCN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形成络合物</a:t>
            </a:r>
            <a:r>
              <a:rPr lang="en-US" altLang="zh-CN" sz="2200">
                <a:solidFill>
                  <a:srgbClr val="000000"/>
                </a:solidFill>
                <a:latin typeface="Times New Roman" panose="02020603050405020304" pitchFamily="18" charset="0"/>
                <a:cs typeface="Times New Roman" panose="02020603050405020304" pitchFamily="18" charset="0"/>
              </a:rPr>
              <a:t>Fe(SCN)</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,Zr</a:t>
            </a:r>
            <a:r>
              <a:rPr lang="en-US" altLang="zh-CN" sz="2200" baseline="30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a:t>
            </a:r>
            <a:r>
              <a:rPr lang="en-US" altLang="zh-CN" sz="2200">
                <a:solidFill>
                  <a:srgbClr val="000000"/>
                </a:solidFill>
                <a:latin typeface="Times New Roman" panose="02020603050405020304" pitchFamily="18" charset="0"/>
                <a:cs typeface="Times New Roman" panose="02020603050405020304" pitchFamily="18" charset="0"/>
              </a:rPr>
              <a:t>Zr(SCN)</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a:t>
            </a:r>
            <a:r>
              <a:rPr lang="en-US" altLang="zh-CN" sz="2200">
                <a:solidFill>
                  <a:srgbClr val="000000"/>
                </a:solidFill>
                <a:latin typeface="Times New Roman" panose="02020603050405020304" pitchFamily="18" charset="0"/>
                <a:cs typeface="Times New Roman" panose="02020603050405020304" pitchFamily="18" charset="0"/>
              </a:rPr>
              <a:t>Fe(SCN)</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难溶于</a:t>
            </a:r>
            <a:r>
              <a:rPr lang="en-US" altLang="zh-CN" sz="2200">
                <a:solidFill>
                  <a:srgbClr val="000000"/>
                </a:solidFill>
                <a:latin typeface="Times New Roman" panose="02020603050405020304" pitchFamily="18" charset="0"/>
                <a:cs typeface="Times New Roman" panose="02020603050405020304" pitchFamily="18" charset="0"/>
              </a:rPr>
              <a:t>MIBK,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a:t>
            </a:r>
            <a:r>
              <a:rPr lang="en-US" altLang="zh-CN" sz="2200">
                <a:solidFill>
                  <a:srgbClr val="000000"/>
                </a:solidFill>
                <a:latin typeface="Times New Roman" panose="02020603050405020304" pitchFamily="18" charset="0"/>
                <a:cs typeface="Times New Roman" panose="02020603050405020304" pitchFamily="18" charset="0"/>
              </a:rPr>
              <a:t>Zr(SCN)</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在水中溶解度不大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易溶于</a:t>
            </a:r>
            <a:r>
              <a:rPr lang="en-US" altLang="zh-CN" sz="2200">
                <a:solidFill>
                  <a:srgbClr val="000000"/>
                </a:solidFill>
                <a:latin typeface="Times New Roman" panose="02020603050405020304" pitchFamily="18" charset="0"/>
                <a:cs typeface="Times New Roman" panose="02020603050405020304" pitchFamily="18" charset="0"/>
              </a:rPr>
              <a:t>MIBK,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向</a:t>
            </a:r>
            <a:r>
              <a:rPr lang="en-US" altLang="zh-CN" sz="2200">
                <a:solidFill>
                  <a:srgbClr val="000000"/>
                </a:solidFill>
                <a:latin typeface="Times New Roman" panose="02020603050405020304" pitchFamily="18" charset="0"/>
                <a:cs typeface="Times New Roman" panose="02020603050405020304" pitchFamily="18" charset="0"/>
              </a:rPr>
              <a:t>Fe(SCN)</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Zr(SCN)</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的混合溶液中加入</a:t>
            </a:r>
            <a:r>
              <a:rPr lang="en-US" altLang="zh-CN" sz="2200">
                <a:solidFill>
                  <a:srgbClr val="000000"/>
                </a:solidFill>
                <a:latin typeface="Times New Roman" panose="02020603050405020304" pitchFamily="18" charset="0"/>
                <a:cs typeface="Times New Roman" panose="02020603050405020304" pitchFamily="18" charset="0"/>
              </a:rPr>
              <a:t>MIBK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充分振荡后分液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可将</a:t>
            </a:r>
            <a:r>
              <a:rPr lang="en-US" altLang="zh-CN" sz="2200">
                <a:solidFill>
                  <a:srgbClr val="000000"/>
                </a:solidFill>
                <a:latin typeface="Times New Roman" panose="02020603050405020304" pitchFamily="18" charset="0"/>
                <a:cs typeface="Times New Roman" panose="02020603050405020304" pitchFamily="18" charset="0"/>
              </a:rPr>
              <a:t>Fe(SCN)</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分离除去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然后向</a:t>
            </a:r>
            <a:r>
              <a:rPr lang="en-US" altLang="zh-CN" sz="2200">
                <a:solidFill>
                  <a:srgbClr val="000000"/>
                </a:solidFill>
                <a:latin typeface="Times New Roman" panose="02020603050405020304" pitchFamily="18" charset="0"/>
                <a:cs typeface="Times New Roman" panose="02020603050405020304" pitchFamily="18" charset="0"/>
              </a:rPr>
              <a:t>MIBK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的溶液中加入硫酸进行反萃取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a:t>
            </a:r>
            <a:r>
              <a:rPr lang="en-US" altLang="zh-CN" sz="2200">
                <a:solidFill>
                  <a:srgbClr val="000000"/>
                </a:solidFill>
                <a:latin typeface="Times New Roman" panose="02020603050405020304" pitchFamily="18" charset="0"/>
                <a:cs typeface="Times New Roman" panose="02020603050405020304" pitchFamily="18" charset="0"/>
              </a:rPr>
              <a:t>Zr(SCN)</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进入硫酸溶液中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然后经过一系列处理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就可得到</a:t>
            </a:r>
            <a:r>
              <a:rPr lang="en-US" altLang="zh-CN" sz="2200">
                <a:solidFill>
                  <a:srgbClr val="000000"/>
                </a:solidFill>
                <a:latin typeface="Times New Roman" panose="02020603050405020304" pitchFamily="18" charset="0"/>
                <a:cs typeface="Times New Roman" panose="02020603050405020304" pitchFamily="18" charset="0"/>
              </a:rPr>
              <a:t>ZrO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。所以进行萃取和反萃取目的是除去铁元素杂质。</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667518"/>
            <a:ext cx="8128000" cy="904863"/>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北京朝阳二模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以海绵铜</a:t>
            </a:r>
            <a:r>
              <a:rPr lang="en-US" altLang="zh-CN" sz="2200">
                <a:solidFill>
                  <a:srgbClr val="000000"/>
                </a:solidFill>
                <a:latin typeface="Times New Roman" panose="02020603050405020304" pitchFamily="18" charset="0"/>
                <a:cs typeface="Times New Roman" panose="02020603050405020304" pitchFamily="18" charset="0"/>
              </a:rPr>
              <a:t>(CuO</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Cu)</a:t>
            </a:r>
            <a:r>
              <a:rPr lang="zh-CN" altLang="zh-CN" sz="2200">
                <a:solidFill>
                  <a:srgbClr val="000000"/>
                </a:solidFill>
                <a:latin typeface="Times New Roman" panose="02020603050405020304" pitchFamily="18" charset="0"/>
                <a:cs typeface="Times New Roman" panose="02020603050405020304" pitchFamily="18" charset="0"/>
              </a:rPr>
              <a:t>为原料制备氯化亚铜</a:t>
            </a:r>
            <a:r>
              <a:rPr lang="en-US" altLang="zh-CN" sz="2200">
                <a:solidFill>
                  <a:srgbClr val="000000"/>
                </a:solidFill>
                <a:latin typeface="Times New Roman" panose="02020603050405020304" pitchFamily="18" charset="0"/>
                <a:cs typeface="Times New Roman" panose="02020603050405020304" pitchFamily="18" charset="0"/>
              </a:rPr>
              <a:t>(CuCl)</a:t>
            </a:r>
            <a:r>
              <a:rPr lang="zh-CN" altLang="zh-CN" sz="2200">
                <a:solidFill>
                  <a:srgbClr val="000000"/>
                </a:solidFill>
                <a:latin typeface="Times New Roman" panose="02020603050405020304" pitchFamily="18" charset="0"/>
                <a:cs typeface="Times New Roman" panose="02020603050405020304" pitchFamily="18" charset="0"/>
              </a:rPr>
              <a:t>的一种工艺流程如下</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564904"/>
          <a:ext cx="8128000" cy="1183722"/>
        </p:xfrm>
        <a:graphic>
          <a:graphicData uri="http://schemas.openxmlformats.org/presentationml/2006/ole">
            <mc:AlternateContent xmlns:mc="http://schemas.openxmlformats.org/markup-compatibility/2006">
              <mc:Choice xmlns:v="urn:schemas-microsoft-com:vml" Requires="v">
                <p:oleObj spid="_x0000_s295938" name="文档" r:id="rId6" imgW="3839210" imgH="560705" progId="Word.Document.12">
                  <p:embed/>
                </p:oleObj>
              </mc:Choice>
              <mc:Fallback>
                <p:oleObj name="文档" r:id="rId6" imgW="3839210" imgH="560705" progId="Word.Document.12">
                  <p:embed/>
                  <p:pic>
                    <p:nvPicPr>
                      <p:cNvPr id="0" name="图片 295937"/>
                      <p:cNvPicPr/>
                      <p:nvPr/>
                    </p:nvPicPr>
                    <p:blipFill>
                      <a:blip r:embed="rId7"/>
                      <a:stretch>
                        <a:fillRect/>
                      </a:stretch>
                    </p:blipFill>
                    <p:spPr>
                      <a:xfrm>
                        <a:off x="508000" y="2564904"/>
                        <a:ext cx="8128000" cy="1183722"/>
                      </a:xfrm>
                      <a:prstGeom prst="rect">
                        <a:avLst/>
                      </a:prstGeom>
                    </p:spPr>
                  </p:pic>
                </p:oleObj>
              </mc:Fallback>
            </mc:AlternateContent>
          </a:graphicData>
        </a:graphic>
      </p:graphicFrame>
      <p:sp>
        <p:nvSpPr>
          <p:cNvPr id="4" name="矩形 3"/>
          <p:cNvSpPr>
            <a:spLocks noChangeAspect="1"/>
          </p:cNvSpPr>
          <p:nvPr/>
        </p:nvSpPr>
        <p:spPr>
          <a:xfrm>
            <a:off x="508000" y="3748626"/>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生成</a:t>
            </a:r>
            <a:r>
              <a:rPr lang="en-US" altLang="zh-CN" sz="2200">
                <a:solidFill>
                  <a:srgbClr val="000000"/>
                </a:solidFill>
                <a:latin typeface="Times New Roman" panose="02020603050405020304" pitchFamily="18" charset="0"/>
                <a:cs typeface="Times New Roman" panose="02020603050405020304" pitchFamily="18" charset="0"/>
              </a:rPr>
              <a:t>CuSO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的反应方程式</a:t>
            </a:r>
            <a:r>
              <a:rPr lang="en-US" altLang="zh-CN" sz="2200">
                <a:solidFill>
                  <a:srgbClr val="000000"/>
                </a:solidFill>
                <a:latin typeface="Times New Roman" panose="02020603050405020304" pitchFamily="18" charset="0"/>
                <a:cs typeface="Times New Roman" panose="02020603050405020304" pitchFamily="18" charset="0"/>
              </a:rPr>
              <a:t>:CuO+H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=CuSO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吸收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302746" y="5005279"/>
          <a:ext cx="8128000" cy="366549"/>
        </p:xfrm>
        <a:graphic>
          <a:graphicData uri="http://schemas.openxmlformats.org/presentationml/2006/ole">
            <mc:AlternateContent xmlns:mc="http://schemas.openxmlformats.org/markup-compatibility/2006">
              <mc:Choice xmlns:v="urn:schemas-microsoft-com:vml" Requires="v">
                <p:oleObj spid="_x0000_s295939" name="文档" r:id="rId8" imgW="3839210" imgH="175260" progId="Word.Document.12">
                  <p:embed/>
                </p:oleObj>
              </mc:Choice>
              <mc:Fallback>
                <p:oleObj name="文档" r:id="rId8" imgW="3839210" imgH="175260" progId="Word.Document.12">
                  <p:embed/>
                  <p:pic>
                    <p:nvPicPr>
                      <p:cNvPr id="0" name="图片 295938"/>
                      <p:cNvPicPr/>
                      <p:nvPr/>
                    </p:nvPicPr>
                    <p:blipFill>
                      <a:blip r:embed="rId9"/>
                      <a:stretch>
                        <a:fillRect/>
                      </a:stretch>
                    </p:blipFill>
                    <p:spPr>
                      <a:xfrm>
                        <a:off x="302746" y="5005279"/>
                        <a:ext cx="8128000" cy="366549"/>
                      </a:xfrm>
                      <a:prstGeom prst="rect">
                        <a:avLst/>
                      </a:prstGeom>
                    </p:spPr>
                  </p:pic>
                </p:oleObj>
              </mc:Fallback>
            </mc:AlternateContent>
          </a:graphicData>
        </a:graphic>
      </p:graphicFrame>
      <p:sp>
        <p:nvSpPr>
          <p:cNvPr id="6" name="矩形 5"/>
          <p:cNvSpPr>
            <a:spLocks noChangeAspect="1"/>
          </p:cNvSpPr>
          <p:nvPr/>
        </p:nvSpPr>
        <p:spPr>
          <a:xfrm>
            <a:off x="508000" y="5387446"/>
            <a:ext cx="8128000" cy="45974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提高</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平衡转化率的方法是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写出两种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340768"/>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吸收</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的有关反应如下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反应</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:2NO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O(l)=HNO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(aq)+HNO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(aq)</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=-116.1 kJ· mol</a:t>
            </a:r>
            <a:r>
              <a:rPr lang="en-US" altLang="zh-CN" sz="2200" baseline="300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反应</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:3HNO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(aq)=HNO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(aq)+2NO(g)+H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O(l)</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=-75.9 kJ· mol</a:t>
            </a:r>
            <a:r>
              <a:rPr lang="en-US" altLang="zh-CN" sz="2200" baseline="300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用水吸收</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生成</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的热化学方程式是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4238100"/>
            <a:ext cx="8128000" cy="131112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电解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为弱酸。通过电解使</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得以再生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阳极的电极反应式是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858393"/>
            <a:ext cx="8128000" cy="293618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产生</a:t>
            </a:r>
            <a:r>
              <a:rPr lang="en-US" altLang="zh-CN" sz="2200">
                <a:solidFill>
                  <a:srgbClr val="000000"/>
                </a:solidFill>
                <a:latin typeface="Times New Roman" panose="02020603050405020304" pitchFamily="18" charset="0"/>
                <a:cs typeface="Times New Roman" panose="02020603050405020304" pitchFamily="18" charset="0"/>
              </a:rPr>
              <a:t>CuCl</a:t>
            </a:r>
            <a:r>
              <a:rPr lang="zh-CN" altLang="zh-CN" sz="2200">
                <a:solidFill>
                  <a:srgbClr val="000000"/>
                </a:solidFill>
                <a:latin typeface="Times New Roman" panose="02020603050405020304" pitchFamily="18" charset="0"/>
                <a:cs typeface="Times New Roman" panose="02020603050405020304" pitchFamily="18" charset="0"/>
              </a:rPr>
              <a:t>的离子方程式是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加入适量</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能使沉淀反应更完全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测定</a:t>
            </a:r>
            <a:r>
              <a:rPr lang="en-US" altLang="zh-CN" sz="2200">
                <a:solidFill>
                  <a:srgbClr val="000000"/>
                </a:solidFill>
                <a:latin typeface="Times New Roman" panose="02020603050405020304" pitchFamily="18" charset="0"/>
                <a:cs typeface="Times New Roman" panose="02020603050405020304" pitchFamily="18" charset="0"/>
              </a:rPr>
              <a:t>CuCl</a:t>
            </a:r>
            <a:r>
              <a:rPr lang="zh-CN" altLang="zh-CN" sz="2200">
                <a:solidFill>
                  <a:srgbClr val="000000"/>
                </a:solidFill>
                <a:latin typeface="Times New Roman" panose="02020603050405020304" pitchFamily="18" charset="0"/>
                <a:cs typeface="Times New Roman" panose="02020603050405020304" pitchFamily="18" charset="0"/>
              </a:rPr>
              <a:t>含量</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smtClean="0">
                <a:solidFill>
                  <a:srgbClr val="000000"/>
                </a:solidFill>
                <a:latin typeface="Times New Roman" panose="02020603050405020304" pitchFamily="18" charset="0"/>
                <a:cs typeface="Times New Roman" panose="02020603050405020304" pitchFamily="18" charset="0"/>
              </a:rPr>
              <a:t>称</a:t>
            </a:r>
            <a:r>
              <a:rPr lang="zh-CN" altLang="zh-CN" sz="2200">
                <a:solidFill>
                  <a:srgbClr val="000000"/>
                </a:solidFill>
                <a:latin typeface="Times New Roman" panose="02020603050405020304" pitchFamily="18" charset="0"/>
                <a:cs typeface="Times New Roman" panose="02020603050405020304" pitchFamily="18" charset="0"/>
              </a:rPr>
              <a:t>取氯化亚铜样品</a:t>
            </a:r>
            <a:r>
              <a:rPr lang="en-US" altLang="zh-CN" sz="2200" i="1">
                <a:solidFill>
                  <a:srgbClr val="000000"/>
                </a:solidFill>
                <a:latin typeface="Times New Roman" panose="02020603050405020304" pitchFamily="18" charset="0"/>
              </a:rPr>
              <a:t>m</a:t>
            </a:r>
            <a:r>
              <a:rPr lang="en-US" altLang="zh-CN" sz="2200">
                <a:solidFill>
                  <a:srgbClr val="000000"/>
                </a:solidFill>
                <a:latin typeface="Times New Roman" panose="02020603050405020304" pitchFamily="18" charset="0"/>
              </a:rPr>
              <a:t> g,</a:t>
            </a:r>
            <a:r>
              <a:rPr lang="zh-CN" altLang="zh-CN" sz="2200">
                <a:solidFill>
                  <a:srgbClr val="000000"/>
                </a:solidFill>
                <a:latin typeface="Times New Roman" panose="02020603050405020304" pitchFamily="18" charset="0"/>
                <a:cs typeface="Times New Roman" panose="02020603050405020304" pitchFamily="18" charset="0"/>
              </a:rPr>
              <a:t>用过量的</a:t>
            </a:r>
            <a:r>
              <a:rPr lang="en-US" altLang="zh-CN" sz="2200">
                <a:solidFill>
                  <a:srgbClr val="000000"/>
                </a:solidFill>
                <a:latin typeface="Times New Roman" panose="02020603050405020304" pitchFamily="18" charset="0"/>
              </a:rPr>
              <a:t>FeCl</a:t>
            </a:r>
            <a:r>
              <a:rPr lang="en-US" altLang="zh-CN" sz="2200" baseline="-25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溶液溶解</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充分反应后加入适量稀硫酸</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i="1">
                <a:solidFill>
                  <a:srgbClr val="000000"/>
                </a:solidFill>
                <a:latin typeface="Times New Roman" panose="02020603050405020304" pitchFamily="18" charset="0"/>
              </a:rPr>
              <a:t>x</a:t>
            </a:r>
            <a:r>
              <a:rPr lang="en-US" altLang="zh-CN" sz="2200">
                <a:solidFill>
                  <a:srgbClr val="000000"/>
                </a:solidFill>
                <a:latin typeface="Times New Roman" panose="02020603050405020304" pitchFamily="18" charset="0"/>
              </a:rPr>
              <a:t> mol·L</a:t>
            </a:r>
            <a:r>
              <a:rPr lang="en-US" altLang="zh-CN" sz="2200" baseline="30000">
                <a:solidFill>
                  <a:srgbClr val="000000"/>
                </a:solidFill>
                <a:latin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a:solidFill>
                  <a:srgbClr val="000000"/>
                </a:solidFill>
                <a:latin typeface="Times New Roman" panose="02020603050405020304" pitchFamily="18" charset="0"/>
              </a:rPr>
              <a:t>K</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Cr</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O</a:t>
            </a:r>
            <a:r>
              <a:rPr lang="en-US" altLang="zh-CN" sz="2200" baseline="-25000">
                <a:solidFill>
                  <a:srgbClr val="000000"/>
                </a:solidFill>
                <a:latin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溶液滴定到终点</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消耗</a:t>
            </a:r>
            <a:endParaRPr lang="zh-CN" altLang="en-US" sz="2200"/>
          </a:p>
        </p:txBody>
      </p:sp>
      <p:graphicFrame>
        <p:nvGraphicFramePr>
          <p:cNvPr id="4" name="对象 3"/>
          <p:cNvGraphicFramePr>
            <a:graphicFrameLocks noChangeAspect="1"/>
          </p:cNvGraphicFramePr>
          <p:nvPr/>
        </p:nvGraphicFramePr>
        <p:xfrm>
          <a:off x="611560" y="4777829"/>
          <a:ext cx="8120063" cy="1387475"/>
        </p:xfrm>
        <a:graphic>
          <a:graphicData uri="http://schemas.openxmlformats.org/presentationml/2006/ole">
            <mc:AlternateContent xmlns:mc="http://schemas.openxmlformats.org/markup-compatibility/2006">
              <mc:Choice xmlns:v="urn:schemas-microsoft-com:vml" Requires="v">
                <p:oleObj spid="_x0000_s296962" name="文档" r:id="rId6" imgW="3839210" imgH="658495" progId="Word.Document.12">
                  <p:embed/>
                </p:oleObj>
              </mc:Choice>
              <mc:Fallback>
                <p:oleObj name="文档" r:id="rId6" imgW="3839210" imgH="658495" progId="Word.Document.12">
                  <p:embed/>
                  <p:pic>
                    <p:nvPicPr>
                      <p:cNvPr id="0" name="图片 296961"/>
                      <p:cNvPicPr/>
                      <p:nvPr/>
                    </p:nvPicPr>
                    <p:blipFill>
                      <a:blip r:embed="rId7"/>
                      <a:stretch>
                        <a:fillRect/>
                      </a:stretch>
                    </p:blipFill>
                    <p:spPr>
                      <a:xfrm>
                        <a:off x="611560" y="4777829"/>
                        <a:ext cx="8120063" cy="13874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graphicFrame>
        <p:nvGraphicFramePr>
          <p:cNvPr id="2" name="对象 1"/>
          <p:cNvGraphicFramePr>
            <a:graphicFrameLocks noChangeAspect="1"/>
          </p:cNvGraphicFramePr>
          <p:nvPr/>
        </p:nvGraphicFramePr>
        <p:xfrm>
          <a:off x="508000" y="1891391"/>
          <a:ext cx="8128000" cy="3329218"/>
        </p:xfrm>
        <a:graphic>
          <a:graphicData uri="http://schemas.openxmlformats.org/presentationml/2006/ole">
            <mc:AlternateContent xmlns:mc="http://schemas.openxmlformats.org/markup-compatibility/2006">
              <mc:Choice xmlns:v="urn:schemas-microsoft-com:vml" Requires="v">
                <p:oleObj spid="_x0000_s297986" name="文档" r:id="rId6" imgW="3839210" imgH="1572895" progId="Word.Document.12">
                  <p:embed/>
                </p:oleObj>
              </mc:Choice>
              <mc:Fallback>
                <p:oleObj name="文档" r:id="rId6" imgW="3839210" imgH="1572895" progId="Word.Document.12">
                  <p:embed/>
                  <p:pic>
                    <p:nvPicPr>
                      <p:cNvPr id="0" name="图片 297985"/>
                      <p:cNvPicPr/>
                      <p:nvPr/>
                    </p:nvPicPr>
                    <p:blipFill>
                      <a:blip r:embed="rId7"/>
                      <a:stretch>
                        <a:fillRect/>
                      </a:stretch>
                    </p:blipFill>
                    <p:spPr>
                      <a:xfrm>
                        <a:off x="508000" y="1891391"/>
                        <a:ext cx="8128000" cy="332921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340768"/>
            <a:ext cx="8128000" cy="293618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海绵铜</a:t>
            </a:r>
            <a:r>
              <a:rPr lang="en-US" altLang="zh-CN" sz="2200">
                <a:solidFill>
                  <a:srgbClr val="000000"/>
                </a:solidFill>
                <a:latin typeface="Times New Roman" panose="02020603050405020304" pitchFamily="18" charset="0"/>
                <a:cs typeface="Times New Roman" panose="02020603050405020304" pitchFamily="18" charset="0"/>
              </a:rPr>
              <a:t>(CuO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Cu)</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CuO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与稀硫酸反应转化为硫酸铜</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N    </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在</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酸性条件下具有氧化性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能将</a:t>
            </a:r>
            <a:r>
              <a:rPr lang="en-US" altLang="zh-CN" sz="2200">
                <a:solidFill>
                  <a:srgbClr val="000000"/>
                </a:solidFill>
                <a:latin typeface="Times New Roman" panose="02020603050405020304" pitchFamily="18" charset="0"/>
                <a:cs typeface="Times New Roman" panose="02020603050405020304" pitchFamily="18" charset="0"/>
              </a:rPr>
              <a:t>Cu</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氧化为铜离子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最终生成硫酸铜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二氧化硫具有还原性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再将铜离子还原为氯化亚铜</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经过氧化与电解过程得到硝酸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硝酸可以循环利用。</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过程除了氧化铜溶于稀硫酸外</a:t>
            </a:r>
            <a:r>
              <a:rPr lang="en-US" altLang="zh-CN" sz="2200">
                <a:solidFill>
                  <a:srgbClr val="000000"/>
                </a:solidFill>
                <a:latin typeface="Times New Roman" panose="02020603050405020304" pitchFamily="18" charset="0"/>
                <a:cs typeface="Times New Roman" panose="02020603050405020304" pitchFamily="18" charset="0"/>
              </a:rPr>
              <a:t>,Cu</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在酸性条件下与硝酸发生氧化还原反应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其化学方程式为</a:t>
            </a:r>
            <a:r>
              <a:rPr lang="en-US" altLang="zh-CN" sz="2200">
                <a:solidFill>
                  <a:srgbClr val="000000"/>
                </a:solidFill>
                <a:latin typeface="Times New Roman" panose="02020603050405020304" pitchFamily="18" charset="0"/>
                <a:cs typeface="Times New Roman" panose="02020603050405020304" pitchFamily="18" charset="0"/>
              </a:rPr>
              <a:t>:3Cu+2HNO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+3H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=3CuSO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+2NO↑+4H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4238100"/>
          <a:ext cx="8128000" cy="1099652"/>
        </p:xfrm>
        <a:graphic>
          <a:graphicData uri="http://schemas.openxmlformats.org/presentationml/2006/ole">
            <mc:AlternateContent xmlns:mc="http://schemas.openxmlformats.org/markup-compatibility/2006">
              <mc:Choice xmlns:v="urn:schemas-microsoft-com:vml" Requires="v">
                <p:oleObj spid="_x0000_s299010" name="文档" r:id="rId6" imgW="3839210" imgH="521335" progId="Word.Document.12">
                  <p:embed/>
                </p:oleObj>
              </mc:Choice>
              <mc:Fallback>
                <p:oleObj name="文档" r:id="rId6" imgW="3839210" imgH="521335" progId="Word.Document.12">
                  <p:embed/>
                  <p:pic>
                    <p:nvPicPr>
                      <p:cNvPr id="0" name="图片 299009"/>
                      <p:cNvPicPr/>
                      <p:nvPr/>
                    </p:nvPicPr>
                    <p:blipFill>
                      <a:blip r:embed="rId7"/>
                      <a:stretch>
                        <a:fillRect/>
                      </a:stretch>
                    </p:blipFill>
                    <p:spPr>
                      <a:xfrm>
                        <a:off x="508000" y="4238100"/>
                        <a:ext cx="8128000" cy="1099652"/>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7942044" y="1415107"/>
          <a:ext cx="628650" cy="331787"/>
        </p:xfrm>
        <a:graphic>
          <a:graphicData uri="http://schemas.openxmlformats.org/presentationml/2006/ole">
            <mc:AlternateContent xmlns:mc="http://schemas.openxmlformats.org/markup-compatibility/2006">
              <mc:Choice xmlns:v="urn:schemas-microsoft-com:vml" Requires="v">
                <p:oleObj spid="_x0000_s299011" name="文档" r:id="rId8" imgW="306070" imgH="158750" progId="Word.Document.12">
                  <p:embed/>
                </p:oleObj>
              </mc:Choice>
              <mc:Fallback>
                <p:oleObj name="文档" r:id="rId8" imgW="306070" imgH="158750" progId="Word.Document.12">
                  <p:embed/>
                  <p:pic>
                    <p:nvPicPr>
                      <p:cNvPr id="0" name="图片 299010"/>
                      <p:cNvPicPr/>
                      <p:nvPr/>
                    </p:nvPicPr>
                    <p:blipFill>
                      <a:blip r:embed="rId9"/>
                      <a:stretch>
                        <a:fillRect/>
                      </a:stretch>
                    </p:blipFill>
                    <p:spPr>
                      <a:xfrm>
                        <a:off x="7942044" y="1415107"/>
                        <a:ext cx="628650" cy="33178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graphicFrame>
        <p:nvGraphicFramePr>
          <p:cNvPr id="2" name="对象 1"/>
          <p:cNvGraphicFramePr>
            <a:graphicFrameLocks noChangeAspect="1"/>
          </p:cNvGraphicFramePr>
          <p:nvPr/>
        </p:nvGraphicFramePr>
        <p:xfrm>
          <a:off x="511969" y="1412776"/>
          <a:ext cx="8120062" cy="4164012"/>
        </p:xfrm>
        <a:graphic>
          <a:graphicData uri="http://schemas.openxmlformats.org/presentationml/2006/ole">
            <mc:AlternateContent xmlns:mc="http://schemas.openxmlformats.org/markup-compatibility/2006">
              <mc:Choice xmlns:v="urn:schemas-microsoft-com:vml" Requires="v">
                <p:oleObj spid="_x0000_s300034" name="文档" r:id="rId6" imgW="3839210" imgH="2016125" progId="Word.Document.12">
                  <p:embed/>
                </p:oleObj>
              </mc:Choice>
              <mc:Fallback>
                <p:oleObj name="文档" r:id="rId6" imgW="3839210" imgH="2016125" progId="Word.Document.12">
                  <p:embed/>
                  <p:pic>
                    <p:nvPicPr>
                      <p:cNvPr id="0" name="图片 300033"/>
                      <p:cNvPicPr/>
                      <p:nvPr/>
                    </p:nvPicPr>
                    <p:blipFill>
                      <a:blip r:embed="rId7"/>
                      <a:stretch>
                        <a:fillRect/>
                      </a:stretch>
                    </p:blipFill>
                    <p:spPr>
                      <a:xfrm>
                        <a:off x="511969" y="1412776"/>
                        <a:ext cx="8120062" cy="416401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graphicFrame>
        <p:nvGraphicFramePr>
          <p:cNvPr id="2" name="对象 1"/>
          <p:cNvGraphicFramePr>
            <a:graphicFrameLocks noChangeAspect="1"/>
          </p:cNvGraphicFramePr>
          <p:nvPr/>
        </p:nvGraphicFramePr>
        <p:xfrm>
          <a:off x="508000" y="1820771"/>
          <a:ext cx="8128000" cy="3470458"/>
        </p:xfrm>
        <a:graphic>
          <a:graphicData uri="http://schemas.openxmlformats.org/presentationml/2006/ole">
            <mc:AlternateContent xmlns:mc="http://schemas.openxmlformats.org/markup-compatibility/2006">
              <mc:Choice xmlns:v="urn:schemas-microsoft-com:vml" Requires="v">
                <p:oleObj spid="_x0000_s301058" name="文档" r:id="rId6" imgW="3839210" imgH="1639570" progId="Word.Document.12">
                  <p:embed/>
                </p:oleObj>
              </mc:Choice>
              <mc:Fallback>
                <p:oleObj name="文档" r:id="rId6" imgW="3839210" imgH="1639570" progId="Word.Document.12">
                  <p:embed/>
                  <p:pic>
                    <p:nvPicPr>
                      <p:cNvPr id="0" name="图片 301057"/>
                      <p:cNvPicPr/>
                      <p:nvPr/>
                    </p:nvPicPr>
                    <p:blipFill>
                      <a:blip r:embed="rId7"/>
                      <a:stretch>
                        <a:fillRect/>
                      </a:stretch>
                    </p:blipFill>
                    <p:spPr>
                      <a:xfrm>
                        <a:off x="508000" y="1820771"/>
                        <a:ext cx="8128000" cy="347045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412776"/>
            <a:ext cx="8128000" cy="1272271"/>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四川泸州三模</a:t>
            </a:r>
            <a:r>
              <a:rPr lang="en-US" altLang="zh-CN" sz="2200">
                <a:solidFill>
                  <a:srgbClr val="000000"/>
                </a:solidFill>
                <a:latin typeface="Times New Roman" panose="02020603050405020304" pitchFamily="18" charset="0"/>
                <a:cs typeface="Times New Roman" panose="02020603050405020304" pitchFamily="18" charset="0"/>
              </a:rPr>
              <a:t>)PbCO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可用于油漆、陶瓷和玻璃等工业。由方铅矿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主要成分为</a:t>
            </a:r>
            <a:r>
              <a:rPr lang="en-US" altLang="zh-CN" sz="2200">
                <a:solidFill>
                  <a:srgbClr val="000000"/>
                </a:solidFill>
                <a:latin typeface="Times New Roman" panose="02020603050405020304" pitchFamily="18" charset="0"/>
                <a:cs typeface="Times New Roman" panose="02020603050405020304" pitchFamily="18" charset="0"/>
              </a:rPr>
              <a:t>PbS,</a:t>
            </a:r>
            <a:r>
              <a:rPr lang="zh-CN" altLang="zh-CN" sz="2200">
                <a:solidFill>
                  <a:srgbClr val="000000"/>
                </a:solidFill>
                <a:latin typeface="Times New Roman" panose="02020603050405020304" pitchFamily="18" charset="0"/>
                <a:cs typeface="Times New Roman" panose="02020603050405020304" pitchFamily="18" charset="0"/>
              </a:rPr>
              <a:t>含有杂质</a:t>
            </a:r>
            <a:r>
              <a:rPr lang="en-US" altLang="zh-CN" sz="2200">
                <a:solidFill>
                  <a:srgbClr val="000000"/>
                </a:solidFill>
                <a:latin typeface="Times New Roman" panose="02020603050405020304" pitchFamily="18" charset="0"/>
                <a:cs typeface="Times New Roman" panose="02020603050405020304" pitchFamily="18" charset="0"/>
              </a:rPr>
              <a:t>FeS</a:t>
            </a:r>
            <a:r>
              <a:rPr lang="zh-CN" altLang="zh-CN" sz="2200">
                <a:solidFill>
                  <a:srgbClr val="000000"/>
                </a:solidFill>
                <a:latin typeface="Times New Roman" panose="02020603050405020304" pitchFamily="18" charset="0"/>
                <a:cs typeface="Times New Roman" panose="02020603050405020304" pitchFamily="18" charset="0"/>
              </a:rPr>
              <a:t>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和软锰矿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主要成分为</a:t>
            </a:r>
            <a:r>
              <a:rPr lang="en-US" altLang="zh-CN" sz="2200">
                <a:solidFill>
                  <a:srgbClr val="000000"/>
                </a:solidFill>
                <a:latin typeface="Times New Roman" panose="02020603050405020304" pitchFamily="18" charset="0"/>
                <a:cs typeface="Times New Roman" panose="02020603050405020304" pitchFamily="18" charset="0"/>
              </a:rPr>
              <a:t>MnO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制备</a:t>
            </a:r>
            <a:r>
              <a:rPr lang="en-US" altLang="zh-CN" sz="2200">
                <a:solidFill>
                  <a:srgbClr val="000000"/>
                </a:solidFill>
                <a:latin typeface="Times New Roman" panose="02020603050405020304" pitchFamily="18" charset="0"/>
                <a:cs typeface="Times New Roman" panose="02020603050405020304" pitchFamily="18" charset="0"/>
              </a:rPr>
              <a:t>PbCO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的流程如下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708563"/>
          <a:ext cx="8128000" cy="1694875"/>
        </p:xfrm>
        <a:graphic>
          <a:graphicData uri="http://schemas.openxmlformats.org/presentationml/2006/ole">
            <mc:AlternateContent xmlns:mc="http://schemas.openxmlformats.org/markup-compatibility/2006">
              <mc:Choice xmlns:v="urn:schemas-microsoft-com:vml" Requires="v">
                <p:oleObj spid="_x0000_s302082" name="文档" r:id="rId6" imgW="3839210" imgH="801370" progId="Word.Document.12">
                  <p:embed/>
                </p:oleObj>
              </mc:Choice>
              <mc:Fallback>
                <p:oleObj name="文档" r:id="rId6" imgW="3839210" imgH="801370" progId="Word.Document.12">
                  <p:embed/>
                  <p:pic>
                    <p:nvPicPr>
                      <p:cNvPr id="0" name="图片 302081"/>
                      <p:cNvPicPr/>
                      <p:nvPr/>
                    </p:nvPicPr>
                    <p:blipFill>
                      <a:blip r:embed="rId7"/>
                      <a:stretch>
                        <a:fillRect/>
                      </a:stretch>
                    </p:blipFill>
                    <p:spPr>
                      <a:xfrm>
                        <a:off x="508000" y="2708563"/>
                        <a:ext cx="8128000" cy="1694875"/>
                      </a:xfrm>
                      <a:prstGeom prst="rect">
                        <a:avLst/>
                      </a:prstGeom>
                    </p:spPr>
                  </p:pic>
                </p:oleObj>
              </mc:Fallback>
            </mc:AlternateContent>
          </a:graphicData>
        </a:graphic>
      </p:graphicFrame>
      <p:sp>
        <p:nvSpPr>
          <p:cNvPr id="4" name="矩形 3"/>
          <p:cNvSpPr>
            <a:spLocks noChangeAspect="1"/>
          </p:cNvSpPr>
          <p:nvPr/>
        </p:nvSpPr>
        <p:spPr>
          <a:xfrm>
            <a:off x="508000" y="4403438"/>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:PbCl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难溶于冷水和乙醇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易溶于热水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各物质</a:t>
            </a:r>
            <a:r>
              <a:rPr lang="en-US" altLang="zh-CN" sz="2200">
                <a:solidFill>
                  <a:srgbClr val="000000"/>
                </a:solidFill>
                <a:latin typeface="Times New Roman" panose="02020603050405020304" pitchFamily="18" charset="0"/>
                <a:cs typeface="Times New Roman" panose="02020603050405020304" pitchFamily="18" charset="0"/>
              </a:rPr>
              <a:t>25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时的溶度积见下表。试回答下列问题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395536" y="5270901"/>
          <a:ext cx="8128000" cy="1341964"/>
        </p:xfrm>
        <a:graphic>
          <a:graphicData uri="http://schemas.openxmlformats.org/presentationml/2006/ole">
            <mc:AlternateContent xmlns:mc="http://schemas.openxmlformats.org/markup-compatibility/2006">
              <mc:Choice xmlns:v="urn:schemas-microsoft-com:vml" Requires="v">
                <p:oleObj spid="_x0000_s302083" name="文档" r:id="rId8" imgW="3895090" imgH="644525" progId="Word.Document.12">
                  <p:embed/>
                </p:oleObj>
              </mc:Choice>
              <mc:Fallback>
                <p:oleObj name="文档" r:id="rId8" imgW="3895090" imgH="644525" progId="Word.Document.12">
                  <p:embed/>
                  <p:pic>
                    <p:nvPicPr>
                      <p:cNvPr id="0" name="图片 302082"/>
                      <p:cNvPicPr/>
                      <p:nvPr/>
                    </p:nvPicPr>
                    <p:blipFill>
                      <a:blip r:embed="rId9"/>
                      <a:stretch>
                        <a:fillRect/>
                      </a:stretch>
                    </p:blipFill>
                    <p:spPr>
                      <a:xfrm>
                        <a:off x="395536" y="5270901"/>
                        <a:ext cx="8128000" cy="134196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 name="矩形 1"/>
          <p:cNvSpPr>
            <a:spLocks noChangeAspect="1"/>
          </p:cNvSpPr>
          <p:nvPr/>
        </p:nvSpPr>
        <p:spPr>
          <a:xfrm>
            <a:off x="508000" y="1412776"/>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95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硼镁矿粉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产生的气体在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吸收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中反应的化学方程式为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滤渣</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的主要成分有</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。为检验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过滤</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后的滤液中是否含有</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可选用的化学试剂是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10617" y="3499956"/>
          <a:ext cx="7777807" cy="839266"/>
        </p:xfrm>
        <a:graphic>
          <a:graphicData uri="http://schemas.openxmlformats.org/presentationml/2006/ole">
            <mc:AlternateContent xmlns:mc="http://schemas.openxmlformats.org/markup-compatibility/2006">
              <mc:Choice xmlns:v="urn:schemas-microsoft-com:vml" Requires="v">
                <p:oleObj spid="_x0000_s270338" name="文档" r:id="rId3" imgW="3839210" imgH="396240" progId="Word.Document.12">
                  <p:embed/>
                </p:oleObj>
              </mc:Choice>
              <mc:Fallback>
                <p:oleObj name="文档" r:id="rId3" imgW="3839210" imgH="396240" progId="Word.Document.12">
                  <p:embed/>
                  <p:pic>
                    <p:nvPicPr>
                      <p:cNvPr id="0" name="图片 270337"/>
                      <p:cNvPicPr/>
                      <p:nvPr/>
                    </p:nvPicPr>
                    <p:blipFill>
                      <a:blip r:embed="rId4"/>
                      <a:stretch>
                        <a:fillRect/>
                      </a:stretch>
                    </p:blipFill>
                    <p:spPr>
                      <a:xfrm>
                        <a:off x="610617" y="3499956"/>
                        <a:ext cx="7777807" cy="839266"/>
                      </a:xfrm>
                      <a:prstGeom prst="rect">
                        <a:avLst/>
                      </a:prstGeom>
                    </p:spPr>
                  </p:pic>
                </p:oleObj>
              </mc:Fallback>
            </mc:AlternateContent>
          </a:graphicData>
        </a:graphic>
      </p:graphicFrame>
      <p:sp>
        <p:nvSpPr>
          <p:cNvPr id="5" name="矩形 4"/>
          <p:cNvSpPr>
            <a:spLocks noChangeAspect="1"/>
          </p:cNvSpPr>
          <p:nvPr/>
        </p:nvSpPr>
        <p:spPr>
          <a:xfrm>
            <a:off x="508000" y="4339222"/>
            <a:ext cx="8128000" cy="212365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将溶液</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调节至</a:t>
            </a:r>
            <a:r>
              <a:rPr lang="en-US" altLang="zh-CN" sz="2200">
                <a:solidFill>
                  <a:srgbClr val="000000"/>
                </a:solidFill>
                <a:latin typeface="Times New Roman" panose="02020603050405020304" pitchFamily="18" charset="0"/>
                <a:cs typeface="Times New Roman" panose="02020603050405020304" pitchFamily="18" charset="0"/>
              </a:rPr>
              <a:t>3.5,</a:t>
            </a:r>
            <a:r>
              <a:rPr lang="zh-CN" altLang="zh-CN" sz="2200">
                <a:solidFill>
                  <a:srgbClr val="000000"/>
                </a:solidFill>
                <a:latin typeface="Times New Roman" panose="02020603050405020304" pitchFamily="18" charset="0"/>
                <a:cs typeface="Times New Roman" panose="02020603050405020304" pitchFamily="18" charset="0"/>
              </a:rPr>
              <a:t>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沉镁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中生成</a:t>
            </a:r>
            <a:r>
              <a:rPr lang="en-US" altLang="zh-CN" sz="2200">
                <a:solidFill>
                  <a:srgbClr val="000000"/>
                </a:solidFill>
                <a:latin typeface="Times New Roman" panose="02020603050405020304" pitchFamily="18" charset="0"/>
                <a:cs typeface="Times New Roman" panose="02020603050405020304" pitchFamily="18" charset="0"/>
              </a:rPr>
              <a:t>Mg(OH)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·MgCO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沉淀的离子方程式为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母液经加热后可返回</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工序循环使用。由碱式碳酸镁制备轻质氧化镁的方法是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文本框 9">
            <a:hlinkClick r:id="rId5"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1" name="文本框 10">
            <a:hlinkClick r:id="rId6"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2" name="文本框 11">
            <a:hlinkClick r:id="rId7"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3" name="文本框 12">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340768"/>
            <a:ext cx="8128000" cy="131112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1)PbCO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的名称是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步骤</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MnO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的作用是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根据下图分析</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的最佳反应条件是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213322" y="2632765"/>
          <a:ext cx="6717355" cy="2006591"/>
        </p:xfrm>
        <a:graphic>
          <a:graphicData uri="http://schemas.openxmlformats.org/presentationml/2006/ole">
            <mc:AlternateContent xmlns:mc="http://schemas.openxmlformats.org/markup-compatibility/2006">
              <mc:Choice xmlns:v="urn:schemas-microsoft-com:vml" Requires="v">
                <p:oleObj spid="_x0000_s303106" name="文档" r:id="rId6" imgW="3839210" imgH="1147445" progId="Word.Document.12">
                  <p:embed/>
                </p:oleObj>
              </mc:Choice>
              <mc:Fallback>
                <p:oleObj name="文档" r:id="rId6" imgW="3839210" imgH="1147445" progId="Word.Document.12">
                  <p:embed/>
                  <p:pic>
                    <p:nvPicPr>
                      <p:cNvPr id="0" name="图片 303105"/>
                      <p:cNvPicPr/>
                      <p:nvPr/>
                    </p:nvPicPr>
                    <p:blipFill>
                      <a:blip r:embed="rId7"/>
                      <a:stretch>
                        <a:fillRect/>
                      </a:stretch>
                    </p:blipFill>
                    <p:spPr>
                      <a:xfrm>
                        <a:off x="1213322" y="2632765"/>
                        <a:ext cx="6717355" cy="2006591"/>
                      </a:xfrm>
                      <a:prstGeom prst="rect">
                        <a:avLst/>
                      </a:prstGeom>
                    </p:spPr>
                  </p:pic>
                </p:oleObj>
              </mc:Fallback>
            </mc:AlternateContent>
          </a:graphicData>
        </a:graphic>
      </p:graphicFrame>
      <p:sp>
        <p:nvSpPr>
          <p:cNvPr id="4" name="矩形 3"/>
          <p:cNvSpPr>
            <a:spLocks noChangeAspect="1"/>
          </p:cNvSpPr>
          <p:nvPr/>
        </p:nvSpPr>
        <p:spPr>
          <a:xfrm>
            <a:off x="508000" y="4725144"/>
            <a:ext cx="8128000" cy="90486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步骤</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趁热抽滤的原因是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步骤</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洗涤用的试剂是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2107334"/>
            <a:ext cx="8128000" cy="252992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将滤液</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先酸化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然后加入</a:t>
            </a:r>
            <a:r>
              <a:rPr lang="en-US" altLang="zh-CN" sz="2200">
                <a:solidFill>
                  <a:srgbClr val="000000"/>
                </a:solidFill>
                <a:latin typeface="Times New Roman" panose="02020603050405020304" pitchFamily="18" charset="0"/>
                <a:cs typeface="Times New Roman" panose="02020603050405020304" pitchFamily="18" charset="0"/>
              </a:rPr>
              <a:t>MnO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反应的离子方程式为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若反应后</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(Mn</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)=0.2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进一步调节溶液的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可分离</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Mn</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溶液所调的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范围为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1×10</a:t>
            </a:r>
            <a:r>
              <a:rPr lang="en-US" altLang="zh-CN" sz="2200" baseline="30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时表示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已沉淀完全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步骤</a:t>
            </a: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反应的离子方程式为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样品</a:t>
            </a:r>
            <a:r>
              <a:rPr lang="en-US" altLang="zh-CN" sz="2200">
                <a:solidFill>
                  <a:srgbClr val="000000"/>
                </a:solidFill>
                <a:latin typeface="Times New Roman" panose="02020603050405020304" pitchFamily="18" charset="0"/>
                <a:cs typeface="Times New Roman" panose="02020603050405020304" pitchFamily="18" charset="0"/>
              </a:rPr>
              <a:t>PbCO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中有少量</a:t>
            </a:r>
            <a:r>
              <a:rPr lang="en-US" altLang="zh-CN" sz="2200">
                <a:solidFill>
                  <a:srgbClr val="000000"/>
                </a:solidFill>
                <a:latin typeface="Times New Roman" panose="02020603050405020304" pitchFamily="18" charset="0"/>
                <a:cs typeface="Times New Roman" panose="02020603050405020304" pitchFamily="18" charset="0"/>
              </a:rPr>
              <a:t>PbCl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杂质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提纯的实验方案是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671426"/>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碳酸铅</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氧化剂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将难溶的</a:t>
            </a:r>
            <a:r>
              <a:rPr lang="en-US" altLang="zh-CN" sz="2200">
                <a:solidFill>
                  <a:srgbClr val="000000"/>
                </a:solidFill>
                <a:latin typeface="Times New Roman" panose="02020603050405020304" pitchFamily="18" charset="0"/>
                <a:cs typeface="Times New Roman" panose="02020603050405020304" pitchFamily="18" charset="0"/>
              </a:rPr>
              <a:t>PbS</a:t>
            </a:r>
            <a:r>
              <a:rPr lang="zh-CN" altLang="zh-CN" sz="2200">
                <a:solidFill>
                  <a:srgbClr val="000000"/>
                </a:solidFill>
                <a:latin typeface="Times New Roman" panose="02020603050405020304" pitchFamily="18" charset="0"/>
                <a:cs typeface="Times New Roman" panose="02020603050405020304" pitchFamily="18" charset="0"/>
              </a:rPr>
              <a:t>转化为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PbCl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80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3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盐酸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(3)PbCl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降温易结晶析出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趁热抽滤有利于铅的化合物与不溶性杂质分离</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冷水或乙醇</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13137" y="3789040"/>
          <a:ext cx="8128000" cy="830624"/>
        </p:xfrm>
        <a:graphic>
          <a:graphicData uri="http://schemas.openxmlformats.org/presentationml/2006/ole">
            <mc:AlternateContent xmlns:mc="http://schemas.openxmlformats.org/markup-compatibility/2006">
              <mc:Choice xmlns:v="urn:schemas-microsoft-com:vml" Requires="v">
                <p:oleObj spid="_x0000_s304130" name="文档" r:id="rId6" imgW="3839210" imgH="394970" progId="Word.Document.12">
                  <p:embed/>
                </p:oleObj>
              </mc:Choice>
              <mc:Fallback>
                <p:oleObj name="文档" r:id="rId6" imgW="3839210" imgH="394970" progId="Word.Document.12">
                  <p:embed/>
                  <p:pic>
                    <p:nvPicPr>
                      <p:cNvPr id="0" name="图片 304129"/>
                      <p:cNvPicPr/>
                      <p:nvPr/>
                    </p:nvPicPr>
                    <p:blipFill>
                      <a:blip r:embed="rId7"/>
                      <a:stretch>
                        <a:fillRect/>
                      </a:stretch>
                    </p:blipFill>
                    <p:spPr>
                      <a:xfrm>
                        <a:off x="313137" y="3789040"/>
                        <a:ext cx="8128000" cy="830624"/>
                      </a:xfrm>
                      <a:prstGeom prst="rect">
                        <a:avLst/>
                      </a:prstGeom>
                    </p:spPr>
                  </p:pic>
                </p:oleObj>
              </mc:Fallback>
            </mc:AlternateContent>
          </a:graphicData>
        </a:graphic>
      </p:graphicFrame>
      <p:sp>
        <p:nvSpPr>
          <p:cNvPr id="4" name="矩形 3"/>
          <p:cNvSpPr>
            <a:spLocks noChangeAspect="1"/>
          </p:cNvSpPr>
          <p:nvPr/>
        </p:nvSpPr>
        <p:spPr>
          <a:xfrm>
            <a:off x="508000" y="4619664"/>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向样品中加</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溶液浸取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过滤、洗涤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或向样品中加热水浸泡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趁热过滤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热水洗涤</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graphicFrame>
        <p:nvGraphicFramePr>
          <p:cNvPr id="2" name="对象 1"/>
          <p:cNvGraphicFramePr>
            <a:graphicFrameLocks noChangeAspect="1"/>
          </p:cNvGraphicFramePr>
          <p:nvPr/>
        </p:nvGraphicFramePr>
        <p:xfrm>
          <a:off x="395536" y="1278422"/>
          <a:ext cx="8128000" cy="2296826"/>
        </p:xfrm>
        <a:graphic>
          <a:graphicData uri="http://schemas.openxmlformats.org/presentationml/2006/ole">
            <mc:AlternateContent xmlns:mc="http://schemas.openxmlformats.org/markup-compatibility/2006">
              <mc:Choice xmlns:v="urn:schemas-microsoft-com:vml" Requires="v">
                <p:oleObj spid="_x0000_s305154" name="文档" r:id="rId6" imgW="3839210" imgH="1085215" progId="Word.Document.12">
                  <p:embed/>
                </p:oleObj>
              </mc:Choice>
              <mc:Fallback>
                <p:oleObj name="文档" r:id="rId6" imgW="3839210" imgH="1085215" progId="Word.Document.12">
                  <p:embed/>
                  <p:pic>
                    <p:nvPicPr>
                      <p:cNvPr id="0" name="图片 305153"/>
                      <p:cNvPicPr/>
                      <p:nvPr/>
                    </p:nvPicPr>
                    <p:blipFill>
                      <a:blip r:embed="rId7"/>
                      <a:stretch>
                        <a:fillRect/>
                      </a:stretch>
                    </p:blipFill>
                    <p:spPr>
                      <a:xfrm>
                        <a:off x="395536" y="1278422"/>
                        <a:ext cx="8128000" cy="2296826"/>
                      </a:xfrm>
                      <a:prstGeom prst="rect">
                        <a:avLst/>
                      </a:prstGeom>
                    </p:spPr>
                  </p:pic>
                </p:oleObj>
              </mc:Fallback>
            </mc:AlternateContent>
          </a:graphicData>
        </a:graphic>
      </p:graphicFrame>
      <p:sp>
        <p:nvSpPr>
          <p:cNvPr id="3" name="矩形 2"/>
          <p:cNvSpPr>
            <a:spLocks noChangeAspect="1"/>
          </p:cNvSpPr>
          <p:nvPr/>
        </p:nvSpPr>
        <p:spPr>
          <a:xfrm>
            <a:off x="508000" y="3501639"/>
            <a:ext cx="8128000" cy="328852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(1)PbCO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的名称为碳酸铅。</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步骤</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反应生成了硫沉淀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a:t>
            </a:r>
            <a:r>
              <a:rPr lang="en-US" altLang="zh-CN" sz="2200">
                <a:solidFill>
                  <a:srgbClr val="000000"/>
                </a:solidFill>
                <a:latin typeface="Times New Roman" panose="02020603050405020304" pitchFamily="18" charset="0"/>
                <a:cs typeface="Times New Roman" panose="02020603050405020304" pitchFamily="18" charset="0"/>
              </a:rPr>
              <a:t>MnO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是氧化剂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将难溶的</a:t>
            </a:r>
            <a:r>
              <a:rPr lang="en-US" altLang="zh-CN" sz="2200">
                <a:solidFill>
                  <a:srgbClr val="000000"/>
                </a:solidFill>
                <a:latin typeface="Times New Roman" panose="02020603050405020304" pitchFamily="18" charset="0"/>
                <a:cs typeface="Times New Roman" panose="02020603050405020304" pitchFamily="18" charset="0"/>
              </a:rPr>
              <a:t>PbS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转化为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PbCl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根据图像</a:t>
            </a:r>
            <a:r>
              <a:rPr lang="en-US" altLang="zh-CN" sz="2200">
                <a:solidFill>
                  <a:srgbClr val="000000"/>
                </a:solidFill>
                <a:latin typeface="Times New Roman" panose="02020603050405020304" pitchFamily="18" charset="0"/>
                <a:cs typeface="Times New Roman" panose="02020603050405020304" pitchFamily="18" charset="0"/>
              </a:rPr>
              <a:t>,80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盐酸条件下浸取率最高。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根据流程图步骤</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及已知提示</a:t>
            </a:r>
            <a:r>
              <a:rPr lang="en-US" altLang="zh-CN" sz="2200">
                <a:solidFill>
                  <a:srgbClr val="000000"/>
                </a:solidFill>
                <a:latin typeface="Times New Roman" panose="02020603050405020304" pitchFamily="18" charset="0"/>
                <a:cs typeface="Times New Roman" panose="02020603050405020304" pitchFamily="18" charset="0"/>
              </a:rPr>
              <a:t>,PbCl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降温易结晶析出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步骤</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趁热抽滤有利于铅的化合物与不溶性杂质分离。</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(4)PbCl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难溶于冷水和乙醇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易溶于热水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步骤</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洗涤用的试剂可以是冷水或乙醇。</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2" name="矩形 1"/>
          <p:cNvSpPr>
            <a:spLocks noChangeAspect="1"/>
          </p:cNvSpPr>
          <p:nvPr/>
        </p:nvSpPr>
        <p:spPr>
          <a:xfrm>
            <a:off x="508000" y="1340768"/>
            <a:ext cx="8128000" cy="1717393"/>
          </a:xfrm>
          <a:prstGeom prst="rect">
            <a:avLst/>
          </a:prstGeom>
        </p:spPr>
        <p:txBody>
          <a:bodyPr>
            <a:spAutoFit/>
          </a:bodyPr>
          <a:lstStyle/>
          <a:p>
            <a:pPr>
              <a:lnSpc>
                <a:spcPct val="120000"/>
              </a:lnSpc>
            </a:pPr>
            <a:r>
              <a:rPr lang="en-US" altLang="zh-CN" sz="2200" smtClean="0">
                <a:solidFill>
                  <a:srgbClr val="000000"/>
                </a:solidFill>
                <a:latin typeface="Times New Roman" panose="02020603050405020304" pitchFamily="18" charset="0"/>
              </a:rPr>
              <a:t>     (</a:t>
            </a:r>
            <a:r>
              <a:rPr lang="en-US" altLang="zh-CN" sz="2200">
                <a:solidFill>
                  <a:srgbClr val="000000"/>
                </a:solidFill>
                <a:latin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将滤液</a:t>
            </a:r>
            <a:r>
              <a:rPr lang="en-US" altLang="zh-CN" sz="2200">
                <a:solidFill>
                  <a:srgbClr val="000000"/>
                </a:solidFill>
                <a:latin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先酸化</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然后加入</a:t>
            </a:r>
            <a:r>
              <a:rPr lang="en-US" altLang="zh-CN" sz="2200">
                <a:solidFill>
                  <a:srgbClr val="000000"/>
                </a:solidFill>
                <a:latin typeface="Times New Roman" panose="02020603050405020304" pitchFamily="18" charset="0"/>
              </a:rPr>
              <a:t>MnO</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二氧化锰将亚铁离子氧化</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反应的离子方程式为</a:t>
            </a:r>
            <a:r>
              <a:rPr lang="en-US" altLang="zh-CN" sz="2200">
                <a:solidFill>
                  <a:srgbClr val="000000"/>
                </a:solidFill>
                <a:latin typeface="Times New Roman" panose="02020603050405020304" pitchFamily="18" charset="0"/>
              </a:rPr>
              <a:t>2Fe</a:t>
            </a:r>
            <a:r>
              <a:rPr lang="en-US" altLang="zh-CN" sz="2200" baseline="30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+4H</a:t>
            </a:r>
            <a:r>
              <a:rPr lang="en-US" altLang="zh-CN" sz="2200" baseline="30000">
                <a:solidFill>
                  <a:srgbClr val="000000"/>
                </a:solidFill>
                <a:latin typeface="Times New Roman" panose="02020603050405020304" pitchFamily="18" charset="0"/>
              </a:rPr>
              <a:t>+</a:t>
            </a:r>
            <a:r>
              <a:rPr lang="en-US" altLang="zh-CN" sz="2200">
                <a:solidFill>
                  <a:srgbClr val="000000"/>
                </a:solidFill>
                <a:latin typeface="Times New Roman" panose="02020603050405020304" pitchFamily="18" charset="0"/>
              </a:rPr>
              <a:t>+MnO</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=2Fe</a:t>
            </a:r>
            <a:r>
              <a:rPr lang="en-US" altLang="zh-CN" sz="2200" baseline="30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+Mn</a:t>
            </a:r>
            <a:r>
              <a:rPr lang="en-US" altLang="zh-CN" sz="2200" baseline="30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+2H</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若反应后</a:t>
            </a:r>
            <a:r>
              <a:rPr lang="en-US" altLang="zh-CN" sz="2200" i="1">
                <a:solidFill>
                  <a:srgbClr val="000000"/>
                </a:solidFill>
                <a:latin typeface="Times New Roman" panose="02020603050405020304" pitchFamily="18" charset="0"/>
              </a:rPr>
              <a:t>c</a:t>
            </a:r>
            <a:r>
              <a:rPr lang="en-US" altLang="zh-CN" sz="2200">
                <a:solidFill>
                  <a:srgbClr val="000000"/>
                </a:solidFill>
                <a:latin typeface="Times New Roman" panose="02020603050405020304" pitchFamily="18" charset="0"/>
              </a:rPr>
              <a:t>(Mn</a:t>
            </a:r>
            <a:r>
              <a:rPr lang="en-US" altLang="zh-CN" sz="2200" baseline="30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)=0.2</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mol·L</a:t>
            </a:r>
            <a:r>
              <a:rPr lang="en-US" altLang="zh-CN" sz="2200" baseline="30000">
                <a:solidFill>
                  <a:srgbClr val="000000"/>
                </a:solidFill>
                <a:latin typeface="Times New Roman" panose="02020603050405020304" pitchFamily="18" charset="0"/>
              </a:rPr>
              <a:t>-1</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进一步调节溶液的</a:t>
            </a:r>
            <a:r>
              <a:rPr lang="en-US" altLang="zh-CN" sz="2200">
                <a:solidFill>
                  <a:srgbClr val="000000"/>
                </a:solidFill>
                <a:latin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可分离</a:t>
            </a:r>
            <a:r>
              <a:rPr lang="en-US" altLang="zh-CN" sz="2200">
                <a:solidFill>
                  <a:srgbClr val="000000"/>
                </a:solidFill>
                <a:latin typeface="Times New Roman" panose="02020603050405020304" pitchFamily="18" charset="0"/>
              </a:rPr>
              <a:t>Fe</a:t>
            </a:r>
            <a:r>
              <a:rPr lang="en-US" altLang="zh-CN" sz="2200" baseline="30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rPr>
              <a:t>Mn</a:t>
            </a:r>
            <a:r>
              <a:rPr lang="en-US" altLang="zh-CN" sz="2200" baseline="30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根据表格中</a:t>
            </a:r>
            <a:r>
              <a:rPr lang="en-US" altLang="zh-CN" sz="2200" i="1">
                <a:solidFill>
                  <a:srgbClr val="000000"/>
                </a:solidFill>
                <a:latin typeface="Times New Roman" panose="02020603050405020304" pitchFamily="18" charset="0"/>
              </a:rPr>
              <a:t>K</a:t>
            </a:r>
            <a:r>
              <a:rPr lang="en-US" altLang="zh-CN" sz="2200" baseline="-25000">
                <a:solidFill>
                  <a:srgbClr val="000000"/>
                </a:solidFill>
                <a:latin typeface="Times New Roman" panose="02020603050405020304" pitchFamily="18" charset="0"/>
              </a:rPr>
              <a:t>sp</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数据</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a:t>
            </a:r>
            <a:r>
              <a:rPr lang="en-US" altLang="zh-CN" sz="2200">
                <a:solidFill>
                  <a:srgbClr val="000000"/>
                </a:solidFill>
                <a:latin typeface="Times New Roman" panose="02020603050405020304" pitchFamily="18" charset="0"/>
              </a:rPr>
              <a:t>Fe</a:t>
            </a:r>
            <a:r>
              <a:rPr lang="en-US" altLang="zh-CN" sz="2200" baseline="30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完全沉淀时</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a:t>
            </a:r>
            <a:endParaRPr lang="zh-CN" altLang="en-US" sz="2200"/>
          </a:p>
        </p:txBody>
      </p:sp>
      <p:graphicFrame>
        <p:nvGraphicFramePr>
          <p:cNvPr id="3" name="对象 2"/>
          <p:cNvGraphicFramePr>
            <a:graphicFrameLocks noChangeAspect="1"/>
          </p:cNvGraphicFramePr>
          <p:nvPr/>
        </p:nvGraphicFramePr>
        <p:xfrm>
          <a:off x="528638" y="3062288"/>
          <a:ext cx="8120062" cy="3052762"/>
        </p:xfrm>
        <a:graphic>
          <a:graphicData uri="http://schemas.openxmlformats.org/presentationml/2006/ole">
            <mc:AlternateContent xmlns:mc="http://schemas.openxmlformats.org/markup-compatibility/2006">
              <mc:Choice xmlns:v="urn:schemas-microsoft-com:vml" Requires="v">
                <p:oleObj spid="_x0000_s306178" name="文档" r:id="rId6" imgW="3839210" imgH="1449070" progId="Word.Document.12">
                  <p:embed/>
                </p:oleObj>
              </mc:Choice>
              <mc:Fallback>
                <p:oleObj name="文档" r:id="rId6" imgW="3839210" imgH="1449070" progId="Word.Document.12">
                  <p:embed/>
                  <p:pic>
                    <p:nvPicPr>
                      <p:cNvPr id="0" name="图片 306177"/>
                      <p:cNvPicPr/>
                      <p:nvPr/>
                    </p:nvPicPr>
                    <p:blipFill>
                      <a:blip r:embed="rId7"/>
                      <a:stretch>
                        <a:fillRect/>
                      </a:stretch>
                    </p:blipFill>
                    <p:spPr>
                      <a:xfrm>
                        <a:off x="528638" y="3062288"/>
                        <a:ext cx="8120062" cy="305276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9" name="文本框 8">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graphicFrame>
        <p:nvGraphicFramePr>
          <p:cNvPr id="2" name="对象 1"/>
          <p:cNvGraphicFramePr>
            <a:graphicFrameLocks noChangeAspect="1"/>
          </p:cNvGraphicFramePr>
          <p:nvPr/>
        </p:nvGraphicFramePr>
        <p:xfrm>
          <a:off x="508000" y="1988840"/>
          <a:ext cx="8128000" cy="830624"/>
        </p:xfrm>
        <a:graphic>
          <a:graphicData uri="http://schemas.openxmlformats.org/presentationml/2006/ole">
            <mc:AlternateContent xmlns:mc="http://schemas.openxmlformats.org/markup-compatibility/2006">
              <mc:Choice xmlns:v="urn:schemas-microsoft-com:vml" Requires="v">
                <p:oleObj spid="_x0000_s307202" name="文档" r:id="rId6" imgW="3839210" imgH="394970" progId="Word.Document.12">
                  <p:embed/>
                </p:oleObj>
              </mc:Choice>
              <mc:Fallback>
                <p:oleObj name="文档" r:id="rId6" imgW="3839210" imgH="394970" progId="Word.Document.12">
                  <p:embed/>
                  <p:pic>
                    <p:nvPicPr>
                      <p:cNvPr id="0" name="图片 307201"/>
                      <p:cNvPicPr/>
                      <p:nvPr/>
                    </p:nvPicPr>
                    <p:blipFill>
                      <a:blip r:embed="rId7"/>
                      <a:stretch>
                        <a:fillRect/>
                      </a:stretch>
                    </p:blipFill>
                    <p:spPr>
                      <a:xfrm>
                        <a:off x="508000" y="1988840"/>
                        <a:ext cx="8128000" cy="830624"/>
                      </a:xfrm>
                      <a:prstGeom prst="rect">
                        <a:avLst/>
                      </a:prstGeom>
                    </p:spPr>
                  </p:pic>
                </p:oleObj>
              </mc:Fallback>
            </mc:AlternateContent>
          </a:graphicData>
        </a:graphic>
      </p:graphicFrame>
      <p:sp>
        <p:nvSpPr>
          <p:cNvPr id="3" name="矩形 2"/>
          <p:cNvSpPr>
            <a:spLocks noChangeAspect="1"/>
          </p:cNvSpPr>
          <p:nvPr/>
        </p:nvSpPr>
        <p:spPr>
          <a:xfrm>
            <a:off x="508000" y="2837139"/>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样品</a:t>
            </a:r>
            <a:r>
              <a:rPr lang="en-US" altLang="zh-CN" sz="2200">
                <a:solidFill>
                  <a:srgbClr val="000000"/>
                </a:solidFill>
                <a:latin typeface="Times New Roman" panose="02020603050405020304" pitchFamily="18" charset="0"/>
                <a:cs typeface="Times New Roman" panose="02020603050405020304" pitchFamily="18" charset="0"/>
              </a:rPr>
              <a:t>PbCO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中有少量</a:t>
            </a:r>
            <a:r>
              <a:rPr lang="en-US" altLang="zh-CN" sz="2200">
                <a:solidFill>
                  <a:srgbClr val="000000"/>
                </a:solidFill>
                <a:latin typeface="Times New Roman" panose="02020603050405020304" pitchFamily="18" charset="0"/>
                <a:cs typeface="Times New Roman" panose="02020603050405020304" pitchFamily="18" charset="0"/>
              </a:rPr>
              <a:t>PbCl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杂质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200">
                <a:solidFill>
                  <a:srgbClr val="000000"/>
                </a:solidFill>
                <a:latin typeface="Times New Roman" panose="02020603050405020304" pitchFamily="18" charset="0"/>
                <a:cs typeface="Times New Roman" panose="02020603050405020304" pitchFamily="18" charset="0"/>
              </a:rPr>
              <a:t>PbCl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难溶于冷水和乙醇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易溶于热水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和流程图中</a:t>
            </a:r>
            <a:r>
              <a:rPr lang="en-US" altLang="zh-CN" sz="2200">
                <a:solidFill>
                  <a:srgbClr val="000000"/>
                </a:solidFill>
                <a:latin typeface="Times New Roman" panose="02020603050405020304" pitchFamily="18" charset="0"/>
                <a:cs typeface="Times New Roman" panose="02020603050405020304" pitchFamily="18" charset="0"/>
              </a:rPr>
              <a:t>PbCl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中加入碳酸钠溶液能够发生沉淀的转化生成</a:t>
            </a:r>
            <a:r>
              <a:rPr lang="en-US" altLang="zh-CN" sz="2200">
                <a:solidFill>
                  <a:srgbClr val="000000"/>
                </a:solidFill>
                <a:latin typeface="Times New Roman" panose="02020603050405020304" pitchFamily="18" charset="0"/>
                <a:cs typeface="Times New Roman" panose="02020603050405020304" pitchFamily="18" charset="0"/>
              </a:rPr>
              <a:t>PbCO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提纯的方法是向样品中加</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溶液浸取后过滤、洗涤或向样品中加热水浸泡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趁热过滤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热水洗涤。</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247282"/>
            <a:ext cx="8128000" cy="1678536"/>
          </a:xfrm>
          <a:prstGeom prst="rect">
            <a:avLst/>
          </a:prstGeom>
        </p:spPr>
        <p:txBody>
          <a:bodyPr>
            <a:spAutoFit/>
          </a:bodyPr>
          <a:lstStyle/>
          <a:p>
            <a:pPr indent="4064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废弃物中提取物质的工艺流程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,27)</a:t>
            </a:r>
            <a:r>
              <a:rPr lang="zh-CN" altLang="zh-CN" sz="2200">
                <a:solidFill>
                  <a:srgbClr val="000000"/>
                </a:solidFill>
                <a:latin typeface="Times New Roman" panose="02020603050405020304" pitchFamily="18" charset="0"/>
                <a:cs typeface="Times New Roman" panose="02020603050405020304" pitchFamily="18" charset="0"/>
              </a:rPr>
              <a:t>硫酸铁铵</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是一种重要铁盐。为充分利用资源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变废为宝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在实验室中探究采用废铁屑来制备硫酸铁铵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具体流程如下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39552" y="2925818"/>
          <a:ext cx="8128000" cy="1506555"/>
        </p:xfrm>
        <a:graphic>
          <a:graphicData uri="http://schemas.openxmlformats.org/presentationml/2006/ole">
            <mc:AlternateContent xmlns:mc="http://schemas.openxmlformats.org/markup-compatibility/2006">
              <mc:Choice xmlns:v="urn:schemas-microsoft-com:vml" Requires="v">
                <p:oleObj spid="_x0000_s308226" name="文档" r:id="rId5" imgW="3839210" imgH="713105" progId="Word.Document.12">
                  <p:embed/>
                </p:oleObj>
              </mc:Choice>
              <mc:Fallback>
                <p:oleObj name="文档" r:id="rId5" imgW="3839210" imgH="713105" progId="Word.Document.12">
                  <p:embed/>
                  <p:pic>
                    <p:nvPicPr>
                      <p:cNvPr id="0" name="图片 308225"/>
                      <p:cNvPicPr/>
                      <p:nvPr/>
                    </p:nvPicPr>
                    <p:blipFill>
                      <a:blip r:embed="rId6"/>
                      <a:stretch>
                        <a:fillRect/>
                      </a:stretch>
                    </p:blipFill>
                    <p:spPr>
                      <a:xfrm>
                        <a:off x="539552" y="2925818"/>
                        <a:ext cx="8128000" cy="1506555"/>
                      </a:xfrm>
                      <a:prstGeom prst="rect">
                        <a:avLst/>
                      </a:prstGeom>
                    </p:spPr>
                  </p:pic>
                </p:oleObj>
              </mc:Fallback>
            </mc:AlternateContent>
          </a:graphicData>
        </a:graphic>
      </p:graphicFrame>
      <p:sp>
        <p:nvSpPr>
          <p:cNvPr id="4" name="矩形 3"/>
          <p:cNvSpPr>
            <a:spLocks noChangeAspect="1"/>
          </p:cNvSpPr>
          <p:nvPr/>
        </p:nvSpPr>
        <p:spPr>
          <a:xfrm>
            <a:off x="508000" y="4432373"/>
            <a:ext cx="8128000" cy="212365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步骤</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的目的是去除废铁屑表面的油污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方法是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步骤</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需要加热的目的是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温度保持</a:t>
            </a:r>
            <a:r>
              <a:rPr lang="en-US" altLang="zh-CN" sz="2200">
                <a:solidFill>
                  <a:srgbClr val="000000"/>
                </a:solidFill>
                <a:latin typeface="Times New Roman" panose="02020603050405020304" pitchFamily="18" charset="0"/>
                <a:cs typeface="Times New Roman" panose="02020603050405020304" pitchFamily="18" charset="0"/>
              </a:rPr>
              <a:t>80~95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采用的合适加热方式是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。铁屑中含有少量硫化物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反应产生的气体需要净化处理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合适的装置为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填标号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84784"/>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步骤</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中选用足量的</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理由是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。分批加入</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同时为了</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溶液要保持</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小于</a:t>
            </a:r>
            <a:r>
              <a:rPr lang="en-US" altLang="zh-CN" sz="2200">
                <a:solidFill>
                  <a:srgbClr val="000000"/>
                </a:solidFill>
                <a:latin typeface="Times New Roman" panose="02020603050405020304" pitchFamily="18" charset="0"/>
                <a:cs typeface="Times New Roman" panose="02020603050405020304" pitchFamily="18" charset="0"/>
              </a:rPr>
              <a:t>0.5</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步骤</a:t>
            </a:r>
            <a:r>
              <a:rPr lang="zh-CN" altLang="zh-CN" sz="2200">
                <a:solidFill>
                  <a:srgbClr val="000000"/>
                </a:solidFill>
                <a:latin typeface="NEU-BZ-S92"/>
                <a:cs typeface="宋体" panose="02010600030101010101" pitchFamily="2" charset="-122"/>
              </a:rPr>
              <a:t>⑤</a:t>
            </a:r>
            <a:r>
              <a:rPr lang="zh-CN" altLang="zh-CN" sz="2200">
                <a:solidFill>
                  <a:srgbClr val="000000"/>
                </a:solidFill>
                <a:latin typeface="Times New Roman" panose="02020603050405020304" pitchFamily="18" charset="0"/>
                <a:cs typeface="Times New Roman" panose="02020603050405020304" pitchFamily="18" charset="0"/>
              </a:rPr>
              <a:t>的具体实验操作有</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经干燥得到硫酸铁铵晶体样品。</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采用热重分析法测定硫酸铁铵晶体样品所含结晶水数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将样品加热到</a:t>
            </a:r>
            <a:r>
              <a:rPr lang="en-US" altLang="zh-CN" sz="2200">
                <a:solidFill>
                  <a:srgbClr val="000000"/>
                </a:solidFill>
                <a:latin typeface="Times New Roman" panose="02020603050405020304" pitchFamily="18" charset="0"/>
                <a:cs typeface="Times New Roman" panose="02020603050405020304" pitchFamily="18" charset="0"/>
              </a:rPr>
              <a:t>150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时失掉</a:t>
            </a:r>
            <a:r>
              <a:rPr lang="en-US" altLang="zh-CN" sz="2200">
                <a:solidFill>
                  <a:srgbClr val="000000"/>
                </a:solidFill>
                <a:latin typeface="Times New Roman" panose="02020603050405020304" pitchFamily="18" charset="0"/>
                <a:cs typeface="Times New Roman" panose="02020603050405020304" pitchFamily="18" charset="0"/>
              </a:rPr>
              <a:t>1.5</a:t>
            </a:r>
            <a:r>
              <a:rPr lang="zh-CN" altLang="zh-CN" sz="2200">
                <a:solidFill>
                  <a:srgbClr val="000000"/>
                </a:solidFill>
                <a:latin typeface="Times New Roman" panose="02020603050405020304" pitchFamily="18" charset="0"/>
                <a:cs typeface="Times New Roman" panose="02020603050405020304" pitchFamily="18" charset="0"/>
              </a:rPr>
              <a:t>个结晶水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失重</a:t>
            </a:r>
            <a:r>
              <a:rPr lang="en-US" altLang="zh-CN" sz="2200">
                <a:solidFill>
                  <a:srgbClr val="000000"/>
                </a:solidFill>
                <a:latin typeface="Times New Roman" panose="02020603050405020304" pitchFamily="18" charset="0"/>
                <a:cs typeface="Times New Roman" panose="02020603050405020304" pitchFamily="18" charset="0"/>
              </a:rPr>
              <a:t>5.6%</a:t>
            </a:r>
            <a:r>
              <a:rPr lang="zh-CN" altLang="zh-CN" sz="2200">
                <a:solidFill>
                  <a:srgbClr val="000000"/>
                </a:solidFill>
                <a:latin typeface="Times New Roman" panose="02020603050405020304" pitchFamily="18" charset="0"/>
                <a:cs typeface="Times New Roman" panose="02020603050405020304" pitchFamily="18" charset="0"/>
              </a:rPr>
              <a:t>。硫酸铁铵晶体的化学式为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755576" y="4382116"/>
          <a:ext cx="8128000" cy="1802486"/>
        </p:xfrm>
        <a:graphic>
          <a:graphicData uri="http://schemas.openxmlformats.org/presentationml/2006/ole">
            <mc:AlternateContent xmlns:mc="http://schemas.openxmlformats.org/markup-compatibility/2006">
              <mc:Choice xmlns:v="urn:schemas-microsoft-com:vml" Requires="v">
                <p:oleObj spid="_x0000_s309250" name="文档" r:id="rId5" imgW="3839210" imgH="853440" progId="Word.Document.12">
                  <p:embed/>
                </p:oleObj>
              </mc:Choice>
              <mc:Fallback>
                <p:oleObj name="文档" r:id="rId5" imgW="3839210" imgH="853440" progId="Word.Document.12">
                  <p:embed/>
                  <p:pic>
                    <p:nvPicPr>
                      <p:cNvPr id="0" name="图片 309249"/>
                      <p:cNvPicPr/>
                      <p:nvPr/>
                    </p:nvPicPr>
                    <p:blipFill>
                      <a:blip r:embed="rId6"/>
                      <a:stretch>
                        <a:fillRect/>
                      </a:stretch>
                    </p:blipFill>
                    <p:spPr>
                      <a:xfrm>
                        <a:off x="755576" y="4382116"/>
                        <a:ext cx="8128000" cy="180248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39552" y="1556792"/>
            <a:ext cx="8128000" cy="411612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碱煮水洗</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加快反应　热水浴　</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全部氧化为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不引入杂质　抑制</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水解</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加热浓缩、冷却结晶、过滤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洗涤</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·12H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油污在碱性溶液中发生水解反应生成可溶于水的物质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因此可使用碱煮水洗的方法去除废铁屑表面的油污。</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加热可以增大溶解速率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温度低于</a:t>
            </a:r>
            <a:r>
              <a:rPr lang="en-US" altLang="zh-CN" sz="2200">
                <a:solidFill>
                  <a:srgbClr val="000000"/>
                </a:solidFill>
                <a:latin typeface="Times New Roman" panose="02020603050405020304" pitchFamily="18" charset="0"/>
                <a:cs typeface="Times New Roman" panose="02020603050405020304" pitchFamily="18" charset="0"/>
              </a:rPr>
              <a:t>100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因此可用水浴加热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硫化氢可与碱反应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因此可用碱溶液来吸收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为了防止倒吸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应选用的装置为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wipe(down)">
                                      <p:cBhvr>
                                        <p:cTn id="1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12776"/>
            <a:ext cx="8128000" cy="252992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为了将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全部转化为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应选用足量的</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生成的</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能发生水解反应</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反应消耗</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为了抑制</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发生水解反应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应保持溶液的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小于</a:t>
            </a:r>
            <a:r>
              <a:rPr lang="en-US" altLang="zh-CN" sz="2200">
                <a:solidFill>
                  <a:srgbClr val="000000"/>
                </a:solidFill>
                <a:latin typeface="Times New Roman" panose="02020603050405020304" pitchFamily="18" charset="0"/>
                <a:cs typeface="Times New Roman" panose="02020603050405020304" pitchFamily="18" charset="0"/>
              </a:rPr>
              <a:t>0.5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由溶液得到晶体的操作为加热浓缩、冷却结晶、过滤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洗涤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smtClean="0">
                <a:solidFill>
                  <a:srgbClr val="000000"/>
                </a:solidFill>
                <a:latin typeface="Times New Roman" panose="02020603050405020304" pitchFamily="18" charset="0"/>
              </a:rPr>
              <a:t>    (</a:t>
            </a:r>
            <a:r>
              <a:rPr lang="en-US" altLang="zh-CN" sz="2200">
                <a:solidFill>
                  <a:srgbClr val="000000"/>
                </a:solidFill>
                <a:latin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设硫酸铁铵晶体的物质的量为</a:t>
            </a:r>
            <a:r>
              <a:rPr lang="en-US" altLang="zh-CN" sz="2200">
                <a:solidFill>
                  <a:srgbClr val="000000"/>
                </a:solidFill>
                <a:latin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则失去水的物质的量为</a:t>
            </a:r>
            <a:r>
              <a:rPr lang="en-US" altLang="zh-CN" sz="2200">
                <a:solidFill>
                  <a:srgbClr val="000000"/>
                </a:solidFill>
                <a:latin typeface="Times New Roman" panose="02020603050405020304" pitchFamily="18" charset="0"/>
              </a:rPr>
              <a:t>1.5</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质量为</a:t>
            </a:r>
            <a:r>
              <a:rPr lang="en-US" altLang="zh-CN" sz="2200">
                <a:solidFill>
                  <a:srgbClr val="000000"/>
                </a:solidFill>
                <a:latin typeface="Times New Roman" panose="02020603050405020304" pitchFamily="18" charset="0"/>
              </a:rPr>
              <a:t>27</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由此可知</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硫酸铁铵晶体的相对分子质量为</a:t>
            </a:r>
            <a:endParaRPr lang="zh-CN" altLang="en-US" sz="2200"/>
          </a:p>
        </p:txBody>
      </p:sp>
      <p:graphicFrame>
        <p:nvGraphicFramePr>
          <p:cNvPr id="3" name="对象 2"/>
          <p:cNvGraphicFramePr>
            <a:graphicFrameLocks noChangeAspect="1"/>
          </p:cNvGraphicFramePr>
          <p:nvPr/>
        </p:nvGraphicFramePr>
        <p:xfrm>
          <a:off x="548633" y="3942699"/>
          <a:ext cx="8128000" cy="568320"/>
        </p:xfrm>
        <a:graphic>
          <a:graphicData uri="http://schemas.openxmlformats.org/presentationml/2006/ole">
            <mc:AlternateContent xmlns:mc="http://schemas.openxmlformats.org/markup-compatibility/2006">
              <mc:Choice xmlns:v="urn:schemas-microsoft-com:vml" Requires="v">
                <p:oleObj spid="_x0000_s310274" name="文档" r:id="rId5" imgW="3839210" imgH="269875" progId="Word.Document.12">
                  <p:embed/>
                </p:oleObj>
              </mc:Choice>
              <mc:Fallback>
                <p:oleObj name="文档" r:id="rId5" imgW="3839210" imgH="269875" progId="Word.Document.12">
                  <p:embed/>
                  <p:pic>
                    <p:nvPicPr>
                      <p:cNvPr id="0" name="图片 310273"/>
                      <p:cNvPicPr/>
                      <p:nvPr/>
                    </p:nvPicPr>
                    <p:blipFill>
                      <a:blip r:embed="rId6"/>
                      <a:stretch>
                        <a:fillRect/>
                      </a:stretch>
                    </p:blipFill>
                    <p:spPr>
                      <a:xfrm>
                        <a:off x="548633" y="3942699"/>
                        <a:ext cx="8128000" cy="568320"/>
                      </a:xfrm>
                      <a:prstGeom prst="rect">
                        <a:avLst/>
                      </a:prstGeom>
                    </p:spPr>
                  </p:pic>
                </p:oleObj>
              </mc:Fallback>
            </mc:AlternateContent>
          </a:graphicData>
        </a:graphic>
      </p:graphicFrame>
      <p:sp>
        <p:nvSpPr>
          <p:cNvPr id="4" name="矩形 3"/>
          <p:cNvSpPr>
            <a:spLocks noChangeAspect="1"/>
          </p:cNvSpPr>
          <p:nvPr/>
        </p:nvSpPr>
        <p:spPr>
          <a:xfrm>
            <a:off x="107504" y="4581128"/>
            <a:ext cx="5747086"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铁铵晶体的化学式为</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·12H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graphicFrame>
        <p:nvGraphicFramePr>
          <p:cNvPr id="2" name="对象 1"/>
          <p:cNvGraphicFramePr>
            <a:graphicFrameLocks noChangeAspect="1"/>
          </p:cNvGraphicFramePr>
          <p:nvPr/>
        </p:nvGraphicFramePr>
        <p:xfrm>
          <a:off x="395536" y="1412776"/>
          <a:ext cx="8128000" cy="2031160"/>
        </p:xfrm>
        <a:graphic>
          <a:graphicData uri="http://schemas.openxmlformats.org/presentationml/2006/ole">
            <mc:AlternateContent xmlns:mc="http://schemas.openxmlformats.org/markup-compatibility/2006">
              <mc:Choice xmlns:v="urn:schemas-microsoft-com:vml" Requires="v">
                <p:oleObj spid="_x0000_s271362" name="文档" r:id="rId3" imgW="3839210" imgH="960120" progId="Word.Document.12">
                  <p:embed/>
                </p:oleObj>
              </mc:Choice>
              <mc:Fallback>
                <p:oleObj name="文档" r:id="rId3" imgW="3839210" imgH="960120" progId="Word.Document.12">
                  <p:embed/>
                  <p:pic>
                    <p:nvPicPr>
                      <p:cNvPr id="0" name="图片 271361"/>
                      <p:cNvPicPr/>
                      <p:nvPr/>
                    </p:nvPicPr>
                    <p:blipFill>
                      <a:blip r:embed="rId4"/>
                      <a:stretch>
                        <a:fillRect/>
                      </a:stretch>
                    </p:blipFill>
                    <p:spPr>
                      <a:xfrm>
                        <a:off x="395536" y="1412776"/>
                        <a:ext cx="8128000" cy="2031160"/>
                      </a:xfrm>
                      <a:prstGeom prst="rect">
                        <a:avLst/>
                      </a:prstGeom>
                    </p:spPr>
                  </p:pic>
                </p:oleObj>
              </mc:Fallback>
            </mc:AlternateContent>
          </a:graphicData>
        </a:graphic>
      </p:graphicFrame>
      <p:sp>
        <p:nvSpPr>
          <p:cNvPr id="3" name="矩形 2"/>
          <p:cNvSpPr>
            <a:spLocks noChangeAspect="1"/>
          </p:cNvSpPr>
          <p:nvPr/>
        </p:nvSpPr>
        <p:spPr>
          <a:xfrm>
            <a:off x="508000" y="3467437"/>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由硼镁矿粉所含的元素及加入的硫酸铵溶液可知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该气体只能为氨气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碳酸氢铵与氨气反应的化学方程式为</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由流程图可知</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元素最终以</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的形式存在</a:t>
            </a:r>
            <a:r>
              <a:rPr lang="en-US" altLang="zh-CN" sz="2200">
                <a:solidFill>
                  <a:srgbClr val="000000"/>
                </a:solidFill>
                <a:latin typeface="Times New Roman" panose="02020603050405020304" pitchFamily="18" charset="0"/>
                <a:cs typeface="Times New Roman" panose="02020603050405020304" pitchFamily="18" charset="0"/>
              </a:rPr>
              <a:t>,Mg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元素经沉镁后以</a:t>
            </a:r>
            <a:r>
              <a:rPr lang="en-US" altLang="zh-CN" sz="2200">
                <a:solidFill>
                  <a:srgbClr val="000000"/>
                </a:solidFill>
                <a:latin typeface="Times New Roman" panose="02020603050405020304" pitchFamily="18" charset="0"/>
                <a:cs typeface="Times New Roman" panose="02020603050405020304" pitchFamily="18" charset="0"/>
              </a:rPr>
              <a:t>Mg(OH)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·MgCO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的形式存在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可分析出</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在沉镁后不会存在于母液中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因此滤渣</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的主要成分为矿石中含有的</a:t>
            </a:r>
            <a:r>
              <a:rPr lang="en-US" altLang="zh-CN" sz="2200">
                <a:solidFill>
                  <a:srgbClr val="000000"/>
                </a:solidFill>
                <a:latin typeface="Times New Roman" panose="02020603050405020304" pitchFamily="18" charset="0"/>
                <a:cs typeface="Times New Roman" panose="02020603050405020304" pitchFamily="18" charset="0"/>
              </a:rPr>
              <a:t>SiO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。可用</a:t>
            </a:r>
            <a:r>
              <a:rPr lang="en-US" altLang="zh-CN" sz="2200">
                <a:solidFill>
                  <a:srgbClr val="000000"/>
                </a:solidFill>
                <a:latin typeface="Times New Roman" panose="02020603050405020304" pitchFamily="18" charset="0"/>
                <a:cs typeface="Times New Roman" panose="02020603050405020304" pitchFamily="18" charset="0"/>
              </a:rPr>
              <a:t>KSCN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溶液检验</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的存在。</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9" name="文本框 8">
            <a:hlinkClick r:id="rId5"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6"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7"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5" name="矩形 4"/>
          <p:cNvSpPr>
            <a:spLocks noChangeAspect="1"/>
          </p:cNvSpPr>
          <p:nvPr/>
        </p:nvSpPr>
        <p:spPr>
          <a:xfrm>
            <a:off x="508000" y="1231598"/>
            <a:ext cx="8128000" cy="533492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审题要点</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从实验目的看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该实验是制备硫酸铁铵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容易误认为硫酸亚铁铵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从命题形式看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本题通过无机化工流程图考查无机物制备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从转化条件看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反应温度低于水的沸点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应该利用水浴加热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双氧水作氧化剂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氧化铁屑与稀硫酸反应生成的亚铁离子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从问题</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提示看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铁屑表面含有油污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此处油污应理解为油脂类物质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影响铁与稀硫酸反应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可利用热碱溶液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清洗铁屑表面的油污。</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知识迁移</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分批加入双氧水。联想</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氧化亚铁离子是放热反应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铁离子作</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分解的催化剂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铁离子水解反应是吸热反应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亚铁离子被</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氧化放出热量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使温度升高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导致铁离子水解加剧。</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失重指失去部分元素导致固体质量减小。失重率等于失去元素的质量与样品总质量之比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不是失去元素质量与剩余固体质量之比。</a:t>
            </a:r>
            <a:r>
              <a:rPr lang="en-US" altLang="zh-CN" sz="2200">
                <a:solidFill>
                  <a:srgbClr val="000000"/>
                </a:solidFill>
                <a:latin typeface="Times New Roman" panose="02020603050405020304" pitchFamily="18" charset="0"/>
                <a:cs typeface="Times New Roman" panose="02020603050405020304" pitchFamily="18" charset="0"/>
              </a:rPr>
              <a:t>(3)H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与碱溶液反应较快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会引起倒吸。</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768800"/>
            <a:ext cx="8128000" cy="1272271"/>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课标全国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,28)</a:t>
            </a:r>
            <a:r>
              <a:rPr lang="zh-CN" altLang="zh-CN" sz="2200">
                <a:solidFill>
                  <a:srgbClr val="000000"/>
                </a:solidFill>
                <a:latin typeface="Times New Roman" panose="02020603050405020304" pitchFamily="18" charset="0"/>
                <a:cs typeface="Times New Roman" panose="02020603050405020304" pitchFamily="18" charset="0"/>
              </a:rPr>
              <a:t>以硅藻土为载体的五氧化二钒</a:t>
            </a:r>
            <a:r>
              <a:rPr lang="en-US" altLang="zh-CN" sz="2200">
                <a:solidFill>
                  <a:srgbClr val="000000"/>
                </a:solidFill>
                <a:latin typeface="Times New Roman" panose="02020603050405020304" pitchFamily="18" charset="0"/>
                <a:cs typeface="Times New Roman" panose="02020603050405020304" pitchFamily="18" charset="0"/>
              </a:rPr>
              <a:t>(V</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是接触法生产硫酸的催化剂。从废钒催化剂中回收</a:t>
            </a:r>
            <a:r>
              <a:rPr lang="en-US" altLang="zh-CN" sz="2200">
                <a:solidFill>
                  <a:srgbClr val="000000"/>
                </a:solidFill>
                <a:latin typeface="Times New Roman" panose="02020603050405020304" pitchFamily="18" charset="0"/>
                <a:cs typeface="Times New Roman" panose="02020603050405020304" pitchFamily="18" charset="0"/>
              </a:rPr>
              <a:t>V</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既避免污染环境又有利于资源综合利用。废钒催化剂的主要成分为</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3051183"/>
          <a:ext cx="8128000" cy="1457937"/>
        </p:xfrm>
        <a:graphic>
          <a:graphicData uri="http://schemas.openxmlformats.org/presentationml/2006/ole">
            <mc:AlternateContent xmlns:mc="http://schemas.openxmlformats.org/markup-compatibility/2006">
              <mc:Choice xmlns:v="urn:schemas-microsoft-com:vml" Requires="v">
                <p:oleObj spid="_x0000_s311298" name="文档" r:id="rId5" imgW="3895090" imgH="699770" progId="Word.Document.12">
                  <p:embed/>
                </p:oleObj>
              </mc:Choice>
              <mc:Fallback>
                <p:oleObj name="文档" r:id="rId5" imgW="3895090" imgH="699770" progId="Word.Document.12">
                  <p:embed/>
                  <p:pic>
                    <p:nvPicPr>
                      <p:cNvPr id="0" name="图片 311297"/>
                      <p:cNvPicPr/>
                      <p:nvPr/>
                    </p:nvPicPr>
                    <p:blipFill>
                      <a:blip r:embed="rId6"/>
                      <a:stretch>
                        <a:fillRect/>
                      </a:stretch>
                    </p:blipFill>
                    <p:spPr>
                      <a:xfrm>
                        <a:off x="508000" y="3051183"/>
                        <a:ext cx="8128000" cy="1457937"/>
                      </a:xfrm>
                      <a:prstGeom prst="rect">
                        <a:avLst/>
                      </a:prstGeom>
                    </p:spPr>
                  </p:pic>
                </p:oleObj>
              </mc:Fallback>
            </mc:AlternateContent>
          </a:graphicData>
        </a:graphic>
      </p:graphicFrame>
      <p:sp>
        <p:nvSpPr>
          <p:cNvPr id="4" name="矩形 3"/>
          <p:cNvSpPr>
            <a:spLocks noChangeAspect="1"/>
          </p:cNvSpPr>
          <p:nvPr/>
        </p:nvSpPr>
        <p:spPr>
          <a:xfrm>
            <a:off x="508000" y="4020634"/>
            <a:ext cx="5117106"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以下是一种废钒催化剂回收工艺路线</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683568" y="4509120"/>
          <a:ext cx="8128000" cy="1533458"/>
        </p:xfrm>
        <a:graphic>
          <a:graphicData uri="http://schemas.openxmlformats.org/presentationml/2006/ole">
            <mc:AlternateContent xmlns:mc="http://schemas.openxmlformats.org/markup-compatibility/2006">
              <mc:Choice xmlns:v="urn:schemas-microsoft-com:vml" Requires="v">
                <p:oleObj spid="_x0000_s311299" name="文档" r:id="rId7" imgW="3839210" imgH="725170" progId="Word.Document.12">
                  <p:embed/>
                </p:oleObj>
              </mc:Choice>
              <mc:Fallback>
                <p:oleObj name="文档" r:id="rId7" imgW="3839210" imgH="725170" progId="Word.Document.12">
                  <p:embed/>
                  <p:pic>
                    <p:nvPicPr>
                      <p:cNvPr id="0" name="图片 311298"/>
                      <p:cNvPicPr/>
                      <p:nvPr/>
                    </p:nvPicPr>
                    <p:blipFill>
                      <a:blip r:embed="rId8"/>
                      <a:stretch>
                        <a:fillRect/>
                      </a:stretch>
                    </p:blipFill>
                    <p:spPr>
                      <a:xfrm>
                        <a:off x="683568" y="4509120"/>
                        <a:ext cx="8128000" cy="153345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216497"/>
            <a:ext cx="2295821"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4" name="矩形 3"/>
          <p:cNvSpPr>
            <a:spLocks noChangeAspect="1"/>
          </p:cNvSpPr>
          <p:nvPr/>
        </p:nvSpPr>
        <p:spPr>
          <a:xfrm>
            <a:off x="508000" y="5229200"/>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流出液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中阳离子最多的是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沉钒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得到偏钒酸铵</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VO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写出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煅烧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中发生反应的化学方程式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510371" y="1687493"/>
          <a:ext cx="8128000" cy="4005152"/>
        </p:xfrm>
        <a:graphic>
          <a:graphicData uri="http://schemas.openxmlformats.org/presentationml/2006/ole">
            <mc:AlternateContent xmlns:mc="http://schemas.openxmlformats.org/markup-compatibility/2006">
              <mc:Choice xmlns:v="urn:schemas-microsoft-com:vml" Requires="v">
                <p:oleObj spid="_x0000_s312322" name="文档" r:id="rId5" imgW="3839210" imgH="1896110" progId="Word.Document.12">
                  <p:embed/>
                </p:oleObj>
              </mc:Choice>
              <mc:Fallback>
                <p:oleObj name="文档" r:id="rId5" imgW="3839210" imgH="1896110" progId="Word.Document.12">
                  <p:embed/>
                  <p:pic>
                    <p:nvPicPr>
                      <p:cNvPr id="0" name="图片 312321"/>
                      <p:cNvPicPr/>
                      <p:nvPr/>
                    </p:nvPicPr>
                    <p:blipFill>
                      <a:blip r:embed="rId6"/>
                      <a:stretch>
                        <a:fillRect/>
                      </a:stretch>
                    </p:blipFill>
                    <p:spPr>
                      <a:xfrm>
                        <a:off x="510371" y="1687493"/>
                        <a:ext cx="8128000" cy="400515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graphicFrame>
        <p:nvGraphicFramePr>
          <p:cNvPr id="6" name="对象 5"/>
          <p:cNvGraphicFramePr>
            <a:graphicFrameLocks noChangeAspect="1"/>
          </p:cNvGraphicFramePr>
          <p:nvPr/>
        </p:nvGraphicFramePr>
        <p:xfrm>
          <a:off x="539552" y="1340768"/>
          <a:ext cx="8128000" cy="1600715"/>
        </p:xfrm>
        <a:graphic>
          <a:graphicData uri="http://schemas.openxmlformats.org/presentationml/2006/ole">
            <mc:AlternateContent xmlns:mc="http://schemas.openxmlformats.org/markup-compatibility/2006">
              <mc:Choice xmlns:v="urn:schemas-microsoft-com:vml" Requires="v">
                <p:oleObj spid="_x0000_s313346" name="文档" r:id="rId5" imgW="3839210" imgH="757555" progId="Word.Document.12">
                  <p:embed/>
                </p:oleObj>
              </mc:Choice>
              <mc:Fallback>
                <p:oleObj name="文档" r:id="rId5" imgW="3839210" imgH="757555" progId="Word.Document.12">
                  <p:embed/>
                  <p:pic>
                    <p:nvPicPr>
                      <p:cNvPr id="0" name="图片 313345"/>
                      <p:cNvPicPr/>
                      <p:nvPr/>
                    </p:nvPicPr>
                    <p:blipFill>
                      <a:blip r:embed="rId6"/>
                      <a:stretch>
                        <a:fillRect/>
                      </a:stretch>
                    </p:blipFill>
                    <p:spPr>
                      <a:xfrm>
                        <a:off x="539552" y="1340768"/>
                        <a:ext cx="8128000" cy="1600715"/>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06535" y="3070574"/>
          <a:ext cx="8128000" cy="2764260"/>
        </p:xfrm>
        <a:graphic>
          <a:graphicData uri="http://schemas.openxmlformats.org/presentationml/2006/ole">
            <mc:AlternateContent xmlns:mc="http://schemas.openxmlformats.org/markup-compatibility/2006">
              <mc:Choice xmlns:v="urn:schemas-microsoft-com:vml" Requires="v">
                <p:oleObj spid="_x0000_s313347" name="文档" r:id="rId7" imgW="3839210" imgH="1306195" progId="Word.Document.12">
                  <p:embed/>
                </p:oleObj>
              </mc:Choice>
              <mc:Fallback>
                <p:oleObj name="文档" r:id="rId7" imgW="3839210" imgH="1306195" progId="Word.Document.12">
                  <p:embed/>
                  <p:pic>
                    <p:nvPicPr>
                      <p:cNvPr id="0" name="图片 313346"/>
                      <p:cNvPicPr/>
                      <p:nvPr/>
                    </p:nvPicPr>
                    <p:blipFill>
                      <a:blip r:embed="rId8"/>
                      <a:stretch>
                        <a:fillRect/>
                      </a:stretch>
                    </p:blipFill>
                    <p:spPr>
                      <a:xfrm>
                        <a:off x="506535" y="3070574"/>
                        <a:ext cx="8128000" cy="276426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12776"/>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加入</a:t>
            </a:r>
            <a:r>
              <a:rPr lang="en-US" altLang="zh-CN" sz="2200">
                <a:solidFill>
                  <a:srgbClr val="000000"/>
                </a:solidFill>
                <a:latin typeface="Times New Roman" panose="02020603050405020304" pitchFamily="18" charset="0"/>
                <a:cs typeface="Times New Roman" panose="02020603050405020304" pitchFamily="18" charset="0"/>
              </a:rPr>
              <a:t>KOH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进行中和时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溶液中的</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Al</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转化为</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Al(OH)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沉淀而除去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则滤渣</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中含有</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Al(OH)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475711" y="2278782"/>
          <a:ext cx="8128000" cy="830624"/>
        </p:xfrm>
        <a:graphic>
          <a:graphicData uri="http://schemas.openxmlformats.org/presentationml/2006/ole">
            <mc:AlternateContent xmlns:mc="http://schemas.openxmlformats.org/markup-compatibility/2006">
              <mc:Choice xmlns:v="urn:schemas-microsoft-com:vml" Requires="v">
                <p:oleObj spid="_x0000_s314370" name="文档" r:id="rId5" imgW="3839210" imgH="393065" progId="Word.Document.12">
                  <p:embed/>
                </p:oleObj>
              </mc:Choice>
              <mc:Fallback>
                <p:oleObj name="文档" r:id="rId5" imgW="3839210" imgH="393065" progId="Word.Document.12">
                  <p:embed/>
                  <p:pic>
                    <p:nvPicPr>
                      <p:cNvPr id="0" name="图片 314369"/>
                      <p:cNvPicPr/>
                      <p:nvPr/>
                    </p:nvPicPr>
                    <p:blipFill>
                      <a:blip r:embed="rId6"/>
                      <a:stretch>
                        <a:fillRect/>
                      </a:stretch>
                    </p:blipFill>
                    <p:spPr>
                      <a:xfrm>
                        <a:off x="475711" y="2278782"/>
                        <a:ext cx="8128000" cy="830624"/>
                      </a:xfrm>
                      <a:prstGeom prst="rect">
                        <a:avLst/>
                      </a:prstGeom>
                    </p:spPr>
                  </p:pic>
                </p:oleObj>
              </mc:Fallback>
            </mc:AlternateContent>
          </a:graphicData>
        </a:graphic>
      </p:graphicFrame>
      <p:sp>
        <p:nvSpPr>
          <p:cNvPr id="4" name="矩形 3"/>
          <p:cNvSpPr>
            <a:spLocks noChangeAspect="1"/>
          </p:cNvSpPr>
          <p:nvPr/>
        </p:nvSpPr>
        <p:spPr>
          <a:xfrm>
            <a:off x="508000" y="3109406"/>
            <a:ext cx="8128000" cy="131112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前面依次加入了</a:t>
            </a:r>
            <a:r>
              <a:rPr lang="en-US" altLang="zh-CN" sz="2200">
                <a:solidFill>
                  <a:srgbClr val="000000"/>
                </a:solidFill>
                <a:latin typeface="Times New Roman" panose="02020603050405020304" pitchFamily="18" charset="0"/>
                <a:cs typeface="Times New Roman" panose="02020603050405020304" pitchFamily="18" charset="0"/>
              </a:rPr>
              <a:t>KClO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KOH,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流出液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中阳离子最多的是</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smtClean="0">
                <a:solidFill>
                  <a:srgbClr val="000000"/>
                </a:solidFill>
                <a:latin typeface="Times New Roman" panose="02020603050405020304" pitchFamily="18" charset="0"/>
              </a:rPr>
              <a:t>    (</a:t>
            </a:r>
            <a:r>
              <a:rPr lang="en-US" altLang="zh-CN" sz="2200">
                <a:solidFill>
                  <a:srgbClr val="000000"/>
                </a:solidFill>
                <a:latin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由题意可知反应物为</a:t>
            </a:r>
            <a:r>
              <a:rPr lang="en-US" altLang="zh-CN" sz="2200">
                <a:solidFill>
                  <a:srgbClr val="000000"/>
                </a:solidFill>
                <a:latin typeface="Times New Roman" panose="02020603050405020304" pitchFamily="18" charset="0"/>
              </a:rPr>
              <a:t>NH</a:t>
            </a:r>
            <a:r>
              <a:rPr lang="en-US" altLang="zh-CN" sz="2200" baseline="-25000">
                <a:solidFill>
                  <a:srgbClr val="000000"/>
                </a:solidFill>
                <a:latin typeface="Times New Roman" panose="02020603050405020304" pitchFamily="18" charset="0"/>
              </a:rPr>
              <a:t>4</a:t>
            </a:r>
            <a:r>
              <a:rPr lang="en-US" altLang="zh-CN" sz="2200">
                <a:solidFill>
                  <a:srgbClr val="000000"/>
                </a:solidFill>
                <a:latin typeface="Times New Roman" panose="02020603050405020304" pitchFamily="18" charset="0"/>
              </a:rPr>
              <a:t>VO</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产物之一为目标产品</a:t>
            </a:r>
            <a:r>
              <a:rPr lang="en-US" altLang="zh-CN" sz="2200">
                <a:solidFill>
                  <a:srgbClr val="000000"/>
                </a:solidFill>
                <a:latin typeface="Times New Roman" panose="02020603050405020304" pitchFamily="18" charset="0"/>
              </a:rPr>
              <a:t>V</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O</a:t>
            </a:r>
            <a:r>
              <a:rPr lang="en-US" altLang="zh-CN" sz="2200" baseline="-25000">
                <a:solidFill>
                  <a:srgbClr val="000000"/>
                </a:solidFill>
                <a:latin typeface="Times New Roman" panose="02020603050405020304" pitchFamily="18" charset="0"/>
              </a:rPr>
              <a:t>5</a:t>
            </a:r>
            <a:r>
              <a:rPr lang="en-US" altLang="zh-CN" sz="2200">
                <a:solidFill>
                  <a:srgbClr val="000000"/>
                </a:solidFill>
                <a:latin typeface="Times New Roman" panose="02020603050405020304" pitchFamily="18" charset="0"/>
              </a:rPr>
              <a:t>,</a:t>
            </a:r>
            <a:endParaRPr lang="zh-CN" altLang="en-US" sz="2200"/>
          </a:p>
        </p:txBody>
      </p:sp>
      <p:graphicFrame>
        <p:nvGraphicFramePr>
          <p:cNvPr id="5" name="对象 4"/>
          <p:cNvGraphicFramePr>
            <a:graphicFrameLocks noChangeAspect="1"/>
          </p:cNvGraphicFramePr>
          <p:nvPr/>
        </p:nvGraphicFramePr>
        <p:xfrm>
          <a:off x="473075" y="4362450"/>
          <a:ext cx="8120063" cy="1035050"/>
        </p:xfrm>
        <a:graphic>
          <a:graphicData uri="http://schemas.openxmlformats.org/presentationml/2006/ole">
            <mc:AlternateContent xmlns:mc="http://schemas.openxmlformats.org/markup-compatibility/2006">
              <mc:Choice xmlns:v="urn:schemas-microsoft-com:vml" Requires="v">
                <p:oleObj spid="_x0000_s314371" name="文档" r:id="rId7" imgW="3839210" imgH="492125" progId="Word.Document.12">
                  <p:embed/>
                </p:oleObj>
              </mc:Choice>
              <mc:Fallback>
                <p:oleObj name="文档" r:id="rId7" imgW="3839210" imgH="492125" progId="Word.Document.12">
                  <p:embed/>
                  <p:pic>
                    <p:nvPicPr>
                      <p:cNvPr id="0" name="图片 314370"/>
                      <p:cNvPicPr/>
                      <p:nvPr/>
                    </p:nvPicPr>
                    <p:blipFill>
                      <a:blip r:embed="rId8"/>
                      <a:stretch>
                        <a:fillRect/>
                      </a:stretch>
                    </p:blipFill>
                    <p:spPr>
                      <a:xfrm>
                        <a:off x="473075" y="4362450"/>
                        <a:ext cx="8120063" cy="10350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236163"/>
            <a:ext cx="8128000" cy="866006"/>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江苏高考</a:t>
            </a:r>
            <a:r>
              <a:rPr lang="en-US" altLang="zh-CN" sz="2200">
                <a:solidFill>
                  <a:srgbClr val="000000"/>
                </a:solidFill>
                <a:latin typeface="Times New Roman" panose="02020603050405020304" pitchFamily="18" charset="0"/>
                <a:cs typeface="Times New Roman" panose="02020603050405020304" pitchFamily="18" charset="0"/>
              </a:rPr>
              <a:t>,16)</a:t>
            </a:r>
            <a:r>
              <a:rPr lang="zh-CN" altLang="zh-CN" sz="2200">
                <a:solidFill>
                  <a:srgbClr val="000000"/>
                </a:solidFill>
                <a:latin typeface="Times New Roman" panose="02020603050405020304" pitchFamily="18" charset="0"/>
                <a:cs typeface="Times New Roman" panose="02020603050405020304" pitchFamily="18" charset="0"/>
              </a:rPr>
              <a:t>铝是应用广泛的金属。以铝土矿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主要成分为</a:t>
            </a:r>
            <a:r>
              <a:rPr lang="en-US" altLang="zh-CN" sz="2200">
                <a:solidFill>
                  <a:srgbClr val="000000"/>
                </a:solidFill>
                <a:latin typeface="Times New Roman" panose="02020603050405020304" pitchFamily="18" charset="0"/>
                <a:cs typeface="Times New Roman" panose="02020603050405020304" pitchFamily="18" charset="0"/>
              </a:rPr>
              <a:t>Al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含</a:t>
            </a:r>
            <a:r>
              <a:rPr lang="en-US" altLang="zh-CN" sz="2200">
                <a:solidFill>
                  <a:srgbClr val="000000"/>
                </a:solidFill>
                <a:latin typeface="Times New Roman" panose="02020603050405020304" pitchFamily="18" charset="0"/>
                <a:cs typeface="Times New Roman" panose="02020603050405020304" pitchFamily="18" charset="0"/>
              </a:rPr>
              <a:t>SiO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等杂质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为原料制备铝的一种工艺流程如下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116202"/>
          <a:ext cx="8128000" cy="1967264"/>
        </p:xfrm>
        <a:graphic>
          <a:graphicData uri="http://schemas.openxmlformats.org/presentationml/2006/ole">
            <mc:AlternateContent xmlns:mc="http://schemas.openxmlformats.org/markup-compatibility/2006">
              <mc:Choice xmlns:v="urn:schemas-microsoft-com:vml" Requires="v">
                <p:oleObj spid="_x0000_s315394" name="文档" r:id="rId5" imgW="3839210" imgH="929640" progId="Word.Document.12">
                  <p:embed/>
                </p:oleObj>
              </mc:Choice>
              <mc:Fallback>
                <p:oleObj name="文档" r:id="rId5" imgW="3839210" imgH="929640" progId="Word.Document.12">
                  <p:embed/>
                  <p:pic>
                    <p:nvPicPr>
                      <p:cNvPr id="0" name="图片 315393"/>
                      <p:cNvPicPr/>
                      <p:nvPr/>
                    </p:nvPicPr>
                    <p:blipFill>
                      <a:blip r:embed="rId6"/>
                      <a:stretch>
                        <a:fillRect/>
                      </a:stretch>
                    </p:blipFill>
                    <p:spPr>
                      <a:xfrm>
                        <a:off x="508000" y="2116202"/>
                        <a:ext cx="8128000" cy="1967264"/>
                      </a:xfrm>
                      <a:prstGeom prst="rect">
                        <a:avLst/>
                      </a:prstGeom>
                    </p:spPr>
                  </p:pic>
                </p:oleObj>
              </mc:Fallback>
            </mc:AlternateContent>
          </a:graphicData>
        </a:graphic>
      </p:graphicFrame>
      <p:sp>
        <p:nvSpPr>
          <p:cNvPr id="4" name="矩形 3"/>
          <p:cNvSpPr>
            <a:spLocks noChangeAspect="1"/>
          </p:cNvSpPr>
          <p:nvPr/>
        </p:nvSpPr>
        <p:spPr>
          <a:xfrm>
            <a:off x="508000" y="4097499"/>
            <a:ext cx="8128000" cy="252992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注</a:t>
            </a:r>
            <a:r>
              <a:rPr lang="en-US" altLang="zh-CN" sz="2200">
                <a:solidFill>
                  <a:srgbClr val="000000"/>
                </a:solidFill>
                <a:latin typeface="Times New Roman" panose="02020603050405020304" pitchFamily="18" charset="0"/>
                <a:cs typeface="Times New Roman" panose="02020603050405020304" pitchFamily="18" charset="0"/>
              </a:rPr>
              <a:t>:SiO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碱溶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时转化为铝硅酸钠沉淀。</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碱溶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时生成偏铝酸钠的离子方程式为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过滤</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所得滤液中加入</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电解</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是电解熔融</a:t>
            </a:r>
            <a:r>
              <a:rPr lang="en-US" altLang="zh-CN" sz="2200">
                <a:solidFill>
                  <a:srgbClr val="000000"/>
                </a:solidFill>
                <a:latin typeface="Times New Roman" panose="02020603050405020304" pitchFamily="18" charset="0"/>
                <a:cs typeface="Times New Roman" panose="02020603050405020304" pitchFamily="18" charset="0"/>
              </a:rPr>
              <a:t>Al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电解过程中作阳极的石墨易消耗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原因是</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39552" y="1340768"/>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电解</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是电解</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原理如图所示。阳极的电极反应式为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阴极产生的物质</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的化学式为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39552" y="2613039"/>
          <a:ext cx="8128000" cy="1802486"/>
        </p:xfrm>
        <a:graphic>
          <a:graphicData uri="http://schemas.openxmlformats.org/presentationml/2006/ole">
            <mc:AlternateContent xmlns:mc="http://schemas.openxmlformats.org/markup-compatibility/2006">
              <mc:Choice xmlns:v="urn:schemas-microsoft-com:vml" Requires="v">
                <p:oleObj spid="_x0000_s316418" name="文档" r:id="rId5" imgW="3839210" imgH="853440" progId="Word.Document.12">
                  <p:embed/>
                </p:oleObj>
              </mc:Choice>
              <mc:Fallback>
                <p:oleObj name="文档" r:id="rId5" imgW="3839210" imgH="853440" progId="Word.Document.12">
                  <p:embed/>
                  <p:pic>
                    <p:nvPicPr>
                      <p:cNvPr id="0" name="图片 316417"/>
                      <p:cNvPicPr/>
                      <p:nvPr/>
                    </p:nvPicPr>
                    <p:blipFill>
                      <a:blip r:embed="rId6"/>
                      <a:stretch>
                        <a:fillRect/>
                      </a:stretch>
                    </p:blipFill>
                    <p:spPr>
                      <a:xfrm>
                        <a:off x="539552" y="2613039"/>
                        <a:ext cx="8128000" cy="1802486"/>
                      </a:xfrm>
                      <a:prstGeom prst="rect">
                        <a:avLst/>
                      </a:prstGeom>
                    </p:spPr>
                  </p:pic>
                </p:oleObj>
              </mc:Fallback>
            </mc:AlternateContent>
          </a:graphicData>
        </a:graphic>
      </p:graphicFrame>
      <p:sp>
        <p:nvSpPr>
          <p:cNvPr id="4" name="矩形 3"/>
          <p:cNvSpPr>
            <a:spLocks noChangeAspect="1"/>
          </p:cNvSpPr>
          <p:nvPr/>
        </p:nvSpPr>
        <p:spPr>
          <a:xfrm>
            <a:off x="508000" y="4509120"/>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铝粉在</a:t>
            </a:r>
            <a:r>
              <a:rPr lang="en-US" altLang="zh-CN" sz="2200">
                <a:solidFill>
                  <a:srgbClr val="000000"/>
                </a:solidFill>
                <a:latin typeface="Times New Roman" panose="02020603050405020304" pitchFamily="18" charset="0"/>
                <a:cs typeface="Times New Roman" panose="02020603050405020304" pitchFamily="18" charset="0"/>
              </a:rPr>
              <a:t>1 000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时可与</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反应制备</a:t>
            </a:r>
            <a:r>
              <a:rPr lang="en-US" altLang="zh-CN" sz="2200">
                <a:solidFill>
                  <a:srgbClr val="000000"/>
                </a:solidFill>
                <a:latin typeface="Times New Roman" panose="02020603050405020304" pitchFamily="18" charset="0"/>
                <a:cs typeface="Times New Roman" panose="02020603050405020304" pitchFamily="18" charset="0"/>
              </a:rPr>
              <a:t>AlN</a:t>
            </a:r>
            <a:r>
              <a:rPr lang="zh-CN" altLang="zh-CN" sz="2200">
                <a:solidFill>
                  <a:srgbClr val="000000"/>
                </a:solidFill>
                <a:latin typeface="Times New Roman" panose="02020603050405020304" pitchFamily="18" charset="0"/>
                <a:cs typeface="Times New Roman" panose="02020603050405020304" pitchFamily="18" charset="0"/>
              </a:rPr>
              <a:t>。在铝粉中添加少量</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cs typeface="Times New Roman" panose="02020603050405020304" pitchFamily="18" charset="0"/>
              </a:rPr>
              <a:t>固体并充分混合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有利于</a:t>
            </a:r>
            <a:r>
              <a:rPr lang="en-US" altLang="zh-CN" sz="2200">
                <a:solidFill>
                  <a:srgbClr val="000000"/>
                </a:solidFill>
                <a:latin typeface="Times New Roman" panose="02020603050405020304" pitchFamily="18" charset="0"/>
                <a:cs typeface="Times New Roman" panose="02020603050405020304" pitchFamily="18" charset="0"/>
              </a:rPr>
              <a:t>AlN</a:t>
            </a:r>
            <a:r>
              <a:rPr lang="zh-CN" altLang="zh-CN" sz="2200">
                <a:solidFill>
                  <a:srgbClr val="000000"/>
                </a:solidFill>
                <a:latin typeface="Times New Roman" panose="02020603050405020304" pitchFamily="18" charset="0"/>
                <a:cs typeface="Times New Roman" panose="02020603050405020304" pitchFamily="18" charset="0"/>
              </a:rPr>
              <a:t>的制备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其主要原因是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graphicFrame>
        <p:nvGraphicFramePr>
          <p:cNvPr id="2" name="对象 1"/>
          <p:cNvGraphicFramePr>
            <a:graphicFrameLocks noChangeAspect="1"/>
          </p:cNvGraphicFramePr>
          <p:nvPr/>
        </p:nvGraphicFramePr>
        <p:xfrm>
          <a:off x="572716" y="1340768"/>
          <a:ext cx="8128000" cy="1661246"/>
        </p:xfrm>
        <a:graphic>
          <a:graphicData uri="http://schemas.openxmlformats.org/presentationml/2006/ole">
            <mc:AlternateContent xmlns:mc="http://schemas.openxmlformats.org/markup-compatibility/2006">
              <mc:Choice xmlns:v="urn:schemas-microsoft-com:vml" Requires="v">
                <p:oleObj spid="_x0000_s317442" name="文档" r:id="rId5" imgW="3839210" imgH="786130" progId="Word.Document.12">
                  <p:embed/>
                </p:oleObj>
              </mc:Choice>
              <mc:Fallback>
                <p:oleObj name="文档" r:id="rId5" imgW="3839210" imgH="786130" progId="Word.Document.12">
                  <p:embed/>
                  <p:pic>
                    <p:nvPicPr>
                      <p:cNvPr id="0" name="图片 317441"/>
                      <p:cNvPicPr/>
                      <p:nvPr/>
                    </p:nvPicPr>
                    <p:blipFill>
                      <a:blip r:embed="rId6"/>
                      <a:stretch>
                        <a:fillRect/>
                      </a:stretch>
                    </p:blipFill>
                    <p:spPr>
                      <a:xfrm>
                        <a:off x="572716" y="1340768"/>
                        <a:ext cx="8128000" cy="1661246"/>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72716" y="3126285"/>
          <a:ext cx="8128000" cy="2764260"/>
        </p:xfrm>
        <a:graphic>
          <a:graphicData uri="http://schemas.openxmlformats.org/presentationml/2006/ole">
            <mc:AlternateContent xmlns:mc="http://schemas.openxmlformats.org/markup-compatibility/2006">
              <mc:Choice xmlns:v="urn:schemas-microsoft-com:vml" Requires="v">
                <p:oleObj spid="_x0000_s317443" name="文档" r:id="rId7" imgW="3839210" imgH="1306195" progId="Word.Document.12">
                  <p:embed/>
                </p:oleObj>
              </mc:Choice>
              <mc:Fallback>
                <p:oleObj name="文档" r:id="rId7" imgW="3839210" imgH="1306195" progId="Word.Document.12">
                  <p:embed/>
                  <p:pic>
                    <p:nvPicPr>
                      <p:cNvPr id="0" name="图片 317442"/>
                      <p:cNvPicPr/>
                      <p:nvPr/>
                    </p:nvPicPr>
                    <p:blipFill>
                      <a:blip r:embed="rId8"/>
                      <a:stretch>
                        <a:fillRect/>
                      </a:stretch>
                    </p:blipFill>
                    <p:spPr>
                      <a:xfrm>
                        <a:off x="572716" y="3126285"/>
                        <a:ext cx="8128000" cy="276426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2114868"/>
            <a:ext cx="8128000" cy="288226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方法点拨</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当遇到这一类题时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一定要在题目中找出要得到的主要物质是什么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混有的杂质有哪些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主要物质和杂质的性质差别是什么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认真分析当加入某一试剂后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试剂能与什么物质发生反应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生成了什么产物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要用什么样的方法才能将杂质除去。流程中的每一种试剂、每一步操作都是为了得到更多、更纯的产品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经过这样的思考可将工艺流程转化为物质转化流程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从而明确每一步所加试剂或操作的目的。</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12776"/>
            <a:ext cx="4413068" cy="498598"/>
          </a:xfrm>
          <a:prstGeom prst="rect">
            <a:avLst/>
          </a:prstGeom>
        </p:spPr>
        <p:txBody>
          <a:bodyPr wrap="none">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把握物质提纯的六种常用</a:t>
            </a: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方法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22567" y="1911374"/>
          <a:ext cx="8128000" cy="3439407"/>
        </p:xfrm>
        <a:graphic>
          <a:graphicData uri="http://schemas.openxmlformats.org/presentationml/2006/ole">
            <mc:AlternateContent xmlns:mc="http://schemas.openxmlformats.org/markup-compatibility/2006">
              <mc:Choice xmlns:v="urn:schemas-microsoft-com:vml" Requires="v">
                <p:oleObj spid="_x0000_s318466" name="文档" r:id="rId5" imgW="3895090" imgH="1649095" progId="Word.Document.12">
                  <p:embed/>
                </p:oleObj>
              </mc:Choice>
              <mc:Fallback>
                <p:oleObj name="文档" r:id="rId5" imgW="3895090" imgH="1649095" progId="Word.Document.12">
                  <p:embed/>
                  <p:pic>
                    <p:nvPicPr>
                      <p:cNvPr id="0" name="图片 318465"/>
                      <p:cNvPicPr/>
                      <p:nvPr/>
                    </p:nvPicPr>
                    <p:blipFill>
                      <a:blip r:embed="rId6"/>
                      <a:stretch>
                        <a:fillRect/>
                      </a:stretch>
                    </p:blipFill>
                    <p:spPr>
                      <a:xfrm>
                        <a:off x="522567" y="1911374"/>
                        <a:ext cx="8128000" cy="343940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graphicFrame>
        <p:nvGraphicFramePr>
          <p:cNvPr id="2" name="对象 1"/>
          <p:cNvGraphicFramePr>
            <a:graphicFrameLocks noChangeAspect="1"/>
          </p:cNvGraphicFramePr>
          <p:nvPr/>
        </p:nvGraphicFramePr>
        <p:xfrm>
          <a:off x="539552" y="1412776"/>
          <a:ext cx="8128000" cy="3594882"/>
        </p:xfrm>
        <a:graphic>
          <a:graphicData uri="http://schemas.openxmlformats.org/presentationml/2006/ole">
            <mc:AlternateContent xmlns:mc="http://schemas.openxmlformats.org/markup-compatibility/2006">
              <mc:Choice xmlns:v="urn:schemas-microsoft-com:vml" Requires="v">
                <p:oleObj spid="_x0000_s272386" name="文档" r:id="rId3" imgW="3839210" imgH="1699260" progId="Word.Document.12">
                  <p:embed/>
                </p:oleObj>
              </mc:Choice>
              <mc:Fallback>
                <p:oleObj name="文档" r:id="rId3" imgW="3839210" imgH="1699260" progId="Word.Document.12">
                  <p:embed/>
                  <p:pic>
                    <p:nvPicPr>
                      <p:cNvPr id="0" name="图片 272385"/>
                      <p:cNvPicPr/>
                      <p:nvPr/>
                    </p:nvPicPr>
                    <p:blipFill>
                      <a:blip r:embed="rId4"/>
                      <a:stretch>
                        <a:fillRect/>
                      </a:stretch>
                    </p:blipFill>
                    <p:spPr>
                      <a:xfrm>
                        <a:off x="539552" y="1412776"/>
                        <a:ext cx="8128000" cy="3594882"/>
                      </a:xfrm>
                      <a:prstGeom prst="rect">
                        <a:avLst/>
                      </a:prstGeom>
                    </p:spPr>
                  </p:pic>
                </p:oleObj>
              </mc:Fallback>
            </mc:AlternateContent>
          </a:graphicData>
        </a:graphic>
      </p:graphicFrame>
      <p:sp>
        <p:nvSpPr>
          <p:cNvPr id="3" name="矩形 2"/>
          <p:cNvSpPr>
            <a:spLocks noChangeAspect="1"/>
          </p:cNvSpPr>
          <p:nvPr/>
        </p:nvSpPr>
        <p:spPr>
          <a:xfrm>
            <a:off x="508000" y="5007658"/>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解题指导</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审题干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读流程图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明确问题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提取信息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联想化学知识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得出答案。</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中化学方程式的书写可联想酸式盐与相应碱反应生成正盐</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中获得轻质氧化镁的方法可联想</a:t>
            </a:r>
            <a:r>
              <a:rPr lang="en-US" altLang="zh-CN" sz="2200">
                <a:solidFill>
                  <a:srgbClr val="000000"/>
                </a:solidFill>
                <a:latin typeface="Times New Roman" panose="02020603050405020304" pitchFamily="18" charset="0"/>
                <a:cs typeface="Times New Roman" panose="02020603050405020304" pitchFamily="18" charset="0"/>
              </a:rPr>
              <a:t>Mg(OH)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MgCO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受热易分解的性质等。</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9" name="文本框 8">
            <a:hlinkClick r:id="rId5"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6"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7"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216497"/>
            <a:ext cx="4706738"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正确选择物质分离的六种常用</a:t>
            </a: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方法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476633" y="1715095"/>
          <a:ext cx="8128000" cy="5371971"/>
        </p:xfrm>
        <a:graphic>
          <a:graphicData uri="http://schemas.openxmlformats.org/presentationml/2006/ole">
            <mc:AlternateContent xmlns:mc="http://schemas.openxmlformats.org/markup-compatibility/2006">
              <mc:Choice xmlns:v="urn:schemas-microsoft-com:vml" Requires="v">
                <p:oleObj spid="_x0000_s319490" name="文档" r:id="rId5" imgW="3962400" imgH="2620010" progId="Word.Document.12">
                  <p:embed/>
                </p:oleObj>
              </mc:Choice>
              <mc:Fallback>
                <p:oleObj name="文档" r:id="rId5" imgW="3962400" imgH="2620010" progId="Word.Document.12">
                  <p:embed/>
                  <p:pic>
                    <p:nvPicPr>
                      <p:cNvPr id="0" name="图片 319489"/>
                      <p:cNvPicPr/>
                      <p:nvPr/>
                    </p:nvPicPr>
                    <p:blipFill>
                      <a:blip r:embed="rId6"/>
                      <a:stretch>
                        <a:fillRect/>
                      </a:stretch>
                    </p:blipFill>
                    <p:spPr>
                      <a:xfrm>
                        <a:off x="476633" y="1715095"/>
                        <a:ext cx="8128000" cy="5371971"/>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 name="矩形 1"/>
          <p:cNvSpPr>
            <a:spLocks noChangeAspect="1"/>
          </p:cNvSpPr>
          <p:nvPr/>
        </p:nvSpPr>
        <p:spPr>
          <a:xfrm>
            <a:off x="508000" y="1219945"/>
            <a:ext cx="8128000" cy="289733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,26)</a:t>
            </a:r>
            <a:r>
              <a:rPr lang="zh-CN" altLang="zh-CN" sz="2200">
                <a:solidFill>
                  <a:srgbClr val="000000"/>
                </a:solidFill>
                <a:latin typeface="Times New Roman" panose="02020603050405020304" pitchFamily="18" charset="0"/>
                <a:cs typeface="Times New Roman" panose="02020603050405020304" pitchFamily="18" charset="0"/>
              </a:rPr>
              <a:t>立德粉</a:t>
            </a:r>
            <a:r>
              <a:rPr lang="en-US" altLang="zh-CN" sz="2200">
                <a:solidFill>
                  <a:srgbClr val="000000"/>
                </a:solidFill>
                <a:latin typeface="Times New Roman" panose="02020603050405020304" pitchFamily="18" charset="0"/>
                <a:cs typeface="Times New Roman" panose="02020603050405020304" pitchFamily="18" charset="0"/>
              </a:rPr>
              <a:t>ZnS·BaSO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也称锌钡白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是一种常用的白色颜料。回答下列问题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利用焰色反应的原理既可制作五彩缤纷的节日烟花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亦可定性鉴别某些金属盐。灼烧立德粉样品时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钡的焰色为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填标号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黄色</a:t>
            </a:r>
            <a:r>
              <a:rPr lang="en-US" altLang="zh-CN" sz="2200">
                <a:solidFill>
                  <a:srgbClr val="000000"/>
                </a:solidFill>
                <a:latin typeface="Times New Roman" panose="02020603050405020304" pitchFamily="18" charset="0"/>
                <a:cs typeface="Times New Roman" panose="02020603050405020304" pitchFamily="18" charset="0"/>
              </a:rPr>
              <a:t>	B.</a:t>
            </a:r>
            <a:r>
              <a:rPr lang="zh-CN" altLang="zh-CN" sz="2200">
                <a:solidFill>
                  <a:srgbClr val="000000"/>
                </a:solidFill>
                <a:latin typeface="Times New Roman" panose="02020603050405020304" pitchFamily="18" charset="0"/>
                <a:cs typeface="Times New Roman" panose="02020603050405020304" pitchFamily="18" charset="0"/>
              </a:rPr>
              <a:t>红色</a:t>
            </a:r>
            <a:r>
              <a:rPr lang="en-US" altLang="zh-CN" sz="2200">
                <a:solidFill>
                  <a:srgbClr val="000000"/>
                </a:solidFill>
                <a:latin typeface="Times New Roman" panose="02020603050405020304" pitchFamily="18" charset="0"/>
                <a:cs typeface="Times New Roman" panose="02020603050405020304" pitchFamily="18" charset="0"/>
              </a:rPr>
              <a:t>	C.</a:t>
            </a:r>
            <a:r>
              <a:rPr lang="zh-CN" altLang="zh-CN" sz="2200">
                <a:solidFill>
                  <a:srgbClr val="000000"/>
                </a:solidFill>
                <a:latin typeface="Times New Roman" panose="02020603050405020304" pitchFamily="18" charset="0"/>
                <a:cs typeface="Times New Roman" panose="02020603050405020304" pitchFamily="18" charset="0"/>
              </a:rPr>
              <a:t>紫色</a:t>
            </a:r>
            <a:r>
              <a:rPr lang="en-US" altLang="zh-CN" sz="2200">
                <a:solidFill>
                  <a:srgbClr val="000000"/>
                </a:solidFill>
                <a:latin typeface="Times New Roman" panose="02020603050405020304" pitchFamily="18" charset="0"/>
                <a:cs typeface="Times New Roman" panose="02020603050405020304" pitchFamily="18" charset="0"/>
              </a:rPr>
              <a:t>	D.</a:t>
            </a:r>
            <a:r>
              <a:rPr lang="zh-CN" altLang="zh-CN" sz="2200">
                <a:solidFill>
                  <a:srgbClr val="000000"/>
                </a:solidFill>
                <a:latin typeface="Times New Roman" panose="02020603050405020304" pitchFamily="18" charset="0"/>
                <a:cs typeface="Times New Roman" panose="02020603050405020304" pitchFamily="18" charset="0"/>
              </a:rPr>
              <a:t>绿色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以重晶石</a:t>
            </a:r>
            <a:r>
              <a:rPr lang="en-US" altLang="zh-CN" sz="2200">
                <a:solidFill>
                  <a:srgbClr val="000000"/>
                </a:solidFill>
                <a:latin typeface="Times New Roman" panose="02020603050405020304" pitchFamily="18" charset="0"/>
                <a:cs typeface="Times New Roman" panose="02020603050405020304" pitchFamily="18" charset="0"/>
              </a:rPr>
              <a:t>(BaSO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为原料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可按如下工艺生产立德粉</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12564" y="4117277"/>
          <a:ext cx="8128000" cy="1802486"/>
        </p:xfrm>
        <a:graphic>
          <a:graphicData uri="http://schemas.openxmlformats.org/presentationml/2006/ole">
            <mc:AlternateContent xmlns:mc="http://schemas.openxmlformats.org/markup-compatibility/2006">
              <mc:Choice xmlns:v="urn:schemas-microsoft-com:vml" Requires="v">
                <p:oleObj spid="_x0000_s273410" name="文档" r:id="rId3" imgW="3839210" imgH="853440" progId="Word.Document.12">
                  <p:embed/>
                </p:oleObj>
              </mc:Choice>
              <mc:Fallback>
                <p:oleObj name="文档" r:id="rId3" imgW="3839210" imgH="853440" progId="Word.Document.12">
                  <p:embed/>
                  <p:pic>
                    <p:nvPicPr>
                      <p:cNvPr id="0" name="图片 273409"/>
                      <p:cNvPicPr/>
                      <p:nvPr/>
                    </p:nvPicPr>
                    <p:blipFill>
                      <a:blip r:embed="rId4"/>
                      <a:stretch>
                        <a:fillRect/>
                      </a:stretch>
                    </p:blipFill>
                    <p:spPr>
                      <a:xfrm>
                        <a:off x="512564" y="4117277"/>
                        <a:ext cx="8128000" cy="1802486"/>
                      </a:xfrm>
                      <a:prstGeom prst="rect">
                        <a:avLst/>
                      </a:prstGeom>
                    </p:spPr>
                  </p:pic>
                </p:oleObj>
              </mc:Fallback>
            </mc:AlternateContent>
          </a:graphicData>
        </a:graphic>
      </p:graphicFrame>
      <p:sp>
        <p:nvSpPr>
          <p:cNvPr id="9" name="文本框 8">
            <a:hlinkClick r:id="rId5"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6"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7"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 name="矩形 1"/>
          <p:cNvSpPr>
            <a:spLocks noChangeAspect="1"/>
          </p:cNvSpPr>
          <p:nvPr/>
        </p:nvSpPr>
        <p:spPr>
          <a:xfrm>
            <a:off x="508000" y="1216497"/>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在回转炉中重晶石被过量焦炭还原为可溶性硫化钡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该过程的化学方程式为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回转炉尾气中含有有毒气体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生产上可通过水蒸气变换反应将其转化为</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和一种清洁能源气体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该反应的化学方程式为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在潮湿空气中长期放置的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还原料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会逸出臭鸡蛋气味的气体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且水溶性变差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其原因是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还原料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表面生成了难溶于水的</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填化学式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沉淀器中反应的离子方程式为</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成品中</a:t>
            </a:r>
            <a:r>
              <a:rPr lang="en-US" altLang="zh-CN" sz="2200">
                <a:solidFill>
                  <a:srgbClr val="000000"/>
                </a:solidFill>
                <a:latin typeface="Times New Roman" panose="02020603050405020304" pitchFamily="18" charset="0"/>
              </a:rPr>
              <a:t>S</a:t>
            </a:r>
            <a:r>
              <a:rPr lang="en-US" altLang="zh-CN" sz="2200" baseline="300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的含量可以用</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碘量法</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测得。称取</a:t>
            </a:r>
            <a:r>
              <a:rPr lang="en-US" altLang="zh-CN" sz="2200" i="1">
                <a:solidFill>
                  <a:srgbClr val="000000"/>
                </a:solidFill>
                <a:latin typeface="Times New Roman" panose="02020603050405020304" pitchFamily="18" charset="0"/>
              </a:rPr>
              <a:t>m</a:t>
            </a:r>
            <a:r>
              <a:rPr lang="en-US" altLang="zh-CN" sz="2200">
                <a:solidFill>
                  <a:srgbClr val="000000"/>
                </a:solidFill>
                <a:latin typeface="Times New Roman" panose="02020603050405020304" pitchFamily="18" charset="0"/>
              </a:rPr>
              <a:t> g</a:t>
            </a:r>
            <a:r>
              <a:rPr lang="zh-CN" altLang="zh-CN" sz="2200">
                <a:solidFill>
                  <a:srgbClr val="000000"/>
                </a:solidFill>
                <a:latin typeface="Times New Roman" panose="02020603050405020304" pitchFamily="18" charset="0"/>
                <a:cs typeface="Times New Roman" panose="02020603050405020304" pitchFamily="18" charset="0"/>
              </a:rPr>
              <a:t>样品</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置于碘量瓶中</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移取</a:t>
            </a:r>
            <a:r>
              <a:rPr lang="en-US" altLang="zh-CN" sz="2200">
                <a:solidFill>
                  <a:srgbClr val="000000"/>
                </a:solidFill>
                <a:latin typeface="Times New Roman" panose="02020603050405020304" pitchFamily="18" charset="0"/>
              </a:rPr>
              <a:t>25.00 mL 0.100 0 mol·L</a:t>
            </a:r>
            <a:r>
              <a:rPr lang="en-US" altLang="zh-CN" sz="2200" baseline="30000">
                <a:solidFill>
                  <a:srgbClr val="000000"/>
                </a:solidFill>
                <a:latin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a:solidFill>
                  <a:srgbClr val="000000"/>
                </a:solidFill>
                <a:latin typeface="Times New Roman" panose="02020603050405020304" pitchFamily="18" charset="0"/>
              </a:rPr>
              <a:t>I</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-KI</a:t>
            </a:r>
            <a:r>
              <a:rPr lang="zh-CN" altLang="zh-CN" sz="2200">
                <a:solidFill>
                  <a:srgbClr val="000000"/>
                </a:solidFill>
                <a:latin typeface="Times New Roman" panose="02020603050405020304" pitchFamily="18" charset="0"/>
                <a:cs typeface="Times New Roman" panose="02020603050405020304" pitchFamily="18" charset="0"/>
              </a:rPr>
              <a:t>溶液于其中</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并加入乙酸溶液</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密闭</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置暗处反应</a:t>
            </a:r>
            <a:r>
              <a:rPr lang="en-US" altLang="zh-CN" sz="2200">
                <a:solidFill>
                  <a:srgbClr val="000000"/>
                </a:solidFill>
                <a:latin typeface="Times New Roman" panose="02020603050405020304" pitchFamily="18" charset="0"/>
              </a:rPr>
              <a:t>5 min,</a:t>
            </a:r>
            <a:r>
              <a:rPr lang="zh-CN" altLang="zh-CN" sz="2200">
                <a:solidFill>
                  <a:srgbClr val="000000"/>
                </a:solidFill>
                <a:latin typeface="Times New Roman" panose="02020603050405020304" pitchFamily="18" charset="0"/>
                <a:cs typeface="Times New Roman" panose="02020603050405020304" pitchFamily="18" charset="0"/>
              </a:rPr>
              <a:t>有单质硫析出。以淀粉为指示剂</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过量的</a:t>
            </a:r>
            <a:r>
              <a:rPr lang="en-US" altLang="zh-CN" sz="2200">
                <a:solidFill>
                  <a:srgbClr val="000000"/>
                </a:solidFill>
                <a:latin typeface="Times New Roman" panose="02020603050405020304" pitchFamily="18" charset="0"/>
              </a:rPr>
              <a:t>I</a:t>
            </a:r>
            <a:r>
              <a:rPr lang="en-US" altLang="zh-CN" sz="2200" baseline="-250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rPr>
              <a:t>0.100 0 mol·L</a:t>
            </a:r>
            <a:r>
              <a:rPr lang="en-US" altLang="zh-CN" sz="2200" baseline="30000">
                <a:solidFill>
                  <a:srgbClr val="000000"/>
                </a:solidFill>
                <a:latin typeface="Times New Roman" panose="02020603050405020304" pitchFamily="18" charset="0"/>
              </a:rPr>
              <a:t>-1</a:t>
            </a:r>
            <a:r>
              <a:rPr lang="en-US" altLang="zh-CN" sz="2200">
                <a:solidFill>
                  <a:srgbClr val="000000"/>
                </a:solidFill>
                <a:latin typeface="Times New Roman" panose="02020603050405020304" pitchFamily="18" charset="0"/>
              </a:rPr>
              <a:t> Na</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S</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O</a:t>
            </a:r>
            <a:r>
              <a:rPr lang="en-US" altLang="zh-CN" sz="2200" baseline="-25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溶液滴定</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反应式为</a:t>
            </a:r>
            <a:endParaRPr lang="zh-CN" altLang="en-US" sz="2200"/>
          </a:p>
        </p:txBody>
      </p:sp>
      <p:graphicFrame>
        <p:nvGraphicFramePr>
          <p:cNvPr id="3" name="对象 2"/>
          <p:cNvGraphicFramePr>
            <a:graphicFrameLocks noChangeAspect="1"/>
          </p:cNvGraphicFramePr>
          <p:nvPr/>
        </p:nvGraphicFramePr>
        <p:xfrm>
          <a:off x="683568" y="6142447"/>
          <a:ext cx="8128000" cy="464073"/>
        </p:xfrm>
        <a:graphic>
          <a:graphicData uri="http://schemas.openxmlformats.org/presentationml/2006/ole">
            <mc:AlternateContent xmlns:mc="http://schemas.openxmlformats.org/markup-compatibility/2006">
              <mc:Choice xmlns:v="urn:schemas-microsoft-com:vml" Requires="v">
                <p:oleObj spid="_x0000_s274434" name="文档" r:id="rId3" imgW="3839210" imgH="220980" progId="Word.Document.12">
                  <p:embed/>
                </p:oleObj>
              </mc:Choice>
              <mc:Fallback>
                <p:oleObj name="文档" r:id="rId3" imgW="3839210" imgH="220980" progId="Word.Document.12">
                  <p:embed/>
                  <p:pic>
                    <p:nvPicPr>
                      <p:cNvPr id="0" name="图片 274433"/>
                      <p:cNvPicPr/>
                      <p:nvPr/>
                    </p:nvPicPr>
                    <p:blipFill>
                      <a:blip r:embed="rId4"/>
                      <a:stretch>
                        <a:fillRect/>
                      </a:stretch>
                    </p:blipFill>
                    <p:spPr>
                      <a:xfrm>
                        <a:off x="683568" y="6142447"/>
                        <a:ext cx="8128000" cy="464073"/>
                      </a:xfrm>
                      <a:prstGeom prst="rect">
                        <a:avLst/>
                      </a:prstGeom>
                    </p:spPr>
                  </p:pic>
                </p:oleObj>
              </mc:Fallback>
            </mc:AlternateContent>
          </a:graphicData>
        </a:graphic>
      </p:graphicFrame>
      <p:sp>
        <p:nvSpPr>
          <p:cNvPr id="9" name="文本框 8">
            <a:hlinkClick r:id="rId5"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en-US" sz="1400">
                <a:latin typeface="+mj-ea"/>
                <a:ea typeface="+mj-ea"/>
              </a:rPr>
              <a:t>审题过程</a:t>
            </a:r>
            <a:endParaRPr lang="zh-CN" altLang="en-US" sz="1400">
              <a:latin typeface="+mj-ea"/>
              <a:ea typeface="+mj-ea"/>
            </a:endParaRPr>
          </a:p>
        </p:txBody>
      </p:sp>
      <p:sp>
        <p:nvSpPr>
          <p:cNvPr id="10" name="文本框 9">
            <a:hlinkClick r:id="rId6"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1" name="文本框 10">
            <a:hlinkClick r:id="rId7"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12" name="文本框 11">
            <a:hlinkClick r:id="rId1" action="ppaction://hlinksldjump"/>
          </p:cNvPr>
          <p:cNvSpPr txBox="1"/>
          <p:nvPr/>
        </p:nvSpPr>
        <p:spPr>
          <a:xfrm>
            <a:off x="4572000" y="905429"/>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12580</Words>
  <Application>WPS 演示</Application>
  <PresentationFormat>全屏显示(4:3)</PresentationFormat>
  <Paragraphs>1052</Paragraphs>
  <Slides>70</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64</vt:i4>
      </vt:variant>
      <vt:variant>
        <vt:lpstr>幻灯片标题</vt:lpstr>
      </vt:variant>
      <vt:variant>
        <vt:i4>70</vt:i4>
      </vt:variant>
    </vt:vector>
  </HeadingPairs>
  <TitlesOfParts>
    <vt:vector size="147" baseType="lpstr">
      <vt:lpstr>Arial</vt:lpstr>
      <vt:lpstr>宋体</vt:lpstr>
      <vt:lpstr>Wingdings</vt:lpstr>
      <vt:lpstr>微软雅黑</vt:lpstr>
      <vt:lpstr>黑体</vt:lpstr>
      <vt:lpstr>Times New Roman</vt:lpstr>
      <vt:lpstr>NEU-BZ-S92</vt:lpstr>
      <vt:lpstr>Segoe Print</vt:lpstr>
      <vt:lpstr>方正书宋_GBK</vt:lpstr>
      <vt:lpstr>楷体</vt:lpstr>
      <vt:lpstr>Arial Unicode MS</vt:lpstr>
      <vt:lpstr>Calibri</vt:lpstr>
      <vt:lpstr>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题型八　工艺流程题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题型九　化学反应原理综合</dc:title>
  <dc:creator>User</dc:creator>
  <cp:lastModifiedBy>Administrator</cp:lastModifiedBy>
  <cp:revision>5</cp:revision>
  <dcterms:created xsi:type="dcterms:W3CDTF">2019-11-25T20:48:00Z</dcterms:created>
  <dcterms:modified xsi:type="dcterms:W3CDTF">2020-06-05T01:04:15Z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