
<file path=[Content_Types].xml><?xml version="1.0" encoding="utf-8"?>
<Types xmlns="http://schemas.openxmlformats.org/package/2006/content-types">
  <Default Extension="jpeg" ContentType="image/jpeg"/>
  <Default Extension="vml" ContentType="application/vnd.openxmlformats-officedocument.vmlDrawing"/>
  <Default Extension="docx" ContentType="application/vnd.openxmlformats-officedocument.wordprocessingml.document"/>
  <Default Extension="gif" ContentType="image/gif"/>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625" r:id="rId3"/>
    <p:sldId id="626" r:id="rId4"/>
    <p:sldId id="627" r:id="rId5"/>
    <p:sldId id="628" r:id="rId6"/>
    <p:sldId id="629" r:id="rId7"/>
    <p:sldId id="630" r:id="rId8"/>
    <p:sldId id="631" r:id="rId9"/>
    <p:sldId id="632" r:id="rId10"/>
    <p:sldId id="633" r:id="rId11"/>
    <p:sldId id="634" r:id="rId12"/>
    <p:sldId id="635" r:id="rId13"/>
    <p:sldId id="636" r:id="rId14"/>
    <p:sldId id="637" r:id="rId15"/>
    <p:sldId id="638" r:id="rId16"/>
    <p:sldId id="639" r:id="rId17"/>
    <p:sldId id="640" r:id="rId18"/>
    <p:sldId id="641" r:id="rId19"/>
    <p:sldId id="642" r:id="rId20"/>
    <p:sldId id="643" r:id="rId21"/>
    <p:sldId id="644" r:id="rId22"/>
    <p:sldId id="645" r:id="rId23"/>
    <p:sldId id="646" r:id="rId24"/>
    <p:sldId id="647" r:id="rId25"/>
    <p:sldId id="648" r:id="rId26"/>
    <p:sldId id="649" r:id="rId27"/>
    <p:sldId id="650" r:id="rId28"/>
    <p:sldId id="651" r:id="rId29"/>
    <p:sldId id="652" r:id="rId30"/>
    <p:sldId id="653" r:id="rId31"/>
    <p:sldId id="654" r:id="rId32"/>
    <p:sldId id="655" r:id="rId33"/>
    <p:sldId id="656" r:id="rId34"/>
    <p:sldId id="657" r:id="rId35"/>
    <p:sldId id="658" r:id="rId36"/>
    <p:sldId id="659" r:id="rId37"/>
    <p:sldId id="660" r:id="rId38"/>
    <p:sldId id="661" r:id="rId39"/>
    <p:sldId id="662" r:id="rId40"/>
    <p:sldId id="663" r:id="rId41"/>
    <p:sldId id="664" r:id="rId42"/>
    <p:sldId id="665" r:id="rId43"/>
    <p:sldId id="666" r:id="rId44"/>
    <p:sldId id="667" r:id="rId45"/>
    <p:sldId id="668" r:id="rId46"/>
    <p:sldId id="669" r:id="rId47"/>
    <p:sldId id="670" r:id="rId48"/>
    <p:sldId id="671" r:id="rId49"/>
    <p:sldId id="672" r:id="rId50"/>
    <p:sldId id="673" r:id="rId51"/>
    <p:sldId id="674" r:id="rId52"/>
    <p:sldId id="675" r:id="rId53"/>
    <p:sldId id="676" r:id="rId54"/>
    <p:sldId id="677" r:id="rId55"/>
    <p:sldId id="678" r:id="rId56"/>
    <p:sldId id="679" r:id="rId57"/>
    <p:sldId id="680" r:id="rId58"/>
    <p:sldId id="681" r:id="rId59"/>
    <p:sldId id="682" r:id="rId60"/>
    <p:sldId id="683" r:id="rId61"/>
    <p:sldId id="684" r:id="rId62"/>
    <p:sldId id="685" r:id="rId63"/>
    <p:sldId id="686" r:id="rId64"/>
    <p:sldId id="687" r:id="rId65"/>
    <p:sldId id="688" r:id="rId6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78" y="-90"/>
      </p:cViewPr>
      <p:guideLst>
        <p:guide orient="horz" pos="2160"/>
        <p:guide pos="285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9" Type="http://schemas.openxmlformats.org/officeDocument/2006/relationships/tableStyles" Target="tableStyles.xml"/><Relationship Id="rId68" Type="http://schemas.openxmlformats.org/officeDocument/2006/relationships/viewProps" Target="viewProps.xml"/><Relationship Id="rId67" Type="http://schemas.openxmlformats.org/officeDocument/2006/relationships/presProps" Target="presProps.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1E1E249-21E8-49E3-B18A-F59F4704AC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7A1623-73E9-4715-9EAA-1DA610CFCCF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1E1E249-21E8-49E3-B18A-F59F4704AC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7A1623-73E9-4715-9EAA-1DA610CFCCF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1E1E249-21E8-49E3-B18A-F59F4704AC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7A1623-73E9-4715-9EAA-1DA610CFCCF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栏目一">
    <p:spTree>
      <p:nvGrpSpPr>
        <p:cNvPr id="1" name=""/>
        <p:cNvGrpSpPr/>
        <p:nvPr/>
      </p:nvGrpSpPr>
      <p:grpSpPr>
        <a:xfrm>
          <a:off x="0" y="0"/>
          <a:ext cx="0" cy="0"/>
          <a:chOff x="0" y="0"/>
          <a:chExt cx="0" cy="0"/>
        </a:xfrm>
      </p:grpSpPr>
    </p:spTree>
  </p:cSld>
  <p:clrMapOvr>
    <a:masterClrMapping/>
  </p:clrMapOvr>
  <p:transition spd="slow">
    <p:push/>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栏目二">
    <p:spTree>
      <p:nvGrpSpPr>
        <p:cNvPr id="1" name=""/>
        <p:cNvGrpSpPr/>
        <p:nvPr/>
      </p:nvGrpSpPr>
      <p:grpSpPr>
        <a:xfrm>
          <a:off x="0" y="0"/>
          <a:ext cx="0" cy="0"/>
          <a:chOff x="0" y="0"/>
          <a:chExt cx="0" cy="0"/>
        </a:xfrm>
      </p:grpSpPr>
      <p:grpSp>
        <p:nvGrpSpPr>
          <p:cNvPr id="5" name="组合 4"/>
          <p:cNvGrpSpPr/>
          <p:nvPr userDrawn="1"/>
        </p:nvGrpSpPr>
        <p:grpSpPr>
          <a:xfrm>
            <a:off x="5116694" y="302902"/>
            <a:ext cx="1399522" cy="409788"/>
            <a:chOff x="4540043" y="302902"/>
            <a:chExt cx="1026215" cy="409788"/>
          </a:xfrm>
        </p:grpSpPr>
        <p:sp>
          <p:nvSpPr>
            <p:cNvPr id="6" name="流程图: 数据 5"/>
            <p:cNvSpPr/>
            <p:nvPr userDrawn="1"/>
          </p:nvSpPr>
          <p:spPr>
            <a:xfrm>
              <a:off x="4540043" y="302902"/>
              <a:ext cx="1026215" cy="45719"/>
            </a:xfrm>
            <a:prstGeom prst="flowChartInputOutput">
              <a:avLst/>
            </a:prstGeom>
            <a:solidFill>
              <a:srgbClr val="AA5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hlinkClick r:id="rId2" action="ppaction://hlinksldjump"/>
            </p:cNvPr>
            <p:cNvSpPr/>
            <p:nvPr userDrawn="1"/>
          </p:nvSpPr>
          <p:spPr>
            <a:xfrm>
              <a:off x="4563612" y="341127"/>
              <a:ext cx="911834" cy="371563"/>
            </a:xfrm>
            <a:prstGeom prst="rect">
              <a:avLst/>
            </a:prstGeom>
            <a:solidFill>
              <a:srgbClr val="DE7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smtClean="0">
                  <a:latin typeface="微软雅黑" panose="020B0503020204020204" pitchFamily="34" charset="-122"/>
                  <a:ea typeface="微软雅黑" panose="020B0503020204020204" pitchFamily="34" charset="-122"/>
                </a:rPr>
                <a:t>知识网络</a:t>
              </a:r>
              <a:r>
                <a:rPr lang="en-US" altLang="zh-CN" sz="1200" smtClean="0">
                  <a:latin typeface="微软雅黑" panose="020B0503020204020204" pitchFamily="34" charset="-122"/>
                  <a:ea typeface="微软雅黑" panose="020B0503020204020204" pitchFamily="34" charset="-122"/>
                </a:rPr>
                <a:t>•</a:t>
              </a:r>
              <a:r>
                <a:rPr lang="zh-CN" altLang="en-US" sz="1200" smtClean="0">
                  <a:latin typeface="微软雅黑" panose="020B0503020204020204" pitchFamily="34" charset="-122"/>
                  <a:ea typeface="微软雅黑" panose="020B0503020204020204" pitchFamily="34" charset="-122"/>
                </a:rPr>
                <a:t>构建</a:t>
              </a:r>
              <a:endParaRPr lang="zh-CN" altLang="en-US" sz="1200" dirty="0" smtClean="0">
                <a:latin typeface="微软雅黑" panose="020B0503020204020204" pitchFamily="34" charset="-122"/>
                <a:ea typeface="微软雅黑" panose="020B0503020204020204" pitchFamily="34" charset="-122"/>
              </a:endParaRPr>
            </a:p>
          </p:txBody>
        </p:sp>
      </p:grpSp>
    </p:spTree>
  </p:cSld>
  <p:clrMapOvr>
    <a:masterClrMapping/>
  </p:clrMapOvr>
  <p:transition spd="slow">
    <p:push/>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725686"/>
            <a:ext cx="7963731" cy="1332924"/>
          </a:xfrm>
          <a:prstGeom prst="rect">
            <a:avLst/>
          </a:prstGeom>
        </p:spPr>
      </p:pic>
      <p:sp>
        <p:nvSpPr>
          <p:cNvPr id="2" name="标题 1"/>
          <p:cNvSpPr>
            <a:spLocks noGrp="1"/>
          </p:cNvSpPr>
          <p:nvPr>
            <p:ph type="title"/>
          </p:nvPr>
        </p:nvSpPr>
        <p:spPr>
          <a:xfrm>
            <a:off x="1120080" y="3123502"/>
            <a:ext cx="7772400" cy="822300"/>
          </a:xfrm>
          <a:prstGeom prst="rect">
            <a:avLst/>
          </a:prstGeom>
        </p:spPr>
        <p:txBody>
          <a:bodyPr anchor="t"/>
          <a:lstStyle>
            <a:lvl1pPr algn="l">
              <a:defRPr sz="3200" b="0" cap="all">
                <a:solidFill>
                  <a:schemeClr val="bg1"/>
                </a:solidFill>
                <a:latin typeface="黑体" panose="02010609060101010101" pitchFamily="2" charset="-122"/>
                <a:ea typeface="黑体" panose="02010609060101010101" pitchFamily="2" charset="-122"/>
              </a:defRPr>
            </a:lvl1pPr>
          </a:lstStyle>
          <a:p>
            <a:r>
              <a:rPr lang="zh-CN" altLang="en-US" smtClean="0"/>
              <a:t>单击此处编辑母版标题样式</a:t>
            </a:r>
            <a:endParaRPr lang="zh-CN" altLang="en-US" dirty="0"/>
          </a:p>
        </p:txBody>
      </p:sp>
      <p:pic>
        <p:nvPicPr>
          <p:cNvPr id="10" name="图片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0756" y="3093983"/>
            <a:ext cx="737932" cy="725633"/>
          </a:xfrm>
          <a:prstGeom prst="rect">
            <a:avLst/>
          </a:prstGeom>
        </p:spPr>
      </p:pic>
    </p:spTree>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1E1E249-21E8-49E3-B18A-F59F4704AC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7A1623-73E9-4715-9EAA-1DA610CFCCF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01E1E249-21E8-49E3-B18A-F59F4704AC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7A1623-73E9-4715-9EAA-1DA610CFCCF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1E1E249-21E8-49E3-B18A-F59F4704AC0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7A1623-73E9-4715-9EAA-1DA610CFCCF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1E1E249-21E8-49E3-B18A-F59F4704AC0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7A1623-73E9-4715-9EAA-1DA610CFCCF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1E1E249-21E8-49E3-B18A-F59F4704AC0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67A1623-73E9-4715-9EAA-1DA610CFCCF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1E1E249-21E8-49E3-B18A-F59F4704AC0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67A1623-73E9-4715-9EAA-1DA610CFCCF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1E1E249-21E8-49E3-B18A-F59F4704AC0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7A1623-73E9-4715-9EAA-1DA610CFCCF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1E1E249-21E8-49E3-B18A-F59F4704AC0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7A1623-73E9-4715-9EAA-1DA610CFCCF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1E249-21E8-49E3-B18A-F59F4704AC0F}"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A1623-73E9-4715-9EAA-1DA610CFCCF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7.xml"/><Relationship Id="rId4" Type="http://schemas.openxmlformats.org/officeDocument/2006/relationships/image" Target="../media/image4.emf"/><Relationship Id="rId3" Type="http://schemas.openxmlformats.org/officeDocument/2006/relationships/package" Target="../embeddings/Document1.docx"/><Relationship Id="rId2" Type="http://schemas.openxmlformats.org/officeDocument/2006/relationships/slide" Target="slide14.xml"/><Relationship Id="rId1" Type="http://schemas.openxmlformats.org/officeDocument/2006/relationships/slide" Target="slide1.xml"/></Relationships>
</file>

<file path=ppt/slides/_rels/slide10.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7.xml"/><Relationship Id="rId4" Type="http://schemas.openxmlformats.org/officeDocument/2006/relationships/image" Target="../media/image10.emf"/><Relationship Id="rId3" Type="http://schemas.openxmlformats.org/officeDocument/2006/relationships/package" Target="../embeddings/Document6.docx"/><Relationship Id="rId2" Type="http://schemas.openxmlformats.org/officeDocument/2006/relationships/slide" Target="slide14.xml"/><Relationship Id="rId1" Type="http://schemas.openxmlformats.org/officeDocument/2006/relationships/slide" Target="slide1.xml"/></Relationships>
</file>

<file path=ppt/slides/_rels/slide11.xml.rels><?xml version="1.0" encoding="UTF-8" standalone="yes"?>
<Relationships xmlns="http://schemas.openxmlformats.org/package/2006/relationships"><Relationship Id="rId6" Type="http://schemas.openxmlformats.org/officeDocument/2006/relationships/vmlDrawing" Target="../drawings/vmlDrawing6.vml"/><Relationship Id="rId5" Type="http://schemas.openxmlformats.org/officeDocument/2006/relationships/slideLayout" Target="../slideLayouts/slideLayout7.xml"/><Relationship Id="rId4" Type="http://schemas.openxmlformats.org/officeDocument/2006/relationships/image" Target="../media/image11.emf"/><Relationship Id="rId3" Type="http://schemas.openxmlformats.org/officeDocument/2006/relationships/package" Target="../embeddings/Document7.docx"/><Relationship Id="rId2" Type="http://schemas.openxmlformats.org/officeDocument/2006/relationships/slide" Target="slide14.xml"/><Relationship Id="rId1" Type="http://schemas.openxmlformats.org/officeDocument/2006/relationships/slide" Target="slide1.xml"/></Relationships>
</file>

<file path=ppt/slides/_rels/slide12.xml.rels><?xml version="1.0" encoding="UTF-8" standalone="yes"?>
<Relationships xmlns="http://schemas.openxmlformats.org/package/2006/relationships"><Relationship Id="rId6" Type="http://schemas.openxmlformats.org/officeDocument/2006/relationships/vmlDrawing" Target="../drawings/vmlDrawing7.vml"/><Relationship Id="rId5" Type="http://schemas.openxmlformats.org/officeDocument/2006/relationships/slideLayout" Target="../slideLayouts/slideLayout7.xml"/><Relationship Id="rId4" Type="http://schemas.openxmlformats.org/officeDocument/2006/relationships/image" Target="../media/image12.emf"/><Relationship Id="rId3" Type="http://schemas.openxmlformats.org/officeDocument/2006/relationships/package" Target="../embeddings/Document8.docx"/><Relationship Id="rId2" Type="http://schemas.openxmlformats.org/officeDocument/2006/relationships/slide" Target="slide14.xml"/><Relationship Id="rId1" Type="http://schemas.openxmlformats.org/officeDocument/2006/relationships/slide" Target="slide1.xml"/></Relationships>
</file>

<file path=ppt/slides/_rels/slide13.xml.rels><?xml version="1.0" encoding="UTF-8" standalone="yes"?>
<Relationships xmlns="http://schemas.openxmlformats.org/package/2006/relationships"><Relationship Id="rId8" Type="http://schemas.openxmlformats.org/officeDocument/2006/relationships/vmlDrawing" Target="../drawings/vmlDrawing8.vml"/><Relationship Id="rId7"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package" Target="../embeddings/Document10.docx"/><Relationship Id="rId4" Type="http://schemas.openxmlformats.org/officeDocument/2006/relationships/image" Target="../media/image13.emf"/><Relationship Id="rId3" Type="http://schemas.openxmlformats.org/officeDocument/2006/relationships/package" Target="../embeddings/Document9.docx"/><Relationship Id="rId2" Type="http://schemas.openxmlformats.org/officeDocument/2006/relationships/slide" Target="slide14.xml"/><Relationship Id="rId1" Type="http://schemas.openxmlformats.org/officeDocument/2006/relationships/slide" Target="slide1.xml"/></Relationships>
</file>

<file path=ppt/slides/_rels/slide14.xml.rels><?xml version="1.0" encoding="UTF-8" standalone="yes"?>
<Relationships xmlns="http://schemas.openxmlformats.org/package/2006/relationships"><Relationship Id="rId8" Type="http://schemas.openxmlformats.org/officeDocument/2006/relationships/vmlDrawing" Target="../drawings/vmlDrawing9.vml"/><Relationship Id="rId7"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package" Target="../embeddings/Document11.docx"/><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15.xml.rels><?xml version="1.0" encoding="UTF-8" standalone="yes"?>
<Relationships xmlns="http://schemas.openxmlformats.org/package/2006/relationships"><Relationship Id="rId8" Type="http://schemas.openxmlformats.org/officeDocument/2006/relationships/vmlDrawing" Target="../drawings/vmlDrawing10.vml"/><Relationship Id="rId7" Type="http://schemas.openxmlformats.org/officeDocument/2006/relationships/slideLayout" Target="../slideLayouts/slideLayout7.xml"/><Relationship Id="rId6" Type="http://schemas.openxmlformats.org/officeDocument/2006/relationships/image" Target="../media/image16.emf"/><Relationship Id="rId5" Type="http://schemas.openxmlformats.org/officeDocument/2006/relationships/package" Target="../embeddings/Document12.docx"/><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16.xml.rels><?xml version="1.0" encoding="UTF-8" standalone="yes"?>
<Relationships xmlns="http://schemas.openxmlformats.org/package/2006/relationships"><Relationship Id="rId8" Type="http://schemas.openxmlformats.org/officeDocument/2006/relationships/vmlDrawing" Target="../drawings/vmlDrawing11.vml"/><Relationship Id="rId7"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package" Target="../embeddings/Document13.docx"/><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9.emf"/><Relationship Id="rId7" Type="http://schemas.openxmlformats.org/officeDocument/2006/relationships/package" Target="../embeddings/Document15.docx"/><Relationship Id="rId6" Type="http://schemas.openxmlformats.org/officeDocument/2006/relationships/image" Target="../media/image18.emf"/><Relationship Id="rId5" Type="http://schemas.openxmlformats.org/officeDocument/2006/relationships/package" Target="../embeddings/Document14.docx"/><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0" Type="http://schemas.openxmlformats.org/officeDocument/2006/relationships/vmlDrawing" Target="../drawings/vmlDrawing12.vml"/><Relationship Id="rId1" Type="http://schemas.openxmlformats.org/officeDocument/2006/relationships/slide" Target="slide1.xml"/></Relationships>
</file>

<file path=ppt/slides/_rels/slide18.xml.rels><?xml version="1.0" encoding="UTF-8" standalone="yes"?>
<Relationships xmlns="http://schemas.openxmlformats.org/package/2006/relationships"><Relationship Id="rId8" Type="http://schemas.openxmlformats.org/officeDocument/2006/relationships/vmlDrawing" Target="../drawings/vmlDrawing13.vml"/><Relationship Id="rId7"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package" Target="../embeddings/Document16.docx"/><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2.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7.xml"/><Relationship Id="rId4" Type="http://schemas.openxmlformats.org/officeDocument/2006/relationships/image" Target="../media/image5.emf"/><Relationship Id="rId3" Type="http://schemas.openxmlformats.org/officeDocument/2006/relationships/package" Target="../embeddings/Document2.docx"/><Relationship Id="rId2" Type="http://schemas.openxmlformats.org/officeDocument/2006/relationships/slide" Target="slide14.xml"/><Relationship Id="rId1" Type="http://schemas.openxmlformats.org/officeDocument/2006/relationships/slide" Target="slide1.xml"/></Relationships>
</file>

<file path=ppt/slides/_rels/slide20.xml.rels><?xml version="1.0" encoding="UTF-8" standalone="yes"?>
<Relationships xmlns="http://schemas.openxmlformats.org/package/2006/relationships"><Relationship Id="rId8" Type="http://schemas.openxmlformats.org/officeDocument/2006/relationships/vmlDrawing" Target="../drawings/vmlDrawing14.vml"/><Relationship Id="rId7" Type="http://schemas.openxmlformats.org/officeDocument/2006/relationships/slideLayout" Target="../slideLayouts/slideLayout7.xml"/><Relationship Id="rId6" Type="http://schemas.openxmlformats.org/officeDocument/2006/relationships/image" Target="../media/image21.emf"/><Relationship Id="rId5" Type="http://schemas.openxmlformats.org/officeDocument/2006/relationships/package" Target="../embeddings/Document17.docx"/><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21.xml.rels><?xml version="1.0" encoding="UTF-8" standalone="yes"?>
<Relationships xmlns="http://schemas.openxmlformats.org/package/2006/relationships"><Relationship Id="rId8" Type="http://schemas.openxmlformats.org/officeDocument/2006/relationships/vmlDrawing" Target="../drawings/vmlDrawing15.vml"/><Relationship Id="rId7"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package" Target="../embeddings/Document18.docx"/><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22.xml.rels><?xml version="1.0" encoding="UTF-8" standalone="yes"?>
<Relationships xmlns="http://schemas.openxmlformats.org/package/2006/relationships"><Relationship Id="rId8" Type="http://schemas.openxmlformats.org/officeDocument/2006/relationships/vmlDrawing" Target="../drawings/vmlDrawing16.vml"/><Relationship Id="rId7"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package" Target="../embeddings/Document19.docx"/><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23.xml.rels><?xml version="1.0" encoding="UTF-8" standalone="yes"?>
<Relationships xmlns="http://schemas.openxmlformats.org/package/2006/relationships"><Relationship Id="rId8" Type="http://schemas.openxmlformats.org/officeDocument/2006/relationships/vmlDrawing" Target="../drawings/vmlDrawing17.vml"/><Relationship Id="rId7" Type="http://schemas.openxmlformats.org/officeDocument/2006/relationships/slideLayout" Target="../slideLayouts/slideLayout7.xml"/><Relationship Id="rId6" Type="http://schemas.openxmlformats.org/officeDocument/2006/relationships/image" Target="../media/image24.emf"/><Relationship Id="rId5" Type="http://schemas.openxmlformats.org/officeDocument/2006/relationships/package" Target="../embeddings/Document20.docx"/><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27.xml.rels><?xml version="1.0" encoding="UTF-8" standalone="yes"?>
<Relationships xmlns="http://schemas.openxmlformats.org/package/2006/relationships"><Relationship Id="rId8" Type="http://schemas.openxmlformats.org/officeDocument/2006/relationships/vmlDrawing" Target="../drawings/vmlDrawing18.vml"/><Relationship Id="rId7" Type="http://schemas.openxmlformats.org/officeDocument/2006/relationships/slideLayout" Target="../slideLayouts/slideLayout7.xml"/><Relationship Id="rId6" Type="http://schemas.openxmlformats.org/officeDocument/2006/relationships/image" Target="../media/image25.emf"/><Relationship Id="rId5" Type="http://schemas.openxmlformats.org/officeDocument/2006/relationships/package" Target="../embeddings/Document21.docx"/><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28.xml.rels><?xml version="1.0" encoding="UTF-8" standalone="yes"?>
<Relationships xmlns="http://schemas.openxmlformats.org/package/2006/relationships"><Relationship Id="rId8" Type="http://schemas.openxmlformats.org/officeDocument/2006/relationships/vmlDrawing" Target="../drawings/vmlDrawing19.vml"/><Relationship Id="rId7" Type="http://schemas.openxmlformats.org/officeDocument/2006/relationships/slideLayout" Target="../slideLayouts/slideLayout7.xml"/><Relationship Id="rId6" Type="http://schemas.openxmlformats.org/officeDocument/2006/relationships/image" Target="../media/image26.emf"/><Relationship Id="rId5" Type="http://schemas.openxmlformats.org/officeDocument/2006/relationships/package" Target="../embeddings/Document22.docx"/><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jpeg"/><Relationship Id="rId2" Type="http://schemas.openxmlformats.org/officeDocument/2006/relationships/slide" Target="slide14.xml"/><Relationship Id="rId1" Type="http://schemas.openxmlformats.org/officeDocument/2006/relationships/slide" Target="slide1.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33.xml.rels><?xml version="1.0" encoding="UTF-8" standalone="yes"?>
<Relationships xmlns="http://schemas.openxmlformats.org/package/2006/relationships"><Relationship Id="rId8" Type="http://schemas.openxmlformats.org/officeDocument/2006/relationships/vmlDrawing" Target="../drawings/vmlDrawing20.vml"/><Relationship Id="rId7" Type="http://schemas.openxmlformats.org/officeDocument/2006/relationships/slideLayout" Target="../slideLayouts/slideLayout7.xml"/><Relationship Id="rId6" Type="http://schemas.openxmlformats.org/officeDocument/2006/relationships/image" Target="../media/image27.emf"/><Relationship Id="rId5" Type="http://schemas.openxmlformats.org/officeDocument/2006/relationships/package" Target="../embeddings/Document23.docx"/><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34.xml.rels><?xml version="1.0" encoding="UTF-8" standalone="yes"?>
<Relationships xmlns="http://schemas.openxmlformats.org/package/2006/relationships"><Relationship Id="rId8" Type="http://schemas.openxmlformats.org/officeDocument/2006/relationships/vmlDrawing" Target="../drawings/vmlDrawing21.vml"/><Relationship Id="rId7" Type="http://schemas.openxmlformats.org/officeDocument/2006/relationships/slideLayout" Target="../slideLayouts/slideLayout7.xml"/><Relationship Id="rId6" Type="http://schemas.openxmlformats.org/officeDocument/2006/relationships/image" Target="../media/image28.emf"/><Relationship Id="rId5" Type="http://schemas.openxmlformats.org/officeDocument/2006/relationships/package" Target="../embeddings/Document24.docx"/><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36.xml.rels><?xml version="1.0" encoding="UTF-8" standalone="yes"?>
<Relationships xmlns="http://schemas.openxmlformats.org/package/2006/relationships"><Relationship Id="rId8" Type="http://schemas.openxmlformats.org/officeDocument/2006/relationships/vmlDrawing" Target="../drawings/vmlDrawing22.vml"/><Relationship Id="rId7" Type="http://schemas.openxmlformats.org/officeDocument/2006/relationships/slideLayout" Target="../slideLayouts/slideLayout7.xml"/><Relationship Id="rId6" Type="http://schemas.openxmlformats.org/officeDocument/2006/relationships/image" Target="../media/image29.emf"/><Relationship Id="rId5" Type="http://schemas.openxmlformats.org/officeDocument/2006/relationships/package" Target="../embeddings/Document25.docx"/><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3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31.emf"/><Relationship Id="rId7" Type="http://schemas.openxmlformats.org/officeDocument/2006/relationships/package" Target="../embeddings/Document27.docx"/><Relationship Id="rId6" Type="http://schemas.openxmlformats.org/officeDocument/2006/relationships/image" Target="../media/image30.emf"/><Relationship Id="rId5" Type="http://schemas.openxmlformats.org/officeDocument/2006/relationships/package" Target="../embeddings/Document26.docx"/><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0" Type="http://schemas.openxmlformats.org/officeDocument/2006/relationships/vmlDrawing" Target="../drawings/vmlDrawing23.vml"/><Relationship Id="rId1" Type="http://schemas.openxmlformats.org/officeDocument/2006/relationships/slide" Target="slide1.xml"/></Relationships>
</file>

<file path=ppt/slides/_rels/slide39.xml.rels><?xml version="1.0" encoding="UTF-8" standalone="yes"?>
<Relationships xmlns="http://schemas.openxmlformats.org/package/2006/relationships"><Relationship Id="rId8" Type="http://schemas.openxmlformats.org/officeDocument/2006/relationships/vmlDrawing" Target="../drawings/vmlDrawing24.vml"/><Relationship Id="rId7" Type="http://schemas.openxmlformats.org/officeDocument/2006/relationships/slideLayout" Target="../slideLayouts/slideLayout7.xml"/><Relationship Id="rId6" Type="http://schemas.openxmlformats.org/officeDocument/2006/relationships/image" Target="../media/image32.emf"/><Relationship Id="rId5" Type="http://schemas.openxmlformats.org/officeDocument/2006/relationships/package" Target="../embeddings/Document28.docx"/><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4.xml.rels><?xml version="1.0" encoding="UTF-8" standalone="yes"?>
<Relationships xmlns="http://schemas.openxmlformats.org/package/2006/relationships"><Relationship Id="rId8" Type="http://schemas.openxmlformats.org/officeDocument/2006/relationships/vmlDrawing" Target="../drawings/vmlDrawing3.vml"/><Relationship Id="rId7"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package" Target="../embeddings/Document4.docx"/><Relationship Id="rId4" Type="http://schemas.openxmlformats.org/officeDocument/2006/relationships/image" Target="../media/image7.emf"/><Relationship Id="rId3" Type="http://schemas.openxmlformats.org/officeDocument/2006/relationships/package" Target="../embeddings/Document3.docx"/><Relationship Id="rId2" Type="http://schemas.openxmlformats.org/officeDocument/2006/relationships/slide" Target="slide14.xml"/><Relationship Id="rId1" Type="http://schemas.openxmlformats.org/officeDocument/2006/relationships/slide" Target="slide1.xml"/></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42.xml.rels><?xml version="1.0" encoding="UTF-8" standalone="yes"?>
<Relationships xmlns="http://schemas.openxmlformats.org/package/2006/relationships"><Relationship Id="rId8" Type="http://schemas.openxmlformats.org/officeDocument/2006/relationships/vmlDrawing" Target="../drawings/vmlDrawing25.vml"/><Relationship Id="rId7" Type="http://schemas.openxmlformats.org/officeDocument/2006/relationships/slideLayout" Target="../slideLayouts/slideLayout7.xml"/><Relationship Id="rId6" Type="http://schemas.openxmlformats.org/officeDocument/2006/relationships/image" Target="../media/image33.emf"/><Relationship Id="rId5" Type="http://schemas.openxmlformats.org/officeDocument/2006/relationships/package" Target="../embeddings/Document29.docx"/><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44.xml.rels><?xml version="1.0" encoding="UTF-8" standalone="yes"?>
<Relationships xmlns="http://schemas.openxmlformats.org/package/2006/relationships"><Relationship Id="rId8" Type="http://schemas.openxmlformats.org/officeDocument/2006/relationships/vmlDrawing" Target="../drawings/vmlDrawing26.vml"/><Relationship Id="rId7" Type="http://schemas.openxmlformats.org/officeDocument/2006/relationships/slideLayout" Target="../slideLayouts/slideLayout7.xml"/><Relationship Id="rId6" Type="http://schemas.openxmlformats.org/officeDocument/2006/relationships/image" Target="../media/image34.emf"/><Relationship Id="rId5" Type="http://schemas.openxmlformats.org/officeDocument/2006/relationships/package" Target="../embeddings/Document30.docx"/><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46.xml.rels><?xml version="1.0" encoding="UTF-8" standalone="yes"?>
<Relationships xmlns="http://schemas.openxmlformats.org/package/2006/relationships"><Relationship Id="rId8" Type="http://schemas.openxmlformats.org/officeDocument/2006/relationships/vmlDrawing" Target="../drawings/vmlDrawing27.vml"/><Relationship Id="rId7" Type="http://schemas.openxmlformats.org/officeDocument/2006/relationships/slideLayout" Target="../slideLayouts/slideLayout7.xml"/><Relationship Id="rId6" Type="http://schemas.openxmlformats.org/officeDocument/2006/relationships/image" Target="../media/image35.emf"/><Relationship Id="rId5" Type="http://schemas.openxmlformats.org/officeDocument/2006/relationships/package" Target="../embeddings/Document31.docx"/><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4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4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14.xml"/><Relationship Id="rId1" Type="http://schemas.openxmlformats.org/officeDocument/2006/relationships/slide" Target="slide1.xml"/></Relationships>
</file>

<file path=ppt/slides/_rels/slide50.xml.rels><?xml version="1.0" encoding="UTF-8" standalone="yes"?>
<Relationships xmlns="http://schemas.openxmlformats.org/package/2006/relationships"><Relationship Id="rId8" Type="http://schemas.openxmlformats.org/officeDocument/2006/relationships/vmlDrawing" Target="../drawings/vmlDrawing28.vml"/><Relationship Id="rId7" Type="http://schemas.openxmlformats.org/officeDocument/2006/relationships/slideLayout" Target="../slideLayouts/slideLayout7.xml"/><Relationship Id="rId6" Type="http://schemas.openxmlformats.org/officeDocument/2006/relationships/image" Target="../media/image36.emf"/><Relationship Id="rId5" Type="http://schemas.openxmlformats.org/officeDocument/2006/relationships/package" Target="../embeddings/Document32.docx"/><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51.xml.rels><?xml version="1.0" encoding="UTF-8" standalone="yes"?>
<Relationships xmlns="http://schemas.openxmlformats.org/package/2006/relationships"><Relationship Id="rId8" Type="http://schemas.openxmlformats.org/officeDocument/2006/relationships/vmlDrawing" Target="../drawings/vmlDrawing29.vml"/><Relationship Id="rId7" Type="http://schemas.openxmlformats.org/officeDocument/2006/relationships/slideLayout" Target="../slideLayouts/slideLayout7.xml"/><Relationship Id="rId6" Type="http://schemas.openxmlformats.org/officeDocument/2006/relationships/image" Target="../media/image37.emf"/><Relationship Id="rId5" Type="http://schemas.openxmlformats.org/officeDocument/2006/relationships/package" Target="../embeddings/Document33.docx"/><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52.xml.rels><?xml version="1.0" encoding="UTF-8" standalone="yes"?>
<Relationships xmlns="http://schemas.openxmlformats.org/package/2006/relationships"><Relationship Id="rId8" Type="http://schemas.openxmlformats.org/officeDocument/2006/relationships/vmlDrawing" Target="../drawings/vmlDrawing30.vml"/><Relationship Id="rId7" Type="http://schemas.openxmlformats.org/officeDocument/2006/relationships/slideLayout" Target="../slideLayouts/slideLayout7.xml"/><Relationship Id="rId6" Type="http://schemas.openxmlformats.org/officeDocument/2006/relationships/image" Target="../media/image38.emf"/><Relationship Id="rId5" Type="http://schemas.openxmlformats.org/officeDocument/2006/relationships/package" Target="../embeddings/Document34.docx"/><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5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54.xml.rels><?xml version="1.0" encoding="UTF-8" standalone="yes"?>
<Relationships xmlns="http://schemas.openxmlformats.org/package/2006/relationships"><Relationship Id="rId8" Type="http://schemas.openxmlformats.org/officeDocument/2006/relationships/vmlDrawing" Target="../drawings/vmlDrawing31.vml"/><Relationship Id="rId7" Type="http://schemas.openxmlformats.org/officeDocument/2006/relationships/slideLayout" Target="../slideLayouts/slideLayout7.xml"/><Relationship Id="rId6" Type="http://schemas.openxmlformats.org/officeDocument/2006/relationships/image" Target="../media/image39.emf"/><Relationship Id="rId5" Type="http://schemas.openxmlformats.org/officeDocument/2006/relationships/package" Target="../embeddings/Document35.docx"/><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55.xml.rels><?xml version="1.0" encoding="UTF-8" standalone="yes"?>
<Relationships xmlns="http://schemas.openxmlformats.org/package/2006/relationships"><Relationship Id="rId8" Type="http://schemas.openxmlformats.org/officeDocument/2006/relationships/vmlDrawing" Target="../drawings/vmlDrawing32.vml"/><Relationship Id="rId7" Type="http://schemas.openxmlformats.org/officeDocument/2006/relationships/slideLayout" Target="../slideLayouts/slideLayout7.xml"/><Relationship Id="rId6" Type="http://schemas.openxmlformats.org/officeDocument/2006/relationships/image" Target="../media/image40.emf"/><Relationship Id="rId5" Type="http://schemas.openxmlformats.org/officeDocument/2006/relationships/package" Target="../embeddings/Document36.docx"/><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5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57.xml.rels><?xml version="1.0" encoding="UTF-8" standalone="yes"?>
<Relationships xmlns="http://schemas.openxmlformats.org/package/2006/relationships"><Relationship Id="rId8" Type="http://schemas.openxmlformats.org/officeDocument/2006/relationships/vmlDrawing" Target="../drawings/vmlDrawing33.vml"/><Relationship Id="rId7" Type="http://schemas.openxmlformats.org/officeDocument/2006/relationships/slideLayout" Target="../slideLayouts/slideLayout7.xml"/><Relationship Id="rId6" Type="http://schemas.openxmlformats.org/officeDocument/2006/relationships/image" Target="../media/image41.emf"/><Relationship Id="rId5" Type="http://schemas.openxmlformats.org/officeDocument/2006/relationships/package" Target="../embeddings/Document37.docx"/><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58.xml.rels><?xml version="1.0" encoding="UTF-8" standalone="yes"?>
<Relationships xmlns="http://schemas.openxmlformats.org/package/2006/relationships"><Relationship Id="rId8" Type="http://schemas.openxmlformats.org/officeDocument/2006/relationships/vmlDrawing" Target="../drawings/vmlDrawing34.vml"/><Relationship Id="rId7" Type="http://schemas.openxmlformats.org/officeDocument/2006/relationships/slideLayout" Target="../slideLayouts/slideLayout7.xml"/><Relationship Id="rId6" Type="http://schemas.openxmlformats.org/officeDocument/2006/relationships/image" Target="../media/image42.emf"/><Relationship Id="rId5" Type="http://schemas.openxmlformats.org/officeDocument/2006/relationships/package" Target="../embeddings/Document38.docx"/><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59.xml.rels><?xml version="1.0" encoding="UTF-8" standalone="yes"?>
<Relationships xmlns="http://schemas.openxmlformats.org/package/2006/relationships"><Relationship Id="rId8" Type="http://schemas.openxmlformats.org/officeDocument/2006/relationships/vmlDrawing" Target="../drawings/vmlDrawing35.vml"/><Relationship Id="rId7" Type="http://schemas.openxmlformats.org/officeDocument/2006/relationships/slideLayout" Target="../slideLayouts/slideLayout7.xml"/><Relationship Id="rId6" Type="http://schemas.openxmlformats.org/officeDocument/2006/relationships/image" Target="../media/image43.emf"/><Relationship Id="rId5" Type="http://schemas.openxmlformats.org/officeDocument/2006/relationships/package" Target="../embeddings/Document39.docx"/><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14.xml"/><Relationship Id="rId1" Type="http://schemas.openxmlformats.org/officeDocument/2006/relationships/slide" Target="slide1.xml"/></Relationships>
</file>

<file path=ppt/slides/_rels/slide6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61.xml.rels><?xml version="1.0" encoding="UTF-8" standalone="yes"?>
<Relationships xmlns="http://schemas.openxmlformats.org/package/2006/relationships"><Relationship Id="rId8" Type="http://schemas.openxmlformats.org/officeDocument/2006/relationships/vmlDrawing" Target="../drawings/vmlDrawing36.vml"/><Relationship Id="rId7" Type="http://schemas.openxmlformats.org/officeDocument/2006/relationships/slideLayout" Target="../slideLayouts/slideLayout7.xml"/><Relationship Id="rId6" Type="http://schemas.openxmlformats.org/officeDocument/2006/relationships/image" Target="../media/image44.emf"/><Relationship Id="rId5" Type="http://schemas.openxmlformats.org/officeDocument/2006/relationships/package" Target="../embeddings/Document40.docx"/><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62.xml.rels><?xml version="1.0" encoding="UTF-8" standalone="yes"?>
<Relationships xmlns="http://schemas.openxmlformats.org/package/2006/relationships"><Relationship Id="rId8" Type="http://schemas.openxmlformats.org/officeDocument/2006/relationships/vmlDrawing" Target="../drawings/vmlDrawing37.vml"/><Relationship Id="rId7" Type="http://schemas.openxmlformats.org/officeDocument/2006/relationships/slideLayout" Target="../slideLayouts/slideLayout7.xml"/><Relationship Id="rId6" Type="http://schemas.openxmlformats.org/officeDocument/2006/relationships/image" Target="../media/image45.emf"/><Relationship Id="rId5" Type="http://schemas.openxmlformats.org/officeDocument/2006/relationships/package" Target="../embeddings/Document41.docx"/><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6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64.xml.rels><?xml version="1.0" encoding="UTF-8" standalone="yes"?>
<Relationships xmlns="http://schemas.openxmlformats.org/package/2006/relationships"><Relationship Id="rId8" Type="http://schemas.openxmlformats.org/officeDocument/2006/relationships/vmlDrawing" Target="../drawings/vmlDrawing38.vml"/><Relationship Id="rId7" Type="http://schemas.openxmlformats.org/officeDocument/2006/relationships/slideLayout" Target="../slideLayouts/slideLayout7.xml"/><Relationship Id="rId6" Type="http://schemas.openxmlformats.org/officeDocument/2006/relationships/image" Target="../media/image46.emf"/><Relationship Id="rId5" Type="http://schemas.openxmlformats.org/officeDocument/2006/relationships/package" Target="../embeddings/Document42.docx"/><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14.xml"/><Relationship Id="rId1" Type="http://schemas.openxmlformats.org/officeDocument/2006/relationships/slide" Target="slide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14.xml"/><Relationship Id="rId1" Type="http://schemas.openxmlformats.org/officeDocument/2006/relationships/slide" Target="slide1.xml"/></Relationships>
</file>

<file path=ppt/slides/_rels/slide8.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7.xml"/><Relationship Id="rId4" Type="http://schemas.openxmlformats.org/officeDocument/2006/relationships/image" Target="../media/image9.emf"/><Relationship Id="rId3" Type="http://schemas.openxmlformats.org/officeDocument/2006/relationships/package" Target="../embeddings/Document5.docx"/><Relationship Id="rId2" Type="http://schemas.openxmlformats.org/officeDocument/2006/relationships/slide" Target="slide14.xml"/><Relationship Id="rId1" Type="http://schemas.openxmlformats.org/officeDocument/2006/relationships/slide" Target="slide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14.xml"/><Relationship Id="rId1"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1"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10" name="流程图: 可选过程 9">
            <a:hlinkClick r:id="rId2"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5" name="文本框 4">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1"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1"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216497"/>
            <a:ext cx="8128000" cy="4928657"/>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温度控制为</a:t>
            </a:r>
            <a:r>
              <a:rPr lang="en-US" altLang="zh-CN" sz="2200">
                <a:solidFill>
                  <a:srgbClr val="000000"/>
                </a:solidFill>
                <a:latin typeface="Times New Roman" panose="02020603050405020304" pitchFamily="18" charset="0"/>
                <a:cs typeface="Times New Roman" panose="02020603050405020304" pitchFamily="18" charset="0"/>
              </a:rPr>
              <a:t>70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未超过水的沸点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最佳的加热方式为水浴加热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冷凝过程中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冷凝管中应该充满水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所以冷水应该从</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口进</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球形冷凝管与蒸气接触的面积大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冷凝回流效果更好。</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如果没有浓硫酸干燥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水与氯气反应生成</a:t>
            </a:r>
            <a:r>
              <a:rPr lang="en-US" altLang="zh-CN" sz="2200">
                <a:solidFill>
                  <a:srgbClr val="000000"/>
                </a:solidFill>
                <a:latin typeface="Times New Roman" panose="02020603050405020304" pitchFamily="18" charset="0"/>
                <a:cs typeface="Times New Roman" panose="02020603050405020304" pitchFamily="18" charset="0"/>
              </a:rPr>
              <a:t>HCl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HClO,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就会有副反应发生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生成的产物有</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CCl</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COOH;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从图表所给的信息来看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杂质均溶于乙醇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由于杂质的沸点与目标产物相差较大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故可通过蒸馏分离除去</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pPr>
            <a:r>
              <a:rPr lang="en-US" altLang="zh-CN" sz="2200">
                <a:solidFill>
                  <a:srgbClr val="000000"/>
                </a:solidFill>
                <a:latin typeface="Times New Roman" panose="02020603050405020304" pitchFamily="18" charset="0"/>
              </a:rPr>
              <a:t>(5)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加入的碘单质被硫代硫酸钠和</a:t>
            </a:r>
            <a:r>
              <a:rPr lang="en-US" altLang="zh-CN" sz="2200">
                <a:solidFill>
                  <a:srgbClr val="000000"/>
                </a:solidFill>
                <a:latin typeface="Times New Roman" panose="02020603050405020304" pitchFamily="18" charset="0"/>
              </a:rPr>
              <a:t>CCl</a:t>
            </a:r>
            <a:r>
              <a:rPr lang="en-US" altLang="zh-CN" sz="2200" baseline="-25000">
                <a:solidFill>
                  <a:srgbClr val="000000"/>
                </a:solidFill>
                <a:latin typeface="Times New Roman" panose="02020603050405020304" pitchFamily="18" charset="0"/>
              </a:rPr>
              <a:t>3</a:t>
            </a:r>
            <a:r>
              <a:rPr lang="en-US" altLang="zh-CN" sz="2200">
                <a:solidFill>
                  <a:srgbClr val="000000"/>
                </a:solidFill>
                <a:latin typeface="Times New Roman" panose="02020603050405020304" pitchFamily="18" charset="0"/>
              </a:rPr>
              <a:t>CHO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消耗。加入的碘单质的物质的量为</a:t>
            </a:r>
            <a:r>
              <a:rPr lang="en-US" altLang="zh-CN" sz="2200">
                <a:solidFill>
                  <a:srgbClr val="000000"/>
                </a:solidFill>
                <a:latin typeface="Times New Roman" panose="02020603050405020304" pitchFamily="18" charset="0"/>
              </a:rPr>
              <a:t>0.03</a:t>
            </a:r>
            <a:r>
              <a:rPr lang="en-US" altLang="zh-CN" sz="2200">
                <a:solidFill>
                  <a:srgbClr val="000000"/>
                </a:solidFill>
                <a:latin typeface="Times New Roman" panose="02020603050405020304" pitchFamily="18" charset="0"/>
                <a:ea typeface="楷体" panose="02010609060101010101" pitchFamily="49" charset="-122"/>
              </a:rPr>
              <a:t> </a:t>
            </a:r>
            <a:r>
              <a:rPr lang="en-US" altLang="zh-CN" sz="2200">
                <a:solidFill>
                  <a:srgbClr val="000000"/>
                </a:solidFill>
                <a:latin typeface="Times New Roman" panose="02020603050405020304" pitchFamily="18" charset="0"/>
              </a:rPr>
              <a:t>L×0.100</a:t>
            </a:r>
            <a:r>
              <a:rPr lang="en-US" altLang="zh-CN" sz="2200">
                <a:solidFill>
                  <a:srgbClr val="000000"/>
                </a:solidFill>
                <a:latin typeface="Times New Roman" panose="02020603050405020304" pitchFamily="18" charset="0"/>
                <a:ea typeface="楷体" panose="02010609060101010101" pitchFamily="49" charset="-122"/>
              </a:rPr>
              <a:t> </a:t>
            </a:r>
            <a:r>
              <a:rPr lang="en-US" altLang="zh-CN" sz="2200">
                <a:solidFill>
                  <a:srgbClr val="000000"/>
                </a:solidFill>
                <a:latin typeface="Times New Roman" panose="02020603050405020304" pitchFamily="18" charset="0"/>
              </a:rPr>
              <a:t>mol·L</a:t>
            </a:r>
            <a:r>
              <a:rPr lang="en-US" altLang="zh-CN" sz="2200" baseline="30000">
                <a:solidFill>
                  <a:srgbClr val="000000"/>
                </a:solidFill>
                <a:latin typeface="Times New Roman" panose="02020603050405020304" pitchFamily="18" charset="0"/>
              </a:rPr>
              <a:t>-1</a:t>
            </a:r>
            <a:r>
              <a:rPr lang="en-US" altLang="zh-CN" sz="2200">
                <a:solidFill>
                  <a:srgbClr val="000000"/>
                </a:solidFill>
                <a:latin typeface="Times New Roman" panose="02020603050405020304" pitchFamily="18" charset="0"/>
              </a:rPr>
              <a:t>=0.003</a:t>
            </a:r>
            <a:r>
              <a:rPr lang="en-US" altLang="zh-CN" sz="2200">
                <a:solidFill>
                  <a:srgbClr val="000000"/>
                </a:solidFill>
                <a:latin typeface="Times New Roman" panose="02020603050405020304" pitchFamily="18" charset="0"/>
                <a:ea typeface="楷体" panose="02010609060101010101" pitchFamily="49" charset="-122"/>
              </a:rPr>
              <a:t> </a:t>
            </a:r>
            <a:r>
              <a:rPr lang="en-US" altLang="zh-CN" sz="2200">
                <a:solidFill>
                  <a:srgbClr val="000000"/>
                </a:solidFill>
                <a:latin typeface="Times New Roman" panose="02020603050405020304" pitchFamily="18" charset="0"/>
              </a:rPr>
              <a:t>mol,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消耗的</a:t>
            </a:r>
            <a:r>
              <a:rPr lang="en-US" altLang="zh-CN" sz="2200">
                <a:solidFill>
                  <a:srgbClr val="000000"/>
                </a:solidFill>
                <a:latin typeface="Times New Roman" panose="02020603050405020304" pitchFamily="18" charset="0"/>
              </a:rPr>
              <a:t>Na</a:t>
            </a:r>
            <a:r>
              <a:rPr lang="en-US" altLang="zh-CN" sz="2200" baseline="-25000">
                <a:solidFill>
                  <a:srgbClr val="000000"/>
                </a:solidFill>
                <a:latin typeface="Times New Roman" panose="02020603050405020304" pitchFamily="18" charset="0"/>
              </a:rPr>
              <a:t>2</a:t>
            </a:r>
            <a:r>
              <a:rPr lang="en-US" altLang="zh-CN" sz="2200">
                <a:solidFill>
                  <a:srgbClr val="000000"/>
                </a:solidFill>
                <a:latin typeface="Times New Roman" panose="02020603050405020304" pitchFamily="18" charset="0"/>
              </a:rPr>
              <a:t>S</a:t>
            </a:r>
            <a:r>
              <a:rPr lang="en-US" altLang="zh-CN" sz="2200" baseline="-25000">
                <a:solidFill>
                  <a:srgbClr val="000000"/>
                </a:solidFill>
                <a:latin typeface="Times New Roman" panose="02020603050405020304" pitchFamily="18" charset="0"/>
              </a:rPr>
              <a:t>2</a:t>
            </a:r>
            <a:r>
              <a:rPr lang="en-US" altLang="zh-CN" sz="2200">
                <a:solidFill>
                  <a:srgbClr val="000000"/>
                </a:solidFill>
                <a:latin typeface="Times New Roman" panose="02020603050405020304" pitchFamily="18" charset="0"/>
              </a:rPr>
              <a:t>O</a:t>
            </a:r>
            <a:r>
              <a:rPr lang="en-US" altLang="zh-CN" sz="2200" baseline="-25000">
                <a:solidFill>
                  <a:srgbClr val="000000"/>
                </a:solidFill>
                <a:latin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的物质的量为</a:t>
            </a:r>
            <a:r>
              <a:rPr lang="en-US" altLang="zh-CN" sz="2200">
                <a:solidFill>
                  <a:srgbClr val="000000"/>
                </a:solidFill>
                <a:latin typeface="Times New Roman" panose="02020603050405020304" pitchFamily="18" charset="0"/>
              </a:rPr>
              <a:t>0.02</a:t>
            </a:r>
            <a:r>
              <a:rPr lang="en-US" altLang="zh-CN" sz="2200">
                <a:solidFill>
                  <a:srgbClr val="000000"/>
                </a:solidFill>
                <a:latin typeface="Times New Roman" panose="02020603050405020304" pitchFamily="18" charset="0"/>
                <a:ea typeface="楷体" panose="02010609060101010101" pitchFamily="49" charset="-122"/>
              </a:rPr>
              <a:t> </a:t>
            </a:r>
            <a:r>
              <a:rPr lang="en-US" altLang="zh-CN" sz="2200">
                <a:solidFill>
                  <a:srgbClr val="000000"/>
                </a:solidFill>
                <a:latin typeface="Times New Roman" panose="02020603050405020304" pitchFamily="18" charset="0"/>
              </a:rPr>
              <a:t>L×0.100</a:t>
            </a:r>
            <a:r>
              <a:rPr lang="en-US" altLang="zh-CN" sz="2200">
                <a:solidFill>
                  <a:srgbClr val="000000"/>
                </a:solidFill>
                <a:latin typeface="Times New Roman" panose="02020603050405020304" pitchFamily="18" charset="0"/>
                <a:ea typeface="楷体" panose="02010609060101010101" pitchFamily="49" charset="-122"/>
              </a:rPr>
              <a:t> </a:t>
            </a:r>
            <a:r>
              <a:rPr lang="en-US" altLang="zh-CN" sz="2200">
                <a:solidFill>
                  <a:srgbClr val="000000"/>
                </a:solidFill>
                <a:latin typeface="Times New Roman" panose="02020603050405020304" pitchFamily="18" charset="0"/>
              </a:rPr>
              <a:t>mol·L</a:t>
            </a:r>
            <a:r>
              <a:rPr lang="en-US" altLang="zh-CN" sz="2200" baseline="30000">
                <a:solidFill>
                  <a:srgbClr val="000000"/>
                </a:solidFill>
                <a:latin typeface="Times New Roman" panose="02020603050405020304" pitchFamily="18" charset="0"/>
              </a:rPr>
              <a:t>-1</a:t>
            </a:r>
            <a:r>
              <a:rPr lang="en-US" altLang="zh-CN" sz="2200">
                <a:solidFill>
                  <a:srgbClr val="000000"/>
                </a:solidFill>
                <a:latin typeface="Times New Roman" panose="02020603050405020304" pitchFamily="18" charset="0"/>
              </a:rPr>
              <a:t>=0.002</a:t>
            </a:r>
            <a:r>
              <a:rPr lang="en-US" altLang="zh-CN" sz="2200">
                <a:solidFill>
                  <a:srgbClr val="000000"/>
                </a:solidFill>
                <a:latin typeface="Times New Roman" panose="02020603050405020304" pitchFamily="18" charset="0"/>
                <a:ea typeface="楷体" panose="02010609060101010101" pitchFamily="49" charset="-122"/>
              </a:rPr>
              <a:t> </a:t>
            </a:r>
            <a:r>
              <a:rPr lang="en-US" altLang="zh-CN" sz="2200">
                <a:solidFill>
                  <a:srgbClr val="000000"/>
                </a:solidFill>
                <a:latin typeface="Times New Roman" panose="02020603050405020304" pitchFamily="18" charset="0"/>
              </a:rPr>
              <a:t>mol,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由关系式</a:t>
            </a:r>
            <a:r>
              <a:rPr lang="en-US" altLang="zh-CN" sz="2200">
                <a:solidFill>
                  <a:srgbClr val="000000"/>
                </a:solidFill>
                <a:latin typeface="Times New Roman" panose="02020603050405020304" pitchFamily="18" charset="0"/>
              </a:rPr>
              <a:t>CCl</a:t>
            </a:r>
            <a:r>
              <a:rPr lang="en-US" altLang="zh-CN" sz="2200" baseline="-25000">
                <a:solidFill>
                  <a:srgbClr val="000000"/>
                </a:solidFill>
                <a:latin typeface="Times New Roman" panose="02020603050405020304" pitchFamily="18" charset="0"/>
              </a:rPr>
              <a:t>3</a:t>
            </a:r>
            <a:r>
              <a:rPr lang="en-US" altLang="zh-CN" sz="2200">
                <a:solidFill>
                  <a:srgbClr val="000000"/>
                </a:solidFill>
                <a:latin typeface="Times New Roman" panose="02020603050405020304" pitchFamily="18" charset="0"/>
              </a:rPr>
              <a:t>CHO~I</a:t>
            </a:r>
            <a:r>
              <a:rPr lang="en-US" altLang="zh-CN" sz="2200" baseline="-25000">
                <a:solidFill>
                  <a:srgbClr val="000000"/>
                </a:solidFill>
                <a:latin typeface="Times New Roman" panose="02020603050405020304" pitchFamily="18" charset="0"/>
              </a:rPr>
              <a:t>2</a:t>
            </a:r>
            <a:r>
              <a:rPr lang="en-US" altLang="zh-CN" sz="2200">
                <a:solidFill>
                  <a:srgbClr val="000000"/>
                </a:solidFill>
                <a:latin typeface="Times New Roman" panose="02020603050405020304" pitchFamily="18" charset="0"/>
              </a:rPr>
              <a:t>~2Na</a:t>
            </a:r>
            <a:r>
              <a:rPr lang="en-US" altLang="zh-CN" sz="2200" baseline="-25000">
                <a:solidFill>
                  <a:srgbClr val="000000"/>
                </a:solidFill>
                <a:latin typeface="Times New Roman" panose="02020603050405020304" pitchFamily="18" charset="0"/>
              </a:rPr>
              <a:t>2</a:t>
            </a:r>
            <a:r>
              <a:rPr lang="en-US" altLang="zh-CN" sz="2200">
                <a:solidFill>
                  <a:srgbClr val="000000"/>
                </a:solidFill>
                <a:latin typeface="Times New Roman" panose="02020603050405020304" pitchFamily="18" charset="0"/>
              </a:rPr>
              <a:t>S</a:t>
            </a:r>
            <a:r>
              <a:rPr lang="en-US" altLang="zh-CN" sz="2200" baseline="-25000">
                <a:solidFill>
                  <a:srgbClr val="000000"/>
                </a:solidFill>
                <a:latin typeface="Times New Roman" panose="02020603050405020304" pitchFamily="18" charset="0"/>
              </a:rPr>
              <a:t>2</a:t>
            </a:r>
            <a:r>
              <a:rPr lang="en-US" altLang="zh-CN" sz="2200">
                <a:solidFill>
                  <a:srgbClr val="000000"/>
                </a:solidFill>
                <a:latin typeface="Times New Roman" panose="02020603050405020304" pitchFamily="18" charset="0"/>
              </a:rPr>
              <a:t>O</a:t>
            </a:r>
            <a:r>
              <a:rPr lang="en-US" altLang="zh-CN" sz="2200" baseline="-25000">
                <a:solidFill>
                  <a:srgbClr val="000000"/>
                </a:solidFill>
                <a:latin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可知</a:t>
            </a:r>
            <a:r>
              <a:rPr lang="en-US" altLang="zh-CN" sz="2200">
                <a:solidFill>
                  <a:srgbClr val="000000"/>
                </a:solidFill>
                <a:latin typeface="Times New Roman" panose="02020603050405020304" pitchFamily="18" charset="0"/>
              </a:rPr>
              <a:t>,10</a:t>
            </a:r>
            <a:r>
              <a:rPr lang="en-US" altLang="zh-CN" sz="2200">
                <a:solidFill>
                  <a:srgbClr val="000000"/>
                </a:solidFill>
                <a:latin typeface="Times New Roman" panose="02020603050405020304" pitchFamily="18" charset="0"/>
                <a:ea typeface="楷体" panose="02010609060101010101" pitchFamily="49" charset="-122"/>
              </a:rPr>
              <a:t> </a:t>
            </a:r>
            <a:r>
              <a:rPr lang="en-US" altLang="zh-CN" sz="2200">
                <a:solidFill>
                  <a:srgbClr val="000000"/>
                </a:solidFill>
                <a:latin typeface="Times New Roman" panose="02020603050405020304" pitchFamily="18" charset="0"/>
              </a:rPr>
              <a:t>mL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溶液中含有</a:t>
            </a:r>
            <a:r>
              <a:rPr lang="en-US" altLang="zh-CN" sz="2200">
                <a:solidFill>
                  <a:srgbClr val="000000"/>
                </a:solidFill>
                <a:latin typeface="Times New Roman" panose="02020603050405020304" pitchFamily="18" charset="0"/>
              </a:rPr>
              <a:t>CCl</a:t>
            </a:r>
            <a:r>
              <a:rPr lang="en-US" altLang="zh-CN" sz="2200" baseline="-25000">
                <a:solidFill>
                  <a:srgbClr val="000000"/>
                </a:solidFill>
                <a:latin typeface="Times New Roman" panose="02020603050405020304" pitchFamily="18" charset="0"/>
              </a:rPr>
              <a:t>3</a:t>
            </a:r>
            <a:r>
              <a:rPr lang="en-US" altLang="zh-CN" sz="2200">
                <a:solidFill>
                  <a:srgbClr val="000000"/>
                </a:solidFill>
                <a:latin typeface="Times New Roman" panose="02020603050405020304" pitchFamily="18" charset="0"/>
              </a:rPr>
              <a:t>CHO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的物质的量为</a:t>
            </a:r>
            <a:r>
              <a:rPr lang="en-US" altLang="zh-CN" sz="2200">
                <a:solidFill>
                  <a:srgbClr val="000000"/>
                </a:solidFill>
                <a:latin typeface="Times New Roman" panose="02020603050405020304" pitchFamily="18" charset="0"/>
              </a:rPr>
              <a:t>0.002</a:t>
            </a:r>
            <a:r>
              <a:rPr lang="en-US" altLang="zh-CN" sz="2200">
                <a:solidFill>
                  <a:srgbClr val="000000"/>
                </a:solidFill>
                <a:latin typeface="Times New Roman" panose="02020603050405020304" pitchFamily="18" charset="0"/>
                <a:ea typeface="楷体" panose="02010609060101010101" pitchFamily="49" charset="-122"/>
              </a:rPr>
              <a:t> </a:t>
            </a:r>
            <a:r>
              <a:rPr lang="en-US" altLang="zh-CN" sz="2200">
                <a:solidFill>
                  <a:srgbClr val="000000"/>
                </a:solidFill>
                <a:latin typeface="Times New Roman" panose="02020603050405020304" pitchFamily="18" charset="0"/>
              </a:rPr>
              <a:t>mol,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rPr>
              <a:t>100</a:t>
            </a:r>
            <a:r>
              <a:rPr lang="en-US" altLang="zh-CN" sz="2200">
                <a:solidFill>
                  <a:srgbClr val="000000"/>
                </a:solidFill>
                <a:latin typeface="Times New Roman" panose="02020603050405020304" pitchFamily="18" charset="0"/>
                <a:ea typeface="楷体" panose="02010609060101010101" pitchFamily="49" charset="-122"/>
              </a:rPr>
              <a:t> </a:t>
            </a:r>
            <a:r>
              <a:rPr lang="en-US" altLang="zh-CN" sz="2200">
                <a:solidFill>
                  <a:srgbClr val="000000"/>
                </a:solidFill>
                <a:latin typeface="Times New Roman" panose="02020603050405020304" pitchFamily="18" charset="0"/>
              </a:rPr>
              <a:t>mL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溶液中含有</a:t>
            </a:r>
            <a:r>
              <a:rPr lang="en-US" altLang="zh-CN" sz="2200">
                <a:solidFill>
                  <a:srgbClr val="000000"/>
                </a:solidFill>
                <a:latin typeface="Times New Roman" panose="02020603050405020304" pitchFamily="18" charset="0"/>
              </a:rPr>
              <a:t>CCl</a:t>
            </a:r>
            <a:r>
              <a:rPr lang="en-US" altLang="zh-CN" sz="2200" baseline="-25000">
                <a:solidFill>
                  <a:srgbClr val="000000"/>
                </a:solidFill>
                <a:latin typeface="Times New Roman" panose="02020603050405020304" pitchFamily="18" charset="0"/>
              </a:rPr>
              <a:t>3</a:t>
            </a:r>
            <a:r>
              <a:rPr lang="en-US" altLang="zh-CN" sz="2200">
                <a:solidFill>
                  <a:srgbClr val="000000"/>
                </a:solidFill>
                <a:latin typeface="Times New Roman" panose="02020603050405020304" pitchFamily="18" charset="0"/>
              </a:rPr>
              <a:t>CHO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a:t>
            </a:r>
            <a:r>
              <a:rPr lang="en-US" altLang="zh-CN" sz="2200">
                <a:solidFill>
                  <a:srgbClr val="000000"/>
                </a:solidFill>
                <a:latin typeface="Times New Roman" panose="02020603050405020304" pitchFamily="18" charset="0"/>
              </a:rPr>
              <a:t>0.02</a:t>
            </a:r>
            <a:r>
              <a:rPr lang="en-US" altLang="zh-CN" sz="2200">
                <a:solidFill>
                  <a:srgbClr val="000000"/>
                </a:solidFill>
                <a:latin typeface="Times New Roman" panose="02020603050405020304" pitchFamily="18" charset="0"/>
                <a:ea typeface="楷体" panose="02010609060101010101" pitchFamily="49" charset="-122"/>
              </a:rPr>
              <a:t> </a:t>
            </a:r>
            <a:r>
              <a:rPr lang="en-US" altLang="zh-CN" sz="2200">
                <a:solidFill>
                  <a:srgbClr val="000000"/>
                </a:solidFill>
                <a:latin typeface="Times New Roman" panose="02020603050405020304" pitchFamily="18" charset="0"/>
              </a:rPr>
              <a:t>mol,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质量</a:t>
            </a:r>
            <a:endParaRPr lang="zh-CN" altLang="en-US" sz="2200"/>
          </a:p>
        </p:txBody>
      </p:sp>
      <p:graphicFrame>
        <p:nvGraphicFramePr>
          <p:cNvPr id="3" name="对象 2"/>
          <p:cNvGraphicFramePr>
            <a:graphicFrameLocks noChangeAspect="1"/>
          </p:cNvGraphicFramePr>
          <p:nvPr/>
        </p:nvGraphicFramePr>
        <p:xfrm>
          <a:off x="13744" y="6133306"/>
          <a:ext cx="8128000" cy="511153"/>
        </p:xfrm>
        <a:graphic>
          <a:graphicData uri="http://schemas.openxmlformats.org/presentationml/2006/ole">
            <mc:AlternateContent xmlns:mc="http://schemas.openxmlformats.org/markup-compatibility/2006">
              <mc:Choice xmlns:v="urn:schemas-microsoft-com:vml" Requires="v">
                <p:oleObj spid="_x0000_s305154" name="文档" r:id="rId3" imgW="3839210" imgH="243840" progId="Word.Document.12">
                  <p:embed/>
                </p:oleObj>
              </mc:Choice>
              <mc:Fallback>
                <p:oleObj name="文档" r:id="rId3" imgW="3839210" imgH="243840" progId="Word.Document.12">
                  <p:embed/>
                  <p:pic>
                    <p:nvPicPr>
                      <p:cNvPr id="0" name="图片 305153"/>
                      <p:cNvPicPr/>
                      <p:nvPr/>
                    </p:nvPicPr>
                    <p:blipFill>
                      <a:blip r:embed="rId4"/>
                      <a:stretch>
                        <a:fillRect/>
                      </a:stretch>
                    </p:blipFill>
                    <p:spPr>
                      <a:xfrm>
                        <a:off x="13744" y="6133306"/>
                        <a:ext cx="8128000" cy="51115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1"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10" name="流程图: 可选过程 9">
            <a:hlinkClick r:id="rId2"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5" name="文本框 4">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1"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1"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340768"/>
            <a:ext cx="8128000" cy="85093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过程</a:t>
            </a:r>
            <a:r>
              <a:rPr lang="zh-CN" altLang="zh-CN" sz="2200">
                <a:solidFill>
                  <a:srgbClr val="000000"/>
                </a:solidFill>
                <a:latin typeface="NEU-BZ-S92"/>
                <a:cs typeface="宋体" panose="02010600030101010101" pitchFamily="2" charset="-122"/>
              </a:rPr>
              <a:t>Ⅰ</a:t>
            </a:r>
            <a:r>
              <a:rPr lang="zh-CN" altLang="zh-CN" sz="2200">
                <a:solidFill>
                  <a:srgbClr val="000000"/>
                </a:solidFill>
                <a:latin typeface="Times New Roman" panose="02020603050405020304" pitchFamily="18" charset="0"/>
                <a:cs typeface="Times New Roman" panose="02020603050405020304" pitchFamily="18" charset="0"/>
              </a:rPr>
              <a:t>加入柠檬酸可促进</a:t>
            </a:r>
            <a:r>
              <a:rPr lang="en-US" altLang="zh-CN" sz="2200">
                <a:solidFill>
                  <a:srgbClr val="000000"/>
                </a:solidFill>
                <a:latin typeface="Times New Roman" panose="02020603050405020304" pitchFamily="18" charset="0"/>
                <a:cs typeface="Times New Roman" panose="02020603050405020304" pitchFamily="18" charset="0"/>
              </a:rPr>
              <a:t>FeCO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溶解并调节溶液</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Times New Roman" panose="02020603050405020304" pitchFamily="18" charset="0"/>
                <a:cs typeface="Times New Roman" panose="02020603050405020304" pitchFamily="18" charset="0"/>
              </a:rPr>
              <a:t>溶液</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Times New Roman" panose="02020603050405020304" pitchFamily="18" charset="0"/>
                <a:cs typeface="Times New Roman" panose="02020603050405020304" pitchFamily="18" charset="0"/>
              </a:rPr>
              <a:t>与甘氨酸亚铁产率的关系如图所示。</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2191707"/>
          <a:ext cx="8128000" cy="1940362"/>
        </p:xfrm>
        <a:graphic>
          <a:graphicData uri="http://schemas.openxmlformats.org/presentationml/2006/ole">
            <mc:AlternateContent xmlns:mc="http://schemas.openxmlformats.org/markup-compatibility/2006">
              <mc:Choice xmlns:v="urn:schemas-microsoft-com:vml" Requires="v">
                <p:oleObj spid="_x0000_s309250" name="文档" r:id="rId3" imgW="3839210" imgH="917575" progId="Word.Document.12">
                  <p:embed/>
                </p:oleObj>
              </mc:Choice>
              <mc:Fallback>
                <p:oleObj name="文档" r:id="rId3" imgW="3839210" imgH="917575" progId="Word.Document.12">
                  <p:embed/>
                  <p:pic>
                    <p:nvPicPr>
                      <p:cNvPr id="0" name="图片 309249"/>
                      <p:cNvPicPr/>
                      <p:nvPr/>
                    </p:nvPicPr>
                    <p:blipFill>
                      <a:blip r:embed="rId4"/>
                      <a:stretch>
                        <a:fillRect/>
                      </a:stretch>
                    </p:blipFill>
                    <p:spPr>
                      <a:xfrm>
                        <a:off x="508000" y="2191707"/>
                        <a:ext cx="8128000" cy="1940362"/>
                      </a:xfrm>
                      <a:prstGeom prst="rect">
                        <a:avLst/>
                      </a:prstGeom>
                    </p:spPr>
                  </p:pic>
                </p:oleObj>
              </mc:Fallback>
            </mc:AlternateContent>
          </a:graphicData>
        </a:graphic>
      </p:graphicFrame>
      <p:sp>
        <p:nvSpPr>
          <p:cNvPr id="4" name="矩形 3"/>
          <p:cNvSpPr>
            <a:spLocks noChangeAspect="1"/>
          </p:cNvSpPr>
          <p:nvPr/>
        </p:nvSpPr>
        <p:spPr>
          <a:xfrm>
            <a:off x="508000" y="4132069"/>
            <a:ext cx="8128000" cy="2123658"/>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①</a:t>
            </a:r>
            <a:r>
              <a:rPr lang="en-US" altLang="zh-CN" sz="2200">
                <a:solidFill>
                  <a:srgbClr val="000000"/>
                </a:solidFill>
                <a:latin typeface="Times New Roman" panose="02020603050405020304" pitchFamily="18" charset="0"/>
                <a:cs typeface="Times New Roman" panose="02020603050405020304" pitchFamily="18" charset="0"/>
              </a:rPr>
              <a:t>pH</a:t>
            </a:r>
            <a:r>
              <a:rPr lang="zh-CN" altLang="zh-CN" sz="2200">
                <a:solidFill>
                  <a:srgbClr val="000000"/>
                </a:solidFill>
                <a:latin typeface="Times New Roman" panose="02020603050405020304" pitchFamily="18" charset="0"/>
                <a:cs typeface="Times New Roman" panose="02020603050405020304" pitchFamily="18" charset="0"/>
              </a:rPr>
              <a:t>过低或过高均导致产率下降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其原因是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柠檬酸的作用还有</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过程</a:t>
            </a:r>
            <a:r>
              <a:rPr lang="zh-CN" altLang="zh-CN" sz="2200">
                <a:solidFill>
                  <a:srgbClr val="000000"/>
                </a:solidFill>
                <a:latin typeface="NEU-BZ-S92"/>
                <a:cs typeface="宋体" panose="02010600030101010101" pitchFamily="2" charset="-122"/>
              </a:rPr>
              <a:t>Ⅱ</a:t>
            </a:r>
            <a:r>
              <a:rPr lang="zh-CN" altLang="zh-CN" sz="2200">
                <a:solidFill>
                  <a:srgbClr val="000000"/>
                </a:solidFill>
                <a:latin typeface="Times New Roman" panose="02020603050405020304" pitchFamily="18" charset="0"/>
                <a:cs typeface="Times New Roman" panose="02020603050405020304" pitchFamily="18" charset="0"/>
              </a:rPr>
              <a:t>中加入无水乙醇的目的是</a:t>
            </a:r>
            <a:r>
              <a:rPr lang="en-US" altLang="zh-CN" sz="2200" u="sng">
                <a:solidFill>
                  <a:srgbClr val="FF0000"/>
                </a:solidFill>
                <a:uFill>
                  <a:solidFill>
                    <a:srgbClr val="000000"/>
                  </a:solidFill>
                </a:uFill>
                <a:latin typeface="宋体" panose="02010600030101010101" pitchFamily="2" charset="-122"/>
                <a:ea typeface="方正书宋_GBK" panose="03000509000000000000" pitchFamily="65" charset="-122"/>
                <a:cs typeface="Times New Roman" panose="02020603050405020304" pitchFamily="18" charset="0"/>
              </a:rPr>
              <a:t> </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(6)</a:t>
            </a:r>
            <a:r>
              <a:rPr lang="zh-CN" altLang="zh-CN" sz="2200">
                <a:solidFill>
                  <a:srgbClr val="000000"/>
                </a:solidFill>
                <a:latin typeface="Times New Roman" panose="02020603050405020304" pitchFamily="18" charset="0"/>
                <a:cs typeface="Times New Roman" panose="02020603050405020304" pitchFamily="18" charset="0"/>
              </a:rPr>
              <a:t>本实验制得</a:t>
            </a:r>
            <a:r>
              <a:rPr lang="en-US" altLang="zh-CN" sz="2200">
                <a:solidFill>
                  <a:srgbClr val="000000"/>
                </a:solidFill>
                <a:latin typeface="Times New Roman" panose="02020603050405020304" pitchFamily="18" charset="0"/>
                <a:cs typeface="Times New Roman" panose="02020603050405020304" pitchFamily="18" charset="0"/>
              </a:rPr>
              <a:t>15.3 g</a:t>
            </a:r>
            <a:r>
              <a:rPr lang="zh-CN" altLang="zh-CN" sz="2200">
                <a:solidFill>
                  <a:srgbClr val="000000"/>
                </a:solidFill>
                <a:latin typeface="Times New Roman" panose="02020603050405020304" pitchFamily="18" charset="0"/>
                <a:cs typeface="Times New Roman" panose="02020603050405020304" pitchFamily="18" charset="0"/>
              </a:rPr>
              <a:t>甘氨酸亚铁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则其产率是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1"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10" name="流程图: 可选过程 9">
            <a:hlinkClick r:id="rId2"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5" name="文本框 4">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1"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1"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869876"/>
            <a:ext cx="8128000" cy="127227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分液漏斗　平衡压强、便于液体顺利流下</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饱和</a:t>
            </a:r>
            <a:r>
              <a:rPr lang="en-US" altLang="zh-CN" sz="2200">
                <a:solidFill>
                  <a:srgbClr val="000000"/>
                </a:solidFill>
                <a:latin typeface="Times New Roman" panose="02020603050405020304" pitchFamily="18" charset="0"/>
                <a:cs typeface="Times New Roman" panose="02020603050405020304" pitchFamily="18" charset="0"/>
              </a:rPr>
              <a:t>NaHCO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溶液　检验装置内空气是否排净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防止空气进入装置</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中</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508000" y="3022004"/>
          <a:ext cx="8128000" cy="1197174"/>
        </p:xfrm>
        <a:graphic>
          <a:graphicData uri="http://schemas.openxmlformats.org/presentationml/2006/ole">
            <mc:AlternateContent xmlns:mc="http://schemas.openxmlformats.org/markup-compatibility/2006">
              <mc:Choice xmlns:v="urn:schemas-microsoft-com:vml" Requires="v">
                <p:oleObj spid="_x0000_s310274" name="文档" r:id="rId3" imgW="3839210" imgH="567055" progId="Word.Document.12">
                  <p:embed/>
                </p:oleObj>
              </mc:Choice>
              <mc:Fallback>
                <p:oleObj name="文档" r:id="rId3" imgW="3839210" imgH="567055" progId="Word.Document.12">
                  <p:embed/>
                  <p:pic>
                    <p:nvPicPr>
                      <p:cNvPr id="0" name="图片 310273"/>
                      <p:cNvPicPr/>
                      <p:nvPr/>
                    </p:nvPicPr>
                    <p:blipFill>
                      <a:blip r:embed="rId4"/>
                      <a:stretch>
                        <a:fillRect/>
                      </a:stretch>
                    </p:blipFill>
                    <p:spPr>
                      <a:xfrm>
                        <a:off x="508000" y="3022004"/>
                        <a:ext cx="8128000" cy="1197174"/>
                      </a:xfrm>
                      <a:prstGeom prst="rect">
                        <a:avLst/>
                      </a:prstGeom>
                    </p:spPr>
                  </p:pic>
                </p:oleObj>
              </mc:Fallback>
            </mc:AlternateContent>
          </a:graphicData>
        </a:graphic>
      </p:graphicFrame>
      <p:sp>
        <p:nvSpPr>
          <p:cNvPr id="11" name="矩形 10"/>
          <p:cNvSpPr>
            <a:spLocks noChangeAspect="1"/>
          </p:cNvSpPr>
          <p:nvPr/>
        </p:nvSpPr>
        <p:spPr>
          <a:xfrm>
            <a:off x="508000" y="4219178"/>
            <a:ext cx="8128000" cy="866006"/>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降低甘氨酸亚铁的溶解度</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使其结晶析出</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(6)75</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1"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10" name="流程图: 可选过程 9">
            <a:hlinkClick r:id="rId2"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5" name="文本框 4">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1"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1"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772816"/>
            <a:ext cx="8128000" cy="2936188"/>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根据仪器的结构可知仪器</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的名称是分液漏斗</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仪器</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可平衡分液漏斗和三颈瓶内的压强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便于液体顺利滴下。</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装置</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的作用是除去</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中混有的</a:t>
            </a:r>
            <a:r>
              <a:rPr lang="en-US" altLang="zh-CN" sz="2200">
                <a:solidFill>
                  <a:srgbClr val="000000"/>
                </a:solidFill>
                <a:latin typeface="Times New Roman" panose="02020603050405020304" pitchFamily="18" charset="0"/>
                <a:cs typeface="Times New Roman" panose="02020603050405020304" pitchFamily="18" charset="0"/>
              </a:rPr>
              <a:t>HCl,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则装置</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中盛有的试剂是饱和</a:t>
            </a:r>
            <a:r>
              <a:rPr lang="en-US" altLang="zh-CN" sz="2200">
                <a:solidFill>
                  <a:srgbClr val="000000"/>
                </a:solidFill>
                <a:latin typeface="Times New Roman" panose="02020603050405020304" pitchFamily="18" charset="0"/>
                <a:cs typeface="Times New Roman" panose="02020603050405020304" pitchFamily="18" charset="0"/>
              </a:rPr>
              <a:t>NaHCO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当装置内空气全部排净后</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气体使澄清石灰水变浑浊</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故装置</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的作用是检验装置内空气是否排净并防止空气进入装置</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pPr>
            <a:r>
              <a:rPr lang="en-US" altLang="zh-CN" sz="2200" smtClean="0">
                <a:solidFill>
                  <a:srgbClr val="000000"/>
                </a:solidFill>
                <a:latin typeface="Times New Roman" panose="02020603050405020304" pitchFamily="18" charset="0"/>
              </a:rPr>
              <a:t>   (</a:t>
            </a:r>
            <a:r>
              <a:rPr lang="en-US" altLang="zh-CN" sz="2200">
                <a:solidFill>
                  <a:srgbClr val="000000"/>
                </a:solidFill>
                <a:latin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向</a:t>
            </a:r>
            <a:r>
              <a:rPr lang="en-US" altLang="zh-CN" sz="2200">
                <a:solidFill>
                  <a:srgbClr val="000000"/>
                </a:solidFill>
                <a:latin typeface="Times New Roman" panose="02020603050405020304" pitchFamily="18" charset="0"/>
              </a:rPr>
              <a:t>FeSO</a:t>
            </a:r>
            <a:r>
              <a:rPr lang="en-US" altLang="zh-CN" sz="2200" baseline="-25000">
                <a:solidFill>
                  <a:srgbClr val="000000"/>
                </a:solidFill>
                <a:latin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溶液中加入</a:t>
            </a:r>
            <a:r>
              <a:rPr lang="en-US" altLang="zh-CN" sz="2200">
                <a:solidFill>
                  <a:srgbClr val="000000"/>
                </a:solidFill>
                <a:latin typeface="Times New Roman" panose="02020603050405020304" pitchFamily="18" charset="0"/>
              </a:rPr>
              <a:t>NH</a:t>
            </a:r>
            <a:r>
              <a:rPr lang="en-US" altLang="zh-CN" sz="2200" baseline="-25000">
                <a:solidFill>
                  <a:srgbClr val="000000"/>
                </a:solidFill>
                <a:latin typeface="Times New Roman" panose="02020603050405020304" pitchFamily="18" charset="0"/>
              </a:rPr>
              <a:t>4</a:t>
            </a:r>
            <a:r>
              <a:rPr lang="en-US" altLang="zh-CN" sz="2200">
                <a:solidFill>
                  <a:srgbClr val="000000"/>
                </a:solidFill>
                <a:latin typeface="Times New Roman" panose="02020603050405020304" pitchFamily="18" charset="0"/>
              </a:rPr>
              <a:t>HCO</a:t>
            </a:r>
            <a:r>
              <a:rPr lang="en-US" altLang="zh-CN" sz="2200" baseline="-25000">
                <a:solidFill>
                  <a:srgbClr val="000000"/>
                </a:solidFill>
                <a:latin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溶液可制得</a:t>
            </a:r>
            <a:r>
              <a:rPr lang="en-US" altLang="zh-CN" sz="2200">
                <a:solidFill>
                  <a:srgbClr val="000000"/>
                </a:solidFill>
                <a:latin typeface="Times New Roman" panose="02020603050405020304" pitchFamily="18" charset="0"/>
              </a:rPr>
              <a:t>FeCO</a:t>
            </a:r>
            <a:r>
              <a:rPr lang="en-US" altLang="zh-CN" sz="2200" baseline="-25000">
                <a:solidFill>
                  <a:srgbClr val="000000"/>
                </a:solidFill>
                <a:latin typeface="Times New Roman" panose="02020603050405020304" pitchFamily="18" charset="0"/>
              </a:rPr>
              <a:t>3</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同时有</a:t>
            </a:r>
            <a:endParaRPr lang="zh-CN" altLang="en-US" sz="2200"/>
          </a:p>
        </p:txBody>
      </p:sp>
      <p:graphicFrame>
        <p:nvGraphicFramePr>
          <p:cNvPr id="4" name="对象 3"/>
          <p:cNvGraphicFramePr>
            <a:graphicFrameLocks noChangeAspect="1"/>
          </p:cNvGraphicFramePr>
          <p:nvPr/>
        </p:nvGraphicFramePr>
        <p:xfrm>
          <a:off x="482460" y="4599499"/>
          <a:ext cx="8128000" cy="830624"/>
        </p:xfrm>
        <a:graphic>
          <a:graphicData uri="http://schemas.openxmlformats.org/presentationml/2006/ole">
            <mc:AlternateContent xmlns:mc="http://schemas.openxmlformats.org/markup-compatibility/2006">
              <mc:Choice xmlns:v="urn:schemas-microsoft-com:vml" Requires="v">
                <p:oleObj spid="_x0000_s311298" name="文档" r:id="rId3" imgW="3839210" imgH="394970" progId="Word.Document.12">
                  <p:embed/>
                </p:oleObj>
              </mc:Choice>
              <mc:Fallback>
                <p:oleObj name="文档" r:id="rId3" imgW="3839210" imgH="394970" progId="Word.Document.12">
                  <p:embed/>
                  <p:pic>
                    <p:nvPicPr>
                      <p:cNvPr id="0" name="图片 311297"/>
                      <p:cNvPicPr/>
                      <p:nvPr/>
                    </p:nvPicPr>
                    <p:blipFill>
                      <a:blip r:embed="rId4"/>
                      <a:stretch>
                        <a:fillRect/>
                      </a:stretch>
                    </p:blipFill>
                    <p:spPr>
                      <a:xfrm>
                        <a:off x="482460" y="4599499"/>
                        <a:ext cx="8128000" cy="830624"/>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1"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10" name="流程图: 可选过程 9">
            <a:hlinkClick r:id="rId2"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5" name="文本框 4">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1"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1"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graphicFrame>
        <p:nvGraphicFramePr>
          <p:cNvPr id="2" name="对象 1"/>
          <p:cNvGraphicFramePr>
            <a:graphicFrameLocks noChangeAspect="1"/>
          </p:cNvGraphicFramePr>
          <p:nvPr/>
        </p:nvGraphicFramePr>
        <p:xfrm>
          <a:off x="467544" y="1340768"/>
          <a:ext cx="8128000" cy="1469563"/>
        </p:xfrm>
        <a:graphic>
          <a:graphicData uri="http://schemas.openxmlformats.org/presentationml/2006/ole">
            <mc:AlternateContent xmlns:mc="http://schemas.openxmlformats.org/markup-compatibility/2006">
              <mc:Choice xmlns:v="urn:schemas-microsoft-com:vml" Requires="v">
                <p:oleObj spid="_x0000_s312322" name="文档" r:id="rId3" imgW="3839210" imgH="694690" progId="Word.Document.12">
                  <p:embed/>
                </p:oleObj>
              </mc:Choice>
              <mc:Fallback>
                <p:oleObj name="文档" r:id="rId3" imgW="3839210" imgH="694690" progId="Word.Document.12">
                  <p:embed/>
                  <p:pic>
                    <p:nvPicPr>
                      <p:cNvPr id="0" name="图片 312321"/>
                      <p:cNvPicPr/>
                      <p:nvPr/>
                    </p:nvPicPr>
                    <p:blipFill>
                      <a:blip r:embed="rId4"/>
                      <a:stretch>
                        <a:fillRect/>
                      </a:stretch>
                    </p:blipFill>
                    <p:spPr>
                      <a:xfrm>
                        <a:off x="467544" y="1340768"/>
                        <a:ext cx="8128000" cy="1469563"/>
                      </a:xfrm>
                      <a:prstGeom prst="rect">
                        <a:avLst/>
                      </a:prstGeom>
                    </p:spPr>
                  </p:pic>
                </p:oleObj>
              </mc:Fallback>
            </mc:AlternateContent>
          </a:graphicData>
        </a:graphic>
      </p:graphicFrame>
      <p:sp>
        <p:nvSpPr>
          <p:cNvPr id="3" name="矩形 2"/>
          <p:cNvSpPr>
            <a:spLocks noChangeAspect="1"/>
          </p:cNvSpPr>
          <p:nvPr/>
        </p:nvSpPr>
        <p:spPr>
          <a:xfrm>
            <a:off x="508000" y="2796833"/>
            <a:ext cx="8128000" cy="1678536"/>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柠檬酸有较强的还原性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易被空气中氧气氧化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则滴加柠檬酸可防止</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被氧化。</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甘氨酸亚铁易溶于水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难溶于乙醇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则过程</a:t>
            </a:r>
            <a:r>
              <a:rPr lang="zh-CN" altLang="zh-CN" sz="2200">
                <a:solidFill>
                  <a:srgbClr val="000000"/>
                </a:solidFill>
                <a:latin typeface="NEU-BZ-S92"/>
                <a:cs typeface="宋体" panose="02010600030101010101" pitchFamily="2" charset="-122"/>
              </a:rPr>
              <a:t>Ⅱ</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中加入无水乙醇的作用是降低甘氨酸亚铁的溶解度</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使其结晶析出。</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454774" y="4475369"/>
          <a:ext cx="8128000" cy="1943726"/>
        </p:xfrm>
        <a:graphic>
          <a:graphicData uri="http://schemas.openxmlformats.org/presentationml/2006/ole">
            <mc:AlternateContent xmlns:mc="http://schemas.openxmlformats.org/markup-compatibility/2006">
              <mc:Choice xmlns:v="urn:schemas-microsoft-com:vml" Requires="v">
                <p:oleObj spid="_x0000_s312323" name="文档" r:id="rId5" imgW="3839210" imgH="918845" progId="Word.Document.12">
                  <p:embed/>
                </p:oleObj>
              </mc:Choice>
              <mc:Fallback>
                <p:oleObj name="文档" r:id="rId5" imgW="3839210" imgH="918845" progId="Word.Document.12">
                  <p:embed/>
                  <p:pic>
                    <p:nvPicPr>
                      <p:cNvPr id="0" name="图片 312322"/>
                      <p:cNvPicPr/>
                      <p:nvPr/>
                    </p:nvPicPr>
                    <p:blipFill>
                      <a:blip r:embed="rId6"/>
                      <a:stretch>
                        <a:fillRect/>
                      </a:stretch>
                    </p:blipFill>
                    <p:spPr>
                      <a:xfrm>
                        <a:off x="454774" y="4475369"/>
                        <a:ext cx="8128000" cy="1943726"/>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17" name="文本框 16">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8" name="文本框 17">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9" name="文本框 18">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1216497"/>
            <a:ext cx="8128000" cy="2491067"/>
          </a:xfrm>
          <a:prstGeom prst="rect">
            <a:avLst/>
          </a:prstGeom>
        </p:spPr>
        <p:txBody>
          <a:bodyPr>
            <a:spAutoFit/>
          </a:bodyPr>
          <a:lstStyle/>
          <a:p>
            <a:pPr indent="4064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定量测定型实验</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Ⅲ</a:t>
            </a:r>
            <a:r>
              <a:rPr lang="en-US" altLang="zh-CN" sz="2200">
                <a:solidFill>
                  <a:srgbClr val="000000"/>
                </a:solidFill>
                <a:latin typeface="Times New Roman" panose="02020603050405020304" pitchFamily="18" charset="0"/>
                <a:cs typeface="Times New Roman" panose="02020603050405020304" pitchFamily="18" charset="0"/>
              </a:rPr>
              <a:t>,26)</a:t>
            </a:r>
            <a:r>
              <a:rPr lang="zh-CN" altLang="zh-CN" sz="2200">
                <a:solidFill>
                  <a:srgbClr val="000000"/>
                </a:solidFill>
                <a:latin typeface="Times New Roman" panose="02020603050405020304" pitchFamily="18" charset="0"/>
                <a:cs typeface="Times New Roman" panose="02020603050405020304" pitchFamily="18" charset="0"/>
              </a:rPr>
              <a:t>硫代硫酸钠晶体</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·5H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i="1">
                <a:solidFill>
                  <a:srgbClr val="000000"/>
                </a:solidFill>
                <a:latin typeface="Times New Roman" panose="02020603050405020304" pitchFamily="18" charset="0"/>
                <a:cs typeface="Times New Roman" panose="02020603050405020304" pitchFamily="18" charset="0"/>
              </a:rPr>
              <a:t>M</a:t>
            </a:r>
            <a:r>
              <a:rPr lang="en-US" altLang="zh-CN" sz="2200">
                <a:solidFill>
                  <a:srgbClr val="000000"/>
                </a:solidFill>
                <a:latin typeface="Times New Roman" panose="02020603050405020304" pitchFamily="18" charset="0"/>
                <a:cs typeface="Times New Roman" panose="02020603050405020304" pitchFamily="18" charset="0"/>
              </a:rPr>
              <a:t>=248 g·mol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可用作定影剂、还原剂。回答下列问题</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已知</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sp</a:t>
            </a:r>
            <a:r>
              <a:rPr lang="en-US" altLang="zh-CN" sz="2200">
                <a:solidFill>
                  <a:srgbClr val="000000"/>
                </a:solidFill>
                <a:latin typeface="Times New Roman" panose="02020603050405020304" pitchFamily="18" charset="0"/>
                <a:cs typeface="Times New Roman" panose="02020603050405020304" pitchFamily="18" charset="0"/>
              </a:rPr>
              <a:t>(BaSO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)=1.1×10</a:t>
            </a:r>
            <a:r>
              <a:rPr lang="en-US" altLang="zh-CN" sz="2200" baseline="30000">
                <a:solidFill>
                  <a:srgbClr val="000000"/>
                </a:solidFill>
                <a:latin typeface="Times New Roman" panose="02020603050405020304" pitchFamily="18" charset="0"/>
                <a:cs typeface="Times New Roman" panose="02020603050405020304" pitchFamily="18" charset="0"/>
              </a:rPr>
              <a:t>-10</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sp</a:t>
            </a:r>
            <a:r>
              <a:rPr lang="en-US" altLang="zh-CN" sz="2200">
                <a:solidFill>
                  <a:srgbClr val="000000"/>
                </a:solidFill>
                <a:latin typeface="Times New Roman" panose="02020603050405020304" pitchFamily="18" charset="0"/>
                <a:cs typeface="Times New Roman" panose="02020603050405020304" pitchFamily="18" charset="0"/>
              </a:rPr>
              <a:t>(BaS</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)=4.1×10</a:t>
            </a:r>
            <a:r>
              <a:rPr lang="en-US" altLang="zh-CN" sz="2200" baseline="300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。市售硫代硫酸钠中常含有硫酸根杂质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选用下列试剂设计实验方案进行检验</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试剂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稀盐酸、稀硫酸、</a:t>
            </a:r>
            <a:r>
              <a:rPr lang="en-US" altLang="zh-CN" sz="2200">
                <a:solidFill>
                  <a:srgbClr val="000000"/>
                </a:solidFill>
                <a:latin typeface="Times New Roman" panose="02020603050405020304" pitchFamily="18" charset="0"/>
                <a:cs typeface="Times New Roman" panose="02020603050405020304" pitchFamily="18" charset="0"/>
              </a:rPr>
              <a:t>BaCl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溶液、</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溶液、</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溶液</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29696" y="3746664"/>
          <a:ext cx="8128000" cy="2432608"/>
        </p:xfrm>
        <a:graphic>
          <a:graphicData uri="http://schemas.openxmlformats.org/presentationml/2006/ole">
            <mc:AlternateContent xmlns:mc="http://schemas.openxmlformats.org/markup-compatibility/2006">
              <mc:Choice xmlns:v="urn:schemas-microsoft-com:vml" Requires="v">
                <p:oleObj spid="_x0000_s313346" name="文档" r:id="rId5" imgW="4012565" imgH="1200785" progId="Word.Document.12">
                  <p:embed/>
                </p:oleObj>
              </mc:Choice>
              <mc:Fallback>
                <p:oleObj name="文档" r:id="rId5" imgW="4012565" imgH="1200785" progId="Word.Document.12">
                  <p:embed/>
                  <p:pic>
                    <p:nvPicPr>
                      <p:cNvPr id="0" name="图片 313345"/>
                      <p:cNvPicPr/>
                      <p:nvPr/>
                    </p:nvPicPr>
                    <p:blipFill>
                      <a:blip r:embed="rId6"/>
                      <a:stretch>
                        <a:fillRect/>
                      </a:stretch>
                    </p:blipFill>
                    <p:spPr>
                      <a:xfrm>
                        <a:off x="529696" y="3746664"/>
                        <a:ext cx="8128000" cy="243260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17" name="文本框 16">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8" name="文本框 17">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9" name="文本框 18">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1412776"/>
            <a:ext cx="8128000" cy="208480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利用</a:t>
            </a:r>
            <a:r>
              <a:rPr lang="en-US" altLang="zh-CN" sz="2200">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Cr</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7</a:t>
            </a:r>
            <a:r>
              <a:rPr lang="zh-CN" altLang="zh-CN" sz="2200">
                <a:solidFill>
                  <a:srgbClr val="000000"/>
                </a:solidFill>
                <a:latin typeface="Times New Roman" panose="02020603050405020304" pitchFamily="18" charset="0"/>
                <a:cs typeface="Times New Roman" panose="02020603050405020304" pitchFamily="18" charset="0"/>
              </a:rPr>
              <a:t>标准溶液定量测定硫代硫酸钠的纯度。测定步骤如下</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溶液配制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称取</a:t>
            </a:r>
            <a:r>
              <a:rPr lang="en-US" altLang="zh-CN" sz="2200">
                <a:solidFill>
                  <a:srgbClr val="000000"/>
                </a:solidFill>
                <a:latin typeface="Times New Roman" panose="02020603050405020304" pitchFamily="18" charset="0"/>
                <a:cs typeface="Times New Roman" panose="02020603050405020304" pitchFamily="18" charset="0"/>
              </a:rPr>
              <a:t>1.200 0 g</a:t>
            </a:r>
            <a:r>
              <a:rPr lang="zh-CN" altLang="zh-CN" sz="2200">
                <a:solidFill>
                  <a:srgbClr val="000000"/>
                </a:solidFill>
                <a:latin typeface="Times New Roman" panose="02020603050405020304" pitchFamily="18" charset="0"/>
                <a:cs typeface="Times New Roman" panose="02020603050405020304" pitchFamily="18" charset="0"/>
              </a:rPr>
              <a:t>某硫代硫酸钠晶体样品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用新煮沸并冷却的蒸馏水在</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中溶解</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完全溶解后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全部转移至</a:t>
            </a:r>
            <a:r>
              <a:rPr lang="en-US" altLang="zh-CN" sz="2200">
                <a:solidFill>
                  <a:srgbClr val="000000"/>
                </a:solidFill>
                <a:latin typeface="Times New Roman" panose="02020603050405020304" pitchFamily="18" charset="0"/>
                <a:cs typeface="Times New Roman" panose="02020603050405020304" pitchFamily="18" charset="0"/>
              </a:rPr>
              <a:t>100 mL</a:t>
            </a:r>
            <a:r>
              <a:rPr lang="zh-CN" altLang="zh-CN" sz="2200">
                <a:solidFill>
                  <a:srgbClr val="000000"/>
                </a:solidFill>
                <a:latin typeface="Times New Roman" panose="02020603050405020304" pitchFamily="18" charset="0"/>
                <a:cs typeface="Times New Roman" panose="02020603050405020304" pitchFamily="18" charset="0"/>
              </a:rPr>
              <a:t>的</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加蒸馏水至</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39552" y="3573016"/>
          <a:ext cx="8128000" cy="2491869"/>
        </p:xfrm>
        <a:graphic>
          <a:graphicData uri="http://schemas.openxmlformats.org/presentationml/2006/ole">
            <mc:AlternateContent xmlns:mc="http://schemas.openxmlformats.org/markup-compatibility/2006">
              <mc:Choice xmlns:v="urn:schemas-microsoft-com:vml" Requires="v">
                <p:oleObj spid="_x0000_s314370" name="文档" r:id="rId5" imgW="3839210" imgH="1177925" progId="Word.Document.12">
                  <p:embed/>
                </p:oleObj>
              </mc:Choice>
              <mc:Fallback>
                <p:oleObj name="文档" r:id="rId5" imgW="3839210" imgH="1177925" progId="Word.Document.12">
                  <p:embed/>
                  <p:pic>
                    <p:nvPicPr>
                      <p:cNvPr id="0" name="图片 314369"/>
                      <p:cNvPicPr/>
                      <p:nvPr/>
                    </p:nvPicPr>
                    <p:blipFill>
                      <a:blip r:embed="rId6"/>
                      <a:stretch>
                        <a:fillRect/>
                      </a:stretch>
                    </p:blipFill>
                    <p:spPr>
                      <a:xfrm>
                        <a:off x="539552" y="3573016"/>
                        <a:ext cx="8128000" cy="2491869"/>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17" name="文本框 16">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8" name="文本框 17">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9" name="文本框 18">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1742549"/>
            <a:ext cx="8128000" cy="127227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cs typeface="Times New Roman" panose="02020603050405020304" pitchFamily="18" charset="0"/>
              </a:rPr>
              <a:t>加入过量稀盐酸　</a:t>
            </a:r>
            <a:r>
              <a:rPr lang="zh-CN" altLang="zh-CN" sz="2200">
                <a:solidFill>
                  <a:srgbClr val="000000"/>
                </a:solidFill>
                <a:latin typeface="NEU-BZ-S92"/>
                <a:cs typeface="宋体" panose="02010600030101010101" pitchFamily="2" charset="-122"/>
              </a:rPr>
              <a:t>④</a:t>
            </a:r>
            <a:r>
              <a:rPr lang="zh-CN" altLang="zh-CN" sz="2200">
                <a:solidFill>
                  <a:srgbClr val="000000"/>
                </a:solidFill>
                <a:latin typeface="Times New Roman" panose="02020603050405020304" pitchFamily="18" charset="0"/>
                <a:cs typeface="Times New Roman" panose="02020603050405020304" pitchFamily="18" charset="0"/>
              </a:rPr>
              <a:t>出现黄色浑浊</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⑤</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取上层清液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滴入</a:t>
            </a:r>
            <a:r>
              <a:rPr lang="en-US" altLang="zh-CN" sz="2200">
                <a:solidFill>
                  <a:srgbClr val="000000"/>
                </a:solidFill>
                <a:latin typeface="Times New Roman" panose="02020603050405020304" pitchFamily="18" charset="0"/>
                <a:cs typeface="Times New Roman" panose="02020603050405020304" pitchFamily="18" charset="0"/>
              </a:rPr>
              <a:t>BaCl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溶液　</a:t>
            </a:r>
            <a:r>
              <a:rPr lang="zh-CN" altLang="zh-CN" sz="2200">
                <a:solidFill>
                  <a:srgbClr val="000000"/>
                </a:solidFill>
                <a:latin typeface="NEU-BZ-S92"/>
                <a:cs typeface="宋体" panose="02010600030101010101" pitchFamily="2" charset="-122"/>
              </a:rPr>
              <a:t>⑥</a:t>
            </a:r>
            <a:r>
              <a:rPr lang="zh-CN" altLang="zh-CN" sz="2200">
                <a:solidFill>
                  <a:srgbClr val="000000"/>
                </a:solidFill>
                <a:latin typeface="Times New Roman" panose="02020603050405020304" pitchFamily="18" charset="0"/>
                <a:cs typeface="Times New Roman" panose="02020603050405020304" pitchFamily="18" charset="0"/>
              </a:rPr>
              <a:t>产生白色沉淀</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烧杯　容量瓶　刻度　</a:t>
            </a: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蓝色褪去　</a:t>
            </a:r>
            <a:r>
              <a:rPr lang="en-US" altLang="zh-CN" sz="2200">
                <a:solidFill>
                  <a:srgbClr val="000000"/>
                </a:solidFill>
                <a:latin typeface="Times New Roman" panose="02020603050405020304" pitchFamily="18" charset="0"/>
                <a:cs typeface="Times New Roman" panose="02020603050405020304" pitchFamily="18" charset="0"/>
              </a:rPr>
              <a:t>95.0</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2996952"/>
          <a:ext cx="8128000" cy="1294695"/>
        </p:xfrm>
        <a:graphic>
          <a:graphicData uri="http://schemas.openxmlformats.org/presentationml/2006/ole">
            <mc:AlternateContent xmlns:mc="http://schemas.openxmlformats.org/markup-compatibility/2006">
              <mc:Choice xmlns:v="urn:schemas-microsoft-com:vml" Requires="v">
                <p:oleObj spid="_x0000_s315394" name="文档" r:id="rId5" imgW="3839210" imgH="612775" progId="Word.Document.12">
                  <p:embed/>
                </p:oleObj>
              </mc:Choice>
              <mc:Fallback>
                <p:oleObj name="文档" r:id="rId5" imgW="3839210" imgH="612775" progId="Word.Document.12">
                  <p:embed/>
                  <p:pic>
                    <p:nvPicPr>
                      <p:cNvPr id="0" name="图片 315393"/>
                      <p:cNvPicPr/>
                      <p:nvPr/>
                    </p:nvPicPr>
                    <p:blipFill>
                      <a:blip r:embed="rId6"/>
                      <a:stretch>
                        <a:fillRect/>
                      </a:stretch>
                    </p:blipFill>
                    <p:spPr>
                      <a:xfrm>
                        <a:off x="508000" y="2996952"/>
                        <a:ext cx="8128000" cy="1294695"/>
                      </a:xfrm>
                      <a:prstGeom prst="rect">
                        <a:avLst/>
                      </a:prstGeom>
                    </p:spPr>
                  </p:pic>
                </p:oleObj>
              </mc:Fallback>
            </mc:AlternateContent>
          </a:graphicData>
        </a:graphic>
      </p:graphicFrame>
      <p:sp>
        <p:nvSpPr>
          <p:cNvPr id="4" name="矩形 3"/>
          <p:cNvSpPr>
            <a:spLocks noChangeAspect="1"/>
          </p:cNvSpPr>
          <p:nvPr/>
        </p:nvSpPr>
        <p:spPr>
          <a:xfrm>
            <a:off x="508000" y="4291647"/>
            <a:ext cx="8128000" cy="127227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溶液配制应在烧杯中溶解</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容量瓶中定容。</a:t>
            </a: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滴定过程中</a:t>
            </a:r>
            <a:r>
              <a:rPr lang="en-US" altLang="zh-CN" sz="2200">
                <a:solidFill>
                  <a:srgbClr val="000000"/>
                </a:solidFill>
                <a:latin typeface="Times New Roman" panose="02020603050405020304" pitchFamily="18" charset="0"/>
                <a:cs typeface="Times New Roman" panose="02020603050405020304" pitchFamily="18" charset="0"/>
              </a:rPr>
              <a:t>I</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→I</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达到滴定终点时无</a:t>
            </a:r>
            <a:r>
              <a:rPr lang="en-US" altLang="zh-CN" sz="2200">
                <a:solidFill>
                  <a:srgbClr val="000000"/>
                </a:solidFill>
                <a:latin typeface="Times New Roman" panose="02020603050405020304" pitchFamily="18" charset="0"/>
                <a:cs typeface="Times New Roman" panose="02020603050405020304" pitchFamily="18" charset="0"/>
              </a:rPr>
              <a:t>I</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故溶液蓝色褪去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即为终点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根据反应的离子方程式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可得到如下定量关系</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17" name="文本框 16">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8" name="文本框 17">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9" name="文本框 18">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3221094"/>
            <a:ext cx="3985386" cy="498598"/>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en-US" altLang="zh-CN" sz="2200" i="1">
                <a:solidFill>
                  <a:srgbClr val="000000"/>
                </a:solidFill>
                <a:latin typeface="Times New Roman" panose="02020603050405020304" pitchFamily="18" charset="0"/>
                <a:cs typeface="Times New Roman" panose="02020603050405020304" pitchFamily="18" charset="0"/>
              </a:rPr>
              <a:t>m</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·5H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O)=0.282</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72</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g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323528" y="3787374"/>
          <a:ext cx="8128000" cy="682659"/>
        </p:xfrm>
        <a:graphic>
          <a:graphicData uri="http://schemas.openxmlformats.org/presentationml/2006/ole">
            <mc:AlternateContent xmlns:mc="http://schemas.openxmlformats.org/markup-compatibility/2006">
              <mc:Choice xmlns:v="urn:schemas-microsoft-com:vml" Requires="v">
                <p:oleObj spid="_x0000_s316418" name="文档" r:id="rId5" imgW="3839210" imgH="323215" progId="Word.Document.12">
                  <p:embed/>
                </p:oleObj>
              </mc:Choice>
              <mc:Fallback>
                <p:oleObj name="文档" r:id="rId5" imgW="3839210" imgH="323215" progId="Word.Document.12">
                  <p:embed/>
                  <p:pic>
                    <p:nvPicPr>
                      <p:cNvPr id="0" name="图片 316417"/>
                      <p:cNvPicPr/>
                      <p:nvPr/>
                    </p:nvPicPr>
                    <p:blipFill>
                      <a:blip r:embed="rId6"/>
                      <a:stretch>
                        <a:fillRect/>
                      </a:stretch>
                    </p:blipFill>
                    <p:spPr>
                      <a:xfrm>
                        <a:off x="323528" y="3787374"/>
                        <a:ext cx="8128000" cy="682659"/>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539552" y="1698608"/>
          <a:ext cx="8128000" cy="464073"/>
        </p:xfrm>
        <a:graphic>
          <a:graphicData uri="http://schemas.openxmlformats.org/presentationml/2006/ole">
            <mc:AlternateContent xmlns:mc="http://schemas.openxmlformats.org/markup-compatibility/2006">
              <mc:Choice xmlns:v="urn:schemas-microsoft-com:vml" Requires="v">
                <p:oleObj spid="_x0000_s316419" name="文档" r:id="rId7" imgW="3839210" imgH="219710" progId="Word.Document.12">
                  <p:embed/>
                </p:oleObj>
              </mc:Choice>
              <mc:Fallback>
                <p:oleObj name="文档" r:id="rId7" imgW="3839210" imgH="219710" progId="Word.Document.12">
                  <p:embed/>
                  <p:pic>
                    <p:nvPicPr>
                      <p:cNvPr id="0" name="图片 316418"/>
                      <p:cNvPicPr/>
                      <p:nvPr/>
                    </p:nvPicPr>
                    <p:blipFill>
                      <a:blip r:embed="rId8"/>
                      <a:stretch>
                        <a:fillRect/>
                      </a:stretch>
                    </p:blipFill>
                    <p:spPr>
                      <a:xfrm>
                        <a:off x="539552" y="1698608"/>
                        <a:ext cx="8128000" cy="464073"/>
                      </a:xfrm>
                      <a:prstGeom prst="rect">
                        <a:avLst/>
                      </a:prstGeom>
                    </p:spPr>
                  </p:pic>
                </p:oleObj>
              </mc:Fallback>
            </mc:AlternateContent>
          </a:graphicData>
        </a:graphic>
      </p:graphicFrame>
      <p:sp>
        <p:nvSpPr>
          <p:cNvPr id="11" name="矩形 10"/>
          <p:cNvSpPr>
            <a:spLocks noChangeAspect="1"/>
          </p:cNvSpPr>
          <p:nvPr/>
        </p:nvSpPr>
        <p:spPr>
          <a:xfrm>
            <a:off x="188416" y="2258049"/>
            <a:ext cx="8128000" cy="904863"/>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248×6</a:t>
            </a:r>
            <a:r>
              <a:rPr lang="en-US"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g</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0.009</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50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×0.02</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L</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i="1">
                <a:solidFill>
                  <a:srgbClr val="000000"/>
                </a:solidFill>
                <a:latin typeface="Times New Roman" panose="02020603050405020304" pitchFamily="18" charset="0"/>
                <a:cs typeface="Times New Roman" panose="02020603050405020304" pitchFamily="18" charset="0"/>
              </a:rPr>
              <a:t>m</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·5H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17" name="文本框 16">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8" name="文本框 17">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9" name="文本框 18">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1412776"/>
            <a:ext cx="8128000" cy="1678536"/>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,26)</a:t>
            </a:r>
            <a:r>
              <a:rPr lang="zh-CN" altLang="zh-CN" sz="2200">
                <a:solidFill>
                  <a:srgbClr val="000000"/>
                </a:solidFill>
                <a:latin typeface="Times New Roman" panose="02020603050405020304" pitchFamily="18" charset="0"/>
                <a:cs typeface="Times New Roman" panose="02020603050405020304" pitchFamily="18" charset="0"/>
              </a:rPr>
              <a:t>凯氏定氮法是测定蛋白质中氮含量的经典方法</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其原理是用浓硫酸在催化剂存在下将样品中有机氮转化成铵盐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利用如图所示装置处理铵盐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然后通过滴定测量。已知</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BO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BO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BO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+HCl=NH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Cl+H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BO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1131009" y="3091312"/>
          <a:ext cx="6717355" cy="3115495"/>
        </p:xfrm>
        <a:graphic>
          <a:graphicData uri="http://schemas.openxmlformats.org/presentationml/2006/ole">
            <mc:AlternateContent xmlns:mc="http://schemas.openxmlformats.org/markup-compatibility/2006">
              <mc:Choice xmlns:v="urn:schemas-microsoft-com:vml" Requires="v">
                <p:oleObj spid="_x0000_s317442" name="文档" r:id="rId5" imgW="3839210" imgH="1781810" progId="Word.Document.12">
                  <p:embed/>
                </p:oleObj>
              </mc:Choice>
              <mc:Fallback>
                <p:oleObj name="文档" r:id="rId5" imgW="3839210" imgH="1781810" progId="Word.Document.12">
                  <p:embed/>
                  <p:pic>
                    <p:nvPicPr>
                      <p:cNvPr id="0" name="图片 317441"/>
                      <p:cNvPicPr/>
                      <p:nvPr/>
                    </p:nvPicPr>
                    <p:blipFill>
                      <a:blip r:embed="rId6"/>
                      <a:stretch>
                        <a:fillRect/>
                      </a:stretch>
                    </p:blipFill>
                    <p:spPr>
                      <a:xfrm>
                        <a:off x="1131009" y="3091312"/>
                        <a:ext cx="6717355" cy="311549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17" name="文本框 16">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8" name="文本框 17">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9" name="文本框 18">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1412776"/>
            <a:ext cx="8128000" cy="496751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回答下列问题</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a:t>
            </a:r>
            <a:r>
              <a:rPr lang="zh-CN" altLang="zh-CN" sz="2200">
                <a:solidFill>
                  <a:srgbClr val="000000"/>
                </a:solidFill>
                <a:latin typeface="Times New Roman" panose="02020603050405020304" pitchFamily="18" charset="0"/>
                <a:cs typeface="Times New Roman" panose="02020603050405020304" pitchFamily="18" charset="0"/>
              </a:rPr>
              <a:t>的作用是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(2)b</a:t>
            </a:r>
            <a:r>
              <a:rPr lang="zh-CN" altLang="zh-CN" sz="2200">
                <a:solidFill>
                  <a:srgbClr val="000000"/>
                </a:solidFill>
                <a:latin typeface="Times New Roman" panose="02020603050405020304" pitchFamily="18" charset="0"/>
                <a:cs typeface="Times New Roman" panose="02020603050405020304" pitchFamily="18" charset="0"/>
              </a:rPr>
              <a:t>中放入少量碎瓷片的目的是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,f</a:t>
            </a:r>
            <a:r>
              <a:rPr lang="zh-CN" altLang="zh-CN" sz="2200">
                <a:solidFill>
                  <a:srgbClr val="000000"/>
                </a:solidFill>
                <a:latin typeface="Times New Roman" panose="02020603050405020304" pitchFamily="18" charset="0"/>
                <a:cs typeface="Times New Roman" panose="02020603050405020304" pitchFamily="18" charset="0"/>
              </a:rPr>
              <a:t>的名称是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清洗仪器</a:t>
            </a:r>
            <a:r>
              <a:rPr lang="en-US" altLang="zh-CN" sz="2200">
                <a:solidFill>
                  <a:srgbClr val="000000"/>
                </a:solidFill>
                <a:latin typeface="Times New Roman" panose="02020603050405020304" pitchFamily="18" charset="0"/>
                <a:cs typeface="Times New Roman" panose="02020603050405020304" pitchFamily="18" charset="0"/>
              </a:rPr>
              <a:t>:g</a:t>
            </a:r>
            <a:r>
              <a:rPr lang="zh-CN" altLang="zh-CN" sz="2200">
                <a:solidFill>
                  <a:srgbClr val="000000"/>
                </a:solidFill>
                <a:latin typeface="Times New Roman" panose="02020603050405020304" pitchFamily="18" charset="0"/>
                <a:cs typeface="Times New Roman" panose="02020603050405020304" pitchFamily="18" charset="0"/>
              </a:rPr>
              <a:t>中加蒸馏水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打开</a:t>
            </a:r>
            <a:r>
              <a:rPr lang="en-US" altLang="zh-CN" sz="2200">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关闭</a:t>
            </a:r>
            <a:r>
              <a:rPr lang="en-US" altLang="zh-CN" sz="2200">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加热</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蒸气充满管路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停止加热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关闭</a:t>
            </a:r>
            <a:r>
              <a:rPr lang="en-US" altLang="zh-CN" sz="2200">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,g</a:t>
            </a:r>
            <a:r>
              <a:rPr lang="zh-CN" altLang="zh-CN" sz="2200">
                <a:solidFill>
                  <a:srgbClr val="000000"/>
                </a:solidFill>
                <a:latin typeface="Times New Roman" panose="02020603050405020304" pitchFamily="18" charset="0"/>
                <a:cs typeface="Times New Roman" panose="02020603050405020304" pitchFamily="18" charset="0"/>
              </a:rPr>
              <a:t>中蒸馏水倒吸进入</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原因是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打开</a:t>
            </a:r>
            <a:r>
              <a:rPr lang="en-US" altLang="zh-CN" sz="2200">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放掉水。重复操作</a:t>
            </a:r>
            <a:r>
              <a:rPr lang="en-US" altLang="zh-CN" sz="2200">
                <a:solidFill>
                  <a:srgbClr val="000000"/>
                </a:solidFill>
                <a:latin typeface="Times New Roman" panose="02020603050405020304" pitchFamily="18" charset="0"/>
                <a:cs typeface="Times New Roman" panose="02020603050405020304" pitchFamily="18" charset="0"/>
              </a:rPr>
              <a:t>2~3</a:t>
            </a:r>
            <a:r>
              <a:rPr lang="zh-CN" altLang="zh-CN" sz="2200">
                <a:solidFill>
                  <a:srgbClr val="000000"/>
                </a:solidFill>
                <a:latin typeface="Times New Roman" panose="02020603050405020304" pitchFamily="18" charset="0"/>
                <a:cs typeface="Times New Roman" panose="02020603050405020304" pitchFamily="18" charset="0"/>
              </a:rPr>
              <a:t>次。</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仪器清洗后</a:t>
            </a:r>
            <a:r>
              <a:rPr lang="en-US" altLang="zh-CN" sz="2200">
                <a:solidFill>
                  <a:srgbClr val="000000"/>
                </a:solidFill>
                <a:latin typeface="Times New Roman" panose="02020603050405020304" pitchFamily="18" charset="0"/>
                <a:cs typeface="Times New Roman" panose="02020603050405020304" pitchFamily="18" charset="0"/>
              </a:rPr>
              <a:t>,g</a:t>
            </a:r>
            <a:r>
              <a:rPr lang="zh-CN" altLang="zh-CN" sz="2200">
                <a:solidFill>
                  <a:srgbClr val="000000"/>
                </a:solidFill>
                <a:latin typeface="Times New Roman" panose="02020603050405020304" pitchFamily="18" charset="0"/>
                <a:cs typeface="Times New Roman" panose="02020603050405020304" pitchFamily="18" charset="0"/>
              </a:rPr>
              <a:t>中加入硼酸</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BO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和指示剂。铵盐试样由</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注入</a:t>
            </a:r>
            <a:r>
              <a:rPr lang="en-US" altLang="zh-CN" sz="2200">
                <a:solidFill>
                  <a:srgbClr val="000000"/>
                </a:solidFill>
                <a:latin typeface="Times New Roman" panose="02020603050405020304" pitchFamily="18" charset="0"/>
                <a:cs typeface="Times New Roman" panose="02020603050405020304" pitchFamily="18" charset="0"/>
              </a:rPr>
              <a:t>e,</a:t>
            </a:r>
            <a:r>
              <a:rPr lang="zh-CN" altLang="zh-CN" sz="2200">
                <a:solidFill>
                  <a:srgbClr val="000000"/>
                </a:solidFill>
                <a:latin typeface="Times New Roman" panose="02020603050405020304" pitchFamily="18" charset="0"/>
                <a:cs typeface="Times New Roman" panose="02020603050405020304" pitchFamily="18" charset="0"/>
              </a:rPr>
              <a:t>随后注入氢氧化钠溶液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用蒸馏水冲洗</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关闭</a:t>
            </a:r>
            <a:r>
              <a:rPr lang="en-US" altLang="zh-CN" sz="2200">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中保留少量水。打开</a:t>
            </a:r>
            <a:r>
              <a:rPr lang="en-US" altLang="zh-CN" sz="2200">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加热</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使水蒸气进入</a:t>
            </a:r>
            <a:r>
              <a:rPr lang="en-US" altLang="zh-CN" sz="2200">
                <a:solidFill>
                  <a:srgbClr val="000000"/>
                </a:solidFill>
                <a:latin typeface="Times New Roman" panose="02020603050405020304" pitchFamily="18" charset="0"/>
                <a:cs typeface="Times New Roman" panose="02020603050405020304" pitchFamily="18" charset="0"/>
              </a:rPr>
              <a:t>e</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①</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中保留少量水的目的是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en-US" altLang="zh-CN" sz="2200">
                <a:solidFill>
                  <a:srgbClr val="000000"/>
                </a:solidFill>
                <a:latin typeface="Times New Roman" panose="02020603050405020304" pitchFamily="18" charset="0"/>
                <a:cs typeface="Times New Roman" panose="02020603050405020304" pitchFamily="18" charset="0"/>
              </a:rPr>
              <a:t>e</a:t>
            </a:r>
            <a:r>
              <a:rPr lang="zh-CN" altLang="zh-CN" sz="2200">
                <a:solidFill>
                  <a:srgbClr val="000000"/>
                </a:solidFill>
                <a:latin typeface="Times New Roman" panose="02020603050405020304" pitchFamily="18" charset="0"/>
                <a:cs typeface="Times New Roman" panose="02020603050405020304" pitchFamily="18" charset="0"/>
              </a:rPr>
              <a:t>中主要反应的离子方程式为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,e</a:t>
            </a:r>
            <a:r>
              <a:rPr lang="zh-CN" altLang="zh-CN" sz="2200">
                <a:solidFill>
                  <a:srgbClr val="000000"/>
                </a:solidFill>
                <a:latin typeface="Times New Roman" panose="02020603050405020304" pitchFamily="18" charset="0"/>
                <a:cs typeface="Times New Roman" panose="02020603050405020304" pitchFamily="18" charset="0"/>
              </a:rPr>
              <a:t>采用中空双层玻璃瓶的作用是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1"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10" name="流程图: 可选过程 9">
            <a:hlinkClick r:id="rId2"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5" name="文本框 4">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1"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1"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236357"/>
            <a:ext cx="8128000" cy="2069734"/>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江苏盐城模拟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四溴乙烷</a:t>
            </a:r>
            <a:r>
              <a:rPr lang="en-US" altLang="zh-CN" sz="2200">
                <a:solidFill>
                  <a:srgbClr val="000000"/>
                </a:solidFill>
                <a:latin typeface="Times New Roman" panose="02020603050405020304" pitchFamily="18" charset="0"/>
                <a:cs typeface="Times New Roman" panose="02020603050405020304" pitchFamily="18" charset="0"/>
              </a:rPr>
              <a:t>(CHBr</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—CHBr</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是一种无色透明的液体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密度</a:t>
            </a:r>
            <a:r>
              <a:rPr lang="en-US" altLang="zh-CN" sz="2200">
                <a:solidFill>
                  <a:srgbClr val="000000"/>
                </a:solidFill>
                <a:latin typeface="Times New Roman" panose="02020603050405020304" pitchFamily="18" charset="0"/>
                <a:cs typeface="Times New Roman" panose="02020603050405020304" pitchFamily="18" charset="0"/>
              </a:rPr>
              <a:t>2.967 g·mL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难溶于水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沸点</a:t>
            </a:r>
            <a:r>
              <a:rPr lang="en-US" altLang="zh-CN" sz="2200">
                <a:solidFill>
                  <a:srgbClr val="000000"/>
                </a:solidFill>
                <a:latin typeface="Times New Roman" panose="02020603050405020304" pitchFamily="18" charset="0"/>
                <a:cs typeface="Times New Roman" panose="02020603050405020304" pitchFamily="18" charset="0"/>
              </a:rPr>
              <a:t>244 </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可用作制造塑料的催化剂等。用电石</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主要成分</a:t>
            </a:r>
            <a:r>
              <a:rPr lang="en-US" altLang="zh-CN" sz="2200">
                <a:solidFill>
                  <a:srgbClr val="000000"/>
                </a:solidFill>
                <a:latin typeface="Times New Roman" panose="02020603050405020304" pitchFamily="18" charset="0"/>
                <a:cs typeface="Times New Roman" panose="02020603050405020304" pitchFamily="18" charset="0"/>
              </a:rPr>
              <a:t>CaC</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含少量</a:t>
            </a:r>
            <a:r>
              <a:rPr lang="en-US" altLang="zh-CN" sz="2200">
                <a:solidFill>
                  <a:srgbClr val="000000"/>
                </a:solidFill>
                <a:latin typeface="Times New Roman" panose="02020603050405020304" pitchFamily="18" charset="0"/>
                <a:cs typeface="Times New Roman" panose="02020603050405020304" pitchFamily="18" charset="0"/>
              </a:rPr>
              <a:t>CaS</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P</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As</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Br</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等为原料制备少量四溴乙烷的装置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夹持装置已略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如下图所示。</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755576" y="3140968"/>
          <a:ext cx="8128000" cy="3043375"/>
        </p:xfrm>
        <a:graphic>
          <a:graphicData uri="http://schemas.openxmlformats.org/presentationml/2006/ole">
            <mc:AlternateContent xmlns:mc="http://schemas.openxmlformats.org/markup-compatibility/2006">
              <mc:Choice xmlns:v="urn:schemas-microsoft-com:vml" Requires="v">
                <p:oleObj spid="_x0000_s306178" name="文档" r:id="rId3" imgW="3839210" imgH="1438910" progId="Word.Document.12">
                  <p:embed/>
                </p:oleObj>
              </mc:Choice>
              <mc:Fallback>
                <p:oleObj name="文档" r:id="rId3" imgW="3839210" imgH="1438910" progId="Word.Document.12">
                  <p:embed/>
                  <p:pic>
                    <p:nvPicPr>
                      <p:cNvPr id="0" name="图片 306177"/>
                      <p:cNvPicPr/>
                      <p:nvPr/>
                    </p:nvPicPr>
                    <p:blipFill>
                      <a:blip r:embed="rId4"/>
                      <a:stretch>
                        <a:fillRect/>
                      </a:stretch>
                    </p:blipFill>
                    <p:spPr>
                      <a:xfrm>
                        <a:off x="755576" y="3140968"/>
                        <a:ext cx="8128000" cy="304337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17" name="文本框 16">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8" name="文本框 17">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9" name="文本框 18">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1484784"/>
            <a:ext cx="8128000" cy="127227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取某甘氨酸</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样品</a:t>
            </a:r>
            <a:r>
              <a:rPr lang="en-US" altLang="zh-CN" sz="2200" i="1">
                <a:solidFill>
                  <a:srgbClr val="000000"/>
                </a:solidFill>
                <a:latin typeface="Times New Roman" panose="02020603050405020304" pitchFamily="18" charset="0"/>
                <a:cs typeface="Times New Roman" panose="02020603050405020304" pitchFamily="18" charset="0"/>
              </a:rPr>
              <a:t>m</a:t>
            </a:r>
            <a:r>
              <a:rPr lang="zh-CN" altLang="zh-CN" sz="2200">
                <a:solidFill>
                  <a:srgbClr val="000000"/>
                </a:solidFill>
                <a:latin typeface="Times New Roman" panose="02020603050405020304" pitchFamily="18" charset="0"/>
                <a:cs typeface="Times New Roman" panose="02020603050405020304" pitchFamily="18" charset="0"/>
              </a:rPr>
              <a:t>克进行测定</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滴定</a:t>
            </a:r>
            <a:r>
              <a:rPr lang="en-US" altLang="zh-CN" sz="2200">
                <a:solidFill>
                  <a:srgbClr val="000000"/>
                </a:solidFill>
                <a:latin typeface="Times New Roman" panose="02020603050405020304" pitchFamily="18" charset="0"/>
                <a:cs typeface="Times New Roman" panose="02020603050405020304" pitchFamily="18" charset="0"/>
              </a:rPr>
              <a:t>g</a:t>
            </a:r>
            <a:r>
              <a:rPr lang="zh-CN" altLang="zh-CN" sz="2200">
                <a:solidFill>
                  <a:srgbClr val="000000"/>
                </a:solidFill>
                <a:latin typeface="Times New Roman" panose="02020603050405020304" pitchFamily="18" charset="0"/>
                <a:cs typeface="Times New Roman" panose="02020603050405020304" pitchFamily="18" charset="0"/>
              </a:rPr>
              <a:t>中吸收液时消耗浓度为</a:t>
            </a:r>
            <a:r>
              <a:rPr lang="en-US" altLang="zh-CN" sz="2200" i="1">
                <a:solidFill>
                  <a:srgbClr val="000000"/>
                </a:solidFill>
                <a:latin typeface="Times New Roman" panose="02020603050405020304" pitchFamily="18" charset="0"/>
                <a:cs typeface="Times New Roman" panose="02020603050405020304" pitchFamily="18" charset="0"/>
              </a:rPr>
              <a:t>c</a:t>
            </a:r>
            <a:r>
              <a:rPr lang="en-US" altLang="zh-CN" sz="2200">
                <a:solidFill>
                  <a:srgbClr val="000000"/>
                </a:solidFill>
                <a:latin typeface="Times New Roman" panose="02020603050405020304" pitchFamily="18" charset="0"/>
                <a:cs typeface="Times New Roman" panose="02020603050405020304" pitchFamily="18" charset="0"/>
              </a:rPr>
              <a:t>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的盐酸</a:t>
            </a:r>
            <a:r>
              <a:rPr lang="en-US" altLang="zh-CN" sz="2200" i="1">
                <a:solidFill>
                  <a:srgbClr val="000000"/>
                </a:solidFill>
                <a:latin typeface="Times New Roman" panose="02020603050405020304" pitchFamily="18" charset="0"/>
                <a:cs typeface="Times New Roman" panose="02020603050405020304" pitchFamily="18" charset="0"/>
              </a:rPr>
              <a:t>V</a:t>
            </a:r>
            <a:r>
              <a:rPr lang="en-US" altLang="zh-CN" sz="2200">
                <a:solidFill>
                  <a:srgbClr val="000000"/>
                </a:solidFill>
                <a:latin typeface="Times New Roman" panose="02020603050405020304" pitchFamily="18" charset="0"/>
                <a:cs typeface="Times New Roman" panose="02020603050405020304" pitchFamily="18" charset="0"/>
              </a:rPr>
              <a:t> mL,</a:t>
            </a:r>
            <a:r>
              <a:rPr lang="zh-CN" altLang="zh-CN" sz="2200">
                <a:solidFill>
                  <a:srgbClr val="000000"/>
                </a:solidFill>
                <a:latin typeface="Times New Roman" panose="02020603050405020304" pitchFamily="18" charset="0"/>
                <a:cs typeface="Times New Roman" panose="02020603050405020304" pitchFamily="18" charset="0"/>
              </a:rPr>
              <a:t>则样品中氮的质量分数为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样品的纯度</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
        <p:nvSpPr>
          <p:cNvPr id="3" name="矩形 2"/>
          <p:cNvSpPr>
            <a:spLocks noChangeAspect="1"/>
          </p:cNvSpPr>
          <p:nvPr/>
        </p:nvSpPr>
        <p:spPr>
          <a:xfrm>
            <a:off x="508000" y="2772544"/>
            <a:ext cx="8128000" cy="127227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避免</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中压强过大</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防止暴沸　直形冷凝管</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(3)c</a:t>
            </a:r>
            <a:r>
              <a:rPr lang="zh-CN" altLang="zh-CN" sz="2200">
                <a:solidFill>
                  <a:srgbClr val="000000"/>
                </a:solidFill>
                <a:latin typeface="Times New Roman" panose="02020603050405020304" pitchFamily="18" charset="0"/>
                <a:cs typeface="Times New Roman" panose="02020603050405020304" pitchFamily="18" charset="0"/>
              </a:rPr>
              <a:t>中温度下降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管路中形成负压</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457335" y="3933056"/>
          <a:ext cx="8128000" cy="1398944"/>
        </p:xfrm>
        <a:graphic>
          <a:graphicData uri="http://schemas.openxmlformats.org/presentationml/2006/ole">
            <mc:AlternateContent xmlns:mc="http://schemas.openxmlformats.org/markup-compatibility/2006">
              <mc:Choice xmlns:v="urn:schemas-microsoft-com:vml" Requires="v">
                <p:oleObj spid="_x0000_s318466" name="文档" r:id="rId5" imgW="3839210" imgH="661670" progId="Word.Document.12">
                  <p:embed/>
                </p:oleObj>
              </mc:Choice>
              <mc:Fallback>
                <p:oleObj name="文档" r:id="rId5" imgW="3839210" imgH="661670" progId="Word.Document.12">
                  <p:embed/>
                  <p:pic>
                    <p:nvPicPr>
                      <p:cNvPr id="0" name="图片 318465"/>
                      <p:cNvPicPr/>
                      <p:nvPr/>
                    </p:nvPicPr>
                    <p:blipFill>
                      <a:blip r:embed="rId6"/>
                      <a:stretch>
                        <a:fillRect/>
                      </a:stretch>
                    </p:blipFill>
                    <p:spPr>
                      <a:xfrm>
                        <a:off x="457335" y="3933056"/>
                        <a:ext cx="8128000" cy="1398944"/>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17" name="文本框 16">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8" name="文本框 17">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9" name="文本框 18">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1740667"/>
            <a:ext cx="8128000" cy="288226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玻璃管</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与外界大气相通</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使</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中压强等于外界大气压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避免</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中温度升高生成的水蒸气增多而导致压强过大。</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碎瓷片的作用是防暴沸</a:t>
            </a:r>
            <a:r>
              <a:rPr lang="en-US" altLang="zh-CN" sz="2200">
                <a:solidFill>
                  <a:srgbClr val="000000"/>
                </a:solidFill>
                <a:latin typeface="Times New Roman" panose="02020603050405020304" pitchFamily="18" charset="0"/>
                <a:cs typeface="Times New Roman" panose="02020603050405020304" pitchFamily="18" charset="0"/>
              </a:rPr>
              <a:t>,f</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仪器为直形冷凝管。</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开始时</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e</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f</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中充满水蒸气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关闭</a:t>
            </a:r>
            <a:r>
              <a:rPr lang="en-US" altLang="zh-CN" sz="2200">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后</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e</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f</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中温度降低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水蒸气冷凝为水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气压减小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外界大气压将</a:t>
            </a:r>
            <a:r>
              <a:rPr lang="en-US" altLang="zh-CN" sz="2200">
                <a:solidFill>
                  <a:srgbClr val="000000"/>
                </a:solidFill>
                <a:latin typeface="Times New Roman" panose="02020603050405020304" pitchFamily="18" charset="0"/>
                <a:cs typeface="Times New Roman" panose="02020603050405020304" pitchFamily="18" charset="0"/>
              </a:rPr>
              <a:t>g</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中的水压入</a:t>
            </a:r>
            <a:r>
              <a:rPr lang="en-US" altLang="zh-CN" sz="2200">
                <a:solidFill>
                  <a:srgbClr val="000000"/>
                </a:solidFill>
                <a:latin typeface="Times New Roman" panose="02020603050405020304" pitchFamily="18" charset="0"/>
                <a:cs typeface="Times New Roman" panose="02020603050405020304" pitchFamily="18" charset="0"/>
              </a:rPr>
              <a:t>e</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NEU-BZ-S92"/>
                <a:cs typeface="宋体" panose="02010600030101010101" pitchFamily="2" charset="-122"/>
              </a:rPr>
              <a:t>①</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中保留少量水形成液封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可防止氨气逸出影响蛋白质中氮含量的测定。</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39552" y="4622931"/>
          <a:ext cx="8128000" cy="1254341"/>
        </p:xfrm>
        <a:graphic>
          <a:graphicData uri="http://schemas.openxmlformats.org/presentationml/2006/ole">
            <mc:AlternateContent xmlns:mc="http://schemas.openxmlformats.org/markup-compatibility/2006">
              <mc:Choice xmlns:v="urn:schemas-microsoft-com:vml" Requires="v">
                <p:oleObj spid="_x0000_s319490" name="文档" r:id="rId5" imgW="3839210" imgH="594360" progId="Word.Document.12">
                  <p:embed/>
                </p:oleObj>
              </mc:Choice>
              <mc:Fallback>
                <p:oleObj name="文档" r:id="rId5" imgW="3839210" imgH="594360" progId="Word.Document.12">
                  <p:embed/>
                  <p:pic>
                    <p:nvPicPr>
                      <p:cNvPr id="0" name="图片 319489"/>
                      <p:cNvPicPr/>
                      <p:nvPr/>
                    </p:nvPicPr>
                    <p:blipFill>
                      <a:blip r:embed="rId6"/>
                      <a:stretch>
                        <a:fillRect/>
                      </a:stretch>
                    </p:blipFill>
                    <p:spPr>
                      <a:xfrm>
                        <a:off x="539552" y="4622931"/>
                        <a:ext cx="8128000" cy="1254341"/>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17" name="文本框 16">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8" name="文本框 17">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9" name="文本框 18">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graphicFrame>
        <p:nvGraphicFramePr>
          <p:cNvPr id="2" name="对象 1"/>
          <p:cNvGraphicFramePr>
            <a:graphicFrameLocks noChangeAspect="1"/>
          </p:cNvGraphicFramePr>
          <p:nvPr/>
        </p:nvGraphicFramePr>
        <p:xfrm>
          <a:off x="508000" y="1465990"/>
          <a:ext cx="8128000" cy="4180020"/>
        </p:xfrm>
        <a:graphic>
          <a:graphicData uri="http://schemas.openxmlformats.org/presentationml/2006/ole">
            <mc:AlternateContent xmlns:mc="http://schemas.openxmlformats.org/markup-compatibility/2006">
              <mc:Choice xmlns:v="urn:schemas-microsoft-com:vml" Requires="v">
                <p:oleObj spid="_x0000_s320514" name="文档" r:id="rId5" imgW="3839210" imgH="1974850" progId="Word.Document.12">
                  <p:embed/>
                </p:oleObj>
              </mc:Choice>
              <mc:Fallback>
                <p:oleObj name="文档" r:id="rId5" imgW="3839210" imgH="1974850" progId="Word.Document.12">
                  <p:embed/>
                  <p:pic>
                    <p:nvPicPr>
                      <p:cNvPr id="0" name="图片 320513"/>
                      <p:cNvPicPr/>
                      <p:nvPr/>
                    </p:nvPicPr>
                    <p:blipFill>
                      <a:blip r:embed="rId6"/>
                      <a:stretch>
                        <a:fillRect/>
                      </a:stretch>
                    </p:blipFill>
                    <p:spPr>
                      <a:xfrm>
                        <a:off x="508000" y="1465990"/>
                        <a:ext cx="8128000" cy="418002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17" name="文本框 16">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8" name="文本框 17">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9" name="文本框 18">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1231793"/>
            <a:ext cx="8128000" cy="3303597"/>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,28)</a:t>
            </a:r>
            <a:r>
              <a:rPr lang="zh-CN" altLang="zh-CN" sz="2200">
                <a:solidFill>
                  <a:srgbClr val="000000"/>
                </a:solidFill>
                <a:latin typeface="Times New Roman" panose="02020603050405020304" pitchFamily="18" charset="0"/>
                <a:cs typeface="Times New Roman" panose="02020603050405020304" pitchFamily="18" charset="0"/>
              </a:rPr>
              <a:t>水中的溶解氧是水生生物生存不可缺少的条件。某课外小组采用碘量法测定学校周边河水中的溶解氧。实验步骤及测定原理如下</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取样、氧的固定</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用溶解氧瓶采集水样。记录大气压及水体温度。将水样与</a:t>
            </a:r>
            <a:r>
              <a:rPr lang="en-US" altLang="zh-CN" sz="2200">
                <a:solidFill>
                  <a:srgbClr val="000000"/>
                </a:solidFill>
                <a:latin typeface="Times New Roman" panose="02020603050405020304" pitchFamily="18" charset="0"/>
                <a:cs typeface="Times New Roman" panose="02020603050405020304" pitchFamily="18" charset="0"/>
              </a:rPr>
              <a:t>Mn(OH)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碱性悬浊液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含有</a:t>
            </a:r>
            <a:r>
              <a:rPr lang="en-US" altLang="zh-CN" sz="2200">
                <a:solidFill>
                  <a:srgbClr val="000000"/>
                </a:solidFill>
                <a:latin typeface="Times New Roman" panose="02020603050405020304" pitchFamily="18" charset="0"/>
                <a:cs typeface="Times New Roman" panose="02020603050405020304" pitchFamily="18" charset="0"/>
              </a:rPr>
              <a:t>KI)</a:t>
            </a:r>
            <a:r>
              <a:rPr lang="zh-CN" altLang="zh-CN" sz="2200">
                <a:solidFill>
                  <a:srgbClr val="000000"/>
                </a:solidFill>
                <a:latin typeface="Times New Roman" panose="02020603050405020304" pitchFamily="18" charset="0"/>
                <a:cs typeface="Times New Roman" panose="02020603050405020304" pitchFamily="18" charset="0"/>
              </a:rPr>
              <a:t>混合</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反应生成</a:t>
            </a:r>
            <a:r>
              <a:rPr lang="en-US" altLang="zh-CN" sz="2200">
                <a:solidFill>
                  <a:srgbClr val="000000"/>
                </a:solidFill>
                <a:latin typeface="Times New Roman" panose="02020603050405020304" pitchFamily="18" charset="0"/>
                <a:cs typeface="Times New Roman" panose="02020603050405020304" pitchFamily="18" charset="0"/>
              </a:rPr>
              <a:t>MnO(OH)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实现氧的固定。</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酸化、滴定</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395536" y="4589786"/>
          <a:ext cx="8128000" cy="830624"/>
        </p:xfrm>
        <a:graphic>
          <a:graphicData uri="http://schemas.openxmlformats.org/presentationml/2006/ole">
            <mc:AlternateContent xmlns:mc="http://schemas.openxmlformats.org/markup-compatibility/2006">
              <mc:Choice xmlns:v="urn:schemas-microsoft-com:vml" Requires="v">
                <p:oleObj spid="_x0000_s321538" name="文档" r:id="rId5" imgW="3839210" imgH="394970" progId="Word.Document.12">
                  <p:embed/>
                </p:oleObj>
              </mc:Choice>
              <mc:Fallback>
                <p:oleObj name="文档" r:id="rId5" imgW="3839210" imgH="394970" progId="Word.Document.12">
                  <p:embed/>
                  <p:pic>
                    <p:nvPicPr>
                      <p:cNvPr id="0" name="图片 321537"/>
                      <p:cNvPicPr/>
                      <p:nvPr/>
                    </p:nvPicPr>
                    <p:blipFill>
                      <a:blip r:embed="rId6"/>
                      <a:stretch>
                        <a:fillRect/>
                      </a:stretch>
                    </p:blipFill>
                    <p:spPr>
                      <a:xfrm>
                        <a:off x="395536" y="4589786"/>
                        <a:ext cx="8128000" cy="830624"/>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17" name="文本框 16">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8" name="文本框 17">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9" name="文本框 18">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1216497"/>
            <a:ext cx="8128000" cy="537377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回答下列问题</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取水样时应尽量避免扰动水体表面</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这样操作的主要目的是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氧的固定</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中发生反应的化学方程式为</a:t>
            </a:r>
            <a:r>
              <a:rPr lang="en-US" altLang="zh-CN" sz="2200" u="sng">
                <a:solidFill>
                  <a:srgbClr val="FF0000"/>
                </a:solidFill>
                <a:uFill>
                  <a:solidFill>
                    <a:srgbClr val="000000"/>
                  </a:solidFill>
                </a:uFill>
                <a:latin typeface="宋体" panose="02010600030101010101" pitchFamily="2" charset="-122"/>
                <a:ea typeface="方正书宋_GBK" panose="03000509000000000000" pitchFamily="65" charset="-122"/>
                <a:cs typeface="Times New Roman" panose="02020603050405020304" pitchFamily="18" charset="0"/>
              </a:rPr>
              <a:t> </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溶液不稳定</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使用前需标定。配制该溶液时需要的玻璃仪器有烧杯、玻璃棒、试剂瓶和</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蒸馏水必须经过煮沸、冷却后才能使用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其目的是杀菌、除</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及二氧化碳。</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取</a:t>
            </a:r>
            <a:r>
              <a:rPr lang="en-US" altLang="zh-CN" sz="2200">
                <a:solidFill>
                  <a:srgbClr val="000000"/>
                </a:solidFill>
                <a:latin typeface="Times New Roman" panose="02020603050405020304" pitchFamily="18" charset="0"/>
                <a:cs typeface="Times New Roman" panose="02020603050405020304" pitchFamily="18" charset="0"/>
              </a:rPr>
              <a:t>100.00 mL</a:t>
            </a:r>
            <a:r>
              <a:rPr lang="zh-CN" altLang="zh-CN" sz="2200">
                <a:solidFill>
                  <a:srgbClr val="000000"/>
                </a:solidFill>
                <a:latin typeface="Times New Roman" panose="02020603050405020304" pitchFamily="18" charset="0"/>
                <a:cs typeface="Times New Roman" panose="02020603050405020304" pitchFamily="18" charset="0"/>
              </a:rPr>
              <a:t>水样经固氧、酸化后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a:t>
            </a:r>
            <a:r>
              <a:rPr lang="en-US" altLang="zh-CN" sz="2200" i="1">
                <a:solidFill>
                  <a:srgbClr val="000000"/>
                </a:solidFill>
                <a:latin typeface="Times New Roman" panose="02020603050405020304" pitchFamily="18" charset="0"/>
                <a:cs typeface="Times New Roman" panose="02020603050405020304" pitchFamily="18" charset="0"/>
              </a:rPr>
              <a:t>a</a:t>
            </a:r>
            <a:r>
              <a:rPr lang="en-US" altLang="zh-CN" sz="2200">
                <a:solidFill>
                  <a:srgbClr val="000000"/>
                </a:solidFill>
                <a:latin typeface="Times New Roman" panose="02020603050405020304" pitchFamily="18" charset="0"/>
                <a:cs typeface="Times New Roman" panose="02020603050405020304" pitchFamily="18" charset="0"/>
              </a:rPr>
              <a:t>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 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溶液滴定</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以淀粉溶液作指示剂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终点现象为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若消耗</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溶液的体积为</a:t>
            </a:r>
            <a:r>
              <a:rPr lang="en-US" altLang="zh-CN" sz="2200" i="1">
                <a:solidFill>
                  <a:srgbClr val="000000"/>
                </a:solidFill>
                <a:latin typeface="Times New Roman" panose="02020603050405020304" pitchFamily="18" charset="0"/>
                <a:cs typeface="Times New Roman" panose="02020603050405020304" pitchFamily="18" charset="0"/>
              </a:rPr>
              <a:t>b</a:t>
            </a:r>
            <a:r>
              <a:rPr lang="en-US" altLang="zh-CN" sz="2200">
                <a:solidFill>
                  <a:srgbClr val="000000"/>
                </a:solidFill>
                <a:latin typeface="Times New Roman" panose="02020603050405020304" pitchFamily="18" charset="0"/>
                <a:cs typeface="Times New Roman" panose="02020603050405020304" pitchFamily="18" charset="0"/>
              </a:rPr>
              <a:t> mL,</a:t>
            </a:r>
            <a:r>
              <a:rPr lang="zh-CN" altLang="zh-CN" sz="2200">
                <a:solidFill>
                  <a:srgbClr val="000000"/>
                </a:solidFill>
                <a:latin typeface="Times New Roman" panose="02020603050405020304" pitchFamily="18" charset="0"/>
                <a:cs typeface="Times New Roman" panose="02020603050405020304" pitchFamily="18" charset="0"/>
              </a:rPr>
              <a:t>则水样中溶解氧的含量为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 mg·L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上述滴定完成时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若滴定管尖嘴处留有气泡会导致测定结果偏</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17" name="文本框 16">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8" name="文本框 17">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9" name="文本框 18">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2276872"/>
            <a:ext cx="8128000" cy="289733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使测定值与水体中溶氧量实际值保持一致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避免产生误差</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(2)2Mn(OH)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=2MnO(OH)</a:t>
            </a:r>
            <a:r>
              <a:rPr lang="en-US" altLang="zh-CN" sz="2200" baseline="-25000">
                <a:solidFill>
                  <a:srgbClr val="000000"/>
                </a:solidFill>
                <a:latin typeface="Times New Roman" panose="02020603050405020304" pitchFamily="18" charset="0"/>
                <a:cs typeface="Times New Roman" panose="02020603050405020304" pitchFamily="18" charset="0"/>
              </a:rPr>
              <a:t>2</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量筒　氧气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当最后一滴标准液滴入时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溶液由蓝色变为无色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且半分钟内无变化　</a:t>
            </a:r>
            <a:r>
              <a:rPr lang="en-US" altLang="zh-CN" sz="2200">
                <a:solidFill>
                  <a:srgbClr val="000000"/>
                </a:solidFill>
                <a:latin typeface="Times New Roman" panose="02020603050405020304" pitchFamily="18" charset="0"/>
                <a:cs typeface="Times New Roman" panose="02020603050405020304" pitchFamily="18" charset="0"/>
              </a:rPr>
              <a:t>80</a:t>
            </a:r>
            <a:r>
              <a:rPr lang="en-US" altLang="zh-CN" sz="2200" i="1">
                <a:solidFill>
                  <a:srgbClr val="000000"/>
                </a:solidFill>
                <a:latin typeface="Times New Roman" panose="02020603050405020304" pitchFamily="18" charset="0"/>
                <a:cs typeface="Times New Roman" panose="02020603050405020304" pitchFamily="18" charset="0"/>
              </a:rPr>
              <a:t>ab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低</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17" name="文本框 16">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8" name="文本框 17">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9" name="文本框 18">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4" name="矩形 3"/>
          <p:cNvSpPr>
            <a:spLocks noChangeAspect="1"/>
          </p:cNvSpPr>
          <p:nvPr/>
        </p:nvSpPr>
        <p:spPr>
          <a:xfrm>
            <a:off x="508000" y="1294804"/>
            <a:ext cx="8128000" cy="452239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本题采用碘量法测定水中的溶解氧的含量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属于氧化还原反应滴定。</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取水样时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若扰动水体表面</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会改变水体中的溶解氧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导致测定误差。</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根据氧化还原反应原理</a:t>
            </a:r>
            <a:r>
              <a:rPr lang="en-US" altLang="zh-CN" sz="2200">
                <a:solidFill>
                  <a:srgbClr val="000000"/>
                </a:solidFill>
                <a:latin typeface="Times New Roman" panose="02020603050405020304" pitchFamily="18" charset="0"/>
                <a:cs typeface="Times New Roman" panose="02020603050405020304" pitchFamily="18" charset="0"/>
              </a:rPr>
              <a:t>,Mn(OH)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被氧气氧化为</a:t>
            </a:r>
            <a:r>
              <a:rPr lang="en-US" altLang="zh-CN" sz="2200">
                <a:solidFill>
                  <a:srgbClr val="000000"/>
                </a:solidFill>
                <a:latin typeface="Times New Roman" panose="02020603050405020304" pitchFamily="18" charset="0"/>
                <a:cs typeface="Times New Roman" panose="02020603050405020304" pitchFamily="18" charset="0"/>
              </a:rPr>
              <a:t>MnO(OH)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根据电子得失守恒可得化学方程式</a:t>
            </a:r>
            <a:r>
              <a:rPr lang="en-US" altLang="zh-CN" sz="2200">
                <a:solidFill>
                  <a:srgbClr val="000000"/>
                </a:solidFill>
                <a:latin typeface="Times New Roman" panose="02020603050405020304" pitchFamily="18" charset="0"/>
                <a:cs typeface="Times New Roman" panose="02020603050405020304" pitchFamily="18" charset="0"/>
              </a:rPr>
              <a:t>:2Mn(OH)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=2MnO(OH)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本题主要考查溶液的配制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由于滴定前还要标定其浓度</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所以此处应该为快速简洁的粗配任意浓度的溶液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故用到的玻璃仪器有烧杯、玻璃棒、试剂瓶、量筒。本问考生普遍会选择容量瓶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关键是没有深入的理解题意。配溶液用的蒸馏水常用煮沸的方式除去</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以减少实验误差。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17" name="文本框 16">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8" name="文本框 17">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19" name="文本框 18">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1484784"/>
            <a:ext cx="8128000" cy="1678536"/>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该实验用硫代硫酸钠标准液滴定</a:t>
            </a:r>
            <a:r>
              <a:rPr lang="en-US" altLang="zh-CN" sz="2200">
                <a:solidFill>
                  <a:srgbClr val="000000"/>
                </a:solidFill>
                <a:latin typeface="Times New Roman" panose="02020603050405020304" pitchFamily="18" charset="0"/>
                <a:cs typeface="Times New Roman" panose="02020603050405020304" pitchFamily="18" charset="0"/>
              </a:rPr>
              <a:t>I</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选用淀粉溶液作指示剂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终点现象为当最后一滴标准液滴入时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溶液由蓝色变为无色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且半分钟内无变化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或不恢复蓝色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由得失电子守恒可得关系式</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~2MnO(OH)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~2I</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~4Na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323528" y="3163320"/>
          <a:ext cx="8128000" cy="638941"/>
        </p:xfrm>
        <a:graphic>
          <a:graphicData uri="http://schemas.openxmlformats.org/presentationml/2006/ole">
            <mc:AlternateContent xmlns:mc="http://schemas.openxmlformats.org/markup-compatibility/2006">
              <mc:Choice xmlns:v="urn:schemas-microsoft-com:vml" Requires="v">
                <p:oleObj spid="_x0000_s322562" name="文档" r:id="rId5" imgW="3839210" imgH="303530" progId="Word.Document.12">
                  <p:embed/>
                </p:oleObj>
              </mc:Choice>
              <mc:Fallback>
                <p:oleObj name="文档" r:id="rId5" imgW="3839210" imgH="303530" progId="Word.Document.12">
                  <p:embed/>
                  <p:pic>
                    <p:nvPicPr>
                      <p:cNvPr id="0" name="图片 322561"/>
                      <p:cNvPicPr/>
                      <p:nvPr/>
                    </p:nvPicPr>
                    <p:blipFill>
                      <a:blip r:embed="rId6"/>
                      <a:stretch>
                        <a:fillRect/>
                      </a:stretch>
                    </p:blipFill>
                    <p:spPr>
                      <a:xfrm>
                        <a:off x="323528" y="3163320"/>
                        <a:ext cx="8128000" cy="638941"/>
                      </a:xfrm>
                      <a:prstGeom prst="rect">
                        <a:avLst/>
                      </a:prstGeom>
                    </p:spPr>
                  </p:pic>
                </p:oleObj>
              </mc:Fallback>
            </mc:AlternateContent>
          </a:graphicData>
        </a:graphic>
      </p:graphicFrame>
      <p:sp>
        <p:nvSpPr>
          <p:cNvPr id="4" name="矩形 3"/>
          <p:cNvSpPr>
            <a:spLocks noChangeAspect="1"/>
          </p:cNvSpPr>
          <p:nvPr/>
        </p:nvSpPr>
        <p:spPr>
          <a:xfrm>
            <a:off x="508000" y="3827526"/>
            <a:ext cx="8128000" cy="866006"/>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终点读数时滴定管尖嘴处有气泡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气泡占据液体应占有的体积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会导致消耗标准液体积数值偏小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测量结果偏低。</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必备知识</a:t>
            </a:r>
            <a:endParaRPr lang="zh-CN" altLang="en-US" sz="1400">
              <a:solidFill>
                <a:srgbClr val="DE7A03"/>
              </a:solidFill>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1216497"/>
            <a:ext cx="8128000" cy="370986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定量实验测量的基本方法</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测量沉淀质量的方法</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先将某种成分转化为沉淀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然后称量过滤、洗涤、干燥后沉淀的质量再进行相关计算。</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称量固体一般用托盘天平</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精确度为</a:t>
            </a:r>
            <a:r>
              <a:rPr lang="en-US" altLang="zh-CN" sz="2200">
                <a:solidFill>
                  <a:srgbClr val="000000"/>
                </a:solidFill>
                <a:latin typeface="Times New Roman" panose="02020603050405020304" pitchFamily="18" charset="0"/>
                <a:cs typeface="Times New Roman" panose="02020603050405020304" pitchFamily="18" charset="0"/>
              </a:rPr>
              <a:t>0.1 g;</a:t>
            </a:r>
            <a:r>
              <a:rPr lang="zh-CN" altLang="zh-CN" sz="2200">
                <a:solidFill>
                  <a:srgbClr val="000000"/>
                </a:solidFill>
                <a:latin typeface="Times New Roman" panose="02020603050405020304" pitchFamily="18" charset="0"/>
                <a:cs typeface="Times New Roman" panose="02020603050405020304" pitchFamily="18" charset="0"/>
              </a:rPr>
              <a:t>精确度高的实验中可使用分析天平或电子天平</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可精确到</a:t>
            </a:r>
            <a:r>
              <a:rPr lang="en-US" altLang="zh-CN" sz="2200">
                <a:solidFill>
                  <a:srgbClr val="000000"/>
                </a:solidFill>
                <a:latin typeface="Times New Roman" panose="02020603050405020304" pitchFamily="18" charset="0"/>
                <a:cs typeface="Times New Roman" panose="02020603050405020304" pitchFamily="18" charset="0"/>
              </a:rPr>
              <a:t>0.000 1 g</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测量气体体积法</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量气装置的设计</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下列装置中</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是常规的量气装置</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是改进后的装置。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985633" y="4965459"/>
          <a:ext cx="6717355" cy="1511892"/>
        </p:xfrm>
        <a:graphic>
          <a:graphicData uri="http://schemas.openxmlformats.org/presentationml/2006/ole">
            <mc:AlternateContent xmlns:mc="http://schemas.openxmlformats.org/markup-compatibility/2006">
              <mc:Choice xmlns:v="urn:schemas-microsoft-com:vml" Requires="v">
                <p:oleObj spid="_x0000_s323586" name="文档" r:id="rId5" imgW="3839210" imgH="865505" progId="Word.Document.12">
                  <p:embed/>
                </p:oleObj>
              </mc:Choice>
              <mc:Fallback>
                <p:oleObj name="文档" r:id="rId5" imgW="3839210" imgH="865505" progId="Word.Document.12">
                  <p:embed/>
                  <p:pic>
                    <p:nvPicPr>
                      <p:cNvPr id="0" name="图片 323585"/>
                      <p:cNvPicPr/>
                      <p:nvPr/>
                    </p:nvPicPr>
                    <p:blipFill>
                      <a:blip r:embed="rId6"/>
                      <a:stretch>
                        <a:fillRect/>
                      </a:stretch>
                    </p:blipFill>
                    <p:spPr>
                      <a:xfrm>
                        <a:off x="985633" y="4965459"/>
                        <a:ext cx="6717355" cy="1511892"/>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必备知识</a:t>
            </a:r>
            <a:endParaRPr lang="zh-CN" altLang="en-US" sz="1400">
              <a:solidFill>
                <a:srgbClr val="DE7A03"/>
              </a:solidFill>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1911735"/>
            <a:ext cx="8128000" cy="328852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读数时先要将装置恢复至室温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再调整量气装置使两侧液面相平</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读数要求视线与凹液面最低点相平。</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测量气体质量法</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一般有两种方法</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一种方法是称反应装置在放出气体前后的质量减小值</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另一种方法是称装置吸收气体前后的质量增大值。</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滴定法</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即利用滴定操作原理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通过酸碱中和滴定、沉淀滴定或氧化还原反应滴定等获得相应数据后再进行相关计算。</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1"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10" name="流程图: 可选过程 9">
            <a:hlinkClick r:id="rId2"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5" name="文本框 4">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1"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1"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216497"/>
            <a:ext cx="8128000" cy="3342453"/>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装置</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中</a:t>
            </a:r>
            <a:r>
              <a:rPr lang="en-US" altLang="zh-CN" sz="2200">
                <a:solidFill>
                  <a:srgbClr val="000000"/>
                </a:solidFill>
                <a:latin typeface="Times New Roman" panose="02020603050405020304" pitchFamily="18" charset="0"/>
                <a:cs typeface="Times New Roman" panose="02020603050405020304" pitchFamily="18" charset="0"/>
              </a:rPr>
              <a:t>CaC</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能与水剧烈反应</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CaC</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+2H</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O   Ca(OH)</a:t>
            </a:r>
            <a:r>
              <a:rPr lang="en-US" altLang="zh-CN" sz="2200" baseline="-25000" smtClean="0">
                <a:solidFill>
                  <a:srgbClr val="000000"/>
                </a:solidFill>
                <a:latin typeface="Times New Roman" panose="02020603050405020304" pitchFamily="18" charset="0"/>
                <a:cs typeface="Times New Roman" panose="02020603050405020304" pitchFamily="18" charset="0"/>
              </a:rPr>
              <a:t>2</a:t>
            </a:r>
            <a:r>
              <a:rPr lang="en-US" altLang="zh-CN" sz="2200" smtClean="0">
                <a:solidFill>
                  <a:srgbClr val="000000"/>
                </a:solidFill>
                <a:latin typeface="Times New Roman" panose="02020603050405020304" pitchFamily="18" charset="0"/>
                <a:cs typeface="Times New Roman" panose="02020603050405020304" pitchFamily="18" charset="0"/>
              </a:rPr>
              <a:t>+HC</a:t>
            </a:r>
            <a:r>
              <a:rPr lang="en-US" altLang="zh-CN" sz="2200">
                <a:solidFill>
                  <a:srgbClr val="000000"/>
                </a:solidFill>
                <a:latin typeface="Cambria Math" panose="02040503050406030204" pitchFamily="18" charset="0"/>
                <a:ea typeface="NEU-BZ-S9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CH↑</a:t>
            </a:r>
            <a:r>
              <a:rPr lang="zh-CN" altLang="zh-CN" sz="2200">
                <a:solidFill>
                  <a:srgbClr val="000000"/>
                </a:solidFill>
                <a:latin typeface="Times New Roman" panose="02020603050405020304" pitchFamily="18" charset="0"/>
                <a:cs typeface="Times New Roman" panose="02020603050405020304" pitchFamily="18" charset="0"/>
              </a:rPr>
              <a:t>。为了得到平缓的</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气流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除可用饱和食盐水代替水外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还可采取的措施是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装置</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可除去</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PH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及</a:t>
            </a:r>
            <a:r>
              <a:rPr lang="en-US" altLang="zh-CN" sz="2200">
                <a:solidFill>
                  <a:srgbClr val="000000"/>
                </a:solidFill>
                <a:latin typeface="Times New Roman" panose="02020603050405020304" pitchFamily="18" charset="0"/>
                <a:cs typeface="Times New Roman" panose="02020603050405020304" pitchFamily="18" charset="0"/>
              </a:rPr>
              <a:t>AsH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其中除去</a:t>
            </a:r>
            <a:r>
              <a:rPr lang="en-US" altLang="zh-CN" sz="2200">
                <a:solidFill>
                  <a:srgbClr val="000000"/>
                </a:solidFill>
                <a:latin typeface="Times New Roman" panose="02020603050405020304" pitchFamily="18" charset="0"/>
                <a:cs typeface="Times New Roman" panose="02020603050405020304" pitchFamily="18" charset="0"/>
              </a:rPr>
              <a:t>PH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的化学方程式为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生成铜、硫酸和磷酸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装置</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中在液溴液面上加入一层水的目的是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装置</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中反应已完成的现象是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从装置</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反应后的体系中得到并纯化产品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需要进行的操作有</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pic>
        <p:nvPicPr>
          <p:cNvPr id="11" name="图片 10"/>
          <p:cNvPicPr/>
          <p:nvPr/>
        </p:nvPicPr>
        <p:blipFill>
          <a:blip r:embed="rId3"/>
          <a:stretch>
            <a:fillRect/>
          </a:stretch>
        </p:blipFill>
        <p:spPr>
          <a:xfrm>
            <a:off x="6300192" y="1347361"/>
            <a:ext cx="477198" cy="266403"/>
          </a:xfrm>
          <a:prstGeom prst="rect">
            <a:avLst/>
          </a:prstGeom>
        </p:spPr>
      </p:pic>
      <p:sp>
        <p:nvSpPr>
          <p:cNvPr id="3" name="矩形 2"/>
          <p:cNvSpPr>
            <a:spLocks noChangeAspect="1"/>
          </p:cNvSpPr>
          <p:nvPr/>
        </p:nvSpPr>
        <p:spPr>
          <a:xfrm>
            <a:off x="508000" y="4468285"/>
            <a:ext cx="8128000" cy="208480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一种制备</a:t>
            </a:r>
            <a:r>
              <a:rPr lang="en-US" altLang="zh-CN" sz="2200">
                <a:solidFill>
                  <a:srgbClr val="000000"/>
                </a:solidFill>
                <a:latin typeface="Times New Roman" panose="02020603050405020304" pitchFamily="18" charset="0"/>
                <a:cs typeface="Times New Roman" panose="02020603050405020304" pitchFamily="18" charset="0"/>
              </a:rPr>
              <a:t>Ca</a:t>
            </a:r>
            <a:r>
              <a:rPr lang="en-US" altLang="zh-CN" sz="2200" baseline="-25000">
                <a:solidFill>
                  <a:srgbClr val="000000"/>
                </a:solidFill>
                <a:latin typeface="Times New Roman" panose="02020603050405020304" pitchFamily="18" charset="0"/>
                <a:cs typeface="Times New Roman" panose="02020603050405020304" pitchFamily="18" charset="0"/>
              </a:rPr>
              <a:t>10</a:t>
            </a:r>
            <a:r>
              <a:rPr lang="en-US" altLang="zh-CN" sz="2200">
                <a:solidFill>
                  <a:srgbClr val="000000"/>
                </a:solidFill>
                <a:latin typeface="Times New Roman" panose="02020603050405020304" pitchFamily="18" charset="0"/>
                <a:cs typeface="Times New Roman" panose="02020603050405020304" pitchFamily="18" charset="0"/>
              </a:rPr>
              <a:t>(PO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(OH)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的反应原理为</a:t>
            </a:r>
            <a:r>
              <a:rPr lang="en-US" altLang="zh-CN" sz="2200">
                <a:solidFill>
                  <a:srgbClr val="000000"/>
                </a:solidFill>
                <a:latin typeface="Times New Roman" panose="02020603050405020304" pitchFamily="18" charset="0"/>
                <a:cs typeface="Times New Roman" panose="02020603050405020304" pitchFamily="18" charset="0"/>
              </a:rPr>
              <a:t>10Ca(OH)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+6H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PO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=Ca</a:t>
            </a:r>
            <a:r>
              <a:rPr lang="en-US" altLang="zh-CN" sz="2200" baseline="-25000">
                <a:solidFill>
                  <a:srgbClr val="000000"/>
                </a:solidFill>
                <a:latin typeface="Times New Roman" panose="02020603050405020304" pitchFamily="18" charset="0"/>
                <a:cs typeface="Times New Roman" panose="02020603050405020304" pitchFamily="18" charset="0"/>
              </a:rPr>
              <a:t>10</a:t>
            </a:r>
            <a:r>
              <a:rPr lang="en-US" altLang="zh-CN" sz="2200">
                <a:solidFill>
                  <a:srgbClr val="000000"/>
                </a:solidFill>
                <a:latin typeface="Times New Roman" panose="02020603050405020304" pitchFamily="18" charset="0"/>
                <a:cs typeface="Times New Roman" panose="02020603050405020304" pitchFamily="18" charset="0"/>
              </a:rPr>
              <a:t>(PO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(OH)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↓+18H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cs typeface="Times New Roman" panose="02020603050405020304" pitchFamily="18" charset="0"/>
              </a:rPr>
              <a:t>。请设计用装置</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得到的石灰乳等为原料制备</a:t>
            </a:r>
            <a:r>
              <a:rPr lang="en-US" altLang="zh-CN" sz="2200">
                <a:solidFill>
                  <a:srgbClr val="000000"/>
                </a:solidFill>
                <a:latin typeface="Times New Roman" panose="02020603050405020304" pitchFamily="18" charset="0"/>
                <a:cs typeface="Times New Roman" panose="02020603050405020304" pitchFamily="18" charset="0"/>
              </a:rPr>
              <a:t>Ca</a:t>
            </a:r>
            <a:r>
              <a:rPr lang="en-US" altLang="zh-CN" sz="2200" baseline="-25000">
                <a:solidFill>
                  <a:srgbClr val="000000"/>
                </a:solidFill>
                <a:latin typeface="Times New Roman" panose="02020603050405020304" pitchFamily="18" charset="0"/>
                <a:cs typeface="Times New Roman" panose="02020603050405020304" pitchFamily="18" charset="0"/>
              </a:rPr>
              <a:t>10</a:t>
            </a:r>
            <a:r>
              <a:rPr lang="en-US" altLang="zh-CN" sz="2200">
                <a:solidFill>
                  <a:srgbClr val="000000"/>
                </a:solidFill>
                <a:latin typeface="Times New Roman" panose="02020603050405020304" pitchFamily="18" charset="0"/>
                <a:cs typeface="Times New Roman" panose="02020603050405020304" pitchFamily="18" charset="0"/>
              </a:rPr>
              <a:t>(PO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(OH)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的实验方案</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向烧杯中加入</a:t>
            </a:r>
            <a:r>
              <a:rPr lang="en-US" altLang="zh-CN" sz="2200">
                <a:solidFill>
                  <a:srgbClr val="000000"/>
                </a:solidFill>
                <a:latin typeface="Times New Roman" panose="02020603050405020304" pitchFamily="18" charset="0"/>
                <a:cs typeface="Times New Roman" panose="02020603050405020304" pitchFamily="18" charset="0"/>
              </a:rPr>
              <a:t>0.25 L</a:t>
            </a:r>
            <a:r>
              <a:rPr lang="zh-CN" altLang="zh-CN" sz="2200">
                <a:solidFill>
                  <a:srgbClr val="000000"/>
                </a:solidFill>
                <a:latin typeface="Times New Roman" panose="02020603050405020304" pitchFamily="18" charset="0"/>
                <a:cs typeface="Times New Roman" panose="02020603050405020304" pitchFamily="18" charset="0"/>
              </a:rPr>
              <a:t>含</a:t>
            </a:r>
            <a:r>
              <a:rPr lang="en-US" altLang="zh-CN" sz="2200">
                <a:solidFill>
                  <a:srgbClr val="000000"/>
                </a:solidFill>
                <a:latin typeface="Times New Roman" panose="02020603050405020304" pitchFamily="18" charset="0"/>
                <a:cs typeface="Times New Roman" panose="02020603050405020304" pitchFamily="18" charset="0"/>
              </a:rPr>
              <a:t>0.5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 Ca(OH)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的石灰乳</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在</a:t>
            </a:r>
            <a:r>
              <a:rPr lang="en-US" altLang="zh-CN" sz="2200">
                <a:solidFill>
                  <a:srgbClr val="000000"/>
                </a:solidFill>
                <a:latin typeface="Times New Roman" panose="02020603050405020304" pitchFamily="18" charset="0"/>
                <a:cs typeface="Times New Roman" panose="02020603050405020304" pitchFamily="18" charset="0"/>
              </a:rPr>
              <a:t>100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烘箱中烘干</a:t>
            </a:r>
            <a:r>
              <a:rPr lang="en-US" altLang="zh-CN" sz="2200">
                <a:solidFill>
                  <a:srgbClr val="000000"/>
                </a:solidFill>
                <a:latin typeface="Times New Roman" panose="02020603050405020304" pitchFamily="18" charset="0"/>
                <a:cs typeface="Times New Roman" panose="02020603050405020304" pitchFamily="18" charset="0"/>
              </a:rPr>
              <a:t>1 h</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必备知识</a:t>
            </a:r>
            <a:endParaRPr lang="zh-CN" altLang="en-US" sz="1400">
              <a:solidFill>
                <a:srgbClr val="DE7A03"/>
              </a:solidFill>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endParaRPr lang="zh-CN" altLang="en-US" sz="1400">
              <a:latin typeface="+mj-ea"/>
              <a:ea typeface="+mj-ea"/>
            </a:endParaRPr>
          </a:p>
        </p:txBody>
      </p:sp>
      <p:sp>
        <p:nvSpPr>
          <p:cNvPr id="2" name="矩形 1"/>
          <p:cNvSpPr>
            <a:spLocks noChangeAspect="1"/>
          </p:cNvSpPr>
          <p:nvPr/>
        </p:nvSpPr>
        <p:spPr>
          <a:xfrm>
            <a:off x="508000" y="1268760"/>
            <a:ext cx="8128000" cy="5334922"/>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筛选实验数据的一般方法</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实验所得的数据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可分为有用、有效数据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正确、合理数据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错误、无效数据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及无用、多余数据等。能从大量的实验数据中找出有用、有效、正确、合理的数据是实验数据分析处理题的一个重要能力考查点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也是近年来高考命题变化的一个重要方向。对实验数据筛选的一般方法和思路为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五看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一看数据是否符合测量仪器的精度特点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如托盘天平的精确度为</a:t>
            </a:r>
            <a:r>
              <a:rPr lang="en-US" altLang="zh-CN" sz="2200">
                <a:solidFill>
                  <a:srgbClr val="000000"/>
                </a:solidFill>
                <a:latin typeface="Times New Roman" panose="02020603050405020304" pitchFamily="18" charset="0"/>
                <a:cs typeface="Times New Roman" panose="02020603050405020304" pitchFamily="18" charset="0"/>
              </a:rPr>
              <a:t>0.1 g,</a:t>
            </a:r>
            <a:r>
              <a:rPr lang="zh-CN" altLang="zh-CN" sz="2200">
                <a:solidFill>
                  <a:srgbClr val="000000"/>
                </a:solidFill>
                <a:latin typeface="Times New Roman" panose="02020603050405020304" pitchFamily="18" charset="0"/>
                <a:cs typeface="Times New Roman" panose="02020603050405020304" pitchFamily="18" charset="0"/>
              </a:rPr>
              <a:t>若数值超过了这个范围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说明所得数据是无效的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二看数据是否在误差允许范围内</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若所得的数据明显超出误差允许范围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要舍去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三看反应是否完全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是否由过量反应物所得的数据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只有完全反应时所得的数据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才能进行有效处理和应用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四看所得数据的测试环境是否一致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特别是气体体积数据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只有在温度、压强一致的情况下才能进行比较、运算</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五看数据测量过程是否规范、合理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错误和违反测量规则的数据需要舍去。</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412776"/>
            <a:ext cx="8128000" cy="4522392"/>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广西钦州三模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铁及其化合物在人类生产生活中有着重要的作用</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是影响水质的一个重要因素。回答下列问题</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测量某河水样品中铁的含量</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水样中</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的含量越大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溶解氧的含量就越低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用离子方程式解释原因</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测定</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取</a:t>
            </a:r>
            <a:r>
              <a:rPr lang="en-US" altLang="zh-CN" sz="2200">
                <a:solidFill>
                  <a:srgbClr val="000000"/>
                </a:solidFill>
                <a:latin typeface="Times New Roman" panose="02020603050405020304" pitchFamily="18" charset="0"/>
                <a:cs typeface="Times New Roman" panose="02020603050405020304" pitchFamily="18" charset="0"/>
              </a:rPr>
              <a:t>5 mL </a:t>
            </a:r>
            <a:r>
              <a:rPr lang="en-US" altLang="zh-CN" sz="2200" i="1">
                <a:solidFill>
                  <a:srgbClr val="000000"/>
                </a:solidFill>
                <a:latin typeface="Times New Roman" panose="02020603050405020304" pitchFamily="18" charset="0"/>
                <a:cs typeface="Times New Roman" panose="02020603050405020304" pitchFamily="18" charset="0"/>
              </a:rPr>
              <a:t>c</a:t>
            </a:r>
            <a:r>
              <a:rPr lang="en-US" altLang="zh-CN" sz="2200">
                <a:solidFill>
                  <a:srgbClr val="000000"/>
                </a:solidFill>
                <a:latin typeface="Times New Roman" panose="02020603050405020304" pitchFamily="18" charset="0"/>
                <a:cs typeface="Times New Roman" panose="02020603050405020304" pitchFamily="18" charset="0"/>
              </a:rPr>
              <a:t>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的</a:t>
            </a:r>
            <a:r>
              <a:rPr lang="en-US" altLang="zh-CN" sz="2200">
                <a:solidFill>
                  <a:srgbClr val="000000"/>
                </a:solidFill>
                <a:latin typeface="Times New Roman" panose="02020603050405020304" pitchFamily="18" charset="0"/>
                <a:cs typeface="Times New Roman" panose="02020603050405020304" pitchFamily="18" charset="0"/>
              </a:rPr>
              <a:t>KMnO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标准液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稀释至</a:t>
            </a:r>
            <a:r>
              <a:rPr lang="en-US" altLang="zh-CN" sz="2200">
                <a:solidFill>
                  <a:srgbClr val="000000"/>
                </a:solidFill>
                <a:latin typeface="Times New Roman" panose="02020603050405020304" pitchFamily="18" charset="0"/>
                <a:cs typeface="Times New Roman" panose="02020603050405020304" pitchFamily="18" charset="0"/>
              </a:rPr>
              <a:t>100 mL;</a:t>
            </a:r>
            <a:r>
              <a:rPr lang="zh-CN" altLang="zh-CN" sz="2200">
                <a:solidFill>
                  <a:srgbClr val="000000"/>
                </a:solidFill>
                <a:latin typeface="Times New Roman" panose="02020603050405020304" pitchFamily="18" charset="0"/>
                <a:cs typeface="Times New Roman" panose="02020603050405020304" pitchFamily="18" charset="0"/>
              </a:rPr>
              <a:t>取</a:t>
            </a:r>
            <a:r>
              <a:rPr lang="en-US" altLang="zh-CN" sz="2200">
                <a:solidFill>
                  <a:srgbClr val="000000"/>
                </a:solidFill>
                <a:latin typeface="Times New Roman" panose="02020603050405020304" pitchFamily="18" charset="0"/>
                <a:cs typeface="Times New Roman" panose="02020603050405020304" pitchFamily="18" charset="0"/>
              </a:rPr>
              <a:t>10.00 mL</a:t>
            </a:r>
            <a:r>
              <a:rPr lang="zh-CN" altLang="zh-CN" sz="2200">
                <a:solidFill>
                  <a:srgbClr val="000000"/>
                </a:solidFill>
                <a:latin typeface="Times New Roman" panose="02020603050405020304" pitchFamily="18" charset="0"/>
                <a:cs typeface="Times New Roman" panose="02020603050405020304" pitchFamily="18" charset="0"/>
              </a:rPr>
              <a:t>河水水样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加入稀硫酸酸化后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用稀释后的</a:t>
            </a:r>
            <a:r>
              <a:rPr lang="en-US" altLang="zh-CN" sz="2200">
                <a:solidFill>
                  <a:srgbClr val="000000"/>
                </a:solidFill>
                <a:latin typeface="Times New Roman" panose="02020603050405020304" pitchFamily="18" charset="0"/>
                <a:cs typeface="Times New Roman" panose="02020603050405020304" pitchFamily="18" charset="0"/>
              </a:rPr>
              <a:t>KMnO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溶液进行滴定</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用去</a:t>
            </a:r>
            <a:r>
              <a:rPr lang="en-US" altLang="zh-CN" sz="2200">
                <a:solidFill>
                  <a:srgbClr val="000000"/>
                </a:solidFill>
                <a:latin typeface="Times New Roman" panose="02020603050405020304" pitchFamily="18" charset="0"/>
                <a:cs typeface="Times New Roman" panose="02020603050405020304" pitchFamily="18" charset="0"/>
              </a:rPr>
              <a:t>KMnO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溶液</a:t>
            </a:r>
            <a:r>
              <a:rPr lang="en-US" altLang="zh-CN" sz="2200" i="1">
                <a:solidFill>
                  <a:srgbClr val="000000"/>
                </a:solidFill>
                <a:latin typeface="Times New Roman" panose="02020603050405020304" pitchFamily="18" charset="0"/>
                <a:cs typeface="Times New Roman" panose="02020603050405020304" pitchFamily="18" charset="0"/>
              </a:rPr>
              <a:t>V</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 mL</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用</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填滴定管的名称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盛放</a:t>
            </a:r>
            <a:r>
              <a:rPr lang="en-US" altLang="zh-CN" sz="2200">
                <a:solidFill>
                  <a:srgbClr val="000000"/>
                </a:solidFill>
                <a:latin typeface="Times New Roman" panose="02020603050405020304" pitchFamily="18" charset="0"/>
                <a:cs typeface="Times New Roman" panose="02020603050405020304" pitchFamily="18" charset="0"/>
              </a:rPr>
              <a:t>KMnO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标准液。</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滴定达到终点的标志是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484784"/>
            <a:ext cx="8128000" cy="456124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测定</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取</a:t>
            </a:r>
            <a:r>
              <a:rPr lang="en-US" altLang="zh-CN" sz="2200">
                <a:solidFill>
                  <a:srgbClr val="000000"/>
                </a:solidFill>
                <a:latin typeface="Times New Roman" panose="02020603050405020304" pitchFamily="18" charset="0"/>
                <a:cs typeface="Times New Roman" panose="02020603050405020304" pitchFamily="18" charset="0"/>
              </a:rPr>
              <a:t>10.00 mL</a:t>
            </a:r>
            <a:r>
              <a:rPr lang="zh-CN" altLang="zh-CN" sz="2200">
                <a:solidFill>
                  <a:srgbClr val="000000"/>
                </a:solidFill>
                <a:latin typeface="Times New Roman" panose="02020603050405020304" pitchFamily="18" charset="0"/>
                <a:cs typeface="Times New Roman" panose="02020603050405020304" pitchFamily="18" charset="0"/>
              </a:rPr>
              <a:t>水样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转移至盛有过量锌粒的烧杯中充分反应后加入过量稀硫酸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用表面皿盖住烧杯并加热</a:t>
            </a:r>
            <a:r>
              <a:rPr lang="en-US" altLang="zh-CN" sz="2200">
                <a:solidFill>
                  <a:srgbClr val="000000"/>
                </a:solidFill>
                <a:latin typeface="Times New Roman" panose="02020603050405020304" pitchFamily="18" charset="0"/>
                <a:cs typeface="Times New Roman" panose="02020603050405020304" pitchFamily="18" charset="0"/>
              </a:rPr>
              <a:t>10</a:t>
            </a:r>
            <a:r>
              <a:rPr lang="zh-CN" altLang="zh-CN" sz="2200">
                <a:solidFill>
                  <a:srgbClr val="000000"/>
                </a:solidFill>
                <a:latin typeface="Times New Roman" panose="02020603050405020304" pitchFamily="18" charset="0"/>
                <a:cs typeface="Times New Roman" panose="02020603050405020304" pitchFamily="18" charset="0"/>
              </a:rPr>
              <a:t>分钟。冷却后用</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中稀释后的</a:t>
            </a:r>
            <a:r>
              <a:rPr lang="en-US" altLang="zh-CN" sz="2200">
                <a:solidFill>
                  <a:srgbClr val="000000"/>
                </a:solidFill>
                <a:latin typeface="Times New Roman" panose="02020603050405020304" pitchFamily="18" charset="0"/>
                <a:cs typeface="Times New Roman" panose="02020603050405020304" pitchFamily="18" charset="0"/>
              </a:rPr>
              <a:t>KMnO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溶液滴定</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消耗</a:t>
            </a:r>
            <a:r>
              <a:rPr lang="en-US" altLang="zh-CN" sz="2200">
                <a:solidFill>
                  <a:srgbClr val="000000"/>
                </a:solidFill>
                <a:latin typeface="Times New Roman" panose="02020603050405020304" pitchFamily="18" charset="0"/>
                <a:cs typeface="Times New Roman" panose="02020603050405020304" pitchFamily="18" charset="0"/>
              </a:rPr>
              <a:t>KMnO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溶液</a:t>
            </a:r>
            <a:r>
              <a:rPr lang="en-US" altLang="zh-CN" sz="2200" i="1">
                <a:solidFill>
                  <a:srgbClr val="000000"/>
                </a:solidFill>
                <a:latin typeface="Times New Roman" panose="02020603050405020304" pitchFamily="18" charset="0"/>
                <a:cs typeface="Times New Roman" panose="02020603050405020304" pitchFamily="18" charset="0"/>
              </a:rPr>
              <a:t>V</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 mL</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锌粒的作用是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河水中</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的浓度是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用含字母的代数式表示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氢氧化亚铁</a:t>
            </a:r>
            <a:r>
              <a:rPr lang="en-US" altLang="zh-CN" sz="2200">
                <a:solidFill>
                  <a:srgbClr val="000000"/>
                </a:solidFill>
                <a:latin typeface="Times New Roman" panose="02020603050405020304" pitchFamily="18" charset="0"/>
                <a:cs typeface="Times New Roman" panose="02020603050405020304" pitchFamily="18" charset="0"/>
              </a:rPr>
              <a:t>[Fe(OH)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在常温常压下为白色固体。</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当溶液中的离子浓度</a:t>
            </a:r>
            <a:r>
              <a:rPr lang="en-US" altLang="zh-CN" sz="2200">
                <a:solidFill>
                  <a:srgbClr val="000000"/>
                </a:solidFill>
                <a:latin typeface="Times New Roman" panose="02020603050405020304" pitchFamily="18" charset="0"/>
                <a:cs typeface="Times New Roman" panose="02020603050405020304" pitchFamily="18" charset="0"/>
              </a:rPr>
              <a:t>&lt;1×10</a:t>
            </a:r>
            <a:r>
              <a:rPr lang="en-US" altLang="zh-CN" sz="2200" baseline="30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可以认为该离子已沉淀完全。已知常温下</a:t>
            </a:r>
            <a:r>
              <a:rPr lang="en-US" altLang="zh-CN" sz="2200">
                <a:solidFill>
                  <a:srgbClr val="000000"/>
                </a:solidFill>
                <a:latin typeface="Times New Roman" panose="02020603050405020304" pitchFamily="18" charset="0"/>
                <a:cs typeface="Times New Roman" panose="02020603050405020304" pitchFamily="18" charset="0"/>
              </a:rPr>
              <a:t>Fe(OH)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a:t>
            </a:r>
            <a:r>
              <a:rPr lang="en-US" altLang="zh-CN" sz="2200" i="1">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sp</a:t>
            </a:r>
            <a:r>
              <a:rPr lang="zh-CN" altLang="zh-CN" sz="2200">
                <a:solidFill>
                  <a:srgbClr val="000000"/>
                </a:solidFill>
                <a:latin typeface="Times New Roman" panose="02020603050405020304" pitchFamily="18" charset="0"/>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8.0×10</a:t>
            </a:r>
            <a:r>
              <a:rPr lang="en-US" altLang="zh-CN" sz="2200" baseline="30000">
                <a:solidFill>
                  <a:srgbClr val="000000"/>
                </a:solidFill>
                <a:latin typeface="Times New Roman" panose="02020603050405020304" pitchFamily="18" charset="0"/>
                <a:cs typeface="Times New Roman" panose="02020603050405020304" pitchFamily="18" charset="0"/>
              </a:rPr>
              <a:t>-16</a:t>
            </a:r>
            <a:r>
              <a:rPr lang="zh-CN" altLang="zh-CN" sz="2200">
                <a:solidFill>
                  <a:srgbClr val="000000"/>
                </a:solidFill>
                <a:latin typeface="Times New Roman" panose="02020603050405020304" pitchFamily="18" charset="0"/>
                <a:cs typeface="Times New Roman" panose="02020603050405020304" pitchFamily="18" charset="0"/>
              </a:rPr>
              <a:t>。现调节含</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的某河水样品</a:t>
            </a:r>
            <a:r>
              <a:rPr lang="en-US" altLang="zh-CN" sz="2200">
                <a:solidFill>
                  <a:srgbClr val="000000"/>
                </a:solidFill>
                <a:latin typeface="Times New Roman" panose="02020603050405020304" pitchFamily="18" charset="0"/>
                <a:cs typeface="Times New Roman" panose="02020603050405020304" pitchFamily="18" charset="0"/>
              </a:rPr>
              <a:t>pH=9,</a:t>
            </a:r>
            <a:r>
              <a:rPr lang="zh-CN" altLang="zh-CN" sz="2200">
                <a:solidFill>
                  <a:srgbClr val="000000"/>
                </a:solidFill>
                <a:latin typeface="Times New Roman" panose="02020603050405020304" pitchFamily="18" charset="0"/>
                <a:cs typeface="Times New Roman" panose="02020603050405020304" pitchFamily="18" charset="0"/>
              </a:rPr>
              <a:t>用简要计算过程说明</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是否已经沉淀完全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412776"/>
            <a:ext cx="8128000" cy="866006"/>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一种用</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溶液做电解液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电解制取</a:t>
            </a:r>
            <a:r>
              <a:rPr lang="en-US" altLang="zh-CN" sz="2200">
                <a:solidFill>
                  <a:srgbClr val="000000"/>
                </a:solidFill>
                <a:latin typeface="Times New Roman" panose="02020603050405020304" pitchFamily="18" charset="0"/>
                <a:cs typeface="Times New Roman" panose="02020603050405020304" pitchFamily="18" charset="0"/>
              </a:rPr>
              <a:t>Fe(OH)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的实验装置如图所示。通电后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溶液中产生白色沉淀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且较长时间不变色。</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2276437"/>
          <a:ext cx="8128000" cy="2559125"/>
        </p:xfrm>
        <a:graphic>
          <a:graphicData uri="http://schemas.openxmlformats.org/presentationml/2006/ole">
            <mc:AlternateContent xmlns:mc="http://schemas.openxmlformats.org/markup-compatibility/2006">
              <mc:Choice xmlns:v="urn:schemas-microsoft-com:vml" Requires="v">
                <p:oleObj spid="_x0000_s324610" name="文档" r:id="rId5" imgW="3839210" imgH="1210310" progId="Word.Document.12">
                  <p:embed/>
                </p:oleObj>
              </mc:Choice>
              <mc:Fallback>
                <p:oleObj name="文档" r:id="rId5" imgW="3839210" imgH="1210310" progId="Word.Document.12">
                  <p:embed/>
                  <p:pic>
                    <p:nvPicPr>
                      <p:cNvPr id="0" name="图片 324609"/>
                      <p:cNvPicPr/>
                      <p:nvPr/>
                    </p:nvPicPr>
                    <p:blipFill>
                      <a:blip r:embed="rId6"/>
                      <a:stretch>
                        <a:fillRect/>
                      </a:stretch>
                    </p:blipFill>
                    <p:spPr>
                      <a:xfrm>
                        <a:off x="508000" y="2276437"/>
                        <a:ext cx="8128000" cy="2559125"/>
                      </a:xfrm>
                      <a:prstGeom prst="rect">
                        <a:avLst/>
                      </a:prstGeom>
                    </p:spPr>
                  </p:pic>
                </p:oleObj>
              </mc:Fallback>
            </mc:AlternateContent>
          </a:graphicData>
        </a:graphic>
      </p:graphicFrame>
      <p:sp>
        <p:nvSpPr>
          <p:cNvPr id="4" name="矩形 3"/>
          <p:cNvSpPr>
            <a:spLocks noChangeAspect="1"/>
          </p:cNvSpPr>
          <p:nvPr/>
        </p:nvSpPr>
        <p:spPr>
          <a:xfrm>
            <a:off x="508000" y="4835562"/>
            <a:ext cx="8128000" cy="127227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必须使用铁电极的是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极。</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电极上的电极反应式为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412776"/>
            <a:ext cx="8128000" cy="1678536"/>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(1)4Fe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+4H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=4Fe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酸式滴定管　</a:t>
            </a: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滴入最后一滴</a:t>
            </a:r>
            <a:r>
              <a:rPr lang="en-US" altLang="zh-CN" sz="2200">
                <a:solidFill>
                  <a:srgbClr val="000000"/>
                </a:solidFill>
                <a:latin typeface="Times New Roman" panose="02020603050405020304" pitchFamily="18" charset="0"/>
                <a:cs typeface="Times New Roman" panose="02020603050405020304" pitchFamily="18" charset="0"/>
              </a:rPr>
              <a:t>KMnO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溶液紫色不褪</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并在半分钟内保持不变</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将</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还原　</a:t>
            </a:r>
            <a:r>
              <a:rPr lang="zh-CN" altLang="zh-CN" sz="2200">
                <a:solidFill>
                  <a:srgbClr val="000000"/>
                </a:solidFill>
                <a:latin typeface="NEU-BZ-S92"/>
                <a:cs typeface="宋体" panose="02010600030101010101" pitchFamily="2" charset="-122"/>
              </a:rPr>
              <a:t>②</a:t>
            </a:r>
            <a:r>
              <a:rPr lang="en-US" altLang="zh-CN" sz="2200">
                <a:solidFill>
                  <a:srgbClr val="000000"/>
                </a:solidFill>
                <a:latin typeface="Times New Roman" panose="02020603050405020304" pitchFamily="18" charset="0"/>
                <a:cs typeface="Times New Roman" panose="02020603050405020304" pitchFamily="18" charset="0"/>
              </a:rPr>
              <a:t>2.5×10</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en-US" altLang="zh-CN" sz="2200" i="1">
                <a:solidFill>
                  <a:srgbClr val="000000"/>
                </a:solidFill>
                <a:latin typeface="Times New Roman" panose="02020603050405020304" pitchFamily="18" charset="0"/>
                <a:cs typeface="Times New Roman" panose="02020603050405020304" pitchFamily="18" charset="0"/>
              </a:rPr>
              <a:t>c</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V</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i="1">
                <a:solidFill>
                  <a:srgbClr val="000000"/>
                </a:solidFill>
                <a:latin typeface="Times New Roman" panose="02020603050405020304" pitchFamily="18" charset="0"/>
                <a:cs typeface="Times New Roman" panose="02020603050405020304" pitchFamily="18" charset="0"/>
              </a:rPr>
              <a:t>-V</a:t>
            </a:r>
            <a:r>
              <a:rPr lang="en-US" altLang="zh-CN" sz="2200" baseline="-25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395536" y="3091312"/>
          <a:ext cx="8128000" cy="1506555"/>
        </p:xfrm>
        <a:graphic>
          <a:graphicData uri="http://schemas.openxmlformats.org/presentationml/2006/ole">
            <mc:AlternateContent xmlns:mc="http://schemas.openxmlformats.org/markup-compatibility/2006">
              <mc:Choice xmlns:v="urn:schemas-microsoft-com:vml" Requires="v">
                <p:oleObj spid="_x0000_s325634" name="文档" r:id="rId5" imgW="3839210" imgH="713105" progId="Word.Document.12">
                  <p:embed/>
                </p:oleObj>
              </mc:Choice>
              <mc:Fallback>
                <p:oleObj name="文档" r:id="rId5" imgW="3839210" imgH="713105" progId="Word.Document.12">
                  <p:embed/>
                  <p:pic>
                    <p:nvPicPr>
                      <p:cNvPr id="0" name="图片 325633"/>
                      <p:cNvPicPr/>
                      <p:nvPr/>
                    </p:nvPicPr>
                    <p:blipFill>
                      <a:blip r:embed="rId6"/>
                      <a:stretch>
                        <a:fillRect/>
                      </a:stretch>
                    </p:blipFill>
                    <p:spPr>
                      <a:xfrm>
                        <a:off x="395536" y="3091312"/>
                        <a:ext cx="8128000" cy="150655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497936"/>
            <a:ext cx="8128000" cy="4116127"/>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酸性条件下</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在水中被</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还原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导致溶解氧的含量降低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离子方程式为</a:t>
            </a:r>
            <a:r>
              <a:rPr lang="en-US" altLang="zh-CN" sz="2200">
                <a:solidFill>
                  <a:srgbClr val="000000"/>
                </a:solidFill>
                <a:latin typeface="Times New Roman" panose="02020603050405020304" pitchFamily="18" charset="0"/>
                <a:cs typeface="Times New Roman" panose="02020603050405020304" pitchFamily="18" charset="0"/>
              </a:rPr>
              <a:t>4Fe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+4H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=4Fe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NEU-BZ-S92"/>
                <a:cs typeface="宋体" panose="02010600030101010101" pitchFamily="2" charset="-122"/>
              </a:rPr>
              <a:t>①</a:t>
            </a:r>
            <a:r>
              <a:rPr lang="en-US" altLang="zh-CN" sz="2200">
                <a:solidFill>
                  <a:srgbClr val="000000"/>
                </a:solidFill>
                <a:latin typeface="Times New Roman" panose="02020603050405020304" pitchFamily="18" charset="0"/>
                <a:cs typeface="Times New Roman" panose="02020603050405020304" pitchFamily="18" charset="0"/>
              </a:rPr>
              <a:t>KMnO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溶液具有强氧化性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能腐蚀橡胶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故要用酸式滴定管盛放。</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用</a:t>
            </a:r>
            <a:r>
              <a:rPr lang="en-US" altLang="zh-CN" sz="2200">
                <a:solidFill>
                  <a:srgbClr val="000000"/>
                </a:solidFill>
                <a:latin typeface="Times New Roman" panose="02020603050405020304" pitchFamily="18" charset="0"/>
                <a:cs typeface="Times New Roman" panose="02020603050405020304" pitchFamily="18" charset="0"/>
              </a:rPr>
              <a:t>KMnO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标准液滴定</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当出现紫色时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说明</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已反应完全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故滴定达到终点的标志是滴入最后一滴</a:t>
            </a:r>
            <a:r>
              <a:rPr lang="en-US" altLang="zh-CN" sz="2200">
                <a:solidFill>
                  <a:srgbClr val="000000"/>
                </a:solidFill>
                <a:latin typeface="Times New Roman" panose="02020603050405020304" pitchFamily="18" charset="0"/>
                <a:cs typeface="Times New Roman" panose="02020603050405020304" pitchFamily="18" charset="0"/>
              </a:rPr>
              <a:t>KMnO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紫色不褪</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并且半分钟保持不变。</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取</a:t>
            </a:r>
            <a:r>
              <a:rPr lang="en-US" altLang="zh-CN" sz="2200">
                <a:solidFill>
                  <a:srgbClr val="000000"/>
                </a:solidFill>
                <a:latin typeface="Times New Roman" panose="02020603050405020304" pitchFamily="18" charset="0"/>
                <a:cs typeface="Times New Roman" panose="02020603050405020304" pitchFamily="18" charset="0"/>
              </a:rPr>
              <a:t>10.00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水样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与过量锌粒充分反应后</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都被还原为</a:t>
            </a:r>
            <a:r>
              <a:rPr lang="en-US" altLang="zh-CN" sz="2200">
                <a:solidFill>
                  <a:srgbClr val="000000"/>
                </a:solidFill>
                <a:latin typeface="Times New Roman" panose="02020603050405020304" pitchFamily="18" charset="0"/>
                <a:cs typeface="Times New Roman" panose="02020603050405020304" pitchFamily="18" charset="0"/>
              </a:rPr>
              <a:t>Fe,</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再加入过量稀硫酸将</a:t>
            </a:r>
            <a:r>
              <a:rPr lang="en-US" altLang="zh-CN" sz="2200">
                <a:solidFill>
                  <a:srgbClr val="000000"/>
                </a:solidFill>
                <a:latin typeface="Times New Roman" panose="02020603050405020304" pitchFamily="18" charset="0"/>
                <a:cs typeface="Times New Roman" panose="02020603050405020304" pitchFamily="18" charset="0"/>
              </a:rPr>
              <a:t>Fe</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转化为</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根据以上分析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锌粒的作用是将</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还原。</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graphicFrame>
        <p:nvGraphicFramePr>
          <p:cNvPr id="2" name="对象 1"/>
          <p:cNvGraphicFramePr>
            <a:graphicFrameLocks noChangeAspect="1"/>
          </p:cNvGraphicFramePr>
          <p:nvPr/>
        </p:nvGraphicFramePr>
        <p:xfrm>
          <a:off x="544556" y="1412776"/>
          <a:ext cx="8128000" cy="4755066"/>
        </p:xfrm>
        <a:graphic>
          <a:graphicData uri="http://schemas.openxmlformats.org/presentationml/2006/ole">
            <mc:AlternateContent xmlns:mc="http://schemas.openxmlformats.org/markup-compatibility/2006">
              <mc:Choice xmlns:v="urn:schemas-microsoft-com:vml" Requires="v">
                <p:oleObj spid="_x0000_s326658" name="文档" r:id="rId5" imgW="3839210" imgH="2246630" progId="Word.Document.12">
                  <p:embed/>
                </p:oleObj>
              </mc:Choice>
              <mc:Fallback>
                <p:oleObj name="文档" r:id="rId5" imgW="3839210" imgH="2246630" progId="Word.Document.12">
                  <p:embed/>
                  <p:pic>
                    <p:nvPicPr>
                      <p:cNvPr id="0" name="图片 326657"/>
                      <p:cNvPicPr/>
                      <p:nvPr/>
                    </p:nvPicPr>
                    <p:blipFill>
                      <a:blip r:embed="rId6"/>
                      <a:stretch>
                        <a:fillRect/>
                      </a:stretch>
                    </p:blipFill>
                    <p:spPr>
                      <a:xfrm>
                        <a:off x="544556" y="1412776"/>
                        <a:ext cx="8128000" cy="4755066"/>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2716732"/>
            <a:ext cx="8128000" cy="1678536"/>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由装置图可知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电解装置的</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电极与电源正极相连</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为阳极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阳极上铁失电子生成</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故必须使用铁电极的是</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NEU-BZ-S92"/>
                <a:cs typeface="宋体" panose="02010600030101010101" pitchFamily="2" charset="-122"/>
              </a:rPr>
              <a:t>②</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电极为阴极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阴极上水电离出的</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得电子发生还原反应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电极反应式为</a:t>
            </a:r>
            <a:r>
              <a:rPr lang="en-US" altLang="zh-CN" sz="2200">
                <a:solidFill>
                  <a:srgbClr val="000000"/>
                </a:solidFill>
                <a:latin typeface="Times New Roman" panose="02020603050405020304" pitchFamily="18" charset="0"/>
                <a:cs typeface="Times New Roman" panose="02020603050405020304" pitchFamily="18" charset="0"/>
              </a:rPr>
              <a:t>2H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O+2e</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↑+2OH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2H</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+2e</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229608"/>
            <a:ext cx="8128000" cy="2936188"/>
          </a:xfrm>
          <a:prstGeom prst="rect">
            <a:avLst/>
          </a:prstGeom>
        </p:spPr>
        <p:txBody>
          <a:bodyPr>
            <a:spAutoFit/>
          </a:bodyPr>
          <a:lstStyle/>
          <a:p>
            <a:pPr>
              <a:lnSpc>
                <a:spcPct val="120000"/>
              </a:lnSpc>
            </a:pPr>
            <a:r>
              <a:rPr lang="en-US" altLang="zh-CN" sz="2200" b="1" smtClean="0">
                <a:solidFill>
                  <a:srgbClr val="000000"/>
                </a:solidFill>
                <a:latin typeface="Times New Roman" panose="02020603050405020304" pitchFamily="18" charset="0"/>
              </a:rPr>
              <a:t>    2</a:t>
            </a:r>
            <a:r>
              <a:rPr lang="en-US" altLang="zh-CN" sz="2200">
                <a:solidFill>
                  <a:srgbClr val="000000"/>
                </a:solidFill>
                <a:latin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四川遂宁三模</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碘量法测定废水中硫化物的实验装置如下图所示。按图连接好装置</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检查气密性。移取足量的醋酸锌溶液于两支吸收管中</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取</a:t>
            </a:r>
            <a:r>
              <a:rPr lang="en-US" altLang="zh-CN" sz="2200">
                <a:solidFill>
                  <a:srgbClr val="000000"/>
                </a:solidFill>
                <a:latin typeface="Times New Roman" panose="02020603050405020304" pitchFamily="18" charset="0"/>
              </a:rPr>
              <a:t>100 mL</a:t>
            </a:r>
            <a:r>
              <a:rPr lang="zh-CN" altLang="zh-CN" sz="2200">
                <a:solidFill>
                  <a:srgbClr val="000000"/>
                </a:solidFill>
                <a:latin typeface="Times New Roman" panose="02020603050405020304" pitchFamily="18" charset="0"/>
                <a:cs typeface="Times New Roman" panose="02020603050405020304" pitchFamily="18" charset="0"/>
              </a:rPr>
              <a:t>水样于反应瓶中</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通入氮气一段时间</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移取</a:t>
            </a:r>
            <a:r>
              <a:rPr lang="en-US" altLang="zh-CN" sz="2200">
                <a:solidFill>
                  <a:srgbClr val="000000"/>
                </a:solidFill>
                <a:latin typeface="Times New Roman" panose="02020603050405020304" pitchFamily="18" charset="0"/>
              </a:rPr>
              <a:t>10 mL</a:t>
            </a:r>
            <a:r>
              <a:rPr lang="zh-CN" altLang="zh-CN" sz="2200">
                <a:solidFill>
                  <a:srgbClr val="000000"/>
                </a:solidFill>
                <a:latin typeface="Times New Roman" panose="02020603050405020304" pitchFamily="18" charset="0"/>
                <a:cs typeface="Times New Roman" panose="02020603050405020304" pitchFamily="18" charset="0"/>
              </a:rPr>
              <a:t>盐酸于反应瓶中</a:t>
            </a:r>
            <a:r>
              <a:rPr lang="en-US" altLang="zh-CN" sz="2200">
                <a:solidFill>
                  <a:srgbClr val="000000"/>
                </a:solidFill>
                <a:latin typeface="Times New Roman" panose="02020603050405020304" pitchFamily="18" charset="0"/>
              </a:rPr>
              <a:t>,80 </a:t>
            </a:r>
            <a:r>
              <a:rPr lang="zh-CN" altLang="zh-CN" sz="2200">
                <a:solidFill>
                  <a:srgbClr val="000000"/>
                </a:solidFill>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加热</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继续通入氮气。关闭氮气后</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往两个吸收管中各加入</a:t>
            </a:r>
            <a:r>
              <a:rPr lang="en-US" altLang="zh-CN" sz="2200">
                <a:solidFill>
                  <a:srgbClr val="000000"/>
                </a:solidFill>
                <a:latin typeface="Times New Roman" panose="02020603050405020304" pitchFamily="18" charset="0"/>
              </a:rPr>
              <a:t>0.010 mol·L</a:t>
            </a:r>
            <a:r>
              <a:rPr lang="en-US" altLang="zh-CN" sz="2200" baseline="30000">
                <a:solidFill>
                  <a:srgbClr val="000000"/>
                </a:solidFill>
                <a:latin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的碘标准溶液</a:t>
            </a:r>
            <a:r>
              <a:rPr lang="en-US" altLang="zh-CN" sz="2200">
                <a:solidFill>
                  <a:srgbClr val="000000"/>
                </a:solidFill>
                <a:latin typeface="Times New Roman" panose="02020603050405020304" pitchFamily="18" charset="0"/>
              </a:rPr>
              <a:t>50 mL(</a:t>
            </a:r>
            <a:r>
              <a:rPr lang="zh-CN" altLang="zh-CN" sz="2200">
                <a:solidFill>
                  <a:srgbClr val="000000"/>
                </a:solidFill>
                <a:latin typeface="Times New Roman" panose="02020603050405020304" pitchFamily="18" charset="0"/>
                <a:cs typeface="Times New Roman" panose="02020603050405020304" pitchFamily="18" charset="0"/>
              </a:rPr>
              <a:t>过量</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再加入盐酸</a:t>
            </a:r>
            <a:r>
              <a:rPr lang="en-US" altLang="zh-CN" sz="2200">
                <a:solidFill>
                  <a:srgbClr val="000000"/>
                </a:solidFill>
                <a:latin typeface="Times New Roman" panose="02020603050405020304" pitchFamily="18" charset="0"/>
              </a:rPr>
              <a:t>3mL,</a:t>
            </a:r>
            <a:r>
              <a:rPr lang="zh-CN" altLang="zh-CN" sz="2200">
                <a:solidFill>
                  <a:srgbClr val="000000"/>
                </a:solidFill>
                <a:latin typeface="Times New Roman" panose="02020603050405020304" pitchFamily="18" charset="0"/>
                <a:cs typeface="Times New Roman" panose="02020603050405020304" pitchFamily="18" charset="0"/>
              </a:rPr>
              <a:t>静置。加入淀粉指示液</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a:t>
            </a:r>
            <a:r>
              <a:rPr lang="en-US" altLang="zh-CN" sz="2200">
                <a:solidFill>
                  <a:srgbClr val="000000"/>
                </a:solidFill>
                <a:latin typeface="Times New Roman" panose="02020603050405020304" pitchFamily="18" charset="0"/>
              </a:rPr>
              <a:t>0.010 mol·L</a:t>
            </a:r>
            <a:r>
              <a:rPr lang="en-US" altLang="zh-CN" sz="2200" baseline="30000">
                <a:solidFill>
                  <a:srgbClr val="000000"/>
                </a:solidFill>
                <a:latin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的硫代硫酸钠标准溶液对两支吸收管中的液体进行滴定</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共消耗</a:t>
            </a:r>
            <a:r>
              <a:rPr lang="en-US" altLang="zh-CN" sz="2200">
                <a:solidFill>
                  <a:srgbClr val="000000"/>
                </a:solidFill>
                <a:latin typeface="Times New Roman" panose="02020603050405020304" pitchFamily="18" charset="0"/>
              </a:rPr>
              <a:t>80 mL </a:t>
            </a:r>
            <a:endParaRPr lang="zh-CN" altLang="en-US" sz="2200"/>
          </a:p>
        </p:txBody>
      </p:sp>
      <p:graphicFrame>
        <p:nvGraphicFramePr>
          <p:cNvPr id="3" name="对象 2"/>
          <p:cNvGraphicFramePr>
            <a:graphicFrameLocks noChangeAspect="1"/>
          </p:cNvGraphicFramePr>
          <p:nvPr/>
        </p:nvGraphicFramePr>
        <p:xfrm>
          <a:off x="32462" y="4077072"/>
          <a:ext cx="8128000" cy="464073"/>
        </p:xfrm>
        <a:graphic>
          <a:graphicData uri="http://schemas.openxmlformats.org/presentationml/2006/ole">
            <mc:AlternateContent xmlns:mc="http://schemas.openxmlformats.org/markup-compatibility/2006">
              <mc:Choice xmlns:v="urn:schemas-microsoft-com:vml" Requires="v">
                <p:oleObj spid="_x0000_s327682" name="文档" r:id="rId5" imgW="3839210" imgH="220980" progId="Word.Document.12">
                  <p:embed/>
                </p:oleObj>
              </mc:Choice>
              <mc:Fallback>
                <p:oleObj name="文档" r:id="rId5" imgW="3839210" imgH="220980" progId="Word.Document.12">
                  <p:embed/>
                  <p:pic>
                    <p:nvPicPr>
                      <p:cNvPr id="0" name="图片 327681"/>
                      <p:cNvPicPr/>
                      <p:nvPr/>
                    </p:nvPicPr>
                    <p:blipFill>
                      <a:blip r:embed="rId6"/>
                      <a:stretch>
                        <a:fillRect/>
                      </a:stretch>
                    </p:blipFill>
                    <p:spPr>
                      <a:xfrm>
                        <a:off x="32462" y="4077072"/>
                        <a:ext cx="8128000" cy="464073"/>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1131009" y="4653136"/>
          <a:ext cx="6717355" cy="2006591"/>
        </p:xfrm>
        <a:graphic>
          <a:graphicData uri="http://schemas.openxmlformats.org/presentationml/2006/ole">
            <mc:AlternateContent xmlns:mc="http://schemas.openxmlformats.org/markup-compatibility/2006">
              <mc:Choice xmlns:v="urn:schemas-microsoft-com:vml" Requires="v">
                <p:oleObj spid="_x0000_s327683" name="文档" r:id="rId7" imgW="3839210" imgH="1147445" progId="Word.Document.12">
                  <p:embed/>
                </p:oleObj>
              </mc:Choice>
              <mc:Fallback>
                <p:oleObj name="文档" r:id="rId7" imgW="3839210" imgH="1147445" progId="Word.Document.12">
                  <p:embed/>
                  <p:pic>
                    <p:nvPicPr>
                      <p:cNvPr id="0" name="图片 327682"/>
                      <p:cNvPicPr/>
                      <p:nvPr/>
                    </p:nvPicPr>
                    <p:blipFill>
                      <a:blip r:embed="rId8"/>
                      <a:stretch>
                        <a:fillRect/>
                      </a:stretch>
                    </p:blipFill>
                    <p:spPr>
                      <a:xfrm>
                        <a:off x="1131009" y="4653136"/>
                        <a:ext cx="6717355" cy="2006591"/>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231793"/>
            <a:ext cx="8128000" cy="2936188"/>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已知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废水中的硫化物酸性条件下易转化为剧毒硫化氢且醋酸锌可用于完全吸收硫化氢生成硫化锌沉淀。回答下列问题</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上图反应器的名称是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。通入氮气的目的是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反应前</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反应后</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实验室采用块状硫化亚铁与稀硫酸反应制取</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cs typeface="Times New Roman" panose="02020603050405020304" pitchFamily="18" charset="0"/>
              </a:rPr>
              <a:t>下列发生装置中可选用的是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填序号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尾气处理使用硫酸铜溶液比氢氧化钠溶液效果好的原因是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1403648" y="4221088"/>
          <a:ext cx="6717355" cy="2067734"/>
        </p:xfrm>
        <a:graphic>
          <a:graphicData uri="http://schemas.openxmlformats.org/presentationml/2006/ole">
            <mc:AlternateContent xmlns:mc="http://schemas.openxmlformats.org/markup-compatibility/2006">
              <mc:Choice xmlns:v="urn:schemas-microsoft-com:vml" Requires="v">
                <p:oleObj spid="_x0000_s328706" name="文档" r:id="rId5" imgW="3839210" imgH="1182370" progId="Word.Document.12">
                  <p:embed/>
                </p:oleObj>
              </mc:Choice>
              <mc:Fallback>
                <p:oleObj name="文档" r:id="rId5" imgW="3839210" imgH="1182370" progId="Word.Document.12">
                  <p:embed/>
                  <p:pic>
                    <p:nvPicPr>
                      <p:cNvPr id="0" name="图片 328705"/>
                      <p:cNvPicPr/>
                      <p:nvPr/>
                    </p:nvPicPr>
                    <p:blipFill>
                      <a:blip r:embed="rId6"/>
                      <a:stretch>
                        <a:fillRect/>
                      </a:stretch>
                    </p:blipFill>
                    <p:spPr>
                      <a:xfrm>
                        <a:off x="1403648" y="4221088"/>
                        <a:ext cx="6717355" cy="2067734"/>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1"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10" name="流程图: 可选过程 9">
            <a:hlinkClick r:id="rId2"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5" name="文本框 4">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1"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1"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219945"/>
            <a:ext cx="8128000" cy="45974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smtClean="0">
                <a:solidFill>
                  <a:srgbClr val="000000"/>
                </a:solidFill>
                <a:latin typeface="Times New Roman" panose="02020603050405020304" pitchFamily="18" charset="0"/>
                <a:cs typeface="Times New Roman" panose="02020603050405020304" pitchFamily="18" charset="0"/>
              </a:rPr>
              <a:t>已知</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1722234"/>
          <a:ext cx="8128000" cy="1375403"/>
        </p:xfrm>
        <a:graphic>
          <a:graphicData uri="http://schemas.openxmlformats.org/presentationml/2006/ole">
            <mc:AlternateContent xmlns:mc="http://schemas.openxmlformats.org/markup-compatibility/2006">
              <mc:Choice xmlns:v="urn:schemas-microsoft-com:vml" Requires="v">
                <p:oleObj spid="_x0000_s307202" name="文档" r:id="rId3" imgW="3839210" imgH="650875" progId="Word.Document.12">
                  <p:embed/>
                </p:oleObj>
              </mc:Choice>
              <mc:Fallback>
                <p:oleObj name="文档" r:id="rId3" imgW="3839210" imgH="650875" progId="Word.Document.12">
                  <p:embed/>
                  <p:pic>
                    <p:nvPicPr>
                      <p:cNvPr id="0" name="图片 307201"/>
                      <p:cNvPicPr/>
                      <p:nvPr/>
                    </p:nvPicPr>
                    <p:blipFill>
                      <a:blip r:embed="rId4"/>
                      <a:stretch>
                        <a:fillRect/>
                      </a:stretch>
                    </p:blipFill>
                    <p:spPr>
                      <a:xfrm>
                        <a:off x="508000" y="1722234"/>
                        <a:ext cx="8128000" cy="1375403"/>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539552" y="3140185"/>
          <a:ext cx="8128000" cy="2074876"/>
        </p:xfrm>
        <a:graphic>
          <a:graphicData uri="http://schemas.openxmlformats.org/presentationml/2006/ole">
            <mc:AlternateContent xmlns:mc="http://schemas.openxmlformats.org/markup-compatibility/2006">
              <mc:Choice xmlns:v="urn:schemas-microsoft-com:vml" Requires="v">
                <p:oleObj spid="_x0000_s307203" name="文档" r:id="rId5" imgW="3839210" imgH="979805" progId="Word.Document.12">
                  <p:embed/>
                </p:oleObj>
              </mc:Choice>
              <mc:Fallback>
                <p:oleObj name="文档" r:id="rId5" imgW="3839210" imgH="979805" progId="Word.Document.12">
                  <p:embed/>
                  <p:pic>
                    <p:nvPicPr>
                      <p:cNvPr id="0" name="图片 307202"/>
                      <p:cNvPicPr/>
                      <p:nvPr/>
                    </p:nvPicPr>
                    <p:blipFill>
                      <a:blip r:embed="rId6"/>
                      <a:stretch>
                        <a:fillRect/>
                      </a:stretch>
                    </p:blipFill>
                    <p:spPr>
                      <a:xfrm>
                        <a:off x="539552" y="3140185"/>
                        <a:ext cx="8128000" cy="2074876"/>
                      </a:xfrm>
                      <a:prstGeom prst="rect">
                        <a:avLst/>
                      </a:prstGeom>
                    </p:spPr>
                  </p:pic>
                </p:oleObj>
              </mc:Fallback>
            </mc:AlternateContent>
          </a:graphicData>
        </a:graphic>
      </p:graphicFrame>
      <p:sp>
        <p:nvSpPr>
          <p:cNvPr id="11" name="矩形 10"/>
          <p:cNvSpPr>
            <a:spLocks noChangeAspect="1"/>
          </p:cNvSpPr>
          <p:nvPr/>
        </p:nvSpPr>
        <p:spPr>
          <a:xfrm>
            <a:off x="508000" y="5257609"/>
            <a:ext cx="8128000" cy="866006"/>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cs typeface="Times New Roman" panose="02020603050405020304" pitchFamily="18" charset="0"/>
              </a:rPr>
              <a:t>实验中须使用的试剂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含</a:t>
            </a:r>
            <a:r>
              <a:rPr lang="en-US" altLang="zh-CN" sz="2200">
                <a:solidFill>
                  <a:srgbClr val="000000"/>
                </a:solidFill>
                <a:latin typeface="Times New Roman" panose="02020603050405020304" pitchFamily="18" charset="0"/>
                <a:cs typeface="Times New Roman" panose="02020603050405020304" pitchFamily="18" charset="0"/>
              </a:rPr>
              <a:t>0.5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 Ca(OH)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的石灰乳、</a:t>
            </a:r>
            <a:r>
              <a:rPr lang="en-US" altLang="zh-CN" sz="2200">
                <a:solidFill>
                  <a:srgbClr val="000000"/>
                </a:solidFill>
                <a:latin typeface="Times New Roman" panose="02020603050405020304" pitchFamily="18" charset="0"/>
                <a:cs typeface="Times New Roman" panose="02020603050405020304" pitchFamily="18" charset="0"/>
              </a:rPr>
              <a:t>0.3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磷酸及蒸馏水。</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556792"/>
            <a:ext cx="8128000" cy="452239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反应器最好采用</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加热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填加热方式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温度过高可能出现的后果是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加入碘标准溶液时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吸收管中发生反应的化学方程式为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只使用一个吸收管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可能导致测定结果偏</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(6)</a:t>
            </a:r>
            <a:r>
              <a:rPr lang="zh-CN" altLang="zh-CN" sz="2200">
                <a:solidFill>
                  <a:srgbClr val="000000"/>
                </a:solidFill>
                <a:latin typeface="Times New Roman" panose="02020603050405020304" pitchFamily="18" charset="0"/>
                <a:cs typeface="Times New Roman" panose="02020603050405020304" pitchFamily="18" charset="0"/>
              </a:rPr>
              <a:t>配制硫代硫酸钠标准溶液需要煮沸蒸馏水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其目的是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;0.010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的硫代硫酸钠标准溶液不直接配制而是经过标定得到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可能的原因是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(7)</a:t>
            </a:r>
            <a:r>
              <a:rPr lang="zh-CN" altLang="zh-CN" sz="2200">
                <a:solidFill>
                  <a:srgbClr val="000000"/>
                </a:solidFill>
                <a:latin typeface="Times New Roman" panose="02020603050405020304" pitchFamily="18" charset="0"/>
                <a:cs typeface="Times New Roman" panose="02020603050405020304" pitchFamily="18" charset="0"/>
              </a:rPr>
              <a:t>废水中硫的含量为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 mg·L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497936"/>
            <a:ext cx="8128000" cy="4116127"/>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三颈烧瓶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或三口烧瓶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排出装置中的空气　将硫化氢鼓入吸收管中以便完全吸收</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(2)bc</a:t>
            </a:r>
            <a:r>
              <a:rPr lang="zh-CN" altLang="zh-CN" sz="2200">
                <a:solidFill>
                  <a:srgbClr val="000000"/>
                </a:solidFill>
                <a:latin typeface="Times New Roman" panose="02020603050405020304" pitchFamily="18" charset="0"/>
                <a:cs typeface="Times New Roman" panose="02020603050405020304" pitchFamily="18" charset="0"/>
              </a:rPr>
              <a:t>　生成的硫化钠易水解产生剧毒的硫化氢气体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使用硫酸铜溶液可避免污染空气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水浴　温度太高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硫化氢逸出速率过快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导致不能被完全吸收</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(4)ZnS+I</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=ZnI</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低</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(6)</a:t>
            </a:r>
            <a:r>
              <a:rPr lang="zh-CN" altLang="zh-CN" sz="2200">
                <a:solidFill>
                  <a:srgbClr val="000000"/>
                </a:solidFill>
                <a:latin typeface="Times New Roman" panose="02020603050405020304" pitchFamily="18" charset="0"/>
                <a:cs typeface="Times New Roman" panose="02020603050405020304" pitchFamily="18" charset="0"/>
              </a:rPr>
              <a:t>除去水中溶解的氧气、二氧化碳等　</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溶液不稳定</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易被氧化、易歧化、易水解等均可以</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(7)192</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412776"/>
            <a:ext cx="8128000" cy="1311128"/>
          </a:xfrm>
          <a:prstGeom prst="rect">
            <a:avLst/>
          </a:prstGeom>
        </p:spPr>
        <p:txBody>
          <a:bodyPr>
            <a:spAutoFit/>
          </a:bodyPr>
          <a:lstStyle/>
          <a:p>
            <a:pPr>
              <a:lnSpc>
                <a:spcPct val="120000"/>
              </a:lnSpc>
            </a:pPr>
            <a:r>
              <a:rPr lang="en-US" altLang="zh-CN" sz="2200" smtClean="0">
                <a:solidFill>
                  <a:srgbClr val="FF0000"/>
                </a:solidFill>
                <a:latin typeface="Arial" panose="020B0604020202020204" pitchFamily="34" charset="0"/>
                <a:ea typeface="黑体" panose="02010609060101010101" pitchFamily="2" charset="-122"/>
                <a:cs typeface="Times New Roman" panose="02020603050405020304" pitchFamily="18" charset="0"/>
              </a:rPr>
              <a:t>    </a:t>
            </a:r>
            <a:r>
              <a:rPr lang="zh-CN" altLang="zh-CN" sz="2200" smtClean="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硫化氢在反应器中生成</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开始通入氮气一段时间</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目的是排净装置中的空气</a:t>
            </a:r>
            <a:r>
              <a:rPr lang="en-US" altLang="zh-CN" sz="2200">
                <a:solidFill>
                  <a:srgbClr val="000000"/>
                </a:solidFill>
                <a:latin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水浴加热后充入氮气目的是将反应器中生成的硫化氢气体排入吸收液中被完全吸收。在吸收管中发生反应</a:t>
            </a:r>
            <a:endParaRPr lang="zh-CN" altLang="en-US" sz="2200"/>
          </a:p>
        </p:txBody>
      </p:sp>
      <p:graphicFrame>
        <p:nvGraphicFramePr>
          <p:cNvPr id="3" name="对象 2"/>
          <p:cNvGraphicFramePr>
            <a:graphicFrameLocks noChangeAspect="1"/>
          </p:cNvGraphicFramePr>
          <p:nvPr/>
        </p:nvGraphicFramePr>
        <p:xfrm>
          <a:off x="611560" y="2692003"/>
          <a:ext cx="8128000" cy="928146"/>
        </p:xfrm>
        <a:graphic>
          <a:graphicData uri="http://schemas.openxmlformats.org/presentationml/2006/ole">
            <mc:AlternateContent xmlns:mc="http://schemas.openxmlformats.org/markup-compatibility/2006">
              <mc:Choice xmlns:v="urn:schemas-microsoft-com:vml" Requires="v">
                <p:oleObj spid="_x0000_s329730" name="文档" r:id="rId5" imgW="3839210" imgH="440690" progId="Word.Document.12">
                  <p:embed/>
                </p:oleObj>
              </mc:Choice>
              <mc:Fallback>
                <p:oleObj name="文档" r:id="rId5" imgW="3839210" imgH="440690" progId="Word.Document.12">
                  <p:embed/>
                  <p:pic>
                    <p:nvPicPr>
                      <p:cNvPr id="0" name="图片 329729"/>
                      <p:cNvPicPr/>
                      <p:nvPr/>
                    </p:nvPicPr>
                    <p:blipFill>
                      <a:blip r:embed="rId6"/>
                      <a:stretch>
                        <a:fillRect/>
                      </a:stretch>
                    </p:blipFill>
                    <p:spPr>
                      <a:xfrm>
                        <a:off x="611560" y="2692003"/>
                        <a:ext cx="8128000" cy="928146"/>
                      </a:xfrm>
                      <a:prstGeom prst="rect">
                        <a:avLst/>
                      </a:prstGeom>
                    </p:spPr>
                  </p:pic>
                </p:oleObj>
              </mc:Fallback>
            </mc:AlternateContent>
          </a:graphicData>
        </a:graphic>
      </p:graphicFrame>
      <p:sp>
        <p:nvSpPr>
          <p:cNvPr id="4" name="矩形 3"/>
          <p:cNvSpPr>
            <a:spLocks noChangeAspect="1"/>
          </p:cNvSpPr>
          <p:nvPr/>
        </p:nvSpPr>
        <p:spPr>
          <a:xfrm>
            <a:off x="508000" y="3645043"/>
            <a:ext cx="8128000" cy="2529923"/>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根据仪器构造可知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反应器名称为三颈烧瓶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或三口烧瓶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反应前通入氮气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排出装置中的空气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反应后通入氮气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将硫化氢鼓入吸收管中以便完全吸收。</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实验室采用块状硫化亚铁与稀硫酸反应制取</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装置可用固液不加热制气装置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由于硫化钠极易水解得到剧毒硫化氢气体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故尾气处理宜使用硫酸铜溶液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使用硫酸铜溶液可避免污染空气</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412776"/>
            <a:ext cx="8128000" cy="410105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实验温度过高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硫化氢逸出速率过快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导致不能被完全吸收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由于反应温度要求</a:t>
            </a:r>
            <a:r>
              <a:rPr lang="en-US" altLang="zh-CN" sz="2200">
                <a:solidFill>
                  <a:srgbClr val="000000"/>
                </a:solidFill>
                <a:latin typeface="Times New Roman" panose="02020603050405020304" pitchFamily="18" charset="0"/>
                <a:cs typeface="Times New Roman" panose="02020603050405020304" pitchFamily="18" charset="0"/>
              </a:rPr>
              <a:t>80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故适合采用水浴加热方式。</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加入碘标准溶液时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碘将硫化锌氧化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吸收管中发生反应的化学方程式为</a:t>
            </a:r>
            <a:r>
              <a:rPr lang="en-US" altLang="zh-CN" sz="2200">
                <a:solidFill>
                  <a:srgbClr val="000000"/>
                </a:solidFill>
                <a:latin typeface="Times New Roman" panose="02020603050405020304" pitchFamily="18" charset="0"/>
                <a:cs typeface="Times New Roman" panose="02020603050405020304" pitchFamily="18" charset="0"/>
              </a:rPr>
              <a:t>ZnS+I</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=ZnI</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气体与液体的反应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只在接触面上反应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该实验使用两个吸收管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是保证硫化氢被完全吸收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若只使用一个吸收管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会导致测定结果偏低。</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煮沸蒸馏水是为了除去溶解的氧气、二氧化碳等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溶液不稳定</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如易被氧化、易歧化、易水解等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因此需要实验前进行浓度的标定。</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graphicFrame>
        <p:nvGraphicFramePr>
          <p:cNvPr id="2" name="对象 1"/>
          <p:cNvGraphicFramePr>
            <a:graphicFrameLocks noChangeAspect="1"/>
          </p:cNvGraphicFramePr>
          <p:nvPr/>
        </p:nvGraphicFramePr>
        <p:xfrm>
          <a:off x="508000" y="2500066"/>
          <a:ext cx="8128000" cy="2111868"/>
        </p:xfrm>
        <a:graphic>
          <a:graphicData uri="http://schemas.openxmlformats.org/presentationml/2006/ole">
            <mc:AlternateContent xmlns:mc="http://schemas.openxmlformats.org/markup-compatibility/2006">
              <mc:Choice xmlns:v="urn:schemas-microsoft-com:vml" Requires="v">
                <p:oleObj spid="_x0000_s330754" name="文档" r:id="rId5" imgW="3839210" imgH="998220" progId="Word.Document.12">
                  <p:embed/>
                </p:oleObj>
              </mc:Choice>
              <mc:Fallback>
                <p:oleObj name="文档" r:id="rId5" imgW="3839210" imgH="998220" progId="Word.Document.12">
                  <p:embed/>
                  <p:pic>
                    <p:nvPicPr>
                      <p:cNvPr id="0" name="图片 330753"/>
                      <p:cNvPicPr/>
                      <p:nvPr/>
                    </p:nvPicPr>
                    <p:blipFill>
                      <a:blip r:embed="rId6"/>
                      <a:stretch>
                        <a:fillRect/>
                      </a:stretch>
                    </p:blipFill>
                    <p:spPr>
                      <a:xfrm>
                        <a:off x="508000" y="2500066"/>
                        <a:ext cx="8128000" cy="211186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241988"/>
            <a:ext cx="8128000" cy="5319854"/>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河北石家庄二中模拟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用沉淀滴定法快速测定</a:t>
            </a:r>
            <a:r>
              <a:rPr lang="en-US" altLang="zh-CN" sz="2200">
                <a:solidFill>
                  <a:srgbClr val="000000"/>
                </a:solidFill>
                <a:latin typeface="Times New Roman" panose="02020603050405020304" pitchFamily="18" charset="0"/>
                <a:cs typeface="Times New Roman" panose="02020603050405020304" pitchFamily="18" charset="0"/>
              </a:rPr>
              <a:t>NaI</a:t>
            </a:r>
            <a:r>
              <a:rPr lang="zh-CN" altLang="zh-CN" sz="2200">
                <a:solidFill>
                  <a:srgbClr val="000000"/>
                </a:solidFill>
                <a:latin typeface="Times New Roman" panose="02020603050405020304" pitchFamily="18" charset="0"/>
                <a:cs typeface="Times New Roman" panose="02020603050405020304" pitchFamily="18" charset="0"/>
              </a:rPr>
              <a:t>等碘化物溶液中的</a:t>
            </a:r>
            <a:r>
              <a:rPr lang="en-US" altLang="zh-CN" sz="2200" i="1">
                <a:solidFill>
                  <a:srgbClr val="000000"/>
                </a:solidFill>
                <a:latin typeface="Times New Roman" panose="02020603050405020304" pitchFamily="18" charset="0"/>
                <a:cs typeface="Times New Roman" panose="02020603050405020304" pitchFamily="18" charset="0"/>
              </a:rPr>
              <a:t>c</a:t>
            </a:r>
            <a:r>
              <a:rPr lang="en-US" altLang="zh-CN" sz="2200">
                <a:solidFill>
                  <a:srgbClr val="000000"/>
                </a:solidFill>
                <a:latin typeface="Times New Roman" panose="02020603050405020304" pitchFamily="18" charset="0"/>
                <a:cs typeface="Times New Roman" panose="02020603050405020304" pitchFamily="18" charset="0"/>
              </a:rPr>
              <a:t>(I</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实验过程包括准备标准溶液和滴定待测溶液。</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准备标准溶液</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准确称取</a:t>
            </a:r>
            <a:r>
              <a:rPr lang="en-US" altLang="zh-CN" sz="2200">
                <a:solidFill>
                  <a:srgbClr val="000000"/>
                </a:solidFill>
                <a:latin typeface="Times New Roman" panose="02020603050405020304" pitchFamily="18" charset="0"/>
                <a:cs typeface="Times New Roman" panose="02020603050405020304" pitchFamily="18" charset="0"/>
              </a:rPr>
              <a:t>AgNO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基准物</a:t>
            </a:r>
            <a:r>
              <a:rPr lang="en-US" altLang="zh-CN" sz="2200">
                <a:solidFill>
                  <a:srgbClr val="000000"/>
                </a:solidFill>
                <a:latin typeface="Times New Roman" panose="02020603050405020304" pitchFamily="18" charset="0"/>
                <a:cs typeface="Times New Roman" panose="02020603050405020304" pitchFamily="18" charset="0"/>
              </a:rPr>
              <a:t>4.246 8 g(0.025 0 mol)</a:t>
            </a:r>
            <a:r>
              <a:rPr lang="zh-CN" altLang="zh-CN" sz="2200">
                <a:solidFill>
                  <a:srgbClr val="000000"/>
                </a:solidFill>
                <a:latin typeface="Times New Roman" panose="02020603050405020304" pitchFamily="18" charset="0"/>
                <a:cs typeface="Times New Roman" panose="02020603050405020304" pitchFamily="18" charset="0"/>
              </a:rPr>
              <a:t>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配制成</a:t>
            </a:r>
            <a:r>
              <a:rPr lang="en-US" altLang="zh-CN" sz="2200">
                <a:solidFill>
                  <a:srgbClr val="000000"/>
                </a:solidFill>
                <a:latin typeface="Times New Roman" panose="02020603050405020304" pitchFamily="18" charset="0"/>
                <a:cs typeface="Times New Roman" panose="02020603050405020304" pitchFamily="18" charset="0"/>
              </a:rPr>
              <a:t>250 mL</a:t>
            </a:r>
            <a:r>
              <a:rPr lang="zh-CN" altLang="zh-CN" sz="2200">
                <a:solidFill>
                  <a:srgbClr val="000000"/>
                </a:solidFill>
                <a:latin typeface="Times New Roman" panose="02020603050405020304" pitchFamily="18" charset="0"/>
                <a:cs typeface="Times New Roman" panose="02020603050405020304" pitchFamily="18" charset="0"/>
              </a:rPr>
              <a:t>标准溶液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放在棕色试剂瓶中避光保存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备用。</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配制并标定</a:t>
            </a:r>
            <a:r>
              <a:rPr lang="en-US" altLang="zh-CN" sz="2200">
                <a:solidFill>
                  <a:srgbClr val="000000"/>
                </a:solidFill>
                <a:latin typeface="Times New Roman" panose="02020603050405020304" pitchFamily="18" charset="0"/>
                <a:cs typeface="Times New Roman" panose="02020603050405020304" pitchFamily="18" charset="0"/>
              </a:rPr>
              <a:t>100 mL 0.100 0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 NH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SCN</a:t>
            </a:r>
            <a:r>
              <a:rPr lang="zh-CN" altLang="zh-CN" sz="2200">
                <a:solidFill>
                  <a:srgbClr val="000000"/>
                </a:solidFill>
                <a:latin typeface="Times New Roman" panose="02020603050405020304" pitchFamily="18" charset="0"/>
                <a:cs typeface="Times New Roman" panose="02020603050405020304" pitchFamily="18" charset="0"/>
              </a:rPr>
              <a:t>标准溶液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备用。</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滴定的主要步骤</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取待测</a:t>
            </a:r>
            <a:r>
              <a:rPr lang="en-US" altLang="zh-CN" sz="2200">
                <a:solidFill>
                  <a:srgbClr val="000000"/>
                </a:solidFill>
                <a:latin typeface="Times New Roman" panose="02020603050405020304" pitchFamily="18" charset="0"/>
                <a:cs typeface="Times New Roman" panose="02020603050405020304" pitchFamily="18" charset="0"/>
              </a:rPr>
              <a:t>NaI</a:t>
            </a:r>
            <a:r>
              <a:rPr lang="zh-CN" altLang="zh-CN" sz="2200">
                <a:solidFill>
                  <a:srgbClr val="000000"/>
                </a:solidFill>
                <a:latin typeface="Times New Roman" panose="02020603050405020304" pitchFamily="18" charset="0"/>
                <a:cs typeface="Times New Roman" panose="02020603050405020304" pitchFamily="18" charset="0"/>
              </a:rPr>
              <a:t>溶液</a:t>
            </a:r>
            <a:r>
              <a:rPr lang="en-US" altLang="zh-CN" sz="2200">
                <a:solidFill>
                  <a:srgbClr val="000000"/>
                </a:solidFill>
                <a:latin typeface="Times New Roman" panose="02020603050405020304" pitchFamily="18" charset="0"/>
                <a:cs typeface="Times New Roman" panose="02020603050405020304" pitchFamily="18" charset="0"/>
              </a:rPr>
              <a:t>25.00 mL</a:t>
            </a:r>
            <a:r>
              <a:rPr lang="zh-CN" altLang="zh-CN" sz="2200">
                <a:solidFill>
                  <a:srgbClr val="000000"/>
                </a:solidFill>
                <a:latin typeface="Times New Roman" panose="02020603050405020304" pitchFamily="18" charset="0"/>
                <a:cs typeface="Times New Roman" panose="02020603050405020304" pitchFamily="18" charset="0"/>
              </a:rPr>
              <a:t>于锥形瓶中。</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加入</a:t>
            </a:r>
            <a:r>
              <a:rPr lang="en-US" altLang="zh-CN" sz="2200">
                <a:solidFill>
                  <a:srgbClr val="000000"/>
                </a:solidFill>
                <a:latin typeface="Times New Roman" panose="02020603050405020304" pitchFamily="18" charset="0"/>
                <a:cs typeface="Times New Roman" panose="02020603050405020304" pitchFamily="18" charset="0"/>
              </a:rPr>
              <a:t>25.00 mL 0.100 0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 AgNO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过量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使</a:t>
            </a:r>
            <a:r>
              <a:rPr lang="en-US" altLang="zh-CN" sz="2200">
                <a:solidFill>
                  <a:srgbClr val="000000"/>
                </a:solidFill>
                <a:latin typeface="Times New Roman" panose="02020603050405020304" pitchFamily="18" charset="0"/>
                <a:cs typeface="Times New Roman" panose="02020603050405020304" pitchFamily="18" charset="0"/>
              </a:rPr>
              <a:t>I</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完全转化为</a:t>
            </a:r>
            <a:r>
              <a:rPr lang="en-US" altLang="zh-CN" sz="2200">
                <a:solidFill>
                  <a:srgbClr val="000000"/>
                </a:solidFill>
                <a:latin typeface="Times New Roman" panose="02020603050405020304" pitchFamily="18" charset="0"/>
                <a:cs typeface="Times New Roman" panose="02020603050405020304" pitchFamily="18" charset="0"/>
              </a:rPr>
              <a:t>AgI</a:t>
            </a:r>
            <a:r>
              <a:rPr lang="zh-CN" altLang="zh-CN" sz="2200">
                <a:solidFill>
                  <a:srgbClr val="000000"/>
                </a:solidFill>
                <a:latin typeface="Times New Roman" panose="02020603050405020304" pitchFamily="18" charset="0"/>
                <a:cs typeface="Times New Roman" panose="02020603050405020304" pitchFamily="18" charset="0"/>
              </a:rPr>
              <a:t>沉淀。</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加入</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Fe(SO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溶液作指示剂。</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用</a:t>
            </a:r>
            <a:r>
              <a:rPr lang="en-US" altLang="zh-CN" sz="2200">
                <a:solidFill>
                  <a:srgbClr val="000000"/>
                </a:solidFill>
                <a:latin typeface="Times New Roman" panose="02020603050405020304" pitchFamily="18" charset="0"/>
                <a:cs typeface="Times New Roman" panose="02020603050405020304" pitchFamily="18" charset="0"/>
              </a:rPr>
              <a:t>0.100 0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 NH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SCN</a:t>
            </a:r>
            <a:r>
              <a:rPr lang="zh-CN" altLang="zh-CN" sz="2200">
                <a:solidFill>
                  <a:srgbClr val="000000"/>
                </a:solidFill>
                <a:latin typeface="Times New Roman" panose="02020603050405020304" pitchFamily="18" charset="0"/>
                <a:cs typeface="Times New Roman" panose="02020603050405020304" pitchFamily="18" charset="0"/>
              </a:rPr>
              <a:t>溶液滴定过量的</a:t>
            </a:r>
            <a:r>
              <a:rPr lang="en-US" altLang="zh-CN" sz="2200">
                <a:solidFill>
                  <a:srgbClr val="000000"/>
                </a:solidFill>
                <a:latin typeface="Times New Roman" panose="02020603050405020304" pitchFamily="18" charset="0"/>
                <a:cs typeface="Times New Roman" panose="02020603050405020304" pitchFamily="18" charset="0"/>
              </a:rPr>
              <a:t>Ag</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已知</a:t>
            </a:r>
            <a:r>
              <a:rPr lang="en-US" altLang="zh-CN" sz="2200">
                <a:solidFill>
                  <a:srgbClr val="000000"/>
                </a:solidFill>
                <a:latin typeface="Times New Roman" panose="02020603050405020304" pitchFamily="18" charset="0"/>
                <a:cs typeface="Times New Roman" panose="02020603050405020304" pitchFamily="18" charset="0"/>
              </a:rPr>
              <a:t>AgSCN</a:t>
            </a:r>
            <a:r>
              <a:rPr lang="zh-CN" altLang="zh-CN" sz="2200">
                <a:solidFill>
                  <a:srgbClr val="000000"/>
                </a:solidFill>
                <a:latin typeface="Times New Roman" panose="02020603050405020304" pitchFamily="18" charset="0"/>
                <a:cs typeface="Times New Roman" panose="02020603050405020304" pitchFamily="18" charset="0"/>
              </a:rPr>
              <a:t>为白色沉淀。</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216497"/>
            <a:ext cx="5253361" cy="498598"/>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e.</a:t>
            </a:r>
            <a:r>
              <a:rPr lang="zh-CN" altLang="zh-CN" sz="2200">
                <a:solidFill>
                  <a:srgbClr val="000000"/>
                </a:solidFill>
                <a:latin typeface="Times New Roman" panose="02020603050405020304" pitchFamily="18" charset="0"/>
                <a:cs typeface="Times New Roman" panose="02020603050405020304" pitchFamily="18" charset="0"/>
              </a:rPr>
              <a:t>重复上述操作</a:t>
            </a:r>
            <a:r>
              <a:rPr lang="en-US" altLang="zh-CN" sz="2200">
                <a:solidFill>
                  <a:srgbClr val="000000"/>
                </a:solidFill>
                <a:latin typeface="Times New Roman" panose="02020603050405020304" pitchFamily="18" charset="0"/>
                <a:cs typeface="Times New Roman" panose="02020603050405020304" pitchFamily="18" charset="0"/>
              </a:rPr>
              <a:t>2~3</a:t>
            </a:r>
            <a:r>
              <a:rPr lang="zh-CN" altLang="zh-CN" sz="2200">
                <a:solidFill>
                  <a:srgbClr val="000000"/>
                </a:solidFill>
                <a:latin typeface="Times New Roman" panose="02020603050405020304" pitchFamily="18" charset="0"/>
                <a:cs typeface="Times New Roman" panose="02020603050405020304" pitchFamily="18" charset="0"/>
              </a:rPr>
              <a:t>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测定数据如下表</a:t>
            </a:r>
            <a:r>
              <a:rPr lang="en-US" altLang="zh-CN" sz="2200" smtClean="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39552" y="1715095"/>
          <a:ext cx="8128000" cy="1716390"/>
        </p:xfrm>
        <a:graphic>
          <a:graphicData uri="http://schemas.openxmlformats.org/presentationml/2006/ole">
            <mc:AlternateContent xmlns:mc="http://schemas.openxmlformats.org/markup-compatibility/2006">
              <mc:Choice xmlns:v="urn:schemas-microsoft-com:vml" Requires="v">
                <p:oleObj spid="_x0000_s331778" name="文档" r:id="rId5" imgW="3895090" imgH="824230" progId="Word.Document.12">
                  <p:embed/>
                </p:oleObj>
              </mc:Choice>
              <mc:Fallback>
                <p:oleObj name="文档" r:id="rId5" imgW="3895090" imgH="824230" progId="Word.Document.12">
                  <p:embed/>
                  <p:pic>
                    <p:nvPicPr>
                      <p:cNvPr id="0" name="图片 331777"/>
                      <p:cNvPicPr/>
                      <p:nvPr/>
                    </p:nvPicPr>
                    <p:blipFill>
                      <a:blip r:embed="rId6"/>
                      <a:stretch>
                        <a:fillRect/>
                      </a:stretch>
                    </p:blipFill>
                    <p:spPr>
                      <a:xfrm>
                        <a:off x="539552" y="1715095"/>
                        <a:ext cx="8128000" cy="1716390"/>
                      </a:xfrm>
                      <a:prstGeom prst="rect">
                        <a:avLst/>
                      </a:prstGeom>
                    </p:spPr>
                  </p:pic>
                </p:oleObj>
              </mc:Fallback>
            </mc:AlternateContent>
          </a:graphicData>
        </a:graphic>
      </p:graphicFrame>
      <p:sp>
        <p:nvSpPr>
          <p:cNvPr id="4" name="矩形 3"/>
          <p:cNvSpPr>
            <a:spLocks noChangeAspect="1"/>
          </p:cNvSpPr>
          <p:nvPr/>
        </p:nvSpPr>
        <p:spPr>
          <a:xfrm>
            <a:off x="508000" y="2924944"/>
            <a:ext cx="8128000" cy="374871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smtClean="0">
                <a:solidFill>
                  <a:srgbClr val="000000"/>
                </a:solidFill>
                <a:latin typeface="Times New Roman" panose="02020603050405020304" pitchFamily="18" charset="0"/>
                <a:cs typeface="Times New Roman" panose="02020603050405020304" pitchFamily="18" charset="0"/>
              </a:rPr>
              <a:t>    f</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数据处理。</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回答下列问题</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将称得的</a:t>
            </a:r>
            <a:r>
              <a:rPr lang="en-US" altLang="zh-CN" sz="2200">
                <a:solidFill>
                  <a:srgbClr val="000000"/>
                </a:solidFill>
                <a:latin typeface="Times New Roman" panose="02020603050405020304" pitchFamily="18" charset="0"/>
                <a:cs typeface="Times New Roman" panose="02020603050405020304" pitchFamily="18" charset="0"/>
              </a:rPr>
              <a:t>AgNO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配制成标准溶液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所使用的仪器除烧杯和玻璃棒外还有</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。制得</a:t>
            </a:r>
            <a:r>
              <a:rPr lang="en-US" altLang="zh-CN" sz="2200">
                <a:solidFill>
                  <a:srgbClr val="000000"/>
                </a:solidFill>
                <a:latin typeface="Times New Roman" panose="02020603050405020304" pitchFamily="18" charset="0"/>
                <a:cs typeface="Times New Roman" panose="02020603050405020304" pitchFamily="18" charset="0"/>
              </a:rPr>
              <a:t>AgNO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溶液的浓度为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(2)AgNO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标准溶液放在棕色试剂瓶中避光保存的原因是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滴定应在</a:t>
            </a:r>
            <a:r>
              <a:rPr lang="en-US" altLang="zh-CN" sz="2200">
                <a:solidFill>
                  <a:srgbClr val="000000"/>
                </a:solidFill>
                <a:latin typeface="Times New Roman" panose="02020603050405020304" pitchFamily="18" charset="0"/>
                <a:cs typeface="Times New Roman" panose="02020603050405020304" pitchFamily="18" charset="0"/>
              </a:rPr>
              <a:t>pH&lt;0.5</a:t>
            </a:r>
            <a:r>
              <a:rPr lang="zh-CN" altLang="zh-CN" sz="2200">
                <a:solidFill>
                  <a:srgbClr val="000000"/>
                </a:solidFill>
                <a:latin typeface="Times New Roman" panose="02020603050405020304" pitchFamily="18" charset="0"/>
                <a:cs typeface="Times New Roman" panose="02020603050405020304" pitchFamily="18" charset="0"/>
              </a:rPr>
              <a:t>的条件下进行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其原因是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240727"/>
            <a:ext cx="8128000" cy="2529923"/>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过程</a:t>
            </a:r>
            <a:r>
              <a:rPr lang="zh-CN" altLang="zh-CN" sz="2200">
                <a:solidFill>
                  <a:srgbClr val="000000"/>
                </a:solidFill>
                <a:latin typeface="NEU-BZ-S92"/>
                <a:cs typeface="宋体" panose="02010600030101010101" pitchFamily="2" charset="-122"/>
              </a:rPr>
              <a:t>Ⅱ</a:t>
            </a:r>
            <a:r>
              <a:rPr lang="zh-CN" altLang="zh-CN" sz="2200">
                <a:solidFill>
                  <a:srgbClr val="000000"/>
                </a:solidFill>
                <a:latin typeface="Times New Roman" panose="02020603050405020304" pitchFamily="18" charset="0"/>
                <a:cs typeface="Times New Roman" panose="02020603050405020304" pitchFamily="18" charset="0"/>
              </a:rPr>
              <a:t>中</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两步操作是否可以颠倒</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说明理由</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达到滴定终点时的现象</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(6)</a:t>
            </a:r>
            <a:r>
              <a:rPr lang="zh-CN" altLang="zh-CN" sz="2200">
                <a:solidFill>
                  <a:srgbClr val="000000"/>
                </a:solidFill>
                <a:latin typeface="Times New Roman" panose="02020603050405020304" pitchFamily="18" charset="0"/>
                <a:cs typeface="Times New Roman" panose="02020603050405020304" pitchFamily="18" charset="0"/>
              </a:rPr>
              <a:t>由上述实验数据测得</a:t>
            </a:r>
            <a:r>
              <a:rPr lang="en-US" altLang="zh-CN" sz="2200" i="1">
                <a:solidFill>
                  <a:srgbClr val="000000"/>
                </a:solidFill>
                <a:latin typeface="Times New Roman" panose="02020603050405020304" pitchFamily="18" charset="0"/>
                <a:cs typeface="Times New Roman" panose="02020603050405020304" pitchFamily="18" charset="0"/>
              </a:rPr>
              <a:t>c</a:t>
            </a:r>
            <a:r>
              <a:rPr lang="en-US" altLang="zh-CN" sz="2200">
                <a:solidFill>
                  <a:srgbClr val="000000"/>
                </a:solidFill>
                <a:latin typeface="Times New Roman" panose="02020603050405020304" pitchFamily="18" charset="0"/>
                <a:cs typeface="Times New Roman" panose="02020603050405020304" pitchFamily="18" charset="0"/>
              </a:rPr>
              <a:t>(I</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(7)</a:t>
            </a:r>
            <a:r>
              <a:rPr lang="zh-CN" altLang="zh-CN" sz="2200">
                <a:solidFill>
                  <a:srgbClr val="000000"/>
                </a:solidFill>
                <a:latin typeface="Times New Roman" panose="02020603050405020304" pitchFamily="18" charset="0"/>
                <a:cs typeface="Times New Roman" panose="02020603050405020304" pitchFamily="18" charset="0"/>
              </a:rPr>
              <a:t>若在配制</a:t>
            </a:r>
            <a:r>
              <a:rPr lang="en-US" altLang="zh-CN" sz="2200">
                <a:solidFill>
                  <a:srgbClr val="000000"/>
                </a:solidFill>
                <a:latin typeface="Times New Roman" panose="02020603050405020304" pitchFamily="18" charset="0"/>
                <a:cs typeface="Times New Roman" panose="02020603050405020304" pitchFamily="18" charset="0"/>
              </a:rPr>
              <a:t>AgNO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标准溶液时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烧杯中的溶液有少量溅出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则会使</a:t>
            </a:r>
            <a:r>
              <a:rPr lang="en-US" altLang="zh-CN" sz="2200" i="1">
                <a:solidFill>
                  <a:srgbClr val="000000"/>
                </a:solidFill>
                <a:latin typeface="Times New Roman" panose="02020603050405020304" pitchFamily="18" charset="0"/>
                <a:cs typeface="Times New Roman" panose="02020603050405020304" pitchFamily="18" charset="0"/>
              </a:rPr>
              <a:t>c</a:t>
            </a:r>
            <a:r>
              <a:rPr lang="en-US" altLang="zh-CN" sz="2200">
                <a:solidFill>
                  <a:srgbClr val="000000"/>
                </a:solidFill>
                <a:latin typeface="Times New Roman" panose="02020603050405020304" pitchFamily="18" charset="0"/>
                <a:cs typeface="Times New Roman" panose="02020603050405020304" pitchFamily="18" charset="0"/>
              </a:rPr>
              <a:t>(I</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的测定结果</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偏高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偏低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无影响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3" name="矩形 2"/>
          <p:cNvSpPr>
            <a:spLocks noChangeAspect="1"/>
          </p:cNvSpPr>
          <p:nvPr/>
        </p:nvSpPr>
        <p:spPr>
          <a:xfrm>
            <a:off x="508000" y="3833980"/>
            <a:ext cx="8128000" cy="2491067"/>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(1)250 mL(</a:t>
            </a:r>
            <a:r>
              <a:rPr lang="zh-CN" altLang="zh-CN" sz="2200">
                <a:solidFill>
                  <a:srgbClr val="000000"/>
                </a:solidFill>
                <a:latin typeface="Times New Roman" panose="02020603050405020304" pitchFamily="18" charset="0"/>
                <a:cs typeface="Times New Roman" panose="02020603050405020304" pitchFamily="18" charset="0"/>
              </a:rPr>
              <a:t>棕色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容量瓶、胶头滴管　</a:t>
            </a:r>
            <a:r>
              <a:rPr lang="en-US" altLang="zh-CN" sz="2200">
                <a:solidFill>
                  <a:srgbClr val="000000"/>
                </a:solidFill>
                <a:latin typeface="Times New Roman" panose="02020603050405020304" pitchFamily="18" charset="0"/>
                <a:cs typeface="Times New Roman" panose="02020603050405020304" pitchFamily="18" charset="0"/>
              </a:rPr>
              <a:t>0.100 0 mol·L</a:t>
            </a:r>
            <a:r>
              <a:rPr lang="en-US" altLang="zh-CN" sz="2200" baseline="30000">
                <a:solidFill>
                  <a:srgbClr val="000000"/>
                </a:solidFill>
                <a:latin typeface="Times New Roman" panose="02020603050405020304" pitchFamily="18" charset="0"/>
                <a:cs typeface="Times New Roman" panose="02020603050405020304" pitchFamily="18" charset="0"/>
              </a:rPr>
              <a:t>-1</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避免</a:t>
            </a:r>
            <a:r>
              <a:rPr lang="en-US" altLang="zh-CN" sz="2200">
                <a:solidFill>
                  <a:srgbClr val="000000"/>
                </a:solidFill>
                <a:latin typeface="Times New Roman" panose="02020603050405020304" pitchFamily="18" charset="0"/>
                <a:cs typeface="Times New Roman" panose="02020603050405020304" pitchFamily="18" charset="0"/>
              </a:rPr>
              <a:t>AgNO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见光分解</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防止因</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的水解而影响滴定终点的判断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或抑制</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的水解</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否　若颠倒</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I</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反应</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耗尽</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无法判断滴定终点　</a:t>
            </a: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滴入最后一滴标准液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溶液由浅黄色变为红色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且半分钟内不褪色</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(6)0.060 0</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(7)</a:t>
            </a:r>
            <a:r>
              <a:rPr lang="zh-CN" altLang="zh-CN" sz="2200">
                <a:solidFill>
                  <a:srgbClr val="000000"/>
                </a:solidFill>
                <a:latin typeface="Times New Roman" panose="02020603050405020304" pitchFamily="18" charset="0"/>
                <a:cs typeface="Times New Roman" panose="02020603050405020304" pitchFamily="18" charset="0"/>
              </a:rPr>
              <a:t>偏高</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484784"/>
            <a:ext cx="8128000" cy="491358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配制硝酸银标准溶液时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所使用的仪器除烧杯和玻璃棒外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还有</a:t>
            </a:r>
            <a:r>
              <a:rPr lang="en-US" altLang="zh-CN" sz="2200">
                <a:solidFill>
                  <a:srgbClr val="000000"/>
                </a:solidFill>
                <a:latin typeface="Times New Roman" panose="02020603050405020304" pitchFamily="18" charset="0"/>
                <a:cs typeface="Times New Roman" panose="02020603050405020304" pitchFamily="18" charset="0"/>
              </a:rPr>
              <a:t>250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棕色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容量瓶及定容时需要的胶头滴管。</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硝酸银标准溶液放在棕色试剂瓶中避光保存是因为硝酸银见光易分解。</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滴定应在</a:t>
            </a:r>
            <a:r>
              <a:rPr lang="en-US" altLang="zh-CN" sz="2200">
                <a:solidFill>
                  <a:srgbClr val="000000"/>
                </a:solidFill>
                <a:latin typeface="Times New Roman" panose="02020603050405020304" pitchFamily="18" charset="0"/>
                <a:cs typeface="Times New Roman" panose="02020603050405020304" pitchFamily="18" charset="0"/>
              </a:rPr>
              <a:t>pH&lt;0.5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的条件下进行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原因是抑制铁离子的水解</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防止因铁离子的水解而影响滴定终点的判断。</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两步操作不能颠倒</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若颠倒</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铁离子与碘离子发生氧化还原反应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若</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耗尽</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则无法判断滴定终点。</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用</a:t>
            </a:r>
            <a:r>
              <a:rPr lang="en-US" altLang="zh-CN" sz="2200">
                <a:solidFill>
                  <a:srgbClr val="000000"/>
                </a:solidFill>
                <a:latin typeface="Times New Roman" panose="02020603050405020304" pitchFamily="18" charset="0"/>
                <a:cs typeface="Times New Roman" panose="02020603050405020304" pitchFamily="18" charset="0"/>
              </a:rPr>
              <a:t>0.100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SCN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溶液滴定过量的</a:t>
            </a:r>
            <a:r>
              <a:rPr lang="en-US" altLang="zh-CN" sz="2200">
                <a:solidFill>
                  <a:srgbClr val="000000"/>
                </a:solidFill>
                <a:latin typeface="Times New Roman" panose="02020603050405020304" pitchFamily="18" charset="0"/>
                <a:cs typeface="Times New Roman" panose="02020603050405020304" pitchFamily="18" charset="0"/>
              </a:rPr>
              <a:t>Ag</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当</a:t>
            </a:r>
            <a:r>
              <a:rPr lang="en-US" altLang="zh-CN" sz="2200">
                <a:solidFill>
                  <a:srgbClr val="000000"/>
                </a:solidFill>
                <a:latin typeface="Times New Roman" panose="02020603050405020304" pitchFamily="18" charset="0"/>
                <a:cs typeface="Times New Roman" panose="02020603050405020304" pitchFamily="18" charset="0"/>
              </a:rPr>
              <a:t>Ag</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完全反应后</a:t>
            </a:r>
            <a:r>
              <a:rPr lang="en-US" altLang="zh-CN" sz="2200">
                <a:solidFill>
                  <a:srgbClr val="000000"/>
                </a:solidFill>
                <a:latin typeface="Times New Roman" panose="02020603050405020304" pitchFamily="18" charset="0"/>
                <a:cs typeface="Times New Roman" panose="02020603050405020304" pitchFamily="18" charset="0"/>
              </a:rPr>
              <a:t>,Fe</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SCN</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反应使溶液由浅黄色变为红色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则滴定终点时的现象为滴入最后一滴标准液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溶液由浅黄色变为红色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且半分钟内不褪色。</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904201"/>
            <a:ext cx="8128000" cy="3303597"/>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根据所提供的三组数据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第一组数据误差较大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应舍去。取二、三组数据的平均值计算即可。消耗</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SCN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溶液的平均体积为</a:t>
            </a:r>
            <a:r>
              <a:rPr lang="en-US" altLang="zh-CN" sz="2200">
                <a:solidFill>
                  <a:srgbClr val="000000"/>
                </a:solidFill>
                <a:latin typeface="Times New Roman" panose="02020603050405020304" pitchFamily="18" charset="0"/>
                <a:cs typeface="Times New Roman" panose="02020603050405020304" pitchFamily="18" charset="0"/>
              </a:rPr>
              <a:t>10.00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mL,</a:t>
            </a:r>
            <a:r>
              <a:rPr lang="en-US" altLang="zh-CN" sz="2200" i="1">
                <a:solidFill>
                  <a:srgbClr val="000000"/>
                </a:solidFill>
                <a:latin typeface="Times New Roman" panose="02020603050405020304" pitchFamily="18" charset="0"/>
                <a:cs typeface="Times New Roman" panose="02020603050405020304" pitchFamily="18" charset="0"/>
              </a:rPr>
              <a:t>n</a:t>
            </a:r>
            <a:r>
              <a:rPr lang="en-US" altLang="zh-CN" sz="2200">
                <a:solidFill>
                  <a:srgbClr val="000000"/>
                </a:solidFill>
                <a:latin typeface="Times New Roman" panose="02020603050405020304" pitchFamily="18" charset="0"/>
                <a:cs typeface="Times New Roman" panose="02020603050405020304" pitchFamily="18" charset="0"/>
              </a:rPr>
              <a:t>(AgNO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)=25.00×10</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L×0.100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=2.5×10</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en-US" altLang="zh-CN" sz="2200" i="1">
                <a:solidFill>
                  <a:srgbClr val="000000"/>
                </a:solidFill>
                <a:latin typeface="Times New Roman" panose="02020603050405020304" pitchFamily="18" charset="0"/>
                <a:cs typeface="Times New Roman" panose="02020603050405020304" pitchFamily="18" charset="0"/>
              </a:rPr>
              <a:t>n</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SCN)=0.100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×10.00×10</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L=1.00×10</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a:t>
            </a:r>
            <a:r>
              <a:rPr lang="en-US" altLang="zh-CN" sz="2200" i="1">
                <a:solidFill>
                  <a:srgbClr val="000000"/>
                </a:solidFill>
                <a:latin typeface="Times New Roman" panose="02020603050405020304" pitchFamily="18" charset="0"/>
                <a:cs typeface="Times New Roman" panose="02020603050405020304" pitchFamily="18" charset="0"/>
              </a:rPr>
              <a:t>c</a:t>
            </a:r>
            <a:r>
              <a:rPr lang="en-US" altLang="zh-CN" sz="2200">
                <a:solidFill>
                  <a:srgbClr val="000000"/>
                </a:solidFill>
                <a:latin typeface="Times New Roman" panose="02020603050405020304" pitchFamily="18" charset="0"/>
                <a:cs typeface="Times New Roman" panose="02020603050405020304" pitchFamily="18" charset="0"/>
              </a:rPr>
              <a:t>(I</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)×0.025</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L=2.5×10</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mol-1.00×10</a:t>
            </a:r>
            <a:r>
              <a:rPr lang="en-US" altLang="zh-CN" sz="2200" baseline="30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en-US" altLang="zh-CN" sz="2200" i="1">
                <a:solidFill>
                  <a:srgbClr val="000000"/>
                </a:solidFill>
                <a:latin typeface="Times New Roman" panose="02020603050405020304" pitchFamily="18" charset="0"/>
                <a:cs typeface="Times New Roman" panose="02020603050405020304" pitchFamily="18" charset="0"/>
              </a:rPr>
              <a:t>c</a:t>
            </a:r>
            <a:r>
              <a:rPr lang="en-US" altLang="zh-CN" sz="2200">
                <a:solidFill>
                  <a:srgbClr val="000000"/>
                </a:solidFill>
                <a:latin typeface="Times New Roman" panose="02020603050405020304" pitchFamily="18" charset="0"/>
                <a:cs typeface="Times New Roman" panose="02020603050405020304" pitchFamily="18" charset="0"/>
              </a:rPr>
              <a:t>(I</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)=0.060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若在配制</a:t>
            </a:r>
            <a:r>
              <a:rPr lang="en-US" altLang="zh-CN" sz="2200">
                <a:solidFill>
                  <a:srgbClr val="000000"/>
                </a:solidFill>
                <a:latin typeface="Times New Roman" panose="02020603050405020304" pitchFamily="18" charset="0"/>
                <a:cs typeface="Times New Roman" panose="02020603050405020304" pitchFamily="18" charset="0"/>
              </a:rPr>
              <a:t>AgNO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标准溶液时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烧杯中的溶液有少量溅出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则导致</a:t>
            </a:r>
            <a:r>
              <a:rPr lang="en-US" altLang="zh-CN" sz="2200">
                <a:solidFill>
                  <a:srgbClr val="000000"/>
                </a:solidFill>
                <a:latin typeface="Times New Roman" panose="02020603050405020304" pitchFamily="18" charset="0"/>
                <a:cs typeface="Times New Roman" panose="02020603050405020304" pitchFamily="18" charset="0"/>
              </a:rPr>
              <a:t>AgNO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标准溶液中溶质的物质的量浓度偏低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则使消耗</a:t>
            </a:r>
            <a:r>
              <a:rPr lang="en-US" altLang="zh-CN" sz="2200" i="1">
                <a:solidFill>
                  <a:srgbClr val="000000"/>
                </a:solidFill>
                <a:latin typeface="Times New Roman" panose="02020603050405020304" pitchFamily="18" charset="0"/>
                <a:cs typeface="Times New Roman" panose="02020603050405020304" pitchFamily="18" charset="0"/>
              </a:rPr>
              <a:t>n</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SCN)</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偏小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导致所测</a:t>
            </a:r>
            <a:r>
              <a:rPr lang="en-US" altLang="zh-CN" sz="2200" i="1">
                <a:solidFill>
                  <a:srgbClr val="000000"/>
                </a:solidFill>
                <a:latin typeface="Times New Roman" panose="02020603050405020304" pitchFamily="18" charset="0"/>
                <a:cs typeface="Times New Roman" panose="02020603050405020304" pitchFamily="18" charset="0"/>
              </a:rPr>
              <a:t>c</a:t>
            </a:r>
            <a:r>
              <a:rPr lang="en-US" altLang="zh-CN" sz="2200">
                <a:solidFill>
                  <a:srgbClr val="000000"/>
                </a:solidFill>
                <a:latin typeface="Times New Roman" panose="02020603050405020304" pitchFamily="18" charset="0"/>
                <a:cs typeface="Times New Roman" panose="02020603050405020304" pitchFamily="18" charset="0"/>
              </a:rPr>
              <a:t>(I</a:t>
            </a:r>
            <a:r>
              <a:rPr lang="en-US" altLang="zh-CN" sz="2200" baseline="300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偏大。</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1"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10" name="流程图: 可选过程 9">
            <a:hlinkClick r:id="rId2"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5" name="文本框 4">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1"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1"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911735"/>
            <a:ext cx="8128000" cy="328852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逐滴加入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饱和食盐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水</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(2)4CuSO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+PH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+4H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O=4Cu↓+H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PO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+4H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4</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水封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减少液溴的挥发　上下两层液体均变为无色透明且几乎不再吸收乙炔气　分液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有机相干燥后蒸馏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收集</a:t>
            </a:r>
            <a:r>
              <a:rPr lang="en-US" altLang="zh-CN" sz="2200">
                <a:solidFill>
                  <a:srgbClr val="000000"/>
                </a:solidFill>
                <a:latin typeface="Times New Roman" panose="02020603050405020304" pitchFamily="18" charset="0"/>
                <a:cs typeface="Times New Roman" panose="02020603050405020304" pitchFamily="18" charset="0"/>
              </a:rPr>
              <a:t>244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cs typeface="Times New Roman" panose="02020603050405020304" pitchFamily="18" charset="0"/>
              </a:rPr>
              <a:t>馏分</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在分液漏斗中加入</a:t>
            </a:r>
            <a:r>
              <a:rPr lang="en-US" altLang="zh-CN" sz="2200">
                <a:solidFill>
                  <a:srgbClr val="000000"/>
                </a:solidFill>
                <a:latin typeface="Times New Roman" panose="02020603050405020304" pitchFamily="18" charset="0"/>
                <a:cs typeface="Times New Roman" panose="02020603050405020304" pitchFamily="18" charset="0"/>
              </a:rPr>
              <a:t>0.25 L 0.3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磷酸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将石灰乳加热到</a:t>
            </a:r>
            <a:r>
              <a:rPr lang="en-US" altLang="zh-CN" sz="2200">
                <a:solidFill>
                  <a:srgbClr val="000000"/>
                </a:solidFill>
                <a:latin typeface="Times New Roman" panose="02020603050405020304" pitchFamily="18" charset="0"/>
                <a:cs typeface="Times New Roman" panose="02020603050405020304" pitchFamily="18" charset="0"/>
              </a:rPr>
              <a:t>95 </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在不断搅拌下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先快速滴加磷酸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然后慢慢滴加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直到磷酸全部滴完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调节并控制溶液</a:t>
            </a:r>
            <a:r>
              <a:rPr lang="en-US" altLang="zh-CN" sz="2200">
                <a:solidFill>
                  <a:srgbClr val="000000"/>
                </a:solidFill>
                <a:latin typeface="Times New Roman" panose="02020603050405020304" pitchFamily="18" charset="0"/>
                <a:cs typeface="Times New Roman" panose="02020603050405020304" pitchFamily="18" charset="0"/>
              </a:rPr>
              <a:t>pH8~9,</a:t>
            </a:r>
            <a:r>
              <a:rPr lang="zh-CN" altLang="zh-CN" sz="2200">
                <a:solidFill>
                  <a:srgbClr val="000000"/>
                </a:solidFill>
                <a:latin typeface="Times New Roman" panose="02020603050405020304" pitchFamily="18" charset="0"/>
                <a:cs typeface="Times New Roman" panose="02020603050405020304" pitchFamily="18" charset="0"/>
              </a:rPr>
              <a:t>再充分搅拌一段时间、静置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过滤、水洗</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268760"/>
            <a:ext cx="8128000" cy="3303597"/>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四川南充三模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作为食品添加剂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亚硝酸钠</a:t>
            </a:r>
            <a:r>
              <a:rPr lang="en-US" altLang="zh-CN" sz="2200">
                <a:solidFill>
                  <a:srgbClr val="000000"/>
                </a:solidFill>
                <a:latin typeface="Times New Roman" panose="02020603050405020304" pitchFamily="18" charset="0"/>
                <a:cs typeface="Times New Roman" panose="02020603050405020304" pitchFamily="18" charset="0"/>
              </a:rPr>
              <a:t>(NaNO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可以增加肉类的鲜度</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抑制微生物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保持肉制品的营养价值</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但是过量摄入</a:t>
            </a:r>
            <a:r>
              <a:rPr lang="en-US" altLang="zh-CN" sz="2200">
                <a:solidFill>
                  <a:srgbClr val="000000"/>
                </a:solidFill>
                <a:latin typeface="Times New Roman" panose="02020603050405020304" pitchFamily="18" charset="0"/>
                <a:cs typeface="Times New Roman" panose="02020603050405020304" pitchFamily="18" charset="0"/>
              </a:rPr>
              <a:t>NaNO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会导致人体中毒。某实验小组设计实验制备亚硝酸钠并进行其含量测定。</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.NaNO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制备</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实验室以木炭、浓硝酸、</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为主要原料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按照如图所示装置制备亚硝酸钠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加热装置及部分夹持装置已略去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反应原理为</a:t>
            </a:r>
            <a:r>
              <a:rPr lang="en-US" altLang="zh-CN" sz="2200">
                <a:solidFill>
                  <a:srgbClr val="000000"/>
                </a:solidFill>
                <a:latin typeface="Times New Roman" panose="02020603050405020304" pitchFamily="18" charset="0"/>
                <a:cs typeface="Times New Roman" panose="02020603050405020304" pitchFamily="18" charset="0"/>
              </a:rPr>
              <a:t>:2NO+Na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=2NaNO</a:t>
            </a:r>
            <a:r>
              <a:rPr lang="en-US" altLang="zh-CN" sz="2200" baseline="-25000">
                <a:solidFill>
                  <a:srgbClr val="000000"/>
                </a:solidFill>
                <a:latin typeface="Times New Roman" panose="02020603050405020304" pitchFamily="18" charset="0"/>
                <a:cs typeface="Times New Roman" panose="02020603050405020304" pitchFamily="18" charset="0"/>
              </a:rPr>
              <a:t>2</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1518657" y="4538271"/>
          <a:ext cx="6106686" cy="2003559"/>
        </p:xfrm>
        <a:graphic>
          <a:graphicData uri="http://schemas.openxmlformats.org/presentationml/2006/ole">
            <mc:AlternateContent xmlns:mc="http://schemas.openxmlformats.org/markup-compatibility/2006">
              <mc:Choice xmlns:v="urn:schemas-microsoft-com:vml" Requires="v">
                <p:oleObj spid="_x0000_s332802" name="文档" r:id="rId5" imgW="3839210" imgH="1260475" progId="Word.Document.12">
                  <p:embed/>
                </p:oleObj>
              </mc:Choice>
              <mc:Fallback>
                <p:oleObj name="文档" r:id="rId5" imgW="3839210" imgH="1260475" progId="Word.Document.12">
                  <p:embed/>
                  <p:pic>
                    <p:nvPicPr>
                      <p:cNvPr id="0" name="图片 332801"/>
                      <p:cNvPicPr/>
                      <p:nvPr/>
                    </p:nvPicPr>
                    <p:blipFill>
                      <a:blip r:embed="rId6"/>
                      <a:stretch>
                        <a:fillRect/>
                      </a:stretch>
                    </p:blipFill>
                    <p:spPr>
                      <a:xfrm>
                        <a:off x="1518657" y="4538271"/>
                        <a:ext cx="6106686" cy="2003559"/>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412776"/>
            <a:ext cx="8128000" cy="415498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回答下列问题</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连接好装置之后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下一步实验操作是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(2)B</a:t>
            </a:r>
            <a:r>
              <a:rPr lang="zh-CN" altLang="zh-CN" sz="2200">
                <a:solidFill>
                  <a:srgbClr val="000000"/>
                </a:solidFill>
                <a:latin typeface="Times New Roman" panose="02020603050405020304" pitchFamily="18" charset="0"/>
                <a:cs typeface="Times New Roman" panose="02020603050405020304" pitchFamily="18" charset="0"/>
              </a:rPr>
              <a:t>装置中铜的作用是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(3)E</a:t>
            </a:r>
            <a:r>
              <a:rPr lang="zh-CN" altLang="zh-CN" sz="2200">
                <a:solidFill>
                  <a:srgbClr val="000000"/>
                </a:solidFill>
                <a:latin typeface="Times New Roman" panose="02020603050405020304" pitchFamily="18" charset="0"/>
                <a:cs typeface="Times New Roman" panose="02020603050405020304" pitchFamily="18" charset="0"/>
              </a:rPr>
              <a:t>装置用于尾气处理</a:t>
            </a:r>
            <a:r>
              <a:rPr lang="en-US" altLang="zh-CN" sz="2200">
                <a:solidFill>
                  <a:srgbClr val="000000"/>
                </a:solidFill>
                <a:latin typeface="Times New Roman" panose="02020603050405020304" pitchFamily="18" charset="0"/>
                <a:cs typeface="Times New Roman" panose="02020603050405020304" pitchFamily="18" charset="0"/>
              </a:rPr>
              <a:t>,E</a:t>
            </a:r>
            <a:r>
              <a:rPr lang="zh-CN" altLang="zh-CN" sz="2200">
                <a:solidFill>
                  <a:srgbClr val="000000"/>
                </a:solidFill>
                <a:latin typeface="Times New Roman" panose="02020603050405020304" pitchFamily="18" charset="0"/>
                <a:cs typeface="Times New Roman" panose="02020603050405020304" pitchFamily="18" charset="0"/>
              </a:rPr>
              <a:t>中反应的离子方程式为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实验结束阶段</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熄灭酒精灯之后继续通入</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直至装置冷却。此时通入</a:t>
            </a:r>
            <a:r>
              <a:rPr lang="en-US" altLang="zh-CN" sz="2200">
                <a:solidFill>
                  <a:srgbClr val="000000"/>
                </a:solidFill>
                <a:latin typeface="Times New Roman" panose="02020603050405020304" pitchFamily="18" charset="0"/>
                <a:cs typeface="Times New Roman" panose="02020603050405020304" pitchFamily="18" charset="0"/>
              </a:rPr>
              <a:t>N</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的目的是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含量的</a:t>
            </a:r>
            <a:r>
              <a:rPr lang="zh-CN" altLang="zh-CN" sz="2200" smtClean="0">
                <a:solidFill>
                  <a:srgbClr val="000000"/>
                </a:solidFill>
                <a:latin typeface="Times New Roman" panose="02020603050405020304" pitchFamily="18" charset="0"/>
                <a:cs typeface="Times New Roman" panose="02020603050405020304" pitchFamily="18" charset="0"/>
              </a:rPr>
              <a:t>测定</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323528" y="5537316"/>
          <a:ext cx="8128000" cy="830624"/>
        </p:xfrm>
        <a:graphic>
          <a:graphicData uri="http://schemas.openxmlformats.org/presentationml/2006/ole">
            <mc:AlternateContent xmlns:mc="http://schemas.openxmlformats.org/markup-compatibility/2006">
              <mc:Choice xmlns:v="urn:schemas-microsoft-com:vml" Requires="v">
                <p:oleObj spid="_x0000_s333826" name="文档" r:id="rId5" imgW="3839210" imgH="394970" progId="Word.Document.12">
                  <p:embed/>
                </p:oleObj>
              </mc:Choice>
              <mc:Fallback>
                <p:oleObj name="文档" r:id="rId5" imgW="3839210" imgH="394970" progId="Word.Document.12">
                  <p:embed/>
                  <p:pic>
                    <p:nvPicPr>
                      <p:cNvPr id="0" name="图片 333825"/>
                      <p:cNvPicPr/>
                      <p:nvPr/>
                    </p:nvPicPr>
                    <p:blipFill>
                      <a:blip r:embed="rId6"/>
                      <a:stretch>
                        <a:fillRect/>
                      </a:stretch>
                    </p:blipFill>
                    <p:spPr>
                      <a:xfrm>
                        <a:off x="323528" y="5537316"/>
                        <a:ext cx="8128000" cy="830624"/>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700808"/>
            <a:ext cx="8128000" cy="208480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溶液配制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称取装置</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中反应后的固体</a:t>
            </a:r>
            <a:r>
              <a:rPr lang="en-US" altLang="zh-CN" sz="2200">
                <a:solidFill>
                  <a:srgbClr val="000000"/>
                </a:solidFill>
                <a:latin typeface="Times New Roman" panose="02020603050405020304" pitchFamily="18" charset="0"/>
                <a:cs typeface="Times New Roman" panose="02020603050405020304" pitchFamily="18" charset="0"/>
              </a:rPr>
              <a:t>4.000 g,</a:t>
            </a:r>
            <a:r>
              <a:rPr lang="zh-CN" altLang="zh-CN" sz="2200">
                <a:solidFill>
                  <a:srgbClr val="000000"/>
                </a:solidFill>
                <a:latin typeface="Times New Roman" panose="02020603050405020304" pitchFamily="18" charset="0"/>
                <a:cs typeface="Times New Roman" panose="02020603050405020304" pitchFamily="18" charset="0"/>
              </a:rPr>
              <a:t>用新煮沸并冷却的蒸馏水在烧杯中溶解</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完全溶解后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全部转移至</a:t>
            </a:r>
            <a:r>
              <a:rPr lang="en-US" altLang="zh-CN" sz="2200">
                <a:solidFill>
                  <a:srgbClr val="000000"/>
                </a:solidFill>
                <a:latin typeface="Times New Roman" panose="02020603050405020304" pitchFamily="18" charset="0"/>
                <a:cs typeface="Times New Roman" panose="02020603050405020304" pitchFamily="18" charset="0"/>
              </a:rPr>
              <a:t>250 mL</a:t>
            </a:r>
            <a:r>
              <a:rPr lang="zh-CN" altLang="zh-CN" sz="2200">
                <a:solidFill>
                  <a:srgbClr val="000000"/>
                </a:solidFill>
                <a:latin typeface="Times New Roman" panose="02020603050405020304" pitchFamily="18" charset="0"/>
                <a:cs typeface="Times New Roman" panose="02020603050405020304" pitchFamily="18" charset="0"/>
              </a:rPr>
              <a:t>的</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加蒸馏水至</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滴定</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取</a:t>
            </a:r>
            <a:r>
              <a:rPr lang="en-US" altLang="zh-CN" sz="2200">
                <a:solidFill>
                  <a:srgbClr val="000000"/>
                </a:solidFill>
                <a:latin typeface="Times New Roman" panose="02020603050405020304" pitchFamily="18" charset="0"/>
                <a:cs typeface="Times New Roman" panose="02020603050405020304" pitchFamily="18" charset="0"/>
              </a:rPr>
              <a:t>25.00 mL</a:t>
            </a:r>
            <a:r>
              <a:rPr lang="zh-CN" altLang="zh-CN" sz="2200">
                <a:solidFill>
                  <a:srgbClr val="000000"/>
                </a:solidFill>
                <a:latin typeface="Times New Roman" panose="02020603050405020304" pitchFamily="18" charset="0"/>
                <a:cs typeface="Times New Roman" panose="02020603050405020304" pitchFamily="18" charset="0"/>
              </a:rPr>
              <a:t>溶液于锥形瓶中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a:t>
            </a:r>
            <a:r>
              <a:rPr lang="en-US" altLang="zh-CN" sz="2200">
                <a:solidFill>
                  <a:srgbClr val="000000"/>
                </a:solidFill>
                <a:latin typeface="Times New Roman" panose="02020603050405020304" pitchFamily="18" charset="0"/>
                <a:cs typeface="Times New Roman" panose="02020603050405020304" pitchFamily="18" charset="0"/>
              </a:rPr>
              <a:t>0.100 0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酸性</a:t>
            </a:r>
            <a:r>
              <a:rPr lang="en-US" altLang="zh-CN" sz="2200">
                <a:solidFill>
                  <a:srgbClr val="000000"/>
                </a:solidFill>
                <a:latin typeface="Times New Roman" panose="02020603050405020304" pitchFamily="18" charset="0"/>
                <a:cs typeface="Times New Roman" panose="02020603050405020304" pitchFamily="18" charset="0"/>
              </a:rPr>
              <a:t>KMnO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溶液进行滴定</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实验所得数据如下表所示</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3828436"/>
          <a:ext cx="8128000" cy="1421488"/>
        </p:xfrm>
        <a:graphic>
          <a:graphicData uri="http://schemas.openxmlformats.org/presentationml/2006/ole">
            <mc:AlternateContent xmlns:mc="http://schemas.openxmlformats.org/markup-compatibility/2006">
              <mc:Choice xmlns:v="urn:schemas-microsoft-com:vml" Requires="v">
                <p:oleObj spid="_x0000_s334850" name="文档" r:id="rId5" imgW="3895090" imgH="682625" progId="Word.Document.12">
                  <p:embed/>
                </p:oleObj>
              </mc:Choice>
              <mc:Fallback>
                <p:oleObj name="文档" r:id="rId5" imgW="3895090" imgH="682625" progId="Word.Document.12">
                  <p:embed/>
                  <p:pic>
                    <p:nvPicPr>
                      <p:cNvPr id="0" name="图片 334849"/>
                      <p:cNvPicPr/>
                      <p:nvPr/>
                    </p:nvPicPr>
                    <p:blipFill>
                      <a:blip r:embed="rId6"/>
                      <a:stretch>
                        <a:fillRect/>
                      </a:stretch>
                    </p:blipFill>
                    <p:spPr>
                      <a:xfrm>
                        <a:off x="508000" y="3828436"/>
                        <a:ext cx="8128000" cy="142148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904201"/>
            <a:ext cx="8128000" cy="3303597"/>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(6)</a:t>
            </a:r>
            <a:r>
              <a:rPr lang="zh-CN" altLang="zh-CN" sz="2200">
                <a:solidFill>
                  <a:srgbClr val="000000"/>
                </a:solidFill>
                <a:latin typeface="Times New Roman" panose="02020603050405020304" pitchFamily="18" charset="0"/>
                <a:cs typeface="Times New Roman" panose="02020603050405020304" pitchFamily="18" charset="0"/>
              </a:rPr>
              <a:t>第</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组实验数据出现异常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造成这种异常的原因可能是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锥形瓶洗净后未干燥</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滴定终点仰视读数</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滴定终点俯视读数</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酸式滴定管用蒸馏水洗浄后未用标准液润洗</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(7)</a:t>
            </a:r>
            <a:r>
              <a:rPr lang="zh-CN" altLang="zh-CN" sz="2200">
                <a:solidFill>
                  <a:srgbClr val="000000"/>
                </a:solidFill>
                <a:latin typeface="Times New Roman" panose="02020603050405020304" pitchFamily="18" charset="0"/>
                <a:cs typeface="Times New Roman" panose="02020603050405020304" pitchFamily="18" charset="0"/>
              </a:rPr>
              <a:t>根据表中数据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计算所得固体中亚硝酸钠的质量分数</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保留</a:t>
            </a: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位小数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947484"/>
            <a:ext cx="8128000" cy="1311128"/>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检查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装置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气密性</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cs typeface="Times New Roman" panose="02020603050405020304" pitchFamily="18" charset="0"/>
              </a:rPr>
              <a:t>反应生成</a:t>
            </a:r>
            <a:r>
              <a:rPr lang="en-US" altLang="zh-CN" sz="2200">
                <a:solidFill>
                  <a:srgbClr val="000000"/>
                </a:solidFill>
                <a:latin typeface="Times New Roman" panose="02020603050405020304" pitchFamily="18" charset="0"/>
                <a:cs typeface="Times New Roman" panose="02020603050405020304" pitchFamily="18" charset="0"/>
              </a:rPr>
              <a:t>HNO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,Cu</a:t>
            </a:r>
            <a:r>
              <a:rPr lang="zh-CN" altLang="zh-CN" sz="2200">
                <a:solidFill>
                  <a:srgbClr val="000000"/>
                </a:solidFill>
                <a:latin typeface="Times New Roman" panose="02020603050405020304" pitchFamily="18" charset="0"/>
                <a:cs typeface="Times New Roman" panose="02020603050405020304" pitchFamily="18" charset="0"/>
              </a:rPr>
              <a:t>可以与其反应生成</a:t>
            </a:r>
            <a:r>
              <a:rPr lang="en-US" altLang="zh-CN" sz="2200">
                <a:solidFill>
                  <a:srgbClr val="000000"/>
                </a:solidFill>
                <a:latin typeface="Times New Roman" panose="02020603050405020304" pitchFamily="18" charset="0"/>
                <a:cs typeface="Times New Roman" panose="02020603050405020304" pitchFamily="18" charset="0"/>
              </a:rPr>
              <a:t>NO,</a:t>
            </a:r>
            <a:r>
              <a:rPr lang="zh-CN" altLang="zh-CN" sz="2200">
                <a:solidFill>
                  <a:srgbClr val="000000"/>
                </a:solidFill>
                <a:latin typeface="Times New Roman" panose="02020603050405020304" pitchFamily="18" charset="0"/>
                <a:cs typeface="Times New Roman" panose="02020603050405020304" pitchFamily="18" charset="0"/>
              </a:rPr>
              <a:t>提高</a:t>
            </a:r>
            <a:r>
              <a:rPr lang="en-US" altLang="zh-CN" sz="2200">
                <a:solidFill>
                  <a:srgbClr val="000000"/>
                </a:solidFill>
                <a:latin typeface="Times New Roman" panose="02020603050405020304" pitchFamily="18" charset="0"/>
                <a:cs typeface="Times New Roman" panose="02020603050405020304" pitchFamily="18" charset="0"/>
              </a:rPr>
              <a:t>NO</a:t>
            </a:r>
            <a:r>
              <a:rPr lang="zh-CN" altLang="zh-CN" sz="2200">
                <a:solidFill>
                  <a:srgbClr val="000000"/>
                </a:solidFill>
                <a:latin typeface="Times New Roman" panose="02020603050405020304" pitchFamily="18" charset="0"/>
                <a:cs typeface="Times New Roman" panose="02020603050405020304" pitchFamily="18" charset="0"/>
              </a:rPr>
              <a:t>的</a:t>
            </a:r>
            <a:r>
              <a:rPr lang="zh-CN" altLang="zh-CN" sz="2200" smtClean="0">
                <a:solidFill>
                  <a:srgbClr val="000000"/>
                </a:solidFill>
                <a:latin typeface="Times New Roman" panose="02020603050405020304" pitchFamily="18" charset="0"/>
                <a:cs typeface="Times New Roman" panose="02020603050405020304" pitchFamily="18" charset="0"/>
              </a:rPr>
              <a:t>产率</a:t>
            </a:r>
            <a:r>
              <a:rPr lang="en-US" altLang="zh-CN" sz="2200" smtClean="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323528" y="3071502"/>
          <a:ext cx="8128000" cy="464073"/>
        </p:xfrm>
        <a:graphic>
          <a:graphicData uri="http://schemas.openxmlformats.org/presentationml/2006/ole">
            <mc:AlternateContent xmlns:mc="http://schemas.openxmlformats.org/markup-compatibility/2006">
              <mc:Choice xmlns:v="urn:schemas-microsoft-com:vml" Requires="v">
                <p:oleObj spid="_x0000_s335874" name="文档" r:id="rId5" imgW="3839210" imgH="220980" progId="Word.Document.12">
                  <p:embed/>
                </p:oleObj>
              </mc:Choice>
              <mc:Fallback>
                <p:oleObj name="文档" r:id="rId5" imgW="3839210" imgH="220980" progId="Word.Document.12">
                  <p:embed/>
                  <p:pic>
                    <p:nvPicPr>
                      <p:cNvPr id="0" name="图片 335873"/>
                      <p:cNvPicPr/>
                      <p:nvPr/>
                    </p:nvPicPr>
                    <p:blipFill>
                      <a:blip r:embed="rId6"/>
                      <a:stretch>
                        <a:fillRect/>
                      </a:stretch>
                    </p:blipFill>
                    <p:spPr>
                      <a:xfrm>
                        <a:off x="323528" y="3071502"/>
                        <a:ext cx="8128000" cy="464073"/>
                      </a:xfrm>
                      <a:prstGeom prst="rect">
                        <a:avLst/>
                      </a:prstGeom>
                    </p:spPr>
                  </p:pic>
                </p:oleObj>
              </mc:Fallback>
            </mc:AlternateContent>
          </a:graphicData>
        </a:graphic>
      </p:graphicFrame>
      <p:sp>
        <p:nvSpPr>
          <p:cNvPr id="4" name="矩形 3"/>
          <p:cNvSpPr>
            <a:spLocks noChangeAspect="1"/>
          </p:cNvSpPr>
          <p:nvPr/>
        </p:nvSpPr>
        <p:spPr>
          <a:xfrm>
            <a:off x="508000" y="3645024"/>
            <a:ext cx="8128000" cy="127227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将装置中的</a:t>
            </a:r>
            <a:r>
              <a:rPr lang="en-US" altLang="zh-CN" sz="2200">
                <a:solidFill>
                  <a:srgbClr val="000000"/>
                </a:solidFill>
                <a:latin typeface="Times New Roman" panose="02020603050405020304" pitchFamily="18" charset="0"/>
                <a:cs typeface="Times New Roman" panose="02020603050405020304" pitchFamily="18" charset="0"/>
              </a:rPr>
              <a:t>NO</a:t>
            </a:r>
            <a:r>
              <a:rPr lang="zh-CN" altLang="zh-CN" sz="2200">
                <a:solidFill>
                  <a:srgbClr val="000000"/>
                </a:solidFill>
                <a:latin typeface="Times New Roman" panose="02020603050405020304" pitchFamily="18" charset="0"/>
                <a:cs typeface="Times New Roman" panose="02020603050405020304" pitchFamily="18" charset="0"/>
              </a:rPr>
              <a:t>全部排入</a:t>
            </a:r>
            <a:r>
              <a:rPr lang="en-US" altLang="zh-CN" sz="2200">
                <a:solidFill>
                  <a:srgbClr val="000000"/>
                </a:solidFill>
                <a:latin typeface="Times New Roman" panose="02020603050405020304" pitchFamily="18" charset="0"/>
                <a:cs typeface="Times New Roman" panose="02020603050405020304" pitchFamily="18" charset="0"/>
              </a:rPr>
              <a:t>E</a:t>
            </a:r>
            <a:r>
              <a:rPr lang="zh-CN" altLang="zh-CN" sz="2200">
                <a:solidFill>
                  <a:srgbClr val="000000"/>
                </a:solidFill>
                <a:latin typeface="Times New Roman" panose="02020603050405020304" pitchFamily="18" charset="0"/>
                <a:cs typeface="Times New Roman" panose="02020603050405020304" pitchFamily="18" charset="0"/>
              </a:rPr>
              <a:t>装置被吸收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防止剩余的</a:t>
            </a:r>
            <a:r>
              <a:rPr lang="en-US" altLang="zh-CN" sz="2200">
                <a:solidFill>
                  <a:srgbClr val="000000"/>
                </a:solidFill>
                <a:latin typeface="Times New Roman" panose="02020603050405020304" pitchFamily="18" charset="0"/>
                <a:cs typeface="Times New Roman" panose="02020603050405020304" pitchFamily="18" charset="0"/>
              </a:rPr>
              <a:t>NO</a:t>
            </a:r>
            <a:r>
              <a:rPr lang="zh-CN" altLang="zh-CN" sz="2200">
                <a:solidFill>
                  <a:srgbClr val="000000"/>
                </a:solidFill>
                <a:latin typeface="Times New Roman" panose="02020603050405020304" pitchFamily="18" charset="0"/>
                <a:cs typeface="Times New Roman" panose="02020603050405020304" pitchFamily="18" charset="0"/>
              </a:rPr>
              <a:t>产生污染并防止倒吸</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cs typeface="Times New Roman" panose="02020603050405020304" pitchFamily="18" charset="0"/>
              </a:rPr>
              <a:t>容量瓶　刻度线　</a:t>
            </a:r>
            <a:r>
              <a:rPr lang="en-US" altLang="zh-CN" sz="2200">
                <a:solidFill>
                  <a:srgbClr val="000000"/>
                </a:solidFill>
                <a:latin typeface="Times New Roman" panose="02020603050405020304" pitchFamily="18" charset="0"/>
                <a:cs typeface="Times New Roman" panose="02020603050405020304" pitchFamily="18" charset="0"/>
              </a:rPr>
              <a:t>(6)BD</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(7)94.88</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340768"/>
            <a:ext cx="8128000" cy="2491067"/>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由于该实验中有气体参加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所以在组装好仪器后首先要检查装置的气密性。</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装置中生成的二氧化氮在</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装置中与水反应生成硝酸和一氧化氮</a:t>
            </a:r>
            <a:r>
              <a:rPr lang="en-US" altLang="zh-CN" sz="2200">
                <a:solidFill>
                  <a:srgbClr val="000000"/>
                </a:solidFill>
                <a:latin typeface="Times New Roman" panose="02020603050405020304" pitchFamily="18" charset="0"/>
                <a:cs typeface="Times New Roman" panose="02020603050405020304" pitchFamily="18" charset="0"/>
              </a:rPr>
              <a:t>,3NO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O=2HNO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+NO,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硝酸和铜反应生成硝酸铜、一氧化氮和水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因此</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装置中铜的作用是与生成的硝酸反应产生</a:t>
            </a:r>
            <a:r>
              <a:rPr lang="en-US" altLang="zh-CN" sz="2200">
                <a:solidFill>
                  <a:srgbClr val="000000"/>
                </a:solidFill>
                <a:latin typeface="Times New Roman" panose="02020603050405020304" pitchFamily="18" charset="0"/>
                <a:cs typeface="Times New Roman" panose="02020603050405020304" pitchFamily="18" charset="0"/>
              </a:rPr>
              <a:t>NO,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提高</a:t>
            </a:r>
            <a:r>
              <a:rPr lang="en-US" altLang="zh-CN" sz="2200">
                <a:solidFill>
                  <a:srgbClr val="000000"/>
                </a:solidFill>
                <a:latin typeface="Times New Roman" panose="02020603050405020304" pitchFamily="18" charset="0"/>
                <a:cs typeface="Times New Roman" panose="02020603050405020304" pitchFamily="18" charset="0"/>
              </a:rPr>
              <a:t>NO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的产率。</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3831835"/>
          <a:ext cx="8128000" cy="1197174"/>
        </p:xfrm>
        <a:graphic>
          <a:graphicData uri="http://schemas.openxmlformats.org/presentationml/2006/ole">
            <mc:AlternateContent xmlns:mc="http://schemas.openxmlformats.org/markup-compatibility/2006">
              <mc:Choice xmlns:v="urn:schemas-microsoft-com:vml" Requires="v">
                <p:oleObj spid="_x0000_s336898" name="文档" r:id="rId5" imgW="3839210" imgH="567055" progId="Word.Document.12">
                  <p:embed/>
                </p:oleObj>
              </mc:Choice>
              <mc:Fallback>
                <p:oleObj name="文档" r:id="rId5" imgW="3839210" imgH="567055" progId="Word.Document.12">
                  <p:embed/>
                  <p:pic>
                    <p:nvPicPr>
                      <p:cNvPr id="0" name="图片 336897"/>
                      <p:cNvPicPr/>
                      <p:nvPr/>
                    </p:nvPicPr>
                    <p:blipFill>
                      <a:blip r:embed="rId6"/>
                      <a:stretch>
                        <a:fillRect/>
                      </a:stretch>
                    </p:blipFill>
                    <p:spPr>
                      <a:xfrm>
                        <a:off x="508000" y="3831835"/>
                        <a:ext cx="8128000" cy="1197174"/>
                      </a:xfrm>
                      <a:prstGeom prst="rect">
                        <a:avLst/>
                      </a:prstGeom>
                    </p:spPr>
                  </p:pic>
                </p:oleObj>
              </mc:Fallback>
            </mc:AlternateContent>
          </a:graphicData>
        </a:graphic>
      </p:graphicFrame>
      <p:sp>
        <p:nvSpPr>
          <p:cNvPr id="4" name="矩形 3"/>
          <p:cNvSpPr>
            <a:spLocks noChangeAspect="1"/>
          </p:cNvSpPr>
          <p:nvPr/>
        </p:nvSpPr>
        <p:spPr>
          <a:xfrm>
            <a:off x="508000" y="5029009"/>
            <a:ext cx="8128000" cy="866006"/>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(4)NO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有毒</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实验完毕后需要利用氮气把剩余的</a:t>
            </a:r>
            <a:r>
              <a:rPr lang="en-US" altLang="zh-CN" sz="2200">
                <a:solidFill>
                  <a:srgbClr val="000000"/>
                </a:solidFill>
                <a:latin typeface="Times New Roman" panose="02020603050405020304" pitchFamily="18" charset="0"/>
                <a:cs typeface="Times New Roman" panose="02020603050405020304" pitchFamily="18" charset="0"/>
              </a:rPr>
              <a:t>NO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全部排入酸性高锰酸钾溶液中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并防止倒吸。</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701069"/>
            <a:ext cx="8128000" cy="370986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配制溶液时将称量好的固体溶解、冷却后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需转移到</a:t>
            </a:r>
            <a:r>
              <a:rPr lang="en-US" altLang="zh-CN" sz="2200">
                <a:solidFill>
                  <a:srgbClr val="000000"/>
                </a:solidFill>
                <a:latin typeface="Times New Roman" panose="02020603050405020304" pitchFamily="18" charset="0"/>
                <a:cs typeface="Times New Roman" panose="02020603050405020304" pitchFamily="18" charset="0"/>
              </a:rPr>
              <a:t>250</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的容量瓶中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洗涤溶解用烧杯、玻璃棒</a:t>
            </a:r>
            <a:r>
              <a:rPr lang="en-US" altLang="zh-CN" sz="2200">
                <a:solidFill>
                  <a:srgbClr val="000000"/>
                </a:solidFill>
                <a:latin typeface="Times New Roman" panose="02020603050405020304" pitchFamily="18" charset="0"/>
                <a:cs typeface="Times New Roman" panose="02020603050405020304" pitchFamily="18" charset="0"/>
              </a:rPr>
              <a:t>2~3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并将洗涤液一并移入容量瓶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再加蒸馏水定容至刻度线</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最后摇匀贴标签。</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(6)</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表格中第</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组标准液的体积偏大。锥形瓶洗净后未干燥对测定结果无影响</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滴定结束仰视读数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会导致末读数增大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即酸性高锰酸钾溶液消耗的体积偏大</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滴定结束俯视读数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导致末读数减小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酸性高锰酸钾溶液消耗的体积偏小</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酸式滴定管用蒸馏水洗净后未用标准液润洗</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会导致高锰酸钾浓度偏低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导致消耗标准液的体积偏大</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graphicFrame>
        <p:nvGraphicFramePr>
          <p:cNvPr id="2" name="对象 1"/>
          <p:cNvGraphicFramePr>
            <a:graphicFrameLocks noChangeAspect="1"/>
          </p:cNvGraphicFramePr>
          <p:nvPr/>
        </p:nvGraphicFramePr>
        <p:xfrm>
          <a:off x="508000" y="2323517"/>
          <a:ext cx="8128000" cy="2464966"/>
        </p:xfrm>
        <a:graphic>
          <a:graphicData uri="http://schemas.openxmlformats.org/presentationml/2006/ole">
            <mc:AlternateContent xmlns:mc="http://schemas.openxmlformats.org/markup-compatibility/2006">
              <mc:Choice xmlns:v="urn:schemas-microsoft-com:vml" Requires="v">
                <p:oleObj spid="_x0000_s337922" name="文档" r:id="rId5" imgW="3839210" imgH="1165860" progId="Word.Document.12">
                  <p:embed/>
                </p:oleObj>
              </mc:Choice>
              <mc:Fallback>
                <p:oleObj name="文档" r:id="rId5" imgW="3839210" imgH="1165860" progId="Word.Document.12">
                  <p:embed/>
                  <p:pic>
                    <p:nvPicPr>
                      <p:cNvPr id="0" name="图片 337921"/>
                      <p:cNvPicPr/>
                      <p:nvPr/>
                    </p:nvPicPr>
                    <p:blipFill>
                      <a:blip r:embed="rId6"/>
                      <a:stretch>
                        <a:fillRect/>
                      </a:stretch>
                    </p:blipFill>
                    <p:spPr>
                      <a:xfrm>
                        <a:off x="508000" y="2323517"/>
                        <a:ext cx="8128000" cy="2464966"/>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262722"/>
            <a:ext cx="8128000" cy="1678536"/>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湖北武汉二模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亚硝酰氯</a:t>
            </a:r>
            <a:r>
              <a:rPr lang="en-US" altLang="zh-CN" sz="2200">
                <a:solidFill>
                  <a:srgbClr val="000000"/>
                </a:solidFill>
                <a:latin typeface="Times New Roman" panose="02020603050405020304" pitchFamily="18" charset="0"/>
                <a:cs typeface="Times New Roman" panose="02020603050405020304" pitchFamily="18" charset="0"/>
              </a:rPr>
              <a:t>(ClNO)</a:t>
            </a:r>
            <a:r>
              <a:rPr lang="zh-CN" altLang="zh-CN" sz="2200">
                <a:solidFill>
                  <a:srgbClr val="000000"/>
                </a:solidFill>
                <a:latin typeface="Times New Roman" panose="02020603050405020304" pitchFamily="18" charset="0"/>
                <a:cs typeface="Times New Roman" panose="02020603050405020304" pitchFamily="18" charset="0"/>
              </a:rPr>
              <a:t>是有机物合成中的重要试剂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其沸点为</a:t>
            </a:r>
            <a:r>
              <a:rPr lang="en-US" altLang="zh-CN" sz="2200">
                <a:solidFill>
                  <a:srgbClr val="000000"/>
                </a:solidFill>
                <a:latin typeface="Times New Roman" panose="02020603050405020304" pitchFamily="18" charset="0"/>
                <a:cs typeface="Times New Roman" panose="02020603050405020304" pitchFamily="18" charset="0"/>
              </a:rPr>
              <a:t>-5.5 </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易水解。已知</a:t>
            </a:r>
            <a:r>
              <a:rPr lang="en-US" altLang="zh-CN" sz="2200">
                <a:solidFill>
                  <a:srgbClr val="000000"/>
                </a:solidFill>
                <a:latin typeface="Times New Roman" panose="02020603050405020304" pitchFamily="18" charset="0"/>
                <a:cs typeface="Times New Roman" panose="02020603050405020304" pitchFamily="18" charset="0"/>
              </a:rPr>
              <a:t>:AgNO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微溶于水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能溶于硝酸</a:t>
            </a:r>
            <a:r>
              <a:rPr lang="en-US" altLang="zh-CN" sz="2200">
                <a:solidFill>
                  <a:srgbClr val="000000"/>
                </a:solidFill>
                <a:latin typeface="Times New Roman" panose="02020603050405020304" pitchFamily="18" charset="0"/>
                <a:cs typeface="Times New Roman" panose="02020603050405020304" pitchFamily="18" charset="0"/>
              </a:rPr>
              <a:t>,AgNO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+HNO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=AgNO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+HNO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。某学习小组在实验室用</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NO</a:t>
            </a:r>
            <a:r>
              <a:rPr lang="zh-CN" altLang="zh-CN" sz="2200">
                <a:solidFill>
                  <a:srgbClr val="000000"/>
                </a:solidFill>
                <a:latin typeface="Times New Roman" panose="02020603050405020304" pitchFamily="18" charset="0"/>
                <a:cs typeface="Times New Roman" panose="02020603050405020304" pitchFamily="18" charset="0"/>
              </a:rPr>
              <a:t>制备</a:t>
            </a:r>
            <a:r>
              <a:rPr lang="en-US" altLang="zh-CN" sz="2200">
                <a:solidFill>
                  <a:srgbClr val="000000"/>
                </a:solidFill>
                <a:latin typeface="Times New Roman" panose="02020603050405020304" pitchFamily="18" charset="0"/>
                <a:cs typeface="Times New Roman" panose="02020603050405020304" pitchFamily="18" charset="0"/>
              </a:rPr>
              <a:t>ClNO</a:t>
            </a:r>
            <a:r>
              <a:rPr lang="zh-CN" altLang="zh-CN" sz="2200">
                <a:solidFill>
                  <a:srgbClr val="000000"/>
                </a:solidFill>
                <a:latin typeface="Times New Roman" panose="02020603050405020304" pitchFamily="18" charset="0"/>
                <a:cs typeface="Times New Roman" panose="02020603050405020304" pitchFamily="18" charset="0"/>
              </a:rPr>
              <a:t>并测定其纯度</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相关实验装置如图所示</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1213322" y="2843186"/>
          <a:ext cx="6717355" cy="2156668"/>
        </p:xfrm>
        <a:graphic>
          <a:graphicData uri="http://schemas.openxmlformats.org/presentationml/2006/ole">
            <mc:AlternateContent xmlns:mc="http://schemas.openxmlformats.org/markup-compatibility/2006">
              <mc:Choice xmlns:v="urn:schemas-microsoft-com:vml" Requires="v">
                <p:oleObj spid="_x0000_s338946" name="文档" r:id="rId5" imgW="3839210" imgH="1234440" progId="Word.Document.12">
                  <p:embed/>
                </p:oleObj>
              </mc:Choice>
              <mc:Fallback>
                <p:oleObj name="文档" r:id="rId5" imgW="3839210" imgH="1234440" progId="Word.Document.12">
                  <p:embed/>
                  <p:pic>
                    <p:nvPicPr>
                      <p:cNvPr id="0" name="图片 338945"/>
                      <p:cNvPicPr/>
                      <p:nvPr/>
                    </p:nvPicPr>
                    <p:blipFill>
                      <a:blip r:embed="rId6"/>
                      <a:stretch>
                        <a:fillRect/>
                      </a:stretch>
                    </p:blipFill>
                    <p:spPr>
                      <a:xfrm>
                        <a:off x="1213322" y="2843186"/>
                        <a:ext cx="6717355" cy="2156668"/>
                      </a:xfrm>
                      <a:prstGeom prst="rect">
                        <a:avLst/>
                      </a:prstGeom>
                    </p:spPr>
                  </p:pic>
                </p:oleObj>
              </mc:Fallback>
            </mc:AlternateContent>
          </a:graphicData>
        </a:graphic>
      </p:graphicFrame>
      <p:sp>
        <p:nvSpPr>
          <p:cNvPr id="4" name="矩形 3"/>
          <p:cNvSpPr>
            <a:spLocks noChangeAspect="1"/>
          </p:cNvSpPr>
          <p:nvPr/>
        </p:nvSpPr>
        <p:spPr>
          <a:xfrm>
            <a:off x="508000" y="5085184"/>
            <a:ext cx="8128000" cy="1678536"/>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制备</a:t>
            </a:r>
            <a:r>
              <a:rPr lang="en-US" altLang="zh-CN" sz="2200">
                <a:solidFill>
                  <a:srgbClr val="000000"/>
                </a:solidFill>
                <a:latin typeface="Times New Roman" panose="02020603050405020304" pitchFamily="18" charset="0"/>
                <a:cs typeface="Times New Roman" panose="02020603050405020304" pitchFamily="18" charset="0"/>
              </a:rPr>
              <a:t>Cl</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的发生装置可以选用</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填字母代号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装置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发生反应的离子方程式为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欲收集一瓶干燥的氯气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选择合适的装置。其连接顺序为</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按气流方向</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用小写字母表示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340768"/>
            <a:ext cx="5165197" cy="498598"/>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实验室可用图示装置制备亚硝酰氯</a:t>
            </a:r>
            <a:r>
              <a:rPr lang="en-US" altLang="zh-CN" sz="2200" smtClean="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39552" y="1839366"/>
          <a:ext cx="8128000" cy="2501958"/>
        </p:xfrm>
        <a:graphic>
          <a:graphicData uri="http://schemas.openxmlformats.org/presentationml/2006/ole">
            <mc:AlternateContent xmlns:mc="http://schemas.openxmlformats.org/markup-compatibility/2006">
              <mc:Choice xmlns:v="urn:schemas-microsoft-com:vml" Requires="v">
                <p:oleObj spid="_x0000_s339970" name="文档" r:id="rId5" imgW="3839210" imgH="1182370" progId="Word.Document.12">
                  <p:embed/>
                </p:oleObj>
              </mc:Choice>
              <mc:Fallback>
                <p:oleObj name="文档" r:id="rId5" imgW="3839210" imgH="1182370" progId="Word.Document.12">
                  <p:embed/>
                  <p:pic>
                    <p:nvPicPr>
                      <p:cNvPr id="0" name="图片 339969"/>
                      <p:cNvPicPr/>
                      <p:nvPr/>
                    </p:nvPicPr>
                    <p:blipFill>
                      <a:blip r:embed="rId6"/>
                      <a:stretch>
                        <a:fillRect/>
                      </a:stretch>
                    </p:blipFill>
                    <p:spPr>
                      <a:xfrm>
                        <a:off x="539552" y="1839366"/>
                        <a:ext cx="8128000" cy="2501958"/>
                      </a:xfrm>
                      <a:prstGeom prst="rect">
                        <a:avLst/>
                      </a:prstGeom>
                    </p:spPr>
                  </p:pic>
                </p:oleObj>
              </mc:Fallback>
            </mc:AlternateContent>
          </a:graphicData>
        </a:graphic>
      </p:graphicFrame>
      <p:sp>
        <p:nvSpPr>
          <p:cNvPr id="4" name="矩形 3"/>
          <p:cNvSpPr>
            <a:spLocks noChangeAspect="1"/>
          </p:cNvSpPr>
          <p:nvPr/>
        </p:nvSpPr>
        <p:spPr>
          <a:xfrm>
            <a:off x="508000" y="4437112"/>
            <a:ext cx="8128000" cy="208480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实验室也可用</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装置制备</a:t>
            </a:r>
            <a:r>
              <a:rPr lang="en-US" altLang="zh-CN" sz="2200">
                <a:solidFill>
                  <a:srgbClr val="000000"/>
                </a:solidFill>
                <a:latin typeface="Times New Roman" panose="02020603050405020304" pitchFamily="18" charset="0"/>
                <a:cs typeface="Times New Roman" panose="02020603050405020304" pitchFamily="18" charset="0"/>
              </a:rPr>
              <a:t>NO</a:t>
            </a:r>
            <a:r>
              <a:rPr lang="zh-CN" altLang="zh-CN" sz="2200">
                <a:solidFill>
                  <a:srgbClr val="000000"/>
                </a:solidFill>
                <a:latin typeface="Times New Roman" panose="02020603050405020304" pitchFamily="18" charset="0"/>
                <a:cs typeface="Times New Roman" panose="02020603050405020304" pitchFamily="18" charset="0"/>
              </a:rPr>
              <a:t>。用</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装置的优点为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检验装置气密性并装入药品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打开</a:t>
            </a:r>
            <a:r>
              <a:rPr lang="en-US" altLang="zh-CN" sz="2200">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然后再打开</a:t>
            </a:r>
            <a:r>
              <a:rPr lang="en-US" altLang="zh-CN" sz="2200" i="1">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通入一段时间气体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其目的是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然后进行其他操作。当</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中有一定量液体生成时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停止实验。</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1"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10" name="流程图: 可选过程 9">
            <a:hlinkClick r:id="rId2"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5" name="文本框 4">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1"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1"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294804"/>
            <a:ext cx="8128000" cy="452239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电石与水在</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中反应生成乙炔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同时生成</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PH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及</a:t>
            </a:r>
            <a:r>
              <a:rPr lang="en-US" altLang="zh-CN" sz="2200">
                <a:solidFill>
                  <a:srgbClr val="000000"/>
                </a:solidFill>
                <a:latin typeface="Times New Roman" panose="02020603050405020304" pitchFamily="18" charset="0"/>
                <a:cs typeface="Times New Roman" panose="02020603050405020304" pitchFamily="18" charset="0"/>
              </a:rPr>
              <a:t>AsH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通入</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中与硫酸铜反应可除去</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PH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及</a:t>
            </a:r>
            <a:r>
              <a:rPr lang="en-US" altLang="zh-CN" sz="2200">
                <a:solidFill>
                  <a:srgbClr val="000000"/>
                </a:solidFill>
                <a:latin typeface="Times New Roman" panose="02020603050405020304" pitchFamily="18" charset="0"/>
                <a:cs typeface="Times New Roman" panose="02020603050405020304" pitchFamily="18" charset="0"/>
              </a:rPr>
              <a:t>AsH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中与溴反应生成四溴乙烷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碱性高锰酸钾溶液用于氧化乙炔。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为了得到平缓的</a:t>
            </a:r>
            <a:r>
              <a:rPr lang="en-US" altLang="zh-CN" sz="2200">
                <a:solidFill>
                  <a:srgbClr val="000000"/>
                </a:solidFill>
                <a:latin typeface="Times New Roman" panose="02020603050405020304" pitchFamily="18" charset="0"/>
                <a:cs typeface="Times New Roman" panose="02020603050405020304" pitchFamily="18" charset="0"/>
              </a:rPr>
              <a:t>C</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气流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除可用饱和食盐水代替水外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还可通过逐滴加入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饱和食盐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以控制反应速率。</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(2)PH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与硫酸铜反应生成</a:t>
            </a:r>
            <a:r>
              <a:rPr lang="en-US" altLang="zh-CN" sz="2200">
                <a:solidFill>
                  <a:srgbClr val="000000"/>
                </a:solidFill>
                <a:latin typeface="Times New Roman" panose="02020603050405020304" pitchFamily="18" charset="0"/>
                <a:cs typeface="Times New Roman" panose="02020603050405020304" pitchFamily="18" charset="0"/>
              </a:rPr>
              <a:t>Cu</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和磷酸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根据电子守恒、原子守恒</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可得反应的化学方程式为</a:t>
            </a:r>
            <a:r>
              <a:rPr lang="en-US" altLang="zh-CN" sz="2200">
                <a:solidFill>
                  <a:srgbClr val="000000"/>
                </a:solidFill>
                <a:latin typeface="Times New Roman" panose="02020603050405020304" pitchFamily="18" charset="0"/>
                <a:cs typeface="Times New Roman" panose="02020603050405020304" pitchFamily="18" charset="0"/>
              </a:rPr>
              <a:t>4CuSO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+PH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+4H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O=4Cu↓+H</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PO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+4H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装置</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中在液溴液面上加入一层水的目的是水封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防止溴挥发</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装置</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中反应已完成的现象是上下两层液体均变为无色透明且几乎不再吸收乙炔气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从装置</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反应后的体系得到并纯化产品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需要进行的操作有分液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有机相干燥后蒸馏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收集</a:t>
            </a:r>
            <a:r>
              <a:rPr lang="en-US" altLang="zh-CN" sz="2200">
                <a:solidFill>
                  <a:srgbClr val="000000"/>
                </a:solidFill>
                <a:latin typeface="Times New Roman" panose="02020603050405020304" pitchFamily="18" charset="0"/>
                <a:cs typeface="Times New Roman" panose="02020603050405020304" pitchFamily="18" charset="0"/>
              </a:rPr>
              <a:t>244</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馏分。</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412776"/>
            <a:ext cx="8128000" cy="415498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已知</a:t>
            </a:r>
            <a:r>
              <a:rPr lang="en-US" altLang="zh-CN" sz="2200">
                <a:solidFill>
                  <a:srgbClr val="000000"/>
                </a:solidFill>
                <a:latin typeface="Times New Roman" panose="02020603050405020304" pitchFamily="18" charset="0"/>
                <a:cs typeface="Times New Roman" panose="02020603050405020304" pitchFamily="18" charset="0"/>
              </a:rPr>
              <a:t>:ClNO</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cs typeface="Times New Roman" panose="02020603050405020304" pitchFamily="18" charset="0"/>
              </a:rPr>
              <a:t>反应生成</a:t>
            </a:r>
            <a:r>
              <a:rPr lang="en-US" altLang="zh-CN" sz="2200">
                <a:solidFill>
                  <a:srgbClr val="000000"/>
                </a:solidFill>
                <a:latin typeface="Times New Roman" panose="02020603050405020304" pitchFamily="18" charset="0"/>
                <a:cs typeface="Times New Roman" panose="02020603050405020304" pitchFamily="18" charset="0"/>
              </a:rPr>
              <a:t>HNO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HCl</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设计实验证明</a:t>
            </a:r>
            <a:r>
              <a:rPr lang="en-US" altLang="zh-CN" sz="2200">
                <a:solidFill>
                  <a:srgbClr val="000000"/>
                </a:solidFill>
                <a:latin typeface="Times New Roman" panose="02020603050405020304" pitchFamily="18" charset="0"/>
                <a:cs typeface="Times New Roman" panose="02020603050405020304" pitchFamily="18" charset="0"/>
              </a:rPr>
              <a:t>HNO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是弱酸</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u="sng">
                <a:solidFill>
                  <a:srgbClr val="FF0000"/>
                </a:solidFill>
                <a:uFill>
                  <a:solidFill>
                    <a:srgbClr val="000000"/>
                  </a:solidFill>
                </a:u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仅提供的试剂</a:t>
            </a:r>
            <a:r>
              <a:rPr lang="en-US" altLang="zh-CN" sz="2200">
                <a:solidFill>
                  <a:srgbClr val="000000"/>
                </a:solidFill>
                <a:latin typeface="Times New Roman" panose="02020603050405020304" pitchFamily="18" charset="0"/>
                <a:cs typeface="Times New Roman" panose="02020603050405020304" pitchFamily="18" charset="0"/>
              </a:rPr>
              <a:t>:1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盐酸、</a:t>
            </a:r>
            <a:r>
              <a:rPr lang="en-US" altLang="zh-CN" sz="2200">
                <a:solidFill>
                  <a:srgbClr val="000000"/>
                </a:solidFill>
                <a:latin typeface="Times New Roman" panose="02020603050405020304" pitchFamily="18" charset="0"/>
                <a:cs typeface="Times New Roman" panose="02020603050405020304" pitchFamily="18" charset="0"/>
              </a:rPr>
              <a:t>1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 HNO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溶液、</a:t>
            </a:r>
            <a:r>
              <a:rPr lang="en-US" altLang="zh-CN" sz="2200">
                <a:solidFill>
                  <a:srgbClr val="000000"/>
                </a:solidFill>
                <a:latin typeface="Times New Roman" panose="02020603050405020304" pitchFamily="18" charset="0"/>
                <a:cs typeface="Times New Roman" panose="02020603050405020304" pitchFamily="18" charset="0"/>
              </a:rPr>
              <a:t>NaNO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溶液、红色石蕊试纸、蓝色石蕊试纸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通过以下实验测定</a:t>
            </a:r>
            <a:r>
              <a:rPr lang="en-US" altLang="zh-CN" sz="2200">
                <a:solidFill>
                  <a:srgbClr val="000000"/>
                </a:solidFill>
                <a:latin typeface="Times New Roman" panose="02020603050405020304" pitchFamily="18" charset="0"/>
                <a:cs typeface="Times New Roman" panose="02020603050405020304" pitchFamily="18" charset="0"/>
              </a:rPr>
              <a:t>ClNO</a:t>
            </a:r>
            <a:r>
              <a:rPr lang="zh-CN" altLang="zh-CN" sz="2200">
                <a:solidFill>
                  <a:srgbClr val="000000"/>
                </a:solidFill>
                <a:latin typeface="Times New Roman" panose="02020603050405020304" pitchFamily="18" charset="0"/>
                <a:cs typeface="Times New Roman" panose="02020603050405020304" pitchFamily="18" charset="0"/>
              </a:rPr>
              <a:t>样品的纯度。取</a:t>
            </a:r>
            <a:r>
              <a:rPr lang="en-US" altLang="zh-CN" sz="2200">
                <a:solidFill>
                  <a:srgbClr val="000000"/>
                </a:solidFill>
                <a:latin typeface="Times New Roman" panose="02020603050405020304" pitchFamily="18" charset="0"/>
                <a:cs typeface="Times New Roman" panose="02020603050405020304" pitchFamily="18" charset="0"/>
              </a:rPr>
              <a:t>Z</a:t>
            </a:r>
            <a:r>
              <a:rPr lang="zh-CN" altLang="zh-CN" sz="2200">
                <a:solidFill>
                  <a:srgbClr val="000000"/>
                </a:solidFill>
                <a:latin typeface="Times New Roman" panose="02020603050405020304" pitchFamily="18" charset="0"/>
                <a:cs typeface="Times New Roman" panose="02020603050405020304" pitchFamily="18" charset="0"/>
              </a:rPr>
              <a:t>中所得液体</a:t>
            </a:r>
            <a:r>
              <a:rPr lang="en-US" altLang="zh-CN" sz="2200" i="1">
                <a:solidFill>
                  <a:srgbClr val="000000"/>
                </a:solidFill>
                <a:latin typeface="Times New Roman" panose="02020603050405020304" pitchFamily="18" charset="0"/>
                <a:cs typeface="Times New Roman" panose="02020603050405020304" pitchFamily="18" charset="0"/>
              </a:rPr>
              <a:t>m</a:t>
            </a:r>
            <a:r>
              <a:rPr lang="en-US" altLang="zh-CN" sz="2200">
                <a:solidFill>
                  <a:srgbClr val="000000"/>
                </a:solidFill>
                <a:latin typeface="Times New Roman" panose="02020603050405020304" pitchFamily="18" charset="0"/>
                <a:cs typeface="Times New Roman" panose="02020603050405020304" pitchFamily="18" charset="0"/>
              </a:rPr>
              <a:t> g</a:t>
            </a:r>
            <a:r>
              <a:rPr lang="zh-CN" altLang="zh-CN" sz="2200">
                <a:solidFill>
                  <a:srgbClr val="000000"/>
                </a:solidFill>
                <a:latin typeface="Times New Roman" panose="02020603050405020304" pitchFamily="18" charset="0"/>
                <a:cs typeface="Times New Roman" panose="02020603050405020304" pitchFamily="18" charset="0"/>
              </a:rPr>
              <a:t>溶于水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配制成</a:t>
            </a:r>
            <a:r>
              <a:rPr lang="en-US" altLang="zh-CN" sz="2200">
                <a:solidFill>
                  <a:srgbClr val="000000"/>
                </a:solidFill>
                <a:latin typeface="Times New Roman" panose="02020603050405020304" pitchFamily="18" charset="0"/>
                <a:cs typeface="Times New Roman" panose="02020603050405020304" pitchFamily="18" charset="0"/>
              </a:rPr>
              <a:t>250 mL</a:t>
            </a:r>
            <a:r>
              <a:rPr lang="zh-CN" altLang="zh-CN" sz="2200">
                <a:solidFill>
                  <a:srgbClr val="000000"/>
                </a:solidFill>
                <a:latin typeface="Times New Roman" panose="02020603050405020304" pitchFamily="18" charset="0"/>
                <a:cs typeface="Times New Roman" panose="02020603050405020304" pitchFamily="18" charset="0"/>
              </a:rPr>
              <a:t>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取出</a:t>
            </a:r>
            <a:r>
              <a:rPr lang="en-US" altLang="zh-CN" sz="2200">
                <a:solidFill>
                  <a:srgbClr val="000000"/>
                </a:solidFill>
                <a:latin typeface="Times New Roman" panose="02020603050405020304" pitchFamily="18" charset="0"/>
                <a:cs typeface="Times New Roman" panose="02020603050405020304" pitchFamily="18" charset="0"/>
              </a:rPr>
              <a:t>25.00 mL</a:t>
            </a:r>
            <a:r>
              <a:rPr lang="zh-CN" altLang="zh-CN" sz="2200">
                <a:solidFill>
                  <a:srgbClr val="000000"/>
                </a:solidFill>
                <a:latin typeface="Times New Roman" panose="02020603050405020304" pitchFamily="18" charset="0"/>
                <a:cs typeface="Times New Roman" panose="02020603050405020304" pitchFamily="18" charset="0"/>
              </a:rPr>
              <a:t>样品溶于锥形瓶中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以</a:t>
            </a:r>
            <a:r>
              <a:rPr lang="en-US" altLang="zh-CN" sz="2200">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CrO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溶液为指示剂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a:t>
            </a:r>
            <a:r>
              <a:rPr lang="en-US" altLang="zh-CN" sz="2200" i="1">
                <a:solidFill>
                  <a:srgbClr val="000000"/>
                </a:solidFill>
                <a:latin typeface="Times New Roman" panose="02020603050405020304" pitchFamily="18" charset="0"/>
                <a:cs typeface="Times New Roman" panose="02020603050405020304" pitchFamily="18" charset="0"/>
              </a:rPr>
              <a:t>c</a:t>
            </a:r>
            <a:r>
              <a:rPr lang="en-US" altLang="zh-CN" sz="2200">
                <a:solidFill>
                  <a:srgbClr val="000000"/>
                </a:solidFill>
                <a:latin typeface="Times New Roman" panose="02020603050405020304" pitchFamily="18" charset="0"/>
                <a:cs typeface="Times New Roman" panose="02020603050405020304" pitchFamily="18" charset="0"/>
              </a:rPr>
              <a:t>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 AgNO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标准溶液滴定至终点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消耗标准溶液的体积为</a:t>
            </a:r>
            <a:r>
              <a:rPr lang="en-US" altLang="zh-CN" sz="2200">
                <a:solidFill>
                  <a:srgbClr val="000000"/>
                </a:solidFill>
                <a:latin typeface="Times New Roman" panose="02020603050405020304" pitchFamily="18" charset="0"/>
                <a:cs typeface="Times New Roman" panose="02020603050405020304" pitchFamily="18" charset="0"/>
              </a:rPr>
              <a:t>20.00 mL</a:t>
            </a:r>
            <a:r>
              <a:rPr lang="zh-CN" altLang="zh-CN" sz="2200">
                <a:solidFill>
                  <a:srgbClr val="000000"/>
                </a:solidFill>
                <a:latin typeface="Times New Roman" panose="02020603050405020304" pitchFamily="18" charset="0"/>
                <a:cs typeface="Times New Roman" panose="02020603050405020304" pitchFamily="18" charset="0"/>
              </a:rPr>
              <a:t>。滴定终点的现象是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亚硝酰氯</a:t>
            </a:r>
            <a:r>
              <a:rPr lang="en-US" altLang="zh-CN" sz="2200">
                <a:solidFill>
                  <a:srgbClr val="000000"/>
                </a:solidFill>
                <a:latin typeface="Times New Roman" panose="02020603050405020304" pitchFamily="18" charset="0"/>
                <a:cs typeface="Times New Roman" panose="02020603050405020304" pitchFamily="18" charset="0"/>
              </a:rPr>
              <a:t>(ClNO)</a:t>
            </a:r>
            <a:r>
              <a:rPr lang="zh-CN" altLang="zh-CN" sz="2200">
                <a:solidFill>
                  <a:srgbClr val="000000"/>
                </a:solidFill>
                <a:latin typeface="Times New Roman" panose="02020603050405020304" pitchFamily="18" charset="0"/>
                <a:cs typeface="Times New Roman" panose="02020603050405020304" pitchFamily="18" charset="0"/>
              </a:rPr>
              <a:t>的质量分数为</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已知</a:t>
            </a:r>
            <a:r>
              <a:rPr lang="en-US" altLang="zh-CN" sz="2200">
                <a:solidFill>
                  <a:srgbClr val="000000"/>
                </a:solidFill>
                <a:latin typeface="Times New Roman" panose="02020603050405020304" pitchFamily="18" charset="0"/>
                <a:cs typeface="Times New Roman" panose="02020603050405020304" pitchFamily="18" charset="0"/>
              </a:rPr>
              <a:t>:Ag</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CrO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为砖红色固体</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sp</a:t>
            </a:r>
            <a:r>
              <a:rPr lang="en-US" altLang="zh-CN" sz="2200">
                <a:solidFill>
                  <a:srgbClr val="000000"/>
                </a:solidFill>
                <a:latin typeface="Times New Roman" panose="02020603050405020304" pitchFamily="18" charset="0"/>
                <a:cs typeface="Times New Roman" panose="02020603050405020304" pitchFamily="18" charset="0"/>
              </a:rPr>
              <a:t>(AgCl)=1.56×10</a:t>
            </a:r>
            <a:r>
              <a:rPr lang="en-US" altLang="zh-CN" sz="2200" baseline="30000">
                <a:solidFill>
                  <a:srgbClr val="000000"/>
                </a:solidFill>
                <a:latin typeface="Times New Roman" panose="02020603050405020304" pitchFamily="18" charset="0"/>
                <a:cs typeface="Times New Roman" panose="02020603050405020304" pitchFamily="18" charset="0"/>
              </a:rPr>
              <a:t>-10</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i="1">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sp</a:t>
            </a:r>
            <a:r>
              <a:rPr lang="en-US" altLang="zh-CN" sz="2200">
                <a:solidFill>
                  <a:srgbClr val="000000"/>
                </a:solidFill>
                <a:latin typeface="Times New Roman" panose="02020603050405020304" pitchFamily="18" charset="0"/>
                <a:cs typeface="Times New Roman" panose="02020603050405020304" pitchFamily="18" charset="0"/>
              </a:rPr>
              <a:t>(Ag</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CrO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)=1×10</a:t>
            </a:r>
            <a:r>
              <a:rPr lang="en-US" altLang="zh-CN" sz="2200" baseline="30000">
                <a:solidFill>
                  <a:srgbClr val="000000"/>
                </a:solidFill>
                <a:latin typeface="Times New Roman" panose="02020603050405020304" pitchFamily="18" charset="0"/>
                <a:cs typeface="Times New Roman" panose="02020603050405020304" pitchFamily="18" charset="0"/>
              </a:rPr>
              <a:t>-12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graphicFrame>
        <p:nvGraphicFramePr>
          <p:cNvPr id="2" name="对象 1"/>
          <p:cNvGraphicFramePr>
            <a:graphicFrameLocks noChangeAspect="1"/>
          </p:cNvGraphicFramePr>
          <p:nvPr/>
        </p:nvGraphicFramePr>
        <p:xfrm>
          <a:off x="537901" y="1628800"/>
          <a:ext cx="8128000" cy="2915589"/>
        </p:xfrm>
        <a:graphic>
          <a:graphicData uri="http://schemas.openxmlformats.org/presentationml/2006/ole">
            <mc:AlternateContent xmlns:mc="http://schemas.openxmlformats.org/markup-compatibility/2006">
              <mc:Choice xmlns:v="urn:schemas-microsoft-com:vml" Requires="v">
                <p:oleObj spid="_x0000_s340994" name="文档" r:id="rId5" imgW="3839210" imgH="1377950" progId="Word.Document.12">
                  <p:embed/>
                </p:oleObj>
              </mc:Choice>
              <mc:Fallback>
                <p:oleObj name="文档" r:id="rId5" imgW="3839210" imgH="1377950" progId="Word.Document.12">
                  <p:embed/>
                  <p:pic>
                    <p:nvPicPr>
                      <p:cNvPr id="0" name="图片 340993"/>
                      <p:cNvPicPr/>
                      <p:nvPr/>
                    </p:nvPicPr>
                    <p:blipFill>
                      <a:blip r:embed="rId6"/>
                      <a:stretch>
                        <a:fillRect/>
                      </a:stretch>
                    </p:blipFill>
                    <p:spPr>
                      <a:xfrm>
                        <a:off x="537901" y="1628800"/>
                        <a:ext cx="8128000" cy="2915589"/>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graphicFrame>
        <p:nvGraphicFramePr>
          <p:cNvPr id="3" name="对象 2"/>
          <p:cNvGraphicFramePr>
            <a:graphicFrameLocks noChangeAspect="1"/>
          </p:cNvGraphicFramePr>
          <p:nvPr/>
        </p:nvGraphicFramePr>
        <p:xfrm>
          <a:off x="395536" y="1743408"/>
          <a:ext cx="8128000" cy="2606207"/>
        </p:xfrm>
        <a:graphic>
          <a:graphicData uri="http://schemas.openxmlformats.org/presentationml/2006/ole">
            <mc:AlternateContent xmlns:mc="http://schemas.openxmlformats.org/markup-compatibility/2006">
              <mc:Choice xmlns:v="urn:schemas-microsoft-com:vml" Requires="v">
                <p:oleObj spid="_x0000_s342018" name="文档" r:id="rId5" imgW="3839210" imgH="1231265" progId="Word.Document.12">
                  <p:embed/>
                </p:oleObj>
              </mc:Choice>
              <mc:Fallback>
                <p:oleObj name="文档" r:id="rId5" imgW="3839210" imgH="1231265" progId="Word.Document.12">
                  <p:embed/>
                  <p:pic>
                    <p:nvPicPr>
                      <p:cNvPr id="0" name="图片 342017"/>
                      <p:cNvPicPr/>
                      <p:nvPr/>
                    </p:nvPicPr>
                    <p:blipFill>
                      <a:blip r:embed="rId6"/>
                      <a:stretch>
                        <a:fillRect/>
                      </a:stretch>
                    </p:blipFill>
                    <p:spPr>
                      <a:xfrm>
                        <a:off x="395536" y="1743408"/>
                        <a:ext cx="8128000" cy="2606207"/>
                      </a:xfrm>
                      <a:prstGeom prst="rect">
                        <a:avLst/>
                      </a:prstGeom>
                    </p:spPr>
                  </p:pic>
                </p:oleObj>
              </mc:Fallback>
            </mc:AlternateContent>
          </a:graphicData>
        </a:graphic>
      </p:graphicFrame>
      <p:sp>
        <p:nvSpPr>
          <p:cNvPr id="4" name="矩形 3"/>
          <p:cNvSpPr>
            <a:spLocks noChangeAspect="1"/>
          </p:cNvSpPr>
          <p:nvPr/>
        </p:nvSpPr>
        <p:spPr>
          <a:xfrm>
            <a:off x="508000" y="4365104"/>
            <a:ext cx="8128000" cy="127227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制得的氯气中会混有水蒸气和氯化氢</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用饱和食盐水除氯化氢</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用浓硫酸吸收水蒸气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用向上排空气法收集氯气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最后进行尾气处理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故其连接顺序为</a:t>
            </a:r>
            <a:r>
              <a:rPr lang="en-US" altLang="zh-CN" sz="2200">
                <a:solidFill>
                  <a:srgbClr val="000000"/>
                </a:solidFill>
                <a:latin typeface="Times New Roman" panose="02020603050405020304" pitchFamily="18" charset="0"/>
                <a:cs typeface="Times New Roman" panose="02020603050405020304" pitchFamily="18" charset="0"/>
              </a:rPr>
              <a:t>a→f→g→c→b→d→e→j→h</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701069"/>
            <a:ext cx="8128000" cy="370986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实验室也可用</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装置制备</a:t>
            </a:r>
            <a:r>
              <a:rPr lang="en-US" altLang="zh-CN" sz="2200">
                <a:solidFill>
                  <a:srgbClr val="000000"/>
                </a:solidFill>
                <a:latin typeface="Times New Roman" panose="02020603050405020304" pitchFamily="18" charset="0"/>
                <a:cs typeface="Times New Roman" panose="02020603050405020304" pitchFamily="18" charset="0"/>
              </a:rPr>
              <a:t>NO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。用</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装置的优点是随开随用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随关随停。</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检验装置气密性并装入药品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打开</a:t>
            </a:r>
            <a:r>
              <a:rPr lang="en-US" altLang="zh-CN" sz="2200">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然后再打开</a:t>
            </a:r>
            <a:r>
              <a:rPr lang="en-US" altLang="zh-CN" sz="2200" i="1">
                <a:solidFill>
                  <a:srgbClr val="000000"/>
                </a:solidFill>
                <a:latin typeface="Times New Roman" panose="02020603050405020304" pitchFamily="18" charset="0"/>
                <a:cs typeface="Times New Roman" panose="02020603050405020304" pitchFamily="18" charset="0"/>
              </a:rPr>
              <a:t>K</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通入一段时间氯气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其目的是把三颈烧瓶中的空气排尽</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防止</a:t>
            </a:r>
            <a:r>
              <a:rPr lang="en-US" altLang="zh-CN" sz="2200">
                <a:solidFill>
                  <a:srgbClr val="000000"/>
                </a:solidFill>
                <a:latin typeface="Times New Roman" panose="02020603050405020304" pitchFamily="18" charset="0"/>
                <a:cs typeface="Times New Roman" panose="02020603050405020304" pitchFamily="18" charset="0"/>
              </a:rPr>
              <a:t>NO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被空气中的氧气氧化。</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要证明</a:t>
            </a:r>
            <a:r>
              <a:rPr lang="en-US" altLang="zh-CN" sz="2200">
                <a:solidFill>
                  <a:srgbClr val="000000"/>
                </a:solidFill>
                <a:latin typeface="Times New Roman" panose="02020603050405020304" pitchFamily="18" charset="0"/>
                <a:cs typeface="Times New Roman" panose="02020603050405020304" pitchFamily="18" charset="0"/>
              </a:rPr>
              <a:t>HNO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是弱酸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可证明</a:t>
            </a:r>
            <a:r>
              <a:rPr lang="en-US" altLang="zh-CN" sz="2200">
                <a:solidFill>
                  <a:srgbClr val="000000"/>
                </a:solidFill>
                <a:latin typeface="Times New Roman" panose="02020603050405020304" pitchFamily="18" charset="0"/>
                <a:cs typeface="Times New Roman" panose="02020603050405020304" pitchFamily="18" charset="0"/>
              </a:rPr>
              <a:t>HNO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中存在电离平衡或证明</a:t>
            </a:r>
            <a:r>
              <a:rPr lang="en-US" altLang="zh-CN" sz="2200">
                <a:solidFill>
                  <a:srgbClr val="000000"/>
                </a:solidFill>
                <a:latin typeface="Times New Roman" panose="02020603050405020304" pitchFamily="18" charset="0"/>
                <a:cs typeface="Times New Roman" panose="02020603050405020304" pitchFamily="18" charset="0"/>
              </a:rPr>
              <a:t>NaNO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能发生水解</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根据题目提供的试剂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可证明</a:t>
            </a:r>
            <a:r>
              <a:rPr lang="en-US" altLang="zh-CN" sz="2200">
                <a:solidFill>
                  <a:srgbClr val="000000"/>
                </a:solidFill>
                <a:latin typeface="Times New Roman" panose="02020603050405020304" pitchFamily="18" charset="0"/>
                <a:cs typeface="Times New Roman" panose="02020603050405020304" pitchFamily="18" charset="0"/>
              </a:rPr>
              <a:t>NaNO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溶液呈碱性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故设计的实验方案为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用玻璃棒蘸取</a:t>
            </a:r>
            <a:r>
              <a:rPr lang="en-US" altLang="zh-CN" sz="2200">
                <a:solidFill>
                  <a:srgbClr val="000000"/>
                </a:solidFill>
                <a:latin typeface="Times New Roman" panose="02020603050405020304" pitchFamily="18" charset="0"/>
                <a:cs typeface="Times New Roman" panose="02020603050405020304" pitchFamily="18" charset="0"/>
              </a:rPr>
              <a:t>NaNO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溶液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点在红色石蕊试纸中央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若试纸变蓝</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说明</a:t>
            </a:r>
            <a:r>
              <a:rPr lang="en-US" altLang="zh-CN" sz="2200">
                <a:solidFill>
                  <a:srgbClr val="000000"/>
                </a:solidFill>
                <a:latin typeface="Times New Roman" panose="02020603050405020304" pitchFamily="18" charset="0"/>
                <a:cs typeface="Times New Roman" panose="02020603050405020304" pitchFamily="18" charset="0"/>
              </a:rPr>
              <a:t>HNO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是弱酸。</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可选过程 13">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15" name="流程图: 可选过程 14">
            <a:hlinkClick r:id="rId1"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16" name="流程图: 可选过程 15">
            <a:hlinkClick r:id="rId2" action="ppaction://hlinksldjump"/>
          </p:cNvPr>
          <p:cNvSpPr/>
          <p:nvPr/>
        </p:nvSpPr>
        <p:spPr>
          <a:xfrm>
            <a:off x="2455608" y="908718"/>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题点三</a:t>
            </a:r>
            <a:endParaRPr lang="zh-CN" altLang="en-US" sz="1400" dirty="0">
              <a:solidFill>
                <a:schemeClr val="bg1"/>
              </a:solidFill>
              <a:latin typeface="+mj-ea"/>
              <a:ea typeface="+mj-ea"/>
            </a:endParaRPr>
          </a:p>
        </p:txBody>
      </p:sp>
      <p:sp>
        <p:nvSpPr>
          <p:cNvPr id="5" name="文本框 4">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3"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4"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graphicFrame>
        <p:nvGraphicFramePr>
          <p:cNvPr id="2" name="对象 1"/>
          <p:cNvGraphicFramePr>
            <a:graphicFrameLocks noChangeAspect="1"/>
          </p:cNvGraphicFramePr>
          <p:nvPr/>
        </p:nvGraphicFramePr>
        <p:xfrm>
          <a:off x="508000" y="2202455"/>
          <a:ext cx="8128000" cy="2707091"/>
        </p:xfrm>
        <a:graphic>
          <a:graphicData uri="http://schemas.openxmlformats.org/presentationml/2006/ole">
            <mc:AlternateContent xmlns:mc="http://schemas.openxmlformats.org/markup-compatibility/2006">
              <mc:Choice xmlns:v="urn:schemas-microsoft-com:vml" Requires="v">
                <p:oleObj spid="_x0000_s343042" name="文档" r:id="rId5" imgW="3839210" imgH="1280160" progId="Word.Document.12">
                  <p:embed/>
                </p:oleObj>
              </mc:Choice>
              <mc:Fallback>
                <p:oleObj name="文档" r:id="rId5" imgW="3839210" imgH="1280160" progId="Word.Document.12">
                  <p:embed/>
                  <p:pic>
                    <p:nvPicPr>
                      <p:cNvPr id="0" name="图片 343041"/>
                      <p:cNvPicPr/>
                      <p:nvPr/>
                    </p:nvPicPr>
                    <p:blipFill>
                      <a:blip r:embed="rId6"/>
                      <a:stretch>
                        <a:fillRect/>
                      </a:stretch>
                    </p:blipFill>
                    <p:spPr>
                      <a:xfrm>
                        <a:off x="508000" y="2202455"/>
                        <a:ext cx="8128000" cy="2707091"/>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1"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10" name="流程图: 可选过程 9">
            <a:hlinkClick r:id="rId2"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5" name="文本框 4">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1"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1"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2513599"/>
            <a:ext cx="8128000" cy="208480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(4)Ca(OH)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的物质的量为</a:t>
            </a:r>
            <a:r>
              <a:rPr lang="en-US" altLang="zh-CN" sz="2200">
                <a:solidFill>
                  <a:srgbClr val="000000"/>
                </a:solidFill>
                <a:latin typeface="Times New Roman" panose="02020603050405020304" pitchFamily="18" charset="0"/>
                <a:cs typeface="Times New Roman" panose="02020603050405020304" pitchFamily="18" charset="0"/>
              </a:rPr>
              <a:t>0.125</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制备</a:t>
            </a:r>
            <a:r>
              <a:rPr lang="en-US" altLang="zh-CN" sz="2200">
                <a:solidFill>
                  <a:srgbClr val="000000"/>
                </a:solidFill>
                <a:latin typeface="Times New Roman" panose="02020603050405020304" pitchFamily="18" charset="0"/>
                <a:cs typeface="Times New Roman" panose="02020603050405020304" pitchFamily="18" charset="0"/>
              </a:rPr>
              <a:t>Ca</a:t>
            </a:r>
            <a:r>
              <a:rPr lang="en-US" altLang="zh-CN" sz="2200" baseline="-25000">
                <a:solidFill>
                  <a:srgbClr val="000000"/>
                </a:solidFill>
                <a:latin typeface="Times New Roman" panose="02020603050405020304" pitchFamily="18" charset="0"/>
                <a:cs typeface="Times New Roman" panose="02020603050405020304" pitchFamily="18" charset="0"/>
              </a:rPr>
              <a:t>10</a:t>
            </a:r>
            <a:r>
              <a:rPr lang="en-US" altLang="zh-CN" sz="2200">
                <a:solidFill>
                  <a:srgbClr val="000000"/>
                </a:solidFill>
                <a:latin typeface="Times New Roman" panose="02020603050405020304" pitchFamily="18" charset="0"/>
                <a:cs typeface="Times New Roman" panose="02020603050405020304" pitchFamily="18" charset="0"/>
              </a:rPr>
              <a:t>(PO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aseline="-25000">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(OH)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应需要</a:t>
            </a:r>
            <a:r>
              <a:rPr lang="en-US" altLang="zh-CN" sz="2200">
                <a:solidFill>
                  <a:srgbClr val="000000"/>
                </a:solidFill>
                <a:latin typeface="Times New Roman" panose="02020603050405020304" pitchFamily="18" charset="0"/>
                <a:cs typeface="Times New Roman" panose="02020603050405020304" pitchFamily="18" charset="0"/>
              </a:rPr>
              <a:t>0.075</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磷酸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则可在分液漏斗中加入</a:t>
            </a:r>
            <a:r>
              <a:rPr lang="en-US" altLang="zh-CN" sz="2200">
                <a:solidFill>
                  <a:srgbClr val="000000"/>
                </a:solidFill>
                <a:latin typeface="Times New Roman" panose="02020603050405020304" pitchFamily="18" charset="0"/>
                <a:cs typeface="Times New Roman" panose="02020603050405020304" pitchFamily="18" charset="0"/>
              </a:rPr>
              <a:t>0.25</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L</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0.3</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磷酸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将石灰乳加热到</a:t>
            </a:r>
            <a:r>
              <a:rPr lang="en-US" altLang="zh-CN" sz="2200">
                <a:solidFill>
                  <a:srgbClr val="000000"/>
                </a:solidFill>
                <a:latin typeface="Times New Roman" panose="02020603050405020304" pitchFamily="18" charset="0"/>
                <a:cs typeface="Times New Roman" panose="02020603050405020304" pitchFamily="18" charset="0"/>
              </a:rPr>
              <a:t>95</a:t>
            </a:r>
            <a:r>
              <a:rPr lang="en-US"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200">
                <a:solidFill>
                  <a:srgbClr val="000000"/>
                </a:solidFill>
                <a:latin typeface="NEU-BZ-S92"/>
                <a:cs typeface="宋体" panose="02010600030101010101" pitchFamily="2" charset="-122"/>
              </a:rPr>
              <a: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在不断搅拌下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先快速滴加磷酸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然后慢慢滴加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直到磷酸全部滴完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调节并控制溶液</a:t>
            </a:r>
            <a:r>
              <a:rPr lang="en-US" altLang="zh-CN" sz="2200">
                <a:solidFill>
                  <a:srgbClr val="000000"/>
                </a:solidFill>
                <a:latin typeface="Times New Roman" panose="02020603050405020304" pitchFamily="18" charset="0"/>
                <a:cs typeface="Times New Roman" panose="02020603050405020304" pitchFamily="18" charset="0"/>
              </a:rPr>
              <a:t>pH8~9,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再充分搅拌一段时间、静置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过滤、水洗。</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1"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10" name="流程图: 可选过程 9">
            <a:hlinkClick r:id="rId2"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5" name="文本框 4">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1"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1"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268760"/>
            <a:ext cx="8128000" cy="1272271"/>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山东临沂三模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甘氨酸亚铁</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COO)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Fe]</a:t>
            </a:r>
            <a:r>
              <a:rPr lang="zh-CN" altLang="zh-CN" sz="2200">
                <a:solidFill>
                  <a:srgbClr val="000000"/>
                </a:solidFill>
                <a:latin typeface="Times New Roman" panose="02020603050405020304" pitchFamily="18" charset="0"/>
                <a:cs typeface="Times New Roman" panose="02020603050405020304" pitchFamily="18" charset="0"/>
              </a:rPr>
              <a:t>是一种补铁强化剂。实验室利用</a:t>
            </a:r>
            <a:r>
              <a:rPr lang="en-US" altLang="zh-CN" sz="2200">
                <a:solidFill>
                  <a:srgbClr val="000000"/>
                </a:solidFill>
                <a:latin typeface="Times New Roman" panose="02020603050405020304" pitchFamily="18" charset="0"/>
                <a:cs typeface="Times New Roman" panose="02020603050405020304" pitchFamily="18" charset="0"/>
              </a:rPr>
              <a:t>FeCO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与甘氨酸</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COOH)</a:t>
            </a:r>
            <a:r>
              <a:rPr lang="zh-CN" altLang="zh-CN" sz="2200">
                <a:solidFill>
                  <a:srgbClr val="000000"/>
                </a:solidFill>
                <a:latin typeface="Times New Roman" panose="02020603050405020304" pitchFamily="18" charset="0"/>
                <a:cs typeface="Times New Roman" panose="02020603050405020304" pitchFamily="18" charset="0"/>
              </a:rPr>
              <a:t>反应制备甘氨酸亚铁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实验装置如下图所示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夹持和加热仪器已略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2541031"/>
          <a:ext cx="8128000" cy="2370806"/>
        </p:xfrm>
        <a:graphic>
          <a:graphicData uri="http://schemas.openxmlformats.org/presentationml/2006/ole">
            <mc:AlternateContent xmlns:mc="http://schemas.openxmlformats.org/markup-compatibility/2006">
              <mc:Choice xmlns:v="urn:schemas-microsoft-com:vml" Requires="v">
                <p:oleObj spid="_x0000_s308226" name="文档" r:id="rId3" imgW="3839210" imgH="1120140" progId="Word.Document.12">
                  <p:embed/>
                </p:oleObj>
              </mc:Choice>
              <mc:Fallback>
                <p:oleObj name="文档" r:id="rId3" imgW="3839210" imgH="1120140" progId="Word.Document.12">
                  <p:embed/>
                  <p:pic>
                    <p:nvPicPr>
                      <p:cNvPr id="0" name="图片 308225"/>
                      <p:cNvPicPr/>
                      <p:nvPr/>
                    </p:nvPicPr>
                    <p:blipFill>
                      <a:blip r:embed="rId4"/>
                      <a:stretch>
                        <a:fillRect/>
                      </a:stretch>
                    </p:blipFill>
                    <p:spPr>
                      <a:xfrm>
                        <a:off x="508000" y="2541031"/>
                        <a:ext cx="8128000" cy="2370806"/>
                      </a:xfrm>
                      <a:prstGeom prst="rect">
                        <a:avLst/>
                      </a:prstGeom>
                    </p:spPr>
                  </p:pic>
                </p:oleObj>
              </mc:Fallback>
            </mc:AlternateContent>
          </a:graphicData>
        </a:graphic>
      </p:graphicFrame>
      <p:sp>
        <p:nvSpPr>
          <p:cNvPr id="4" name="矩形 3"/>
          <p:cNvSpPr>
            <a:spLocks noChangeAspect="1"/>
          </p:cNvSpPr>
          <p:nvPr/>
        </p:nvSpPr>
        <p:spPr>
          <a:xfrm>
            <a:off x="508000" y="4863376"/>
            <a:ext cx="8128000" cy="1678536"/>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查阅资料</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甘氨酸易溶于水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微溶于乙醇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甘氨酸亚铁易溶于水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难溶于乙醇。</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柠檬酸易溶于水和乙醇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具有较强的还原性和酸性。</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1"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1"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10" name="流程图: 可选过程 9">
            <a:hlinkClick r:id="rId2" action="ppaction://hlinksldjump"/>
          </p:cNvPr>
          <p:cNvSpPr/>
          <p:nvPr/>
        </p:nvSpPr>
        <p:spPr>
          <a:xfrm>
            <a:off x="2455608" y="908718"/>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题点三</a:t>
            </a:r>
            <a:endParaRPr lang="zh-CN" altLang="en-US" sz="1400" dirty="0">
              <a:solidFill>
                <a:schemeClr val="tx1"/>
              </a:solidFill>
              <a:latin typeface="+mj-ea"/>
              <a:ea typeface="+mj-ea"/>
            </a:endParaRPr>
          </a:p>
        </p:txBody>
      </p:sp>
      <p:sp>
        <p:nvSpPr>
          <p:cNvPr id="5" name="文本框 4">
            <a:hlinkClick r:id="rId1"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1"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endParaRPr lang="zh-CN" altLang="en-US" sz="1400">
              <a:latin typeface="+mj-ea"/>
              <a:ea typeface="+mj-ea"/>
            </a:endParaRPr>
          </a:p>
        </p:txBody>
      </p:sp>
      <p:sp>
        <p:nvSpPr>
          <p:cNvPr id="7" name="文本框 6">
            <a:hlinkClick r:id="rId1"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endParaRPr lang="zh-CN" altLang="en-US" sz="1400">
              <a:solidFill>
                <a:srgbClr val="DE7A03"/>
              </a:solidFill>
              <a:latin typeface="+mj-ea"/>
              <a:ea typeface="+mj-ea"/>
            </a:endParaRPr>
          </a:p>
        </p:txBody>
      </p:sp>
      <p:sp>
        <p:nvSpPr>
          <p:cNvPr id="2" name="矩形 1"/>
          <p:cNvSpPr>
            <a:spLocks noChangeAspect="1"/>
          </p:cNvSpPr>
          <p:nvPr/>
        </p:nvSpPr>
        <p:spPr>
          <a:xfrm>
            <a:off x="508000" y="1340768"/>
            <a:ext cx="8128000" cy="496751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实验过程</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装置</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中盛有</a:t>
            </a:r>
            <a:r>
              <a:rPr lang="en-US" altLang="zh-CN" sz="2200">
                <a:solidFill>
                  <a:srgbClr val="000000"/>
                </a:solidFill>
                <a:latin typeface="Times New Roman" panose="02020603050405020304" pitchFamily="18" charset="0"/>
                <a:cs typeface="Times New Roman" panose="02020603050405020304" pitchFamily="18" charset="0"/>
              </a:rPr>
              <a:t>17.4 g FeCO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200 mL 1.0 mol·L</a:t>
            </a:r>
            <a:r>
              <a:rPr lang="en-US" altLang="zh-CN" sz="2200" baseline="300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甘氨酸溶液。实验时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先打开仪器</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的活塞</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待装置</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中空气排净后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加热并不断搅拌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然后向三颈瓶中滴加柠檬酸溶液。</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反应结束后过滤</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将滤液进行蒸发浓缩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加入无水乙醇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过滤、洗涤并干燥。</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仪器</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的名称是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与</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相比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仪器</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的优点是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装置</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中盛有的试剂是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装置</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的作用是</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向</a:t>
            </a:r>
            <a:r>
              <a:rPr lang="en-US" altLang="zh-CN" sz="2200">
                <a:solidFill>
                  <a:srgbClr val="000000"/>
                </a:solidFill>
                <a:latin typeface="Times New Roman" panose="02020603050405020304" pitchFamily="18" charset="0"/>
                <a:cs typeface="Times New Roman" panose="02020603050405020304" pitchFamily="18" charset="0"/>
              </a:rPr>
              <a:t>FeSO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溶液中加入</a:t>
            </a:r>
            <a:r>
              <a:rPr lang="en-US" altLang="zh-CN" sz="2200">
                <a:solidFill>
                  <a:srgbClr val="000000"/>
                </a:solidFill>
                <a:latin typeface="Times New Roman" panose="02020603050405020304" pitchFamily="18" charset="0"/>
                <a:cs typeface="Times New Roman" panose="02020603050405020304" pitchFamily="18" charset="0"/>
              </a:rPr>
              <a:t>NH</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HCO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溶液可制得</a:t>
            </a:r>
            <a:r>
              <a:rPr lang="en-US" altLang="zh-CN" sz="2200">
                <a:solidFill>
                  <a:srgbClr val="000000"/>
                </a:solidFill>
                <a:latin typeface="Times New Roman" panose="02020603050405020304" pitchFamily="18" charset="0"/>
                <a:cs typeface="Times New Roman" panose="02020603050405020304" pitchFamily="18" charset="0"/>
              </a:rPr>
              <a:t>FeCO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该反应的离子方程式为</a:t>
            </a:r>
            <a:r>
              <a:rPr lang="en-US" altLang="zh-CN" sz="2200" u="sng">
                <a:solidFill>
                  <a:srgbClr val="FF0000"/>
                </a:solidFill>
                <a:uFill>
                  <a:solidFill>
                    <a:srgbClr val="000000"/>
                  </a:solidFill>
                </a:uFill>
                <a:latin typeface="宋体" panose="02010600030101010101" pitchFamily="2" charset="-122"/>
                <a:ea typeface="方正书宋_GBK" panose="03000509000000000000" pitchFamily="65" charset="-122"/>
                <a:cs typeface="Times New Roman" panose="02020603050405020304" pitchFamily="18" charset="0"/>
              </a:rPr>
              <a:t> </a:t>
            </a:r>
            <a:r>
              <a:rPr lang="zh-CN" altLang="zh-CN" sz="2200" u="sng">
                <a:solidFill>
                  <a:srgbClr val="FF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13422</Words>
  <Application>WPS 演示</Application>
  <PresentationFormat>全屏显示(4:3)</PresentationFormat>
  <Paragraphs>1068</Paragraphs>
  <Slides>64</Slides>
  <Notes>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42</vt:i4>
      </vt:variant>
      <vt:variant>
        <vt:lpstr>幻灯片标题</vt:lpstr>
      </vt:variant>
      <vt:variant>
        <vt:i4>64</vt:i4>
      </vt:variant>
    </vt:vector>
  </HeadingPairs>
  <TitlesOfParts>
    <vt:vector size="120" baseType="lpstr">
      <vt:lpstr>Arial</vt:lpstr>
      <vt:lpstr>宋体</vt:lpstr>
      <vt:lpstr>Wingdings</vt:lpstr>
      <vt:lpstr>微软雅黑</vt:lpstr>
      <vt:lpstr>黑体</vt:lpstr>
      <vt:lpstr>Times New Roman</vt:lpstr>
      <vt:lpstr>NEU-BZ-S92</vt:lpstr>
      <vt:lpstr>Segoe Print</vt:lpstr>
      <vt:lpstr>方正书宋_GBK</vt:lpstr>
      <vt:lpstr>楷体</vt:lpstr>
      <vt:lpstr>Arial Unicode MS</vt:lpstr>
      <vt:lpstr>Calibri</vt:lpstr>
      <vt:lpstr>Cambria Math</vt:lpstr>
      <vt:lpstr>Office 主题​​</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题型九　化学反应原理综合</dc:title>
  <dc:creator>User</dc:creator>
  <cp:lastModifiedBy>Administrator</cp:lastModifiedBy>
  <cp:revision>5</cp:revision>
  <dcterms:created xsi:type="dcterms:W3CDTF">2019-11-25T20:48:00Z</dcterms:created>
  <dcterms:modified xsi:type="dcterms:W3CDTF">2020-06-05T01:17:39Z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ies>
</file>