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jpeg" ContentType="image/jpeg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76" r:id="rId4"/>
    <p:sldId id="403" r:id="rId6"/>
    <p:sldId id="354" r:id="rId7"/>
    <p:sldId id="356" r:id="rId8"/>
    <p:sldId id="331" r:id="rId9"/>
    <p:sldId id="377" r:id="rId10"/>
    <p:sldId id="388" r:id="rId11"/>
    <p:sldId id="389" r:id="rId12"/>
    <p:sldId id="409" r:id="rId13"/>
    <p:sldId id="390" r:id="rId14"/>
    <p:sldId id="407" r:id="rId15"/>
    <p:sldId id="398" r:id="rId16"/>
    <p:sldId id="362" r:id="rId17"/>
    <p:sldId id="360" r:id="rId18"/>
    <p:sldId id="379" r:id="rId19"/>
    <p:sldId id="406" r:id="rId20"/>
    <p:sldId id="394" r:id="rId21"/>
    <p:sldId id="395" r:id="rId22"/>
    <p:sldId id="374" r:id="rId23"/>
    <p:sldId id="375" r:id="rId24"/>
    <p:sldId id="399" r:id="rId25"/>
    <p:sldId id="410" r:id="rId26"/>
    <p:sldId id="436" r:id="rId27"/>
    <p:sldId id="437" r:id="rId28"/>
    <p:sldId id="438" r:id="rId29"/>
    <p:sldId id="439" r:id="rId30"/>
    <p:sldId id="440" r:id="rId31"/>
    <p:sldId id="441" r:id="rId3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6DB1"/>
    <a:srgbClr val="FF0066"/>
    <a:srgbClr val="E8E8E8"/>
    <a:srgbClr val="B2B2B2"/>
    <a:srgbClr val="EAEAEA"/>
    <a:srgbClr val="99CCFF"/>
    <a:srgbClr val="FFFFFF"/>
    <a:srgbClr val="FB4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94"/>
    <p:restoredTop sz="94636"/>
  </p:normalViewPr>
  <p:slideViewPr>
    <p:cSldViewPr showGuides="1">
      <p:cViewPr varScale="1">
        <p:scale>
          <a:sx n="75" d="100"/>
          <a:sy n="75" d="100"/>
        </p:scale>
        <p:origin x="-4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Rectangle 7"/>
          <p:cNvSpPr txBox="1"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 lIns="91440" tIns="45720" rIns="91440" bIns="45720" rtlCol="0" anchor="b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40963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64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sz="2400" dirty="0">
              <a:ea typeface="仿宋_GB2312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38"/>
          <p:cNvSpPr>
            <a:spLocks noChangeArrowheads="1"/>
          </p:cNvSpPr>
          <p:nvPr/>
        </p:nvSpPr>
        <p:spPr bwMode="gray">
          <a:xfrm>
            <a:off x="684213" y="333375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bg2">
                  <a:alpha val="48000"/>
                </a:schemeClr>
              </a:gs>
              <a:gs pos="100000">
                <a:schemeClr val="bg2">
                  <a:gamma/>
                  <a:tint val="0"/>
                  <a:invGamma/>
                  <a:alpha val="80000"/>
                </a:schemeClr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Rectangle 39"/>
          <p:cNvSpPr>
            <a:spLocks noChangeArrowheads="1"/>
          </p:cNvSpPr>
          <p:nvPr/>
        </p:nvSpPr>
        <p:spPr bwMode="ltGray">
          <a:xfrm>
            <a:off x="0" y="4437063"/>
            <a:ext cx="9144000" cy="17287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Oval 40"/>
          <p:cNvSpPr>
            <a:spLocks noChangeArrowheads="1"/>
          </p:cNvSpPr>
          <p:nvPr/>
        </p:nvSpPr>
        <p:spPr bwMode="gray">
          <a:xfrm>
            <a:off x="971550" y="1628775"/>
            <a:ext cx="3529013" cy="367188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  <a:rou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gray">
          <a:xfrm>
            <a:off x="1258888" y="260350"/>
            <a:ext cx="935038" cy="936625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  <a:rou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Oval 43"/>
          <p:cNvSpPr>
            <a:spLocks noChangeArrowheads="1"/>
          </p:cNvSpPr>
          <p:nvPr/>
        </p:nvSpPr>
        <p:spPr bwMode="gray">
          <a:xfrm>
            <a:off x="4211638" y="2636838"/>
            <a:ext cx="1223963" cy="1223963"/>
          </a:xfrm>
          <a:prstGeom prst="ellipse">
            <a:avLst/>
          </a:prstGeom>
          <a:solidFill>
            <a:srgbClr val="1BABE5">
              <a:alpha val="10001"/>
            </a:srgbClr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Oval 49"/>
          <p:cNvSpPr>
            <a:spLocks noChangeArrowheads="1"/>
          </p:cNvSpPr>
          <p:nvPr/>
        </p:nvSpPr>
        <p:spPr bwMode="gray">
          <a:xfrm>
            <a:off x="993775" y="1651000"/>
            <a:ext cx="3490913" cy="36290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Oval 50"/>
          <p:cNvSpPr>
            <a:spLocks noChangeArrowheads="1"/>
          </p:cNvSpPr>
          <p:nvPr/>
        </p:nvSpPr>
        <p:spPr bwMode="gray">
          <a:xfrm>
            <a:off x="1276350" y="277813"/>
            <a:ext cx="900113" cy="900113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Oval 44"/>
          <p:cNvSpPr>
            <a:spLocks noChangeArrowheads="1"/>
          </p:cNvSpPr>
          <p:nvPr/>
        </p:nvSpPr>
        <p:spPr bwMode="gray">
          <a:xfrm>
            <a:off x="3856038" y="3500438"/>
            <a:ext cx="1582738" cy="1582738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bg1"/>
            </a:solidFill>
            <a:rou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Oval 51"/>
          <p:cNvSpPr>
            <a:spLocks noChangeArrowheads="1"/>
          </p:cNvSpPr>
          <p:nvPr/>
        </p:nvSpPr>
        <p:spPr bwMode="gray">
          <a:xfrm>
            <a:off x="3881438" y="3521075"/>
            <a:ext cx="1533525" cy="154305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Oval 41"/>
          <p:cNvSpPr>
            <a:spLocks noChangeArrowheads="1"/>
          </p:cNvSpPr>
          <p:nvPr/>
        </p:nvSpPr>
        <p:spPr bwMode="gray">
          <a:xfrm>
            <a:off x="323850" y="1268413"/>
            <a:ext cx="1438275" cy="15113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bg1"/>
            </a:solidFill>
            <a:rou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Oval 52"/>
          <p:cNvSpPr>
            <a:spLocks noChangeArrowheads="1"/>
          </p:cNvSpPr>
          <p:nvPr/>
        </p:nvSpPr>
        <p:spPr bwMode="gray">
          <a:xfrm>
            <a:off x="330200" y="1287463"/>
            <a:ext cx="1419225" cy="1462088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5" name="日期占位符 5"/>
          <p:cNvSpPr>
            <a:spLocks noGrp="1"/>
          </p:cNvSpPr>
          <p:nvPr>
            <p:ph type="dt" sz="half" idx="1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页脚占位符 6"/>
          <p:cNvSpPr>
            <a:spLocks noGrp="1"/>
          </p:cNvSpPr>
          <p:nvPr>
            <p:ph type="ftr" sz="quarter" idx="1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7"/>
          <p:cNvSpPr>
            <a:spLocks noGrp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/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5.jpeg"/><Relationship Id="rId15" Type="http://schemas.openxmlformats.org/officeDocument/2006/relationships/image" Target="../media/image4.jpeg"/><Relationship Id="rId14" Type="http://schemas.openxmlformats.org/officeDocument/2006/relationships/image" Target="../media/image6.jpe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31" name="Oval 107"/>
          <p:cNvSpPr>
            <a:spLocks noChangeArrowheads="1"/>
          </p:cNvSpPr>
          <p:nvPr/>
        </p:nvSpPr>
        <p:spPr bwMode="gray">
          <a:xfrm>
            <a:off x="1116013" y="58738"/>
            <a:ext cx="865188" cy="89217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  <a:rou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32" name="Oval 108"/>
          <p:cNvSpPr>
            <a:spLocks noChangeArrowheads="1"/>
          </p:cNvSpPr>
          <p:nvPr/>
        </p:nvSpPr>
        <p:spPr bwMode="gray">
          <a:xfrm>
            <a:off x="8101013" y="106363"/>
            <a:ext cx="790575" cy="830263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  <a:rou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Rectangle 3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3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 b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 b="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81" name="Rectangle 2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00" b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35" name="Oval 111"/>
          <p:cNvSpPr>
            <a:spLocks noChangeArrowheads="1"/>
          </p:cNvSpPr>
          <p:nvPr/>
        </p:nvSpPr>
        <p:spPr bwMode="gray">
          <a:xfrm>
            <a:off x="1133475" y="76200"/>
            <a:ext cx="828675" cy="857250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33" name="Oval 109"/>
          <p:cNvSpPr>
            <a:spLocks noChangeArrowheads="1"/>
          </p:cNvSpPr>
          <p:nvPr/>
        </p:nvSpPr>
        <p:spPr bwMode="gray">
          <a:xfrm>
            <a:off x="179388" y="333375"/>
            <a:ext cx="1152525" cy="122396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bg1"/>
            </a:solidFill>
            <a:rou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34" name="Oval 110"/>
          <p:cNvSpPr>
            <a:spLocks noChangeArrowheads="1"/>
          </p:cNvSpPr>
          <p:nvPr/>
        </p:nvSpPr>
        <p:spPr bwMode="gray">
          <a:xfrm>
            <a:off x="190500" y="352425"/>
            <a:ext cx="1128713" cy="1185863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36" name="Oval 112"/>
          <p:cNvSpPr>
            <a:spLocks noChangeArrowheads="1"/>
          </p:cNvSpPr>
          <p:nvPr/>
        </p:nvSpPr>
        <p:spPr bwMode="gray">
          <a:xfrm>
            <a:off x="8120063" y="123825"/>
            <a:ext cx="757238" cy="795338"/>
          </a:xfrm>
          <a:prstGeom prst="ellipse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3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22.GIF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G:/k&#30424;/&#25945;&#23398;&#35838;&#20214;/&#22791;&#35838;PPT/&#24517;&#20462;1/&#31532;&#20108;&#31456;/http:/www.qx121.cn/qxfw/imagelib/wind4.gif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://www.qx121.cn/qxfw/html/dafeng.htm" TargetMode="External"/><Relationship Id="rId3" Type="http://schemas.openxmlformats.org/officeDocument/2006/relationships/image" Target="G:/k&#30424;/&#25945;&#23398;&#35838;&#20214;/&#22791;&#35838;PPT/&#24517;&#20462;1/&#31532;&#20108;&#31456;/http:/www.kepu.com.cn/weather/observe/images/obs001_0402_pic.jpg" TargetMode="Externa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7" descr="52402cdd73eececa8c10294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 Box 21"/>
          <p:cNvSpPr txBox="1"/>
          <p:nvPr/>
        </p:nvSpPr>
        <p:spPr>
          <a:xfrm>
            <a:off x="2857500" y="3214688"/>
            <a:ext cx="38893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endParaRPr lang="zh-CN" altLang="en-US" sz="4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矩形 9"/>
          <p:cNvSpPr/>
          <p:nvPr/>
        </p:nvSpPr>
        <p:spPr>
          <a:xfrm>
            <a:off x="2143125" y="857250"/>
            <a:ext cx="5286375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9600" dirty="0">
                <a:latin typeface="Arial" panose="020B0604020202020204" pitchFamily="34" charset="0"/>
              </a:rPr>
              <a:t>热力环流</a:t>
            </a:r>
            <a:endParaRPr lang="zh-CN" altLang="en-US" sz="9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10" name="Group 3"/>
          <p:cNvGrpSpPr/>
          <p:nvPr/>
        </p:nvGrpSpPr>
        <p:grpSpPr>
          <a:xfrm>
            <a:off x="52388" y="-26987"/>
            <a:ext cx="2432050" cy="863600"/>
            <a:chOff x="123" y="28"/>
            <a:chExt cx="1532" cy="544"/>
          </a:xfrm>
        </p:grpSpPr>
        <p:sp>
          <p:nvSpPr>
            <p:cNvPr id="17550" name="Rectangle 4"/>
            <p:cNvSpPr/>
            <p:nvPr/>
          </p:nvSpPr>
          <p:spPr>
            <a:xfrm>
              <a:off x="123" y="28"/>
              <a:ext cx="1396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4000" i="1" dirty="0">
                  <a:latin typeface="Arial" panose="020B0604020202020204" pitchFamily="34" charset="0"/>
                  <a:ea typeface="华文新魏" panose="02010800040101010101" pitchFamily="2" charset="-122"/>
                </a:rPr>
                <a:t>热力环流</a:t>
              </a:r>
              <a:endParaRPr lang="zh-CN" altLang="en-US" sz="4000" i="1" dirty="0">
                <a:latin typeface="Arial" panose="020B0604020202020204" pitchFamily="34" charset="0"/>
                <a:ea typeface="华文新魏" panose="02010800040101010101" pitchFamily="2" charset="-122"/>
              </a:endParaRPr>
            </a:p>
          </p:txBody>
        </p:sp>
        <p:grpSp>
          <p:nvGrpSpPr>
            <p:cNvPr id="17551" name="Group 5"/>
            <p:cNvGrpSpPr/>
            <p:nvPr/>
          </p:nvGrpSpPr>
          <p:grpSpPr>
            <a:xfrm>
              <a:off x="181" y="391"/>
              <a:ext cx="1474" cy="181"/>
              <a:chOff x="181" y="391"/>
              <a:chExt cx="1474" cy="181"/>
            </a:xfrm>
          </p:grpSpPr>
          <p:sp>
            <p:nvSpPr>
              <p:cNvPr id="17552" name="Line 6"/>
              <p:cNvSpPr/>
              <p:nvPr/>
            </p:nvSpPr>
            <p:spPr>
              <a:xfrm>
                <a:off x="181" y="482"/>
                <a:ext cx="1338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553" name="AutoShape 7"/>
              <p:cNvSpPr/>
              <p:nvPr/>
            </p:nvSpPr>
            <p:spPr>
              <a:xfrm>
                <a:off x="1474" y="391"/>
                <a:ext cx="181" cy="181"/>
              </a:xfrm>
              <a:prstGeom prst="star4">
                <a:avLst>
                  <a:gd name="adj" fmla="val 12500"/>
                </a:avLst>
              </a:prstGeom>
              <a:solidFill>
                <a:schemeClr val="tx1"/>
              </a:soli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r>
                  <a:rPr lang="en-US" altLang="zh-CN" b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</a:t>
                </a:r>
                <a:endParaRPr lang="en-US" altLang="zh-CN" b="0">
                  <a:solidFill>
                    <a:srgbClr val="FFFF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7411" name="Rectangle 8" descr="宽上对角线"/>
          <p:cNvSpPr/>
          <p:nvPr/>
        </p:nvSpPr>
        <p:spPr>
          <a:xfrm>
            <a:off x="971550" y="5876925"/>
            <a:ext cx="7416800" cy="215900"/>
          </a:xfrm>
          <a:prstGeom prst="rect">
            <a:avLst/>
          </a:prstGeom>
          <a:pattFill prst="wdUpDiag">
            <a:fgClr>
              <a:srgbClr val="000000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12" name="Line 9"/>
          <p:cNvSpPr/>
          <p:nvPr/>
        </p:nvSpPr>
        <p:spPr>
          <a:xfrm>
            <a:off x="1042988" y="2852738"/>
            <a:ext cx="7416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7413" name="Rectangle 10"/>
          <p:cNvSpPr/>
          <p:nvPr/>
        </p:nvSpPr>
        <p:spPr>
          <a:xfrm>
            <a:off x="4284663" y="2060575"/>
            <a:ext cx="647700" cy="38163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14" name="Rectangle 11"/>
          <p:cNvSpPr/>
          <p:nvPr/>
        </p:nvSpPr>
        <p:spPr>
          <a:xfrm>
            <a:off x="4356100" y="6165850"/>
            <a:ext cx="503238" cy="50323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r>
              <a:rPr lang="en-US" altLang="zh-CN" sz="2800">
                <a:latin typeface="Arial" panose="020B0604020202020204" pitchFamily="34" charset="0"/>
              </a:rPr>
              <a:t>A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17415" name="Rectangle 12"/>
          <p:cNvSpPr/>
          <p:nvPr/>
        </p:nvSpPr>
        <p:spPr>
          <a:xfrm>
            <a:off x="6659563" y="6165850"/>
            <a:ext cx="503237" cy="50323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r>
              <a:rPr lang="en-US" altLang="zh-CN" sz="2800">
                <a:latin typeface="Arial" panose="020B0604020202020204" pitchFamily="34" charset="0"/>
              </a:rPr>
              <a:t>B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17416" name="Rectangle 13"/>
          <p:cNvSpPr/>
          <p:nvPr/>
        </p:nvSpPr>
        <p:spPr>
          <a:xfrm>
            <a:off x="2051050" y="6165850"/>
            <a:ext cx="503238" cy="50323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r>
              <a:rPr lang="en-US" altLang="zh-CN" sz="2800">
                <a:latin typeface="Arial" panose="020B0604020202020204" pitchFamily="34" charset="0"/>
              </a:rPr>
              <a:t>C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17417" name="Oval 14"/>
          <p:cNvSpPr/>
          <p:nvPr/>
        </p:nvSpPr>
        <p:spPr>
          <a:xfrm>
            <a:off x="4643438" y="3068638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18" name="Oval 15"/>
          <p:cNvSpPr/>
          <p:nvPr/>
        </p:nvSpPr>
        <p:spPr>
          <a:xfrm>
            <a:off x="4356100" y="2349500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19" name="Oval 16"/>
          <p:cNvSpPr/>
          <p:nvPr/>
        </p:nvSpPr>
        <p:spPr>
          <a:xfrm>
            <a:off x="4356100" y="3284538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20" name="Oval 17"/>
          <p:cNvSpPr/>
          <p:nvPr/>
        </p:nvSpPr>
        <p:spPr>
          <a:xfrm>
            <a:off x="4572000" y="35734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21" name="Oval 18"/>
          <p:cNvSpPr/>
          <p:nvPr/>
        </p:nvSpPr>
        <p:spPr>
          <a:xfrm>
            <a:off x="4356100" y="3860800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22" name="Oval 19"/>
          <p:cNvSpPr/>
          <p:nvPr/>
        </p:nvSpPr>
        <p:spPr>
          <a:xfrm>
            <a:off x="4643438" y="393382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23" name="Oval 20"/>
          <p:cNvSpPr/>
          <p:nvPr/>
        </p:nvSpPr>
        <p:spPr>
          <a:xfrm>
            <a:off x="4356100" y="42211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24" name="Oval 21"/>
          <p:cNvSpPr/>
          <p:nvPr/>
        </p:nvSpPr>
        <p:spPr>
          <a:xfrm>
            <a:off x="4643438" y="4508500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25" name="Oval 22"/>
          <p:cNvSpPr/>
          <p:nvPr/>
        </p:nvSpPr>
        <p:spPr>
          <a:xfrm>
            <a:off x="4356100" y="458152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26" name="Oval 23"/>
          <p:cNvSpPr/>
          <p:nvPr/>
        </p:nvSpPr>
        <p:spPr>
          <a:xfrm>
            <a:off x="4643438" y="50133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27" name="Oval 24"/>
          <p:cNvSpPr/>
          <p:nvPr/>
        </p:nvSpPr>
        <p:spPr>
          <a:xfrm>
            <a:off x="4356100" y="50133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28" name="Oval 25"/>
          <p:cNvSpPr/>
          <p:nvPr/>
        </p:nvSpPr>
        <p:spPr>
          <a:xfrm>
            <a:off x="4500563" y="52292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29" name="Oval 26"/>
          <p:cNvSpPr/>
          <p:nvPr/>
        </p:nvSpPr>
        <p:spPr>
          <a:xfrm>
            <a:off x="4356100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30" name="Oval 27"/>
          <p:cNvSpPr/>
          <p:nvPr/>
        </p:nvSpPr>
        <p:spPr>
          <a:xfrm>
            <a:off x="4572000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31" name="Oval 28"/>
          <p:cNvSpPr/>
          <p:nvPr/>
        </p:nvSpPr>
        <p:spPr>
          <a:xfrm>
            <a:off x="4356100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32" name="Oval 29"/>
          <p:cNvSpPr/>
          <p:nvPr/>
        </p:nvSpPr>
        <p:spPr>
          <a:xfrm>
            <a:off x="4643438" y="2565400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33" name="Oval 30"/>
          <p:cNvSpPr/>
          <p:nvPr/>
        </p:nvSpPr>
        <p:spPr>
          <a:xfrm>
            <a:off x="4643438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34" name="Oval 31"/>
          <p:cNvSpPr/>
          <p:nvPr/>
        </p:nvSpPr>
        <p:spPr>
          <a:xfrm>
            <a:off x="4500563" y="4868863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35" name="Rectangle 32"/>
          <p:cNvSpPr/>
          <p:nvPr/>
        </p:nvSpPr>
        <p:spPr>
          <a:xfrm>
            <a:off x="6516688" y="2060575"/>
            <a:ext cx="647700" cy="38163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36" name="Oval 33"/>
          <p:cNvSpPr/>
          <p:nvPr/>
        </p:nvSpPr>
        <p:spPr>
          <a:xfrm>
            <a:off x="6875463" y="31416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37" name="Oval 34"/>
          <p:cNvSpPr/>
          <p:nvPr/>
        </p:nvSpPr>
        <p:spPr>
          <a:xfrm>
            <a:off x="6588125" y="29257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38" name="Oval 35"/>
          <p:cNvSpPr/>
          <p:nvPr/>
        </p:nvSpPr>
        <p:spPr>
          <a:xfrm>
            <a:off x="6588125" y="33575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39" name="Oval 36"/>
          <p:cNvSpPr/>
          <p:nvPr/>
        </p:nvSpPr>
        <p:spPr>
          <a:xfrm>
            <a:off x="6804025" y="3644900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40" name="Oval 37"/>
          <p:cNvSpPr/>
          <p:nvPr/>
        </p:nvSpPr>
        <p:spPr>
          <a:xfrm>
            <a:off x="6588125" y="3860800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41" name="Oval 38"/>
          <p:cNvSpPr/>
          <p:nvPr/>
        </p:nvSpPr>
        <p:spPr>
          <a:xfrm>
            <a:off x="6875463" y="414972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42" name="Oval 39"/>
          <p:cNvSpPr/>
          <p:nvPr/>
        </p:nvSpPr>
        <p:spPr>
          <a:xfrm>
            <a:off x="6588125" y="42211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43" name="Oval 40"/>
          <p:cNvSpPr/>
          <p:nvPr/>
        </p:nvSpPr>
        <p:spPr>
          <a:xfrm>
            <a:off x="6875463" y="4508500"/>
            <a:ext cx="215900" cy="215900"/>
          </a:xfrm>
          <a:prstGeom prst="ellipse">
            <a:avLst/>
          </a:prstGeom>
          <a:solidFill>
            <a:srgbClr val="3399FF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44" name="Oval 41"/>
          <p:cNvSpPr/>
          <p:nvPr/>
        </p:nvSpPr>
        <p:spPr>
          <a:xfrm>
            <a:off x="6588125" y="4581525"/>
            <a:ext cx="215900" cy="215900"/>
          </a:xfrm>
          <a:prstGeom prst="ellipse">
            <a:avLst/>
          </a:prstGeom>
          <a:solidFill>
            <a:srgbClr val="3399FF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45" name="Oval 42"/>
          <p:cNvSpPr/>
          <p:nvPr/>
        </p:nvSpPr>
        <p:spPr>
          <a:xfrm>
            <a:off x="6875463" y="50133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46" name="Oval 43"/>
          <p:cNvSpPr/>
          <p:nvPr/>
        </p:nvSpPr>
        <p:spPr>
          <a:xfrm>
            <a:off x="6588125" y="50133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47" name="Oval 44"/>
          <p:cNvSpPr/>
          <p:nvPr/>
        </p:nvSpPr>
        <p:spPr>
          <a:xfrm>
            <a:off x="6732588" y="52292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48" name="Oval 45"/>
          <p:cNvSpPr/>
          <p:nvPr/>
        </p:nvSpPr>
        <p:spPr>
          <a:xfrm>
            <a:off x="6588125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49" name="Oval 46"/>
          <p:cNvSpPr/>
          <p:nvPr/>
        </p:nvSpPr>
        <p:spPr>
          <a:xfrm>
            <a:off x="6804025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50" name="Oval 47"/>
          <p:cNvSpPr/>
          <p:nvPr/>
        </p:nvSpPr>
        <p:spPr>
          <a:xfrm>
            <a:off x="6588125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51" name="Oval 48"/>
          <p:cNvSpPr/>
          <p:nvPr/>
        </p:nvSpPr>
        <p:spPr>
          <a:xfrm>
            <a:off x="6875463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52" name="Oval 49"/>
          <p:cNvSpPr/>
          <p:nvPr/>
        </p:nvSpPr>
        <p:spPr>
          <a:xfrm>
            <a:off x="6732588" y="4868863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53" name="Rectangle 50"/>
          <p:cNvSpPr/>
          <p:nvPr/>
        </p:nvSpPr>
        <p:spPr>
          <a:xfrm>
            <a:off x="2051050" y="2060575"/>
            <a:ext cx="647700" cy="38163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54" name="Oval 51"/>
          <p:cNvSpPr/>
          <p:nvPr/>
        </p:nvSpPr>
        <p:spPr>
          <a:xfrm>
            <a:off x="2409825" y="31416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55" name="Oval 52"/>
          <p:cNvSpPr/>
          <p:nvPr/>
        </p:nvSpPr>
        <p:spPr>
          <a:xfrm>
            <a:off x="2122488" y="292417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56" name="Oval 53"/>
          <p:cNvSpPr/>
          <p:nvPr/>
        </p:nvSpPr>
        <p:spPr>
          <a:xfrm>
            <a:off x="2122488" y="33575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57" name="Oval 54"/>
          <p:cNvSpPr/>
          <p:nvPr/>
        </p:nvSpPr>
        <p:spPr>
          <a:xfrm>
            <a:off x="2338388" y="35734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58" name="Oval 55"/>
          <p:cNvSpPr/>
          <p:nvPr/>
        </p:nvSpPr>
        <p:spPr>
          <a:xfrm>
            <a:off x="2122488" y="3860800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59" name="Oval 56"/>
          <p:cNvSpPr/>
          <p:nvPr/>
        </p:nvSpPr>
        <p:spPr>
          <a:xfrm>
            <a:off x="2409825" y="393382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60" name="Oval 57"/>
          <p:cNvSpPr/>
          <p:nvPr/>
        </p:nvSpPr>
        <p:spPr>
          <a:xfrm>
            <a:off x="2122488" y="42211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61" name="Oval 58"/>
          <p:cNvSpPr/>
          <p:nvPr/>
        </p:nvSpPr>
        <p:spPr>
          <a:xfrm>
            <a:off x="2409825" y="4508500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62" name="Oval 59"/>
          <p:cNvSpPr/>
          <p:nvPr/>
        </p:nvSpPr>
        <p:spPr>
          <a:xfrm>
            <a:off x="2122488" y="458152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63" name="Oval 60"/>
          <p:cNvSpPr/>
          <p:nvPr/>
        </p:nvSpPr>
        <p:spPr>
          <a:xfrm>
            <a:off x="2409825" y="50133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64" name="Oval 61"/>
          <p:cNvSpPr/>
          <p:nvPr/>
        </p:nvSpPr>
        <p:spPr>
          <a:xfrm>
            <a:off x="2122488" y="50133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65" name="Oval 62"/>
          <p:cNvSpPr/>
          <p:nvPr/>
        </p:nvSpPr>
        <p:spPr>
          <a:xfrm>
            <a:off x="2266950" y="52292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66" name="Oval 63"/>
          <p:cNvSpPr/>
          <p:nvPr/>
        </p:nvSpPr>
        <p:spPr>
          <a:xfrm>
            <a:off x="2122488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67" name="Oval 64"/>
          <p:cNvSpPr/>
          <p:nvPr/>
        </p:nvSpPr>
        <p:spPr>
          <a:xfrm>
            <a:off x="2338388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68" name="Oval 65"/>
          <p:cNvSpPr/>
          <p:nvPr/>
        </p:nvSpPr>
        <p:spPr>
          <a:xfrm>
            <a:off x="2122488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69" name="Oval 66"/>
          <p:cNvSpPr/>
          <p:nvPr/>
        </p:nvSpPr>
        <p:spPr>
          <a:xfrm>
            <a:off x="2409825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70" name="Oval 67"/>
          <p:cNvSpPr/>
          <p:nvPr/>
        </p:nvSpPr>
        <p:spPr>
          <a:xfrm>
            <a:off x="2266950" y="4868863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71" name="Oval 68"/>
          <p:cNvSpPr/>
          <p:nvPr/>
        </p:nvSpPr>
        <p:spPr>
          <a:xfrm>
            <a:off x="4356100" y="292417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72" name="Rectangle 69"/>
          <p:cNvSpPr/>
          <p:nvPr/>
        </p:nvSpPr>
        <p:spPr>
          <a:xfrm>
            <a:off x="4211638" y="5876925"/>
            <a:ext cx="865187" cy="360363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sz="2400" dirty="0">
                <a:latin typeface="Arial" panose="020B0604020202020204" pitchFamily="34" charset="0"/>
              </a:rPr>
              <a:t>受热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17473" name="Rectangle 70"/>
          <p:cNvSpPr/>
          <p:nvPr/>
        </p:nvSpPr>
        <p:spPr>
          <a:xfrm>
            <a:off x="6443663" y="5876925"/>
            <a:ext cx="865187" cy="360363"/>
          </a:xfrm>
          <a:prstGeom prst="rect">
            <a:avLst/>
          </a:prstGeom>
          <a:solidFill>
            <a:srgbClr val="0000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冷却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474" name="Rectangle 71"/>
          <p:cNvSpPr/>
          <p:nvPr/>
        </p:nvSpPr>
        <p:spPr>
          <a:xfrm>
            <a:off x="1978025" y="5876925"/>
            <a:ext cx="865188" cy="360363"/>
          </a:xfrm>
          <a:prstGeom prst="rect">
            <a:avLst/>
          </a:prstGeom>
          <a:solidFill>
            <a:srgbClr val="0000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冷却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475" name="Rectangle 72"/>
          <p:cNvSpPr/>
          <p:nvPr/>
        </p:nvSpPr>
        <p:spPr>
          <a:xfrm>
            <a:off x="4429125" y="2636838"/>
            <a:ext cx="503238" cy="503237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r>
              <a:rPr lang="en-US" altLang="zh-CN" sz="2800">
                <a:latin typeface="Arial" panose="020B0604020202020204" pitchFamily="34" charset="0"/>
              </a:rPr>
              <a:t>A’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17476" name="Rectangle 73"/>
          <p:cNvSpPr/>
          <p:nvPr/>
        </p:nvSpPr>
        <p:spPr>
          <a:xfrm>
            <a:off x="6659563" y="2636838"/>
            <a:ext cx="503237" cy="503237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r>
              <a:rPr lang="en-US" altLang="zh-CN" sz="2800">
                <a:latin typeface="Arial" panose="020B0604020202020204" pitchFamily="34" charset="0"/>
              </a:rPr>
              <a:t>B’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17477" name="Rectangle 74"/>
          <p:cNvSpPr/>
          <p:nvPr/>
        </p:nvSpPr>
        <p:spPr>
          <a:xfrm>
            <a:off x="2124075" y="2636838"/>
            <a:ext cx="503238" cy="503237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r>
              <a:rPr lang="en-US" altLang="zh-CN" sz="2800">
                <a:latin typeface="Arial" panose="020B0604020202020204" pitchFamily="34" charset="0"/>
              </a:rPr>
              <a:t>C’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17478" name="AutoShape 75"/>
          <p:cNvSpPr/>
          <p:nvPr/>
        </p:nvSpPr>
        <p:spPr>
          <a:xfrm>
            <a:off x="5076825" y="1916113"/>
            <a:ext cx="1150938" cy="792162"/>
          </a:xfrm>
          <a:prstGeom prst="wedgeRoundRectCallout">
            <a:avLst>
              <a:gd name="adj1" fmla="val -72898"/>
              <a:gd name="adj2" fmla="val 73648"/>
              <a:gd name="adj3" fmla="val 16667"/>
            </a:avLst>
          </a:prstGeom>
          <a:solidFill>
            <a:srgbClr val="0000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气压升高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479" name="AutoShape 76"/>
          <p:cNvSpPr/>
          <p:nvPr/>
        </p:nvSpPr>
        <p:spPr>
          <a:xfrm>
            <a:off x="611188" y="2060575"/>
            <a:ext cx="1152525" cy="720725"/>
          </a:xfrm>
          <a:prstGeom prst="wedgeRoundRectCallout">
            <a:avLst>
              <a:gd name="adj1" fmla="val 86639"/>
              <a:gd name="adj2" fmla="val 59690"/>
              <a:gd name="adj3" fmla="val 16667"/>
            </a:avLst>
          </a:prstGeom>
          <a:solidFill>
            <a:srgbClr val="6600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气压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降低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480" name="AutoShape 77"/>
          <p:cNvSpPr/>
          <p:nvPr/>
        </p:nvSpPr>
        <p:spPr>
          <a:xfrm>
            <a:off x="7524750" y="2060575"/>
            <a:ext cx="1152525" cy="720725"/>
          </a:xfrm>
          <a:prstGeom prst="wedgeRoundRectCallout">
            <a:avLst>
              <a:gd name="adj1" fmla="val -91736"/>
              <a:gd name="adj2" fmla="val 62116"/>
              <a:gd name="adj3" fmla="val 16667"/>
            </a:avLst>
          </a:prstGeom>
          <a:solidFill>
            <a:srgbClr val="6600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气压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降低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481" name="Oval 78"/>
          <p:cNvSpPr/>
          <p:nvPr/>
        </p:nvSpPr>
        <p:spPr>
          <a:xfrm>
            <a:off x="2411413" y="227647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82" name="Oval 79"/>
          <p:cNvSpPr/>
          <p:nvPr/>
        </p:nvSpPr>
        <p:spPr>
          <a:xfrm>
            <a:off x="4572000" y="2205038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83" name="Oval 80"/>
          <p:cNvSpPr/>
          <p:nvPr/>
        </p:nvSpPr>
        <p:spPr>
          <a:xfrm>
            <a:off x="6877050" y="2205038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84" name="Oval 81"/>
          <p:cNvSpPr/>
          <p:nvPr/>
        </p:nvSpPr>
        <p:spPr>
          <a:xfrm>
            <a:off x="2268538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85" name="Oval 82"/>
          <p:cNvSpPr/>
          <p:nvPr/>
        </p:nvSpPr>
        <p:spPr>
          <a:xfrm>
            <a:off x="2411413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86" name="Oval 83"/>
          <p:cNvSpPr/>
          <p:nvPr/>
        </p:nvSpPr>
        <p:spPr>
          <a:xfrm>
            <a:off x="2124075" y="52292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87" name="Oval 84"/>
          <p:cNvSpPr/>
          <p:nvPr/>
        </p:nvSpPr>
        <p:spPr>
          <a:xfrm>
            <a:off x="2411413" y="52292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88" name="Oval 85"/>
          <p:cNvSpPr/>
          <p:nvPr/>
        </p:nvSpPr>
        <p:spPr>
          <a:xfrm>
            <a:off x="2051050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89" name="Oval 86"/>
          <p:cNvSpPr/>
          <p:nvPr/>
        </p:nvSpPr>
        <p:spPr>
          <a:xfrm>
            <a:off x="2268538" y="56610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90" name="Oval 87"/>
          <p:cNvSpPr/>
          <p:nvPr/>
        </p:nvSpPr>
        <p:spPr>
          <a:xfrm>
            <a:off x="2052638" y="4868863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91" name="Oval 88"/>
          <p:cNvSpPr/>
          <p:nvPr/>
        </p:nvSpPr>
        <p:spPr>
          <a:xfrm>
            <a:off x="4281488" y="7532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92" name="Oval 89"/>
          <p:cNvSpPr/>
          <p:nvPr/>
        </p:nvSpPr>
        <p:spPr>
          <a:xfrm>
            <a:off x="4714875" y="50133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93" name="Oval 90"/>
          <p:cNvSpPr/>
          <p:nvPr/>
        </p:nvSpPr>
        <p:spPr>
          <a:xfrm>
            <a:off x="4427538" y="50133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94" name="Oval 91"/>
          <p:cNvSpPr/>
          <p:nvPr/>
        </p:nvSpPr>
        <p:spPr>
          <a:xfrm>
            <a:off x="4572000" y="52292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95" name="Oval 92"/>
          <p:cNvSpPr/>
          <p:nvPr/>
        </p:nvSpPr>
        <p:spPr>
          <a:xfrm>
            <a:off x="4427538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96" name="Oval 93"/>
          <p:cNvSpPr/>
          <p:nvPr/>
        </p:nvSpPr>
        <p:spPr>
          <a:xfrm>
            <a:off x="4643438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97" name="Oval 94"/>
          <p:cNvSpPr/>
          <p:nvPr/>
        </p:nvSpPr>
        <p:spPr>
          <a:xfrm>
            <a:off x="4427538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98" name="Oval 95"/>
          <p:cNvSpPr/>
          <p:nvPr/>
        </p:nvSpPr>
        <p:spPr>
          <a:xfrm>
            <a:off x="4714875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99" name="Oval 96"/>
          <p:cNvSpPr/>
          <p:nvPr/>
        </p:nvSpPr>
        <p:spPr>
          <a:xfrm>
            <a:off x="2124075" y="2565400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500" name="Oval 97"/>
          <p:cNvSpPr/>
          <p:nvPr/>
        </p:nvSpPr>
        <p:spPr>
          <a:xfrm>
            <a:off x="6588125" y="2349500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501" name="Oval 98"/>
          <p:cNvSpPr/>
          <p:nvPr/>
        </p:nvSpPr>
        <p:spPr>
          <a:xfrm>
            <a:off x="4716463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502" name="Oval 99"/>
          <p:cNvSpPr/>
          <p:nvPr/>
        </p:nvSpPr>
        <p:spPr>
          <a:xfrm>
            <a:off x="2195513" y="2349500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503" name="Oval 100"/>
          <p:cNvSpPr/>
          <p:nvPr/>
        </p:nvSpPr>
        <p:spPr>
          <a:xfrm>
            <a:off x="6588125" y="2565400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504" name="Oval 101"/>
          <p:cNvSpPr/>
          <p:nvPr/>
        </p:nvSpPr>
        <p:spPr>
          <a:xfrm>
            <a:off x="4356100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505" name="Oval 102"/>
          <p:cNvSpPr/>
          <p:nvPr/>
        </p:nvSpPr>
        <p:spPr>
          <a:xfrm>
            <a:off x="4573588" y="56610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506" name="Oval 103"/>
          <p:cNvSpPr/>
          <p:nvPr/>
        </p:nvSpPr>
        <p:spPr>
          <a:xfrm>
            <a:off x="4357688" y="4868863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507" name="Oval 104"/>
          <p:cNvSpPr/>
          <p:nvPr/>
        </p:nvSpPr>
        <p:spPr>
          <a:xfrm>
            <a:off x="6588125" y="458152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508" name="Oval 105"/>
          <p:cNvSpPr/>
          <p:nvPr/>
        </p:nvSpPr>
        <p:spPr>
          <a:xfrm>
            <a:off x="6875463" y="50133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509" name="Oval 106"/>
          <p:cNvSpPr/>
          <p:nvPr/>
        </p:nvSpPr>
        <p:spPr>
          <a:xfrm>
            <a:off x="6588125" y="50133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510" name="Oval 107"/>
          <p:cNvSpPr/>
          <p:nvPr/>
        </p:nvSpPr>
        <p:spPr>
          <a:xfrm>
            <a:off x="6732588" y="52292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511" name="Oval 108"/>
          <p:cNvSpPr/>
          <p:nvPr/>
        </p:nvSpPr>
        <p:spPr>
          <a:xfrm>
            <a:off x="6588125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512" name="Oval 109"/>
          <p:cNvSpPr/>
          <p:nvPr/>
        </p:nvSpPr>
        <p:spPr>
          <a:xfrm>
            <a:off x="6804025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513" name="Oval 110"/>
          <p:cNvSpPr/>
          <p:nvPr/>
        </p:nvSpPr>
        <p:spPr>
          <a:xfrm>
            <a:off x="6588125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514" name="Oval 111"/>
          <p:cNvSpPr/>
          <p:nvPr/>
        </p:nvSpPr>
        <p:spPr>
          <a:xfrm>
            <a:off x="6875463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515" name="Oval 112"/>
          <p:cNvSpPr/>
          <p:nvPr/>
        </p:nvSpPr>
        <p:spPr>
          <a:xfrm>
            <a:off x="6732588" y="4868863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516" name="Oval 113"/>
          <p:cNvSpPr/>
          <p:nvPr/>
        </p:nvSpPr>
        <p:spPr>
          <a:xfrm>
            <a:off x="6734175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517" name="Oval 114"/>
          <p:cNvSpPr/>
          <p:nvPr/>
        </p:nvSpPr>
        <p:spPr>
          <a:xfrm>
            <a:off x="6877050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518" name="Oval 115"/>
          <p:cNvSpPr/>
          <p:nvPr/>
        </p:nvSpPr>
        <p:spPr>
          <a:xfrm>
            <a:off x="6589713" y="52292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519" name="Oval 116"/>
          <p:cNvSpPr/>
          <p:nvPr/>
        </p:nvSpPr>
        <p:spPr>
          <a:xfrm>
            <a:off x="6877050" y="52292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520" name="Oval 117"/>
          <p:cNvSpPr/>
          <p:nvPr/>
        </p:nvSpPr>
        <p:spPr>
          <a:xfrm>
            <a:off x="6516688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521" name="Oval 118"/>
          <p:cNvSpPr/>
          <p:nvPr/>
        </p:nvSpPr>
        <p:spPr>
          <a:xfrm>
            <a:off x="6734175" y="56610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522" name="Oval 119"/>
          <p:cNvSpPr/>
          <p:nvPr/>
        </p:nvSpPr>
        <p:spPr>
          <a:xfrm>
            <a:off x="6518275" y="4868863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523" name="Oval 120"/>
          <p:cNvSpPr/>
          <p:nvPr/>
        </p:nvSpPr>
        <p:spPr>
          <a:xfrm>
            <a:off x="2411413" y="414972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524" name="Oval 121"/>
          <p:cNvSpPr/>
          <p:nvPr/>
        </p:nvSpPr>
        <p:spPr>
          <a:xfrm>
            <a:off x="4643438" y="42211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525" name="Oval 122"/>
          <p:cNvSpPr/>
          <p:nvPr/>
        </p:nvSpPr>
        <p:spPr>
          <a:xfrm>
            <a:off x="2411413" y="4724400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526" name="Oval 123"/>
          <p:cNvSpPr/>
          <p:nvPr/>
        </p:nvSpPr>
        <p:spPr>
          <a:xfrm>
            <a:off x="4643438" y="46529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527" name="Oval 124"/>
          <p:cNvSpPr/>
          <p:nvPr/>
        </p:nvSpPr>
        <p:spPr>
          <a:xfrm>
            <a:off x="6877050" y="4724400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528" name="Oval 125"/>
          <p:cNvSpPr/>
          <p:nvPr/>
        </p:nvSpPr>
        <p:spPr>
          <a:xfrm>
            <a:off x="6877050" y="393382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398" name="Oval 126"/>
          <p:cNvSpPr/>
          <p:nvPr/>
        </p:nvSpPr>
        <p:spPr>
          <a:xfrm>
            <a:off x="2411413" y="501332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399" name="Oval 127"/>
          <p:cNvSpPr/>
          <p:nvPr/>
        </p:nvSpPr>
        <p:spPr>
          <a:xfrm>
            <a:off x="2051050" y="50847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400" name="Oval 128"/>
          <p:cNvSpPr/>
          <p:nvPr/>
        </p:nvSpPr>
        <p:spPr>
          <a:xfrm>
            <a:off x="6516688" y="5157788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401" name="Oval 129"/>
          <p:cNvSpPr/>
          <p:nvPr/>
        </p:nvSpPr>
        <p:spPr>
          <a:xfrm>
            <a:off x="6875463" y="5157788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533" name="AutoShape 130"/>
          <p:cNvSpPr/>
          <p:nvPr/>
        </p:nvSpPr>
        <p:spPr>
          <a:xfrm>
            <a:off x="7235825" y="4868863"/>
            <a:ext cx="1150938" cy="792162"/>
          </a:xfrm>
          <a:prstGeom prst="wedgeRoundRectCallout">
            <a:avLst>
              <a:gd name="adj1" fmla="val -72898"/>
              <a:gd name="adj2" fmla="val 73648"/>
              <a:gd name="adj3" fmla="val 16667"/>
            </a:avLst>
          </a:prstGeom>
          <a:solidFill>
            <a:srgbClr val="0000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气压升高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534" name="AutoShape 131"/>
          <p:cNvSpPr/>
          <p:nvPr/>
        </p:nvSpPr>
        <p:spPr>
          <a:xfrm>
            <a:off x="5148263" y="5013325"/>
            <a:ext cx="1152525" cy="720725"/>
          </a:xfrm>
          <a:prstGeom prst="wedgeRoundRectCallout">
            <a:avLst>
              <a:gd name="adj1" fmla="val -95042"/>
              <a:gd name="adj2" fmla="val 61231"/>
              <a:gd name="adj3" fmla="val 16667"/>
            </a:avLst>
          </a:prstGeom>
          <a:solidFill>
            <a:srgbClr val="6600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气压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降低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535" name="AutoShape 132"/>
          <p:cNvSpPr/>
          <p:nvPr/>
        </p:nvSpPr>
        <p:spPr>
          <a:xfrm>
            <a:off x="539750" y="5013325"/>
            <a:ext cx="1150938" cy="792163"/>
          </a:xfrm>
          <a:prstGeom prst="wedgeRoundRectCallout">
            <a:avLst>
              <a:gd name="adj1" fmla="val 104620"/>
              <a:gd name="adj2" fmla="val 53407"/>
              <a:gd name="adj3" fmla="val 16667"/>
            </a:avLst>
          </a:prstGeom>
          <a:solidFill>
            <a:srgbClr val="0000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气压升高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4405" name="AutoShape 133"/>
          <p:cNvSpPr/>
          <p:nvPr/>
        </p:nvSpPr>
        <p:spPr>
          <a:xfrm>
            <a:off x="4356100" y="2492375"/>
            <a:ext cx="431800" cy="3241675"/>
          </a:xfrm>
          <a:prstGeom prst="upArrow">
            <a:avLst>
              <a:gd name="adj1" fmla="val 50000"/>
              <a:gd name="adj2" fmla="val 187683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406" name="AutoShape 134"/>
          <p:cNvSpPr/>
          <p:nvPr/>
        </p:nvSpPr>
        <p:spPr>
          <a:xfrm>
            <a:off x="2124075" y="2638425"/>
            <a:ext cx="431800" cy="3095625"/>
          </a:xfrm>
          <a:prstGeom prst="downArrow">
            <a:avLst>
              <a:gd name="adj1" fmla="val 50000"/>
              <a:gd name="adj2" fmla="val 17922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407" name="AutoShape 135"/>
          <p:cNvSpPr/>
          <p:nvPr/>
        </p:nvSpPr>
        <p:spPr>
          <a:xfrm>
            <a:off x="6588125" y="2636838"/>
            <a:ext cx="431800" cy="3095625"/>
          </a:xfrm>
          <a:prstGeom prst="downArrow">
            <a:avLst>
              <a:gd name="adj1" fmla="val 50000"/>
              <a:gd name="adj2" fmla="val 17922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408" name="AutoShape 136"/>
          <p:cNvSpPr/>
          <p:nvPr/>
        </p:nvSpPr>
        <p:spPr>
          <a:xfrm>
            <a:off x="5076825" y="2349500"/>
            <a:ext cx="1439863" cy="360363"/>
          </a:xfrm>
          <a:prstGeom prst="rightArrow">
            <a:avLst>
              <a:gd name="adj1" fmla="val 50000"/>
              <a:gd name="adj2" fmla="val 99889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409" name="AutoShape 137"/>
          <p:cNvSpPr/>
          <p:nvPr/>
        </p:nvSpPr>
        <p:spPr>
          <a:xfrm>
            <a:off x="2771775" y="5445125"/>
            <a:ext cx="1439863" cy="360363"/>
          </a:xfrm>
          <a:prstGeom prst="rightArrow">
            <a:avLst>
              <a:gd name="adj1" fmla="val 50000"/>
              <a:gd name="adj2" fmla="val 99889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410" name="AutoShape 138"/>
          <p:cNvSpPr/>
          <p:nvPr/>
        </p:nvSpPr>
        <p:spPr>
          <a:xfrm>
            <a:off x="2771775" y="2349500"/>
            <a:ext cx="1441450" cy="358775"/>
          </a:xfrm>
          <a:prstGeom prst="leftArrow">
            <a:avLst>
              <a:gd name="adj1" fmla="val 50000"/>
              <a:gd name="adj2" fmla="val 100442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411" name="AutoShape 139"/>
          <p:cNvSpPr/>
          <p:nvPr/>
        </p:nvSpPr>
        <p:spPr>
          <a:xfrm>
            <a:off x="5002213" y="5445125"/>
            <a:ext cx="1441450" cy="358775"/>
          </a:xfrm>
          <a:prstGeom prst="leftArrow">
            <a:avLst>
              <a:gd name="adj1" fmla="val 50000"/>
              <a:gd name="adj2" fmla="val 100442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412" name="Rectangle 140"/>
          <p:cNvSpPr/>
          <p:nvPr/>
        </p:nvSpPr>
        <p:spPr>
          <a:xfrm>
            <a:off x="3203575" y="1844675"/>
            <a:ext cx="792163" cy="5762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r>
              <a:rPr lang="zh-CN" altLang="en-US" sz="4000" dirty="0">
                <a:solidFill>
                  <a:srgbClr val="FF33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风</a:t>
            </a:r>
            <a:endParaRPr lang="zh-CN" altLang="en-US" sz="4000" dirty="0">
              <a:solidFill>
                <a:srgbClr val="FF33C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4413" name="Rectangle 141"/>
          <p:cNvSpPr/>
          <p:nvPr/>
        </p:nvSpPr>
        <p:spPr>
          <a:xfrm>
            <a:off x="5219700" y="1844675"/>
            <a:ext cx="792163" cy="57626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r>
              <a:rPr lang="zh-CN" altLang="en-US" sz="4000" dirty="0">
                <a:solidFill>
                  <a:srgbClr val="FF33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风</a:t>
            </a:r>
            <a:endParaRPr lang="zh-CN" altLang="en-US" sz="4000" dirty="0">
              <a:solidFill>
                <a:srgbClr val="FF33C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4414" name="Rectangle 142"/>
          <p:cNvSpPr/>
          <p:nvPr/>
        </p:nvSpPr>
        <p:spPr>
          <a:xfrm>
            <a:off x="5364163" y="4868863"/>
            <a:ext cx="792162" cy="57626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r>
              <a:rPr lang="zh-CN" altLang="en-US" sz="4000" dirty="0">
                <a:solidFill>
                  <a:srgbClr val="FF33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风</a:t>
            </a:r>
            <a:endParaRPr lang="zh-CN" altLang="en-US" sz="4000" dirty="0">
              <a:solidFill>
                <a:srgbClr val="FF33C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4415" name="Rectangle 143"/>
          <p:cNvSpPr/>
          <p:nvPr/>
        </p:nvSpPr>
        <p:spPr>
          <a:xfrm>
            <a:off x="2987675" y="4868863"/>
            <a:ext cx="792163" cy="57626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r>
              <a:rPr lang="zh-CN" altLang="en-US" sz="4000" dirty="0">
                <a:solidFill>
                  <a:srgbClr val="FF33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风</a:t>
            </a:r>
            <a:endParaRPr lang="zh-CN" altLang="en-US" sz="4000" dirty="0">
              <a:solidFill>
                <a:srgbClr val="FF33C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4416" name="Freeform 144"/>
          <p:cNvSpPr/>
          <p:nvPr/>
        </p:nvSpPr>
        <p:spPr>
          <a:xfrm>
            <a:off x="1331913" y="2252663"/>
            <a:ext cx="6697662" cy="1392237"/>
          </a:xfrm>
          <a:custGeom>
            <a:avLst/>
            <a:gdLst>
              <a:gd name="txL" fmla="*/ 0 w 4219"/>
              <a:gd name="txT" fmla="*/ 0 h 877"/>
              <a:gd name="txR" fmla="*/ 4219 w 4219"/>
              <a:gd name="txB" fmla="*/ 877 h 877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219" h="877">
                <a:moveTo>
                  <a:pt x="0" y="877"/>
                </a:moveTo>
                <a:cubicBezTo>
                  <a:pt x="714" y="453"/>
                  <a:pt x="1429" y="30"/>
                  <a:pt x="2132" y="15"/>
                </a:cubicBezTo>
                <a:cubicBezTo>
                  <a:pt x="2835" y="0"/>
                  <a:pt x="3871" y="658"/>
                  <a:pt x="4219" y="786"/>
                </a:cubicBezTo>
              </a:path>
            </a:pathLst>
          </a:custGeom>
          <a:noFill/>
          <a:ln w="57150" cap="flat" cmpd="sng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417" name="Freeform 145"/>
          <p:cNvSpPr/>
          <p:nvPr/>
        </p:nvSpPr>
        <p:spPr>
          <a:xfrm rot="10800000">
            <a:off x="1403350" y="4989513"/>
            <a:ext cx="6697663" cy="1392237"/>
          </a:xfrm>
          <a:custGeom>
            <a:avLst/>
            <a:gdLst>
              <a:gd name="txL" fmla="*/ 0 w 4219"/>
              <a:gd name="txT" fmla="*/ 0 h 877"/>
              <a:gd name="txR" fmla="*/ 4219 w 4219"/>
              <a:gd name="txB" fmla="*/ 877 h 877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219" h="877">
                <a:moveTo>
                  <a:pt x="0" y="877"/>
                </a:moveTo>
                <a:cubicBezTo>
                  <a:pt x="714" y="453"/>
                  <a:pt x="1429" y="30"/>
                  <a:pt x="2132" y="15"/>
                </a:cubicBezTo>
                <a:cubicBezTo>
                  <a:pt x="2835" y="0"/>
                  <a:pt x="3871" y="658"/>
                  <a:pt x="4219" y="786"/>
                </a:cubicBezTo>
              </a:path>
            </a:pathLst>
          </a:custGeom>
          <a:noFill/>
          <a:ln w="57150" cap="flat" cmpd="sng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418" name="AutoShape 146"/>
          <p:cNvSpPr/>
          <p:nvPr/>
        </p:nvSpPr>
        <p:spPr>
          <a:xfrm>
            <a:off x="3929063" y="214313"/>
            <a:ext cx="5214937" cy="1800225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等压面弯曲规律：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高压上凸、低压下凹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0868 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0.24809 0.0263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1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20868 -0.005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3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-0.24792 0.015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4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5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98" grpId="0" animBg="1"/>
      <p:bldP spid="54399" grpId="0" animBg="1"/>
      <p:bldP spid="54400" grpId="0" animBg="1"/>
      <p:bldP spid="54401" grpId="0" animBg="1"/>
      <p:bldP spid="54405" grpId="0" animBg="1"/>
      <p:bldP spid="54406" grpId="0" animBg="1"/>
      <p:bldP spid="54407" grpId="0" animBg="1"/>
      <p:bldP spid="54408" grpId="0" animBg="1"/>
      <p:bldP spid="54409" grpId="0" animBg="1"/>
      <p:bldP spid="54410" grpId="0" animBg="1"/>
      <p:bldP spid="54411" grpId="0" animBg="1"/>
      <p:bldP spid="54412" grpId="0"/>
      <p:bldP spid="54413" grpId="0"/>
      <p:bldP spid="54414" grpId="0"/>
      <p:bldP spid="54415" grpId="0"/>
      <p:bldP spid="54416" grpId="0" animBg="1"/>
      <p:bldP spid="54417" grpId="0" animBg="1"/>
      <p:bldP spid="544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直接连接符 58369"/>
          <p:cNvSpPr/>
          <p:nvPr/>
        </p:nvSpPr>
        <p:spPr>
          <a:xfrm>
            <a:off x="755650" y="5157788"/>
            <a:ext cx="7056438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8371" name="矩形 58370"/>
          <p:cNvSpPr/>
          <p:nvPr/>
        </p:nvSpPr>
        <p:spPr>
          <a:xfrm>
            <a:off x="684213" y="5157788"/>
            <a:ext cx="7343775" cy="431800"/>
          </a:xfrm>
          <a:prstGeom prst="rect">
            <a:avLst/>
          </a:prstGeom>
          <a:gradFill rotWithShape="0">
            <a:gsLst>
              <a:gs pos="0">
                <a:srgbClr val="FFCC00">
                  <a:gamma/>
                  <a:shade val="66275"/>
                  <a:invGamma/>
                </a:srgbClr>
              </a:gs>
              <a:gs pos="100000">
                <a:srgbClr val="FFCC0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>
              <a:buClr>
                <a:schemeClr val="bg1"/>
              </a:buClr>
            </a:pPr>
            <a:endParaRPr lang="zh-CN" altLang="en-US" sz="2400" b="0" dirty="0">
              <a:latin typeface="Times New Roman" panose="02020603050405020304" pitchFamily="18" charset="0"/>
            </a:endParaRPr>
          </a:p>
        </p:txBody>
      </p:sp>
      <p:sp>
        <p:nvSpPr>
          <p:cNvPr id="58372" name="文本框 58371"/>
          <p:cNvSpPr txBox="1"/>
          <p:nvPr/>
        </p:nvSpPr>
        <p:spPr>
          <a:xfrm>
            <a:off x="5056188" y="1989138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chemeClr val="bg1"/>
              </a:buClr>
            </a:pPr>
            <a:endParaRPr lang="zh-CN" altLang="en-US" sz="2400" b="0" dirty="0">
              <a:latin typeface="Times New Roman" panose="02020603050405020304" pitchFamily="18" charset="0"/>
            </a:endParaRPr>
          </a:p>
        </p:txBody>
      </p:sp>
      <p:sp>
        <p:nvSpPr>
          <p:cNvPr id="58373" name="文本框 58372"/>
          <p:cNvSpPr txBox="1"/>
          <p:nvPr/>
        </p:nvSpPr>
        <p:spPr>
          <a:xfrm>
            <a:off x="1044575" y="2349500"/>
            <a:ext cx="20875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endParaRPr lang="zh-CN" altLang="en-US" sz="2400" b="0" dirty="0">
              <a:latin typeface="Times New Roman" panose="02020603050405020304" pitchFamily="18" charset="0"/>
            </a:endParaRPr>
          </a:p>
        </p:txBody>
      </p:sp>
      <p:sp>
        <p:nvSpPr>
          <p:cNvPr id="58374" name="文本框 58373"/>
          <p:cNvSpPr txBox="1"/>
          <p:nvPr/>
        </p:nvSpPr>
        <p:spPr>
          <a:xfrm>
            <a:off x="1600200" y="3213100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chemeClr val="bg1"/>
              </a:buClr>
            </a:pPr>
            <a:endParaRPr lang="zh-CN" altLang="en-US" sz="2400" b="0" dirty="0">
              <a:latin typeface="Times New Roman" panose="02020603050405020304" pitchFamily="18" charset="0"/>
            </a:endParaRPr>
          </a:p>
        </p:txBody>
      </p:sp>
      <p:sp>
        <p:nvSpPr>
          <p:cNvPr id="58375" name="文本框 58374"/>
          <p:cNvSpPr txBox="1"/>
          <p:nvPr/>
        </p:nvSpPr>
        <p:spPr>
          <a:xfrm>
            <a:off x="827088" y="4005263"/>
            <a:ext cx="5048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800">
                <a:latin typeface="Times New Roman" panose="02020603050405020304" pitchFamily="18" charset="0"/>
              </a:rPr>
              <a:t>B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  <p:sp>
        <p:nvSpPr>
          <p:cNvPr id="58376" name="文本框 58375"/>
          <p:cNvSpPr txBox="1"/>
          <p:nvPr/>
        </p:nvSpPr>
        <p:spPr>
          <a:xfrm>
            <a:off x="3727450" y="4627563"/>
            <a:ext cx="5572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chemeClr val="bg1"/>
              </a:buClr>
            </a:pPr>
            <a:r>
              <a:rPr lang="zh-CN" altLang="en-US" sz="2400" b="0">
                <a:latin typeface="Times New Roman" panose="02020603050405020304" pitchFamily="18" charset="0"/>
              </a:rPr>
              <a:t>  </a:t>
            </a:r>
            <a:r>
              <a:rPr lang="en-US" altLang="zh-CN" sz="2400" b="0">
                <a:latin typeface="Times New Roman" panose="02020603050405020304" pitchFamily="18" charset="0"/>
              </a:rPr>
              <a:t>A</a:t>
            </a:r>
            <a:endParaRPr lang="en-US" altLang="zh-CN" sz="2400" b="0">
              <a:latin typeface="Times New Roman" panose="02020603050405020304" pitchFamily="18" charset="0"/>
            </a:endParaRPr>
          </a:p>
        </p:txBody>
      </p:sp>
      <p:sp>
        <p:nvSpPr>
          <p:cNvPr id="58377" name="文本框 58376"/>
          <p:cNvSpPr txBox="1"/>
          <p:nvPr/>
        </p:nvSpPr>
        <p:spPr>
          <a:xfrm>
            <a:off x="7451725" y="4005263"/>
            <a:ext cx="5048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800">
                <a:latin typeface="Times New Roman" panose="02020603050405020304" pitchFamily="18" charset="0"/>
              </a:rPr>
              <a:t>C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  <p:sp>
        <p:nvSpPr>
          <p:cNvPr id="58378" name="任意多边形 58377"/>
          <p:cNvSpPr/>
          <p:nvPr/>
        </p:nvSpPr>
        <p:spPr>
          <a:xfrm>
            <a:off x="755650" y="2636838"/>
            <a:ext cx="6985000" cy="431800"/>
          </a:xfrm>
          <a:custGeom>
            <a:avLst/>
            <a:gdLst/>
            <a:ahLst/>
            <a:cxnLst/>
            <a:pathLst>
              <a:path w="4752" h="275">
                <a:moveTo>
                  <a:pt x="0" y="274"/>
                </a:moveTo>
                <a:lnTo>
                  <a:pt x="1319" y="82"/>
                </a:lnTo>
                <a:lnTo>
                  <a:pt x="2376" y="0"/>
                </a:lnTo>
                <a:lnTo>
                  <a:pt x="3493" y="82"/>
                </a:lnTo>
                <a:lnTo>
                  <a:pt x="4752" y="275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8379" name="任意多边形 58378"/>
          <p:cNvSpPr/>
          <p:nvPr/>
        </p:nvSpPr>
        <p:spPr>
          <a:xfrm>
            <a:off x="755650" y="4437063"/>
            <a:ext cx="7056438" cy="695325"/>
          </a:xfrm>
          <a:custGeom>
            <a:avLst/>
            <a:gdLst/>
            <a:ahLst/>
            <a:cxnLst/>
            <a:pathLst>
              <a:path w="4749" h="94">
                <a:moveTo>
                  <a:pt x="0" y="11"/>
                </a:moveTo>
                <a:lnTo>
                  <a:pt x="2398" y="94"/>
                </a:lnTo>
                <a:lnTo>
                  <a:pt x="4749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8380" name="直接连接符 58379"/>
          <p:cNvSpPr/>
          <p:nvPr/>
        </p:nvSpPr>
        <p:spPr>
          <a:xfrm flipV="1">
            <a:off x="0" y="1700213"/>
            <a:ext cx="0" cy="3603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8381" name="任意多边形 58380"/>
          <p:cNvSpPr/>
          <p:nvPr/>
        </p:nvSpPr>
        <p:spPr>
          <a:xfrm>
            <a:off x="684213" y="3357563"/>
            <a:ext cx="7056437" cy="142875"/>
          </a:xfrm>
          <a:custGeom>
            <a:avLst/>
            <a:gdLst/>
            <a:ahLst/>
            <a:cxnLst/>
            <a:pathLst>
              <a:path w="4752" h="107">
                <a:moveTo>
                  <a:pt x="0" y="106"/>
                </a:moveTo>
                <a:lnTo>
                  <a:pt x="2376" y="0"/>
                </a:lnTo>
                <a:lnTo>
                  <a:pt x="4752" y="107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8382" name="文本框 58381"/>
          <p:cNvSpPr txBox="1"/>
          <p:nvPr/>
        </p:nvSpPr>
        <p:spPr>
          <a:xfrm>
            <a:off x="755650" y="3573463"/>
            <a:ext cx="431800" cy="1189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7200" b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7200" b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8383" name="文本框 58382"/>
          <p:cNvSpPr txBox="1"/>
          <p:nvPr/>
        </p:nvSpPr>
        <p:spPr>
          <a:xfrm>
            <a:off x="4140200" y="2133600"/>
            <a:ext cx="431800" cy="1189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7200" b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7200" b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8384" name="文本框 58383"/>
          <p:cNvSpPr txBox="1"/>
          <p:nvPr/>
        </p:nvSpPr>
        <p:spPr>
          <a:xfrm>
            <a:off x="7453313" y="2168525"/>
            <a:ext cx="647700" cy="1189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7200" b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7200" b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8385" name="文本框 58384"/>
          <p:cNvSpPr txBox="1"/>
          <p:nvPr/>
        </p:nvSpPr>
        <p:spPr>
          <a:xfrm>
            <a:off x="7812088" y="4292600"/>
            <a:ext cx="9366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>
                <a:latin typeface="Times New Roman" panose="02020603050405020304" pitchFamily="18" charset="0"/>
              </a:rPr>
              <a:t>1007</a:t>
            </a:r>
            <a:endParaRPr lang="en-US" altLang="zh-CN" sz="2400">
              <a:latin typeface="Times New Roman" panose="02020603050405020304" pitchFamily="18" charset="0"/>
            </a:endParaRPr>
          </a:p>
        </p:txBody>
      </p:sp>
      <p:sp>
        <p:nvSpPr>
          <p:cNvPr id="58386" name="文本框 58385"/>
          <p:cNvSpPr txBox="1"/>
          <p:nvPr/>
        </p:nvSpPr>
        <p:spPr>
          <a:xfrm>
            <a:off x="7812088" y="2781300"/>
            <a:ext cx="11525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>
                <a:latin typeface="Times New Roman" panose="02020603050405020304" pitchFamily="18" charset="0"/>
              </a:rPr>
              <a:t>1001</a:t>
            </a:r>
            <a:endParaRPr lang="en-US" altLang="zh-CN" sz="2400">
              <a:latin typeface="Times New Roman" panose="02020603050405020304" pitchFamily="18" charset="0"/>
            </a:endParaRPr>
          </a:p>
        </p:txBody>
      </p:sp>
      <p:sp>
        <p:nvSpPr>
          <p:cNvPr id="58387" name="文本框 58386"/>
          <p:cNvSpPr txBox="1"/>
          <p:nvPr/>
        </p:nvSpPr>
        <p:spPr>
          <a:xfrm>
            <a:off x="4067175" y="3608388"/>
            <a:ext cx="431800" cy="1189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7200" b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7200" b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8388" name="直接连接符 58387"/>
          <p:cNvSpPr/>
          <p:nvPr/>
        </p:nvSpPr>
        <p:spPr>
          <a:xfrm flipV="1">
            <a:off x="684213" y="3044825"/>
            <a:ext cx="7127875" cy="23813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58389" name="直接连接符 58388"/>
          <p:cNvSpPr/>
          <p:nvPr/>
        </p:nvSpPr>
        <p:spPr>
          <a:xfrm flipV="1">
            <a:off x="684213" y="4508500"/>
            <a:ext cx="705643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58390" name="文本框 58389"/>
          <p:cNvSpPr txBox="1"/>
          <p:nvPr/>
        </p:nvSpPr>
        <p:spPr>
          <a:xfrm>
            <a:off x="755650" y="2133600"/>
            <a:ext cx="503238" cy="1189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7200" b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7200" b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8391" name="文本框 58390"/>
          <p:cNvSpPr txBox="1"/>
          <p:nvPr/>
        </p:nvSpPr>
        <p:spPr>
          <a:xfrm>
            <a:off x="7451725" y="3573463"/>
            <a:ext cx="287338" cy="1189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7200" b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7200" b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8392" name="直接连接符 58391"/>
          <p:cNvSpPr/>
          <p:nvPr/>
        </p:nvSpPr>
        <p:spPr>
          <a:xfrm>
            <a:off x="4429125" y="3068638"/>
            <a:ext cx="503238" cy="2159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93" name="文本框 58392"/>
          <p:cNvSpPr txBox="1"/>
          <p:nvPr/>
        </p:nvSpPr>
        <p:spPr>
          <a:xfrm>
            <a:off x="4859338" y="3043238"/>
            <a:ext cx="9366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>
                <a:latin typeface="Times New Roman" panose="02020603050405020304" pitchFamily="18" charset="0"/>
              </a:rPr>
              <a:t>1002</a:t>
            </a:r>
            <a:endParaRPr lang="en-US" altLang="zh-CN" sz="2400">
              <a:latin typeface="Times New Roman" panose="02020603050405020304" pitchFamily="18" charset="0"/>
            </a:endParaRPr>
          </a:p>
        </p:txBody>
      </p:sp>
      <p:sp>
        <p:nvSpPr>
          <p:cNvPr id="58394" name="文本框 58393"/>
          <p:cNvSpPr txBox="1"/>
          <p:nvPr/>
        </p:nvSpPr>
        <p:spPr>
          <a:xfrm>
            <a:off x="7669213" y="1819275"/>
            <a:ext cx="15113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高空）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8395" name="文本框 58394"/>
          <p:cNvSpPr txBox="1"/>
          <p:nvPr/>
        </p:nvSpPr>
        <p:spPr>
          <a:xfrm>
            <a:off x="611188" y="5589588"/>
            <a:ext cx="10080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  <a:ea typeface="楷体_GB2312" pitchFamily="49" charset="-122"/>
              </a:rPr>
              <a:t>冷却</a:t>
            </a:r>
            <a:endParaRPr lang="zh-CN" altLang="en-US" sz="24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8396" name="文本框 58395"/>
          <p:cNvSpPr txBox="1"/>
          <p:nvPr/>
        </p:nvSpPr>
        <p:spPr>
          <a:xfrm>
            <a:off x="3851275" y="5589588"/>
            <a:ext cx="10080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  <a:ea typeface="楷体_GB2312" pitchFamily="49" charset="-122"/>
              </a:rPr>
              <a:t> 受热</a:t>
            </a:r>
            <a:endParaRPr lang="zh-CN" altLang="en-US" sz="24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8397" name="文本框 58396"/>
          <p:cNvSpPr txBox="1"/>
          <p:nvPr/>
        </p:nvSpPr>
        <p:spPr>
          <a:xfrm>
            <a:off x="4570413" y="3789363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chemeClr val="bg1"/>
              </a:buClr>
            </a:pPr>
            <a:r>
              <a:rPr lang="en-US" altLang="zh-CN" sz="2400">
                <a:latin typeface="Times New Roman" panose="02020603050405020304" pitchFamily="18" charset="0"/>
              </a:rPr>
              <a:t>1006</a:t>
            </a:r>
            <a:endParaRPr lang="en-US" altLang="zh-CN" sz="2400">
              <a:latin typeface="Times New Roman" panose="02020603050405020304" pitchFamily="18" charset="0"/>
            </a:endParaRPr>
          </a:p>
        </p:txBody>
      </p:sp>
      <p:sp>
        <p:nvSpPr>
          <p:cNvPr id="58398" name="文本框 58397"/>
          <p:cNvSpPr txBox="1"/>
          <p:nvPr/>
        </p:nvSpPr>
        <p:spPr>
          <a:xfrm>
            <a:off x="7235825" y="5589588"/>
            <a:ext cx="11525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  <a:ea typeface="楷体_GB2312" pitchFamily="49" charset="-122"/>
              </a:rPr>
              <a:t>冷却</a:t>
            </a:r>
            <a:endParaRPr lang="zh-CN" altLang="en-US" sz="24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8399" name="文本框 58398"/>
          <p:cNvSpPr txBox="1"/>
          <p:nvPr/>
        </p:nvSpPr>
        <p:spPr>
          <a:xfrm>
            <a:off x="0" y="0"/>
            <a:ext cx="3492500" cy="711200"/>
          </a:xfrm>
          <a:prstGeom prst="rect">
            <a:avLst/>
          </a:prstGeom>
          <a:gradFill rotWithShape="1">
            <a:gsLst>
              <a:gs pos="0">
                <a:srgbClr val="3366FF">
                  <a:alpha val="89999"/>
                </a:srgbClr>
              </a:gs>
              <a:gs pos="50000">
                <a:srgbClr val="FFFFFF">
                  <a:alpha val="48000"/>
                </a:srgbClr>
              </a:gs>
              <a:gs pos="100000">
                <a:srgbClr val="3366FF">
                  <a:alpha val="89999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4000" b="0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4000" dirty="0">
                <a:latin typeface="楷体_GB2312" pitchFamily="49" charset="-122"/>
                <a:ea typeface="楷体_GB2312" pitchFamily="49" charset="-122"/>
              </a:rPr>
              <a:t>等压面特点</a:t>
            </a:r>
            <a:r>
              <a:rPr lang="zh-CN" altLang="en-US" sz="36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endParaRPr lang="zh-CN" altLang="en-US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8400" name="任意多边形 58399"/>
          <p:cNvSpPr/>
          <p:nvPr/>
        </p:nvSpPr>
        <p:spPr>
          <a:xfrm>
            <a:off x="684213" y="4076700"/>
            <a:ext cx="7127875" cy="215900"/>
          </a:xfrm>
          <a:custGeom>
            <a:avLst/>
            <a:gdLst/>
            <a:ahLst/>
            <a:cxnLst/>
            <a:pathLst>
              <a:path w="4752" h="63">
                <a:moveTo>
                  <a:pt x="0" y="0"/>
                </a:moveTo>
                <a:lnTo>
                  <a:pt x="2365" y="63"/>
                </a:lnTo>
                <a:lnTo>
                  <a:pt x="4752" y="1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8401" name="文本框 58400"/>
          <p:cNvSpPr txBox="1"/>
          <p:nvPr/>
        </p:nvSpPr>
        <p:spPr>
          <a:xfrm>
            <a:off x="7596188" y="620713"/>
            <a:ext cx="184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chemeClr val="bg1"/>
              </a:buClr>
            </a:pPr>
            <a:endParaRPr lang="zh-CN" altLang="en-US" sz="2000" b="0" dirty="0">
              <a:latin typeface="Times New Roman" panose="02020603050405020304" pitchFamily="18" charset="0"/>
            </a:endParaRPr>
          </a:p>
        </p:txBody>
      </p:sp>
      <p:sp>
        <p:nvSpPr>
          <p:cNvPr id="58402" name="文本框 58401"/>
          <p:cNvSpPr txBox="1"/>
          <p:nvPr/>
        </p:nvSpPr>
        <p:spPr>
          <a:xfrm>
            <a:off x="7885113" y="2371725"/>
            <a:ext cx="10080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  <a:ea typeface="楷体_GB2312" pitchFamily="49" charset="-122"/>
              </a:rPr>
              <a:t>百帕</a:t>
            </a:r>
            <a:endParaRPr lang="zh-CN" altLang="en-US" sz="24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8403" name="文本框 58402"/>
          <p:cNvSpPr txBox="1"/>
          <p:nvPr/>
        </p:nvSpPr>
        <p:spPr>
          <a:xfrm>
            <a:off x="4067175" y="4083050"/>
            <a:ext cx="360363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8800" b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8800" b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404" name="文本框 58403"/>
          <p:cNvSpPr txBox="1"/>
          <p:nvPr/>
        </p:nvSpPr>
        <p:spPr>
          <a:xfrm>
            <a:off x="4067175" y="5157788"/>
            <a:ext cx="6477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b="0">
                <a:latin typeface="Times New Roman" panose="02020603050405020304" pitchFamily="18" charset="0"/>
              </a:rPr>
              <a:t>A1</a:t>
            </a:r>
            <a:endParaRPr lang="en-US" altLang="zh-CN" sz="2400" b="0">
              <a:latin typeface="Times New Roman" panose="02020603050405020304" pitchFamily="18" charset="0"/>
            </a:endParaRPr>
          </a:p>
        </p:txBody>
      </p:sp>
      <p:sp>
        <p:nvSpPr>
          <p:cNvPr id="58405" name="文本框 58404"/>
          <p:cNvSpPr txBox="1"/>
          <p:nvPr/>
        </p:nvSpPr>
        <p:spPr>
          <a:xfrm>
            <a:off x="4138613" y="1628775"/>
            <a:ext cx="504825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8000" b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8000" b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406" name="文本框 58405"/>
          <p:cNvSpPr txBox="1"/>
          <p:nvPr/>
        </p:nvSpPr>
        <p:spPr>
          <a:xfrm>
            <a:off x="827088" y="2565400"/>
            <a:ext cx="5762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800">
                <a:latin typeface="Times New Roman" panose="02020603050405020304" pitchFamily="18" charset="0"/>
              </a:rPr>
              <a:t>D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  <p:sp>
        <p:nvSpPr>
          <p:cNvPr id="58407" name="文本框 58406"/>
          <p:cNvSpPr txBox="1"/>
          <p:nvPr/>
        </p:nvSpPr>
        <p:spPr>
          <a:xfrm>
            <a:off x="4140200" y="2997200"/>
            <a:ext cx="431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800">
                <a:latin typeface="Times New Roman" panose="02020603050405020304" pitchFamily="18" charset="0"/>
              </a:rPr>
              <a:t>F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  <p:sp>
        <p:nvSpPr>
          <p:cNvPr id="58408" name="文本框 58407"/>
          <p:cNvSpPr txBox="1"/>
          <p:nvPr/>
        </p:nvSpPr>
        <p:spPr>
          <a:xfrm>
            <a:off x="3851275" y="2565400"/>
            <a:ext cx="5762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>
                <a:latin typeface="Times New Roman" panose="02020603050405020304" pitchFamily="18" charset="0"/>
              </a:rPr>
              <a:t>F1</a:t>
            </a:r>
            <a:endParaRPr lang="en-US" altLang="zh-CN" sz="2400">
              <a:latin typeface="Times New Roman" panose="02020603050405020304" pitchFamily="18" charset="0"/>
            </a:endParaRPr>
          </a:p>
        </p:txBody>
      </p:sp>
      <p:sp>
        <p:nvSpPr>
          <p:cNvPr id="58409" name="文本框 58408"/>
          <p:cNvSpPr txBox="1"/>
          <p:nvPr/>
        </p:nvSpPr>
        <p:spPr>
          <a:xfrm>
            <a:off x="7451725" y="2565400"/>
            <a:ext cx="50323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800">
                <a:latin typeface="Times New Roman" panose="02020603050405020304" pitchFamily="18" charset="0"/>
              </a:rPr>
              <a:t>E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  <p:sp>
        <p:nvSpPr>
          <p:cNvPr id="58410" name="椭圆 58409"/>
          <p:cNvSpPr/>
          <p:nvPr/>
        </p:nvSpPr>
        <p:spPr>
          <a:xfrm>
            <a:off x="612775" y="2159000"/>
            <a:ext cx="863600" cy="4318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8411" name="文本框 58410"/>
          <p:cNvSpPr txBox="1"/>
          <p:nvPr/>
        </p:nvSpPr>
        <p:spPr>
          <a:xfrm>
            <a:off x="755650" y="2060575"/>
            <a:ext cx="7207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</a:rPr>
              <a:t>低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8412" name="椭圆 58411"/>
          <p:cNvSpPr/>
          <p:nvPr/>
        </p:nvSpPr>
        <p:spPr>
          <a:xfrm>
            <a:off x="7164388" y="2232025"/>
            <a:ext cx="863600" cy="4318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8413" name="文本框 58412"/>
          <p:cNvSpPr txBox="1"/>
          <p:nvPr/>
        </p:nvSpPr>
        <p:spPr>
          <a:xfrm>
            <a:off x="7307263" y="2133600"/>
            <a:ext cx="7207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</a:rPr>
              <a:t>低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8414" name="椭圆 58413"/>
          <p:cNvSpPr/>
          <p:nvPr/>
        </p:nvSpPr>
        <p:spPr>
          <a:xfrm>
            <a:off x="3852863" y="4652963"/>
            <a:ext cx="863600" cy="4318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8415" name="文本框 58414"/>
          <p:cNvSpPr txBox="1"/>
          <p:nvPr/>
        </p:nvSpPr>
        <p:spPr>
          <a:xfrm>
            <a:off x="3995738" y="4581525"/>
            <a:ext cx="7207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</a:rPr>
              <a:t>低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8416" name="文本框 58415"/>
          <p:cNvSpPr txBox="1"/>
          <p:nvPr/>
        </p:nvSpPr>
        <p:spPr>
          <a:xfrm>
            <a:off x="4067175" y="4076700"/>
            <a:ext cx="4333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80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endParaRPr lang="en-US" altLang="zh-CN" sz="280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8417" name="直接连接符 58416"/>
          <p:cNvSpPr/>
          <p:nvPr/>
        </p:nvSpPr>
        <p:spPr>
          <a:xfrm flipV="1">
            <a:off x="4356100" y="4076700"/>
            <a:ext cx="287338" cy="360363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418" name="椭圆 58417"/>
          <p:cNvSpPr/>
          <p:nvPr/>
        </p:nvSpPr>
        <p:spPr>
          <a:xfrm>
            <a:off x="3924300" y="2076450"/>
            <a:ext cx="863600" cy="431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8419" name="文本框 58418"/>
          <p:cNvSpPr txBox="1"/>
          <p:nvPr/>
        </p:nvSpPr>
        <p:spPr>
          <a:xfrm>
            <a:off x="4067175" y="1989138"/>
            <a:ext cx="79216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</a:rPr>
              <a:t>髙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8420" name="椭圆 58419"/>
          <p:cNvSpPr/>
          <p:nvPr/>
        </p:nvSpPr>
        <p:spPr>
          <a:xfrm>
            <a:off x="612775" y="4652963"/>
            <a:ext cx="863600" cy="431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8421" name="文本框 58420"/>
          <p:cNvSpPr txBox="1"/>
          <p:nvPr/>
        </p:nvSpPr>
        <p:spPr>
          <a:xfrm>
            <a:off x="755650" y="4565650"/>
            <a:ext cx="7921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</a:rPr>
              <a:t>髙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8422" name="椭圆 58421"/>
          <p:cNvSpPr/>
          <p:nvPr/>
        </p:nvSpPr>
        <p:spPr>
          <a:xfrm>
            <a:off x="7165975" y="4652963"/>
            <a:ext cx="863600" cy="431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8423" name="文本框 58422"/>
          <p:cNvSpPr txBox="1"/>
          <p:nvPr/>
        </p:nvSpPr>
        <p:spPr>
          <a:xfrm>
            <a:off x="7308850" y="4565650"/>
            <a:ext cx="7921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</a:rPr>
              <a:t>髙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8424" name="矩形 58423"/>
          <p:cNvSpPr/>
          <p:nvPr/>
        </p:nvSpPr>
        <p:spPr>
          <a:xfrm>
            <a:off x="2843213" y="908050"/>
            <a:ext cx="3455987" cy="796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54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高高低低</a:t>
            </a:r>
            <a:endParaRPr lang="zh-CN" altLang="en-US" sz="54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8425" name="矩形 58424"/>
          <p:cNvSpPr/>
          <p:nvPr/>
        </p:nvSpPr>
        <p:spPr>
          <a:xfrm>
            <a:off x="1692275" y="692150"/>
            <a:ext cx="9207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6000" b="0" dirty="0">
                <a:solidFill>
                  <a:srgbClr val="990099"/>
                </a:solidFill>
                <a:latin typeface="宋体" panose="02010600030101010101" pitchFamily="2" charset="-122"/>
              </a:rPr>
              <a:t>★</a:t>
            </a:r>
            <a:endParaRPr lang="zh-CN" altLang="en-US" sz="6000" b="0" dirty="0">
              <a:solidFill>
                <a:srgbClr val="990099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5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8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8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8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8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8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8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8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8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8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8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8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8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8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8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8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8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8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8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8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8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8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8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8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8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8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8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8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8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8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8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8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8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8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8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58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8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8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58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8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8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58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8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58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8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58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58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8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8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58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58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8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770" decel="100000"/>
                                        <p:tgtEl>
                                          <p:spTgt spid="584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770" decel="100000"/>
                                        <p:tgtEl>
                                          <p:spTgt spid="584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4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7" dur="770" fill="hold"/>
                                        <p:tgtEl>
                                          <p:spTgt spid="58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9" dur="770" fill="hold"/>
                                        <p:tgtEl>
                                          <p:spTgt spid="58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4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4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4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4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4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5" grpId="0"/>
      <p:bldP spid="58377" grpId="0"/>
      <p:bldP spid="58385" grpId="0"/>
      <p:bldP spid="58386" grpId="0"/>
      <p:bldP spid="58391" grpId="0"/>
      <p:bldP spid="58394" grpId="0"/>
      <p:bldP spid="58395" grpId="0"/>
      <p:bldP spid="58396" grpId="0"/>
      <p:bldP spid="58398" grpId="0"/>
      <p:bldP spid="58402" grpId="0"/>
      <p:bldP spid="58406" grpId="0"/>
      <p:bldP spid="58407" grpId="0"/>
      <p:bldP spid="58408" grpId="0"/>
      <p:bldP spid="58409" grpId="0"/>
      <p:bldP spid="58416" grpId="0"/>
      <p:bldP spid="584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0949" name="Text Box 5"/>
          <p:cNvSpPr txBox="1"/>
          <p:nvPr/>
        </p:nvSpPr>
        <p:spPr>
          <a:xfrm>
            <a:off x="1331913" y="2257425"/>
            <a:ext cx="1484312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solidFill>
                  <a:srgbClr val="3333FF"/>
                </a:solidFill>
                <a:latin typeface="Arial" panose="020B0604020202020204" pitchFamily="34" charset="0"/>
              </a:rPr>
              <a:t>地面冷</a:t>
            </a:r>
            <a:endParaRPr lang="zh-CN" altLang="en-US" sz="3200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r>
              <a:rPr lang="zh-CN" altLang="en-US" sz="3200" dirty="0">
                <a:solidFill>
                  <a:srgbClr val="3333FF"/>
                </a:solidFill>
                <a:latin typeface="Arial" panose="020B0604020202020204" pitchFamily="34" charset="0"/>
              </a:rPr>
              <a:t>热不均</a:t>
            </a:r>
            <a:endParaRPr lang="zh-CN" altLang="en-US" sz="3200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210950" name="Line 6"/>
          <p:cNvSpPr/>
          <p:nvPr/>
        </p:nvSpPr>
        <p:spPr>
          <a:xfrm>
            <a:off x="927100" y="2887663"/>
            <a:ext cx="719138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0951" name="Text Box 7"/>
          <p:cNvSpPr txBox="1"/>
          <p:nvPr/>
        </p:nvSpPr>
        <p:spPr>
          <a:xfrm>
            <a:off x="3132138" y="2276475"/>
            <a:ext cx="1728787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solidFill>
                  <a:srgbClr val="3333FF"/>
                </a:solidFill>
                <a:latin typeface="Arial" panose="020B0604020202020204" pitchFamily="34" charset="0"/>
              </a:rPr>
              <a:t>大气的</a:t>
            </a:r>
            <a:endParaRPr lang="zh-CN" altLang="en-US" sz="3200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r>
              <a:rPr lang="zh-CN" altLang="en-US" sz="3200" dirty="0">
                <a:solidFill>
                  <a:srgbClr val="3333FF"/>
                </a:solidFill>
                <a:latin typeface="Arial" panose="020B0604020202020204" pitchFamily="34" charset="0"/>
              </a:rPr>
              <a:t>垂直运动</a:t>
            </a:r>
            <a:endParaRPr lang="zh-CN" altLang="en-US" sz="3200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210952" name="Line 8"/>
          <p:cNvSpPr/>
          <p:nvPr/>
        </p:nvSpPr>
        <p:spPr>
          <a:xfrm flipV="1">
            <a:off x="4489450" y="2752725"/>
            <a:ext cx="792163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0953" name="Text Box 9"/>
          <p:cNvSpPr txBox="1"/>
          <p:nvPr/>
        </p:nvSpPr>
        <p:spPr>
          <a:xfrm>
            <a:off x="5272088" y="2098675"/>
            <a:ext cx="1441450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solidFill>
                  <a:srgbClr val="3333FF"/>
                </a:solidFill>
                <a:latin typeface="Arial" panose="020B0604020202020204" pitchFamily="34" charset="0"/>
              </a:rPr>
              <a:t>同一水</a:t>
            </a:r>
            <a:endParaRPr lang="zh-CN" altLang="en-US" sz="3200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r>
              <a:rPr lang="zh-CN" altLang="en-US" sz="3200" dirty="0">
                <a:solidFill>
                  <a:srgbClr val="3333FF"/>
                </a:solidFill>
                <a:latin typeface="Arial" panose="020B0604020202020204" pitchFamily="34" charset="0"/>
              </a:rPr>
              <a:t>平面气</a:t>
            </a:r>
            <a:endParaRPr lang="zh-CN" altLang="en-US" sz="3200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r>
              <a:rPr lang="zh-CN" altLang="en-US" sz="3200" dirty="0">
                <a:solidFill>
                  <a:srgbClr val="3333FF"/>
                </a:solidFill>
                <a:latin typeface="Arial" panose="020B0604020202020204" pitchFamily="34" charset="0"/>
              </a:rPr>
              <a:t>压差异</a:t>
            </a:r>
            <a:endParaRPr lang="zh-CN" altLang="en-US" sz="3200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210954" name="Line 10"/>
          <p:cNvSpPr/>
          <p:nvPr/>
        </p:nvSpPr>
        <p:spPr>
          <a:xfrm>
            <a:off x="6569075" y="2798763"/>
            <a:ext cx="935038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0955" name="Text Box 11"/>
          <p:cNvSpPr txBox="1"/>
          <p:nvPr/>
        </p:nvSpPr>
        <p:spPr>
          <a:xfrm>
            <a:off x="7432675" y="2362200"/>
            <a:ext cx="18192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solidFill>
                  <a:srgbClr val="3333FF"/>
                </a:solidFill>
                <a:latin typeface="Arial" panose="020B0604020202020204" pitchFamily="34" charset="0"/>
              </a:rPr>
              <a:t>大气的</a:t>
            </a:r>
            <a:endParaRPr lang="zh-CN" altLang="en-US" sz="3200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r>
              <a:rPr lang="zh-CN" altLang="en-US" sz="3200" dirty="0">
                <a:solidFill>
                  <a:srgbClr val="3333FF"/>
                </a:solidFill>
                <a:latin typeface="Arial" panose="020B0604020202020204" pitchFamily="34" charset="0"/>
              </a:rPr>
              <a:t>水平运动</a:t>
            </a:r>
            <a:endParaRPr lang="zh-CN" altLang="en-US" sz="3200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210956" name="AutoShape 12"/>
          <p:cNvSpPr/>
          <p:nvPr/>
        </p:nvSpPr>
        <p:spPr>
          <a:xfrm>
            <a:off x="6245225" y="3878263"/>
            <a:ext cx="1979613" cy="990600"/>
          </a:xfrm>
          <a:prstGeom prst="cloudCallout">
            <a:avLst>
              <a:gd name="adj1" fmla="val 43343"/>
              <a:gd name="adj2" fmla="val -9471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3600" b="0" dirty="0">
                <a:solidFill>
                  <a:srgbClr val="FF9933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风</a:t>
            </a:r>
            <a:endParaRPr lang="zh-CN" altLang="en-US" sz="3600" b="0" dirty="0">
              <a:solidFill>
                <a:srgbClr val="FF9933"/>
              </a:solidFill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  <p:sp>
        <p:nvSpPr>
          <p:cNvPr id="210957" name="Text Box 13"/>
          <p:cNvSpPr txBox="1"/>
          <p:nvPr/>
        </p:nvSpPr>
        <p:spPr>
          <a:xfrm>
            <a:off x="1016000" y="2257425"/>
            <a:ext cx="458788" cy="12604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b="0" dirty="0">
                <a:latin typeface="Arial" panose="020B0604020202020204" pitchFamily="34" charset="0"/>
              </a:rPr>
              <a:t>造        成</a:t>
            </a:r>
            <a:endParaRPr lang="zh-CN" altLang="en-US" b="0" dirty="0">
              <a:latin typeface="Arial" panose="020B0604020202020204" pitchFamily="34" charset="0"/>
            </a:endParaRPr>
          </a:p>
        </p:txBody>
      </p:sp>
      <p:sp>
        <p:nvSpPr>
          <p:cNvPr id="210958" name="Text Box 14"/>
          <p:cNvSpPr txBox="1"/>
          <p:nvPr/>
        </p:nvSpPr>
        <p:spPr>
          <a:xfrm>
            <a:off x="4616450" y="2303463"/>
            <a:ext cx="458788" cy="12604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b="0" dirty="0">
                <a:latin typeface="Arial" panose="020B0604020202020204" pitchFamily="34" charset="0"/>
              </a:rPr>
              <a:t>导      致</a:t>
            </a:r>
            <a:endParaRPr lang="zh-CN" altLang="en-US" b="0" dirty="0">
              <a:latin typeface="Arial" panose="020B0604020202020204" pitchFamily="34" charset="0"/>
            </a:endParaRPr>
          </a:p>
        </p:txBody>
      </p:sp>
      <p:sp>
        <p:nvSpPr>
          <p:cNvPr id="210959" name="Text Box 15"/>
          <p:cNvSpPr txBox="1"/>
          <p:nvPr/>
        </p:nvSpPr>
        <p:spPr>
          <a:xfrm>
            <a:off x="206375" y="2303463"/>
            <a:ext cx="671513" cy="20701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66FF"/>
                </a:solidFill>
                <a:latin typeface="Arial" panose="020B0604020202020204" pitchFamily="34" charset="0"/>
              </a:rPr>
              <a:t>太阳辐射</a:t>
            </a:r>
            <a:endParaRPr lang="zh-CN" altLang="en-US" sz="3200" dirty="0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  <p:sp>
        <p:nvSpPr>
          <p:cNvPr id="210960" name="Text Box 16"/>
          <p:cNvSpPr txBox="1"/>
          <p:nvPr/>
        </p:nvSpPr>
        <p:spPr>
          <a:xfrm>
            <a:off x="2681288" y="2212975"/>
            <a:ext cx="458787" cy="12604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b="0" dirty="0">
                <a:solidFill>
                  <a:srgbClr val="FF0066"/>
                </a:solidFill>
                <a:latin typeface="Arial" panose="020B0604020202020204" pitchFamily="34" charset="0"/>
              </a:rPr>
              <a:t>根本    原因</a:t>
            </a:r>
            <a:endParaRPr lang="zh-CN" altLang="en-US" b="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210961" name="Line 17"/>
          <p:cNvSpPr/>
          <p:nvPr/>
        </p:nvSpPr>
        <p:spPr>
          <a:xfrm flipV="1">
            <a:off x="2546350" y="2843213"/>
            <a:ext cx="792163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0962" name="Text Box 18"/>
          <p:cNvSpPr txBox="1"/>
          <p:nvPr/>
        </p:nvSpPr>
        <p:spPr>
          <a:xfrm>
            <a:off x="6867525" y="2257425"/>
            <a:ext cx="458788" cy="12604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b="0" dirty="0">
                <a:solidFill>
                  <a:srgbClr val="FF0066"/>
                </a:solidFill>
                <a:latin typeface="Arial" panose="020B0604020202020204" pitchFamily="34" charset="0"/>
              </a:rPr>
              <a:t>直接  原因</a:t>
            </a:r>
            <a:endParaRPr lang="zh-CN" altLang="en-US" b="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grpSp>
        <p:nvGrpSpPr>
          <p:cNvPr id="18448" name="Group 31"/>
          <p:cNvGrpSpPr/>
          <p:nvPr/>
        </p:nvGrpSpPr>
        <p:grpSpPr>
          <a:xfrm>
            <a:off x="3357563" y="4429125"/>
            <a:ext cx="2447925" cy="1825625"/>
            <a:chOff x="2381" y="2795"/>
            <a:chExt cx="1542" cy="1150"/>
          </a:xfrm>
        </p:grpSpPr>
        <p:sp>
          <p:nvSpPr>
            <p:cNvPr id="18450" name="Line 19"/>
            <p:cNvSpPr/>
            <p:nvPr/>
          </p:nvSpPr>
          <p:spPr>
            <a:xfrm>
              <a:off x="3560" y="2840"/>
              <a:ext cx="0" cy="726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8451" name="Line 20"/>
            <p:cNvSpPr/>
            <p:nvPr/>
          </p:nvSpPr>
          <p:spPr>
            <a:xfrm flipV="1">
              <a:off x="2698" y="2795"/>
              <a:ext cx="0" cy="726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8452" name="Line 21"/>
            <p:cNvSpPr/>
            <p:nvPr/>
          </p:nvSpPr>
          <p:spPr>
            <a:xfrm flipH="1">
              <a:off x="2698" y="3566"/>
              <a:ext cx="771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8453" name="Line 22"/>
            <p:cNvSpPr/>
            <p:nvPr/>
          </p:nvSpPr>
          <p:spPr>
            <a:xfrm>
              <a:off x="2744" y="2795"/>
              <a:ext cx="816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8454" name="Line 23"/>
            <p:cNvSpPr/>
            <p:nvPr/>
          </p:nvSpPr>
          <p:spPr>
            <a:xfrm>
              <a:off x="2562" y="3158"/>
              <a:ext cx="1225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8455" name="Rectangle 26" descr="宽上对角线"/>
            <p:cNvSpPr/>
            <p:nvPr/>
          </p:nvSpPr>
          <p:spPr>
            <a:xfrm>
              <a:off x="2381" y="3657"/>
              <a:ext cx="1542" cy="288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57150" cap="flat" cmpd="sng">
              <a:solidFill>
                <a:srgbClr val="5F5F5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71802" y="1214422"/>
            <a:ext cx="321471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过程大家说</a:t>
            </a:r>
            <a:endParaRPr kumimoji="0" lang="zh-CN" altLang="en-US" sz="4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10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9" grpId="0"/>
      <p:bldP spid="210951" grpId="0"/>
      <p:bldP spid="210953" grpId="0"/>
      <p:bldP spid="210955" grpId="0"/>
      <p:bldP spid="210956" grpId="0" animBg="1"/>
      <p:bldP spid="210957" grpId="0"/>
      <p:bldP spid="210958" grpId="0"/>
      <p:bldP spid="210959" grpId="0"/>
      <p:bldP spid="210960" grpId="0"/>
      <p:bldP spid="2109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Line 7"/>
          <p:cNvSpPr/>
          <p:nvPr/>
        </p:nvSpPr>
        <p:spPr>
          <a:xfrm>
            <a:off x="1501775" y="4519613"/>
            <a:ext cx="6858000" cy="0"/>
          </a:xfrm>
          <a:prstGeom prst="line">
            <a:avLst/>
          </a:prstGeom>
          <a:ln w="9525" cap="flat" cmpd="sng">
            <a:solidFill>
              <a:srgbClr val="FF993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83" name="Rectangle 9" descr="浅色上对角线"/>
          <p:cNvSpPr>
            <a:spLocks noChangeArrowheads="1"/>
          </p:cNvSpPr>
          <p:nvPr/>
        </p:nvSpPr>
        <p:spPr bwMode="auto">
          <a:xfrm>
            <a:off x="1000125" y="4286250"/>
            <a:ext cx="6858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r>
              <a:rPr lang="en-US" altLang="zh-CN" sz="2400">
                <a:solidFill>
                  <a:srgbClr val="2C75BE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endParaRPr lang="en-US" altLang="zh-CN" sz="2400">
              <a:solidFill>
                <a:srgbClr val="2C75BE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460" name="Text Box 10"/>
          <p:cNvSpPr txBox="1"/>
          <p:nvPr/>
        </p:nvSpPr>
        <p:spPr>
          <a:xfrm>
            <a:off x="7143750" y="4286250"/>
            <a:ext cx="4048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>
                <a:latin typeface="Times New Roman" panose="02020603050405020304" pitchFamily="18" charset="0"/>
                <a:ea typeface="楷体_GB2312" pitchFamily="49" charset="-122"/>
              </a:rPr>
              <a:t>C</a:t>
            </a:r>
            <a:endParaRPr lang="en-US" altLang="zh-CN" sz="240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461" name="Text Box 11"/>
          <p:cNvSpPr txBox="1"/>
          <p:nvPr/>
        </p:nvSpPr>
        <p:spPr>
          <a:xfrm>
            <a:off x="1500188" y="4286250"/>
            <a:ext cx="3873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endParaRPr lang="en-US" altLang="zh-CN" sz="240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462" name="Text Box 15"/>
          <p:cNvSpPr txBox="1"/>
          <p:nvPr/>
        </p:nvSpPr>
        <p:spPr>
          <a:xfrm>
            <a:off x="4143375" y="1785938"/>
            <a:ext cx="4921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latin typeface="Times New Roman" panose="02020603050405020304" pitchFamily="18" charset="0"/>
                <a:ea typeface="楷体_GB2312" pitchFamily="49" charset="-122"/>
              </a:rPr>
              <a:t>高</a:t>
            </a:r>
            <a:endParaRPr lang="zh-CN" altLang="en-US" sz="24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463" name="Text Box 16"/>
          <p:cNvSpPr txBox="1"/>
          <p:nvPr/>
        </p:nvSpPr>
        <p:spPr>
          <a:xfrm>
            <a:off x="1428750" y="1857375"/>
            <a:ext cx="4921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latin typeface="Times New Roman" panose="02020603050405020304" pitchFamily="18" charset="0"/>
                <a:ea typeface="楷体_GB2312" pitchFamily="49" charset="-122"/>
              </a:rPr>
              <a:t>低</a:t>
            </a:r>
            <a:endParaRPr lang="zh-CN" altLang="en-US" sz="24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464" name="Text Box 17"/>
          <p:cNvSpPr txBox="1"/>
          <p:nvPr/>
        </p:nvSpPr>
        <p:spPr>
          <a:xfrm>
            <a:off x="7000875" y="1857375"/>
            <a:ext cx="50323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latin typeface="Times New Roman" panose="02020603050405020304" pitchFamily="18" charset="0"/>
                <a:ea typeface="楷体_GB2312" pitchFamily="49" charset="-122"/>
              </a:rPr>
              <a:t>低</a:t>
            </a:r>
            <a:endParaRPr lang="zh-CN" altLang="en-US" sz="24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465" name="Text Box 18"/>
          <p:cNvSpPr txBox="1"/>
          <p:nvPr/>
        </p:nvSpPr>
        <p:spPr>
          <a:xfrm>
            <a:off x="1428750" y="3786188"/>
            <a:ext cx="4921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latin typeface="Times New Roman" panose="02020603050405020304" pitchFamily="18" charset="0"/>
                <a:ea typeface="楷体_GB2312" pitchFamily="49" charset="-122"/>
              </a:rPr>
              <a:t>高</a:t>
            </a:r>
            <a:endParaRPr lang="zh-CN" altLang="en-US" sz="24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466" name="Text Box 19"/>
          <p:cNvSpPr txBox="1"/>
          <p:nvPr/>
        </p:nvSpPr>
        <p:spPr>
          <a:xfrm>
            <a:off x="4214813" y="3786188"/>
            <a:ext cx="4921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latin typeface="Times New Roman" panose="02020603050405020304" pitchFamily="18" charset="0"/>
                <a:ea typeface="楷体_GB2312" pitchFamily="49" charset="-122"/>
              </a:rPr>
              <a:t>低</a:t>
            </a:r>
            <a:endParaRPr lang="zh-CN" altLang="en-US" sz="24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467" name="Text Box 20"/>
          <p:cNvSpPr txBox="1"/>
          <p:nvPr/>
        </p:nvSpPr>
        <p:spPr>
          <a:xfrm>
            <a:off x="7072313" y="3786188"/>
            <a:ext cx="4921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latin typeface="Times New Roman" panose="02020603050405020304" pitchFamily="18" charset="0"/>
                <a:ea typeface="楷体_GB2312" pitchFamily="49" charset="-122"/>
              </a:rPr>
              <a:t>高</a:t>
            </a:r>
            <a:endParaRPr lang="zh-CN" altLang="en-US" sz="24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19468" name="Group 21"/>
          <p:cNvGrpSpPr/>
          <p:nvPr/>
        </p:nvGrpSpPr>
        <p:grpSpPr>
          <a:xfrm>
            <a:off x="1571625" y="2357438"/>
            <a:ext cx="5791200" cy="1295400"/>
            <a:chOff x="1056" y="1584"/>
            <a:chExt cx="3648" cy="816"/>
          </a:xfrm>
        </p:grpSpPr>
        <p:sp>
          <p:nvSpPr>
            <p:cNvPr id="19486" name="AutoShape 22"/>
            <p:cNvSpPr/>
            <p:nvPr/>
          </p:nvSpPr>
          <p:spPr>
            <a:xfrm>
              <a:off x="4512" y="1632"/>
              <a:ext cx="192" cy="768"/>
            </a:xfrm>
            <a:prstGeom prst="downArrow">
              <a:avLst>
                <a:gd name="adj1" fmla="val 50000"/>
                <a:gd name="adj2" fmla="val 100000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vert="eaVert"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87" name="AutoShape 23"/>
            <p:cNvSpPr/>
            <p:nvPr/>
          </p:nvSpPr>
          <p:spPr>
            <a:xfrm>
              <a:off x="1056" y="1584"/>
              <a:ext cx="192" cy="768"/>
            </a:xfrm>
            <a:prstGeom prst="downArrow">
              <a:avLst>
                <a:gd name="adj1" fmla="val 50000"/>
                <a:gd name="adj2" fmla="val 100000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vert="eaVert"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469" name="Group 24"/>
          <p:cNvGrpSpPr/>
          <p:nvPr/>
        </p:nvGrpSpPr>
        <p:grpSpPr>
          <a:xfrm>
            <a:off x="1928813" y="1785938"/>
            <a:ext cx="4953000" cy="304800"/>
            <a:chOff x="1296" y="1344"/>
            <a:chExt cx="3120" cy="192"/>
          </a:xfrm>
        </p:grpSpPr>
        <p:sp>
          <p:nvSpPr>
            <p:cNvPr id="19484" name="AutoShape 25"/>
            <p:cNvSpPr/>
            <p:nvPr/>
          </p:nvSpPr>
          <p:spPr>
            <a:xfrm>
              <a:off x="3072" y="1344"/>
              <a:ext cx="1344" cy="192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85" name="AutoShape 26"/>
            <p:cNvSpPr/>
            <p:nvPr/>
          </p:nvSpPr>
          <p:spPr>
            <a:xfrm rot="10800000">
              <a:off x="1296" y="1344"/>
              <a:ext cx="1344" cy="192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470" name="Group 27"/>
          <p:cNvGrpSpPr/>
          <p:nvPr/>
        </p:nvGrpSpPr>
        <p:grpSpPr>
          <a:xfrm>
            <a:off x="1928813" y="3857625"/>
            <a:ext cx="4953000" cy="304800"/>
            <a:chOff x="1344" y="2448"/>
            <a:chExt cx="3120" cy="192"/>
          </a:xfrm>
        </p:grpSpPr>
        <p:sp>
          <p:nvSpPr>
            <p:cNvPr id="19482" name="AutoShape 28"/>
            <p:cNvSpPr/>
            <p:nvPr/>
          </p:nvSpPr>
          <p:spPr>
            <a:xfrm>
              <a:off x="1344" y="2448"/>
              <a:ext cx="1344" cy="192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83" name="AutoShape 29"/>
            <p:cNvSpPr/>
            <p:nvPr/>
          </p:nvSpPr>
          <p:spPr>
            <a:xfrm rot="10800000">
              <a:off x="3120" y="2448"/>
              <a:ext cx="1344" cy="192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9471" name="AutoShape 30"/>
          <p:cNvSpPr/>
          <p:nvPr/>
        </p:nvSpPr>
        <p:spPr>
          <a:xfrm>
            <a:off x="4286250" y="2286000"/>
            <a:ext cx="304800" cy="1295400"/>
          </a:xfrm>
          <a:prstGeom prst="upArrow">
            <a:avLst>
              <a:gd name="adj1" fmla="val 50000"/>
              <a:gd name="adj2" fmla="val 106250"/>
            </a:avLst>
          </a:prstGeom>
          <a:solidFill>
            <a:schemeClr val="accent2"/>
          </a:solidFill>
          <a:ln w="9525">
            <a:noFill/>
          </a:ln>
        </p:spPr>
        <p:txBody>
          <a:bodyPr vert="eaVert"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72" name="Text Box 42"/>
          <p:cNvSpPr txBox="1"/>
          <p:nvPr/>
        </p:nvSpPr>
        <p:spPr>
          <a:xfrm>
            <a:off x="5572125" y="4286250"/>
            <a:ext cx="7969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latin typeface="Times New Roman" panose="02020603050405020304" pitchFamily="18" charset="0"/>
                <a:ea typeface="楷体_GB2312" pitchFamily="49" charset="-122"/>
              </a:rPr>
              <a:t>地面</a:t>
            </a:r>
            <a:endParaRPr lang="zh-CN" altLang="en-US" sz="24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473" name="Text Box 19"/>
          <p:cNvSpPr txBox="1"/>
          <p:nvPr/>
        </p:nvSpPr>
        <p:spPr>
          <a:xfrm>
            <a:off x="4214813" y="4714875"/>
            <a:ext cx="493712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热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474" name="Text Box 19"/>
          <p:cNvSpPr txBox="1"/>
          <p:nvPr/>
        </p:nvSpPr>
        <p:spPr>
          <a:xfrm>
            <a:off x="7143750" y="4714875"/>
            <a:ext cx="49371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冷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475" name="Text Box 19"/>
          <p:cNvSpPr txBox="1"/>
          <p:nvPr/>
        </p:nvSpPr>
        <p:spPr>
          <a:xfrm>
            <a:off x="1500188" y="4714875"/>
            <a:ext cx="493712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冷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476" name="矩形 45"/>
          <p:cNvSpPr/>
          <p:nvPr/>
        </p:nvSpPr>
        <p:spPr>
          <a:xfrm>
            <a:off x="2928938" y="571500"/>
            <a:ext cx="389255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latin typeface="Arial" panose="020B0604020202020204" pitchFamily="34" charset="0"/>
                <a:ea typeface="黑体" panose="02010609060101010101" pitchFamily="49" charset="-122"/>
              </a:rPr>
              <a:t>近地面热力环流特点</a:t>
            </a:r>
            <a:endParaRPr lang="zh-CN" altLang="en-US" sz="32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85786" y="5357826"/>
            <a:ext cx="300039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热上升，冷下沉 </a:t>
            </a:r>
            <a:endParaRPr kumimoji="0" lang="zh-CN" altLang="en-US" sz="2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929190" y="5929330"/>
            <a:ext cx="328614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上升湿润下沉干</a:t>
            </a:r>
            <a:endParaRPr kumimoji="0" lang="zh-CN" altLang="en-US" sz="28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143504" y="5286388"/>
            <a:ext cx="285752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热低压，冷高压</a:t>
            </a:r>
            <a:endParaRPr kumimoji="0" lang="zh-CN" altLang="en-US" sz="28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357188" y="5929313"/>
            <a:ext cx="4143375" cy="5232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气流从高压流向低压</a:t>
            </a:r>
            <a:endParaRPr kumimoji="0" lang="zh-CN" altLang="en-US" sz="28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TextBox 32"/>
          <p:cNvSpPr txBox="1"/>
          <p:nvPr/>
        </p:nvSpPr>
        <p:spPr>
          <a:xfrm>
            <a:off x="1571625" y="6457950"/>
            <a:ext cx="1474788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000" dirty="0">
                <a:latin typeface="Arial" panose="020B0604020202020204" pitchFamily="34" charset="0"/>
              </a:rPr>
              <a:t>水平方向上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 Box 7"/>
          <p:cNvSpPr txBox="1"/>
          <p:nvPr/>
        </p:nvSpPr>
        <p:spPr>
          <a:xfrm>
            <a:off x="3286125" y="642938"/>
            <a:ext cx="3068638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dirty="0">
                <a:latin typeface="Arial" panose="020B0604020202020204" pitchFamily="34" charset="0"/>
                <a:ea typeface="黑体" panose="02010609060101010101" pitchFamily="49" charset="-122"/>
              </a:rPr>
              <a:t>常见的热力环流</a:t>
            </a:r>
            <a:endParaRPr lang="zh-CN" altLang="en-US" sz="32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6" name="Picture 16" descr="viewfile?f=8DBBC9C07F856985CDFEE0897AC7D91AD8C3E0591912FFF03AED71673D414D1D9ED03893CE6FDDB6DDB5B2B56DD7544D5D9DA64BBA724402266663E4F5DBA4B9800AFDB630E70E07239F478E69D79A4AFF9737375DAD3A3E&amp;sid=cpKDUyfJVcUIKwhC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929190" y="1857364"/>
            <a:ext cx="4000496" cy="46434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7" name="图片 6" descr="1301482948589505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857364"/>
            <a:ext cx="3929090" cy="46434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P20090909113616269718245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596" y="2214554"/>
            <a:ext cx="3929090" cy="406717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图片 3" descr="2009527112526208778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214554"/>
            <a:ext cx="4129090" cy="41434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5604" name="TextBox 4"/>
          <p:cNvSpPr txBox="1"/>
          <p:nvPr/>
        </p:nvSpPr>
        <p:spPr>
          <a:xfrm>
            <a:off x="1714500" y="1571625"/>
            <a:ext cx="16271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>
                <a:latin typeface="Arial" panose="020B0604020202020204" pitchFamily="34" charset="0"/>
              </a:rPr>
              <a:t>壁式空调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25605" name="TextBox 5"/>
          <p:cNvSpPr txBox="1"/>
          <p:nvPr/>
        </p:nvSpPr>
        <p:spPr>
          <a:xfrm>
            <a:off x="6215063" y="1643063"/>
            <a:ext cx="12668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>
                <a:latin typeface="Arial" panose="020B0604020202020204" pitchFamily="34" charset="0"/>
              </a:rPr>
              <a:t>暖风片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25606" name="TextBox 6"/>
          <p:cNvSpPr txBox="1"/>
          <p:nvPr/>
        </p:nvSpPr>
        <p:spPr>
          <a:xfrm>
            <a:off x="3286125" y="642938"/>
            <a:ext cx="3068638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dirty="0">
                <a:latin typeface="Arial" panose="020B0604020202020204" pitchFamily="34" charset="0"/>
                <a:ea typeface="黑体" panose="02010609060101010101" pitchFamily="49" charset="-122"/>
              </a:rPr>
              <a:t>热力环流的应用</a:t>
            </a:r>
            <a:endParaRPr lang="zh-CN" altLang="en-US" sz="32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7346" name="图片 57345" descr="图片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7" name="文本占位符 57346"/>
          <p:cNvSpPr>
            <a:spLocks noGrp="1"/>
          </p:cNvSpPr>
          <p:nvPr>
            <p:ph type="body" sz="half" idx="2"/>
          </p:nvPr>
        </p:nvSpPr>
        <p:spPr>
          <a:xfrm>
            <a:off x="6372225" y="2060575"/>
            <a:ext cx="2484438" cy="3024188"/>
          </a:xfrm>
          <a:ln/>
        </p:spPr>
        <p:txBody>
          <a:bodyPr/>
          <a:p>
            <a:pPr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sz="4000" b="1" dirty="0">
                <a:latin typeface="+mn-lt"/>
                <a:ea typeface="华文新魏" panose="02010800040101010101" pitchFamily="2" charset="-122"/>
                <a:cs typeface="+mn-cs"/>
              </a:rPr>
              <a:t>案例</a:t>
            </a:r>
            <a:r>
              <a:rPr lang="zh-CN" altLang="en-US" sz="2000" dirty="0">
                <a:latin typeface="+mn-lt"/>
                <a:ea typeface="宋体" panose="02010600030101010101" pitchFamily="2" charset="-122"/>
                <a:cs typeface="+mn-cs"/>
              </a:rPr>
              <a:t>：</a:t>
            </a:r>
            <a:endParaRPr lang="zh-CN" altLang="en-US" sz="2000" dirty="0">
              <a:latin typeface="+mn-lt"/>
              <a:ea typeface="宋体" panose="02010600030101010101" pitchFamily="2" charset="-122"/>
              <a:cs typeface="+mn-cs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990099"/>
                </a:solidFill>
                <a:latin typeface="+mn-lt"/>
                <a:ea typeface="华文隶书" panose="02010800040101010101" pitchFamily="2" charset="-122"/>
                <a:cs typeface="+mn-cs"/>
              </a:rPr>
              <a:t>     </a:t>
            </a:r>
            <a:r>
              <a:rPr lang="zh-CN" altLang="en-US" b="1" dirty="0">
                <a:solidFill>
                  <a:srgbClr val="990099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城市风</a:t>
            </a:r>
            <a:endParaRPr lang="zh-CN" altLang="en-US" b="1" dirty="0">
              <a:solidFill>
                <a:srgbClr val="990099"/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990099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   山谷风</a:t>
            </a:r>
            <a:endParaRPr lang="zh-CN" altLang="en-US" b="1" dirty="0">
              <a:solidFill>
                <a:srgbClr val="990099"/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990099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   海陆风</a:t>
            </a:r>
            <a:endParaRPr lang="zh-CN" altLang="en-US" b="1" dirty="0">
              <a:solidFill>
                <a:srgbClr val="990099"/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57348" name="文本占位符 57347"/>
          <p:cNvSpPr>
            <a:spLocks noGrp="1"/>
          </p:cNvSpPr>
          <p:nvPr>
            <p:ph type="body" sz="half" idx="1"/>
          </p:nvPr>
        </p:nvSpPr>
        <p:spPr>
          <a:xfrm>
            <a:off x="1336675" y="2224088"/>
            <a:ext cx="4267200" cy="3937000"/>
          </a:xfrm>
          <a:ln/>
        </p:spPr>
        <p:txBody>
          <a:bodyPr/>
          <a:p>
            <a:pPr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zh-CN" sz="3200">
                <a:latin typeface="+mn-lt"/>
                <a:ea typeface="华文新魏" panose="02010800040101010101" pitchFamily="2" charset="-122"/>
                <a:cs typeface="+mn-cs"/>
              </a:rPr>
              <a:t>3.</a:t>
            </a:r>
            <a:r>
              <a:rPr lang="zh-CN" altLang="en-US" sz="4000" b="1" dirty="0">
                <a:latin typeface="+mn-lt"/>
                <a:ea typeface="华文新魏" panose="02010800040101010101" pitchFamily="2" charset="-122"/>
                <a:cs typeface="+mn-cs"/>
              </a:rPr>
              <a:t>热力环流</a:t>
            </a:r>
            <a:r>
              <a:rPr lang="en-US" altLang="zh-CN" sz="2000">
                <a:latin typeface="+mn-lt"/>
                <a:ea typeface="宋体" panose="02010600030101010101" pitchFamily="2" charset="-122"/>
                <a:cs typeface="+mn-cs"/>
              </a:rPr>
              <a:t>——</a:t>
            </a:r>
            <a:endParaRPr lang="en-US" altLang="zh-CN" sz="2000">
              <a:latin typeface="+mn-lt"/>
              <a:ea typeface="宋体" panose="02010600030101010101" pitchFamily="2" charset="-122"/>
              <a:cs typeface="+mn-cs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zh-CN" sz="2000">
                <a:latin typeface="+mn-lt"/>
                <a:ea typeface="宋体" panose="02010600030101010101" pitchFamily="2" charset="-122"/>
                <a:cs typeface="+mn-cs"/>
              </a:rPr>
              <a:t>       </a:t>
            </a:r>
            <a:r>
              <a:rPr lang="zh-CN" altLang="en-US" b="1" dirty="0">
                <a:solidFill>
                  <a:srgbClr val="990099"/>
                </a:solidFill>
                <a:latin typeface="+mn-lt"/>
                <a:ea typeface="楷体_GB2312" pitchFamily="49" charset="-122"/>
                <a:cs typeface="+mn-cs"/>
              </a:rPr>
              <a:t>由于地面冷热不</a:t>
            </a:r>
            <a:endParaRPr lang="zh-CN" altLang="en-US" b="1" dirty="0">
              <a:solidFill>
                <a:srgbClr val="990099"/>
              </a:solidFill>
              <a:latin typeface="+mn-lt"/>
              <a:ea typeface="楷体_GB2312" pitchFamily="49" charset="-122"/>
              <a:cs typeface="+mn-cs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990099"/>
                </a:solidFill>
                <a:latin typeface="+mn-lt"/>
                <a:ea typeface="楷体_GB2312" pitchFamily="49" charset="-122"/>
                <a:cs typeface="+mn-cs"/>
              </a:rPr>
              <a:t>     均所形成的空气</a:t>
            </a:r>
            <a:endParaRPr lang="zh-CN" altLang="en-US" b="1" dirty="0">
              <a:solidFill>
                <a:srgbClr val="990099"/>
              </a:solidFill>
              <a:latin typeface="+mn-lt"/>
              <a:ea typeface="楷体_GB2312" pitchFamily="49" charset="-122"/>
              <a:cs typeface="+mn-cs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990099"/>
                </a:solidFill>
                <a:latin typeface="+mn-lt"/>
                <a:ea typeface="楷体_GB2312" pitchFamily="49" charset="-122"/>
                <a:cs typeface="+mn-cs"/>
              </a:rPr>
              <a:t>     环流。</a:t>
            </a:r>
            <a:endParaRPr lang="zh-CN" altLang="en-US" b="1" dirty="0">
              <a:solidFill>
                <a:srgbClr val="990099"/>
              </a:solidFill>
              <a:latin typeface="+mn-lt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734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734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734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charRg st="9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7348">
                                            <p:txEl>
                                              <p:charRg st="9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7348">
                                            <p:txEl>
                                              <p:charRg st="9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7348">
                                            <p:txEl>
                                              <p:charRg st="9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charRg st="24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7348">
                                            <p:txEl>
                                              <p:charRg st="24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7348">
                                            <p:txEl>
                                              <p:charRg st="24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7348">
                                            <p:txEl>
                                              <p:charRg st="24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charRg st="37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7348">
                                            <p:txEl>
                                              <p:charRg st="37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7348">
                                            <p:txEl>
                                              <p:charRg st="37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7348">
                                            <p:txEl>
                                              <p:charRg st="37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4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4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4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4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4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4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4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4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4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4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4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4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4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4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4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13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13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13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13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13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13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13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13" end="2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13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13" end="2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13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13" end="2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13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13" end="2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13" end="2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2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2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2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2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2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2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2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20" end="2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20" end="2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20" end="2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20" end="2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20" end="2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20" end="2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20" end="2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20" end="2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000" fill="hold"/>
                                        <p:tgtEl>
                                          <p:spTgt spid="57347">
                                            <p:txEl>
                                              <p:charRg st="4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25" descr="o4k"/>
          <p:cNvPicPr>
            <a:picLocks noChangeAspect="1"/>
          </p:cNvPicPr>
          <p:nvPr/>
        </p:nvPicPr>
        <p:blipFill>
          <a:blip r:embed="rId1">
            <a:grayscl/>
          </a:blip>
          <a:srcRect t="52007" r="27364"/>
          <a:stretch>
            <a:fillRect/>
          </a:stretch>
        </p:blipFill>
        <p:spPr>
          <a:xfrm>
            <a:off x="4786313" y="2643188"/>
            <a:ext cx="4103687" cy="2528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12" descr="o4k"/>
          <p:cNvPicPr>
            <a:picLocks noChangeAspect="1"/>
          </p:cNvPicPr>
          <p:nvPr/>
        </p:nvPicPr>
        <p:blipFill>
          <a:blip r:embed="rId1"/>
          <a:srcRect t="52000" r="27333"/>
          <a:stretch>
            <a:fillRect/>
          </a:stretch>
        </p:blipFill>
        <p:spPr>
          <a:xfrm>
            <a:off x="250825" y="2636838"/>
            <a:ext cx="4105275" cy="2528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2" name="WordArt 48"/>
          <p:cNvSpPr>
            <a:spLocks noTextEdit="1"/>
          </p:cNvSpPr>
          <p:nvPr/>
        </p:nvSpPr>
        <p:spPr>
          <a:xfrm>
            <a:off x="3000375" y="785813"/>
            <a:ext cx="3168650" cy="11334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normAutofit/>
          </a:bodyPr>
          <a:p>
            <a:pPr algn="l" eaLnBrk="0" hangingPunct="0"/>
            <a:r>
              <a:rPr lang="zh-CN" altLang="en-US" sz="6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楷体_GB2312" charset="0"/>
                <a:ea typeface="楷体_GB2312" charset="0"/>
              </a:rPr>
              <a:t>海陆风</a:t>
            </a:r>
            <a:endParaRPr lang="zh-CN" altLang="en-US" sz="6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楷体_GB2312" charset="0"/>
              <a:ea typeface="楷体_GB2312" charset="0"/>
            </a:endParaRPr>
          </a:p>
        </p:txBody>
      </p:sp>
      <p:sp>
        <p:nvSpPr>
          <p:cNvPr id="75833" name="Text Box 57"/>
          <p:cNvSpPr txBox="1"/>
          <p:nvPr/>
        </p:nvSpPr>
        <p:spPr>
          <a:xfrm>
            <a:off x="827088" y="5661025"/>
            <a:ext cx="313213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白天：海风</a:t>
            </a:r>
            <a:endParaRPr lang="zh-CN" altLang="en-US" sz="36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5834" name="Text Box 58"/>
          <p:cNvSpPr txBox="1"/>
          <p:nvPr/>
        </p:nvSpPr>
        <p:spPr>
          <a:xfrm>
            <a:off x="5076825" y="5661025"/>
            <a:ext cx="31321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夜晚：陆风</a:t>
            </a:r>
            <a:endParaRPr lang="zh-CN" altLang="en-US" sz="36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9" name="AutoShape 8"/>
          <p:cNvSpPr>
            <a:spLocks noChangeArrowheads="1"/>
          </p:cNvSpPr>
          <p:nvPr/>
        </p:nvSpPr>
        <p:spPr bwMode="auto">
          <a:xfrm>
            <a:off x="8310563" y="3363913"/>
            <a:ext cx="263525" cy="1582738"/>
          </a:xfrm>
          <a:prstGeom prst="upArrow">
            <a:avLst>
              <a:gd name="adj1" fmla="val 50000"/>
              <a:gd name="adj2" fmla="val 150151"/>
            </a:avLst>
          </a:prstGeom>
          <a:gradFill rotWithShape="0">
            <a:gsLst>
              <a:gs pos="0">
                <a:srgbClr val="FF3300"/>
              </a:gs>
              <a:gs pos="100000">
                <a:srgbClr val="FFCFC3"/>
              </a:gs>
            </a:gsLst>
            <a:lin ang="5400000" scaled="1"/>
          </a:gradFill>
          <a:ln w="76200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AutoShape 9"/>
          <p:cNvSpPr>
            <a:spLocks noChangeArrowheads="1"/>
          </p:cNvSpPr>
          <p:nvPr/>
        </p:nvSpPr>
        <p:spPr bwMode="auto">
          <a:xfrm rot="5926699" flipV="1">
            <a:off x="7002463" y="1903413"/>
            <a:ext cx="287338" cy="2417763"/>
          </a:xfrm>
          <a:prstGeom prst="upArrow">
            <a:avLst>
              <a:gd name="adj1" fmla="val 50000"/>
              <a:gd name="adj2" fmla="val 210359"/>
            </a:avLst>
          </a:prstGeom>
          <a:gradFill rotWithShape="1">
            <a:gsLst>
              <a:gs pos="0">
                <a:srgbClr val="33CCFF"/>
              </a:gs>
              <a:gs pos="100000">
                <a:srgbClr val="FF3300"/>
              </a:gs>
            </a:gsLst>
            <a:lin ang="5400000" scaled="1"/>
          </a:gradFill>
          <a:ln w="76200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AutoShape 10"/>
          <p:cNvSpPr>
            <a:spLocks noChangeArrowheads="1"/>
          </p:cNvSpPr>
          <p:nvPr/>
        </p:nvSpPr>
        <p:spPr bwMode="auto">
          <a:xfrm flipV="1">
            <a:off x="5643563" y="3000375"/>
            <a:ext cx="312738" cy="1346200"/>
          </a:xfrm>
          <a:prstGeom prst="upArrow">
            <a:avLst>
              <a:gd name="adj1" fmla="val 50000"/>
              <a:gd name="adj2" fmla="val 107614"/>
            </a:avLst>
          </a:prstGeom>
          <a:gradFill rotWithShape="0">
            <a:gsLst>
              <a:gs pos="0">
                <a:srgbClr val="CCDDFF"/>
              </a:gs>
              <a:gs pos="100000">
                <a:srgbClr val="6699FF"/>
              </a:gs>
            </a:gsLst>
            <a:lin ang="5400000" scaled="1"/>
          </a:gradFill>
          <a:ln w="76200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AutoShape 11"/>
          <p:cNvSpPr>
            <a:spLocks noChangeArrowheads="1"/>
          </p:cNvSpPr>
          <p:nvPr/>
        </p:nvSpPr>
        <p:spPr bwMode="auto">
          <a:xfrm rot="16726699" flipV="1">
            <a:off x="6951663" y="3387725"/>
            <a:ext cx="301625" cy="2473325"/>
          </a:xfrm>
          <a:prstGeom prst="upArrow">
            <a:avLst>
              <a:gd name="adj1" fmla="val 50000"/>
              <a:gd name="adj2" fmla="val 205000"/>
            </a:avLst>
          </a:prstGeom>
          <a:gradFill rotWithShape="1">
            <a:gsLst>
              <a:gs pos="0">
                <a:srgbClr val="FF3300"/>
              </a:gs>
              <a:gs pos="100000">
                <a:srgbClr val="33CCFF"/>
              </a:gs>
            </a:gsLst>
            <a:lin ang="5400000" scaled="1"/>
          </a:gradFill>
          <a:ln w="76200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" name="AutoShape 12"/>
          <p:cNvSpPr>
            <a:spLocks noChangeArrowheads="1"/>
          </p:cNvSpPr>
          <p:nvPr/>
        </p:nvSpPr>
        <p:spPr bwMode="auto">
          <a:xfrm>
            <a:off x="928688" y="2928938"/>
            <a:ext cx="266700" cy="1531938"/>
          </a:xfrm>
          <a:prstGeom prst="upArrow">
            <a:avLst>
              <a:gd name="adj1" fmla="val 50000"/>
              <a:gd name="adj2" fmla="val 143601"/>
            </a:avLst>
          </a:prstGeom>
          <a:gradFill rotWithShape="0">
            <a:gsLst>
              <a:gs pos="0">
                <a:srgbClr val="FF3300"/>
              </a:gs>
              <a:gs pos="100000">
                <a:srgbClr val="FFCFC3"/>
              </a:gs>
            </a:gsLst>
            <a:lin ang="5400000" scaled="1"/>
          </a:gradFill>
          <a:ln w="76200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" name="AutoShape 13"/>
          <p:cNvSpPr>
            <a:spLocks noChangeArrowheads="1"/>
          </p:cNvSpPr>
          <p:nvPr/>
        </p:nvSpPr>
        <p:spPr bwMode="auto">
          <a:xfrm rot="5926699" flipV="1">
            <a:off x="2241550" y="3379788"/>
            <a:ext cx="266700" cy="2451100"/>
          </a:xfrm>
          <a:prstGeom prst="upArrow">
            <a:avLst>
              <a:gd name="adj1" fmla="val 50000"/>
              <a:gd name="adj2" fmla="val 229762"/>
            </a:avLst>
          </a:prstGeom>
          <a:gradFill rotWithShape="1">
            <a:gsLst>
              <a:gs pos="0">
                <a:srgbClr val="FF3300"/>
              </a:gs>
              <a:gs pos="100000">
                <a:srgbClr val="33CCFF"/>
              </a:gs>
            </a:gsLst>
            <a:lin ang="5400000" scaled="1"/>
          </a:gradFill>
          <a:ln w="76200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" name="AutoShape 14"/>
          <p:cNvSpPr>
            <a:spLocks noChangeArrowheads="1"/>
          </p:cNvSpPr>
          <p:nvPr/>
        </p:nvSpPr>
        <p:spPr bwMode="auto">
          <a:xfrm flipV="1">
            <a:off x="3540125" y="3233738"/>
            <a:ext cx="301625" cy="1582738"/>
          </a:xfrm>
          <a:prstGeom prst="upArrow">
            <a:avLst>
              <a:gd name="adj1" fmla="val 50000"/>
              <a:gd name="adj2" fmla="val 131184"/>
            </a:avLst>
          </a:prstGeom>
          <a:gradFill rotWithShape="0">
            <a:gsLst>
              <a:gs pos="0">
                <a:srgbClr val="CCDDFF"/>
              </a:gs>
              <a:gs pos="100000">
                <a:srgbClr val="6699FF"/>
              </a:gs>
            </a:gsLst>
            <a:lin ang="5400000" scaled="1"/>
          </a:gradFill>
          <a:ln w="76200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AutoShape 15"/>
          <p:cNvSpPr>
            <a:spLocks noChangeArrowheads="1"/>
          </p:cNvSpPr>
          <p:nvPr/>
        </p:nvSpPr>
        <p:spPr bwMode="auto">
          <a:xfrm rot="16726699" flipV="1">
            <a:off x="2197894" y="1786731"/>
            <a:ext cx="288925" cy="2525713"/>
          </a:xfrm>
          <a:prstGeom prst="upArrow">
            <a:avLst>
              <a:gd name="adj1" fmla="val 50000"/>
              <a:gd name="adj2" fmla="val 218544"/>
            </a:avLst>
          </a:prstGeom>
          <a:gradFill rotWithShape="1">
            <a:gsLst>
              <a:gs pos="0">
                <a:srgbClr val="33CCFF"/>
              </a:gs>
              <a:gs pos="100000">
                <a:srgbClr val="FF3300"/>
              </a:gs>
            </a:gsLst>
            <a:lin ang="5400000" scaled="1"/>
          </a:gradFill>
          <a:ln w="76200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" name="AutoShape 16"/>
          <p:cNvSpPr>
            <a:spLocks noChangeArrowheads="1"/>
          </p:cNvSpPr>
          <p:nvPr/>
        </p:nvSpPr>
        <p:spPr bwMode="auto">
          <a:xfrm>
            <a:off x="5143500" y="2643188"/>
            <a:ext cx="354013" cy="441325"/>
          </a:xfrm>
          <a:prstGeom prst="moon">
            <a:avLst>
              <a:gd name="adj" fmla="val 50000"/>
            </a:avLst>
          </a:prstGeom>
          <a:solidFill>
            <a:srgbClr val="FFC000"/>
          </a:solidFill>
          <a:ln w="9525">
            <a:solidFill>
              <a:srgbClr val="855ADA"/>
            </a:solidFill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64" name="Text Box 26"/>
          <p:cNvSpPr txBox="1"/>
          <p:nvPr/>
        </p:nvSpPr>
        <p:spPr>
          <a:xfrm>
            <a:off x="5143500" y="4572000"/>
            <a:ext cx="803275" cy="461963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latin typeface="Arial" panose="020B0604020202020204" pitchFamily="34" charset="0"/>
              </a:rPr>
              <a:t>陆地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27665" name="Text Box 27"/>
          <p:cNvSpPr txBox="1"/>
          <p:nvPr/>
        </p:nvSpPr>
        <p:spPr>
          <a:xfrm>
            <a:off x="7858125" y="2714625"/>
            <a:ext cx="1000125" cy="579438"/>
          </a:xfrm>
          <a:prstGeom prst="rect">
            <a:avLst/>
          </a:prstGeom>
          <a:solidFill>
            <a:srgbClr val="3366FF"/>
          </a:solidFill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海洋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7666" name="Picture 29" descr="FamilyPicture8477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4625"/>
            <a:ext cx="952500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7" name="Picture 32" descr="1MLBwbT6se3O0g==_K6QiWa3zOzp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3" y="2636838"/>
            <a:ext cx="857250" cy="739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68" name="Text Box 33"/>
          <p:cNvSpPr txBox="1"/>
          <p:nvPr/>
        </p:nvSpPr>
        <p:spPr>
          <a:xfrm>
            <a:off x="285750" y="4572000"/>
            <a:ext cx="857250" cy="461963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latin typeface="Arial" panose="020B0604020202020204" pitchFamily="34" charset="0"/>
              </a:rPr>
              <a:t>陆地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27669" name="Text Box 34"/>
          <p:cNvSpPr txBox="1"/>
          <p:nvPr/>
        </p:nvSpPr>
        <p:spPr>
          <a:xfrm>
            <a:off x="3286125" y="2714625"/>
            <a:ext cx="1000125" cy="579438"/>
          </a:xfrm>
          <a:prstGeom prst="rect">
            <a:avLst/>
          </a:prstGeom>
          <a:solidFill>
            <a:srgbClr val="3366FF"/>
          </a:solidFill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海洋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33" grpId="0"/>
      <p:bldP spid="75834" grpId="0"/>
      <p:bldP spid="69" grpId="0" animBg="1"/>
      <p:bldP spid="70" grpId="0" animBg="1"/>
      <p:bldP spid="71" grpId="0" animBg="1"/>
      <p:bldP spid="72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2" descr="BL00381_"/>
          <p:cNvPicPr>
            <a:picLocks noChangeAspect="1"/>
          </p:cNvPicPr>
          <p:nvPr/>
        </p:nvPicPr>
        <p:blipFill>
          <a:blip r:embed="rId1"/>
          <a:srcRect l="4927" t="22795" r="5630" b="8250"/>
          <a:stretch>
            <a:fillRect/>
          </a:stretch>
        </p:blipFill>
        <p:spPr>
          <a:xfrm>
            <a:off x="2895600" y="4343400"/>
            <a:ext cx="3005138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Freeform 3"/>
          <p:cNvSpPr/>
          <p:nvPr/>
        </p:nvSpPr>
        <p:spPr>
          <a:xfrm>
            <a:off x="5094288" y="4333875"/>
            <a:ext cx="823912" cy="398463"/>
          </a:xfrm>
          <a:custGeom>
            <a:avLst/>
            <a:gdLst>
              <a:gd name="txL" fmla="*/ 0 w 519"/>
              <a:gd name="txT" fmla="*/ 0 h 251"/>
              <a:gd name="txR" fmla="*/ 519 w 519"/>
              <a:gd name="txB" fmla="*/ 251 h 25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19" h="251">
                <a:moveTo>
                  <a:pt x="519" y="229"/>
                </a:moveTo>
                <a:cubicBezTo>
                  <a:pt x="468" y="225"/>
                  <a:pt x="417" y="227"/>
                  <a:pt x="367" y="218"/>
                </a:cubicBezTo>
                <a:cubicBezTo>
                  <a:pt x="316" y="209"/>
                  <a:pt x="346" y="192"/>
                  <a:pt x="323" y="164"/>
                </a:cubicBezTo>
                <a:cubicBezTo>
                  <a:pt x="308" y="145"/>
                  <a:pt x="280" y="138"/>
                  <a:pt x="258" y="131"/>
                </a:cubicBezTo>
                <a:cubicBezTo>
                  <a:pt x="179" y="138"/>
                  <a:pt x="124" y="157"/>
                  <a:pt x="51" y="142"/>
                </a:cubicBezTo>
                <a:cubicBezTo>
                  <a:pt x="48" y="98"/>
                  <a:pt x="0" y="28"/>
                  <a:pt x="41" y="11"/>
                </a:cubicBezTo>
                <a:cubicBezTo>
                  <a:pt x="68" y="0"/>
                  <a:pt x="408" y="27"/>
                  <a:pt x="497" y="33"/>
                </a:cubicBezTo>
                <a:cubicBezTo>
                  <a:pt x="503" y="63"/>
                  <a:pt x="519" y="138"/>
                  <a:pt x="519" y="164"/>
                </a:cubicBezTo>
                <a:cubicBezTo>
                  <a:pt x="519" y="251"/>
                  <a:pt x="489" y="140"/>
                  <a:pt x="519" y="229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0724" name="Picture 4" descr="RM_0039"/>
          <p:cNvPicPr>
            <a:picLocks noChangeAspect="1"/>
          </p:cNvPicPr>
          <p:nvPr/>
        </p:nvPicPr>
        <p:blipFill>
          <a:blip r:embed="rId2"/>
          <a:srcRect l="7500" t="2499" r="2499" b="7500"/>
          <a:stretch>
            <a:fillRect/>
          </a:stretch>
        </p:blipFill>
        <p:spPr>
          <a:xfrm>
            <a:off x="8229600" y="5029200"/>
            <a:ext cx="914400" cy="6858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725" name="Picture 5" descr="RM_0039"/>
          <p:cNvPicPr>
            <a:picLocks noChangeAspect="1"/>
          </p:cNvPicPr>
          <p:nvPr/>
        </p:nvPicPr>
        <p:blipFill>
          <a:blip r:embed="rId2"/>
          <a:srcRect l="7500" t="2499" r="2499" b="7500"/>
          <a:stretch>
            <a:fillRect/>
          </a:stretch>
        </p:blipFill>
        <p:spPr>
          <a:xfrm>
            <a:off x="76200" y="5029200"/>
            <a:ext cx="914400" cy="6858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6806" name="AutoShape 6"/>
          <p:cNvSpPr/>
          <p:nvPr/>
        </p:nvSpPr>
        <p:spPr>
          <a:xfrm>
            <a:off x="3962400" y="2438400"/>
            <a:ext cx="685800" cy="1219200"/>
          </a:xfrm>
          <a:prstGeom prst="upArrow">
            <a:avLst>
              <a:gd name="adj1" fmla="val 50000"/>
              <a:gd name="adj2" fmla="val 44444"/>
            </a:avLst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6807" name="Text Box 7"/>
          <p:cNvSpPr txBox="1"/>
          <p:nvPr/>
        </p:nvSpPr>
        <p:spPr>
          <a:xfrm>
            <a:off x="4114800" y="2514600"/>
            <a:ext cx="6096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FFFF00"/>
                </a:solidFill>
                <a:latin typeface="Times New Roman" panose="02020603050405020304" pitchFamily="18" charset="0"/>
                <a:ea typeface="仿宋_GB2312" pitchFamily="49" charset="-122"/>
              </a:rPr>
              <a:t>气流上升</a:t>
            </a:r>
            <a:endParaRPr lang="zh-CN" altLang="en-US" dirty="0">
              <a:solidFill>
                <a:srgbClr val="FFFF00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457200" y="4876800"/>
            <a:ext cx="7985125" cy="382588"/>
            <a:chOff x="288" y="2352"/>
            <a:chExt cx="5030" cy="241"/>
          </a:xfrm>
        </p:grpSpPr>
        <p:sp>
          <p:nvSpPr>
            <p:cNvPr id="30756" name="AutoShape 9"/>
            <p:cNvSpPr/>
            <p:nvPr/>
          </p:nvSpPr>
          <p:spPr>
            <a:xfrm rot="5457469" flipH="1" flipV="1">
              <a:off x="816" y="1823"/>
              <a:ext cx="240" cy="1297"/>
            </a:xfrm>
            <a:prstGeom prst="curvedRightArrow">
              <a:avLst>
                <a:gd name="adj1" fmla="val 108083"/>
                <a:gd name="adj2" fmla="val 216166"/>
                <a:gd name="adj3" fmla="val 33333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00CCFF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57" name="AutoShape 10"/>
            <p:cNvSpPr/>
            <p:nvPr/>
          </p:nvSpPr>
          <p:spPr>
            <a:xfrm rot="-6802229" flipV="1">
              <a:off x="4646" y="1921"/>
              <a:ext cx="240" cy="1104"/>
            </a:xfrm>
            <a:prstGeom prst="curvedRightArrow">
              <a:avLst>
                <a:gd name="adj1" fmla="val 92000"/>
                <a:gd name="adj2" fmla="val 184000"/>
                <a:gd name="adj3" fmla="val 33333"/>
              </a:avLst>
            </a:pr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381000" y="2895600"/>
            <a:ext cx="8001000" cy="1524000"/>
            <a:chOff x="240" y="768"/>
            <a:chExt cx="4906" cy="1344"/>
          </a:xfrm>
        </p:grpSpPr>
        <p:sp>
          <p:nvSpPr>
            <p:cNvPr id="30754" name="AutoShape 12"/>
            <p:cNvSpPr/>
            <p:nvPr/>
          </p:nvSpPr>
          <p:spPr>
            <a:xfrm rot="-10134716">
              <a:off x="240" y="816"/>
              <a:ext cx="303" cy="1296"/>
            </a:xfrm>
            <a:prstGeom prst="upArrow">
              <a:avLst>
                <a:gd name="adj1" fmla="val 50000"/>
                <a:gd name="adj2" fmla="val 106930"/>
              </a:avLst>
            </a:prstGeom>
            <a:gradFill rotWithShape="0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  <a:tileRect/>
            </a:gradFill>
            <a:ln w="9525" cap="flat" cmpd="sng">
              <a:solidFill>
                <a:srgbClr val="33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55" name="AutoShape 13"/>
            <p:cNvSpPr/>
            <p:nvPr/>
          </p:nvSpPr>
          <p:spPr>
            <a:xfrm rot="4418485">
              <a:off x="4362" y="1253"/>
              <a:ext cx="1269" cy="298"/>
            </a:xfrm>
            <a:prstGeom prst="rightArrow">
              <a:avLst>
                <a:gd name="adj1" fmla="val 50000"/>
                <a:gd name="adj2" fmla="val 106459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00CCFF"/>
                </a:gs>
              </a:gsLst>
              <a:lin ang="5400000" scaled="1"/>
              <a:tileRect/>
            </a:gradFill>
            <a:ln w="9525" cap="flat" cmpd="sng">
              <a:solidFill>
                <a:srgbClr val="33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0730" name="Rectangle 14"/>
          <p:cNvSpPr/>
          <p:nvPr/>
        </p:nvSpPr>
        <p:spPr>
          <a:xfrm>
            <a:off x="0" y="5638800"/>
            <a:ext cx="9144000" cy="48418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CC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sz="2400" b="0" dirty="0">
              <a:latin typeface="Times New Roman" panose="02020603050405020304" pitchFamily="18" charset="0"/>
            </a:endParaRPr>
          </a:p>
        </p:txBody>
      </p:sp>
      <p:sp>
        <p:nvSpPr>
          <p:cNvPr id="30731" name="Text Box 15"/>
          <p:cNvSpPr txBox="1"/>
          <p:nvPr/>
        </p:nvSpPr>
        <p:spPr>
          <a:xfrm>
            <a:off x="3886200" y="5715000"/>
            <a:ext cx="1371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仿宋_GB2312" pitchFamily="49" charset="-122"/>
              </a:rPr>
              <a:t>市 区</a:t>
            </a:r>
            <a:endParaRPr lang="zh-CN" altLang="en-US" sz="2400" dirty="0">
              <a:latin typeface="Times New Roman" panose="02020603050405020304" pitchFamily="18" charset="0"/>
              <a:ea typeface="仿宋_GB2312" pitchFamily="49" charset="-122"/>
            </a:endParaRPr>
          </a:p>
        </p:txBody>
      </p:sp>
      <p:grpSp>
        <p:nvGrpSpPr>
          <p:cNvPr id="4" name="Group 16"/>
          <p:cNvGrpSpPr/>
          <p:nvPr/>
        </p:nvGrpSpPr>
        <p:grpSpPr>
          <a:xfrm>
            <a:off x="1312863" y="4030663"/>
            <a:ext cx="6286500" cy="746125"/>
            <a:chOff x="875" y="1771"/>
            <a:chExt cx="3960" cy="470"/>
          </a:xfrm>
        </p:grpSpPr>
        <p:sp>
          <p:nvSpPr>
            <p:cNvPr id="30752" name="Text Box 17"/>
            <p:cNvSpPr txBox="1"/>
            <p:nvPr/>
          </p:nvSpPr>
          <p:spPr>
            <a:xfrm rot="-2280302">
              <a:off x="875" y="1771"/>
              <a:ext cx="15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dirty="0">
                  <a:solidFill>
                    <a:schemeClr val="accent2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由郊区流向市区</a:t>
              </a:r>
              <a:endParaRPr lang="zh-CN" altLang="en-US" sz="2400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30753" name="Text Box 18"/>
            <p:cNvSpPr txBox="1"/>
            <p:nvPr/>
          </p:nvSpPr>
          <p:spPr>
            <a:xfrm rot="2356764">
              <a:off x="3299" y="1953"/>
              <a:ext cx="15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dirty="0">
                  <a:solidFill>
                    <a:schemeClr val="accent2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由郊区流向市区</a:t>
              </a:r>
              <a:endParaRPr lang="zh-CN" altLang="en-US" sz="2400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sp>
        <p:nvSpPr>
          <p:cNvPr id="30733" name="Text Box 19"/>
          <p:cNvSpPr txBox="1"/>
          <p:nvPr/>
        </p:nvSpPr>
        <p:spPr>
          <a:xfrm>
            <a:off x="8289925" y="5126038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sz="2400" b="0" dirty="0">
              <a:latin typeface="Times New Roman" panose="02020603050405020304" pitchFamily="18" charset="0"/>
            </a:endParaRPr>
          </a:p>
        </p:txBody>
      </p:sp>
      <p:pic>
        <p:nvPicPr>
          <p:cNvPr id="30734" name="Picture 20" descr="ZW_0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5105400"/>
            <a:ext cx="434975" cy="73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5" name="Picture 21" descr="ZW_0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5400"/>
            <a:ext cx="434975" cy="739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36" name="Text Box 22"/>
          <p:cNvSpPr txBox="1"/>
          <p:nvPr/>
        </p:nvSpPr>
        <p:spPr>
          <a:xfrm>
            <a:off x="250825" y="5691188"/>
            <a:ext cx="8731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latin typeface="Times New Roman" panose="02020603050405020304" pitchFamily="18" charset="0"/>
              </a:rPr>
              <a:t>郊 区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0737" name="Text Box 23"/>
          <p:cNvSpPr txBox="1"/>
          <p:nvPr/>
        </p:nvSpPr>
        <p:spPr>
          <a:xfrm>
            <a:off x="8270875" y="5691188"/>
            <a:ext cx="8731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latin typeface="Times New Roman" panose="02020603050405020304" pitchFamily="18" charset="0"/>
              </a:rPr>
              <a:t>郊 区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30738" name="Picture 24" descr="CAR_0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5181600"/>
            <a:ext cx="723900" cy="39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39" name="Freeform 25"/>
          <p:cNvSpPr/>
          <p:nvPr/>
        </p:nvSpPr>
        <p:spPr>
          <a:xfrm>
            <a:off x="4225925" y="4316413"/>
            <a:ext cx="898525" cy="322262"/>
          </a:xfrm>
          <a:custGeom>
            <a:avLst/>
            <a:gdLst>
              <a:gd name="txL" fmla="*/ 0 w 566"/>
              <a:gd name="txT" fmla="*/ 0 h 203"/>
              <a:gd name="txR" fmla="*/ 566 w 566"/>
              <a:gd name="txB" fmla="*/ 203 h 20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66" h="203">
                <a:moveTo>
                  <a:pt x="544" y="22"/>
                </a:moveTo>
                <a:cubicBezTo>
                  <a:pt x="533" y="166"/>
                  <a:pt x="566" y="203"/>
                  <a:pt x="457" y="131"/>
                </a:cubicBezTo>
                <a:cubicBezTo>
                  <a:pt x="354" y="137"/>
                  <a:pt x="273" y="105"/>
                  <a:pt x="218" y="185"/>
                </a:cubicBezTo>
                <a:cubicBezTo>
                  <a:pt x="202" y="90"/>
                  <a:pt x="204" y="113"/>
                  <a:pt x="109" y="99"/>
                </a:cubicBezTo>
                <a:cubicBezTo>
                  <a:pt x="98" y="92"/>
                  <a:pt x="86" y="86"/>
                  <a:pt x="77" y="77"/>
                </a:cubicBezTo>
                <a:cubicBezTo>
                  <a:pt x="68" y="68"/>
                  <a:pt x="65" y="52"/>
                  <a:pt x="55" y="44"/>
                </a:cubicBezTo>
                <a:cubicBezTo>
                  <a:pt x="0" y="0"/>
                  <a:pt x="37" y="64"/>
                  <a:pt x="12" y="12"/>
                </a:cubicBezTo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40" name="Freeform 26"/>
          <p:cNvSpPr/>
          <p:nvPr/>
        </p:nvSpPr>
        <p:spPr>
          <a:xfrm>
            <a:off x="5526088" y="4197350"/>
            <a:ext cx="498475" cy="344488"/>
          </a:xfrm>
          <a:custGeom>
            <a:avLst/>
            <a:gdLst>
              <a:gd name="txL" fmla="*/ 0 w 314"/>
              <a:gd name="txT" fmla="*/ 0 h 217"/>
              <a:gd name="txR" fmla="*/ 314 w 314"/>
              <a:gd name="txB" fmla="*/ 217 h 21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14" h="217">
                <a:moveTo>
                  <a:pt x="279" y="163"/>
                </a:moveTo>
                <a:cubicBezTo>
                  <a:pt x="286" y="152"/>
                  <a:pt x="300" y="143"/>
                  <a:pt x="301" y="130"/>
                </a:cubicBezTo>
                <a:cubicBezTo>
                  <a:pt x="313" y="25"/>
                  <a:pt x="189" y="22"/>
                  <a:pt x="116" y="0"/>
                </a:cubicBezTo>
                <a:cubicBezTo>
                  <a:pt x="70" y="14"/>
                  <a:pt x="69" y="38"/>
                  <a:pt x="29" y="65"/>
                </a:cubicBezTo>
                <a:cubicBezTo>
                  <a:pt x="22" y="76"/>
                  <a:pt x="10" y="84"/>
                  <a:pt x="8" y="97"/>
                </a:cubicBezTo>
                <a:cubicBezTo>
                  <a:pt x="0" y="143"/>
                  <a:pt x="57" y="150"/>
                  <a:pt x="84" y="163"/>
                </a:cubicBezTo>
                <a:cubicBezTo>
                  <a:pt x="131" y="186"/>
                  <a:pt x="174" y="204"/>
                  <a:pt x="225" y="217"/>
                </a:cubicBezTo>
                <a:cubicBezTo>
                  <a:pt x="245" y="212"/>
                  <a:pt x="314" y="198"/>
                  <a:pt x="279" y="163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41" name="Freeform 27"/>
          <p:cNvSpPr/>
          <p:nvPr/>
        </p:nvSpPr>
        <p:spPr>
          <a:xfrm>
            <a:off x="2800350" y="4318000"/>
            <a:ext cx="1409700" cy="354013"/>
          </a:xfrm>
          <a:custGeom>
            <a:avLst/>
            <a:gdLst>
              <a:gd name="txL" fmla="*/ 0 w 888"/>
              <a:gd name="txT" fmla="*/ 0 h 223"/>
              <a:gd name="txR" fmla="*/ 888 w 888"/>
              <a:gd name="txB" fmla="*/ 223 h 22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88" h="223">
                <a:moveTo>
                  <a:pt x="888" y="21"/>
                </a:moveTo>
                <a:cubicBezTo>
                  <a:pt x="848" y="25"/>
                  <a:pt x="806" y="20"/>
                  <a:pt x="768" y="32"/>
                </a:cubicBezTo>
                <a:cubicBezTo>
                  <a:pt x="755" y="36"/>
                  <a:pt x="755" y="56"/>
                  <a:pt x="746" y="65"/>
                </a:cubicBezTo>
                <a:cubicBezTo>
                  <a:pt x="725" y="87"/>
                  <a:pt x="708" y="89"/>
                  <a:pt x="681" y="98"/>
                </a:cubicBezTo>
                <a:cubicBezTo>
                  <a:pt x="659" y="94"/>
                  <a:pt x="637" y="94"/>
                  <a:pt x="616" y="87"/>
                </a:cubicBezTo>
                <a:cubicBezTo>
                  <a:pt x="603" y="83"/>
                  <a:pt x="596" y="67"/>
                  <a:pt x="583" y="65"/>
                </a:cubicBezTo>
                <a:cubicBezTo>
                  <a:pt x="574" y="64"/>
                  <a:pt x="518" y="83"/>
                  <a:pt x="507" y="87"/>
                </a:cubicBezTo>
                <a:cubicBezTo>
                  <a:pt x="482" y="163"/>
                  <a:pt x="508" y="145"/>
                  <a:pt x="453" y="163"/>
                </a:cubicBezTo>
                <a:cubicBezTo>
                  <a:pt x="400" y="152"/>
                  <a:pt x="382" y="135"/>
                  <a:pt x="334" y="119"/>
                </a:cubicBezTo>
                <a:cubicBezTo>
                  <a:pt x="323" y="126"/>
                  <a:pt x="313" y="136"/>
                  <a:pt x="301" y="141"/>
                </a:cubicBezTo>
                <a:cubicBezTo>
                  <a:pt x="280" y="150"/>
                  <a:pt x="236" y="163"/>
                  <a:pt x="236" y="163"/>
                </a:cubicBezTo>
                <a:cubicBezTo>
                  <a:pt x="223" y="182"/>
                  <a:pt x="203" y="223"/>
                  <a:pt x="170" y="217"/>
                </a:cubicBezTo>
                <a:cubicBezTo>
                  <a:pt x="157" y="215"/>
                  <a:pt x="159" y="192"/>
                  <a:pt x="149" y="184"/>
                </a:cubicBezTo>
                <a:cubicBezTo>
                  <a:pt x="140" y="177"/>
                  <a:pt x="127" y="177"/>
                  <a:pt x="116" y="174"/>
                </a:cubicBezTo>
                <a:cubicBezTo>
                  <a:pt x="94" y="181"/>
                  <a:pt x="73" y="188"/>
                  <a:pt x="51" y="195"/>
                </a:cubicBezTo>
                <a:cubicBezTo>
                  <a:pt x="29" y="202"/>
                  <a:pt x="29" y="130"/>
                  <a:pt x="29" y="130"/>
                </a:cubicBezTo>
                <a:cubicBezTo>
                  <a:pt x="41" y="0"/>
                  <a:pt x="0" y="11"/>
                  <a:pt x="73" y="11"/>
                </a:cubicBezTo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42" name="Freeform 28"/>
          <p:cNvSpPr/>
          <p:nvPr/>
        </p:nvSpPr>
        <p:spPr>
          <a:xfrm>
            <a:off x="3313113" y="4202113"/>
            <a:ext cx="1482725" cy="357187"/>
          </a:xfrm>
          <a:custGeom>
            <a:avLst/>
            <a:gdLst>
              <a:gd name="txL" fmla="*/ 0 w 934"/>
              <a:gd name="txT" fmla="*/ 0 h 225"/>
              <a:gd name="txR" fmla="*/ 934 w 934"/>
              <a:gd name="txB" fmla="*/ 225 h 225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34" h="225">
                <a:moveTo>
                  <a:pt x="0" y="214"/>
                </a:moveTo>
                <a:cubicBezTo>
                  <a:pt x="14" y="171"/>
                  <a:pt x="27" y="153"/>
                  <a:pt x="65" y="127"/>
                </a:cubicBezTo>
                <a:cubicBezTo>
                  <a:pt x="72" y="116"/>
                  <a:pt x="76" y="101"/>
                  <a:pt x="87" y="94"/>
                </a:cubicBezTo>
                <a:cubicBezTo>
                  <a:pt x="106" y="82"/>
                  <a:pt x="152" y="73"/>
                  <a:pt x="152" y="73"/>
                </a:cubicBezTo>
                <a:cubicBezTo>
                  <a:pt x="221" y="87"/>
                  <a:pt x="218" y="85"/>
                  <a:pt x="239" y="149"/>
                </a:cubicBezTo>
                <a:cubicBezTo>
                  <a:pt x="250" y="138"/>
                  <a:pt x="264" y="129"/>
                  <a:pt x="271" y="116"/>
                </a:cubicBezTo>
                <a:cubicBezTo>
                  <a:pt x="282" y="96"/>
                  <a:pt x="274" y="64"/>
                  <a:pt x="293" y="51"/>
                </a:cubicBezTo>
                <a:cubicBezTo>
                  <a:pt x="315" y="36"/>
                  <a:pt x="358" y="7"/>
                  <a:pt x="358" y="7"/>
                </a:cubicBezTo>
                <a:cubicBezTo>
                  <a:pt x="391" y="11"/>
                  <a:pt x="425" y="7"/>
                  <a:pt x="456" y="18"/>
                </a:cubicBezTo>
                <a:cubicBezTo>
                  <a:pt x="488" y="30"/>
                  <a:pt x="471" y="66"/>
                  <a:pt x="489" y="84"/>
                </a:cubicBezTo>
                <a:cubicBezTo>
                  <a:pt x="497" y="92"/>
                  <a:pt x="510" y="91"/>
                  <a:pt x="521" y="94"/>
                </a:cubicBezTo>
                <a:cubicBezTo>
                  <a:pt x="566" y="65"/>
                  <a:pt x="602" y="35"/>
                  <a:pt x="652" y="18"/>
                </a:cubicBezTo>
                <a:cubicBezTo>
                  <a:pt x="918" y="36"/>
                  <a:pt x="743" y="0"/>
                  <a:pt x="869" y="84"/>
                </a:cubicBezTo>
                <a:cubicBezTo>
                  <a:pt x="887" y="137"/>
                  <a:pt x="934" y="161"/>
                  <a:pt x="934" y="22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2438400" y="4038600"/>
            <a:ext cx="3995738" cy="566738"/>
            <a:chOff x="1536" y="1776"/>
            <a:chExt cx="2517" cy="357"/>
          </a:xfrm>
        </p:grpSpPr>
        <p:sp>
          <p:nvSpPr>
            <p:cNvPr id="30750" name="AutoShape 30"/>
            <p:cNvSpPr/>
            <p:nvPr/>
          </p:nvSpPr>
          <p:spPr>
            <a:xfrm rot="-2508097">
              <a:off x="1536" y="1776"/>
              <a:ext cx="865" cy="233"/>
            </a:xfrm>
            <a:prstGeom prst="rightArrow">
              <a:avLst>
                <a:gd name="adj1" fmla="val 50000"/>
                <a:gd name="adj2" fmla="val 92811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00CCFF"/>
                </a:gs>
              </a:gsLst>
              <a:lin ang="0" scaled="1"/>
              <a:tileRect/>
            </a:gradFill>
            <a:ln w="9525" cap="flat" cmpd="sng">
              <a:solidFill>
                <a:srgbClr val="33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51" name="AutoShape 31"/>
            <p:cNvSpPr/>
            <p:nvPr/>
          </p:nvSpPr>
          <p:spPr>
            <a:xfrm rot="-8320558" flipV="1">
              <a:off x="3188" y="1900"/>
              <a:ext cx="865" cy="233"/>
            </a:xfrm>
            <a:prstGeom prst="rightArrow">
              <a:avLst>
                <a:gd name="adj1" fmla="val 50000"/>
                <a:gd name="adj2" fmla="val 92811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00CCFF"/>
                </a:gs>
              </a:gsLst>
              <a:lin ang="0" scaled="1"/>
              <a:tileRect/>
            </a:gradFill>
            <a:ln w="9525" cap="flat" cmpd="sng">
              <a:solidFill>
                <a:srgbClr val="33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0744" name="Freeform 32"/>
          <p:cNvSpPr/>
          <p:nvPr/>
        </p:nvSpPr>
        <p:spPr>
          <a:xfrm>
            <a:off x="4746625" y="4227513"/>
            <a:ext cx="704850" cy="176212"/>
          </a:xfrm>
          <a:custGeom>
            <a:avLst/>
            <a:gdLst>
              <a:gd name="txL" fmla="*/ 0 w 444"/>
              <a:gd name="txT" fmla="*/ 0 h 111"/>
              <a:gd name="txR" fmla="*/ 444 w 444"/>
              <a:gd name="txB" fmla="*/ 111 h 11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44" h="111">
                <a:moveTo>
                  <a:pt x="64" y="46"/>
                </a:moveTo>
                <a:cubicBezTo>
                  <a:pt x="99" y="34"/>
                  <a:pt x="126" y="14"/>
                  <a:pt x="162" y="2"/>
                </a:cubicBezTo>
                <a:cubicBezTo>
                  <a:pt x="305" y="15"/>
                  <a:pt x="243" y="0"/>
                  <a:pt x="346" y="35"/>
                </a:cubicBezTo>
                <a:cubicBezTo>
                  <a:pt x="381" y="47"/>
                  <a:pt x="444" y="89"/>
                  <a:pt x="444" y="89"/>
                </a:cubicBezTo>
                <a:cubicBezTo>
                  <a:pt x="390" y="108"/>
                  <a:pt x="423" y="103"/>
                  <a:pt x="346" y="78"/>
                </a:cubicBezTo>
                <a:cubicBezTo>
                  <a:pt x="335" y="75"/>
                  <a:pt x="314" y="68"/>
                  <a:pt x="314" y="68"/>
                </a:cubicBezTo>
                <a:cubicBezTo>
                  <a:pt x="145" y="82"/>
                  <a:pt x="237" y="75"/>
                  <a:pt x="129" y="111"/>
                </a:cubicBezTo>
                <a:cubicBezTo>
                  <a:pt x="105" y="107"/>
                  <a:pt x="0" y="111"/>
                  <a:pt x="42" y="57"/>
                </a:cubicBezTo>
                <a:cubicBezTo>
                  <a:pt x="47" y="50"/>
                  <a:pt x="57" y="50"/>
                  <a:pt x="64" y="46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6833" name="Oval 33"/>
          <p:cNvSpPr/>
          <p:nvPr/>
        </p:nvSpPr>
        <p:spPr>
          <a:xfrm>
            <a:off x="3962400" y="3733800"/>
            <a:ext cx="762000" cy="685800"/>
          </a:xfrm>
          <a:prstGeom prst="ellipse">
            <a:avLst/>
          </a:prstGeom>
          <a:solidFill>
            <a:srgbClr val="FF33CC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热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roup 34"/>
          <p:cNvGrpSpPr/>
          <p:nvPr/>
        </p:nvGrpSpPr>
        <p:grpSpPr>
          <a:xfrm>
            <a:off x="609600" y="1655763"/>
            <a:ext cx="7315200" cy="2133600"/>
            <a:chOff x="528" y="384"/>
            <a:chExt cx="4368" cy="768"/>
          </a:xfrm>
        </p:grpSpPr>
        <p:sp>
          <p:nvSpPr>
            <p:cNvPr id="30748" name="AutoShape 35"/>
            <p:cNvSpPr/>
            <p:nvPr/>
          </p:nvSpPr>
          <p:spPr>
            <a:xfrm rot="-322646">
              <a:off x="2640" y="384"/>
              <a:ext cx="2256" cy="768"/>
            </a:xfrm>
            <a:custGeom>
              <a:avLst/>
              <a:gdLst>
                <a:gd name="txL" fmla="*/ 3160 w 21600"/>
                <a:gd name="txT" fmla="*/ 3150 h 21600"/>
                <a:gd name="txR" fmla="*/ 18440 w 21600"/>
                <a:gd name="txB" fmla="*/ 1845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19148" y="7791"/>
                  </a:moveTo>
                  <a:cubicBezTo>
                    <a:pt x="17880" y="4271"/>
                    <a:pt x="14540" y="1926"/>
                    <a:pt x="10800" y="1926"/>
                  </a:cubicBezTo>
                  <a:cubicBezTo>
                    <a:pt x="7694" y="1925"/>
                    <a:pt x="4815" y="3548"/>
                    <a:pt x="3208" y="6205"/>
                  </a:cubicBezTo>
                  <a:lnTo>
                    <a:pt x="1560" y="5208"/>
                  </a:lnTo>
                  <a:cubicBezTo>
                    <a:pt x="3516" y="1975"/>
                    <a:pt x="7021" y="-1"/>
                    <a:pt x="10800" y="0"/>
                  </a:cubicBezTo>
                  <a:cubicBezTo>
                    <a:pt x="15352" y="0"/>
                    <a:pt x="19416" y="2855"/>
                    <a:pt x="20960" y="7138"/>
                  </a:cubicBezTo>
                  <a:lnTo>
                    <a:pt x="23500" y="6222"/>
                  </a:lnTo>
                  <a:lnTo>
                    <a:pt x="21296" y="10910"/>
                  </a:lnTo>
                  <a:lnTo>
                    <a:pt x="16608" y="8706"/>
                  </a:lnTo>
                  <a:lnTo>
                    <a:pt x="19148" y="7791"/>
                  </a:lnTo>
                  <a:close/>
                </a:path>
              </a:pathLst>
            </a:custGeom>
            <a:solidFill>
              <a:srgbClr val="FF33CC"/>
            </a:solidFill>
            <a:ln w="9525" cap="flat" cmpd="sng">
              <a:solidFill>
                <a:srgbClr val="FF33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49" name="AutoShape 36"/>
            <p:cNvSpPr/>
            <p:nvPr/>
          </p:nvSpPr>
          <p:spPr>
            <a:xfrm rot="-10712859" flipV="1">
              <a:off x="528" y="384"/>
              <a:ext cx="2256" cy="768"/>
            </a:xfrm>
            <a:custGeom>
              <a:avLst/>
              <a:gdLst>
                <a:gd name="txL" fmla="*/ 3160 w 21600"/>
                <a:gd name="txT" fmla="*/ 3150 h 21600"/>
                <a:gd name="txR" fmla="*/ 18440 w 21600"/>
                <a:gd name="txB" fmla="*/ 1845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19148" y="7791"/>
                  </a:moveTo>
                  <a:cubicBezTo>
                    <a:pt x="17880" y="4271"/>
                    <a:pt x="14540" y="1926"/>
                    <a:pt x="10800" y="1926"/>
                  </a:cubicBezTo>
                  <a:cubicBezTo>
                    <a:pt x="7694" y="1925"/>
                    <a:pt x="4815" y="3548"/>
                    <a:pt x="3208" y="6205"/>
                  </a:cubicBezTo>
                  <a:lnTo>
                    <a:pt x="1560" y="5208"/>
                  </a:lnTo>
                  <a:cubicBezTo>
                    <a:pt x="3516" y="1975"/>
                    <a:pt x="7021" y="-1"/>
                    <a:pt x="10800" y="0"/>
                  </a:cubicBezTo>
                  <a:cubicBezTo>
                    <a:pt x="15352" y="0"/>
                    <a:pt x="19416" y="2855"/>
                    <a:pt x="20960" y="7138"/>
                  </a:cubicBezTo>
                  <a:lnTo>
                    <a:pt x="23500" y="6222"/>
                  </a:lnTo>
                  <a:lnTo>
                    <a:pt x="21296" y="10910"/>
                  </a:lnTo>
                  <a:lnTo>
                    <a:pt x="16608" y="8706"/>
                  </a:lnTo>
                  <a:lnTo>
                    <a:pt x="19148" y="7791"/>
                  </a:lnTo>
                  <a:close/>
                </a:path>
              </a:pathLst>
            </a:custGeom>
            <a:solidFill>
              <a:srgbClr val="FF33CC"/>
            </a:solidFill>
            <a:ln w="9525" cap="flat" cmpd="sng">
              <a:solidFill>
                <a:srgbClr val="FF33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0747" name="WordArt 48"/>
          <p:cNvSpPr>
            <a:spLocks noTextEdit="1"/>
          </p:cNvSpPr>
          <p:nvPr/>
        </p:nvSpPr>
        <p:spPr>
          <a:xfrm>
            <a:off x="2857500" y="357188"/>
            <a:ext cx="3168650" cy="11334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normAutofit/>
          </a:bodyPr>
          <a:p>
            <a:pPr algn="l" eaLnBrk="0" hangingPunct="0"/>
            <a:r>
              <a:rPr lang="zh-CN" altLang="en-US" sz="6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楷体_GB2312" charset="0"/>
                <a:ea typeface="楷体_GB2312" charset="0"/>
              </a:rPr>
              <a:t>城市风</a:t>
            </a:r>
            <a:endParaRPr lang="zh-CN" altLang="en-US" sz="6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楷体_GB2312" charset="0"/>
              <a:ea typeface="楷体_GB231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 animBg="1"/>
      <p:bldP spid="76807" grpId="0"/>
      <p:bldP spid="768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28813" y="571500"/>
            <a:ext cx="6019800" cy="487363"/>
          </a:xfrm>
          <a:ln/>
        </p:spPr>
        <p:txBody>
          <a:bodyPr vert="horz" wrap="square" lIns="91440" tIns="45720" rIns="91440" bIns="45720" anchor="ctr"/>
          <a:p>
            <a:r>
              <a:rPr lang="zh-CN" altLang="en-US" sz="4000" dirty="0">
                <a:ea typeface="宋体" panose="02010600030101010101" pitchFamily="2" charset="-122"/>
              </a:rPr>
              <a:t>人造热量</a:t>
            </a:r>
            <a:endParaRPr lang="zh-CN" altLang="en-US" sz="4000" dirty="0">
              <a:ea typeface="宋体" panose="02010600030101010101" pitchFamily="2" charset="-122"/>
            </a:endParaRPr>
          </a:p>
        </p:txBody>
      </p:sp>
      <p:pic>
        <p:nvPicPr>
          <p:cNvPr id="27651" name="内容占位符 4" descr="middle_20110508_189114447712887c4b1cTshZV3lgRwrU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357313" y="1643063"/>
            <a:ext cx="6786562" cy="432435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85938" y="642938"/>
            <a:ext cx="6019800" cy="48736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+mn-cs"/>
              </a:rPr>
              <a:t>一、热力环流</a:t>
            </a:r>
            <a:endParaRPr kumimoji="1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+mn-cs"/>
            </a:endParaRP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642938" y="1643063"/>
            <a:ext cx="4429125" cy="538162"/>
          </a:xfrm>
          <a:ln/>
        </p:spPr>
        <p:txBody>
          <a:bodyPr vert="horz" wrap="square" lIns="91440" tIns="45720" rIns="91440" bIns="45720" anchor="t"/>
          <a:p>
            <a:pPr>
              <a:buNone/>
            </a:pPr>
            <a:r>
              <a:rPr lang="en-US" altLang="zh-CN" b="1">
                <a:ea typeface="宋体" panose="02010600030101010101" pitchFamily="2" charset="-122"/>
              </a:rPr>
              <a:t>1.</a:t>
            </a:r>
            <a:r>
              <a:rPr lang="zh-CN" altLang="en-US" b="1" dirty="0">
                <a:ea typeface="宋体" panose="02010600030101010101" pitchFamily="2" charset="-122"/>
              </a:rPr>
              <a:t>大气运动的能量来源是哪里？</a:t>
            </a:r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2938" y="2857500"/>
            <a:ext cx="41433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大气运动的根本原因是什么？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2938" y="4143375"/>
            <a:ext cx="44291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大气运动的最简单形式是什么？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938" y="5286375"/>
            <a:ext cx="450056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热力环流的产生的原因是什么？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813" y="1714500"/>
            <a:ext cx="1422400" cy="461963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latin typeface="+mn-lt"/>
                <a:ea typeface="+mn-ea"/>
                <a:cs typeface="+mn-cs"/>
              </a:rPr>
              <a:t>太阳辐射</a:t>
            </a:r>
            <a:endParaRPr kumimoji="0" lang="zh-CN" altLang="en-US" sz="24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00" y="2928938"/>
            <a:ext cx="2041525" cy="461963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latin typeface="+mn-lt"/>
                <a:ea typeface="+mn-ea"/>
                <a:cs typeface="+mn-cs"/>
              </a:rPr>
              <a:t>地面冷热不均</a:t>
            </a:r>
            <a:endParaRPr kumimoji="0" lang="zh-CN" altLang="en-US" sz="24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0813" y="4143375"/>
            <a:ext cx="1422400" cy="461963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latin typeface="+mn-lt"/>
                <a:ea typeface="+mn-ea"/>
                <a:cs typeface="+mn-cs"/>
              </a:rPr>
              <a:t>热力环流</a:t>
            </a:r>
            <a:endParaRPr kumimoji="0" lang="zh-CN" altLang="en-US" sz="24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7072313" y="2214563"/>
            <a:ext cx="285750" cy="692150"/>
          </a:xfrm>
          <a:prstGeom prst="downArrow">
            <a:avLst>
              <a:gd name="adj1" fmla="val 50000"/>
              <a:gd name="adj2" fmla="val 4995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" name="下箭头 13"/>
          <p:cNvSpPr/>
          <p:nvPr/>
        </p:nvSpPr>
        <p:spPr>
          <a:xfrm>
            <a:off x="7072313" y="3429000"/>
            <a:ext cx="285750" cy="692150"/>
          </a:xfrm>
          <a:prstGeom prst="downArrow">
            <a:avLst>
              <a:gd name="adj1" fmla="val 50000"/>
              <a:gd name="adj2" fmla="val 4995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85938" y="642938"/>
            <a:ext cx="6019800" cy="487362"/>
          </a:xfrm>
          <a:ln/>
        </p:spPr>
        <p:txBody>
          <a:bodyPr vert="horz" wrap="square" lIns="91440" tIns="45720" rIns="91440" bIns="45720" anchor="ctr"/>
          <a:p>
            <a:r>
              <a:rPr lang="zh-CN" altLang="en-US" sz="4000" dirty="0">
                <a:ea typeface="宋体" panose="02010600030101010101" pitchFamily="2" charset="-122"/>
              </a:rPr>
              <a:t>保温作用</a:t>
            </a:r>
            <a:endParaRPr lang="zh-CN" altLang="en-US" sz="4000" dirty="0">
              <a:ea typeface="宋体" panose="02010600030101010101" pitchFamily="2" charset="-122"/>
            </a:endParaRPr>
          </a:p>
        </p:txBody>
      </p:sp>
      <p:pic>
        <p:nvPicPr>
          <p:cNvPr id="4" name="图片 3" descr="0F3C4EF3CB325DC253F6E686ADF4BFF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1604" y="1643050"/>
            <a:ext cx="6143668" cy="4143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050" name="Object 2"/>
          <p:cNvGraphicFramePr/>
          <p:nvPr/>
        </p:nvGraphicFramePr>
        <p:xfrm>
          <a:off x="642938" y="2428875"/>
          <a:ext cx="3671887" cy="315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419350" imgH="2085975" progId="PBrush">
                  <p:embed/>
                </p:oleObj>
              </mc:Choice>
              <mc:Fallback>
                <p:oleObj name="" r:id="rId1" imgW="2419350" imgH="2085975" progId="PBrush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>
                        <a:lum contrast="30000"/>
                      </a:blip>
                      <a:stretch>
                        <a:fillRect/>
                      </a:stretch>
                    </p:blipFill>
                    <p:spPr>
                      <a:xfrm>
                        <a:off x="642938" y="2428875"/>
                        <a:ext cx="3671887" cy="3154363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AutoShape 4"/>
          <p:cNvSpPr/>
          <p:nvPr/>
        </p:nvSpPr>
        <p:spPr>
          <a:xfrm>
            <a:off x="3429000" y="2428875"/>
            <a:ext cx="928688" cy="85725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" name="AutoShape 10"/>
          <p:cNvSpPr/>
          <p:nvPr/>
        </p:nvSpPr>
        <p:spPr>
          <a:xfrm>
            <a:off x="3071813" y="2857500"/>
            <a:ext cx="217487" cy="1727200"/>
          </a:xfrm>
          <a:prstGeom prst="downArrow">
            <a:avLst>
              <a:gd name="adj1" fmla="val 50000"/>
              <a:gd name="adj2" fmla="val 19854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" name="AutoShape 11"/>
          <p:cNvSpPr/>
          <p:nvPr/>
        </p:nvSpPr>
        <p:spPr>
          <a:xfrm>
            <a:off x="1357313" y="2786063"/>
            <a:ext cx="215900" cy="1079500"/>
          </a:xfrm>
          <a:prstGeom prst="up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" name="AutoShape 12"/>
          <p:cNvSpPr/>
          <p:nvPr/>
        </p:nvSpPr>
        <p:spPr>
          <a:xfrm rot="2400000">
            <a:off x="1495425" y="3949700"/>
            <a:ext cx="1511300" cy="312738"/>
          </a:xfrm>
          <a:prstGeom prst="leftArrow">
            <a:avLst>
              <a:gd name="adj1" fmla="val 50000"/>
              <a:gd name="adj2" fmla="val 120811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" name="AutoShape 13"/>
          <p:cNvSpPr/>
          <p:nvPr/>
        </p:nvSpPr>
        <p:spPr>
          <a:xfrm>
            <a:off x="1643063" y="2643188"/>
            <a:ext cx="1584325" cy="215900"/>
          </a:xfrm>
          <a:prstGeom prst="rightArrow">
            <a:avLst>
              <a:gd name="adj1" fmla="val 50000"/>
              <a:gd name="adj2" fmla="val 18345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6" name="WordArt 18"/>
          <p:cNvSpPr>
            <a:spLocks noTextEdit="1"/>
          </p:cNvSpPr>
          <p:nvPr/>
        </p:nvSpPr>
        <p:spPr>
          <a:xfrm>
            <a:off x="2071688" y="5786438"/>
            <a:ext cx="914400" cy="6492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谷风</a:t>
            </a:r>
            <a:endParaRPr lang="zh-CN" alt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2057" name="Group 5"/>
          <p:cNvGrpSpPr/>
          <p:nvPr/>
        </p:nvGrpSpPr>
        <p:grpSpPr>
          <a:xfrm>
            <a:off x="4714875" y="2428875"/>
            <a:ext cx="3671888" cy="3154363"/>
            <a:chOff x="2835" y="981"/>
            <a:chExt cx="2313" cy="1987"/>
          </a:xfrm>
        </p:grpSpPr>
        <p:pic>
          <p:nvPicPr>
            <p:cNvPr id="2066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5" y="981"/>
              <a:ext cx="2313" cy="1987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067" name="Rectangle 7"/>
            <p:cNvSpPr/>
            <p:nvPr/>
          </p:nvSpPr>
          <p:spPr>
            <a:xfrm>
              <a:off x="4680" y="981"/>
              <a:ext cx="468" cy="585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058" name="AutoShape 8"/>
          <p:cNvSpPr/>
          <p:nvPr/>
        </p:nvSpPr>
        <p:spPr>
          <a:xfrm>
            <a:off x="7643813" y="2571750"/>
            <a:ext cx="647700" cy="720725"/>
          </a:xfrm>
          <a:prstGeom prst="moon">
            <a:avLst>
              <a:gd name="adj" fmla="val 52171"/>
            </a:avLst>
          </a:prstGeom>
          <a:solidFill>
            <a:srgbClr val="FFFF00"/>
          </a:solidFill>
          <a:ln w="381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" name="AutoShape 14"/>
          <p:cNvSpPr/>
          <p:nvPr/>
        </p:nvSpPr>
        <p:spPr>
          <a:xfrm>
            <a:off x="5429250" y="2643188"/>
            <a:ext cx="215900" cy="1008062"/>
          </a:xfrm>
          <a:prstGeom prst="downArrow">
            <a:avLst>
              <a:gd name="adj1" fmla="val 50000"/>
              <a:gd name="adj2" fmla="val 11672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" name="AutoShape 15"/>
          <p:cNvSpPr/>
          <p:nvPr/>
        </p:nvSpPr>
        <p:spPr>
          <a:xfrm>
            <a:off x="7072313" y="2857500"/>
            <a:ext cx="287337" cy="1727200"/>
          </a:xfrm>
          <a:prstGeom prst="upArrow">
            <a:avLst>
              <a:gd name="adj1" fmla="val 50000"/>
              <a:gd name="adj2" fmla="val 15027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5" name="AutoShape 16"/>
          <p:cNvSpPr/>
          <p:nvPr/>
        </p:nvSpPr>
        <p:spPr>
          <a:xfrm>
            <a:off x="5715000" y="2571750"/>
            <a:ext cx="1511300" cy="287338"/>
          </a:xfrm>
          <a:prstGeom prst="leftArrow">
            <a:avLst>
              <a:gd name="adj1" fmla="val 50000"/>
              <a:gd name="adj2" fmla="val 13149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" name="AutoShape 17"/>
          <p:cNvSpPr/>
          <p:nvPr/>
        </p:nvSpPr>
        <p:spPr>
          <a:xfrm rot="2400000">
            <a:off x="5551488" y="3975100"/>
            <a:ext cx="1584325" cy="288925"/>
          </a:xfrm>
          <a:prstGeom prst="rightArrow">
            <a:avLst>
              <a:gd name="adj1" fmla="val 50000"/>
              <a:gd name="adj2" fmla="val 137087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63" name="WordArt 19"/>
          <p:cNvSpPr>
            <a:spLocks noTextEdit="1"/>
          </p:cNvSpPr>
          <p:nvPr/>
        </p:nvSpPr>
        <p:spPr>
          <a:xfrm>
            <a:off x="6072188" y="5786438"/>
            <a:ext cx="914400" cy="6492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山风</a:t>
            </a:r>
            <a:endParaRPr lang="zh-CN" alt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064" name="矩形 18"/>
          <p:cNvSpPr/>
          <p:nvPr/>
        </p:nvSpPr>
        <p:spPr>
          <a:xfrm>
            <a:off x="3048000" y="533400"/>
            <a:ext cx="3014663" cy="769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400" dirty="0">
                <a:solidFill>
                  <a:srgbClr val="0000FF"/>
                </a:solidFill>
                <a:latin typeface="Arial" panose="020B0604020202020204" pitchFamily="34" charset="0"/>
              </a:rPr>
              <a:t>三、山谷风</a:t>
            </a:r>
            <a:endParaRPr lang="zh-CN" altLang="en-US" sz="4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9" name="自选图形 59"/>
          <p:cNvSpPr/>
          <p:nvPr/>
        </p:nvSpPr>
        <p:spPr>
          <a:xfrm>
            <a:off x="6119813" y="1428750"/>
            <a:ext cx="3024187" cy="936625"/>
          </a:xfrm>
          <a:prstGeom prst="cloudCallout">
            <a:avLst>
              <a:gd name="adj1" fmla="val -35986"/>
              <a:gd name="adj2" fmla="val 12305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dirty="0">
                <a:latin typeface="Arial" panose="020B0604020202020204" pitchFamily="34" charset="0"/>
              </a:rPr>
              <a:t>山谷或盆地地区多夜雨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Rectangle 2"/>
          <p:cNvSpPr/>
          <p:nvPr/>
        </p:nvSpPr>
        <p:spPr>
          <a:xfrm>
            <a:off x="0" y="38401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sz="2400" b="0" dirty="0">
              <a:latin typeface="Times New Roman" panose="02020603050405020304" pitchFamily="18" charset="0"/>
            </a:endParaRPr>
          </a:p>
        </p:txBody>
      </p:sp>
      <p:sp>
        <p:nvSpPr>
          <p:cNvPr id="62467" name="Rectangle 3"/>
          <p:cNvSpPr/>
          <p:nvPr/>
        </p:nvSpPr>
        <p:spPr>
          <a:xfrm>
            <a:off x="0" y="38401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sz="2400" b="0" dirty="0">
              <a:latin typeface="Times New Roman" panose="02020603050405020304" pitchFamily="18" charset="0"/>
            </a:endParaRPr>
          </a:p>
        </p:txBody>
      </p:sp>
      <p:sp>
        <p:nvSpPr>
          <p:cNvPr id="62468" name="Rectangle 6"/>
          <p:cNvSpPr/>
          <p:nvPr/>
        </p:nvSpPr>
        <p:spPr>
          <a:xfrm>
            <a:off x="684213" y="404813"/>
            <a:ext cx="821531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>
                <a:latin typeface="宋体" panose="02010600030101010101" pitchFamily="2" charset="-122"/>
              </a:rPr>
              <a:t>   现实生活中比较常见的局部热力环流</a:t>
            </a:r>
            <a:endParaRPr lang="zh-CN" altLang="en-US" sz="2800">
              <a:latin typeface="宋体" panose="02010600030101010101" pitchFamily="2" charset="-122"/>
            </a:endParaRPr>
          </a:p>
        </p:txBody>
      </p:sp>
      <p:grpSp>
        <p:nvGrpSpPr>
          <p:cNvPr id="62469" name="组合 62468"/>
          <p:cNvGrpSpPr/>
          <p:nvPr/>
        </p:nvGrpSpPr>
        <p:grpSpPr>
          <a:xfrm>
            <a:off x="685800" y="1752600"/>
            <a:ext cx="7315200" cy="1981200"/>
            <a:chOff x="0" y="0"/>
            <a:chExt cx="4608" cy="1248"/>
          </a:xfrm>
        </p:grpSpPr>
        <p:sp>
          <p:nvSpPr>
            <p:cNvPr id="62470" name="Freeform 8"/>
            <p:cNvSpPr/>
            <p:nvPr/>
          </p:nvSpPr>
          <p:spPr>
            <a:xfrm>
              <a:off x="48" y="528"/>
              <a:ext cx="1968" cy="720"/>
            </a:xfrm>
            <a:custGeom>
              <a:avLst/>
              <a:gdLst>
                <a:gd name="txL" fmla="*/ 0 w 4419"/>
                <a:gd name="txT" fmla="*/ 0 h 1106"/>
                <a:gd name="txR" fmla="*/ 4419 w 4419"/>
                <a:gd name="txB" fmla="*/ 1106 h 1106"/>
              </a:gdLst>
              <a:ahLst/>
              <a:cxnLst>
                <a:cxn ang="0">
                  <a:pos x="61" y="1034"/>
                </a:cxn>
                <a:cxn ang="0">
                  <a:pos x="165" y="798"/>
                </a:cxn>
                <a:cxn ang="0">
                  <a:pos x="244" y="785"/>
                </a:cxn>
                <a:cxn ang="0">
                  <a:pos x="427" y="720"/>
                </a:cxn>
                <a:cxn ang="0">
                  <a:pos x="506" y="694"/>
                </a:cxn>
                <a:cxn ang="0">
                  <a:pos x="597" y="536"/>
                </a:cxn>
                <a:cxn ang="0">
                  <a:pos x="611" y="497"/>
                </a:cxn>
                <a:cxn ang="0">
                  <a:pos x="689" y="471"/>
                </a:cxn>
                <a:cxn ang="0">
                  <a:pos x="728" y="458"/>
                </a:cxn>
                <a:cxn ang="0">
                  <a:pos x="833" y="353"/>
                </a:cxn>
                <a:cxn ang="0">
                  <a:pos x="899" y="301"/>
                </a:cxn>
                <a:cxn ang="0">
                  <a:pos x="977" y="196"/>
                </a:cxn>
                <a:cxn ang="0">
                  <a:pos x="1069" y="183"/>
                </a:cxn>
                <a:cxn ang="0">
                  <a:pos x="1108" y="170"/>
                </a:cxn>
                <a:cxn ang="0">
                  <a:pos x="1187" y="262"/>
                </a:cxn>
                <a:cxn ang="0">
                  <a:pos x="1278" y="379"/>
                </a:cxn>
                <a:cxn ang="0">
                  <a:pos x="1331" y="536"/>
                </a:cxn>
                <a:cxn ang="0">
                  <a:pos x="1383" y="602"/>
                </a:cxn>
                <a:cxn ang="0">
                  <a:pos x="1435" y="667"/>
                </a:cxn>
                <a:cxn ang="0">
                  <a:pos x="1448" y="707"/>
                </a:cxn>
                <a:cxn ang="0">
                  <a:pos x="1488" y="720"/>
                </a:cxn>
                <a:cxn ang="0">
                  <a:pos x="1527" y="746"/>
                </a:cxn>
                <a:cxn ang="0">
                  <a:pos x="1619" y="772"/>
                </a:cxn>
                <a:cxn ang="0">
                  <a:pos x="2051" y="864"/>
                </a:cxn>
                <a:cxn ang="0">
                  <a:pos x="2286" y="877"/>
                </a:cxn>
                <a:cxn ang="0">
                  <a:pos x="2483" y="811"/>
                </a:cxn>
                <a:cxn ang="0">
                  <a:pos x="2810" y="785"/>
                </a:cxn>
                <a:cxn ang="0">
                  <a:pos x="2928" y="759"/>
                </a:cxn>
                <a:cxn ang="0">
                  <a:pos x="3085" y="615"/>
                </a:cxn>
                <a:cxn ang="0">
                  <a:pos x="3163" y="536"/>
                </a:cxn>
                <a:cxn ang="0">
                  <a:pos x="3268" y="392"/>
                </a:cxn>
                <a:cxn ang="0">
                  <a:pos x="3360" y="235"/>
                </a:cxn>
                <a:cxn ang="0">
                  <a:pos x="3438" y="104"/>
                </a:cxn>
                <a:cxn ang="0">
                  <a:pos x="3464" y="65"/>
                </a:cxn>
                <a:cxn ang="0">
                  <a:pos x="3621" y="0"/>
                </a:cxn>
                <a:cxn ang="0">
                  <a:pos x="3752" y="26"/>
                </a:cxn>
                <a:cxn ang="0">
                  <a:pos x="3779" y="78"/>
                </a:cxn>
                <a:cxn ang="0">
                  <a:pos x="3805" y="118"/>
                </a:cxn>
                <a:cxn ang="0">
                  <a:pos x="3923" y="314"/>
                </a:cxn>
                <a:cxn ang="0">
                  <a:pos x="3949" y="353"/>
                </a:cxn>
                <a:cxn ang="0">
                  <a:pos x="3962" y="392"/>
                </a:cxn>
                <a:cxn ang="0">
                  <a:pos x="4014" y="406"/>
                </a:cxn>
                <a:cxn ang="0">
                  <a:pos x="4184" y="497"/>
                </a:cxn>
                <a:cxn ang="0">
                  <a:pos x="4289" y="576"/>
                </a:cxn>
                <a:cxn ang="0">
                  <a:pos x="4315" y="615"/>
                </a:cxn>
                <a:cxn ang="0">
                  <a:pos x="4053" y="1008"/>
                </a:cxn>
                <a:cxn ang="0">
                  <a:pos x="2195" y="1047"/>
                </a:cxn>
                <a:cxn ang="0">
                  <a:pos x="885" y="1008"/>
                </a:cxn>
                <a:cxn ang="0">
                  <a:pos x="87" y="1060"/>
                </a:cxn>
                <a:cxn ang="0">
                  <a:pos x="61" y="1034"/>
                </a:cxn>
              </a:cxnLst>
              <a:rect l="txL" t="txT" r="txR" b="txB"/>
              <a:pathLst>
                <a:path w="4419" h="1106">
                  <a:moveTo>
                    <a:pt x="61" y="1034"/>
                  </a:moveTo>
                  <a:cubicBezTo>
                    <a:pt x="76" y="776"/>
                    <a:pt x="0" y="823"/>
                    <a:pt x="165" y="798"/>
                  </a:cubicBezTo>
                  <a:cubicBezTo>
                    <a:pt x="191" y="794"/>
                    <a:pt x="218" y="789"/>
                    <a:pt x="244" y="785"/>
                  </a:cubicBezTo>
                  <a:cubicBezTo>
                    <a:pt x="291" y="714"/>
                    <a:pt x="336" y="730"/>
                    <a:pt x="427" y="720"/>
                  </a:cubicBezTo>
                  <a:cubicBezTo>
                    <a:pt x="453" y="711"/>
                    <a:pt x="497" y="720"/>
                    <a:pt x="506" y="694"/>
                  </a:cubicBezTo>
                  <a:cubicBezTo>
                    <a:pt x="525" y="634"/>
                    <a:pt x="577" y="593"/>
                    <a:pt x="597" y="536"/>
                  </a:cubicBezTo>
                  <a:cubicBezTo>
                    <a:pt x="602" y="523"/>
                    <a:pt x="600" y="505"/>
                    <a:pt x="611" y="497"/>
                  </a:cubicBezTo>
                  <a:cubicBezTo>
                    <a:pt x="633" y="481"/>
                    <a:pt x="663" y="480"/>
                    <a:pt x="689" y="471"/>
                  </a:cubicBezTo>
                  <a:cubicBezTo>
                    <a:pt x="702" y="467"/>
                    <a:pt x="728" y="458"/>
                    <a:pt x="728" y="458"/>
                  </a:cubicBezTo>
                  <a:cubicBezTo>
                    <a:pt x="763" y="423"/>
                    <a:pt x="798" y="388"/>
                    <a:pt x="833" y="353"/>
                  </a:cubicBezTo>
                  <a:cubicBezTo>
                    <a:pt x="899" y="287"/>
                    <a:pt x="847" y="365"/>
                    <a:pt x="899" y="301"/>
                  </a:cubicBezTo>
                  <a:cubicBezTo>
                    <a:pt x="906" y="292"/>
                    <a:pt x="971" y="199"/>
                    <a:pt x="977" y="196"/>
                  </a:cubicBezTo>
                  <a:cubicBezTo>
                    <a:pt x="1005" y="184"/>
                    <a:pt x="1038" y="187"/>
                    <a:pt x="1069" y="183"/>
                  </a:cubicBezTo>
                  <a:cubicBezTo>
                    <a:pt x="1082" y="179"/>
                    <a:pt x="1094" y="170"/>
                    <a:pt x="1108" y="170"/>
                  </a:cubicBezTo>
                  <a:cubicBezTo>
                    <a:pt x="1166" y="170"/>
                    <a:pt x="1166" y="225"/>
                    <a:pt x="1187" y="262"/>
                  </a:cubicBezTo>
                  <a:cubicBezTo>
                    <a:pt x="1226" y="333"/>
                    <a:pt x="1230" y="331"/>
                    <a:pt x="1278" y="379"/>
                  </a:cubicBezTo>
                  <a:cubicBezTo>
                    <a:pt x="1306" y="522"/>
                    <a:pt x="1272" y="479"/>
                    <a:pt x="1331" y="536"/>
                  </a:cubicBezTo>
                  <a:cubicBezTo>
                    <a:pt x="1363" y="636"/>
                    <a:pt x="1316" y="518"/>
                    <a:pt x="1383" y="602"/>
                  </a:cubicBezTo>
                  <a:cubicBezTo>
                    <a:pt x="1455" y="692"/>
                    <a:pt x="1323" y="592"/>
                    <a:pt x="1435" y="667"/>
                  </a:cubicBezTo>
                  <a:cubicBezTo>
                    <a:pt x="1439" y="680"/>
                    <a:pt x="1438" y="697"/>
                    <a:pt x="1448" y="707"/>
                  </a:cubicBezTo>
                  <a:cubicBezTo>
                    <a:pt x="1458" y="717"/>
                    <a:pt x="1475" y="714"/>
                    <a:pt x="1488" y="720"/>
                  </a:cubicBezTo>
                  <a:cubicBezTo>
                    <a:pt x="1502" y="727"/>
                    <a:pt x="1513" y="740"/>
                    <a:pt x="1527" y="746"/>
                  </a:cubicBezTo>
                  <a:cubicBezTo>
                    <a:pt x="1556" y="759"/>
                    <a:pt x="1589" y="762"/>
                    <a:pt x="1619" y="772"/>
                  </a:cubicBezTo>
                  <a:cubicBezTo>
                    <a:pt x="1742" y="854"/>
                    <a:pt x="1910" y="853"/>
                    <a:pt x="2051" y="864"/>
                  </a:cubicBezTo>
                  <a:cubicBezTo>
                    <a:pt x="2168" y="883"/>
                    <a:pt x="2154" y="892"/>
                    <a:pt x="2286" y="877"/>
                  </a:cubicBezTo>
                  <a:cubicBezTo>
                    <a:pt x="2352" y="861"/>
                    <a:pt x="2416" y="818"/>
                    <a:pt x="2483" y="811"/>
                  </a:cubicBezTo>
                  <a:cubicBezTo>
                    <a:pt x="2592" y="800"/>
                    <a:pt x="2810" y="785"/>
                    <a:pt x="2810" y="785"/>
                  </a:cubicBezTo>
                  <a:cubicBezTo>
                    <a:pt x="2830" y="782"/>
                    <a:pt x="2901" y="774"/>
                    <a:pt x="2928" y="759"/>
                  </a:cubicBezTo>
                  <a:cubicBezTo>
                    <a:pt x="3001" y="719"/>
                    <a:pt x="3033" y="674"/>
                    <a:pt x="3085" y="615"/>
                  </a:cubicBezTo>
                  <a:cubicBezTo>
                    <a:pt x="3109" y="587"/>
                    <a:pt x="3142" y="567"/>
                    <a:pt x="3163" y="536"/>
                  </a:cubicBezTo>
                  <a:cubicBezTo>
                    <a:pt x="3197" y="486"/>
                    <a:pt x="3232" y="440"/>
                    <a:pt x="3268" y="392"/>
                  </a:cubicBezTo>
                  <a:cubicBezTo>
                    <a:pt x="3309" y="337"/>
                    <a:pt x="3323" y="289"/>
                    <a:pt x="3360" y="235"/>
                  </a:cubicBezTo>
                  <a:cubicBezTo>
                    <a:pt x="3375" y="176"/>
                    <a:pt x="3401" y="150"/>
                    <a:pt x="3438" y="104"/>
                  </a:cubicBezTo>
                  <a:cubicBezTo>
                    <a:pt x="3448" y="92"/>
                    <a:pt x="3451" y="73"/>
                    <a:pt x="3464" y="65"/>
                  </a:cubicBezTo>
                  <a:cubicBezTo>
                    <a:pt x="3514" y="34"/>
                    <a:pt x="3571" y="33"/>
                    <a:pt x="3621" y="0"/>
                  </a:cubicBezTo>
                  <a:cubicBezTo>
                    <a:pt x="3663" y="14"/>
                    <a:pt x="3713" y="5"/>
                    <a:pt x="3752" y="26"/>
                  </a:cubicBezTo>
                  <a:cubicBezTo>
                    <a:pt x="3769" y="35"/>
                    <a:pt x="3769" y="61"/>
                    <a:pt x="3779" y="78"/>
                  </a:cubicBezTo>
                  <a:cubicBezTo>
                    <a:pt x="3787" y="92"/>
                    <a:pt x="3797" y="104"/>
                    <a:pt x="3805" y="118"/>
                  </a:cubicBezTo>
                  <a:cubicBezTo>
                    <a:pt x="3844" y="187"/>
                    <a:pt x="3873" y="253"/>
                    <a:pt x="3923" y="314"/>
                  </a:cubicBezTo>
                  <a:cubicBezTo>
                    <a:pt x="3933" y="326"/>
                    <a:pt x="3942" y="339"/>
                    <a:pt x="3949" y="353"/>
                  </a:cubicBezTo>
                  <a:cubicBezTo>
                    <a:pt x="3955" y="365"/>
                    <a:pt x="3951" y="383"/>
                    <a:pt x="3962" y="392"/>
                  </a:cubicBezTo>
                  <a:cubicBezTo>
                    <a:pt x="3976" y="403"/>
                    <a:pt x="3997" y="401"/>
                    <a:pt x="4014" y="406"/>
                  </a:cubicBezTo>
                  <a:cubicBezTo>
                    <a:pt x="4067" y="441"/>
                    <a:pt x="4137" y="456"/>
                    <a:pt x="4184" y="497"/>
                  </a:cubicBezTo>
                  <a:cubicBezTo>
                    <a:pt x="4277" y="578"/>
                    <a:pt x="4213" y="551"/>
                    <a:pt x="4289" y="576"/>
                  </a:cubicBezTo>
                  <a:cubicBezTo>
                    <a:pt x="4298" y="589"/>
                    <a:pt x="4315" y="599"/>
                    <a:pt x="4315" y="615"/>
                  </a:cubicBezTo>
                  <a:cubicBezTo>
                    <a:pt x="4329" y="1106"/>
                    <a:pt x="4419" y="1027"/>
                    <a:pt x="4053" y="1008"/>
                  </a:cubicBezTo>
                  <a:cubicBezTo>
                    <a:pt x="3432" y="1019"/>
                    <a:pt x="2816" y="1038"/>
                    <a:pt x="2195" y="1047"/>
                  </a:cubicBezTo>
                  <a:cubicBezTo>
                    <a:pt x="1756" y="1076"/>
                    <a:pt x="1322" y="1039"/>
                    <a:pt x="885" y="1008"/>
                  </a:cubicBezTo>
                  <a:cubicBezTo>
                    <a:pt x="616" y="1018"/>
                    <a:pt x="355" y="1046"/>
                    <a:pt x="87" y="1060"/>
                  </a:cubicBezTo>
                  <a:cubicBezTo>
                    <a:pt x="72" y="1015"/>
                    <a:pt x="84" y="1011"/>
                    <a:pt x="61" y="1034"/>
                  </a:cubicBezTo>
                  <a:close/>
                </a:path>
              </a:pathLst>
            </a:cu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 b="0" dirty="0">
                <a:latin typeface="Times New Roman" panose="02020603050405020304" pitchFamily="18" charset="0"/>
              </a:endParaRPr>
            </a:p>
          </p:txBody>
        </p:sp>
        <p:sp>
          <p:nvSpPr>
            <p:cNvPr id="62471" name="AutoShape 10"/>
            <p:cNvSpPr/>
            <p:nvPr/>
          </p:nvSpPr>
          <p:spPr>
            <a:xfrm>
              <a:off x="0" y="0"/>
              <a:ext cx="288" cy="480"/>
            </a:xfrm>
            <a:prstGeom prst="moon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400" b="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62472" name="组合 62471"/>
            <p:cNvGrpSpPr/>
            <p:nvPr/>
          </p:nvGrpSpPr>
          <p:grpSpPr>
            <a:xfrm>
              <a:off x="576" y="240"/>
              <a:ext cx="1008" cy="734"/>
              <a:chOff x="0" y="0"/>
              <a:chExt cx="2208" cy="1152"/>
            </a:xfrm>
          </p:grpSpPr>
          <p:sp>
            <p:nvSpPr>
              <p:cNvPr id="62473" name="Line 12"/>
              <p:cNvSpPr/>
              <p:nvPr/>
            </p:nvSpPr>
            <p:spPr>
              <a:xfrm flipH="1" flipV="1">
                <a:off x="624" y="144"/>
                <a:ext cx="384" cy="48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grpSp>
            <p:nvGrpSpPr>
              <p:cNvPr id="62474" name="组合 62473"/>
              <p:cNvGrpSpPr/>
              <p:nvPr/>
            </p:nvGrpSpPr>
            <p:grpSpPr>
              <a:xfrm>
                <a:off x="0" y="0"/>
                <a:ext cx="2208" cy="1152"/>
                <a:chOff x="0" y="0"/>
                <a:chExt cx="2208" cy="1152"/>
              </a:xfrm>
            </p:grpSpPr>
            <p:sp>
              <p:nvSpPr>
                <p:cNvPr id="62475" name="Line 14"/>
                <p:cNvSpPr/>
                <p:nvPr/>
              </p:nvSpPr>
              <p:spPr>
                <a:xfrm>
                  <a:off x="0" y="336"/>
                  <a:ext cx="192" cy="432"/>
                </a:xfrm>
                <a:prstGeom prst="line">
                  <a:avLst/>
                </a:prstGeom>
                <a:ln w="57150" cap="flat" cmpd="sng">
                  <a:solidFill>
                    <a:schemeClr val="accent2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62476" name="Line 15"/>
                <p:cNvSpPr/>
                <p:nvPr/>
              </p:nvSpPr>
              <p:spPr>
                <a:xfrm>
                  <a:off x="240" y="912"/>
                  <a:ext cx="384" cy="240"/>
                </a:xfrm>
                <a:prstGeom prst="line">
                  <a:avLst/>
                </a:prstGeom>
                <a:ln w="57150" cap="flat" cmpd="sng">
                  <a:solidFill>
                    <a:schemeClr val="accent2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62477" name="Line 16"/>
                <p:cNvSpPr/>
                <p:nvPr/>
              </p:nvSpPr>
              <p:spPr>
                <a:xfrm flipV="1">
                  <a:off x="768" y="672"/>
                  <a:ext cx="240" cy="480"/>
                </a:xfrm>
                <a:prstGeom prst="line">
                  <a:avLst/>
                </a:prstGeom>
                <a:ln w="5715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62478" name="Line 17"/>
                <p:cNvSpPr/>
                <p:nvPr/>
              </p:nvSpPr>
              <p:spPr>
                <a:xfrm flipH="1">
                  <a:off x="48" y="0"/>
                  <a:ext cx="384" cy="240"/>
                </a:xfrm>
                <a:prstGeom prst="line">
                  <a:avLst/>
                </a:prstGeom>
                <a:ln w="57150" cap="flat" cmpd="sng">
                  <a:solidFill>
                    <a:schemeClr val="accent2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62479" name="Line 18"/>
                <p:cNvSpPr/>
                <p:nvPr/>
              </p:nvSpPr>
              <p:spPr>
                <a:xfrm flipH="1">
                  <a:off x="1968" y="288"/>
                  <a:ext cx="240" cy="336"/>
                </a:xfrm>
                <a:prstGeom prst="line">
                  <a:avLst/>
                </a:prstGeom>
                <a:ln w="57150" cap="flat" cmpd="sng">
                  <a:solidFill>
                    <a:schemeClr val="accent2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62480" name="Line 19"/>
                <p:cNvSpPr/>
                <p:nvPr/>
              </p:nvSpPr>
              <p:spPr>
                <a:xfrm flipH="1">
                  <a:off x="1488" y="768"/>
                  <a:ext cx="384" cy="336"/>
                </a:xfrm>
                <a:prstGeom prst="line">
                  <a:avLst/>
                </a:prstGeom>
                <a:ln w="57150" cap="flat" cmpd="sng">
                  <a:solidFill>
                    <a:schemeClr val="accent2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62481" name="Line 20"/>
                <p:cNvSpPr/>
                <p:nvPr/>
              </p:nvSpPr>
              <p:spPr>
                <a:xfrm flipH="1" flipV="1">
                  <a:off x="1248" y="720"/>
                  <a:ext cx="96" cy="384"/>
                </a:xfrm>
                <a:prstGeom prst="line">
                  <a:avLst/>
                </a:prstGeom>
                <a:ln w="5715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62482" name="Line 21"/>
                <p:cNvSpPr/>
                <p:nvPr/>
              </p:nvSpPr>
              <p:spPr>
                <a:xfrm flipV="1">
                  <a:off x="1248" y="192"/>
                  <a:ext cx="288" cy="288"/>
                </a:xfrm>
                <a:prstGeom prst="line">
                  <a:avLst/>
                </a:prstGeom>
                <a:ln w="5715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62483" name="Line 22"/>
                <p:cNvSpPr/>
                <p:nvPr/>
              </p:nvSpPr>
              <p:spPr>
                <a:xfrm>
                  <a:off x="1680" y="0"/>
                  <a:ext cx="288" cy="144"/>
                </a:xfrm>
                <a:prstGeom prst="line">
                  <a:avLst/>
                </a:prstGeom>
                <a:ln w="57150" cap="flat" cmpd="sng">
                  <a:solidFill>
                    <a:schemeClr val="accent2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</p:grpSp>
        </p:grpSp>
        <p:grpSp>
          <p:nvGrpSpPr>
            <p:cNvPr id="62484" name="组合 62483"/>
            <p:cNvGrpSpPr/>
            <p:nvPr/>
          </p:nvGrpSpPr>
          <p:grpSpPr>
            <a:xfrm>
              <a:off x="2688" y="96"/>
              <a:ext cx="1920" cy="1056"/>
              <a:chOff x="0" y="0"/>
              <a:chExt cx="2256" cy="1344"/>
            </a:xfrm>
          </p:grpSpPr>
          <p:sp>
            <p:nvSpPr>
              <p:cNvPr id="62485" name="Freeform 7"/>
              <p:cNvSpPr/>
              <p:nvPr/>
            </p:nvSpPr>
            <p:spPr>
              <a:xfrm>
                <a:off x="0" y="240"/>
                <a:ext cx="2256" cy="1104"/>
              </a:xfrm>
              <a:custGeom>
                <a:avLst/>
                <a:gdLst>
                  <a:gd name="txL" fmla="*/ 0 w 4419"/>
                  <a:gd name="txT" fmla="*/ 0 h 1106"/>
                  <a:gd name="txR" fmla="*/ 4419 w 4419"/>
                  <a:gd name="txB" fmla="*/ 1106 h 1106"/>
                </a:gdLst>
                <a:ahLst/>
                <a:cxnLst>
                  <a:cxn ang="0">
                    <a:pos x="61" y="1034"/>
                  </a:cxn>
                  <a:cxn ang="0">
                    <a:pos x="165" y="798"/>
                  </a:cxn>
                  <a:cxn ang="0">
                    <a:pos x="244" y="785"/>
                  </a:cxn>
                  <a:cxn ang="0">
                    <a:pos x="427" y="720"/>
                  </a:cxn>
                  <a:cxn ang="0">
                    <a:pos x="506" y="694"/>
                  </a:cxn>
                  <a:cxn ang="0">
                    <a:pos x="597" y="536"/>
                  </a:cxn>
                  <a:cxn ang="0">
                    <a:pos x="611" y="497"/>
                  </a:cxn>
                  <a:cxn ang="0">
                    <a:pos x="689" y="471"/>
                  </a:cxn>
                  <a:cxn ang="0">
                    <a:pos x="728" y="458"/>
                  </a:cxn>
                  <a:cxn ang="0">
                    <a:pos x="833" y="353"/>
                  </a:cxn>
                  <a:cxn ang="0">
                    <a:pos x="899" y="301"/>
                  </a:cxn>
                  <a:cxn ang="0">
                    <a:pos x="977" y="196"/>
                  </a:cxn>
                  <a:cxn ang="0">
                    <a:pos x="1069" y="183"/>
                  </a:cxn>
                  <a:cxn ang="0">
                    <a:pos x="1108" y="170"/>
                  </a:cxn>
                  <a:cxn ang="0">
                    <a:pos x="1187" y="262"/>
                  </a:cxn>
                  <a:cxn ang="0">
                    <a:pos x="1278" y="379"/>
                  </a:cxn>
                  <a:cxn ang="0">
                    <a:pos x="1331" y="536"/>
                  </a:cxn>
                  <a:cxn ang="0">
                    <a:pos x="1383" y="602"/>
                  </a:cxn>
                  <a:cxn ang="0">
                    <a:pos x="1435" y="667"/>
                  </a:cxn>
                  <a:cxn ang="0">
                    <a:pos x="1448" y="707"/>
                  </a:cxn>
                  <a:cxn ang="0">
                    <a:pos x="1488" y="720"/>
                  </a:cxn>
                  <a:cxn ang="0">
                    <a:pos x="1527" y="746"/>
                  </a:cxn>
                  <a:cxn ang="0">
                    <a:pos x="1619" y="772"/>
                  </a:cxn>
                  <a:cxn ang="0">
                    <a:pos x="2051" y="864"/>
                  </a:cxn>
                  <a:cxn ang="0">
                    <a:pos x="2286" y="877"/>
                  </a:cxn>
                  <a:cxn ang="0">
                    <a:pos x="2483" y="811"/>
                  </a:cxn>
                  <a:cxn ang="0">
                    <a:pos x="2810" y="785"/>
                  </a:cxn>
                  <a:cxn ang="0">
                    <a:pos x="2928" y="759"/>
                  </a:cxn>
                  <a:cxn ang="0">
                    <a:pos x="3085" y="615"/>
                  </a:cxn>
                  <a:cxn ang="0">
                    <a:pos x="3163" y="536"/>
                  </a:cxn>
                  <a:cxn ang="0">
                    <a:pos x="3268" y="392"/>
                  </a:cxn>
                  <a:cxn ang="0">
                    <a:pos x="3360" y="235"/>
                  </a:cxn>
                  <a:cxn ang="0">
                    <a:pos x="3438" y="104"/>
                  </a:cxn>
                  <a:cxn ang="0">
                    <a:pos x="3464" y="65"/>
                  </a:cxn>
                  <a:cxn ang="0">
                    <a:pos x="3621" y="0"/>
                  </a:cxn>
                  <a:cxn ang="0">
                    <a:pos x="3752" y="26"/>
                  </a:cxn>
                  <a:cxn ang="0">
                    <a:pos x="3779" y="78"/>
                  </a:cxn>
                  <a:cxn ang="0">
                    <a:pos x="3805" y="118"/>
                  </a:cxn>
                  <a:cxn ang="0">
                    <a:pos x="3923" y="314"/>
                  </a:cxn>
                  <a:cxn ang="0">
                    <a:pos x="3949" y="353"/>
                  </a:cxn>
                  <a:cxn ang="0">
                    <a:pos x="3962" y="392"/>
                  </a:cxn>
                  <a:cxn ang="0">
                    <a:pos x="4014" y="406"/>
                  </a:cxn>
                  <a:cxn ang="0">
                    <a:pos x="4184" y="497"/>
                  </a:cxn>
                  <a:cxn ang="0">
                    <a:pos x="4289" y="576"/>
                  </a:cxn>
                  <a:cxn ang="0">
                    <a:pos x="4315" y="615"/>
                  </a:cxn>
                  <a:cxn ang="0">
                    <a:pos x="4053" y="1008"/>
                  </a:cxn>
                  <a:cxn ang="0">
                    <a:pos x="2195" y="1047"/>
                  </a:cxn>
                  <a:cxn ang="0">
                    <a:pos x="885" y="1008"/>
                  </a:cxn>
                  <a:cxn ang="0">
                    <a:pos x="87" y="1060"/>
                  </a:cxn>
                  <a:cxn ang="0">
                    <a:pos x="61" y="1034"/>
                  </a:cxn>
                </a:cxnLst>
                <a:rect l="txL" t="txT" r="txR" b="txB"/>
                <a:pathLst>
                  <a:path w="4419" h="1106">
                    <a:moveTo>
                      <a:pt x="61" y="1034"/>
                    </a:moveTo>
                    <a:cubicBezTo>
                      <a:pt x="76" y="776"/>
                      <a:pt x="0" y="823"/>
                      <a:pt x="165" y="798"/>
                    </a:cubicBezTo>
                    <a:cubicBezTo>
                      <a:pt x="191" y="794"/>
                      <a:pt x="218" y="789"/>
                      <a:pt x="244" y="785"/>
                    </a:cubicBezTo>
                    <a:cubicBezTo>
                      <a:pt x="291" y="714"/>
                      <a:pt x="336" y="730"/>
                      <a:pt x="427" y="720"/>
                    </a:cubicBezTo>
                    <a:cubicBezTo>
                      <a:pt x="453" y="711"/>
                      <a:pt x="497" y="720"/>
                      <a:pt x="506" y="694"/>
                    </a:cubicBezTo>
                    <a:cubicBezTo>
                      <a:pt x="525" y="634"/>
                      <a:pt x="577" y="593"/>
                      <a:pt x="597" y="536"/>
                    </a:cubicBezTo>
                    <a:cubicBezTo>
                      <a:pt x="602" y="523"/>
                      <a:pt x="600" y="505"/>
                      <a:pt x="611" y="497"/>
                    </a:cubicBezTo>
                    <a:cubicBezTo>
                      <a:pt x="633" y="481"/>
                      <a:pt x="663" y="480"/>
                      <a:pt x="689" y="471"/>
                    </a:cubicBezTo>
                    <a:cubicBezTo>
                      <a:pt x="702" y="467"/>
                      <a:pt x="728" y="458"/>
                      <a:pt x="728" y="458"/>
                    </a:cubicBezTo>
                    <a:cubicBezTo>
                      <a:pt x="763" y="423"/>
                      <a:pt x="798" y="388"/>
                      <a:pt x="833" y="353"/>
                    </a:cubicBezTo>
                    <a:cubicBezTo>
                      <a:pt x="899" y="287"/>
                      <a:pt x="847" y="365"/>
                      <a:pt x="899" y="301"/>
                    </a:cubicBezTo>
                    <a:cubicBezTo>
                      <a:pt x="906" y="292"/>
                      <a:pt x="971" y="199"/>
                      <a:pt x="977" y="196"/>
                    </a:cubicBezTo>
                    <a:cubicBezTo>
                      <a:pt x="1005" y="184"/>
                      <a:pt x="1038" y="187"/>
                      <a:pt x="1069" y="183"/>
                    </a:cubicBezTo>
                    <a:cubicBezTo>
                      <a:pt x="1082" y="179"/>
                      <a:pt x="1094" y="170"/>
                      <a:pt x="1108" y="170"/>
                    </a:cubicBezTo>
                    <a:cubicBezTo>
                      <a:pt x="1166" y="170"/>
                      <a:pt x="1166" y="225"/>
                      <a:pt x="1187" y="262"/>
                    </a:cubicBezTo>
                    <a:cubicBezTo>
                      <a:pt x="1226" y="333"/>
                      <a:pt x="1230" y="331"/>
                      <a:pt x="1278" y="379"/>
                    </a:cubicBezTo>
                    <a:cubicBezTo>
                      <a:pt x="1306" y="522"/>
                      <a:pt x="1272" y="479"/>
                      <a:pt x="1331" y="536"/>
                    </a:cubicBezTo>
                    <a:cubicBezTo>
                      <a:pt x="1363" y="636"/>
                      <a:pt x="1316" y="518"/>
                      <a:pt x="1383" y="602"/>
                    </a:cubicBezTo>
                    <a:cubicBezTo>
                      <a:pt x="1455" y="692"/>
                      <a:pt x="1323" y="592"/>
                      <a:pt x="1435" y="667"/>
                    </a:cubicBezTo>
                    <a:cubicBezTo>
                      <a:pt x="1439" y="680"/>
                      <a:pt x="1438" y="697"/>
                      <a:pt x="1448" y="707"/>
                    </a:cubicBezTo>
                    <a:cubicBezTo>
                      <a:pt x="1458" y="717"/>
                      <a:pt x="1475" y="714"/>
                      <a:pt x="1488" y="720"/>
                    </a:cubicBezTo>
                    <a:cubicBezTo>
                      <a:pt x="1502" y="727"/>
                      <a:pt x="1513" y="740"/>
                      <a:pt x="1527" y="746"/>
                    </a:cubicBezTo>
                    <a:cubicBezTo>
                      <a:pt x="1556" y="759"/>
                      <a:pt x="1589" y="762"/>
                      <a:pt x="1619" y="772"/>
                    </a:cubicBezTo>
                    <a:cubicBezTo>
                      <a:pt x="1742" y="854"/>
                      <a:pt x="1910" y="853"/>
                      <a:pt x="2051" y="864"/>
                    </a:cubicBezTo>
                    <a:cubicBezTo>
                      <a:pt x="2168" y="883"/>
                      <a:pt x="2154" y="892"/>
                      <a:pt x="2286" y="877"/>
                    </a:cubicBezTo>
                    <a:cubicBezTo>
                      <a:pt x="2352" y="861"/>
                      <a:pt x="2416" y="818"/>
                      <a:pt x="2483" y="811"/>
                    </a:cubicBezTo>
                    <a:cubicBezTo>
                      <a:pt x="2592" y="800"/>
                      <a:pt x="2810" y="785"/>
                      <a:pt x="2810" y="785"/>
                    </a:cubicBezTo>
                    <a:cubicBezTo>
                      <a:pt x="2830" y="782"/>
                      <a:pt x="2901" y="774"/>
                      <a:pt x="2928" y="759"/>
                    </a:cubicBezTo>
                    <a:cubicBezTo>
                      <a:pt x="3001" y="719"/>
                      <a:pt x="3033" y="674"/>
                      <a:pt x="3085" y="615"/>
                    </a:cubicBezTo>
                    <a:cubicBezTo>
                      <a:pt x="3109" y="587"/>
                      <a:pt x="3142" y="567"/>
                      <a:pt x="3163" y="536"/>
                    </a:cubicBezTo>
                    <a:cubicBezTo>
                      <a:pt x="3197" y="486"/>
                      <a:pt x="3232" y="440"/>
                      <a:pt x="3268" y="392"/>
                    </a:cubicBezTo>
                    <a:cubicBezTo>
                      <a:pt x="3309" y="337"/>
                      <a:pt x="3323" y="289"/>
                      <a:pt x="3360" y="235"/>
                    </a:cubicBezTo>
                    <a:cubicBezTo>
                      <a:pt x="3375" y="176"/>
                      <a:pt x="3401" y="150"/>
                      <a:pt x="3438" y="104"/>
                    </a:cubicBezTo>
                    <a:cubicBezTo>
                      <a:pt x="3448" y="92"/>
                      <a:pt x="3451" y="73"/>
                      <a:pt x="3464" y="65"/>
                    </a:cubicBezTo>
                    <a:cubicBezTo>
                      <a:pt x="3514" y="34"/>
                      <a:pt x="3571" y="33"/>
                      <a:pt x="3621" y="0"/>
                    </a:cubicBezTo>
                    <a:cubicBezTo>
                      <a:pt x="3663" y="14"/>
                      <a:pt x="3713" y="5"/>
                      <a:pt x="3752" y="26"/>
                    </a:cubicBezTo>
                    <a:cubicBezTo>
                      <a:pt x="3769" y="35"/>
                      <a:pt x="3769" y="61"/>
                      <a:pt x="3779" y="78"/>
                    </a:cubicBezTo>
                    <a:cubicBezTo>
                      <a:pt x="3787" y="92"/>
                      <a:pt x="3797" y="104"/>
                      <a:pt x="3805" y="118"/>
                    </a:cubicBezTo>
                    <a:cubicBezTo>
                      <a:pt x="3844" y="187"/>
                      <a:pt x="3873" y="253"/>
                      <a:pt x="3923" y="314"/>
                    </a:cubicBezTo>
                    <a:cubicBezTo>
                      <a:pt x="3933" y="326"/>
                      <a:pt x="3942" y="339"/>
                      <a:pt x="3949" y="353"/>
                    </a:cubicBezTo>
                    <a:cubicBezTo>
                      <a:pt x="3955" y="365"/>
                      <a:pt x="3951" y="383"/>
                      <a:pt x="3962" y="392"/>
                    </a:cubicBezTo>
                    <a:cubicBezTo>
                      <a:pt x="3976" y="403"/>
                      <a:pt x="3997" y="401"/>
                      <a:pt x="4014" y="406"/>
                    </a:cubicBezTo>
                    <a:cubicBezTo>
                      <a:pt x="4067" y="441"/>
                      <a:pt x="4137" y="456"/>
                      <a:pt x="4184" y="497"/>
                    </a:cubicBezTo>
                    <a:cubicBezTo>
                      <a:pt x="4277" y="578"/>
                      <a:pt x="4213" y="551"/>
                      <a:pt x="4289" y="576"/>
                    </a:cubicBezTo>
                    <a:cubicBezTo>
                      <a:pt x="4298" y="589"/>
                      <a:pt x="4315" y="599"/>
                      <a:pt x="4315" y="615"/>
                    </a:cubicBezTo>
                    <a:cubicBezTo>
                      <a:pt x="4329" y="1106"/>
                      <a:pt x="4419" y="1027"/>
                      <a:pt x="4053" y="1008"/>
                    </a:cubicBezTo>
                    <a:cubicBezTo>
                      <a:pt x="3432" y="1019"/>
                      <a:pt x="2816" y="1038"/>
                      <a:pt x="2195" y="1047"/>
                    </a:cubicBezTo>
                    <a:cubicBezTo>
                      <a:pt x="1756" y="1076"/>
                      <a:pt x="1322" y="1039"/>
                      <a:pt x="885" y="1008"/>
                    </a:cubicBezTo>
                    <a:cubicBezTo>
                      <a:pt x="616" y="1018"/>
                      <a:pt x="355" y="1046"/>
                      <a:pt x="87" y="1060"/>
                    </a:cubicBezTo>
                    <a:cubicBezTo>
                      <a:pt x="72" y="1015"/>
                      <a:pt x="84" y="1011"/>
                      <a:pt x="61" y="1034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400" b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486" name="Oval 9"/>
              <p:cNvSpPr/>
              <p:nvPr/>
            </p:nvSpPr>
            <p:spPr>
              <a:xfrm>
                <a:off x="432" y="0"/>
                <a:ext cx="288" cy="336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2400" b="0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62487" name="组合 62486"/>
              <p:cNvGrpSpPr/>
              <p:nvPr/>
            </p:nvGrpSpPr>
            <p:grpSpPr>
              <a:xfrm>
                <a:off x="672" y="288"/>
                <a:ext cx="1008" cy="672"/>
                <a:chOff x="0" y="0"/>
                <a:chExt cx="2304" cy="1152"/>
              </a:xfrm>
            </p:grpSpPr>
            <p:sp>
              <p:nvSpPr>
                <p:cNvPr id="62488" name="Line 25"/>
                <p:cNvSpPr/>
                <p:nvPr/>
              </p:nvSpPr>
              <p:spPr>
                <a:xfrm flipV="1">
                  <a:off x="1968" y="288"/>
                  <a:ext cx="336" cy="480"/>
                </a:xfrm>
                <a:prstGeom prst="line">
                  <a:avLst/>
                </a:prstGeom>
                <a:ln w="5715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grpSp>
              <p:nvGrpSpPr>
                <p:cNvPr id="62489" name="组合 62488"/>
                <p:cNvGrpSpPr/>
                <p:nvPr/>
              </p:nvGrpSpPr>
              <p:grpSpPr>
                <a:xfrm>
                  <a:off x="0" y="0"/>
                  <a:ext cx="2208" cy="1152"/>
                  <a:chOff x="0" y="0"/>
                  <a:chExt cx="2208" cy="1152"/>
                </a:xfrm>
              </p:grpSpPr>
              <p:sp>
                <p:nvSpPr>
                  <p:cNvPr id="62490" name="Line 27"/>
                  <p:cNvSpPr/>
                  <p:nvPr/>
                </p:nvSpPr>
                <p:spPr>
                  <a:xfrm flipH="1" flipV="1">
                    <a:off x="432" y="960"/>
                    <a:ext cx="432" cy="192"/>
                  </a:xfrm>
                  <a:prstGeom prst="line">
                    <a:avLst/>
                  </a:prstGeom>
                  <a:ln w="381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sp>
              <p:sp>
                <p:nvSpPr>
                  <p:cNvPr id="62491" name="Line 28"/>
                  <p:cNvSpPr/>
                  <p:nvPr/>
                </p:nvSpPr>
                <p:spPr>
                  <a:xfrm flipH="1" flipV="1">
                    <a:off x="0" y="480"/>
                    <a:ext cx="288" cy="384"/>
                  </a:xfrm>
                  <a:prstGeom prst="line">
                    <a:avLst/>
                  </a:prstGeom>
                  <a:ln w="571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sp>
              <p:sp>
                <p:nvSpPr>
                  <p:cNvPr id="62492" name="Line 29"/>
                  <p:cNvSpPr/>
                  <p:nvPr/>
                </p:nvSpPr>
                <p:spPr>
                  <a:xfrm flipV="1">
                    <a:off x="0" y="48"/>
                    <a:ext cx="336" cy="192"/>
                  </a:xfrm>
                  <a:prstGeom prst="line">
                    <a:avLst/>
                  </a:prstGeom>
                  <a:ln w="38100" cap="flat" cmpd="sng">
                    <a:solidFill>
                      <a:schemeClr val="accent2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sp>
              <p:sp>
                <p:nvSpPr>
                  <p:cNvPr id="62493" name="Line 30"/>
                  <p:cNvSpPr/>
                  <p:nvPr/>
                </p:nvSpPr>
                <p:spPr>
                  <a:xfrm>
                    <a:off x="576" y="96"/>
                    <a:ext cx="240" cy="384"/>
                  </a:xfrm>
                  <a:prstGeom prst="line">
                    <a:avLst/>
                  </a:prstGeom>
                  <a:ln w="57150" cap="flat" cmpd="sng">
                    <a:solidFill>
                      <a:srgbClr val="3366FF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sp>
              <p:sp>
                <p:nvSpPr>
                  <p:cNvPr id="62494" name="Line 31"/>
                  <p:cNvSpPr/>
                  <p:nvPr/>
                </p:nvSpPr>
                <p:spPr>
                  <a:xfrm>
                    <a:off x="912" y="624"/>
                    <a:ext cx="96" cy="384"/>
                  </a:xfrm>
                  <a:prstGeom prst="line">
                    <a:avLst/>
                  </a:prstGeom>
                  <a:ln w="57150" cap="flat" cmpd="sng">
                    <a:solidFill>
                      <a:schemeClr val="accent2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sp>
              <p:grpSp>
                <p:nvGrpSpPr>
                  <p:cNvPr id="62495" name="组合 62494"/>
                  <p:cNvGrpSpPr/>
                  <p:nvPr/>
                </p:nvGrpSpPr>
                <p:grpSpPr>
                  <a:xfrm>
                    <a:off x="1296" y="0"/>
                    <a:ext cx="912" cy="1152"/>
                    <a:chOff x="0" y="0"/>
                    <a:chExt cx="912" cy="1152"/>
                  </a:xfrm>
                </p:grpSpPr>
                <p:sp>
                  <p:nvSpPr>
                    <p:cNvPr id="62496" name="Line 33"/>
                    <p:cNvSpPr/>
                    <p:nvPr/>
                  </p:nvSpPr>
                  <p:spPr>
                    <a:xfrm flipV="1">
                      <a:off x="144" y="960"/>
                      <a:ext cx="432" cy="192"/>
                    </a:xfrm>
                    <a:prstGeom prst="line">
                      <a:avLst/>
                    </a:prstGeom>
                    <a:ln w="5715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triangle" w="med" len="med"/>
                    </a:ln>
                  </p:spPr>
                </p:sp>
                <p:sp>
                  <p:nvSpPr>
                    <p:cNvPr id="62497" name="Line 34"/>
                    <p:cNvSpPr/>
                    <p:nvPr/>
                  </p:nvSpPr>
                  <p:spPr>
                    <a:xfrm flipH="1" flipV="1">
                      <a:off x="480" y="0"/>
                      <a:ext cx="432" cy="192"/>
                    </a:xfrm>
                    <a:prstGeom prst="line">
                      <a:avLst/>
                    </a:prstGeom>
                    <a:ln w="5715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triangle" w="med" len="med"/>
                    </a:ln>
                  </p:spPr>
                </p:sp>
                <p:sp>
                  <p:nvSpPr>
                    <p:cNvPr id="62498" name="Line 35"/>
                    <p:cNvSpPr/>
                    <p:nvPr/>
                  </p:nvSpPr>
                  <p:spPr>
                    <a:xfrm flipH="1">
                      <a:off x="0" y="96"/>
                      <a:ext cx="336" cy="336"/>
                    </a:xfrm>
                    <a:prstGeom prst="line">
                      <a:avLst/>
                    </a:prstGeom>
                    <a:ln w="5715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triangle" w="med" len="med"/>
                    </a:ln>
                  </p:spPr>
                </p:sp>
                <p:sp>
                  <p:nvSpPr>
                    <p:cNvPr id="62499" name="Line 36"/>
                    <p:cNvSpPr/>
                    <p:nvPr/>
                  </p:nvSpPr>
                  <p:spPr>
                    <a:xfrm flipH="1">
                      <a:off x="0" y="624"/>
                      <a:ext cx="48" cy="384"/>
                    </a:xfrm>
                    <a:prstGeom prst="line">
                      <a:avLst/>
                    </a:prstGeom>
                    <a:ln w="5715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triangle" w="med" len="med"/>
                    </a:ln>
                  </p:spPr>
                </p:sp>
              </p:grpSp>
            </p:grpSp>
          </p:grpSp>
        </p:grpSp>
        <p:sp>
          <p:nvSpPr>
            <p:cNvPr id="62500" name="Text Box 38"/>
            <p:cNvSpPr txBox="1"/>
            <p:nvPr/>
          </p:nvSpPr>
          <p:spPr>
            <a:xfrm>
              <a:off x="1872" y="192"/>
              <a:ext cx="100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r>
                <a:rPr lang="zh-CN" altLang="en-US" sz="3200">
                  <a:latin typeface="Times New Roman" panose="02020603050405020304" pitchFamily="18" charset="0"/>
                </a:rPr>
                <a:t>山谷风</a:t>
              </a:r>
              <a:endParaRPr lang="zh-CN" altLang="en-US" sz="32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2501" name="组合 62500"/>
          <p:cNvGrpSpPr/>
          <p:nvPr/>
        </p:nvGrpSpPr>
        <p:grpSpPr>
          <a:xfrm>
            <a:off x="304800" y="3886200"/>
            <a:ext cx="8534400" cy="2728913"/>
            <a:chOff x="0" y="0"/>
            <a:chExt cx="5376" cy="1719"/>
          </a:xfrm>
        </p:grpSpPr>
        <p:grpSp>
          <p:nvGrpSpPr>
            <p:cNvPr id="62502" name="组合 62501"/>
            <p:cNvGrpSpPr/>
            <p:nvPr/>
          </p:nvGrpSpPr>
          <p:grpSpPr>
            <a:xfrm>
              <a:off x="3072" y="0"/>
              <a:ext cx="2304" cy="1623"/>
              <a:chOff x="0" y="0"/>
              <a:chExt cx="2304" cy="1623"/>
            </a:xfrm>
          </p:grpSpPr>
          <p:sp>
            <p:nvSpPr>
              <p:cNvPr id="62503" name="Freeform 40"/>
              <p:cNvSpPr/>
              <p:nvPr/>
            </p:nvSpPr>
            <p:spPr>
              <a:xfrm>
                <a:off x="720" y="720"/>
                <a:ext cx="1584" cy="672"/>
              </a:xfrm>
              <a:custGeom>
                <a:avLst/>
                <a:gdLst>
                  <a:gd name="txL" fmla="*/ 0 w 1939"/>
                  <a:gd name="txT" fmla="*/ 0 h 672"/>
                  <a:gd name="txR" fmla="*/ 1939 w 1939"/>
                  <a:gd name="txB" fmla="*/ 672 h 672"/>
                </a:gdLst>
                <a:ahLst/>
                <a:cxnLst>
                  <a:cxn ang="0">
                    <a:pos x="0" y="575"/>
                  </a:cxn>
                  <a:cxn ang="0">
                    <a:pos x="66" y="562"/>
                  </a:cxn>
                  <a:cxn ang="0">
                    <a:pos x="183" y="471"/>
                  </a:cxn>
                  <a:cxn ang="0">
                    <a:pos x="262" y="445"/>
                  </a:cxn>
                  <a:cxn ang="0">
                    <a:pos x="445" y="392"/>
                  </a:cxn>
                  <a:cxn ang="0">
                    <a:pos x="602" y="366"/>
                  </a:cxn>
                  <a:cxn ang="0">
                    <a:pos x="694" y="327"/>
                  </a:cxn>
                  <a:cxn ang="0">
                    <a:pos x="786" y="274"/>
                  </a:cxn>
                  <a:cxn ang="0">
                    <a:pos x="1244" y="209"/>
                  </a:cxn>
                  <a:cxn ang="0">
                    <a:pos x="1427" y="104"/>
                  </a:cxn>
                  <a:cxn ang="0">
                    <a:pos x="1453" y="65"/>
                  </a:cxn>
                  <a:cxn ang="0">
                    <a:pos x="1492" y="52"/>
                  </a:cxn>
                  <a:cxn ang="0">
                    <a:pos x="1571" y="13"/>
                  </a:cxn>
                  <a:cxn ang="0">
                    <a:pos x="1911" y="26"/>
                  </a:cxn>
                  <a:cxn ang="0">
                    <a:pos x="1898" y="91"/>
                  </a:cxn>
                  <a:cxn ang="0">
                    <a:pos x="1885" y="392"/>
                  </a:cxn>
                  <a:cxn ang="0">
                    <a:pos x="1872" y="602"/>
                  </a:cxn>
                  <a:cxn ang="0">
                    <a:pos x="1139" y="615"/>
                  </a:cxn>
                  <a:cxn ang="0">
                    <a:pos x="851" y="654"/>
                  </a:cxn>
                  <a:cxn ang="0">
                    <a:pos x="0" y="575"/>
                  </a:cxn>
                </a:cxnLst>
                <a:rect l="txL" t="txT" r="txR" b="txB"/>
                <a:pathLst>
                  <a:path w="1939" h="672">
                    <a:moveTo>
                      <a:pt x="0" y="575"/>
                    </a:moveTo>
                    <a:cubicBezTo>
                      <a:pt x="22" y="571"/>
                      <a:pt x="45" y="570"/>
                      <a:pt x="66" y="562"/>
                    </a:cubicBezTo>
                    <a:cubicBezTo>
                      <a:pt x="114" y="544"/>
                      <a:pt x="136" y="492"/>
                      <a:pt x="183" y="471"/>
                    </a:cubicBezTo>
                    <a:cubicBezTo>
                      <a:pt x="208" y="460"/>
                      <a:pt x="262" y="445"/>
                      <a:pt x="262" y="445"/>
                    </a:cubicBezTo>
                    <a:cubicBezTo>
                      <a:pt x="328" y="399"/>
                      <a:pt x="359" y="405"/>
                      <a:pt x="445" y="392"/>
                    </a:cubicBezTo>
                    <a:cubicBezTo>
                      <a:pt x="497" y="384"/>
                      <a:pt x="602" y="366"/>
                      <a:pt x="602" y="366"/>
                    </a:cubicBezTo>
                    <a:cubicBezTo>
                      <a:pt x="632" y="351"/>
                      <a:pt x="664" y="342"/>
                      <a:pt x="694" y="327"/>
                    </a:cubicBezTo>
                    <a:cubicBezTo>
                      <a:pt x="736" y="306"/>
                      <a:pt x="736" y="288"/>
                      <a:pt x="786" y="274"/>
                    </a:cubicBezTo>
                    <a:cubicBezTo>
                      <a:pt x="934" y="233"/>
                      <a:pt x="1095" y="251"/>
                      <a:pt x="1244" y="209"/>
                    </a:cubicBezTo>
                    <a:cubicBezTo>
                      <a:pt x="1315" y="189"/>
                      <a:pt x="1367" y="144"/>
                      <a:pt x="1427" y="104"/>
                    </a:cubicBezTo>
                    <a:cubicBezTo>
                      <a:pt x="1436" y="91"/>
                      <a:pt x="1441" y="75"/>
                      <a:pt x="1453" y="65"/>
                    </a:cubicBezTo>
                    <a:cubicBezTo>
                      <a:pt x="1464" y="56"/>
                      <a:pt x="1480" y="58"/>
                      <a:pt x="1492" y="52"/>
                    </a:cubicBezTo>
                    <a:cubicBezTo>
                      <a:pt x="1594" y="2"/>
                      <a:pt x="1474" y="45"/>
                      <a:pt x="1571" y="13"/>
                    </a:cubicBezTo>
                    <a:cubicBezTo>
                      <a:pt x="1684" y="17"/>
                      <a:pt x="1801" y="0"/>
                      <a:pt x="1911" y="26"/>
                    </a:cubicBezTo>
                    <a:cubicBezTo>
                      <a:pt x="1932" y="31"/>
                      <a:pt x="1900" y="69"/>
                      <a:pt x="1898" y="91"/>
                    </a:cubicBezTo>
                    <a:cubicBezTo>
                      <a:pt x="1891" y="191"/>
                      <a:pt x="1890" y="292"/>
                      <a:pt x="1885" y="392"/>
                    </a:cubicBezTo>
                    <a:cubicBezTo>
                      <a:pt x="1881" y="462"/>
                      <a:pt x="1939" y="582"/>
                      <a:pt x="1872" y="602"/>
                    </a:cubicBezTo>
                    <a:cubicBezTo>
                      <a:pt x="1638" y="672"/>
                      <a:pt x="1383" y="611"/>
                      <a:pt x="1139" y="615"/>
                    </a:cubicBezTo>
                    <a:cubicBezTo>
                      <a:pt x="1040" y="629"/>
                      <a:pt x="952" y="645"/>
                      <a:pt x="851" y="654"/>
                    </a:cubicBezTo>
                    <a:cubicBezTo>
                      <a:pt x="550" y="645"/>
                      <a:pt x="289" y="635"/>
                      <a:pt x="0" y="575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400" b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504" name="Freeform 41"/>
              <p:cNvSpPr/>
              <p:nvPr/>
            </p:nvSpPr>
            <p:spPr>
              <a:xfrm>
                <a:off x="0" y="912"/>
                <a:ext cx="1667" cy="480"/>
              </a:xfrm>
              <a:custGeom>
                <a:avLst/>
                <a:gdLst>
                  <a:gd name="txL" fmla="*/ 0 w 1907"/>
                  <a:gd name="txT" fmla="*/ 0 h 344"/>
                  <a:gd name="txR" fmla="*/ 1907 w 1907"/>
                  <a:gd name="txB" fmla="*/ 344 h 344"/>
                </a:gdLst>
                <a:ahLst/>
                <a:cxnLst>
                  <a:cxn ang="0">
                    <a:pos x="26" y="118"/>
                  </a:cxn>
                  <a:cxn ang="0">
                    <a:pos x="183" y="40"/>
                  </a:cxn>
                  <a:cxn ang="0">
                    <a:pos x="261" y="66"/>
                  </a:cxn>
                  <a:cxn ang="0">
                    <a:pos x="301" y="79"/>
                  </a:cxn>
                  <a:cxn ang="0">
                    <a:pos x="419" y="14"/>
                  </a:cxn>
                  <a:cxn ang="0">
                    <a:pos x="615" y="92"/>
                  </a:cxn>
                  <a:cxn ang="0">
                    <a:pos x="707" y="66"/>
                  </a:cxn>
                  <a:cxn ang="0">
                    <a:pos x="746" y="40"/>
                  </a:cxn>
                  <a:cxn ang="0">
                    <a:pos x="824" y="14"/>
                  </a:cxn>
                  <a:cxn ang="0">
                    <a:pos x="929" y="79"/>
                  </a:cxn>
                  <a:cxn ang="0">
                    <a:pos x="1217" y="66"/>
                  </a:cxn>
                  <a:cxn ang="0">
                    <a:pos x="1335" y="53"/>
                  </a:cxn>
                  <a:cxn ang="0">
                    <a:pos x="1413" y="27"/>
                  </a:cxn>
                  <a:cxn ang="0">
                    <a:pos x="1466" y="0"/>
                  </a:cxn>
                  <a:cxn ang="0">
                    <a:pos x="1584" y="66"/>
                  </a:cxn>
                  <a:cxn ang="0">
                    <a:pos x="1845" y="53"/>
                  </a:cxn>
                  <a:cxn ang="0">
                    <a:pos x="1898" y="118"/>
                  </a:cxn>
                  <a:cxn ang="0">
                    <a:pos x="1819" y="131"/>
                  </a:cxn>
                  <a:cxn ang="0">
                    <a:pos x="1584" y="236"/>
                  </a:cxn>
                  <a:cxn ang="0">
                    <a:pos x="1230" y="302"/>
                  </a:cxn>
                  <a:cxn ang="0">
                    <a:pos x="91" y="288"/>
                  </a:cxn>
                  <a:cxn ang="0">
                    <a:pos x="52" y="275"/>
                  </a:cxn>
                  <a:cxn ang="0">
                    <a:pos x="0" y="197"/>
                  </a:cxn>
                  <a:cxn ang="0">
                    <a:pos x="26" y="118"/>
                  </a:cxn>
                </a:cxnLst>
                <a:rect l="txL" t="txT" r="txR" b="txB"/>
                <a:pathLst>
                  <a:path w="1907" h="344">
                    <a:moveTo>
                      <a:pt x="26" y="118"/>
                    </a:moveTo>
                    <a:cubicBezTo>
                      <a:pt x="83" y="61"/>
                      <a:pt x="100" y="54"/>
                      <a:pt x="183" y="40"/>
                    </a:cubicBezTo>
                    <a:cubicBezTo>
                      <a:pt x="209" y="49"/>
                      <a:pt x="235" y="57"/>
                      <a:pt x="261" y="66"/>
                    </a:cubicBezTo>
                    <a:cubicBezTo>
                      <a:pt x="274" y="70"/>
                      <a:pt x="301" y="79"/>
                      <a:pt x="301" y="79"/>
                    </a:cubicBezTo>
                    <a:cubicBezTo>
                      <a:pt x="397" y="47"/>
                      <a:pt x="359" y="72"/>
                      <a:pt x="419" y="14"/>
                    </a:cubicBezTo>
                    <a:cubicBezTo>
                      <a:pt x="544" y="32"/>
                      <a:pt x="522" y="30"/>
                      <a:pt x="615" y="92"/>
                    </a:cubicBezTo>
                    <a:cubicBezTo>
                      <a:pt x="630" y="88"/>
                      <a:pt x="689" y="75"/>
                      <a:pt x="707" y="66"/>
                    </a:cubicBezTo>
                    <a:cubicBezTo>
                      <a:pt x="721" y="59"/>
                      <a:pt x="732" y="46"/>
                      <a:pt x="746" y="40"/>
                    </a:cubicBezTo>
                    <a:cubicBezTo>
                      <a:pt x="771" y="29"/>
                      <a:pt x="824" y="14"/>
                      <a:pt x="824" y="14"/>
                    </a:cubicBezTo>
                    <a:cubicBezTo>
                      <a:pt x="856" y="45"/>
                      <a:pt x="892" y="54"/>
                      <a:pt x="929" y="79"/>
                    </a:cubicBezTo>
                    <a:cubicBezTo>
                      <a:pt x="1073" y="59"/>
                      <a:pt x="1047" y="52"/>
                      <a:pt x="1217" y="66"/>
                    </a:cubicBezTo>
                    <a:cubicBezTo>
                      <a:pt x="1287" y="113"/>
                      <a:pt x="1270" y="82"/>
                      <a:pt x="1335" y="53"/>
                    </a:cubicBezTo>
                    <a:cubicBezTo>
                      <a:pt x="1360" y="42"/>
                      <a:pt x="1389" y="39"/>
                      <a:pt x="1413" y="27"/>
                    </a:cubicBezTo>
                    <a:cubicBezTo>
                      <a:pt x="1431" y="18"/>
                      <a:pt x="1448" y="9"/>
                      <a:pt x="1466" y="0"/>
                    </a:cubicBezTo>
                    <a:cubicBezTo>
                      <a:pt x="1518" y="14"/>
                      <a:pt x="1545" y="29"/>
                      <a:pt x="1584" y="66"/>
                    </a:cubicBezTo>
                    <a:cubicBezTo>
                      <a:pt x="1684" y="56"/>
                      <a:pt x="1750" y="37"/>
                      <a:pt x="1845" y="53"/>
                    </a:cubicBezTo>
                    <a:cubicBezTo>
                      <a:pt x="1850" y="57"/>
                      <a:pt x="1907" y="109"/>
                      <a:pt x="1898" y="118"/>
                    </a:cubicBezTo>
                    <a:cubicBezTo>
                      <a:pt x="1879" y="137"/>
                      <a:pt x="1845" y="127"/>
                      <a:pt x="1819" y="131"/>
                    </a:cubicBezTo>
                    <a:cubicBezTo>
                      <a:pt x="1736" y="160"/>
                      <a:pt x="1666" y="209"/>
                      <a:pt x="1584" y="236"/>
                    </a:cubicBezTo>
                    <a:cubicBezTo>
                      <a:pt x="1476" y="340"/>
                      <a:pt x="1440" y="292"/>
                      <a:pt x="1230" y="302"/>
                    </a:cubicBezTo>
                    <a:cubicBezTo>
                      <a:pt x="852" y="344"/>
                      <a:pt x="470" y="312"/>
                      <a:pt x="91" y="288"/>
                    </a:cubicBezTo>
                    <a:cubicBezTo>
                      <a:pt x="78" y="284"/>
                      <a:pt x="62" y="285"/>
                      <a:pt x="52" y="275"/>
                    </a:cubicBezTo>
                    <a:cubicBezTo>
                      <a:pt x="30" y="253"/>
                      <a:pt x="0" y="197"/>
                      <a:pt x="0" y="197"/>
                    </a:cubicBezTo>
                    <a:cubicBezTo>
                      <a:pt x="9" y="171"/>
                      <a:pt x="26" y="118"/>
                      <a:pt x="26" y="11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400" b="0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62505" name="组合 62504"/>
              <p:cNvGrpSpPr/>
              <p:nvPr/>
            </p:nvGrpSpPr>
            <p:grpSpPr>
              <a:xfrm>
                <a:off x="240" y="432"/>
                <a:ext cx="1584" cy="480"/>
                <a:chOff x="0" y="0"/>
                <a:chExt cx="2160" cy="768"/>
              </a:xfrm>
            </p:grpSpPr>
            <p:sp>
              <p:nvSpPr>
                <p:cNvPr id="62506" name="Line 43"/>
                <p:cNvSpPr/>
                <p:nvPr/>
              </p:nvSpPr>
              <p:spPr>
                <a:xfrm>
                  <a:off x="144" y="768"/>
                  <a:ext cx="1728" cy="0"/>
                </a:xfrm>
                <a:prstGeom prst="line">
                  <a:avLst/>
                </a:prstGeom>
                <a:ln w="5715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62507" name="Line 44"/>
                <p:cNvSpPr/>
                <p:nvPr/>
              </p:nvSpPr>
              <p:spPr>
                <a:xfrm flipV="1">
                  <a:off x="2160" y="192"/>
                  <a:ext cx="0" cy="432"/>
                </a:xfrm>
                <a:prstGeom prst="line">
                  <a:avLst/>
                </a:prstGeom>
                <a:ln w="5715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62508" name="Line 45"/>
                <p:cNvSpPr/>
                <p:nvPr/>
              </p:nvSpPr>
              <p:spPr>
                <a:xfrm flipH="1">
                  <a:off x="48" y="0"/>
                  <a:ext cx="1920" cy="0"/>
                </a:xfrm>
                <a:prstGeom prst="line">
                  <a:avLst/>
                </a:prstGeom>
                <a:ln w="57150" cap="flat" cmpd="sng">
                  <a:solidFill>
                    <a:schemeClr val="accent2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62509" name="Line 46"/>
                <p:cNvSpPr/>
                <p:nvPr/>
              </p:nvSpPr>
              <p:spPr>
                <a:xfrm>
                  <a:off x="0" y="192"/>
                  <a:ext cx="0" cy="528"/>
                </a:xfrm>
                <a:prstGeom prst="line">
                  <a:avLst/>
                </a:prstGeom>
                <a:ln w="57150" cap="flat" cmpd="sng">
                  <a:solidFill>
                    <a:schemeClr val="accent2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</p:grpSp>
          <p:sp>
            <p:nvSpPr>
              <p:cNvPr id="62510" name="Oval 47"/>
              <p:cNvSpPr/>
              <p:nvPr/>
            </p:nvSpPr>
            <p:spPr>
              <a:xfrm>
                <a:off x="1776" y="0"/>
                <a:ext cx="288" cy="24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2400" b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511" name="Text Box 56"/>
              <p:cNvSpPr txBox="1"/>
              <p:nvPr/>
            </p:nvSpPr>
            <p:spPr>
              <a:xfrm>
                <a:off x="144" y="1296"/>
                <a:ext cx="1872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/>
                <a:r>
                  <a:rPr lang="zh-CN" altLang="en-US" sz="2800">
                    <a:latin typeface="Times New Roman" panose="02020603050405020304" pitchFamily="18" charset="0"/>
                  </a:rPr>
                  <a:t>海                       陆</a:t>
                </a:r>
                <a:endParaRPr lang="zh-CN" altLang="en-US" sz="2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2512" name="组合 62511"/>
            <p:cNvGrpSpPr/>
            <p:nvPr/>
          </p:nvGrpSpPr>
          <p:grpSpPr>
            <a:xfrm>
              <a:off x="0" y="144"/>
              <a:ext cx="2352" cy="1575"/>
              <a:chOff x="0" y="0"/>
              <a:chExt cx="2352" cy="1575"/>
            </a:xfrm>
          </p:grpSpPr>
          <p:sp>
            <p:nvSpPr>
              <p:cNvPr id="62513" name="Freeform 48"/>
              <p:cNvSpPr/>
              <p:nvPr/>
            </p:nvSpPr>
            <p:spPr>
              <a:xfrm>
                <a:off x="240" y="960"/>
                <a:ext cx="1371" cy="344"/>
              </a:xfrm>
              <a:custGeom>
                <a:avLst/>
                <a:gdLst>
                  <a:gd name="txL" fmla="*/ 0 w 1907"/>
                  <a:gd name="txT" fmla="*/ 0 h 344"/>
                  <a:gd name="txR" fmla="*/ 1907 w 1907"/>
                  <a:gd name="txB" fmla="*/ 344 h 344"/>
                </a:gdLst>
                <a:ahLst/>
                <a:cxnLst>
                  <a:cxn ang="0">
                    <a:pos x="26" y="118"/>
                  </a:cxn>
                  <a:cxn ang="0">
                    <a:pos x="183" y="40"/>
                  </a:cxn>
                  <a:cxn ang="0">
                    <a:pos x="261" y="66"/>
                  </a:cxn>
                  <a:cxn ang="0">
                    <a:pos x="301" y="79"/>
                  </a:cxn>
                  <a:cxn ang="0">
                    <a:pos x="419" y="14"/>
                  </a:cxn>
                  <a:cxn ang="0">
                    <a:pos x="615" y="92"/>
                  </a:cxn>
                  <a:cxn ang="0">
                    <a:pos x="707" y="66"/>
                  </a:cxn>
                  <a:cxn ang="0">
                    <a:pos x="746" y="40"/>
                  </a:cxn>
                  <a:cxn ang="0">
                    <a:pos x="824" y="14"/>
                  </a:cxn>
                  <a:cxn ang="0">
                    <a:pos x="929" y="79"/>
                  </a:cxn>
                  <a:cxn ang="0">
                    <a:pos x="1217" y="66"/>
                  </a:cxn>
                  <a:cxn ang="0">
                    <a:pos x="1335" y="53"/>
                  </a:cxn>
                  <a:cxn ang="0">
                    <a:pos x="1413" y="27"/>
                  </a:cxn>
                  <a:cxn ang="0">
                    <a:pos x="1466" y="0"/>
                  </a:cxn>
                  <a:cxn ang="0">
                    <a:pos x="1584" y="66"/>
                  </a:cxn>
                  <a:cxn ang="0">
                    <a:pos x="1845" y="53"/>
                  </a:cxn>
                  <a:cxn ang="0">
                    <a:pos x="1898" y="118"/>
                  </a:cxn>
                  <a:cxn ang="0">
                    <a:pos x="1819" y="131"/>
                  </a:cxn>
                  <a:cxn ang="0">
                    <a:pos x="1584" y="236"/>
                  </a:cxn>
                  <a:cxn ang="0">
                    <a:pos x="1230" y="302"/>
                  </a:cxn>
                  <a:cxn ang="0">
                    <a:pos x="91" y="288"/>
                  </a:cxn>
                  <a:cxn ang="0">
                    <a:pos x="52" y="275"/>
                  </a:cxn>
                  <a:cxn ang="0">
                    <a:pos x="0" y="197"/>
                  </a:cxn>
                  <a:cxn ang="0">
                    <a:pos x="26" y="118"/>
                  </a:cxn>
                </a:cxnLst>
                <a:rect l="txL" t="txT" r="txR" b="txB"/>
                <a:pathLst>
                  <a:path w="1907" h="344">
                    <a:moveTo>
                      <a:pt x="26" y="118"/>
                    </a:moveTo>
                    <a:cubicBezTo>
                      <a:pt x="83" y="61"/>
                      <a:pt x="100" y="54"/>
                      <a:pt x="183" y="40"/>
                    </a:cubicBezTo>
                    <a:cubicBezTo>
                      <a:pt x="209" y="49"/>
                      <a:pt x="235" y="57"/>
                      <a:pt x="261" y="66"/>
                    </a:cubicBezTo>
                    <a:cubicBezTo>
                      <a:pt x="274" y="70"/>
                      <a:pt x="301" y="79"/>
                      <a:pt x="301" y="79"/>
                    </a:cubicBezTo>
                    <a:cubicBezTo>
                      <a:pt x="397" y="47"/>
                      <a:pt x="359" y="72"/>
                      <a:pt x="419" y="14"/>
                    </a:cubicBezTo>
                    <a:cubicBezTo>
                      <a:pt x="544" y="32"/>
                      <a:pt x="522" y="30"/>
                      <a:pt x="615" y="92"/>
                    </a:cubicBezTo>
                    <a:cubicBezTo>
                      <a:pt x="630" y="88"/>
                      <a:pt x="689" y="75"/>
                      <a:pt x="707" y="66"/>
                    </a:cubicBezTo>
                    <a:cubicBezTo>
                      <a:pt x="721" y="59"/>
                      <a:pt x="732" y="46"/>
                      <a:pt x="746" y="40"/>
                    </a:cubicBezTo>
                    <a:cubicBezTo>
                      <a:pt x="771" y="29"/>
                      <a:pt x="824" y="14"/>
                      <a:pt x="824" y="14"/>
                    </a:cubicBezTo>
                    <a:cubicBezTo>
                      <a:pt x="856" y="45"/>
                      <a:pt x="892" y="54"/>
                      <a:pt x="929" y="79"/>
                    </a:cubicBezTo>
                    <a:cubicBezTo>
                      <a:pt x="1073" y="59"/>
                      <a:pt x="1047" y="52"/>
                      <a:pt x="1217" y="66"/>
                    </a:cubicBezTo>
                    <a:cubicBezTo>
                      <a:pt x="1287" y="113"/>
                      <a:pt x="1270" y="82"/>
                      <a:pt x="1335" y="53"/>
                    </a:cubicBezTo>
                    <a:cubicBezTo>
                      <a:pt x="1360" y="42"/>
                      <a:pt x="1389" y="39"/>
                      <a:pt x="1413" y="27"/>
                    </a:cubicBezTo>
                    <a:cubicBezTo>
                      <a:pt x="1431" y="18"/>
                      <a:pt x="1448" y="9"/>
                      <a:pt x="1466" y="0"/>
                    </a:cubicBezTo>
                    <a:cubicBezTo>
                      <a:pt x="1518" y="14"/>
                      <a:pt x="1545" y="29"/>
                      <a:pt x="1584" y="66"/>
                    </a:cubicBezTo>
                    <a:cubicBezTo>
                      <a:pt x="1684" y="56"/>
                      <a:pt x="1750" y="37"/>
                      <a:pt x="1845" y="53"/>
                    </a:cubicBezTo>
                    <a:cubicBezTo>
                      <a:pt x="1850" y="57"/>
                      <a:pt x="1907" y="109"/>
                      <a:pt x="1898" y="118"/>
                    </a:cubicBezTo>
                    <a:cubicBezTo>
                      <a:pt x="1879" y="137"/>
                      <a:pt x="1845" y="127"/>
                      <a:pt x="1819" y="131"/>
                    </a:cubicBezTo>
                    <a:cubicBezTo>
                      <a:pt x="1736" y="160"/>
                      <a:pt x="1666" y="209"/>
                      <a:pt x="1584" y="236"/>
                    </a:cubicBezTo>
                    <a:cubicBezTo>
                      <a:pt x="1476" y="340"/>
                      <a:pt x="1440" y="292"/>
                      <a:pt x="1230" y="302"/>
                    </a:cubicBezTo>
                    <a:cubicBezTo>
                      <a:pt x="852" y="344"/>
                      <a:pt x="470" y="312"/>
                      <a:pt x="91" y="288"/>
                    </a:cubicBezTo>
                    <a:cubicBezTo>
                      <a:pt x="78" y="284"/>
                      <a:pt x="62" y="285"/>
                      <a:pt x="52" y="275"/>
                    </a:cubicBezTo>
                    <a:cubicBezTo>
                      <a:pt x="30" y="253"/>
                      <a:pt x="0" y="197"/>
                      <a:pt x="0" y="197"/>
                    </a:cubicBezTo>
                    <a:cubicBezTo>
                      <a:pt x="9" y="171"/>
                      <a:pt x="26" y="118"/>
                      <a:pt x="26" y="11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400" b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514" name="Freeform 49"/>
              <p:cNvSpPr/>
              <p:nvPr/>
            </p:nvSpPr>
            <p:spPr>
              <a:xfrm>
                <a:off x="1008" y="768"/>
                <a:ext cx="1344" cy="576"/>
              </a:xfrm>
              <a:custGeom>
                <a:avLst/>
                <a:gdLst>
                  <a:gd name="txL" fmla="*/ 0 w 1939"/>
                  <a:gd name="txT" fmla="*/ 0 h 672"/>
                  <a:gd name="txR" fmla="*/ 1939 w 1939"/>
                  <a:gd name="txB" fmla="*/ 672 h 672"/>
                </a:gdLst>
                <a:ahLst/>
                <a:cxnLst>
                  <a:cxn ang="0">
                    <a:pos x="0" y="575"/>
                  </a:cxn>
                  <a:cxn ang="0">
                    <a:pos x="66" y="562"/>
                  </a:cxn>
                  <a:cxn ang="0">
                    <a:pos x="183" y="471"/>
                  </a:cxn>
                  <a:cxn ang="0">
                    <a:pos x="262" y="445"/>
                  </a:cxn>
                  <a:cxn ang="0">
                    <a:pos x="445" y="392"/>
                  </a:cxn>
                  <a:cxn ang="0">
                    <a:pos x="602" y="366"/>
                  </a:cxn>
                  <a:cxn ang="0">
                    <a:pos x="694" y="327"/>
                  </a:cxn>
                  <a:cxn ang="0">
                    <a:pos x="786" y="274"/>
                  </a:cxn>
                  <a:cxn ang="0">
                    <a:pos x="1244" y="209"/>
                  </a:cxn>
                  <a:cxn ang="0">
                    <a:pos x="1427" y="104"/>
                  </a:cxn>
                  <a:cxn ang="0">
                    <a:pos x="1453" y="65"/>
                  </a:cxn>
                  <a:cxn ang="0">
                    <a:pos x="1492" y="52"/>
                  </a:cxn>
                  <a:cxn ang="0">
                    <a:pos x="1571" y="13"/>
                  </a:cxn>
                  <a:cxn ang="0">
                    <a:pos x="1911" y="26"/>
                  </a:cxn>
                  <a:cxn ang="0">
                    <a:pos x="1898" y="91"/>
                  </a:cxn>
                  <a:cxn ang="0">
                    <a:pos x="1885" y="392"/>
                  </a:cxn>
                  <a:cxn ang="0">
                    <a:pos x="1872" y="602"/>
                  </a:cxn>
                  <a:cxn ang="0">
                    <a:pos x="1139" y="615"/>
                  </a:cxn>
                  <a:cxn ang="0">
                    <a:pos x="851" y="654"/>
                  </a:cxn>
                  <a:cxn ang="0">
                    <a:pos x="0" y="575"/>
                  </a:cxn>
                </a:cxnLst>
                <a:rect l="txL" t="txT" r="txR" b="txB"/>
                <a:pathLst>
                  <a:path w="1939" h="672">
                    <a:moveTo>
                      <a:pt x="0" y="575"/>
                    </a:moveTo>
                    <a:cubicBezTo>
                      <a:pt x="22" y="571"/>
                      <a:pt x="45" y="570"/>
                      <a:pt x="66" y="562"/>
                    </a:cubicBezTo>
                    <a:cubicBezTo>
                      <a:pt x="114" y="544"/>
                      <a:pt x="136" y="492"/>
                      <a:pt x="183" y="471"/>
                    </a:cubicBezTo>
                    <a:cubicBezTo>
                      <a:pt x="208" y="460"/>
                      <a:pt x="262" y="445"/>
                      <a:pt x="262" y="445"/>
                    </a:cubicBezTo>
                    <a:cubicBezTo>
                      <a:pt x="328" y="399"/>
                      <a:pt x="359" y="405"/>
                      <a:pt x="445" y="392"/>
                    </a:cubicBezTo>
                    <a:cubicBezTo>
                      <a:pt x="497" y="384"/>
                      <a:pt x="602" y="366"/>
                      <a:pt x="602" y="366"/>
                    </a:cubicBezTo>
                    <a:cubicBezTo>
                      <a:pt x="632" y="351"/>
                      <a:pt x="664" y="342"/>
                      <a:pt x="694" y="327"/>
                    </a:cubicBezTo>
                    <a:cubicBezTo>
                      <a:pt x="736" y="306"/>
                      <a:pt x="736" y="288"/>
                      <a:pt x="786" y="274"/>
                    </a:cubicBezTo>
                    <a:cubicBezTo>
                      <a:pt x="934" y="233"/>
                      <a:pt x="1095" y="251"/>
                      <a:pt x="1244" y="209"/>
                    </a:cubicBezTo>
                    <a:cubicBezTo>
                      <a:pt x="1315" y="189"/>
                      <a:pt x="1367" y="144"/>
                      <a:pt x="1427" y="104"/>
                    </a:cubicBezTo>
                    <a:cubicBezTo>
                      <a:pt x="1436" y="91"/>
                      <a:pt x="1441" y="75"/>
                      <a:pt x="1453" y="65"/>
                    </a:cubicBezTo>
                    <a:cubicBezTo>
                      <a:pt x="1464" y="56"/>
                      <a:pt x="1480" y="58"/>
                      <a:pt x="1492" y="52"/>
                    </a:cubicBezTo>
                    <a:cubicBezTo>
                      <a:pt x="1594" y="2"/>
                      <a:pt x="1474" y="45"/>
                      <a:pt x="1571" y="13"/>
                    </a:cubicBezTo>
                    <a:cubicBezTo>
                      <a:pt x="1684" y="17"/>
                      <a:pt x="1801" y="0"/>
                      <a:pt x="1911" y="26"/>
                    </a:cubicBezTo>
                    <a:cubicBezTo>
                      <a:pt x="1932" y="31"/>
                      <a:pt x="1900" y="69"/>
                      <a:pt x="1898" y="91"/>
                    </a:cubicBezTo>
                    <a:cubicBezTo>
                      <a:pt x="1891" y="191"/>
                      <a:pt x="1890" y="292"/>
                      <a:pt x="1885" y="392"/>
                    </a:cubicBezTo>
                    <a:cubicBezTo>
                      <a:pt x="1881" y="462"/>
                      <a:pt x="1939" y="582"/>
                      <a:pt x="1872" y="602"/>
                    </a:cubicBezTo>
                    <a:cubicBezTo>
                      <a:pt x="1638" y="672"/>
                      <a:pt x="1383" y="611"/>
                      <a:pt x="1139" y="615"/>
                    </a:cubicBezTo>
                    <a:cubicBezTo>
                      <a:pt x="1040" y="629"/>
                      <a:pt x="952" y="645"/>
                      <a:pt x="851" y="654"/>
                    </a:cubicBezTo>
                    <a:cubicBezTo>
                      <a:pt x="550" y="645"/>
                      <a:pt x="289" y="635"/>
                      <a:pt x="0" y="575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400" b="0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62515" name="组合 62514"/>
              <p:cNvGrpSpPr/>
              <p:nvPr/>
            </p:nvGrpSpPr>
            <p:grpSpPr>
              <a:xfrm>
                <a:off x="336" y="336"/>
                <a:ext cx="1728" cy="576"/>
                <a:chOff x="0" y="0"/>
                <a:chExt cx="2016" cy="864"/>
              </a:xfrm>
            </p:grpSpPr>
            <p:sp>
              <p:nvSpPr>
                <p:cNvPr id="62516" name="Line 51"/>
                <p:cNvSpPr/>
                <p:nvPr/>
              </p:nvSpPr>
              <p:spPr>
                <a:xfrm flipH="1">
                  <a:off x="144" y="864"/>
                  <a:ext cx="1824" cy="0"/>
                </a:xfrm>
                <a:prstGeom prst="line">
                  <a:avLst/>
                </a:prstGeom>
                <a:ln w="5715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62517" name="Line 52"/>
                <p:cNvSpPr/>
                <p:nvPr/>
              </p:nvSpPr>
              <p:spPr>
                <a:xfrm flipV="1">
                  <a:off x="0" y="240"/>
                  <a:ext cx="0" cy="432"/>
                </a:xfrm>
                <a:prstGeom prst="line">
                  <a:avLst/>
                </a:prstGeom>
                <a:ln w="5715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62518" name="Line 53"/>
                <p:cNvSpPr/>
                <p:nvPr/>
              </p:nvSpPr>
              <p:spPr>
                <a:xfrm>
                  <a:off x="2016" y="192"/>
                  <a:ext cx="0" cy="528"/>
                </a:xfrm>
                <a:prstGeom prst="line">
                  <a:avLst/>
                </a:prstGeom>
                <a:ln w="57150" cap="flat" cmpd="sng">
                  <a:solidFill>
                    <a:schemeClr val="accent2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62519" name="Line 54"/>
                <p:cNvSpPr/>
                <p:nvPr/>
              </p:nvSpPr>
              <p:spPr>
                <a:xfrm>
                  <a:off x="48" y="0"/>
                  <a:ext cx="1872" cy="0"/>
                </a:xfrm>
                <a:prstGeom prst="line">
                  <a:avLst/>
                </a:prstGeom>
                <a:ln w="57150" cap="flat" cmpd="sng">
                  <a:solidFill>
                    <a:schemeClr val="accent2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</p:grpSp>
          <p:sp>
            <p:nvSpPr>
              <p:cNvPr id="62520" name="AutoShape 55"/>
              <p:cNvSpPr/>
              <p:nvPr/>
            </p:nvSpPr>
            <p:spPr>
              <a:xfrm>
                <a:off x="0" y="0"/>
                <a:ext cx="288" cy="432"/>
              </a:xfrm>
              <a:prstGeom prst="moon">
                <a:avLst>
                  <a:gd name="adj" fmla="val 50000"/>
                </a:avLst>
              </a:prstGeom>
              <a:solidFill>
                <a:schemeClr val="accent2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2400" b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521" name="Text Box 57"/>
              <p:cNvSpPr txBox="1"/>
              <p:nvPr/>
            </p:nvSpPr>
            <p:spPr>
              <a:xfrm>
                <a:off x="288" y="1248"/>
                <a:ext cx="1776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/>
                <a:r>
                  <a:rPr lang="zh-CN" altLang="en-US" sz="2800">
                    <a:latin typeface="Times New Roman" panose="02020603050405020304" pitchFamily="18" charset="0"/>
                  </a:rPr>
                  <a:t>海                    陆</a:t>
                </a:r>
                <a:endParaRPr lang="zh-CN" altLang="en-US" sz="2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2522" name="Text Box 58"/>
            <p:cNvSpPr txBox="1"/>
            <p:nvPr/>
          </p:nvSpPr>
          <p:spPr>
            <a:xfrm>
              <a:off x="2256" y="528"/>
              <a:ext cx="8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r>
                <a:rPr lang="zh-CN" altLang="en-US" sz="2800">
                  <a:latin typeface="Times New Roman" panose="02020603050405020304" pitchFamily="18" charset="0"/>
                </a:rPr>
                <a:t>海陆风</a:t>
              </a:r>
              <a:endParaRPr lang="zh-CN" altLang="en-US" sz="2800">
                <a:latin typeface="Times New Roman" panose="02020603050405020304" pitchFamily="18" charset="0"/>
              </a:endParaRPr>
            </a:p>
          </p:txBody>
        </p:sp>
      </p:grpSp>
      <p:sp>
        <p:nvSpPr>
          <p:cNvPr id="62523" name="云形标注 62522"/>
          <p:cNvSpPr/>
          <p:nvPr/>
        </p:nvSpPr>
        <p:spPr>
          <a:xfrm>
            <a:off x="2268538" y="1052513"/>
            <a:ext cx="3024187" cy="936625"/>
          </a:xfrm>
          <a:prstGeom prst="cloudCallout">
            <a:avLst>
              <a:gd name="adj1" fmla="val -47898"/>
              <a:gd name="adj2" fmla="val 9305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>
                <a:latin typeface="Arial" panose="020B0604020202020204" pitchFamily="34" charset="0"/>
              </a:rPr>
              <a:t>山谷或盆地地区多夜雨</a:t>
            </a:r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3733" name="矩形 73732"/>
          <p:cNvSpPr/>
          <p:nvPr/>
        </p:nvSpPr>
        <p:spPr>
          <a:xfrm>
            <a:off x="0" y="544513"/>
            <a:ext cx="8640763" cy="59467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560705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㈡大气的水平运动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560705" eaLnBrk="0" hangingPunct="0">
              <a:lnSpc>
                <a:spcPct val="15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、同一水平面上大气的</a:t>
            </a:r>
            <a:r>
              <a:rPr lang="zh-CN" altLang="en-US" sz="32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水平运动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，即风。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560705" eaLnBrk="0" hangingPunct="0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风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风速、风向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560705" eaLnBrk="0" hangingPunct="0">
              <a:lnSpc>
                <a:spcPct val="150000"/>
              </a:lnSpc>
            </a:pPr>
            <a:r>
              <a:rPr lang="zh-CN" altLang="en-US" sz="32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风向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指风吹来的方向，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560705" eaLnBrk="0" hangingPunct="0">
              <a:lnSpc>
                <a:spcPct val="150000"/>
              </a:lnSpc>
            </a:pPr>
            <a:r>
              <a:rPr lang="zh-CN" altLang="en-US" sz="32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风速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指单位时间内空气的水平位移，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560705" eaLnBrk="0" hangingPunct="0">
              <a:lnSpc>
                <a:spcPct val="15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单位：米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秒、千米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小时、海里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小时 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560705" eaLnBrk="0" hangingPunct="0"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、风力的大小：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用风速表示。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560705" eaLnBrk="0" hangingPunct="0">
              <a:lnSpc>
                <a:spcPct val="150000"/>
              </a:lnSpc>
            </a:pPr>
            <a:r>
              <a:rPr lang="zh-CN" altLang="en-US" sz="32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4762" name="矩形 74761"/>
          <p:cNvSpPr/>
          <p:nvPr/>
        </p:nvSpPr>
        <p:spPr>
          <a:xfrm>
            <a:off x="0" y="12827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74756" name="组合 74755"/>
          <p:cNvGrpSpPr/>
          <p:nvPr/>
        </p:nvGrpSpPr>
        <p:grpSpPr>
          <a:xfrm>
            <a:off x="900113" y="1412875"/>
            <a:ext cx="6692900" cy="4289425"/>
            <a:chOff x="1677" y="10086"/>
            <a:chExt cx="10539" cy="6754"/>
          </a:xfrm>
        </p:grpSpPr>
        <p:pic>
          <p:nvPicPr>
            <p:cNvPr id="74761" name="图片 74760" descr="3"/>
            <p:cNvPicPr>
              <a:picLocks noChangeAspect="1"/>
            </p:cNvPicPr>
            <p:nvPr/>
          </p:nvPicPr>
          <p:blipFill>
            <a:blip r:embed="rId1">
              <a:lum contrast="48000"/>
            </a:blip>
            <a:srcRect l="28572" t="7076" r="21428" b="22177"/>
            <a:stretch>
              <a:fillRect/>
            </a:stretch>
          </p:blipFill>
          <p:spPr>
            <a:xfrm>
              <a:off x="9792" y="10086"/>
              <a:ext cx="2016" cy="249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74758" name="组合 74757"/>
            <p:cNvGrpSpPr/>
            <p:nvPr/>
          </p:nvGrpSpPr>
          <p:grpSpPr>
            <a:xfrm>
              <a:off x="9792" y="12771"/>
              <a:ext cx="2424" cy="3727"/>
              <a:chOff x="2523" y="1769"/>
              <a:chExt cx="2424" cy="3727"/>
            </a:xfrm>
          </p:grpSpPr>
          <p:sp>
            <p:nvSpPr>
              <p:cNvPr id="74760" name="文本框 74759"/>
              <p:cNvSpPr txBox="1"/>
              <p:nvPr/>
            </p:nvSpPr>
            <p:spPr>
              <a:xfrm>
                <a:off x="2637" y="4872"/>
                <a:ext cx="2310" cy="6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r>
                  <a:rPr lang="zh-CN" altLang="en-US" sz="22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风向测量仪器</a:t>
                </a:r>
                <a:endParaRPr lang="zh-CN" altLang="en-US" dirty="0"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pic>
            <p:nvPicPr>
              <p:cNvPr id="74759" name="图片 74758" descr="G:/k盘/教学课件/备课PPT/必修1/第二章/http:/www.kepu.com.cn/weather/observe/images/obs001_0402_pic.jpg"/>
              <p:cNvPicPr>
                <a:picLocks noChangeAspect="1"/>
              </p:cNvPicPr>
              <p:nvPr/>
            </p:nvPicPr>
            <p:blipFill>
              <a:blip r:embed="rId2" r:link="rId3"/>
              <a:stretch>
                <a:fillRect/>
              </a:stretch>
            </p:blipFill>
            <p:spPr>
              <a:xfrm>
                <a:off x="2523" y="1769"/>
                <a:ext cx="2415" cy="309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74757" name="图片 74756" descr="G:/k盘/教学课件/备课PPT/必修1/第二章/http:/www.qx121.cn/qxfw/imagelib/wind4.gif">
              <a:hlinkClick r:id="rId4"/>
            </p:cNvPr>
            <p:cNvPicPr>
              <a:picLocks noChangeAspect="1"/>
            </p:cNvPicPr>
            <p:nvPr/>
          </p:nvPicPr>
          <p:blipFill>
            <a:blip r:embed="rId5" r:link="rId6">
              <a:lum bright="-39999" contrast="60000"/>
            </a:blip>
            <a:stretch>
              <a:fillRect/>
            </a:stretch>
          </p:blipFill>
          <p:spPr>
            <a:xfrm>
              <a:off x="1677" y="10931"/>
              <a:ext cx="7379" cy="590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4764" name="矩形 74763"/>
          <p:cNvSpPr/>
          <p:nvPr/>
        </p:nvSpPr>
        <p:spPr>
          <a:xfrm>
            <a:off x="323850" y="369888"/>
            <a:ext cx="5461000" cy="9763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en-US" altLang="zh-CN" sz="2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、风向即风吹来的方向。</a:t>
            </a:r>
            <a:endParaRPr lang="zh-CN" altLang="en-US" sz="36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5781" name="矩形 75780"/>
          <p:cNvSpPr/>
          <p:nvPr/>
        </p:nvSpPr>
        <p:spPr>
          <a:xfrm>
            <a:off x="0" y="30163"/>
            <a:ext cx="9144000" cy="68961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406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影响风向和风速的三个力：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06400"/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水平气压梯度力</a:t>
            </a:r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垂直于等压线，从高压指   向低压</a:t>
            </a:r>
            <a:endParaRPr lang="zh-CN" altLang="en-US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06400" eaLnBrk="0" hangingPunct="0"/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06400" eaLnBrk="0" hangingPunct="0"/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06400" eaLnBrk="0" hangingPunct="0"/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06400" eaLnBrk="0" hangingPunct="0"/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06400" eaLnBrk="0" hangingPunct="0"/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06400" eaLnBrk="0" hangingPunct="0"/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06400" eaLnBrk="0" hangingPunct="0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如果没有其它力，风向与水平气压梯度力的方向相同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406400" eaLnBrk="0" hangingPunct="0">
              <a:lnSpc>
                <a:spcPct val="12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水平气压梯度力是形成风的</a:t>
            </a:r>
            <a:r>
              <a:rPr lang="zh-CN" altLang="en-US" sz="28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直接原因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406400" eaLnBrk="0" hangingPunct="0">
              <a:lnSpc>
                <a:spcPct val="12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大小：与气压梯度成正比。（等压线愈密集，气压差愈大，风力就愈强；等压线愈稀疏，气压差愈小，风力就愈弱。）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5782" name="图片 75781"/>
          <p:cNvPicPr>
            <a:picLocks noChangeAspect="1"/>
          </p:cNvPicPr>
          <p:nvPr/>
        </p:nvPicPr>
        <p:blipFill>
          <a:blip r:embed="rId1"/>
          <a:srcRect t="21074"/>
          <a:stretch>
            <a:fillRect/>
          </a:stretch>
        </p:blipFill>
        <p:spPr>
          <a:xfrm>
            <a:off x="2195513" y="1268413"/>
            <a:ext cx="5905500" cy="3074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6566" name="矩形 66565"/>
          <p:cNvSpPr/>
          <p:nvPr/>
        </p:nvSpPr>
        <p:spPr>
          <a:xfrm>
            <a:off x="0" y="465138"/>
            <a:ext cx="9144000" cy="50482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139700">
              <a:lnSpc>
                <a:spcPct val="14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地转偏向力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方向总是与风向垂直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139700" eaLnBrk="0" hangingPunct="0">
              <a:lnSpc>
                <a:spcPct val="14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在北半球向右偏转；在南半球向左偏转；赤道上不偏。 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139700" eaLnBrk="0" hangingPunct="0">
              <a:lnSpc>
                <a:spcPct val="14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地转偏向力</a:t>
            </a:r>
            <a:r>
              <a:rPr lang="zh-CN" altLang="en-US" sz="28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只改变风向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8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不能改变风速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139700" eaLnBrk="0" hangingPunct="0">
              <a:lnSpc>
                <a:spcPct val="140000"/>
              </a:lnSpc>
            </a:pP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139700" eaLnBrk="0" hangingPunct="0"/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139700" eaLnBrk="0" hangingPunct="0"/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139700" eaLnBrk="0" hangingPunct="0"/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139700" eaLnBrk="0" hangingPunct="0"/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139700" eaLnBrk="0" hangingPunct="0"/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139700" eaLnBrk="0" hangingPunct="0"/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6569" name="图片 665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2205038"/>
            <a:ext cx="6156325" cy="3562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70" name="矩形 66569"/>
          <p:cNvSpPr/>
          <p:nvPr/>
        </p:nvSpPr>
        <p:spPr>
          <a:xfrm>
            <a:off x="395288" y="5734050"/>
            <a:ext cx="7431087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u="sng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高空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：是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水平气压梯度力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地转偏向力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二力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共同作用的结果，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风向与等压线平行。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7830" name="图片 77829"/>
          <p:cNvPicPr>
            <a:picLocks noChangeAspect="1"/>
          </p:cNvPicPr>
          <p:nvPr/>
        </p:nvPicPr>
        <p:blipFill>
          <a:blip r:embed="rId1"/>
          <a:srcRect l="-2789" t="30013"/>
          <a:stretch>
            <a:fillRect/>
          </a:stretch>
        </p:blipFill>
        <p:spPr>
          <a:xfrm>
            <a:off x="0" y="152400"/>
            <a:ext cx="9144000" cy="5873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7590" name="矩形 67589"/>
          <p:cNvSpPr/>
          <p:nvPr/>
        </p:nvSpPr>
        <p:spPr>
          <a:xfrm>
            <a:off x="0" y="0"/>
            <a:ext cx="8348663" cy="13747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(3)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摩擦力 </a:t>
            </a:r>
            <a:r>
              <a:rPr lang="en-US" altLang="zh-CN" sz="2800" b="1">
                <a:latin typeface="宋体" panose="02010600030101010101" pitchFamily="2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其方向总是与风向相反。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摩擦力</a:t>
            </a:r>
            <a:r>
              <a:rPr lang="zh-CN" altLang="en-US" sz="28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既能改变风向，又能减小风速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7591" name="图片 675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84313"/>
            <a:ext cx="4573588" cy="3184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93" name="矩形 67592"/>
          <p:cNvSpPr/>
          <p:nvPr/>
        </p:nvSpPr>
        <p:spPr>
          <a:xfrm>
            <a:off x="0" y="5084763"/>
            <a:ext cx="8893175" cy="137318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近地面：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是</a:t>
            </a:r>
            <a:r>
              <a:rPr lang="zh-CN" altLang="en-US" sz="28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气压梯度力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8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地转偏向力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28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摩擦力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三力共同作用的结果，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风向斜穿等压线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摩擦力越大，风向与等压线夹角越大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7594" name="图片 67593" descr="004"/>
          <p:cNvPicPr>
            <a:picLocks noChangeAspect="1"/>
          </p:cNvPicPr>
          <p:nvPr/>
        </p:nvPicPr>
        <p:blipFill>
          <a:blip r:embed="rId2"/>
          <a:srcRect l="3448" t="4439" r="3448"/>
          <a:stretch>
            <a:fillRect/>
          </a:stretch>
        </p:blipFill>
        <p:spPr>
          <a:xfrm>
            <a:off x="4427538" y="1628775"/>
            <a:ext cx="4356100" cy="3011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3" descr="旋转 照片 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3438" y="1571625"/>
            <a:ext cx="4146550" cy="414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 Box 4"/>
          <p:cNvSpPr txBox="1"/>
          <p:nvPr/>
        </p:nvSpPr>
        <p:spPr>
          <a:xfrm>
            <a:off x="3143250" y="428625"/>
            <a:ext cx="3500438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dirty="0">
                <a:solidFill>
                  <a:schemeClr val="tx2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二、气压</a:t>
            </a:r>
            <a:endParaRPr lang="zh-CN" altLang="en-US" sz="5400" dirty="0">
              <a:solidFill>
                <a:schemeClr val="tx2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11268" name="Rectangle 5"/>
          <p:cNvSpPr/>
          <p:nvPr/>
        </p:nvSpPr>
        <p:spPr>
          <a:xfrm>
            <a:off x="642938" y="2286000"/>
            <a:ext cx="3714750" cy="255428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所谓某地的气压，就是指该地单位面积垂直向上延伸到大气层顶的</a:t>
            </a:r>
            <a:r>
              <a:rPr lang="zh-CN" altLang="en-US" sz="3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空气柱的总重量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88" y="5929313"/>
            <a:ext cx="6192837" cy="52387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思考：影响气压高低的因素有哪些？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Box 8"/>
          <p:cNvSpPr txBox="1"/>
          <p:nvPr/>
        </p:nvSpPr>
        <p:spPr>
          <a:xfrm>
            <a:off x="714375" y="571500"/>
            <a:ext cx="7993063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4400">
                <a:latin typeface="华文隶书" panose="02010800040101010101" pitchFamily="2" charset="-122"/>
                <a:ea typeface="华文隶书" panose="02010800040101010101" pitchFamily="2" charset="-122"/>
              </a:rPr>
              <a:t>1</a:t>
            </a:r>
            <a:r>
              <a:rPr lang="zh-CN" altLang="en-US" sz="4400" dirty="0">
                <a:latin typeface="华文隶书" panose="02010800040101010101" pitchFamily="2" charset="-122"/>
                <a:ea typeface="华文隶书" panose="02010800040101010101" pitchFamily="2" charset="-122"/>
              </a:rPr>
              <a:t>、海拔</a:t>
            </a:r>
            <a:endParaRPr lang="zh-CN" altLang="en-US" sz="44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12291" name="Picture 2" descr="图片11"/>
          <p:cNvPicPr>
            <a:picLocks noChangeAspect="1"/>
          </p:cNvPicPr>
          <p:nvPr/>
        </p:nvPicPr>
        <p:blipFill>
          <a:blip r:embed="rId1"/>
          <a:srcRect l="1462" r="6291" b="6804"/>
          <a:stretch>
            <a:fillRect/>
          </a:stretch>
        </p:blipFill>
        <p:spPr>
          <a:xfrm>
            <a:off x="714375" y="1714500"/>
            <a:ext cx="4008438" cy="4824413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38" y="1285875"/>
            <a:ext cx="2293937" cy="3529013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" name="AutoShape 14"/>
          <p:cNvSpPr/>
          <p:nvPr/>
        </p:nvSpPr>
        <p:spPr>
          <a:xfrm>
            <a:off x="6000750" y="5199063"/>
            <a:ext cx="2952750" cy="1658937"/>
          </a:xfrm>
          <a:prstGeom prst="wedgeEllipseCallout">
            <a:avLst>
              <a:gd name="adj1" fmla="val -42579"/>
              <a:gd name="adj2" fmla="val -87458"/>
            </a:avLst>
          </a:prstGeom>
          <a:solidFill>
            <a:srgbClr val="FFCCFF"/>
          </a:solidFill>
          <a:ln w="28575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sz="2800">
                <a:latin typeface="Arial" panose="020B0604020202020204" pitchFamily="34" charset="0"/>
                <a:ea typeface="楷体_GB2312" pitchFamily="49" charset="-122"/>
              </a:rPr>
              <a:t>  </a:t>
            </a:r>
            <a:r>
              <a:rPr lang="zh-CN" altLang="en-US" sz="2800" dirty="0">
                <a:latin typeface="Arial" panose="020B0604020202020204" pitchFamily="34" charset="0"/>
                <a:ea typeface="楷体_GB2312" pitchFamily="49" charset="-122"/>
              </a:rPr>
              <a:t>气压随着海拔高度的</a:t>
            </a:r>
            <a:r>
              <a:rPr lang="zh-CN" altLang="en-US" sz="2800" dirty="0">
                <a:solidFill>
                  <a:srgbClr val="3333CC"/>
                </a:solidFill>
                <a:latin typeface="Arial" panose="020B0604020202020204" pitchFamily="34" charset="0"/>
                <a:ea typeface="楷体_GB2312" pitchFamily="49" charset="-122"/>
              </a:rPr>
              <a:t>增加</a:t>
            </a:r>
            <a:r>
              <a:rPr lang="zh-CN" altLang="en-US" sz="2800" dirty="0">
                <a:latin typeface="Arial" panose="020B0604020202020204" pitchFamily="34" charset="0"/>
                <a:ea typeface="楷体_GB2312" pitchFamily="49" charset="-122"/>
              </a:rPr>
              <a:t>而</a:t>
            </a:r>
            <a:r>
              <a:rPr lang="zh-CN" altLang="en-US" sz="2800" dirty="0">
                <a:solidFill>
                  <a:srgbClr val="3333CC"/>
                </a:solidFill>
                <a:latin typeface="Arial" panose="020B0604020202020204" pitchFamily="34" charset="0"/>
                <a:ea typeface="楷体_GB2312" pitchFamily="49" charset="-122"/>
              </a:rPr>
              <a:t>降低</a:t>
            </a:r>
            <a:endParaRPr lang="zh-CN" altLang="en-US" sz="2800" dirty="0">
              <a:solidFill>
                <a:srgbClr val="3333CC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2294" name="Text Box 15"/>
          <p:cNvSpPr txBox="1"/>
          <p:nvPr/>
        </p:nvSpPr>
        <p:spPr>
          <a:xfrm>
            <a:off x="2627313" y="2708275"/>
            <a:ext cx="86518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endParaRPr lang="en-US" altLang="zh-CN" sz="32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5" name="Text Box 16"/>
          <p:cNvSpPr txBox="1"/>
          <p:nvPr/>
        </p:nvSpPr>
        <p:spPr>
          <a:xfrm>
            <a:off x="2627313" y="1770063"/>
            <a:ext cx="86518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endParaRPr lang="en-US" altLang="zh-CN" sz="32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" name="矩形 25"/>
          <p:cNvSpPr/>
          <p:nvPr/>
        </p:nvSpPr>
        <p:spPr bwMode="auto">
          <a:xfrm>
            <a:off x="6215063" y="3357563"/>
            <a:ext cx="785813" cy="20574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1643063" y="3357563"/>
            <a:ext cx="785813" cy="20574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6" name="Rectangle 8" descr="宽上对角线"/>
          <p:cNvSpPr/>
          <p:nvPr/>
        </p:nvSpPr>
        <p:spPr>
          <a:xfrm>
            <a:off x="250825" y="6021388"/>
            <a:ext cx="3871913" cy="360362"/>
          </a:xfrm>
          <a:prstGeom prst="rect">
            <a:avLst/>
          </a:prstGeom>
          <a:pattFill prst="wdUpDiag">
            <a:fgClr>
              <a:schemeClr val="accent1"/>
            </a:fgClr>
            <a:bgClr>
              <a:srgbClr val="FFFFFF"/>
            </a:bgClr>
          </a:pattFill>
          <a:ln w="9525">
            <a:noFill/>
          </a:ln>
        </p:spPr>
        <p:txBody>
          <a:bodyPr wrap="none" anchor="ctr"/>
          <a:p>
            <a:pPr algn="ctr"/>
            <a:r>
              <a:rPr lang="zh-CN" altLang="en-US" sz="2400" dirty="0">
                <a:latin typeface="Arial" panose="020B0604020202020204" pitchFamily="34" charset="0"/>
              </a:rPr>
              <a:t>地         面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13317" name="Rectangle 8" descr="宽上对角线"/>
          <p:cNvSpPr/>
          <p:nvPr/>
        </p:nvSpPr>
        <p:spPr>
          <a:xfrm>
            <a:off x="4787900" y="6021388"/>
            <a:ext cx="3871913" cy="360362"/>
          </a:xfrm>
          <a:prstGeom prst="rect">
            <a:avLst/>
          </a:prstGeom>
          <a:pattFill prst="wdUpDiag">
            <a:fgClr>
              <a:schemeClr val="accent1"/>
            </a:fgClr>
            <a:bgClr>
              <a:srgbClr val="FFFFFF"/>
            </a:bgClr>
          </a:pattFill>
          <a:ln w="9525">
            <a:noFill/>
          </a:ln>
        </p:spPr>
        <p:txBody>
          <a:bodyPr wrap="none" anchor="ctr"/>
          <a:p>
            <a:pPr algn="ctr"/>
            <a:r>
              <a:rPr lang="zh-CN" altLang="en-US" sz="2400" dirty="0">
                <a:latin typeface="Arial" panose="020B0604020202020204" pitchFamily="34" charset="0"/>
              </a:rPr>
              <a:t>地         面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13318" name="Group 9"/>
          <p:cNvGrpSpPr/>
          <p:nvPr/>
        </p:nvGrpSpPr>
        <p:grpSpPr>
          <a:xfrm>
            <a:off x="1427163" y="2928938"/>
            <a:ext cx="1201737" cy="927100"/>
            <a:chOff x="4032" y="-23"/>
            <a:chExt cx="593" cy="584"/>
          </a:xfrm>
        </p:grpSpPr>
        <p:sp>
          <p:nvSpPr>
            <p:cNvPr id="13336" name="Freeform 10"/>
            <p:cNvSpPr/>
            <p:nvPr/>
          </p:nvSpPr>
          <p:spPr>
            <a:xfrm>
              <a:off x="4032" y="-23"/>
              <a:ext cx="295" cy="584"/>
            </a:xfrm>
            <a:custGeom>
              <a:avLst/>
              <a:gdLst>
                <a:gd name="txL" fmla="*/ 0 w 214"/>
                <a:gd name="txT" fmla="*/ 0 h 1198"/>
                <a:gd name="txR" fmla="*/ 214 w 214"/>
                <a:gd name="txB" fmla="*/ 1198 h 1198"/>
              </a:gdLst>
              <a:ahLst/>
              <a:cxnLst>
                <a:cxn ang="0">
                  <a:pos x="659" y="68"/>
                </a:cxn>
                <a:cxn ang="0">
                  <a:pos x="659" y="27"/>
                </a:cxn>
                <a:cxn ang="0">
                  <a:pos x="0" y="0"/>
                </a:cxn>
              </a:cxnLst>
              <a:rect l="txL" t="txT" r="txR" b="txB"/>
              <a:pathLst>
                <a:path w="214" h="1198">
                  <a:moveTo>
                    <a:pt x="183" y="1198"/>
                  </a:moveTo>
                  <a:cubicBezTo>
                    <a:pt x="183" y="1079"/>
                    <a:pt x="214" y="685"/>
                    <a:pt x="183" y="485"/>
                  </a:cubicBezTo>
                  <a:cubicBezTo>
                    <a:pt x="152" y="285"/>
                    <a:pt x="38" y="101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337" name="Freeform 11"/>
            <p:cNvSpPr/>
            <p:nvPr/>
          </p:nvSpPr>
          <p:spPr>
            <a:xfrm>
              <a:off x="4385" y="22"/>
              <a:ext cx="240" cy="539"/>
            </a:xfrm>
            <a:custGeom>
              <a:avLst/>
              <a:gdLst>
                <a:gd name="txL" fmla="*/ 0 w 213"/>
                <a:gd name="txT" fmla="*/ 0 h 1198"/>
                <a:gd name="txR" fmla="*/ 213 w 213"/>
                <a:gd name="txB" fmla="*/ 1198 h 1198"/>
              </a:gdLst>
              <a:ahLst/>
              <a:cxnLst>
                <a:cxn ang="0">
                  <a:pos x="54" y="49"/>
                </a:cxn>
                <a:cxn ang="0">
                  <a:pos x="48" y="20"/>
                </a:cxn>
                <a:cxn ang="0">
                  <a:pos x="343" y="0"/>
                </a:cxn>
              </a:cxnLst>
              <a:rect l="txL" t="txT" r="txR" b="txB"/>
              <a:pathLst>
                <a:path w="213" h="1198">
                  <a:moveTo>
                    <a:pt x="34" y="1198"/>
                  </a:moveTo>
                  <a:cubicBezTo>
                    <a:pt x="33" y="1079"/>
                    <a:pt x="0" y="685"/>
                    <a:pt x="30" y="485"/>
                  </a:cubicBezTo>
                  <a:cubicBezTo>
                    <a:pt x="60" y="285"/>
                    <a:pt x="175" y="101"/>
                    <a:pt x="213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214438" y="5429250"/>
            <a:ext cx="1739900" cy="523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气压降低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5715000" y="5429250"/>
            <a:ext cx="1785938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气压升高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grpSp>
        <p:nvGrpSpPr>
          <p:cNvPr id="13321" name="组合 23"/>
          <p:cNvGrpSpPr/>
          <p:nvPr/>
        </p:nvGrpSpPr>
        <p:grpSpPr>
          <a:xfrm>
            <a:off x="1763713" y="4149725"/>
            <a:ext cx="1008062" cy="2744788"/>
            <a:chOff x="1763713" y="4149725"/>
            <a:chExt cx="1008062" cy="2744788"/>
          </a:xfrm>
        </p:grpSpPr>
        <p:grpSp>
          <p:nvGrpSpPr>
            <p:cNvPr id="13332" name="组合 26"/>
            <p:cNvGrpSpPr/>
            <p:nvPr/>
          </p:nvGrpSpPr>
          <p:grpSpPr>
            <a:xfrm>
              <a:off x="1908175" y="4149725"/>
              <a:ext cx="604838" cy="1079500"/>
              <a:chOff x="1907704" y="4437112"/>
              <a:chExt cx="605681" cy="1080120"/>
            </a:xfrm>
          </p:grpSpPr>
          <p:sp>
            <p:nvSpPr>
              <p:cNvPr id="20" name="下箭头 19"/>
              <p:cNvSpPr/>
              <p:nvPr/>
            </p:nvSpPr>
            <p:spPr>
              <a:xfrm rot="10800000">
                <a:off x="1907704" y="4437112"/>
                <a:ext cx="216201" cy="108012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335" name="TextBox 20"/>
              <p:cNvSpPr txBox="1"/>
              <p:nvPr/>
            </p:nvSpPr>
            <p:spPr>
              <a:xfrm>
                <a:off x="2051720" y="4509120"/>
                <a:ext cx="461665" cy="10081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>
                <a:spAutoFit/>
              </a:bodyPr>
              <a:p>
                <a:r>
                  <a:rPr lang="zh-CN" altLang="en-US" dirty="0">
                    <a:latin typeface="Arial" panose="020B0604020202020204" pitchFamily="34" charset="0"/>
                  </a:rPr>
                  <a:t>膨胀上升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333" name="TextBox 23"/>
            <p:cNvSpPr txBox="1"/>
            <p:nvPr/>
          </p:nvSpPr>
          <p:spPr>
            <a:xfrm>
              <a:off x="1763713" y="6308725"/>
              <a:ext cx="1008062" cy="5857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热</a:t>
              </a:r>
              <a:endPara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322" name="组合 24"/>
          <p:cNvGrpSpPr/>
          <p:nvPr/>
        </p:nvGrpSpPr>
        <p:grpSpPr>
          <a:xfrm>
            <a:off x="6357938" y="4076700"/>
            <a:ext cx="620712" cy="2781300"/>
            <a:chOff x="6357938" y="4076700"/>
            <a:chExt cx="620712" cy="2781300"/>
          </a:xfrm>
        </p:grpSpPr>
        <p:grpSp>
          <p:nvGrpSpPr>
            <p:cNvPr id="13328" name="组合 27"/>
            <p:cNvGrpSpPr/>
            <p:nvPr/>
          </p:nvGrpSpPr>
          <p:grpSpPr>
            <a:xfrm>
              <a:off x="6443663" y="4076700"/>
              <a:ext cx="534987" cy="1223963"/>
              <a:chOff x="6444208" y="4437112"/>
              <a:chExt cx="533674" cy="1008112"/>
            </a:xfrm>
          </p:grpSpPr>
          <p:sp>
            <p:nvSpPr>
              <p:cNvPr id="17" name="下箭头 16"/>
              <p:cNvSpPr/>
              <p:nvPr/>
            </p:nvSpPr>
            <p:spPr>
              <a:xfrm>
                <a:off x="6444208" y="4437112"/>
                <a:ext cx="215370" cy="100811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331" name="TextBox 17"/>
              <p:cNvSpPr txBox="1"/>
              <p:nvPr/>
            </p:nvSpPr>
            <p:spPr>
              <a:xfrm>
                <a:off x="6516217" y="4437112"/>
                <a:ext cx="461665" cy="10081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>
                <a:spAutoFit/>
              </a:bodyPr>
              <a:p>
                <a:r>
                  <a:rPr lang="zh-CN" altLang="en-US" dirty="0">
                    <a:latin typeface="Arial" panose="020B0604020202020204" pitchFamily="34" charset="0"/>
                  </a:rPr>
                  <a:t>收缩下沉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329" name="TextBox 24"/>
            <p:cNvSpPr txBox="1"/>
            <p:nvPr/>
          </p:nvSpPr>
          <p:spPr>
            <a:xfrm>
              <a:off x="6357938" y="6273800"/>
              <a:ext cx="571500" cy="584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冷</a:t>
              </a:r>
              <a:endPara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9" name="Rectangle 6"/>
          <p:cNvSpPr/>
          <p:nvPr/>
        </p:nvSpPr>
        <p:spPr>
          <a:xfrm>
            <a:off x="285750" y="2286000"/>
            <a:ext cx="4000500" cy="461963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上升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溢出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气压降低</a:t>
            </a:r>
            <a:endParaRPr lang="en-US" altLang="zh-CN" sz="24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324" name="TextBox 15"/>
          <p:cNvSpPr txBox="1"/>
          <p:nvPr/>
        </p:nvSpPr>
        <p:spPr>
          <a:xfrm>
            <a:off x="785813" y="500063"/>
            <a:ext cx="7993062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4400">
                <a:latin typeface="华文隶书" panose="02010800040101010101" pitchFamily="2" charset="-122"/>
                <a:ea typeface="华文隶书" panose="02010800040101010101" pitchFamily="2" charset="-122"/>
              </a:rPr>
              <a:t>2</a:t>
            </a:r>
            <a:r>
              <a:rPr lang="zh-CN" altLang="en-US" sz="4400" dirty="0">
                <a:latin typeface="华文隶书" panose="02010800040101010101" pitchFamily="2" charset="-122"/>
                <a:ea typeface="华文隶书" panose="02010800040101010101" pitchFamily="2" charset="-122"/>
              </a:rPr>
              <a:t>、空气运动</a:t>
            </a:r>
            <a:endParaRPr lang="zh-CN" altLang="en-US" sz="44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23" name="Rectangle 6"/>
          <p:cNvSpPr/>
          <p:nvPr/>
        </p:nvSpPr>
        <p:spPr>
          <a:xfrm>
            <a:off x="5000625" y="2286000"/>
            <a:ext cx="3929063" cy="461963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下沉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流入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气压升高</a:t>
            </a:r>
            <a:endParaRPr lang="en-US" altLang="zh-CN" sz="24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326" name="Freeform 11"/>
          <p:cNvSpPr/>
          <p:nvPr/>
        </p:nvSpPr>
        <p:spPr>
          <a:xfrm rot="-7302953" flipH="1">
            <a:off x="6613525" y="2916238"/>
            <a:ext cx="592138" cy="941387"/>
          </a:xfrm>
          <a:custGeom>
            <a:avLst/>
            <a:gdLst>
              <a:gd name="txL" fmla="*/ 0 w 213"/>
              <a:gd name="txT" fmla="*/ 0 h 1198"/>
              <a:gd name="txR" fmla="*/ 213 w 213"/>
              <a:gd name="txB" fmla="*/ 1198 h 119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13" h="1198">
                <a:moveTo>
                  <a:pt x="34" y="1198"/>
                </a:moveTo>
                <a:cubicBezTo>
                  <a:pt x="33" y="1079"/>
                  <a:pt x="0" y="685"/>
                  <a:pt x="30" y="485"/>
                </a:cubicBezTo>
                <a:cubicBezTo>
                  <a:pt x="60" y="285"/>
                  <a:pt x="175" y="101"/>
                  <a:pt x="213" y="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327" name="Freeform 11"/>
          <p:cNvSpPr/>
          <p:nvPr/>
        </p:nvSpPr>
        <p:spPr>
          <a:xfrm rot="7400870">
            <a:off x="5962650" y="3009900"/>
            <a:ext cx="485775" cy="855663"/>
          </a:xfrm>
          <a:custGeom>
            <a:avLst/>
            <a:gdLst>
              <a:gd name="txL" fmla="*/ 0 w 213"/>
              <a:gd name="txT" fmla="*/ 0 h 1198"/>
              <a:gd name="txR" fmla="*/ 213 w 213"/>
              <a:gd name="txB" fmla="*/ 1198 h 119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13" h="1198">
                <a:moveTo>
                  <a:pt x="34" y="1198"/>
                </a:moveTo>
                <a:cubicBezTo>
                  <a:pt x="33" y="1079"/>
                  <a:pt x="0" y="685"/>
                  <a:pt x="30" y="485"/>
                </a:cubicBezTo>
                <a:cubicBezTo>
                  <a:pt x="60" y="285"/>
                  <a:pt x="175" y="101"/>
                  <a:pt x="213" y="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8"/>
          <p:cNvGrpSpPr/>
          <p:nvPr/>
        </p:nvGrpSpPr>
        <p:grpSpPr>
          <a:xfrm>
            <a:off x="8429625" y="1357313"/>
            <a:ext cx="1038225" cy="3962400"/>
            <a:chOff x="8429652" y="1357298"/>
            <a:chExt cx="1038198" cy="3962415"/>
          </a:xfrm>
        </p:grpSpPr>
        <p:cxnSp>
          <p:nvCxnSpPr>
            <p:cNvPr id="8" name="直接箭头连接符 7"/>
            <p:cNvCxnSpPr/>
            <p:nvPr/>
          </p:nvCxnSpPr>
          <p:spPr>
            <a:xfrm rot="5400000" flipH="1" flipV="1">
              <a:off x="6846115" y="2940835"/>
              <a:ext cx="316866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353" name="TextBox 8"/>
            <p:cNvSpPr txBox="1"/>
            <p:nvPr/>
          </p:nvSpPr>
          <p:spPr>
            <a:xfrm>
              <a:off x="8604250" y="4797425"/>
              <a:ext cx="792163" cy="522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高</a:t>
              </a:r>
              <a:endPara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354" name="TextBox 9"/>
            <p:cNvSpPr txBox="1"/>
            <p:nvPr/>
          </p:nvSpPr>
          <p:spPr>
            <a:xfrm>
              <a:off x="8675688" y="1700213"/>
              <a:ext cx="792162" cy="523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低</a:t>
              </a:r>
              <a:endPara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14339" name="Rectangle 8" descr="宽上对角线"/>
          <p:cNvSpPr/>
          <p:nvPr/>
        </p:nvSpPr>
        <p:spPr>
          <a:xfrm>
            <a:off x="857250" y="5072063"/>
            <a:ext cx="7200900" cy="360362"/>
          </a:xfrm>
          <a:prstGeom prst="rect">
            <a:avLst/>
          </a:prstGeom>
          <a:pattFill prst="wdUpDiag">
            <a:fgClr>
              <a:schemeClr val="accent1"/>
            </a:fgClr>
            <a:bgClr>
              <a:srgbClr val="FFFFFF"/>
            </a:bgClr>
          </a:pattFill>
          <a:ln w="9525">
            <a:noFill/>
          </a:ln>
        </p:spPr>
        <p:txBody>
          <a:bodyPr wrap="none" anchor="ctr"/>
          <a:p>
            <a:pPr algn="ctr"/>
            <a:r>
              <a:rPr lang="zh-CN" altLang="en-US" sz="2400" dirty="0">
                <a:latin typeface="Arial" panose="020B0604020202020204" pitchFamily="34" charset="0"/>
              </a:rPr>
              <a:t>地         面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6" name="组合 17"/>
          <p:cNvGrpSpPr/>
          <p:nvPr/>
        </p:nvGrpSpPr>
        <p:grpSpPr>
          <a:xfrm>
            <a:off x="1000125" y="3786188"/>
            <a:ext cx="6715125" cy="1008062"/>
            <a:chOff x="1000100" y="3786190"/>
            <a:chExt cx="6715172" cy="1008063"/>
          </a:xfrm>
        </p:grpSpPr>
        <p:sp>
          <p:nvSpPr>
            <p:cNvPr id="5" name="平行四边形 4"/>
            <p:cNvSpPr/>
            <p:nvPr/>
          </p:nvSpPr>
          <p:spPr>
            <a:xfrm>
              <a:off x="1000100" y="3786190"/>
              <a:ext cx="6624684" cy="1008063"/>
            </a:xfrm>
            <a:prstGeom prst="parallelogram">
              <a:avLst>
                <a:gd name="adj" fmla="val 191736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51" name="TextBox 10"/>
            <p:cNvSpPr txBox="1"/>
            <p:nvPr/>
          </p:nvSpPr>
          <p:spPr>
            <a:xfrm>
              <a:off x="6929451" y="4071944"/>
              <a:ext cx="785821" cy="3683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>
                  <a:latin typeface="Arial" panose="020B0604020202020204" pitchFamily="34" charset="0"/>
                </a:rPr>
                <a:t>1010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7" name="组合 15"/>
          <p:cNvGrpSpPr/>
          <p:nvPr/>
        </p:nvGrpSpPr>
        <p:grpSpPr>
          <a:xfrm>
            <a:off x="1571625" y="2500313"/>
            <a:ext cx="6734175" cy="1009650"/>
            <a:chOff x="1285852" y="2571744"/>
            <a:chExt cx="6734198" cy="1009650"/>
          </a:xfrm>
        </p:grpSpPr>
        <p:sp>
          <p:nvSpPr>
            <p:cNvPr id="4" name="平行四边形 3"/>
            <p:cNvSpPr/>
            <p:nvPr/>
          </p:nvSpPr>
          <p:spPr>
            <a:xfrm>
              <a:off x="1285852" y="2571744"/>
              <a:ext cx="6624661" cy="1009650"/>
            </a:xfrm>
            <a:prstGeom prst="parallelogram">
              <a:avLst>
                <a:gd name="adj" fmla="val 21708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49" name="TextBox 11"/>
            <p:cNvSpPr txBox="1"/>
            <p:nvPr/>
          </p:nvSpPr>
          <p:spPr>
            <a:xfrm>
              <a:off x="6732588" y="2924175"/>
              <a:ext cx="1287462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>
                  <a:latin typeface="Arial" panose="020B0604020202020204" pitchFamily="34" charset="0"/>
                </a:rPr>
                <a:t>1005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组合 16"/>
          <p:cNvGrpSpPr/>
          <p:nvPr/>
        </p:nvGrpSpPr>
        <p:grpSpPr>
          <a:xfrm>
            <a:off x="1643063" y="1285875"/>
            <a:ext cx="7105650" cy="1008063"/>
            <a:chOff x="1643042" y="1285860"/>
            <a:chExt cx="7105671" cy="1008063"/>
          </a:xfrm>
        </p:grpSpPr>
        <p:sp>
          <p:nvSpPr>
            <p:cNvPr id="3" name="平行四边形 2"/>
            <p:cNvSpPr/>
            <p:nvPr/>
          </p:nvSpPr>
          <p:spPr>
            <a:xfrm>
              <a:off x="1643042" y="1285860"/>
              <a:ext cx="6624657" cy="1008063"/>
            </a:xfrm>
            <a:prstGeom prst="parallelogram">
              <a:avLst>
                <a:gd name="adj" fmla="val 25442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47" name="TextBox 12"/>
            <p:cNvSpPr txBox="1"/>
            <p:nvPr/>
          </p:nvSpPr>
          <p:spPr>
            <a:xfrm>
              <a:off x="7092950" y="1628775"/>
              <a:ext cx="1655763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>
                  <a:latin typeface="华文楷体" panose="02010600040101010101" pitchFamily="2" charset="-122"/>
                  <a:ea typeface="华文楷体" panose="02010600040101010101" pitchFamily="2" charset="-122"/>
                </a:rPr>
                <a:t>1000</a:t>
              </a:r>
              <a:r>
                <a:rPr lang="zh-CN" altLang="en-US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（百帕）</a:t>
              </a:r>
              <a:endPara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14343" name="矩形 13"/>
          <p:cNvSpPr/>
          <p:nvPr/>
        </p:nvSpPr>
        <p:spPr>
          <a:xfrm>
            <a:off x="3143250" y="500063"/>
            <a:ext cx="3006725" cy="7699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400" dirty="0">
                <a:latin typeface="华文行楷" panose="02010800040101010101" pitchFamily="2" charset="-122"/>
                <a:ea typeface="华文行楷" panose="02010800040101010101" pitchFamily="2" charset="-122"/>
              </a:rPr>
              <a:t>三、等压面</a:t>
            </a:r>
            <a:endParaRPr lang="zh-CN" altLang="en-US" sz="4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4344" name="Rectangle 34"/>
          <p:cNvSpPr/>
          <p:nvPr/>
        </p:nvSpPr>
        <p:spPr>
          <a:xfrm>
            <a:off x="357188" y="5715000"/>
            <a:ext cx="8208962" cy="9461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sz="2800">
                <a:latin typeface="Arial" panose="020B0604020202020204" pitchFamily="34" charset="0"/>
              </a:rPr>
              <a:t>        </a:t>
            </a:r>
            <a:r>
              <a:rPr lang="zh-CN" altLang="en-US" sz="2800" dirty="0">
                <a:latin typeface="Arial" panose="020B0604020202020204" pitchFamily="34" charset="0"/>
              </a:rPr>
              <a:t>假设地面质地均匀、受热情况相同，在同一高度空气密度相同吗？气压呢？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4313" y="2000250"/>
            <a:ext cx="1500187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空间气压相等的各点所组成的面。 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362" name="Group 3"/>
          <p:cNvGrpSpPr/>
          <p:nvPr/>
        </p:nvGrpSpPr>
        <p:grpSpPr>
          <a:xfrm>
            <a:off x="52388" y="-26987"/>
            <a:ext cx="2432050" cy="863600"/>
            <a:chOff x="123" y="28"/>
            <a:chExt cx="1532" cy="544"/>
          </a:xfrm>
        </p:grpSpPr>
        <p:sp>
          <p:nvSpPr>
            <p:cNvPr id="15484" name="Rectangle 4"/>
            <p:cNvSpPr/>
            <p:nvPr/>
          </p:nvSpPr>
          <p:spPr>
            <a:xfrm>
              <a:off x="123" y="28"/>
              <a:ext cx="1396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4000" i="1" dirty="0">
                  <a:latin typeface="Arial" panose="020B0604020202020204" pitchFamily="34" charset="0"/>
                  <a:ea typeface="华文新魏" panose="02010800040101010101" pitchFamily="2" charset="-122"/>
                </a:rPr>
                <a:t>热力环流</a:t>
              </a:r>
              <a:endParaRPr lang="zh-CN" altLang="en-US" sz="4000" i="1" dirty="0">
                <a:latin typeface="Arial" panose="020B0604020202020204" pitchFamily="34" charset="0"/>
                <a:ea typeface="华文新魏" panose="02010800040101010101" pitchFamily="2" charset="-122"/>
              </a:endParaRPr>
            </a:p>
          </p:txBody>
        </p:sp>
        <p:grpSp>
          <p:nvGrpSpPr>
            <p:cNvPr id="15485" name="Group 5"/>
            <p:cNvGrpSpPr/>
            <p:nvPr/>
          </p:nvGrpSpPr>
          <p:grpSpPr>
            <a:xfrm>
              <a:off x="181" y="391"/>
              <a:ext cx="1474" cy="181"/>
              <a:chOff x="181" y="391"/>
              <a:chExt cx="1474" cy="181"/>
            </a:xfrm>
          </p:grpSpPr>
          <p:sp>
            <p:nvSpPr>
              <p:cNvPr id="15486" name="Line 6"/>
              <p:cNvSpPr/>
              <p:nvPr/>
            </p:nvSpPr>
            <p:spPr>
              <a:xfrm>
                <a:off x="181" y="482"/>
                <a:ext cx="1338" cy="0"/>
              </a:xfrm>
              <a:prstGeom prst="line">
                <a:avLst/>
              </a:prstGeom>
              <a:ln w="2857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87" name="AutoShape 7"/>
              <p:cNvSpPr/>
              <p:nvPr/>
            </p:nvSpPr>
            <p:spPr>
              <a:xfrm>
                <a:off x="1474" y="391"/>
                <a:ext cx="181" cy="181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r>
                  <a:rPr lang="en-US" altLang="zh-CN" b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</a:t>
                </a:r>
                <a:endParaRPr lang="en-US" altLang="zh-CN" b="0">
                  <a:solidFill>
                    <a:srgbClr val="FFFF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5363" name="Rectangle 8" descr="宽上对角线"/>
          <p:cNvSpPr/>
          <p:nvPr/>
        </p:nvSpPr>
        <p:spPr>
          <a:xfrm>
            <a:off x="971550" y="5876925"/>
            <a:ext cx="7416800" cy="215900"/>
          </a:xfrm>
          <a:prstGeom prst="rect">
            <a:avLst/>
          </a:prstGeom>
          <a:pattFill prst="wdUpDiag">
            <a:fgClr>
              <a:srgbClr val="000000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4" name="Line 9"/>
          <p:cNvSpPr/>
          <p:nvPr/>
        </p:nvSpPr>
        <p:spPr>
          <a:xfrm>
            <a:off x="1042988" y="2852738"/>
            <a:ext cx="7416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5365" name="Rectangle 11"/>
          <p:cNvSpPr/>
          <p:nvPr/>
        </p:nvSpPr>
        <p:spPr>
          <a:xfrm>
            <a:off x="4284663" y="2060575"/>
            <a:ext cx="647700" cy="38163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6" name="Rectangle 12"/>
          <p:cNvSpPr/>
          <p:nvPr/>
        </p:nvSpPr>
        <p:spPr>
          <a:xfrm>
            <a:off x="4356100" y="6165850"/>
            <a:ext cx="503238" cy="50323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r>
              <a:rPr lang="en-US" altLang="zh-CN" sz="2800">
                <a:latin typeface="Arial" panose="020B0604020202020204" pitchFamily="34" charset="0"/>
              </a:rPr>
              <a:t>A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15367" name="Rectangle 13"/>
          <p:cNvSpPr/>
          <p:nvPr/>
        </p:nvSpPr>
        <p:spPr>
          <a:xfrm>
            <a:off x="6659563" y="6165850"/>
            <a:ext cx="503237" cy="50323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r>
              <a:rPr lang="en-US" altLang="zh-CN" sz="2800">
                <a:latin typeface="Arial" panose="020B0604020202020204" pitchFamily="34" charset="0"/>
              </a:rPr>
              <a:t>B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15368" name="Rectangle 14"/>
          <p:cNvSpPr/>
          <p:nvPr/>
        </p:nvSpPr>
        <p:spPr>
          <a:xfrm>
            <a:off x="2051050" y="6165850"/>
            <a:ext cx="503238" cy="50323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r>
              <a:rPr lang="en-US" altLang="zh-CN" sz="2800">
                <a:latin typeface="Arial" panose="020B0604020202020204" pitchFamily="34" charset="0"/>
              </a:rPr>
              <a:t>C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15369" name="Oval 15"/>
          <p:cNvSpPr/>
          <p:nvPr/>
        </p:nvSpPr>
        <p:spPr>
          <a:xfrm>
            <a:off x="4643438" y="3068638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70" name="Oval 16"/>
          <p:cNvSpPr/>
          <p:nvPr/>
        </p:nvSpPr>
        <p:spPr>
          <a:xfrm>
            <a:off x="4356100" y="2349500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71" name="Oval 17"/>
          <p:cNvSpPr/>
          <p:nvPr/>
        </p:nvSpPr>
        <p:spPr>
          <a:xfrm>
            <a:off x="4356100" y="3284538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72" name="Oval 18"/>
          <p:cNvSpPr/>
          <p:nvPr/>
        </p:nvSpPr>
        <p:spPr>
          <a:xfrm>
            <a:off x="4572000" y="35734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73" name="Oval 19"/>
          <p:cNvSpPr/>
          <p:nvPr/>
        </p:nvSpPr>
        <p:spPr>
          <a:xfrm>
            <a:off x="4356100" y="3860800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74" name="Oval 20"/>
          <p:cNvSpPr/>
          <p:nvPr/>
        </p:nvSpPr>
        <p:spPr>
          <a:xfrm>
            <a:off x="4643438" y="393382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75" name="Oval 21"/>
          <p:cNvSpPr/>
          <p:nvPr/>
        </p:nvSpPr>
        <p:spPr>
          <a:xfrm>
            <a:off x="4356100" y="42211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76" name="Oval 22"/>
          <p:cNvSpPr/>
          <p:nvPr/>
        </p:nvSpPr>
        <p:spPr>
          <a:xfrm>
            <a:off x="4643438" y="4508500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77" name="Oval 23"/>
          <p:cNvSpPr/>
          <p:nvPr/>
        </p:nvSpPr>
        <p:spPr>
          <a:xfrm>
            <a:off x="4356100" y="458152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78" name="Oval 24"/>
          <p:cNvSpPr/>
          <p:nvPr/>
        </p:nvSpPr>
        <p:spPr>
          <a:xfrm>
            <a:off x="4643438" y="50133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79" name="Oval 25"/>
          <p:cNvSpPr/>
          <p:nvPr/>
        </p:nvSpPr>
        <p:spPr>
          <a:xfrm>
            <a:off x="4356100" y="50133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58" name="Oval 26"/>
          <p:cNvSpPr/>
          <p:nvPr/>
        </p:nvSpPr>
        <p:spPr>
          <a:xfrm>
            <a:off x="4500563" y="52292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81" name="Oval 27"/>
          <p:cNvSpPr/>
          <p:nvPr/>
        </p:nvSpPr>
        <p:spPr>
          <a:xfrm>
            <a:off x="4356100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82" name="Oval 28"/>
          <p:cNvSpPr/>
          <p:nvPr/>
        </p:nvSpPr>
        <p:spPr>
          <a:xfrm>
            <a:off x="4572000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61" name="Oval 29"/>
          <p:cNvSpPr/>
          <p:nvPr/>
        </p:nvSpPr>
        <p:spPr>
          <a:xfrm>
            <a:off x="4356100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84" name="Oval 31"/>
          <p:cNvSpPr/>
          <p:nvPr/>
        </p:nvSpPr>
        <p:spPr>
          <a:xfrm>
            <a:off x="4643438" y="2565400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64" name="Oval 32"/>
          <p:cNvSpPr/>
          <p:nvPr/>
        </p:nvSpPr>
        <p:spPr>
          <a:xfrm>
            <a:off x="4643438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65" name="Oval 33"/>
          <p:cNvSpPr/>
          <p:nvPr/>
        </p:nvSpPr>
        <p:spPr>
          <a:xfrm>
            <a:off x="4500563" y="4868863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87" name="Rectangle 34"/>
          <p:cNvSpPr/>
          <p:nvPr/>
        </p:nvSpPr>
        <p:spPr>
          <a:xfrm>
            <a:off x="6516688" y="2060575"/>
            <a:ext cx="647700" cy="38163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88" name="Oval 35"/>
          <p:cNvSpPr/>
          <p:nvPr/>
        </p:nvSpPr>
        <p:spPr>
          <a:xfrm>
            <a:off x="6875463" y="31416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89" name="Oval 36"/>
          <p:cNvSpPr/>
          <p:nvPr/>
        </p:nvSpPr>
        <p:spPr>
          <a:xfrm>
            <a:off x="6588125" y="29257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90" name="Oval 37"/>
          <p:cNvSpPr/>
          <p:nvPr/>
        </p:nvSpPr>
        <p:spPr>
          <a:xfrm>
            <a:off x="6588125" y="33575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91" name="Oval 38"/>
          <p:cNvSpPr/>
          <p:nvPr/>
        </p:nvSpPr>
        <p:spPr>
          <a:xfrm>
            <a:off x="6804025" y="3644900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92" name="Oval 39"/>
          <p:cNvSpPr/>
          <p:nvPr/>
        </p:nvSpPr>
        <p:spPr>
          <a:xfrm>
            <a:off x="6588125" y="3860800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93" name="Oval 40"/>
          <p:cNvSpPr/>
          <p:nvPr/>
        </p:nvSpPr>
        <p:spPr>
          <a:xfrm>
            <a:off x="6875463" y="414972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94" name="Oval 41"/>
          <p:cNvSpPr/>
          <p:nvPr/>
        </p:nvSpPr>
        <p:spPr>
          <a:xfrm>
            <a:off x="6588125" y="42211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95" name="Oval 42"/>
          <p:cNvSpPr/>
          <p:nvPr/>
        </p:nvSpPr>
        <p:spPr>
          <a:xfrm>
            <a:off x="6875463" y="4508500"/>
            <a:ext cx="215900" cy="215900"/>
          </a:xfrm>
          <a:prstGeom prst="ellipse">
            <a:avLst/>
          </a:prstGeom>
          <a:solidFill>
            <a:srgbClr val="3399FF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96" name="Oval 43"/>
          <p:cNvSpPr/>
          <p:nvPr/>
        </p:nvSpPr>
        <p:spPr>
          <a:xfrm>
            <a:off x="6588125" y="4581525"/>
            <a:ext cx="215900" cy="215900"/>
          </a:xfrm>
          <a:prstGeom prst="ellipse">
            <a:avLst/>
          </a:prstGeom>
          <a:solidFill>
            <a:srgbClr val="3399FF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97" name="Oval 44"/>
          <p:cNvSpPr/>
          <p:nvPr/>
        </p:nvSpPr>
        <p:spPr>
          <a:xfrm>
            <a:off x="6875463" y="50133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98" name="Oval 45"/>
          <p:cNvSpPr/>
          <p:nvPr/>
        </p:nvSpPr>
        <p:spPr>
          <a:xfrm>
            <a:off x="6588125" y="50133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99" name="Oval 46"/>
          <p:cNvSpPr/>
          <p:nvPr/>
        </p:nvSpPr>
        <p:spPr>
          <a:xfrm>
            <a:off x="6732588" y="52292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00" name="Oval 47"/>
          <p:cNvSpPr/>
          <p:nvPr/>
        </p:nvSpPr>
        <p:spPr>
          <a:xfrm>
            <a:off x="6588125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01" name="Oval 48"/>
          <p:cNvSpPr/>
          <p:nvPr/>
        </p:nvSpPr>
        <p:spPr>
          <a:xfrm>
            <a:off x="6804025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02" name="Oval 49"/>
          <p:cNvSpPr/>
          <p:nvPr/>
        </p:nvSpPr>
        <p:spPr>
          <a:xfrm>
            <a:off x="6588125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03" name="Oval 52"/>
          <p:cNvSpPr/>
          <p:nvPr/>
        </p:nvSpPr>
        <p:spPr>
          <a:xfrm>
            <a:off x="6875463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04" name="Oval 53"/>
          <p:cNvSpPr/>
          <p:nvPr/>
        </p:nvSpPr>
        <p:spPr>
          <a:xfrm>
            <a:off x="6732588" y="4868863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05" name="Rectangle 54"/>
          <p:cNvSpPr/>
          <p:nvPr/>
        </p:nvSpPr>
        <p:spPr>
          <a:xfrm>
            <a:off x="2051050" y="2060575"/>
            <a:ext cx="647700" cy="38163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06" name="Oval 55"/>
          <p:cNvSpPr/>
          <p:nvPr/>
        </p:nvSpPr>
        <p:spPr>
          <a:xfrm>
            <a:off x="2409825" y="31416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07" name="Oval 56"/>
          <p:cNvSpPr/>
          <p:nvPr/>
        </p:nvSpPr>
        <p:spPr>
          <a:xfrm>
            <a:off x="2122488" y="292417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08" name="Oval 57"/>
          <p:cNvSpPr/>
          <p:nvPr/>
        </p:nvSpPr>
        <p:spPr>
          <a:xfrm>
            <a:off x="2122488" y="33575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09" name="Oval 58"/>
          <p:cNvSpPr/>
          <p:nvPr/>
        </p:nvSpPr>
        <p:spPr>
          <a:xfrm>
            <a:off x="2338388" y="35734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10" name="Oval 59"/>
          <p:cNvSpPr/>
          <p:nvPr/>
        </p:nvSpPr>
        <p:spPr>
          <a:xfrm>
            <a:off x="2122488" y="3860800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11" name="Oval 60"/>
          <p:cNvSpPr/>
          <p:nvPr/>
        </p:nvSpPr>
        <p:spPr>
          <a:xfrm>
            <a:off x="2409825" y="393382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12" name="Oval 61"/>
          <p:cNvSpPr/>
          <p:nvPr/>
        </p:nvSpPr>
        <p:spPr>
          <a:xfrm>
            <a:off x="2122488" y="42211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13" name="Oval 62"/>
          <p:cNvSpPr/>
          <p:nvPr/>
        </p:nvSpPr>
        <p:spPr>
          <a:xfrm>
            <a:off x="2409825" y="4508500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14" name="Oval 63"/>
          <p:cNvSpPr/>
          <p:nvPr/>
        </p:nvSpPr>
        <p:spPr>
          <a:xfrm>
            <a:off x="2122488" y="458152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15" name="Oval 64"/>
          <p:cNvSpPr/>
          <p:nvPr/>
        </p:nvSpPr>
        <p:spPr>
          <a:xfrm>
            <a:off x="2409825" y="50133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16" name="Oval 65"/>
          <p:cNvSpPr/>
          <p:nvPr/>
        </p:nvSpPr>
        <p:spPr>
          <a:xfrm>
            <a:off x="2122488" y="50133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17" name="Oval 66"/>
          <p:cNvSpPr/>
          <p:nvPr/>
        </p:nvSpPr>
        <p:spPr>
          <a:xfrm>
            <a:off x="2266950" y="52292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18" name="Oval 67"/>
          <p:cNvSpPr/>
          <p:nvPr/>
        </p:nvSpPr>
        <p:spPr>
          <a:xfrm>
            <a:off x="2122488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19" name="Oval 68"/>
          <p:cNvSpPr/>
          <p:nvPr/>
        </p:nvSpPr>
        <p:spPr>
          <a:xfrm>
            <a:off x="2338388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20" name="Oval 69"/>
          <p:cNvSpPr/>
          <p:nvPr/>
        </p:nvSpPr>
        <p:spPr>
          <a:xfrm>
            <a:off x="2122488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21" name="Oval 72"/>
          <p:cNvSpPr/>
          <p:nvPr/>
        </p:nvSpPr>
        <p:spPr>
          <a:xfrm>
            <a:off x="2409825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22" name="Oval 73"/>
          <p:cNvSpPr/>
          <p:nvPr/>
        </p:nvSpPr>
        <p:spPr>
          <a:xfrm>
            <a:off x="2266950" y="4868863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23" name="Oval 76"/>
          <p:cNvSpPr/>
          <p:nvPr/>
        </p:nvSpPr>
        <p:spPr>
          <a:xfrm>
            <a:off x="4356100" y="292417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509" name="Rectangle 77"/>
          <p:cNvSpPr/>
          <p:nvPr/>
        </p:nvSpPr>
        <p:spPr>
          <a:xfrm>
            <a:off x="4211638" y="5876925"/>
            <a:ext cx="865187" cy="360363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sz="2400" dirty="0">
                <a:latin typeface="Arial" panose="020B0604020202020204" pitchFamily="34" charset="0"/>
              </a:rPr>
              <a:t>受热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18510" name="Rectangle 78"/>
          <p:cNvSpPr/>
          <p:nvPr/>
        </p:nvSpPr>
        <p:spPr>
          <a:xfrm>
            <a:off x="6443663" y="5876925"/>
            <a:ext cx="865187" cy="360363"/>
          </a:xfrm>
          <a:prstGeom prst="rect">
            <a:avLst/>
          </a:prstGeom>
          <a:solidFill>
            <a:srgbClr val="0000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冷却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511" name="Rectangle 79"/>
          <p:cNvSpPr/>
          <p:nvPr/>
        </p:nvSpPr>
        <p:spPr>
          <a:xfrm>
            <a:off x="1978025" y="5876925"/>
            <a:ext cx="865188" cy="360363"/>
          </a:xfrm>
          <a:prstGeom prst="rect">
            <a:avLst/>
          </a:prstGeom>
          <a:solidFill>
            <a:srgbClr val="0000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冷却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427" name="Rectangle 84"/>
          <p:cNvSpPr/>
          <p:nvPr/>
        </p:nvSpPr>
        <p:spPr>
          <a:xfrm>
            <a:off x="4429125" y="2636838"/>
            <a:ext cx="503238" cy="503237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r>
              <a:rPr lang="en-US" altLang="zh-CN" sz="2800">
                <a:latin typeface="Arial" panose="020B0604020202020204" pitchFamily="34" charset="0"/>
              </a:rPr>
              <a:t>A’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15428" name="Rectangle 85"/>
          <p:cNvSpPr/>
          <p:nvPr/>
        </p:nvSpPr>
        <p:spPr>
          <a:xfrm>
            <a:off x="6732588" y="2636838"/>
            <a:ext cx="503237" cy="503237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r>
              <a:rPr lang="en-US" altLang="zh-CN" sz="2800">
                <a:latin typeface="Arial" panose="020B0604020202020204" pitchFamily="34" charset="0"/>
              </a:rPr>
              <a:t>B’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15429" name="Rectangle 86"/>
          <p:cNvSpPr/>
          <p:nvPr/>
        </p:nvSpPr>
        <p:spPr>
          <a:xfrm>
            <a:off x="2124075" y="2636838"/>
            <a:ext cx="503238" cy="503237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r>
              <a:rPr lang="en-US" altLang="zh-CN" sz="2800">
                <a:latin typeface="Arial" panose="020B0604020202020204" pitchFamily="34" charset="0"/>
              </a:rPr>
              <a:t>C’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18520" name="AutoShape 88"/>
          <p:cNvSpPr/>
          <p:nvPr/>
        </p:nvSpPr>
        <p:spPr>
          <a:xfrm>
            <a:off x="5076825" y="1916113"/>
            <a:ext cx="1150938" cy="792162"/>
          </a:xfrm>
          <a:prstGeom prst="wedgeRoundRectCallout">
            <a:avLst>
              <a:gd name="adj1" fmla="val -72898"/>
              <a:gd name="adj2" fmla="val 73648"/>
              <a:gd name="adj3" fmla="val 16667"/>
            </a:avLst>
          </a:prstGeom>
          <a:solidFill>
            <a:srgbClr val="0000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气压升高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521" name="AutoShape 89"/>
          <p:cNvSpPr/>
          <p:nvPr/>
        </p:nvSpPr>
        <p:spPr>
          <a:xfrm>
            <a:off x="611188" y="2060575"/>
            <a:ext cx="1152525" cy="720725"/>
          </a:xfrm>
          <a:prstGeom prst="wedgeRoundRectCallout">
            <a:avLst>
              <a:gd name="adj1" fmla="val 86639"/>
              <a:gd name="adj2" fmla="val 59690"/>
              <a:gd name="adj3" fmla="val 16667"/>
            </a:avLst>
          </a:prstGeom>
          <a:solidFill>
            <a:srgbClr val="6600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气压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降低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522" name="AutoShape 90"/>
          <p:cNvSpPr/>
          <p:nvPr/>
        </p:nvSpPr>
        <p:spPr>
          <a:xfrm>
            <a:off x="7524750" y="2060575"/>
            <a:ext cx="1152525" cy="720725"/>
          </a:xfrm>
          <a:prstGeom prst="wedgeRoundRectCallout">
            <a:avLst>
              <a:gd name="adj1" fmla="val -91736"/>
              <a:gd name="adj2" fmla="val 62116"/>
              <a:gd name="adj3" fmla="val 16667"/>
            </a:avLst>
          </a:prstGeom>
          <a:solidFill>
            <a:srgbClr val="6600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气压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降低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433" name="Oval 91"/>
          <p:cNvSpPr/>
          <p:nvPr/>
        </p:nvSpPr>
        <p:spPr>
          <a:xfrm>
            <a:off x="2411413" y="227647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34" name="Oval 92"/>
          <p:cNvSpPr/>
          <p:nvPr/>
        </p:nvSpPr>
        <p:spPr>
          <a:xfrm>
            <a:off x="4572000" y="2205038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35" name="Oval 93"/>
          <p:cNvSpPr/>
          <p:nvPr/>
        </p:nvSpPr>
        <p:spPr>
          <a:xfrm>
            <a:off x="6877050" y="2205038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36" name="Oval 102"/>
          <p:cNvSpPr/>
          <p:nvPr/>
        </p:nvSpPr>
        <p:spPr>
          <a:xfrm>
            <a:off x="2268538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37" name="Oval 103"/>
          <p:cNvSpPr/>
          <p:nvPr/>
        </p:nvSpPr>
        <p:spPr>
          <a:xfrm>
            <a:off x="2411413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38" name="Oval 104"/>
          <p:cNvSpPr/>
          <p:nvPr/>
        </p:nvSpPr>
        <p:spPr>
          <a:xfrm>
            <a:off x="2124075" y="52292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39" name="Oval 105"/>
          <p:cNvSpPr/>
          <p:nvPr/>
        </p:nvSpPr>
        <p:spPr>
          <a:xfrm>
            <a:off x="2411413" y="52292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40" name="Oval 106"/>
          <p:cNvSpPr/>
          <p:nvPr/>
        </p:nvSpPr>
        <p:spPr>
          <a:xfrm>
            <a:off x="2051050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41" name="Oval 107"/>
          <p:cNvSpPr/>
          <p:nvPr/>
        </p:nvSpPr>
        <p:spPr>
          <a:xfrm>
            <a:off x="2268538" y="56610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42" name="Oval 108"/>
          <p:cNvSpPr/>
          <p:nvPr/>
        </p:nvSpPr>
        <p:spPr>
          <a:xfrm>
            <a:off x="2052638" y="4868863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43" name="Oval 112"/>
          <p:cNvSpPr/>
          <p:nvPr/>
        </p:nvSpPr>
        <p:spPr>
          <a:xfrm>
            <a:off x="4714875" y="50133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44" name="Oval 113"/>
          <p:cNvSpPr/>
          <p:nvPr/>
        </p:nvSpPr>
        <p:spPr>
          <a:xfrm>
            <a:off x="4427538" y="50133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45" name="Oval 114"/>
          <p:cNvSpPr/>
          <p:nvPr/>
        </p:nvSpPr>
        <p:spPr>
          <a:xfrm>
            <a:off x="4572000" y="52292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46" name="Oval 115"/>
          <p:cNvSpPr/>
          <p:nvPr/>
        </p:nvSpPr>
        <p:spPr>
          <a:xfrm>
            <a:off x="4427538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47" name="Oval 116"/>
          <p:cNvSpPr/>
          <p:nvPr/>
        </p:nvSpPr>
        <p:spPr>
          <a:xfrm>
            <a:off x="4643438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48" name="Oval 117"/>
          <p:cNvSpPr/>
          <p:nvPr/>
        </p:nvSpPr>
        <p:spPr>
          <a:xfrm>
            <a:off x="4427538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49" name="Oval 118"/>
          <p:cNvSpPr/>
          <p:nvPr/>
        </p:nvSpPr>
        <p:spPr>
          <a:xfrm>
            <a:off x="4714875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50" name="Oval 119"/>
          <p:cNvSpPr/>
          <p:nvPr/>
        </p:nvSpPr>
        <p:spPr>
          <a:xfrm>
            <a:off x="4572000" y="4868863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51" name="Oval 120"/>
          <p:cNvSpPr/>
          <p:nvPr/>
        </p:nvSpPr>
        <p:spPr>
          <a:xfrm>
            <a:off x="4573588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52" name="Oval 121"/>
          <p:cNvSpPr/>
          <p:nvPr/>
        </p:nvSpPr>
        <p:spPr>
          <a:xfrm>
            <a:off x="4716463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53" name="Oval 122"/>
          <p:cNvSpPr/>
          <p:nvPr/>
        </p:nvSpPr>
        <p:spPr>
          <a:xfrm>
            <a:off x="4429125" y="52292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54" name="Oval 123"/>
          <p:cNvSpPr/>
          <p:nvPr/>
        </p:nvSpPr>
        <p:spPr>
          <a:xfrm>
            <a:off x="4716463" y="52292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55" name="Oval 124"/>
          <p:cNvSpPr/>
          <p:nvPr/>
        </p:nvSpPr>
        <p:spPr>
          <a:xfrm>
            <a:off x="4356100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56" name="Oval 125"/>
          <p:cNvSpPr/>
          <p:nvPr/>
        </p:nvSpPr>
        <p:spPr>
          <a:xfrm>
            <a:off x="4573588" y="56610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57" name="Oval 126"/>
          <p:cNvSpPr/>
          <p:nvPr/>
        </p:nvSpPr>
        <p:spPr>
          <a:xfrm>
            <a:off x="4357688" y="4868863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58" name="Oval 127"/>
          <p:cNvSpPr/>
          <p:nvPr/>
        </p:nvSpPr>
        <p:spPr>
          <a:xfrm>
            <a:off x="6588125" y="458152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59" name="Oval 128"/>
          <p:cNvSpPr/>
          <p:nvPr/>
        </p:nvSpPr>
        <p:spPr>
          <a:xfrm>
            <a:off x="6875463" y="50133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60" name="Oval 129"/>
          <p:cNvSpPr/>
          <p:nvPr/>
        </p:nvSpPr>
        <p:spPr>
          <a:xfrm>
            <a:off x="6588125" y="50133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61" name="Oval 130"/>
          <p:cNvSpPr/>
          <p:nvPr/>
        </p:nvSpPr>
        <p:spPr>
          <a:xfrm>
            <a:off x="6732588" y="52292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62" name="Oval 131"/>
          <p:cNvSpPr/>
          <p:nvPr/>
        </p:nvSpPr>
        <p:spPr>
          <a:xfrm>
            <a:off x="6588125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63" name="Oval 132"/>
          <p:cNvSpPr/>
          <p:nvPr/>
        </p:nvSpPr>
        <p:spPr>
          <a:xfrm>
            <a:off x="6804025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64" name="Oval 133"/>
          <p:cNvSpPr/>
          <p:nvPr/>
        </p:nvSpPr>
        <p:spPr>
          <a:xfrm>
            <a:off x="6588125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65" name="Oval 134"/>
          <p:cNvSpPr/>
          <p:nvPr/>
        </p:nvSpPr>
        <p:spPr>
          <a:xfrm>
            <a:off x="6875463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66" name="Oval 135"/>
          <p:cNvSpPr/>
          <p:nvPr/>
        </p:nvSpPr>
        <p:spPr>
          <a:xfrm>
            <a:off x="6732588" y="4868863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67" name="Oval 136"/>
          <p:cNvSpPr/>
          <p:nvPr/>
        </p:nvSpPr>
        <p:spPr>
          <a:xfrm>
            <a:off x="6734175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68" name="Oval 137"/>
          <p:cNvSpPr/>
          <p:nvPr/>
        </p:nvSpPr>
        <p:spPr>
          <a:xfrm>
            <a:off x="6877050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69" name="Oval 138"/>
          <p:cNvSpPr/>
          <p:nvPr/>
        </p:nvSpPr>
        <p:spPr>
          <a:xfrm>
            <a:off x="6589713" y="52292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70" name="Oval 139"/>
          <p:cNvSpPr/>
          <p:nvPr/>
        </p:nvSpPr>
        <p:spPr>
          <a:xfrm>
            <a:off x="6877050" y="52292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71" name="Oval 140"/>
          <p:cNvSpPr/>
          <p:nvPr/>
        </p:nvSpPr>
        <p:spPr>
          <a:xfrm>
            <a:off x="6516688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72" name="Oval 141"/>
          <p:cNvSpPr/>
          <p:nvPr/>
        </p:nvSpPr>
        <p:spPr>
          <a:xfrm>
            <a:off x="6734175" y="56610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73" name="Oval 142"/>
          <p:cNvSpPr/>
          <p:nvPr/>
        </p:nvSpPr>
        <p:spPr>
          <a:xfrm>
            <a:off x="6518275" y="4868863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74" name="Oval 143"/>
          <p:cNvSpPr/>
          <p:nvPr/>
        </p:nvSpPr>
        <p:spPr>
          <a:xfrm>
            <a:off x="2411413" y="414972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75" name="Oval 144"/>
          <p:cNvSpPr/>
          <p:nvPr/>
        </p:nvSpPr>
        <p:spPr>
          <a:xfrm>
            <a:off x="4643438" y="42211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76" name="Oval 145"/>
          <p:cNvSpPr/>
          <p:nvPr/>
        </p:nvSpPr>
        <p:spPr>
          <a:xfrm>
            <a:off x="2411413" y="4724400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77" name="Oval 146"/>
          <p:cNvSpPr/>
          <p:nvPr/>
        </p:nvSpPr>
        <p:spPr>
          <a:xfrm>
            <a:off x="4643438" y="46529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78" name="Oval 147"/>
          <p:cNvSpPr/>
          <p:nvPr/>
        </p:nvSpPr>
        <p:spPr>
          <a:xfrm>
            <a:off x="6877050" y="4724400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479" name="Oval 148"/>
          <p:cNvSpPr/>
          <p:nvPr/>
        </p:nvSpPr>
        <p:spPr>
          <a:xfrm>
            <a:off x="6877050" y="393382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83" name="Oval 51"/>
          <p:cNvSpPr/>
          <p:nvPr/>
        </p:nvSpPr>
        <p:spPr>
          <a:xfrm>
            <a:off x="6875463" y="2565400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503" name="Oval 71"/>
          <p:cNvSpPr/>
          <p:nvPr/>
        </p:nvSpPr>
        <p:spPr>
          <a:xfrm>
            <a:off x="2409825" y="2565400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506" name="Oval 74"/>
          <p:cNvSpPr/>
          <p:nvPr/>
        </p:nvSpPr>
        <p:spPr>
          <a:xfrm>
            <a:off x="6588125" y="2420938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507" name="Oval 75"/>
          <p:cNvSpPr/>
          <p:nvPr/>
        </p:nvSpPr>
        <p:spPr>
          <a:xfrm>
            <a:off x="2124075" y="2420938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01198 -0.3201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16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0.00399 -0.47778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39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4 -0.05 L -0.00399 -0.456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-20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0.00382 -0.414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0.00416 0.383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91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-0.004 0.393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97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00399 0.4043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02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0.00399 0.3831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8" grpId="0" animBg="1"/>
      <p:bldP spid="18461" grpId="0" animBg="1"/>
      <p:bldP spid="18464" grpId="0" animBg="1"/>
      <p:bldP spid="18465" grpId="0" animBg="1"/>
      <p:bldP spid="18509" grpId="0" animBg="1"/>
      <p:bldP spid="18510" grpId="0" animBg="1"/>
      <p:bldP spid="18511" grpId="0" animBg="1"/>
      <p:bldP spid="18520" grpId="0" animBg="1"/>
      <p:bldP spid="18521" grpId="0" animBg="1"/>
      <p:bldP spid="18522" grpId="0" animBg="1"/>
      <p:bldP spid="18483" grpId="0" animBg="1"/>
      <p:bldP spid="18503" grpId="0" animBg="1"/>
      <p:bldP spid="18506" grpId="0" animBg="1"/>
      <p:bldP spid="185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386" name="Group 3"/>
          <p:cNvGrpSpPr/>
          <p:nvPr/>
        </p:nvGrpSpPr>
        <p:grpSpPr>
          <a:xfrm>
            <a:off x="52388" y="-26987"/>
            <a:ext cx="2432050" cy="863600"/>
            <a:chOff x="123" y="28"/>
            <a:chExt cx="1532" cy="544"/>
          </a:xfrm>
        </p:grpSpPr>
        <p:sp>
          <p:nvSpPr>
            <p:cNvPr id="16512" name="Rectangle 4"/>
            <p:cNvSpPr/>
            <p:nvPr/>
          </p:nvSpPr>
          <p:spPr>
            <a:xfrm>
              <a:off x="123" y="28"/>
              <a:ext cx="1396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4000" i="1" dirty="0">
                  <a:latin typeface="Arial" panose="020B0604020202020204" pitchFamily="34" charset="0"/>
                  <a:ea typeface="华文新魏" panose="02010800040101010101" pitchFamily="2" charset="-122"/>
                </a:rPr>
                <a:t>热力环流</a:t>
              </a:r>
              <a:endParaRPr lang="zh-CN" altLang="en-US" sz="4000" i="1" dirty="0">
                <a:latin typeface="Arial" panose="020B0604020202020204" pitchFamily="34" charset="0"/>
                <a:ea typeface="华文新魏" panose="02010800040101010101" pitchFamily="2" charset="-122"/>
              </a:endParaRPr>
            </a:p>
          </p:txBody>
        </p:sp>
        <p:grpSp>
          <p:nvGrpSpPr>
            <p:cNvPr id="16513" name="Group 5"/>
            <p:cNvGrpSpPr/>
            <p:nvPr/>
          </p:nvGrpSpPr>
          <p:grpSpPr>
            <a:xfrm>
              <a:off x="181" y="391"/>
              <a:ext cx="1474" cy="181"/>
              <a:chOff x="181" y="391"/>
              <a:chExt cx="1474" cy="181"/>
            </a:xfrm>
          </p:grpSpPr>
          <p:sp>
            <p:nvSpPr>
              <p:cNvPr id="16514" name="Line 6"/>
              <p:cNvSpPr/>
              <p:nvPr/>
            </p:nvSpPr>
            <p:spPr>
              <a:xfrm>
                <a:off x="181" y="482"/>
                <a:ext cx="1338" cy="0"/>
              </a:xfrm>
              <a:prstGeom prst="line">
                <a:avLst/>
              </a:prstGeom>
              <a:ln w="2857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15" name="AutoShape 7"/>
              <p:cNvSpPr/>
              <p:nvPr/>
            </p:nvSpPr>
            <p:spPr>
              <a:xfrm>
                <a:off x="1474" y="391"/>
                <a:ext cx="181" cy="181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r>
                  <a:rPr lang="en-US" altLang="zh-CN" b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</a:t>
                </a:r>
                <a:endParaRPr lang="en-US" altLang="zh-CN" b="0">
                  <a:solidFill>
                    <a:srgbClr val="FFFF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6387" name="Rectangle 8" descr="宽上对角线"/>
          <p:cNvSpPr/>
          <p:nvPr/>
        </p:nvSpPr>
        <p:spPr>
          <a:xfrm>
            <a:off x="971550" y="5876925"/>
            <a:ext cx="7416800" cy="215900"/>
          </a:xfrm>
          <a:prstGeom prst="rect">
            <a:avLst/>
          </a:prstGeom>
          <a:pattFill prst="wdUpDiag">
            <a:fgClr>
              <a:srgbClr val="000000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88" name="Line 9"/>
          <p:cNvSpPr/>
          <p:nvPr/>
        </p:nvSpPr>
        <p:spPr>
          <a:xfrm>
            <a:off x="1042988" y="2852738"/>
            <a:ext cx="7416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6389" name="Rectangle 10"/>
          <p:cNvSpPr/>
          <p:nvPr/>
        </p:nvSpPr>
        <p:spPr>
          <a:xfrm>
            <a:off x="4284663" y="2060575"/>
            <a:ext cx="647700" cy="38163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90" name="Rectangle 11"/>
          <p:cNvSpPr/>
          <p:nvPr/>
        </p:nvSpPr>
        <p:spPr>
          <a:xfrm>
            <a:off x="4356100" y="6165850"/>
            <a:ext cx="503238" cy="50323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r>
              <a:rPr lang="en-US" altLang="zh-CN" sz="2800">
                <a:latin typeface="Arial" panose="020B0604020202020204" pitchFamily="34" charset="0"/>
              </a:rPr>
              <a:t>A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16391" name="Rectangle 12"/>
          <p:cNvSpPr/>
          <p:nvPr/>
        </p:nvSpPr>
        <p:spPr>
          <a:xfrm>
            <a:off x="6659563" y="6165850"/>
            <a:ext cx="503237" cy="50323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r>
              <a:rPr lang="en-US" altLang="zh-CN" sz="2800">
                <a:latin typeface="Arial" panose="020B0604020202020204" pitchFamily="34" charset="0"/>
              </a:rPr>
              <a:t>B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16392" name="Rectangle 13"/>
          <p:cNvSpPr/>
          <p:nvPr/>
        </p:nvSpPr>
        <p:spPr>
          <a:xfrm>
            <a:off x="2051050" y="6165850"/>
            <a:ext cx="503238" cy="50323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r>
              <a:rPr lang="en-US" altLang="zh-CN" sz="2800">
                <a:latin typeface="Arial" panose="020B0604020202020204" pitchFamily="34" charset="0"/>
              </a:rPr>
              <a:t>C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16393" name="Oval 14"/>
          <p:cNvSpPr/>
          <p:nvPr/>
        </p:nvSpPr>
        <p:spPr>
          <a:xfrm>
            <a:off x="4643438" y="3068638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94" name="Oval 15"/>
          <p:cNvSpPr/>
          <p:nvPr/>
        </p:nvSpPr>
        <p:spPr>
          <a:xfrm>
            <a:off x="4356100" y="2349500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95" name="Oval 16"/>
          <p:cNvSpPr/>
          <p:nvPr/>
        </p:nvSpPr>
        <p:spPr>
          <a:xfrm>
            <a:off x="4356100" y="3284538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96" name="Oval 17"/>
          <p:cNvSpPr/>
          <p:nvPr/>
        </p:nvSpPr>
        <p:spPr>
          <a:xfrm>
            <a:off x="4572000" y="35734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97" name="Oval 18"/>
          <p:cNvSpPr/>
          <p:nvPr/>
        </p:nvSpPr>
        <p:spPr>
          <a:xfrm>
            <a:off x="4356100" y="3860800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98" name="Oval 19"/>
          <p:cNvSpPr/>
          <p:nvPr/>
        </p:nvSpPr>
        <p:spPr>
          <a:xfrm>
            <a:off x="4643438" y="393382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99" name="Oval 20"/>
          <p:cNvSpPr/>
          <p:nvPr/>
        </p:nvSpPr>
        <p:spPr>
          <a:xfrm>
            <a:off x="4356100" y="42211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0" name="Oval 21"/>
          <p:cNvSpPr/>
          <p:nvPr/>
        </p:nvSpPr>
        <p:spPr>
          <a:xfrm>
            <a:off x="4643438" y="4508500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1" name="Oval 22"/>
          <p:cNvSpPr/>
          <p:nvPr/>
        </p:nvSpPr>
        <p:spPr>
          <a:xfrm>
            <a:off x="4356100" y="458152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2" name="Oval 23"/>
          <p:cNvSpPr/>
          <p:nvPr/>
        </p:nvSpPr>
        <p:spPr>
          <a:xfrm>
            <a:off x="4643438" y="50133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3" name="Oval 24"/>
          <p:cNvSpPr/>
          <p:nvPr/>
        </p:nvSpPr>
        <p:spPr>
          <a:xfrm>
            <a:off x="4356100" y="50133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4" name="Oval 25"/>
          <p:cNvSpPr/>
          <p:nvPr/>
        </p:nvSpPr>
        <p:spPr>
          <a:xfrm>
            <a:off x="4500563" y="52292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5" name="Oval 26"/>
          <p:cNvSpPr/>
          <p:nvPr/>
        </p:nvSpPr>
        <p:spPr>
          <a:xfrm>
            <a:off x="4356100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6" name="Oval 27"/>
          <p:cNvSpPr/>
          <p:nvPr/>
        </p:nvSpPr>
        <p:spPr>
          <a:xfrm>
            <a:off x="4572000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7" name="Oval 28"/>
          <p:cNvSpPr/>
          <p:nvPr/>
        </p:nvSpPr>
        <p:spPr>
          <a:xfrm>
            <a:off x="4356100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8" name="Oval 29"/>
          <p:cNvSpPr/>
          <p:nvPr/>
        </p:nvSpPr>
        <p:spPr>
          <a:xfrm>
            <a:off x="4643438" y="2565400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9" name="Oval 30"/>
          <p:cNvSpPr/>
          <p:nvPr/>
        </p:nvSpPr>
        <p:spPr>
          <a:xfrm>
            <a:off x="4643438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10" name="Oval 31"/>
          <p:cNvSpPr/>
          <p:nvPr/>
        </p:nvSpPr>
        <p:spPr>
          <a:xfrm>
            <a:off x="4500563" y="4868863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11" name="Rectangle 32"/>
          <p:cNvSpPr/>
          <p:nvPr/>
        </p:nvSpPr>
        <p:spPr>
          <a:xfrm>
            <a:off x="6516688" y="2060575"/>
            <a:ext cx="647700" cy="38163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12" name="Oval 33"/>
          <p:cNvSpPr/>
          <p:nvPr/>
        </p:nvSpPr>
        <p:spPr>
          <a:xfrm>
            <a:off x="6875463" y="31416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13" name="Oval 34"/>
          <p:cNvSpPr/>
          <p:nvPr/>
        </p:nvSpPr>
        <p:spPr>
          <a:xfrm>
            <a:off x="6588125" y="29257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14" name="Oval 35"/>
          <p:cNvSpPr/>
          <p:nvPr/>
        </p:nvSpPr>
        <p:spPr>
          <a:xfrm>
            <a:off x="6588125" y="33575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15" name="Oval 36"/>
          <p:cNvSpPr/>
          <p:nvPr/>
        </p:nvSpPr>
        <p:spPr>
          <a:xfrm>
            <a:off x="6804025" y="3644900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16" name="Oval 37"/>
          <p:cNvSpPr/>
          <p:nvPr/>
        </p:nvSpPr>
        <p:spPr>
          <a:xfrm>
            <a:off x="6588125" y="3860800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17" name="Oval 38"/>
          <p:cNvSpPr/>
          <p:nvPr/>
        </p:nvSpPr>
        <p:spPr>
          <a:xfrm>
            <a:off x="6875463" y="414972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18" name="Oval 39"/>
          <p:cNvSpPr/>
          <p:nvPr/>
        </p:nvSpPr>
        <p:spPr>
          <a:xfrm>
            <a:off x="6588125" y="42211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19" name="Oval 40"/>
          <p:cNvSpPr/>
          <p:nvPr/>
        </p:nvSpPr>
        <p:spPr>
          <a:xfrm>
            <a:off x="6875463" y="4508500"/>
            <a:ext cx="215900" cy="215900"/>
          </a:xfrm>
          <a:prstGeom prst="ellipse">
            <a:avLst/>
          </a:prstGeom>
          <a:solidFill>
            <a:srgbClr val="3399FF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20" name="Oval 41"/>
          <p:cNvSpPr/>
          <p:nvPr/>
        </p:nvSpPr>
        <p:spPr>
          <a:xfrm>
            <a:off x="6588125" y="4581525"/>
            <a:ext cx="215900" cy="215900"/>
          </a:xfrm>
          <a:prstGeom prst="ellipse">
            <a:avLst/>
          </a:prstGeom>
          <a:solidFill>
            <a:srgbClr val="3399FF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21" name="Oval 42"/>
          <p:cNvSpPr/>
          <p:nvPr/>
        </p:nvSpPr>
        <p:spPr>
          <a:xfrm>
            <a:off x="6875463" y="50133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22" name="Oval 43"/>
          <p:cNvSpPr/>
          <p:nvPr/>
        </p:nvSpPr>
        <p:spPr>
          <a:xfrm>
            <a:off x="6588125" y="50133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23" name="Oval 44"/>
          <p:cNvSpPr/>
          <p:nvPr/>
        </p:nvSpPr>
        <p:spPr>
          <a:xfrm>
            <a:off x="6732588" y="52292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24" name="Oval 45"/>
          <p:cNvSpPr/>
          <p:nvPr/>
        </p:nvSpPr>
        <p:spPr>
          <a:xfrm>
            <a:off x="6588125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25" name="Oval 46"/>
          <p:cNvSpPr/>
          <p:nvPr/>
        </p:nvSpPr>
        <p:spPr>
          <a:xfrm>
            <a:off x="6804025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26" name="Oval 47"/>
          <p:cNvSpPr/>
          <p:nvPr/>
        </p:nvSpPr>
        <p:spPr>
          <a:xfrm>
            <a:off x="6588125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27" name="Oval 49"/>
          <p:cNvSpPr/>
          <p:nvPr/>
        </p:nvSpPr>
        <p:spPr>
          <a:xfrm>
            <a:off x="6875463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28" name="Oval 50"/>
          <p:cNvSpPr/>
          <p:nvPr/>
        </p:nvSpPr>
        <p:spPr>
          <a:xfrm>
            <a:off x="6732588" y="4868863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29" name="Rectangle 51"/>
          <p:cNvSpPr/>
          <p:nvPr/>
        </p:nvSpPr>
        <p:spPr>
          <a:xfrm>
            <a:off x="2051050" y="2060575"/>
            <a:ext cx="647700" cy="381635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30" name="Oval 52"/>
          <p:cNvSpPr/>
          <p:nvPr/>
        </p:nvSpPr>
        <p:spPr>
          <a:xfrm>
            <a:off x="2409825" y="31416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31" name="Oval 53"/>
          <p:cNvSpPr/>
          <p:nvPr/>
        </p:nvSpPr>
        <p:spPr>
          <a:xfrm>
            <a:off x="2122488" y="292417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32" name="Oval 54"/>
          <p:cNvSpPr/>
          <p:nvPr/>
        </p:nvSpPr>
        <p:spPr>
          <a:xfrm>
            <a:off x="2122488" y="33575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33" name="Oval 55"/>
          <p:cNvSpPr/>
          <p:nvPr/>
        </p:nvSpPr>
        <p:spPr>
          <a:xfrm>
            <a:off x="2338388" y="35734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34" name="Oval 56"/>
          <p:cNvSpPr/>
          <p:nvPr/>
        </p:nvSpPr>
        <p:spPr>
          <a:xfrm>
            <a:off x="2122488" y="3860800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35" name="Oval 57"/>
          <p:cNvSpPr/>
          <p:nvPr/>
        </p:nvSpPr>
        <p:spPr>
          <a:xfrm>
            <a:off x="2409825" y="393382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36" name="Oval 58"/>
          <p:cNvSpPr/>
          <p:nvPr/>
        </p:nvSpPr>
        <p:spPr>
          <a:xfrm>
            <a:off x="2122488" y="42211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37" name="Oval 59"/>
          <p:cNvSpPr/>
          <p:nvPr/>
        </p:nvSpPr>
        <p:spPr>
          <a:xfrm>
            <a:off x="2409825" y="4508500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38" name="Oval 60"/>
          <p:cNvSpPr/>
          <p:nvPr/>
        </p:nvSpPr>
        <p:spPr>
          <a:xfrm>
            <a:off x="2122488" y="458152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39" name="Oval 61"/>
          <p:cNvSpPr/>
          <p:nvPr/>
        </p:nvSpPr>
        <p:spPr>
          <a:xfrm>
            <a:off x="2409825" y="50133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40" name="Oval 62"/>
          <p:cNvSpPr/>
          <p:nvPr/>
        </p:nvSpPr>
        <p:spPr>
          <a:xfrm>
            <a:off x="2122488" y="50133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41" name="Oval 63"/>
          <p:cNvSpPr/>
          <p:nvPr/>
        </p:nvSpPr>
        <p:spPr>
          <a:xfrm>
            <a:off x="2266950" y="52292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42" name="Oval 64"/>
          <p:cNvSpPr/>
          <p:nvPr/>
        </p:nvSpPr>
        <p:spPr>
          <a:xfrm>
            <a:off x="2122488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43" name="Oval 65"/>
          <p:cNvSpPr/>
          <p:nvPr/>
        </p:nvSpPr>
        <p:spPr>
          <a:xfrm>
            <a:off x="2338388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44" name="Oval 66"/>
          <p:cNvSpPr/>
          <p:nvPr/>
        </p:nvSpPr>
        <p:spPr>
          <a:xfrm>
            <a:off x="2122488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45" name="Oval 68"/>
          <p:cNvSpPr/>
          <p:nvPr/>
        </p:nvSpPr>
        <p:spPr>
          <a:xfrm>
            <a:off x="2409825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46" name="Oval 69"/>
          <p:cNvSpPr/>
          <p:nvPr/>
        </p:nvSpPr>
        <p:spPr>
          <a:xfrm>
            <a:off x="2266950" y="4868863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47" name="Oval 72"/>
          <p:cNvSpPr/>
          <p:nvPr/>
        </p:nvSpPr>
        <p:spPr>
          <a:xfrm>
            <a:off x="4356100" y="292417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48" name="Rectangle 73"/>
          <p:cNvSpPr/>
          <p:nvPr/>
        </p:nvSpPr>
        <p:spPr>
          <a:xfrm>
            <a:off x="4211638" y="5876925"/>
            <a:ext cx="865187" cy="360363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sz="2400" dirty="0">
                <a:latin typeface="Arial" panose="020B0604020202020204" pitchFamily="34" charset="0"/>
              </a:rPr>
              <a:t>受热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16449" name="Rectangle 74"/>
          <p:cNvSpPr/>
          <p:nvPr/>
        </p:nvSpPr>
        <p:spPr>
          <a:xfrm>
            <a:off x="6443663" y="5876925"/>
            <a:ext cx="865187" cy="360363"/>
          </a:xfrm>
          <a:prstGeom prst="rect">
            <a:avLst/>
          </a:prstGeom>
          <a:solidFill>
            <a:srgbClr val="0000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冷却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450" name="Rectangle 75"/>
          <p:cNvSpPr/>
          <p:nvPr/>
        </p:nvSpPr>
        <p:spPr>
          <a:xfrm>
            <a:off x="1978025" y="5876925"/>
            <a:ext cx="865188" cy="360363"/>
          </a:xfrm>
          <a:prstGeom prst="rect">
            <a:avLst/>
          </a:prstGeom>
          <a:solidFill>
            <a:srgbClr val="0000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冷却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451" name="Rectangle 76"/>
          <p:cNvSpPr/>
          <p:nvPr/>
        </p:nvSpPr>
        <p:spPr>
          <a:xfrm>
            <a:off x="4429125" y="2636838"/>
            <a:ext cx="503238" cy="503237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r>
              <a:rPr lang="en-US" altLang="zh-CN" sz="2800">
                <a:latin typeface="Arial" panose="020B0604020202020204" pitchFamily="34" charset="0"/>
              </a:rPr>
              <a:t>A’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16452" name="Rectangle 77"/>
          <p:cNvSpPr/>
          <p:nvPr/>
        </p:nvSpPr>
        <p:spPr>
          <a:xfrm>
            <a:off x="6659563" y="2636838"/>
            <a:ext cx="503237" cy="503237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r>
              <a:rPr lang="en-US" altLang="zh-CN" sz="2800">
                <a:latin typeface="Arial" panose="020B0604020202020204" pitchFamily="34" charset="0"/>
              </a:rPr>
              <a:t>B’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16453" name="Rectangle 78"/>
          <p:cNvSpPr/>
          <p:nvPr/>
        </p:nvSpPr>
        <p:spPr>
          <a:xfrm>
            <a:off x="2124075" y="2636838"/>
            <a:ext cx="503238" cy="503237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r>
              <a:rPr lang="en-US" altLang="zh-CN" sz="2800">
                <a:latin typeface="Arial" panose="020B0604020202020204" pitchFamily="34" charset="0"/>
              </a:rPr>
              <a:t>C’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16454" name="AutoShape 79"/>
          <p:cNvSpPr/>
          <p:nvPr/>
        </p:nvSpPr>
        <p:spPr>
          <a:xfrm>
            <a:off x="5076825" y="1916113"/>
            <a:ext cx="1150938" cy="792162"/>
          </a:xfrm>
          <a:prstGeom prst="wedgeRoundRectCallout">
            <a:avLst>
              <a:gd name="adj1" fmla="val -72898"/>
              <a:gd name="adj2" fmla="val 73648"/>
              <a:gd name="adj3" fmla="val 16667"/>
            </a:avLst>
          </a:prstGeom>
          <a:solidFill>
            <a:srgbClr val="0000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气压升高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455" name="AutoShape 80"/>
          <p:cNvSpPr/>
          <p:nvPr/>
        </p:nvSpPr>
        <p:spPr>
          <a:xfrm>
            <a:off x="611188" y="2060575"/>
            <a:ext cx="1152525" cy="720725"/>
          </a:xfrm>
          <a:prstGeom prst="wedgeRoundRectCallout">
            <a:avLst>
              <a:gd name="adj1" fmla="val 86639"/>
              <a:gd name="adj2" fmla="val 59690"/>
              <a:gd name="adj3" fmla="val 16667"/>
            </a:avLst>
          </a:prstGeom>
          <a:solidFill>
            <a:srgbClr val="6600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气压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降低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456" name="AutoShape 81"/>
          <p:cNvSpPr/>
          <p:nvPr/>
        </p:nvSpPr>
        <p:spPr>
          <a:xfrm>
            <a:off x="7524750" y="2060575"/>
            <a:ext cx="1152525" cy="720725"/>
          </a:xfrm>
          <a:prstGeom prst="wedgeRoundRectCallout">
            <a:avLst>
              <a:gd name="adj1" fmla="val -91736"/>
              <a:gd name="adj2" fmla="val 62116"/>
              <a:gd name="adj3" fmla="val 16667"/>
            </a:avLst>
          </a:prstGeom>
          <a:solidFill>
            <a:srgbClr val="6600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气压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降低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457" name="Oval 82"/>
          <p:cNvSpPr/>
          <p:nvPr/>
        </p:nvSpPr>
        <p:spPr>
          <a:xfrm>
            <a:off x="2411413" y="227647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58" name="Oval 83"/>
          <p:cNvSpPr/>
          <p:nvPr/>
        </p:nvSpPr>
        <p:spPr>
          <a:xfrm>
            <a:off x="4572000" y="2205038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59" name="Oval 84"/>
          <p:cNvSpPr/>
          <p:nvPr/>
        </p:nvSpPr>
        <p:spPr>
          <a:xfrm>
            <a:off x="6877050" y="2205038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60" name="Oval 85"/>
          <p:cNvSpPr/>
          <p:nvPr/>
        </p:nvSpPr>
        <p:spPr>
          <a:xfrm>
            <a:off x="2268538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61" name="Oval 86"/>
          <p:cNvSpPr/>
          <p:nvPr/>
        </p:nvSpPr>
        <p:spPr>
          <a:xfrm>
            <a:off x="2411413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62" name="Oval 87"/>
          <p:cNvSpPr/>
          <p:nvPr/>
        </p:nvSpPr>
        <p:spPr>
          <a:xfrm>
            <a:off x="2124075" y="52292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63" name="Oval 88"/>
          <p:cNvSpPr/>
          <p:nvPr/>
        </p:nvSpPr>
        <p:spPr>
          <a:xfrm>
            <a:off x="2411413" y="52292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64" name="Oval 89"/>
          <p:cNvSpPr/>
          <p:nvPr/>
        </p:nvSpPr>
        <p:spPr>
          <a:xfrm>
            <a:off x="2051050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65" name="Oval 90"/>
          <p:cNvSpPr/>
          <p:nvPr/>
        </p:nvSpPr>
        <p:spPr>
          <a:xfrm>
            <a:off x="2268538" y="56610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66" name="Oval 91"/>
          <p:cNvSpPr/>
          <p:nvPr/>
        </p:nvSpPr>
        <p:spPr>
          <a:xfrm>
            <a:off x="2052638" y="4868863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67" name="Oval 92"/>
          <p:cNvSpPr/>
          <p:nvPr/>
        </p:nvSpPr>
        <p:spPr>
          <a:xfrm>
            <a:off x="4281488" y="7532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68" name="Oval 93"/>
          <p:cNvSpPr/>
          <p:nvPr/>
        </p:nvSpPr>
        <p:spPr>
          <a:xfrm>
            <a:off x="4714875" y="50133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69" name="Oval 94"/>
          <p:cNvSpPr/>
          <p:nvPr/>
        </p:nvSpPr>
        <p:spPr>
          <a:xfrm>
            <a:off x="4427538" y="50133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70" name="Oval 95"/>
          <p:cNvSpPr/>
          <p:nvPr/>
        </p:nvSpPr>
        <p:spPr>
          <a:xfrm>
            <a:off x="4572000" y="52292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71" name="Oval 96"/>
          <p:cNvSpPr/>
          <p:nvPr/>
        </p:nvSpPr>
        <p:spPr>
          <a:xfrm>
            <a:off x="4427538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72" name="Oval 97"/>
          <p:cNvSpPr/>
          <p:nvPr/>
        </p:nvSpPr>
        <p:spPr>
          <a:xfrm>
            <a:off x="4643438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73" name="Oval 98"/>
          <p:cNvSpPr/>
          <p:nvPr/>
        </p:nvSpPr>
        <p:spPr>
          <a:xfrm>
            <a:off x="4427538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74" name="Oval 99"/>
          <p:cNvSpPr/>
          <p:nvPr/>
        </p:nvSpPr>
        <p:spPr>
          <a:xfrm>
            <a:off x="4714875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3348" name="Oval 100"/>
          <p:cNvSpPr/>
          <p:nvPr/>
        </p:nvSpPr>
        <p:spPr>
          <a:xfrm>
            <a:off x="4427538" y="263683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3349" name="Oval 101"/>
          <p:cNvSpPr/>
          <p:nvPr/>
        </p:nvSpPr>
        <p:spPr>
          <a:xfrm>
            <a:off x="4716463" y="2133600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77" name="Oval 102"/>
          <p:cNvSpPr/>
          <p:nvPr/>
        </p:nvSpPr>
        <p:spPr>
          <a:xfrm>
            <a:off x="4716463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3351" name="Oval 103"/>
          <p:cNvSpPr/>
          <p:nvPr/>
        </p:nvSpPr>
        <p:spPr>
          <a:xfrm>
            <a:off x="4356100" y="249237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3352" name="Oval 104"/>
          <p:cNvSpPr/>
          <p:nvPr/>
        </p:nvSpPr>
        <p:spPr>
          <a:xfrm>
            <a:off x="4572000" y="2349500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80" name="Oval 105"/>
          <p:cNvSpPr/>
          <p:nvPr/>
        </p:nvSpPr>
        <p:spPr>
          <a:xfrm>
            <a:off x="4356100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81" name="Oval 106"/>
          <p:cNvSpPr/>
          <p:nvPr/>
        </p:nvSpPr>
        <p:spPr>
          <a:xfrm>
            <a:off x="4573588" y="56610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82" name="Oval 107"/>
          <p:cNvSpPr/>
          <p:nvPr/>
        </p:nvSpPr>
        <p:spPr>
          <a:xfrm>
            <a:off x="4357688" y="4868863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83" name="Oval 108"/>
          <p:cNvSpPr/>
          <p:nvPr/>
        </p:nvSpPr>
        <p:spPr>
          <a:xfrm>
            <a:off x="6588125" y="458152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84" name="Oval 109"/>
          <p:cNvSpPr/>
          <p:nvPr/>
        </p:nvSpPr>
        <p:spPr>
          <a:xfrm>
            <a:off x="6875463" y="50133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85" name="Oval 110"/>
          <p:cNvSpPr/>
          <p:nvPr/>
        </p:nvSpPr>
        <p:spPr>
          <a:xfrm>
            <a:off x="6588125" y="50133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86" name="Oval 111"/>
          <p:cNvSpPr/>
          <p:nvPr/>
        </p:nvSpPr>
        <p:spPr>
          <a:xfrm>
            <a:off x="6732588" y="52292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87" name="Oval 112"/>
          <p:cNvSpPr/>
          <p:nvPr/>
        </p:nvSpPr>
        <p:spPr>
          <a:xfrm>
            <a:off x="6588125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88" name="Oval 113"/>
          <p:cNvSpPr/>
          <p:nvPr/>
        </p:nvSpPr>
        <p:spPr>
          <a:xfrm>
            <a:off x="6804025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89" name="Oval 114"/>
          <p:cNvSpPr/>
          <p:nvPr/>
        </p:nvSpPr>
        <p:spPr>
          <a:xfrm>
            <a:off x="6588125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90" name="Oval 115"/>
          <p:cNvSpPr/>
          <p:nvPr/>
        </p:nvSpPr>
        <p:spPr>
          <a:xfrm>
            <a:off x="6875463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91" name="Oval 116"/>
          <p:cNvSpPr/>
          <p:nvPr/>
        </p:nvSpPr>
        <p:spPr>
          <a:xfrm>
            <a:off x="6732588" y="4868863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92" name="Oval 117"/>
          <p:cNvSpPr/>
          <p:nvPr/>
        </p:nvSpPr>
        <p:spPr>
          <a:xfrm>
            <a:off x="6734175" y="53736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93" name="Oval 118"/>
          <p:cNvSpPr/>
          <p:nvPr/>
        </p:nvSpPr>
        <p:spPr>
          <a:xfrm>
            <a:off x="6877050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94" name="Oval 119"/>
          <p:cNvSpPr/>
          <p:nvPr/>
        </p:nvSpPr>
        <p:spPr>
          <a:xfrm>
            <a:off x="6589713" y="52292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95" name="Oval 120"/>
          <p:cNvSpPr/>
          <p:nvPr/>
        </p:nvSpPr>
        <p:spPr>
          <a:xfrm>
            <a:off x="6877050" y="52292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96" name="Oval 121"/>
          <p:cNvSpPr/>
          <p:nvPr/>
        </p:nvSpPr>
        <p:spPr>
          <a:xfrm>
            <a:off x="6516688" y="5589588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97" name="Oval 122"/>
          <p:cNvSpPr/>
          <p:nvPr/>
        </p:nvSpPr>
        <p:spPr>
          <a:xfrm>
            <a:off x="6734175" y="5661025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98" name="Oval 123"/>
          <p:cNvSpPr/>
          <p:nvPr/>
        </p:nvSpPr>
        <p:spPr>
          <a:xfrm>
            <a:off x="6518275" y="4868863"/>
            <a:ext cx="215900" cy="215900"/>
          </a:xfrm>
          <a:prstGeom prst="ellipse">
            <a:avLst/>
          </a:prstGeom>
          <a:solidFill>
            <a:srgbClr val="3399FF"/>
          </a:solidFill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99" name="Oval 124"/>
          <p:cNvSpPr/>
          <p:nvPr/>
        </p:nvSpPr>
        <p:spPr>
          <a:xfrm>
            <a:off x="2411413" y="414972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500" name="Oval 125"/>
          <p:cNvSpPr/>
          <p:nvPr/>
        </p:nvSpPr>
        <p:spPr>
          <a:xfrm>
            <a:off x="4643438" y="42211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501" name="Oval 126"/>
          <p:cNvSpPr/>
          <p:nvPr/>
        </p:nvSpPr>
        <p:spPr>
          <a:xfrm>
            <a:off x="2411413" y="4724400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502" name="Oval 127"/>
          <p:cNvSpPr/>
          <p:nvPr/>
        </p:nvSpPr>
        <p:spPr>
          <a:xfrm>
            <a:off x="4643438" y="46529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503" name="Oval 128"/>
          <p:cNvSpPr/>
          <p:nvPr/>
        </p:nvSpPr>
        <p:spPr>
          <a:xfrm>
            <a:off x="6877050" y="4724400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504" name="Oval 129"/>
          <p:cNvSpPr/>
          <p:nvPr/>
        </p:nvSpPr>
        <p:spPr>
          <a:xfrm>
            <a:off x="6877050" y="393382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505" name="Oval 67"/>
          <p:cNvSpPr/>
          <p:nvPr/>
        </p:nvSpPr>
        <p:spPr>
          <a:xfrm>
            <a:off x="2411413" y="5013325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506" name="Oval 71"/>
          <p:cNvSpPr/>
          <p:nvPr/>
        </p:nvSpPr>
        <p:spPr>
          <a:xfrm>
            <a:off x="2051050" y="5084763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507" name="Oval 70"/>
          <p:cNvSpPr/>
          <p:nvPr/>
        </p:nvSpPr>
        <p:spPr>
          <a:xfrm>
            <a:off x="6516688" y="5157788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508" name="Oval 48"/>
          <p:cNvSpPr/>
          <p:nvPr/>
        </p:nvSpPr>
        <p:spPr>
          <a:xfrm>
            <a:off x="6875463" y="5157788"/>
            <a:ext cx="215900" cy="2159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3378" name="AutoShape 130"/>
          <p:cNvSpPr/>
          <p:nvPr/>
        </p:nvSpPr>
        <p:spPr>
          <a:xfrm>
            <a:off x="7235825" y="4868863"/>
            <a:ext cx="1150938" cy="792162"/>
          </a:xfrm>
          <a:prstGeom prst="wedgeRoundRectCallout">
            <a:avLst>
              <a:gd name="adj1" fmla="val -72898"/>
              <a:gd name="adj2" fmla="val 73648"/>
              <a:gd name="adj3" fmla="val 16667"/>
            </a:avLst>
          </a:prstGeom>
          <a:solidFill>
            <a:srgbClr val="0000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气压升高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3379" name="AutoShape 131"/>
          <p:cNvSpPr/>
          <p:nvPr/>
        </p:nvSpPr>
        <p:spPr>
          <a:xfrm>
            <a:off x="5148263" y="5013325"/>
            <a:ext cx="1152525" cy="720725"/>
          </a:xfrm>
          <a:prstGeom prst="wedgeRoundRectCallout">
            <a:avLst>
              <a:gd name="adj1" fmla="val -95042"/>
              <a:gd name="adj2" fmla="val 61231"/>
              <a:gd name="adj3" fmla="val 16667"/>
            </a:avLst>
          </a:prstGeom>
          <a:solidFill>
            <a:srgbClr val="6600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气压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降低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3380" name="AutoShape 132"/>
          <p:cNvSpPr/>
          <p:nvPr/>
        </p:nvSpPr>
        <p:spPr>
          <a:xfrm>
            <a:off x="539750" y="5013325"/>
            <a:ext cx="1150938" cy="792163"/>
          </a:xfrm>
          <a:prstGeom prst="wedgeRoundRectCallout">
            <a:avLst>
              <a:gd name="adj1" fmla="val 104620"/>
              <a:gd name="adj2" fmla="val 53407"/>
              <a:gd name="adj3" fmla="val 16667"/>
            </a:avLst>
          </a:prstGeom>
          <a:solidFill>
            <a:srgbClr val="0000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气压升高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26372 0.0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24809 0.0157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3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20868 0.015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3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0.24027 -0.015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3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48" grpId="0" animBg="1"/>
      <p:bldP spid="53349" grpId="0" animBg="1"/>
      <p:bldP spid="53351" grpId="0" animBg="1"/>
      <p:bldP spid="53352" grpId="0" animBg="1"/>
      <p:bldP spid="53378" grpId="0" animBg="1"/>
      <p:bldP spid="53379" grpId="0" animBg="1"/>
      <p:bldP spid="533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43" name="组合 61442"/>
          <p:cNvGrpSpPr/>
          <p:nvPr/>
        </p:nvGrpSpPr>
        <p:grpSpPr>
          <a:xfrm>
            <a:off x="611188" y="2708275"/>
            <a:ext cx="2808287" cy="144463"/>
            <a:chOff x="0" y="0"/>
            <a:chExt cx="1769" cy="91"/>
          </a:xfrm>
        </p:grpSpPr>
        <p:sp>
          <p:nvSpPr>
            <p:cNvPr id="61444" name="直接连接符 61443"/>
            <p:cNvSpPr/>
            <p:nvPr/>
          </p:nvSpPr>
          <p:spPr>
            <a:xfrm>
              <a:off x="0" y="0"/>
              <a:ext cx="1769" cy="0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45" name="直接连接符 61444"/>
            <p:cNvSpPr/>
            <p:nvPr/>
          </p:nvSpPr>
          <p:spPr>
            <a:xfrm>
              <a:off x="227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46" name="直接连接符 61445"/>
            <p:cNvSpPr/>
            <p:nvPr/>
          </p:nvSpPr>
          <p:spPr>
            <a:xfrm>
              <a:off x="409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47" name="直接连接符 61446"/>
            <p:cNvSpPr/>
            <p:nvPr/>
          </p:nvSpPr>
          <p:spPr>
            <a:xfrm>
              <a:off x="636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48" name="直接连接符 61447"/>
            <p:cNvSpPr/>
            <p:nvPr/>
          </p:nvSpPr>
          <p:spPr>
            <a:xfrm>
              <a:off x="862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49" name="直接连接符 61448"/>
            <p:cNvSpPr/>
            <p:nvPr/>
          </p:nvSpPr>
          <p:spPr>
            <a:xfrm>
              <a:off x="1043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50" name="直接连接符 61449"/>
            <p:cNvSpPr/>
            <p:nvPr/>
          </p:nvSpPr>
          <p:spPr>
            <a:xfrm>
              <a:off x="1225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51" name="直接连接符 61450"/>
            <p:cNvSpPr/>
            <p:nvPr/>
          </p:nvSpPr>
          <p:spPr>
            <a:xfrm>
              <a:off x="45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52" name="直接连接符 61451"/>
            <p:cNvSpPr/>
            <p:nvPr/>
          </p:nvSpPr>
          <p:spPr>
            <a:xfrm>
              <a:off x="1588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53" name="直接连接符 61452"/>
            <p:cNvSpPr/>
            <p:nvPr/>
          </p:nvSpPr>
          <p:spPr>
            <a:xfrm>
              <a:off x="1407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1454" name="直接连接符 61453"/>
          <p:cNvSpPr/>
          <p:nvPr/>
        </p:nvSpPr>
        <p:spPr>
          <a:xfrm>
            <a:off x="684213" y="1844675"/>
            <a:ext cx="2663825" cy="0"/>
          </a:xfrm>
          <a:prstGeom prst="line">
            <a:avLst/>
          </a:prstGeom>
          <a:ln w="127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455" name="未知"/>
          <p:cNvSpPr/>
          <p:nvPr/>
        </p:nvSpPr>
        <p:spPr>
          <a:xfrm>
            <a:off x="684213" y="2133600"/>
            <a:ext cx="2592387" cy="358775"/>
          </a:xfrm>
          <a:custGeom>
            <a:avLst/>
            <a:gdLst/>
            <a:ahLst/>
            <a:cxnLst/>
            <a:pathLst>
              <a:path w="1633" h="226">
                <a:moveTo>
                  <a:pt x="0" y="226"/>
                </a:moveTo>
                <a:cubicBezTo>
                  <a:pt x="272" y="113"/>
                  <a:pt x="544" y="0"/>
                  <a:pt x="816" y="0"/>
                </a:cubicBezTo>
                <a:cubicBezTo>
                  <a:pt x="1088" y="0"/>
                  <a:pt x="1360" y="113"/>
                  <a:pt x="1633" y="226"/>
                </a:cubicBezTo>
              </a:path>
            </a:pathLst>
          </a:custGeom>
          <a:noFill/>
          <a:ln w="127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56" name="未知"/>
          <p:cNvSpPr/>
          <p:nvPr/>
        </p:nvSpPr>
        <p:spPr>
          <a:xfrm>
            <a:off x="684213" y="1052513"/>
            <a:ext cx="2519362" cy="517525"/>
          </a:xfrm>
          <a:custGeom>
            <a:avLst/>
            <a:gdLst/>
            <a:ahLst/>
            <a:cxnLst/>
            <a:pathLst>
              <a:path w="1587" h="326">
                <a:moveTo>
                  <a:pt x="0" y="46"/>
                </a:moveTo>
                <a:cubicBezTo>
                  <a:pt x="276" y="186"/>
                  <a:pt x="552" y="326"/>
                  <a:pt x="816" y="318"/>
                </a:cubicBezTo>
                <a:cubicBezTo>
                  <a:pt x="1080" y="310"/>
                  <a:pt x="1333" y="155"/>
                  <a:pt x="1587" y="0"/>
                </a:cubicBezTo>
              </a:path>
            </a:pathLst>
          </a:custGeom>
          <a:noFill/>
          <a:ln w="127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57" name="文本框 61456"/>
          <p:cNvSpPr txBox="1"/>
          <p:nvPr/>
        </p:nvSpPr>
        <p:spPr>
          <a:xfrm>
            <a:off x="447675" y="2997200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冷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58" name="文本框 61457"/>
          <p:cNvSpPr txBox="1"/>
          <p:nvPr/>
        </p:nvSpPr>
        <p:spPr>
          <a:xfrm>
            <a:off x="1744663" y="2997200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热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59" name="文本框 61458"/>
          <p:cNvSpPr txBox="1"/>
          <p:nvPr/>
        </p:nvSpPr>
        <p:spPr>
          <a:xfrm>
            <a:off x="3040063" y="2997200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冷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1460" name="组合 61459"/>
          <p:cNvGrpSpPr/>
          <p:nvPr/>
        </p:nvGrpSpPr>
        <p:grpSpPr>
          <a:xfrm>
            <a:off x="3675063" y="5491163"/>
            <a:ext cx="2808287" cy="144462"/>
            <a:chOff x="0" y="0"/>
            <a:chExt cx="1769" cy="91"/>
          </a:xfrm>
        </p:grpSpPr>
        <p:sp>
          <p:nvSpPr>
            <p:cNvPr id="61461" name="直接连接符 61460"/>
            <p:cNvSpPr/>
            <p:nvPr/>
          </p:nvSpPr>
          <p:spPr>
            <a:xfrm>
              <a:off x="0" y="0"/>
              <a:ext cx="1769" cy="0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62" name="直接连接符 61461"/>
            <p:cNvSpPr/>
            <p:nvPr/>
          </p:nvSpPr>
          <p:spPr>
            <a:xfrm>
              <a:off x="227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63" name="直接连接符 61462"/>
            <p:cNvSpPr/>
            <p:nvPr/>
          </p:nvSpPr>
          <p:spPr>
            <a:xfrm>
              <a:off x="409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64" name="直接连接符 61463"/>
            <p:cNvSpPr/>
            <p:nvPr/>
          </p:nvSpPr>
          <p:spPr>
            <a:xfrm>
              <a:off x="636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65" name="直接连接符 61464"/>
            <p:cNvSpPr/>
            <p:nvPr/>
          </p:nvSpPr>
          <p:spPr>
            <a:xfrm>
              <a:off x="862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66" name="直接连接符 61465"/>
            <p:cNvSpPr/>
            <p:nvPr/>
          </p:nvSpPr>
          <p:spPr>
            <a:xfrm>
              <a:off x="1043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67" name="直接连接符 61466"/>
            <p:cNvSpPr/>
            <p:nvPr/>
          </p:nvSpPr>
          <p:spPr>
            <a:xfrm>
              <a:off x="1225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68" name="直接连接符 61467"/>
            <p:cNvSpPr/>
            <p:nvPr/>
          </p:nvSpPr>
          <p:spPr>
            <a:xfrm>
              <a:off x="45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69" name="直接连接符 61468"/>
            <p:cNvSpPr/>
            <p:nvPr/>
          </p:nvSpPr>
          <p:spPr>
            <a:xfrm>
              <a:off x="1588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70" name="直接连接符 61469"/>
            <p:cNvSpPr/>
            <p:nvPr/>
          </p:nvSpPr>
          <p:spPr>
            <a:xfrm>
              <a:off x="1407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1471" name="直接连接符 61470"/>
          <p:cNvSpPr/>
          <p:nvPr/>
        </p:nvSpPr>
        <p:spPr>
          <a:xfrm>
            <a:off x="3748088" y="4627563"/>
            <a:ext cx="2663825" cy="0"/>
          </a:xfrm>
          <a:prstGeom prst="line">
            <a:avLst/>
          </a:prstGeom>
          <a:ln w="127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472" name="未知"/>
          <p:cNvSpPr/>
          <p:nvPr/>
        </p:nvSpPr>
        <p:spPr>
          <a:xfrm>
            <a:off x="3748088" y="4916488"/>
            <a:ext cx="2592387" cy="358775"/>
          </a:xfrm>
          <a:custGeom>
            <a:avLst/>
            <a:gdLst/>
            <a:ahLst/>
            <a:cxnLst/>
            <a:pathLst>
              <a:path w="1633" h="226">
                <a:moveTo>
                  <a:pt x="0" y="226"/>
                </a:moveTo>
                <a:cubicBezTo>
                  <a:pt x="272" y="113"/>
                  <a:pt x="544" y="0"/>
                  <a:pt x="816" y="0"/>
                </a:cubicBezTo>
                <a:cubicBezTo>
                  <a:pt x="1088" y="0"/>
                  <a:pt x="1360" y="113"/>
                  <a:pt x="1633" y="226"/>
                </a:cubicBezTo>
              </a:path>
            </a:pathLst>
          </a:custGeom>
          <a:noFill/>
          <a:ln w="127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73" name="未知"/>
          <p:cNvSpPr/>
          <p:nvPr/>
        </p:nvSpPr>
        <p:spPr>
          <a:xfrm>
            <a:off x="3748088" y="3835400"/>
            <a:ext cx="2519362" cy="517525"/>
          </a:xfrm>
          <a:custGeom>
            <a:avLst/>
            <a:gdLst/>
            <a:ahLst/>
            <a:cxnLst/>
            <a:pathLst>
              <a:path w="1587" h="326">
                <a:moveTo>
                  <a:pt x="0" y="46"/>
                </a:moveTo>
                <a:cubicBezTo>
                  <a:pt x="276" y="186"/>
                  <a:pt x="552" y="326"/>
                  <a:pt x="816" y="318"/>
                </a:cubicBezTo>
                <a:cubicBezTo>
                  <a:pt x="1080" y="310"/>
                  <a:pt x="1333" y="155"/>
                  <a:pt x="1587" y="0"/>
                </a:cubicBezTo>
              </a:path>
            </a:pathLst>
          </a:custGeom>
          <a:noFill/>
          <a:ln w="127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74" name="文本框 61473"/>
          <p:cNvSpPr txBox="1"/>
          <p:nvPr/>
        </p:nvSpPr>
        <p:spPr>
          <a:xfrm>
            <a:off x="3582988" y="5780088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热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5" name="文本框 61474"/>
          <p:cNvSpPr txBox="1"/>
          <p:nvPr/>
        </p:nvSpPr>
        <p:spPr>
          <a:xfrm>
            <a:off x="4787900" y="5780088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冷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6" name="文本框 61475"/>
          <p:cNvSpPr txBox="1"/>
          <p:nvPr/>
        </p:nvSpPr>
        <p:spPr>
          <a:xfrm>
            <a:off x="5940425" y="5780088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热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1477" name="组合 61476"/>
          <p:cNvGrpSpPr/>
          <p:nvPr/>
        </p:nvGrpSpPr>
        <p:grpSpPr>
          <a:xfrm>
            <a:off x="3708400" y="2708275"/>
            <a:ext cx="2808288" cy="144463"/>
            <a:chOff x="0" y="0"/>
            <a:chExt cx="1769" cy="91"/>
          </a:xfrm>
        </p:grpSpPr>
        <p:sp>
          <p:nvSpPr>
            <p:cNvPr id="61478" name="直接连接符 61477"/>
            <p:cNvSpPr/>
            <p:nvPr/>
          </p:nvSpPr>
          <p:spPr>
            <a:xfrm>
              <a:off x="0" y="0"/>
              <a:ext cx="1769" cy="0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79" name="直接连接符 61478"/>
            <p:cNvSpPr/>
            <p:nvPr/>
          </p:nvSpPr>
          <p:spPr>
            <a:xfrm>
              <a:off x="227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80" name="直接连接符 61479"/>
            <p:cNvSpPr/>
            <p:nvPr/>
          </p:nvSpPr>
          <p:spPr>
            <a:xfrm>
              <a:off x="409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81" name="直接连接符 61480"/>
            <p:cNvSpPr/>
            <p:nvPr/>
          </p:nvSpPr>
          <p:spPr>
            <a:xfrm>
              <a:off x="636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82" name="直接连接符 61481"/>
            <p:cNvSpPr/>
            <p:nvPr/>
          </p:nvSpPr>
          <p:spPr>
            <a:xfrm>
              <a:off x="862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83" name="直接连接符 61482"/>
            <p:cNvSpPr/>
            <p:nvPr/>
          </p:nvSpPr>
          <p:spPr>
            <a:xfrm>
              <a:off x="1043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84" name="直接连接符 61483"/>
            <p:cNvSpPr/>
            <p:nvPr/>
          </p:nvSpPr>
          <p:spPr>
            <a:xfrm>
              <a:off x="1225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85" name="直接连接符 61484"/>
            <p:cNvSpPr/>
            <p:nvPr/>
          </p:nvSpPr>
          <p:spPr>
            <a:xfrm>
              <a:off x="45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86" name="直接连接符 61485"/>
            <p:cNvSpPr/>
            <p:nvPr/>
          </p:nvSpPr>
          <p:spPr>
            <a:xfrm>
              <a:off x="1588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87" name="直接连接符 61486"/>
            <p:cNvSpPr/>
            <p:nvPr/>
          </p:nvSpPr>
          <p:spPr>
            <a:xfrm>
              <a:off x="1407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1488" name="直接连接符 61487"/>
          <p:cNvSpPr/>
          <p:nvPr/>
        </p:nvSpPr>
        <p:spPr>
          <a:xfrm>
            <a:off x="3851275" y="1844675"/>
            <a:ext cx="2663825" cy="0"/>
          </a:xfrm>
          <a:prstGeom prst="line">
            <a:avLst/>
          </a:prstGeom>
          <a:ln w="127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489" name="未知"/>
          <p:cNvSpPr/>
          <p:nvPr/>
        </p:nvSpPr>
        <p:spPr>
          <a:xfrm>
            <a:off x="3922713" y="1052513"/>
            <a:ext cx="2520950" cy="504825"/>
          </a:xfrm>
          <a:custGeom>
            <a:avLst/>
            <a:gdLst/>
            <a:ahLst/>
            <a:cxnLst/>
            <a:pathLst>
              <a:path w="1588" h="318">
                <a:moveTo>
                  <a:pt x="0" y="318"/>
                </a:moveTo>
                <a:cubicBezTo>
                  <a:pt x="298" y="159"/>
                  <a:pt x="597" y="0"/>
                  <a:pt x="862" y="0"/>
                </a:cubicBezTo>
                <a:cubicBezTo>
                  <a:pt x="1127" y="0"/>
                  <a:pt x="1357" y="159"/>
                  <a:pt x="1588" y="318"/>
                </a:cubicBezTo>
              </a:path>
            </a:pathLst>
          </a:custGeom>
          <a:noFill/>
          <a:ln w="127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90" name="未知"/>
          <p:cNvSpPr/>
          <p:nvPr/>
        </p:nvSpPr>
        <p:spPr>
          <a:xfrm>
            <a:off x="3851275" y="2060575"/>
            <a:ext cx="2592388" cy="444500"/>
          </a:xfrm>
          <a:custGeom>
            <a:avLst/>
            <a:gdLst/>
            <a:ahLst/>
            <a:cxnLst/>
            <a:pathLst>
              <a:path w="1633" h="280">
                <a:moveTo>
                  <a:pt x="0" y="0"/>
                </a:moveTo>
                <a:cubicBezTo>
                  <a:pt x="295" y="132"/>
                  <a:pt x="590" y="264"/>
                  <a:pt x="862" y="272"/>
                </a:cubicBezTo>
                <a:cubicBezTo>
                  <a:pt x="1134" y="280"/>
                  <a:pt x="1383" y="163"/>
                  <a:pt x="1633" y="46"/>
                </a:cubicBezTo>
              </a:path>
            </a:pathLst>
          </a:custGeom>
          <a:noFill/>
          <a:ln w="127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1491" name="组合 61490"/>
          <p:cNvGrpSpPr/>
          <p:nvPr/>
        </p:nvGrpSpPr>
        <p:grpSpPr>
          <a:xfrm>
            <a:off x="487363" y="5562600"/>
            <a:ext cx="2808287" cy="144463"/>
            <a:chOff x="0" y="0"/>
            <a:chExt cx="1769" cy="91"/>
          </a:xfrm>
        </p:grpSpPr>
        <p:sp>
          <p:nvSpPr>
            <p:cNvPr id="61492" name="直接连接符 61491"/>
            <p:cNvSpPr/>
            <p:nvPr/>
          </p:nvSpPr>
          <p:spPr>
            <a:xfrm>
              <a:off x="0" y="0"/>
              <a:ext cx="1769" cy="0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93" name="直接连接符 61492"/>
            <p:cNvSpPr/>
            <p:nvPr/>
          </p:nvSpPr>
          <p:spPr>
            <a:xfrm>
              <a:off x="227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94" name="直接连接符 61493"/>
            <p:cNvSpPr/>
            <p:nvPr/>
          </p:nvSpPr>
          <p:spPr>
            <a:xfrm>
              <a:off x="409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95" name="直接连接符 61494"/>
            <p:cNvSpPr/>
            <p:nvPr/>
          </p:nvSpPr>
          <p:spPr>
            <a:xfrm>
              <a:off x="636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96" name="直接连接符 61495"/>
            <p:cNvSpPr/>
            <p:nvPr/>
          </p:nvSpPr>
          <p:spPr>
            <a:xfrm>
              <a:off x="862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97" name="直接连接符 61496"/>
            <p:cNvSpPr/>
            <p:nvPr/>
          </p:nvSpPr>
          <p:spPr>
            <a:xfrm>
              <a:off x="1043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98" name="直接连接符 61497"/>
            <p:cNvSpPr/>
            <p:nvPr/>
          </p:nvSpPr>
          <p:spPr>
            <a:xfrm>
              <a:off x="1225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499" name="直接连接符 61498"/>
            <p:cNvSpPr/>
            <p:nvPr/>
          </p:nvSpPr>
          <p:spPr>
            <a:xfrm>
              <a:off x="45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00" name="直接连接符 61499"/>
            <p:cNvSpPr/>
            <p:nvPr/>
          </p:nvSpPr>
          <p:spPr>
            <a:xfrm>
              <a:off x="1588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01" name="直接连接符 61500"/>
            <p:cNvSpPr/>
            <p:nvPr/>
          </p:nvSpPr>
          <p:spPr>
            <a:xfrm>
              <a:off x="1407" y="0"/>
              <a:ext cx="181" cy="91"/>
            </a:xfrm>
            <a:prstGeom prst="line">
              <a:avLst/>
            </a:prstGeom>
            <a:ln w="12700" cap="flat" cmpd="sng">
              <a:solidFill>
                <a:srgbClr val="000099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1502" name="直接连接符 61501"/>
          <p:cNvSpPr/>
          <p:nvPr/>
        </p:nvSpPr>
        <p:spPr>
          <a:xfrm>
            <a:off x="560388" y="4699000"/>
            <a:ext cx="2663825" cy="0"/>
          </a:xfrm>
          <a:prstGeom prst="line">
            <a:avLst/>
          </a:prstGeom>
          <a:ln w="127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03" name="未知"/>
          <p:cNvSpPr/>
          <p:nvPr/>
        </p:nvSpPr>
        <p:spPr>
          <a:xfrm>
            <a:off x="630238" y="3906838"/>
            <a:ext cx="2520950" cy="504825"/>
          </a:xfrm>
          <a:custGeom>
            <a:avLst/>
            <a:gdLst/>
            <a:ahLst/>
            <a:cxnLst/>
            <a:pathLst>
              <a:path w="1588" h="318">
                <a:moveTo>
                  <a:pt x="0" y="318"/>
                </a:moveTo>
                <a:cubicBezTo>
                  <a:pt x="298" y="159"/>
                  <a:pt x="597" y="0"/>
                  <a:pt x="862" y="0"/>
                </a:cubicBezTo>
                <a:cubicBezTo>
                  <a:pt x="1127" y="0"/>
                  <a:pt x="1357" y="159"/>
                  <a:pt x="1588" y="318"/>
                </a:cubicBezTo>
              </a:path>
            </a:pathLst>
          </a:custGeom>
          <a:noFill/>
          <a:ln w="127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504" name="未知"/>
          <p:cNvSpPr/>
          <p:nvPr/>
        </p:nvSpPr>
        <p:spPr>
          <a:xfrm>
            <a:off x="558800" y="4914900"/>
            <a:ext cx="2592388" cy="444500"/>
          </a:xfrm>
          <a:custGeom>
            <a:avLst/>
            <a:gdLst/>
            <a:ahLst/>
            <a:cxnLst/>
            <a:pathLst>
              <a:path w="1633" h="280">
                <a:moveTo>
                  <a:pt x="0" y="0"/>
                </a:moveTo>
                <a:cubicBezTo>
                  <a:pt x="295" y="132"/>
                  <a:pt x="590" y="264"/>
                  <a:pt x="862" y="272"/>
                </a:cubicBezTo>
                <a:cubicBezTo>
                  <a:pt x="1134" y="280"/>
                  <a:pt x="1383" y="163"/>
                  <a:pt x="1633" y="46"/>
                </a:cubicBezTo>
              </a:path>
            </a:pathLst>
          </a:custGeom>
          <a:noFill/>
          <a:ln w="12700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505" name="文本框 61504"/>
          <p:cNvSpPr txBox="1"/>
          <p:nvPr/>
        </p:nvSpPr>
        <p:spPr>
          <a:xfrm>
            <a:off x="3760788" y="2924175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冷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06" name="文本框 61505"/>
          <p:cNvSpPr txBox="1"/>
          <p:nvPr/>
        </p:nvSpPr>
        <p:spPr>
          <a:xfrm>
            <a:off x="4860925" y="2924175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热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07" name="文本框 61506"/>
          <p:cNvSpPr txBox="1"/>
          <p:nvPr/>
        </p:nvSpPr>
        <p:spPr>
          <a:xfrm>
            <a:off x="5992813" y="2924175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冷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08" name="文本框 61507"/>
          <p:cNvSpPr txBox="1"/>
          <p:nvPr/>
        </p:nvSpPr>
        <p:spPr>
          <a:xfrm>
            <a:off x="395288" y="5851525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热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09" name="文本框 61508"/>
          <p:cNvSpPr txBox="1"/>
          <p:nvPr/>
        </p:nvSpPr>
        <p:spPr>
          <a:xfrm>
            <a:off x="1711325" y="5851525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冷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10" name="文本框 61509"/>
          <p:cNvSpPr txBox="1"/>
          <p:nvPr/>
        </p:nvSpPr>
        <p:spPr>
          <a:xfrm>
            <a:off x="2843213" y="5851525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热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11" name="文本框 61510"/>
          <p:cNvSpPr txBox="1"/>
          <p:nvPr/>
        </p:nvSpPr>
        <p:spPr>
          <a:xfrm>
            <a:off x="1744663" y="3376613"/>
            <a:ext cx="40481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2400" b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12" name="文本框 61511"/>
          <p:cNvSpPr txBox="1"/>
          <p:nvPr/>
        </p:nvSpPr>
        <p:spPr>
          <a:xfrm>
            <a:off x="4911725" y="3376613"/>
            <a:ext cx="387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sz="2400" b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13" name="文本框 61512"/>
          <p:cNvSpPr txBox="1"/>
          <p:nvPr/>
        </p:nvSpPr>
        <p:spPr>
          <a:xfrm>
            <a:off x="1744663" y="6257925"/>
            <a:ext cx="387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2400" b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14" name="文本框 61513"/>
          <p:cNvSpPr txBox="1"/>
          <p:nvPr/>
        </p:nvSpPr>
        <p:spPr>
          <a:xfrm>
            <a:off x="4840288" y="6257925"/>
            <a:ext cx="40481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2400" b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15" name="文本框 61514"/>
          <p:cNvSpPr txBox="1"/>
          <p:nvPr/>
        </p:nvSpPr>
        <p:spPr>
          <a:xfrm>
            <a:off x="5076825" y="549275"/>
            <a:ext cx="16557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B D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16" name="文本框 61515"/>
          <p:cNvSpPr txBox="1"/>
          <p:nvPr/>
        </p:nvSpPr>
        <p:spPr>
          <a:xfrm>
            <a:off x="6877050" y="620713"/>
            <a:ext cx="1831975" cy="54006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3600">
                <a:latin typeface="Arial" panose="020B0604020202020204" pitchFamily="34" charset="0"/>
              </a:rPr>
              <a:t>由此我们可以看出，近地面气压与气温的关系表现为：</a:t>
            </a:r>
            <a:endParaRPr lang="zh-CN" altLang="en-US" sz="3600">
              <a:latin typeface="Arial" panose="020B0604020202020204" pitchFamily="34" charset="0"/>
            </a:endParaRPr>
          </a:p>
        </p:txBody>
      </p:sp>
      <p:sp>
        <p:nvSpPr>
          <p:cNvPr id="61517" name="文本框 61516"/>
          <p:cNvSpPr txBox="1"/>
          <p:nvPr/>
        </p:nvSpPr>
        <p:spPr>
          <a:xfrm>
            <a:off x="6804025" y="1557338"/>
            <a:ext cx="671513" cy="33115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热低压，冷高压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1518" name="直接连接符 61517"/>
          <p:cNvSpPr/>
          <p:nvPr/>
        </p:nvSpPr>
        <p:spPr>
          <a:xfrm flipH="1">
            <a:off x="5292725" y="2205038"/>
            <a:ext cx="1584325" cy="4318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519" name="直接连接符 61518"/>
          <p:cNvSpPr/>
          <p:nvPr/>
        </p:nvSpPr>
        <p:spPr>
          <a:xfrm flipH="1">
            <a:off x="5292725" y="3789363"/>
            <a:ext cx="1584325" cy="15843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521" name="文本框 61520"/>
          <p:cNvSpPr txBox="1"/>
          <p:nvPr/>
        </p:nvSpPr>
        <p:spPr>
          <a:xfrm>
            <a:off x="4643438" y="5157788"/>
            <a:ext cx="10080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高压</a:t>
            </a:r>
            <a:endParaRPr lang="zh-CN" altLang="en-US" sz="24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1522" name="文本框 61521"/>
          <p:cNvSpPr txBox="1"/>
          <p:nvPr/>
        </p:nvSpPr>
        <p:spPr>
          <a:xfrm>
            <a:off x="4643438" y="2349500"/>
            <a:ext cx="10080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低压</a:t>
            </a:r>
            <a:endParaRPr lang="zh-CN" altLang="en-US" sz="24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1524" name="文本框 61523"/>
          <p:cNvSpPr txBox="1"/>
          <p:nvPr/>
        </p:nvSpPr>
        <p:spPr>
          <a:xfrm>
            <a:off x="2411413" y="0"/>
            <a:ext cx="30972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看图要仔细</a:t>
            </a:r>
            <a:endParaRPr lang="zh-CN" altLang="en-US" sz="24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1442" name="文本框 61441"/>
          <p:cNvSpPr txBox="1"/>
          <p:nvPr/>
        </p:nvSpPr>
        <p:spPr>
          <a:xfrm>
            <a:off x="323850" y="549275"/>
            <a:ext cx="55435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读下列等压线示意图，正确的是：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6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6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5" grpId="0"/>
      <p:bldP spid="61516" grpId="0"/>
      <p:bldP spid="61517" grpId="0"/>
      <p:bldP spid="61521" grpId="0"/>
      <p:bldP spid="61522" grpId="0"/>
    </p:bldLst>
  </p:timing>
</p:sld>
</file>

<file path=ppt/theme/theme1.xml><?xml version="1.0" encoding="utf-8"?>
<a:theme xmlns:a="http://schemas.openxmlformats.org/drawingml/2006/main" name="213TGp_natural_light_v2[1]">
  <a:themeElements>
    <a:clrScheme name="213TGp_natural_light_v2[1] 2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213TGp_natural_light_v2[1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13TGp_natural_light_v2[1]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3TGp_natural_light_v2[1] 2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3TGp_natural_light_v2[1] 3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98C13D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CADDAF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213TGp_natural_light_v2[1]</Template>
  <TotalTime>0</TotalTime>
  <Words>1434</Words>
  <Application>WPS 演示</Application>
  <PresentationFormat>在屏幕上显示</PresentationFormat>
  <Paragraphs>483</Paragraphs>
  <Slides>28</Slides>
  <Notes>4</Notes>
  <HiddenSlides>0</HiddenSlides>
  <MMClips>1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9" baseType="lpstr">
      <vt:lpstr>Arial</vt:lpstr>
      <vt:lpstr>宋体</vt:lpstr>
      <vt:lpstr>Wingdings</vt:lpstr>
      <vt:lpstr>Calibri</vt:lpstr>
      <vt:lpstr>华文隶书</vt:lpstr>
      <vt:lpstr>华文楷体</vt:lpstr>
      <vt:lpstr>黑体</vt:lpstr>
      <vt:lpstr>Times New Roman</vt:lpstr>
      <vt:lpstr>华文行楷</vt:lpstr>
      <vt:lpstr>楷体_GB2312</vt:lpstr>
      <vt:lpstr>华文新魏</vt:lpstr>
      <vt:lpstr>仿宋_GB2312</vt:lpstr>
      <vt:lpstr>隶书</vt:lpstr>
      <vt:lpstr>新宋体</vt:lpstr>
      <vt:lpstr>仿宋</vt:lpstr>
      <vt:lpstr>楷体_GB2312</vt:lpstr>
      <vt:lpstr>微软雅黑</vt:lpstr>
      <vt:lpstr>Arial Unicode MS</vt:lpstr>
      <vt:lpstr>213TGp_natural_light_v2[1]</vt:lpstr>
      <vt:lpstr>默认设计模板</vt:lpstr>
      <vt:lpstr>PBrush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WWW.YlmF.CoM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2.3大气运动</dc:title>
  <dc:creator>user</dc:creator>
  <cp:lastModifiedBy>WIN 8</cp:lastModifiedBy>
  <cp:revision>191</cp:revision>
  <dcterms:created xsi:type="dcterms:W3CDTF">2009-10-16T02:25:18Z</dcterms:created>
  <dcterms:modified xsi:type="dcterms:W3CDTF">2017-09-30T02:54:37Z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2052-10.1.0.6750</vt:lpwstr>
  </property>
</Properties>
</file>