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58" r:id="rId4"/>
    <p:sldId id="286" r:id="rId5"/>
    <p:sldId id="257" r:id="rId6"/>
    <p:sldId id="283" r:id="rId7"/>
    <p:sldId id="284" r:id="rId8"/>
    <p:sldId id="259" r:id="rId9"/>
    <p:sldId id="293" r:id="rId10"/>
    <p:sldId id="277" r:id="rId11"/>
    <p:sldId id="312" r:id="rId12"/>
    <p:sldId id="281" r:id="rId13"/>
    <p:sldId id="261" r:id="rId14"/>
    <p:sldId id="260" r:id="rId15"/>
    <p:sldId id="297" r:id="rId16"/>
    <p:sldId id="313" r:id="rId17"/>
    <p:sldId id="314" r:id="rId18"/>
    <p:sldId id="304" r:id="rId19"/>
    <p:sldId id="309" r:id="rId20"/>
    <p:sldId id="266" r:id="rId21"/>
    <p:sldId id="315" r:id="rId22"/>
    <p:sldId id="305" r:id="rId23"/>
    <p:sldId id="302" r:id="rId24"/>
    <p:sldId id="303" r:id="rId25"/>
    <p:sldId id="300" r:id="rId26"/>
    <p:sldId id="316" r:id="rId27"/>
    <p:sldId id="270" r:id="rId28"/>
    <p:sldId id="299" r:id="rId29"/>
    <p:sldId id="298" r:id="rId30"/>
    <p:sldId id="265" r:id="rId31"/>
    <p:sldId id="267" r:id="rId32"/>
    <p:sldId id="306" r:id="rId33"/>
    <p:sldId id="317" r:id="rId34"/>
    <p:sldId id="307" r:id="rId35"/>
    <p:sldId id="311" r:id="rId36"/>
    <p:sldId id="308" r:id="rId37"/>
  </p:sldIdLst>
  <p:sldSz cx="9144000" cy="5715000" type="screen16x10"/>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18065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326" y="-90"/>
      </p:cViewPr>
      <p:guideLst>
        <p:guide orient="horz" pos="180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5355"/>
            <a:ext cx="7772400" cy="1225021"/>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118DDF03-9EBC-44AE-A6D9-5A0D11E2FC03}" type="datetimeFigureOut">
              <a:rPr lang="zh-CN" altLang="en-US"/>
              <a:pPr>
                <a:defRPr/>
              </a:pPr>
              <a:t>2020/2/16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274FCD1-71E4-4C75-BD14-23252C7AE56F}"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A0BB84B-5AE3-49F8-8612-EE579D52D115}" type="datetimeFigureOut">
              <a:rPr lang="zh-CN" altLang="en-US"/>
              <a:pPr>
                <a:defRPr/>
              </a:pPr>
              <a:t>2020/2/16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1678AC9-022F-44F4-A8FE-D032BC614F25}"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865"/>
            <a:ext cx="2057400" cy="487627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865"/>
            <a:ext cx="6019800" cy="487627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B39ABA8-9243-4F5A-A891-602D64760F88}" type="datetimeFigureOut">
              <a:rPr lang="zh-CN" altLang="en-US"/>
              <a:pPr>
                <a:defRPr/>
              </a:pPr>
              <a:t>2020/2/16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14C032A-47EE-48FA-AE9A-96B5E33C48BD}"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C2253A12-040E-475D-BAC3-35A2169A7FCB}" type="datetimeFigureOut">
              <a:rPr lang="zh-CN" altLang="en-US"/>
              <a:pPr>
                <a:defRPr/>
              </a:pPr>
              <a:t>2020/2/16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398128E-63A6-4BBE-A7D2-55CFFBF8C00E}"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7"/>
            <a:ext cx="7772400" cy="1135063"/>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8AC0126F-960D-4112-8EF5-8F9400820325}" type="datetimeFigureOut">
              <a:rPr lang="zh-CN" altLang="en-US"/>
              <a:pPr>
                <a:defRPr/>
              </a:pPr>
              <a:t>2020/2/16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894A498-551A-4164-A317-78E9BB69D126}"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301B470C-6155-4519-BB2F-B59B74887808}" type="datetimeFigureOut">
              <a:rPr lang="zh-CN" altLang="en-US"/>
              <a:pPr>
                <a:defRPr/>
              </a:pPr>
              <a:t>2020/2/16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4F10AFA-9EAD-41D7-99DB-3213B72E869C}"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62AF9A40-15ED-4165-8A36-6274836C9EAB}" type="datetimeFigureOut">
              <a:rPr lang="zh-CN" altLang="en-US"/>
              <a:pPr>
                <a:defRPr/>
              </a:pPr>
              <a:t>2020/2/16</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8722BE51-8FE1-48A7-919D-A24F5B164D64}"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58348227-56DC-453A-89EB-059A0E17E805}" type="datetimeFigureOut">
              <a:rPr lang="zh-CN" altLang="en-US"/>
              <a:pPr>
                <a:defRPr/>
              </a:pPr>
              <a:t>2020/2/16</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F4E01ED0-2022-49C4-A9B4-873079983F1E}"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19DE033-592E-42BA-9FC9-4F49F8F8C3DF}" type="datetimeFigureOut">
              <a:rPr lang="zh-CN" altLang="en-US"/>
              <a:pPr>
                <a:defRPr/>
              </a:pPr>
              <a:t>2020/2/16</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2B42EA5-3458-46AE-B958-640300AD87E2}"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27542"/>
            <a:ext cx="3008313" cy="968375"/>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58AC2F6-2944-428B-98C9-5388ADA0FBA6}" type="datetimeFigureOut">
              <a:rPr lang="zh-CN" altLang="en-US"/>
              <a:pPr>
                <a:defRPr/>
              </a:pPr>
              <a:t>2020/2/16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912FFA1-677D-4AD7-A777-7036899E023B}"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510646"/>
            <a:ext cx="5486400" cy="3429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5B701BB3-52CB-4980-A09D-4229FCFC3A5F}" type="datetimeFigureOut">
              <a:rPr lang="zh-CN" altLang="en-US"/>
              <a:pPr>
                <a:defRPr/>
              </a:pPr>
              <a:t>2020/2/16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6A9E41B-38C7-46A7-ACC1-C50B5EF38E37}"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28865"/>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333500"/>
            <a:ext cx="8229600" cy="37716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F8B16D64-ECD3-4BCC-9DBB-669A945D1C8D}" type="datetimeFigureOut">
              <a:rPr lang="zh-CN" altLang="en-US"/>
              <a:pPr>
                <a:defRPr/>
              </a:pPr>
              <a:t>2020/2/16</a:t>
            </a:fld>
            <a:endParaRPr lang="zh-CN" altLang="en-US"/>
          </a:p>
        </p:txBody>
      </p:sp>
      <p:sp>
        <p:nvSpPr>
          <p:cNvPr id="5" name="页脚占位符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54DFDA6C-1C6F-40F2-AB29-835A90515117}"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file:///E:\&#20219;&#31168;&#28949;\&#35838;&#20214;\&#25104;&#25165;&#20043;&#36335;\2015&#21516;&#27493;\&#20154;&#25945;&#22320;&#29702;&#24517;&#20462;2\Q4.TIF" TargetMode="External"/><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154DL14.TIF" TargetMode="Externa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file:///E:\&#20219;&#31168;&#28949;\&#35838;&#20214;\&#25104;&#25165;&#20043;&#36335;\2015&#21516;&#27493;\&#20154;&#25945;&#22320;&#29702;&#24517;&#20462;2\17.tif"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file:///E:\&#20219;&#31168;&#28949;\&#35838;&#20214;\&#25104;&#25165;&#20043;&#36335;\2015&#21516;&#27493;\&#20154;&#25945;&#22320;&#29702;&#24517;&#20462;2\18.tif"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file:///E:\&#30005;&#23376;&#31295;\&#37329;&#29256;&#25945;&#31243;&#65288;&#39759;&#65289;\10.5\213&#22320;&#29702;&#65288;&#26087;&#25945;&#26448;&#20154;&#25945;&#24517;&#20462;2&#20316;&#19994;&#27979;&#35780;-&#25945;&#24072;&#35838;&#20214;\177DL5.TIF"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http://www.chinabaike.com/article/UploadPic/2007-7/2007727133514754.jpg" TargetMode="External"/><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58888" y="2436813"/>
            <a:ext cx="7772400" cy="1135063"/>
          </a:xfrm>
        </p:spPr>
        <p:txBody>
          <a:bodyPr rtlCol="0">
            <a:normAutofit fontScale="90000"/>
          </a:bodyPr>
          <a:lstStyle/>
          <a:p>
            <a:pPr fontAlgn="auto">
              <a:spcAft>
                <a:spcPts val="0"/>
              </a:spcAft>
              <a:defRPr/>
            </a:pPr>
            <a:r>
              <a:rPr lang="zh-CN" altLang="en-US" dirty="0">
                <a:solidFill>
                  <a:srgbClr val="FF0000"/>
                </a:solidFill>
                <a:latin typeface="楷体" pitchFamily="49" charset="-122"/>
                <a:ea typeface="楷体" pitchFamily="49" charset="-122"/>
              </a:rPr>
              <a:t>第二</a:t>
            </a:r>
            <a:r>
              <a:rPr lang="zh-CN" altLang="en-US" dirty="0" smtClean="0">
                <a:solidFill>
                  <a:srgbClr val="FF0000"/>
                </a:solidFill>
                <a:latin typeface="楷体" pitchFamily="49" charset="-122"/>
                <a:ea typeface="楷体" pitchFamily="49" charset="-122"/>
              </a:rPr>
              <a:t>节 人口</a:t>
            </a:r>
            <a:r>
              <a:rPr lang="zh-CN" altLang="en-US" dirty="0">
                <a:solidFill>
                  <a:srgbClr val="FF0000"/>
                </a:solidFill>
                <a:latin typeface="楷体" pitchFamily="49" charset="-122"/>
                <a:ea typeface="楷体" pitchFamily="49" charset="-122"/>
              </a:rPr>
              <a:t>的空间变化</a:t>
            </a:r>
            <a:br>
              <a:rPr lang="zh-CN" altLang="en-US" dirty="0">
                <a:solidFill>
                  <a:srgbClr val="FF0000"/>
                </a:solidFill>
                <a:latin typeface="楷体" pitchFamily="49" charset="-122"/>
                <a:ea typeface="楷体" pitchFamily="49" charset="-122"/>
              </a:rPr>
            </a:br>
            <a:endParaRPr lang="zh-CN" altLang="en-US" dirty="0">
              <a:solidFill>
                <a:srgbClr val="FF0000"/>
              </a:solidFill>
              <a:latin typeface="楷体" pitchFamily="49" charset="-122"/>
              <a:ea typeface="楷体" pitchFamily="49" charset="-122"/>
            </a:endParaRPr>
          </a:p>
        </p:txBody>
      </p:sp>
      <p:sp>
        <p:nvSpPr>
          <p:cNvPr id="4" name="文本占位符 3"/>
          <p:cNvSpPr>
            <a:spLocks noGrp="1"/>
          </p:cNvSpPr>
          <p:nvPr>
            <p:ph type="body" idx="1"/>
          </p:nvPr>
        </p:nvSpPr>
        <p:spPr>
          <a:xfrm>
            <a:off x="971550" y="997480"/>
            <a:ext cx="7556500" cy="780521"/>
          </a:xfrm>
        </p:spPr>
        <p:txBody>
          <a:bodyPr rtlCol="0">
            <a:normAutofit/>
          </a:bodyPr>
          <a:lstStyle/>
          <a:p>
            <a:pPr fontAlgn="auto">
              <a:spcAft>
                <a:spcPts val="0"/>
              </a:spcAft>
              <a:buFont typeface="Arial" pitchFamily="34" charset="0"/>
              <a:buNone/>
              <a:defRPr/>
            </a:pPr>
            <a:r>
              <a:rPr lang="zh-CN" altLang="en-US" sz="3200" b="1" dirty="0" smtClean="0">
                <a:solidFill>
                  <a:schemeClr val="tx1"/>
                </a:solidFill>
                <a:latin typeface="楷体" pitchFamily="49" charset="-122"/>
                <a:ea typeface="楷体" pitchFamily="49" charset="-122"/>
              </a:rPr>
              <a:t>第一章  人口的变化</a:t>
            </a:r>
            <a:endParaRPr lang="zh-CN" altLang="en-US" sz="3200" b="1" dirty="0">
              <a:solidFill>
                <a:schemeClr val="tx1"/>
              </a:solidFill>
              <a:latin typeface="楷体" pitchFamily="49" charset="-122"/>
              <a:ea typeface="楷体"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008" name="Group 120"/>
          <p:cNvGraphicFramePr>
            <a:graphicFrameLocks noGrp="1"/>
          </p:cNvGraphicFramePr>
          <p:nvPr/>
        </p:nvGraphicFramePr>
        <p:xfrm>
          <a:off x="395288" y="337344"/>
          <a:ext cx="8497192" cy="4896420"/>
        </p:xfrm>
        <a:graphic>
          <a:graphicData uri="http://schemas.openxmlformats.org/drawingml/2006/table">
            <a:tbl>
              <a:tblPr/>
              <a:tblGrid>
                <a:gridCol w="853372"/>
                <a:gridCol w="3288967"/>
                <a:gridCol w="4354853"/>
              </a:tblGrid>
              <a:tr h="3987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700" b="1" i="0" u="none" strike="noStrike" cap="none" normalizeH="0" baseline="0" dirty="0" smtClean="0">
                          <a:ln>
                            <a:noFill/>
                          </a:ln>
                          <a:solidFill>
                            <a:srgbClr val="0070C0"/>
                          </a:solidFill>
                          <a:effectLst/>
                          <a:latin typeface="楷体_GB2312" pitchFamily="49" charset="-122"/>
                          <a:ea typeface="楷体_GB2312" pitchFamily="49" charset="-122"/>
                          <a:cs typeface="Times New Roman" pitchFamily="18" charset="0"/>
                        </a:rPr>
                        <a:t>时期</a:t>
                      </a:r>
                      <a:endParaRPr kumimoji="0" lang="zh-CN" altLang="en-US" sz="1700" b="0" i="0" u="none" strike="noStrike" cap="none" normalizeH="0" baseline="0" dirty="0" smtClean="0">
                        <a:ln>
                          <a:noFill/>
                        </a:ln>
                        <a:solidFill>
                          <a:srgbClr val="0070C0"/>
                        </a:solidFill>
                        <a:effectLst/>
                        <a:latin typeface="楷体_GB2312" pitchFamily="49" charset="-122"/>
                        <a:ea typeface="楷体_GB2312" pitchFamily="49" charset="-122"/>
                        <a:cs typeface="Times New Roman" pitchFamily="18" charset="0"/>
                      </a:endParaRPr>
                    </a:p>
                  </a:txBody>
                  <a:tcPr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700" b="1" i="0" u="none" strike="noStrike" cap="none" normalizeH="0" baseline="0" dirty="0" smtClean="0">
                          <a:ln>
                            <a:noFill/>
                          </a:ln>
                          <a:solidFill>
                            <a:srgbClr val="0070C0"/>
                          </a:solidFill>
                          <a:effectLst/>
                          <a:latin typeface="楷体_GB2312" pitchFamily="49" charset="-122"/>
                          <a:ea typeface="楷体_GB2312" pitchFamily="49" charset="-122"/>
                          <a:cs typeface="Times New Roman" pitchFamily="18" charset="0"/>
                        </a:rPr>
                        <a:t>19</a:t>
                      </a:r>
                      <a:r>
                        <a:rPr kumimoji="0" lang="zh-CN" altLang="en-US" sz="1700" b="1" i="0" u="none" strike="noStrike" cap="none" normalizeH="0" baseline="0" dirty="0" smtClean="0">
                          <a:ln>
                            <a:noFill/>
                          </a:ln>
                          <a:solidFill>
                            <a:srgbClr val="0070C0"/>
                          </a:solidFill>
                          <a:effectLst/>
                          <a:latin typeface="楷体_GB2312" pitchFamily="49" charset="-122"/>
                          <a:ea typeface="楷体_GB2312" pitchFamily="49" charset="-122"/>
                          <a:cs typeface="Times New Roman" pitchFamily="18" charset="0"/>
                        </a:rPr>
                        <a:t>世纪以前</a:t>
                      </a:r>
                      <a:endParaRPr kumimoji="0" lang="zh-CN" altLang="en-US" sz="1700" b="0" i="0" u="none" strike="noStrike" cap="none" normalizeH="0" baseline="0" dirty="0" smtClean="0">
                        <a:ln>
                          <a:noFill/>
                        </a:ln>
                        <a:solidFill>
                          <a:srgbClr val="0070C0"/>
                        </a:solidFill>
                        <a:effectLst/>
                        <a:latin typeface="楷体_GB2312" pitchFamily="49" charset="-122"/>
                        <a:ea typeface="楷体_GB2312" pitchFamily="49" charset="-122"/>
                        <a:cs typeface="Times New Roman" pitchFamily="18" charset="0"/>
                      </a:endParaRPr>
                    </a:p>
                  </a:txBody>
                  <a:tcPr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700" b="1" i="0" u="none" strike="noStrike" cap="none" normalizeH="0" baseline="0" dirty="0" smtClean="0">
                          <a:ln>
                            <a:noFill/>
                          </a:ln>
                          <a:solidFill>
                            <a:srgbClr val="0070C0"/>
                          </a:solidFill>
                          <a:effectLst/>
                          <a:latin typeface="楷体_GB2312" pitchFamily="49" charset="-122"/>
                          <a:ea typeface="楷体_GB2312" pitchFamily="49" charset="-122"/>
                          <a:cs typeface="Times New Roman" pitchFamily="18" charset="0"/>
                        </a:rPr>
                        <a:t>第二次世界大战以后</a:t>
                      </a:r>
                      <a:endParaRPr kumimoji="0" lang="zh-CN" altLang="en-US" sz="1700" b="0" i="0" u="none" strike="noStrike" cap="none" normalizeH="0" baseline="0" dirty="0" smtClean="0">
                        <a:ln>
                          <a:noFill/>
                        </a:ln>
                        <a:solidFill>
                          <a:srgbClr val="0070C0"/>
                        </a:solidFill>
                        <a:effectLst/>
                        <a:latin typeface="楷体_GB2312" pitchFamily="49" charset="-122"/>
                        <a:ea typeface="楷体_GB2312" pitchFamily="49" charset="-122"/>
                        <a:cs typeface="Times New Roman" pitchFamily="18" charset="0"/>
                      </a:endParaRPr>
                    </a:p>
                  </a:txBody>
                  <a:tcPr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231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0000"/>
                          </a:solidFill>
                          <a:effectLst/>
                          <a:latin typeface="楷体" pitchFamily="49" charset="-122"/>
                          <a:ea typeface="楷体" pitchFamily="49" charset="-122"/>
                          <a:cs typeface="Times New Roman" pitchFamily="18" charset="0"/>
                        </a:rPr>
                        <a:t>特点</a:t>
                      </a:r>
                      <a:endParaRPr kumimoji="0" lang="zh-CN" altLang="en-US" sz="2000" b="0"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endParaRPr>
                    </a:p>
                  </a:txBody>
                  <a:tcPr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以集团性、大批的移民为主</a:t>
                      </a:r>
                      <a:r>
                        <a:rPr kumimoji="0" lang="en-US" altLang="zh-CN" sz="20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a:t>
                      </a:r>
                      <a:r>
                        <a:rPr kumimoji="0" lang="zh-CN" altLang="en-US" sz="20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即定居移民为主</a:t>
                      </a:r>
                      <a:r>
                        <a:rPr kumimoji="0" lang="en-US" altLang="zh-CN" sz="20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a:t>
                      </a:r>
                      <a:r>
                        <a:rPr kumimoji="0" lang="zh-CN" altLang="en-US" sz="20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；由旧大陆</a:t>
                      </a:r>
                      <a:r>
                        <a:rPr kumimoji="0" lang="en-US" altLang="zh-CN" sz="20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a:t>
                      </a:r>
                      <a:r>
                        <a:rPr kumimoji="0" lang="zh-CN" altLang="en-US" sz="20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亚非欧</a:t>
                      </a:r>
                      <a:r>
                        <a:rPr kumimoji="0" lang="en-US" altLang="zh-CN" sz="20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a:t>
                      </a:r>
                      <a:r>
                        <a:rPr kumimoji="0" lang="zh-CN" altLang="en-US" sz="20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移向新大陆</a:t>
                      </a:r>
                      <a:r>
                        <a:rPr kumimoji="0" lang="en-US" altLang="zh-CN" sz="20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a:t>
                      </a:r>
                      <a:r>
                        <a:rPr kumimoji="0" lang="zh-CN" altLang="en-US" sz="20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美洲和大洋洲</a:t>
                      </a:r>
                      <a:r>
                        <a:rPr kumimoji="0" lang="en-US" altLang="zh-CN" sz="20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a:t>
                      </a:r>
                      <a:endParaRPr kumimoji="0" lang="en-US" altLang="zh-CN" sz="2000" b="0"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endParaRPr>
                    </a:p>
                  </a:txBody>
                  <a:tcPr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FF0000"/>
                          </a:solidFill>
                          <a:effectLst/>
                          <a:latin typeface="楷体" pitchFamily="49" charset="-122"/>
                          <a:ea typeface="楷体" pitchFamily="49" charset="-122"/>
                          <a:cs typeface="Times New Roman" pitchFamily="18" charset="0"/>
                        </a:rPr>
                        <a:t>从发展中国家流向发达国家；定居移民减少，短期流动的人口增多</a:t>
                      </a:r>
                      <a:r>
                        <a:rPr kumimoji="0" lang="en-US" altLang="zh-CN" sz="2000" b="1" i="0" u="none" strike="noStrike" cap="none" normalizeH="0" baseline="0" smtClean="0">
                          <a:ln>
                            <a:noFill/>
                          </a:ln>
                          <a:solidFill>
                            <a:srgbClr val="FF0000"/>
                          </a:solidFill>
                          <a:effectLst/>
                          <a:latin typeface="楷体" pitchFamily="49" charset="-122"/>
                          <a:ea typeface="楷体" pitchFamily="49" charset="-122"/>
                          <a:cs typeface="Times New Roman" pitchFamily="18" charset="0"/>
                        </a:rPr>
                        <a:t>(</a:t>
                      </a:r>
                      <a:r>
                        <a:rPr kumimoji="0" lang="zh-CN" altLang="en-US" sz="2000" b="1" i="0" u="none" strike="noStrike" cap="none" normalizeH="0" baseline="0" smtClean="0">
                          <a:ln>
                            <a:noFill/>
                          </a:ln>
                          <a:solidFill>
                            <a:srgbClr val="FF0000"/>
                          </a:solidFill>
                          <a:effectLst/>
                          <a:latin typeface="楷体" pitchFamily="49" charset="-122"/>
                          <a:ea typeface="楷体" pitchFamily="49" charset="-122"/>
                          <a:cs typeface="Times New Roman" pitchFamily="18" charset="0"/>
                        </a:rPr>
                        <a:t>即外籍工人</a:t>
                      </a:r>
                      <a:r>
                        <a:rPr kumimoji="0" lang="en-US" altLang="zh-CN" sz="2000" b="1" i="0" u="none" strike="noStrike" cap="none" normalizeH="0" baseline="0" smtClean="0">
                          <a:ln>
                            <a:noFill/>
                          </a:ln>
                          <a:solidFill>
                            <a:srgbClr val="FF0000"/>
                          </a:solidFill>
                          <a:effectLst/>
                          <a:latin typeface="楷体" pitchFamily="49" charset="-122"/>
                          <a:ea typeface="楷体" pitchFamily="49" charset="-122"/>
                          <a:cs typeface="Times New Roman" pitchFamily="18" charset="0"/>
                        </a:rPr>
                        <a:t>)</a:t>
                      </a:r>
                      <a:endParaRPr kumimoji="0" lang="en-US" altLang="zh-CN" sz="2000" b="0" i="0" u="none" strike="noStrike" cap="none" normalizeH="0" baseline="0" smtClean="0">
                        <a:ln>
                          <a:noFill/>
                        </a:ln>
                        <a:solidFill>
                          <a:schemeClr val="tx1"/>
                        </a:solidFill>
                        <a:effectLst/>
                        <a:latin typeface="楷体" pitchFamily="49" charset="-122"/>
                        <a:ea typeface="楷体" pitchFamily="49" charset="-122"/>
                        <a:cs typeface="Times New Roman" pitchFamily="18" charset="0"/>
                      </a:endParaRPr>
                    </a:p>
                  </a:txBody>
                  <a:tcPr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68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0000"/>
                          </a:solidFill>
                          <a:effectLst/>
                          <a:latin typeface="楷体" pitchFamily="49" charset="-122"/>
                          <a:ea typeface="楷体" pitchFamily="49" charset="-122"/>
                          <a:cs typeface="Times New Roman" pitchFamily="18" charset="0"/>
                        </a:rPr>
                        <a:t>迁出</a:t>
                      </a:r>
                      <a:endParaRPr kumimoji="0" lang="zh-CN" altLang="en-US" sz="2000" b="0"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0000"/>
                          </a:solidFill>
                          <a:effectLst/>
                          <a:latin typeface="楷体" pitchFamily="49" charset="-122"/>
                          <a:ea typeface="楷体" pitchFamily="49" charset="-122"/>
                          <a:cs typeface="Times New Roman" pitchFamily="18" charset="0"/>
                        </a:rPr>
                        <a:t>地区</a:t>
                      </a:r>
                      <a:endParaRPr kumimoji="0" lang="zh-CN" altLang="en-US" sz="2000" b="0" i="0" u="none" strike="noStrike" cap="none" normalizeH="0" baseline="0" dirty="0" smtClean="0">
                        <a:ln>
                          <a:noFill/>
                        </a:ln>
                        <a:solidFill>
                          <a:schemeClr val="tx1"/>
                        </a:solidFill>
                        <a:effectLst/>
                        <a:latin typeface="楷体" pitchFamily="49" charset="-122"/>
                        <a:ea typeface="楷体" pitchFamily="49" charset="-122"/>
                      </a:endParaRPr>
                    </a:p>
                  </a:txBody>
                  <a:tcPr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旧大陆</a:t>
                      </a:r>
                      <a:r>
                        <a:rPr kumimoji="0" lang="en-US" altLang="zh-CN" sz="20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a:t>
                      </a:r>
                      <a:r>
                        <a:rPr kumimoji="0" lang="zh-CN" altLang="en-US" sz="20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欧洲、非洲、亚洲</a:t>
                      </a:r>
                      <a:r>
                        <a:rPr kumimoji="0" lang="en-US" altLang="zh-CN" sz="20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a:t>
                      </a:r>
                      <a:endParaRPr kumimoji="0" lang="en-US" altLang="zh-CN" sz="2000" b="0"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endParaRPr>
                    </a:p>
                  </a:txBody>
                  <a:tcPr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0000"/>
                          </a:solidFill>
                          <a:effectLst/>
                          <a:latin typeface="楷体" pitchFamily="49" charset="-122"/>
                          <a:ea typeface="楷体" pitchFamily="49" charset="-122"/>
                          <a:cs typeface="Times New Roman" pitchFamily="18" charset="0"/>
                        </a:rPr>
                        <a:t>拉丁美洲、亚洲、非洲等</a:t>
                      </a:r>
                      <a:endParaRPr kumimoji="0" lang="zh-CN" altLang="en-US" sz="2000" b="0"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endParaRPr>
                    </a:p>
                  </a:txBody>
                  <a:tcPr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68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0000"/>
                          </a:solidFill>
                          <a:effectLst/>
                          <a:latin typeface="楷体" pitchFamily="49" charset="-122"/>
                          <a:ea typeface="楷体" pitchFamily="49" charset="-122"/>
                          <a:cs typeface="Times New Roman" pitchFamily="18" charset="0"/>
                        </a:rPr>
                        <a:t>迁入</a:t>
                      </a:r>
                      <a:endParaRPr kumimoji="0" lang="zh-CN" altLang="en-US" sz="2000" b="0"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0000"/>
                          </a:solidFill>
                          <a:effectLst/>
                          <a:latin typeface="楷体" pitchFamily="49" charset="-122"/>
                          <a:ea typeface="楷体" pitchFamily="49" charset="-122"/>
                          <a:cs typeface="Times New Roman" pitchFamily="18" charset="0"/>
                        </a:rPr>
                        <a:t>地区</a:t>
                      </a:r>
                      <a:endParaRPr kumimoji="0" lang="zh-CN" altLang="en-US" sz="2000" b="0" i="0" u="none" strike="noStrike" cap="none" normalizeH="0" baseline="0" dirty="0" smtClean="0">
                        <a:ln>
                          <a:noFill/>
                        </a:ln>
                        <a:solidFill>
                          <a:schemeClr val="tx1"/>
                        </a:solidFill>
                        <a:effectLst/>
                        <a:latin typeface="楷体" pitchFamily="49" charset="-122"/>
                        <a:ea typeface="楷体" pitchFamily="49" charset="-122"/>
                      </a:endParaRPr>
                    </a:p>
                  </a:txBody>
                  <a:tcPr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楷体" pitchFamily="49" charset="-122"/>
                          <a:ea typeface="楷体" pitchFamily="49" charset="-122"/>
                          <a:cs typeface="Times New Roman" pitchFamily="18" charset="0"/>
                        </a:rPr>
                        <a:t>美洲、大洋洲等新大陆</a:t>
                      </a:r>
                      <a:endParaRPr kumimoji="0" lang="zh-CN" altLang="en-US" sz="2000" b="0" i="0" u="none" strike="noStrike" cap="none" normalizeH="0" baseline="0" smtClean="0">
                        <a:ln>
                          <a:noFill/>
                        </a:ln>
                        <a:solidFill>
                          <a:schemeClr val="tx1"/>
                        </a:solidFill>
                        <a:effectLst/>
                        <a:latin typeface="楷体" pitchFamily="49" charset="-122"/>
                        <a:ea typeface="楷体" pitchFamily="49" charset="-122"/>
                        <a:cs typeface="Times New Roman" pitchFamily="18" charset="0"/>
                      </a:endParaRPr>
                    </a:p>
                  </a:txBody>
                  <a:tcPr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0000"/>
                          </a:solidFill>
                          <a:effectLst/>
                          <a:latin typeface="楷体" pitchFamily="49" charset="-122"/>
                          <a:ea typeface="楷体" pitchFamily="49" charset="-122"/>
                          <a:cs typeface="Times New Roman" pitchFamily="18" charset="0"/>
                        </a:rPr>
                        <a:t>西欧、北美、西亚、北非</a:t>
                      </a:r>
                      <a:endParaRPr kumimoji="0" lang="zh-CN" altLang="en-US" sz="2000" b="0"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endParaRPr>
                    </a:p>
                  </a:txBody>
                  <a:tcPr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57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0000"/>
                          </a:solidFill>
                          <a:effectLst/>
                          <a:latin typeface="楷体" pitchFamily="49" charset="-122"/>
                          <a:ea typeface="楷体" pitchFamily="49" charset="-122"/>
                          <a:cs typeface="Times New Roman" pitchFamily="18" charset="0"/>
                        </a:rPr>
                        <a:t>原因</a:t>
                      </a:r>
                      <a:endParaRPr kumimoji="0" lang="zh-CN" altLang="en-US" sz="2000" b="0"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endParaRPr>
                    </a:p>
                  </a:txBody>
                  <a:tcPr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楷体" pitchFamily="49" charset="-122"/>
                          <a:ea typeface="楷体" pitchFamily="49" charset="-122"/>
                          <a:cs typeface="Times New Roman" pitchFamily="18" charset="0"/>
                        </a:rPr>
                        <a:t>欧洲的殖民主义扩张、新大陆的发现</a:t>
                      </a:r>
                      <a:endParaRPr kumimoji="0" lang="zh-CN" altLang="en-US" sz="2000" b="0" i="0" u="none" strike="noStrike" cap="none" normalizeH="0" baseline="0" smtClean="0">
                        <a:ln>
                          <a:noFill/>
                        </a:ln>
                        <a:solidFill>
                          <a:schemeClr val="tx1"/>
                        </a:solidFill>
                        <a:effectLst/>
                        <a:latin typeface="楷体" pitchFamily="49" charset="-122"/>
                        <a:ea typeface="楷体" pitchFamily="49" charset="-122"/>
                        <a:cs typeface="Times New Roman" pitchFamily="18" charset="0"/>
                      </a:endParaRPr>
                    </a:p>
                  </a:txBody>
                  <a:tcPr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0000"/>
                          </a:solidFill>
                          <a:effectLst/>
                          <a:latin typeface="楷体" pitchFamily="49" charset="-122"/>
                          <a:ea typeface="楷体" pitchFamily="49" charset="-122"/>
                          <a:cs typeface="Times New Roman" pitchFamily="18" charset="0"/>
                        </a:rPr>
                        <a:t>迁入地区经济发展快，西亚、北非石油输出国石油资源的开发</a:t>
                      </a:r>
                      <a:endParaRPr kumimoji="0" lang="zh-CN" altLang="en-US" sz="2000" b="0"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endParaRPr>
                    </a:p>
                  </a:txBody>
                  <a:tcPr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150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0000"/>
                          </a:solidFill>
                          <a:effectLst/>
                          <a:latin typeface="楷体" pitchFamily="49" charset="-122"/>
                          <a:ea typeface="楷体" pitchFamily="49" charset="-122"/>
                          <a:cs typeface="Times New Roman" pitchFamily="18" charset="0"/>
                        </a:rPr>
                        <a:t>影响</a:t>
                      </a:r>
                      <a:endParaRPr kumimoji="0" lang="zh-CN" altLang="en-US" sz="2000" b="0"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endParaRPr>
                    </a:p>
                  </a:txBody>
                  <a:tcPr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楷体" pitchFamily="49" charset="-122"/>
                          <a:ea typeface="楷体" pitchFamily="49" charset="-122"/>
                          <a:cs typeface="Times New Roman" pitchFamily="18" charset="0"/>
                        </a:rPr>
                        <a:t>在客观上开发了新大陆、传播了工业文明，也改变了人种的空间分布</a:t>
                      </a:r>
                      <a:endParaRPr kumimoji="0" lang="zh-CN" altLang="en-US" sz="2000" b="0" i="0" u="none" strike="noStrike" cap="none" normalizeH="0" baseline="0" smtClean="0">
                        <a:ln>
                          <a:noFill/>
                        </a:ln>
                        <a:solidFill>
                          <a:schemeClr val="tx1"/>
                        </a:solidFill>
                        <a:effectLst/>
                        <a:latin typeface="楷体" pitchFamily="49" charset="-122"/>
                        <a:ea typeface="楷体" pitchFamily="49" charset="-122"/>
                        <a:cs typeface="Times New Roman" pitchFamily="18" charset="0"/>
                      </a:endParaRPr>
                    </a:p>
                  </a:txBody>
                  <a:tcPr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0000"/>
                          </a:solidFill>
                          <a:effectLst/>
                          <a:latin typeface="楷体" pitchFamily="49" charset="-122"/>
                          <a:ea typeface="楷体" pitchFamily="49" charset="-122"/>
                          <a:cs typeface="Times New Roman" pitchFamily="18" charset="0"/>
                        </a:rPr>
                        <a:t>调整了劳动力空间分布，促进迁入国的经济发展；缓解迁出国人口压力，造成迁出国劳动力、人才流失</a:t>
                      </a:r>
                      <a:endParaRPr kumimoji="0" lang="zh-CN" altLang="en-US" sz="2000" b="0"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endParaRPr>
                    </a:p>
                  </a:txBody>
                  <a:tcPr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标题 1"/>
          <p:cNvSpPr>
            <a:spLocks noGrp="1"/>
          </p:cNvSpPr>
          <p:nvPr>
            <p:ph type="title"/>
          </p:nvPr>
        </p:nvSpPr>
        <p:spPr/>
        <p:txBody>
          <a:bodyPr/>
          <a:lstStyle/>
          <a:p>
            <a:pPr algn="l"/>
            <a:r>
              <a:rPr lang="zh-CN" altLang="zh-CN" sz="3600" b="1" smtClean="0">
                <a:solidFill>
                  <a:srgbClr val="FF0000"/>
                </a:solidFill>
                <a:latin typeface="楷体"/>
                <a:ea typeface="楷体"/>
                <a:cs typeface="楷体"/>
              </a:rPr>
              <a:t>人口迁移的意义：</a:t>
            </a:r>
            <a:endParaRPr lang="zh-CN" altLang="en-US" sz="3600" smtClean="0">
              <a:solidFill>
                <a:srgbClr val="FF0000"/>
              </a:solidFill>
              <a:latin typeface="楷体"/>
              <a:ea typeface="楷体"/>
              <a:cs typeface="楷体"/>
            </a:endParaRPr>
          </a:p>
        </p:txBody>
      </p:sp>
      <p:sp>
        <p:nvSpPr>
          <p:cNvPr id="26626" name="内容占位符 2"/>
          <p:cNvSpPr>
            <a:spLocks noGrp="1"/>
          </p:cNvSpPr>
          <p:nvPr>
            <p:ph idx="1"/>
          </p:nvPr>
        </p:nvSpPr>
        <p:spPr>
          <a:xfrm>
            <a:off x="323528" y="1236928"/>
            <a:ext cx="8280723" cy="3420772"/>
          </a:xfrm>
        </p:spPr>
        <p:txBody>
          <a:bodyPr/>
          <a:lstStyle/>
          <a:p>
            <a:r>
              <a:rPr lang="zh-CN" altLang="zh-CN" b="1" dirty="0" smtClean="0">
                <a:latin typeface="楷体" pitchFamily="49" charset="-122"/>
                <a:ea typeface="楷体" pitchFamily="49" charset="-122"/>
              </a:rPr>
              <a:t>①</a:t>
            </a:r>
            <a:r>
              <a:rPr lang="zh-CN" altLang="zh-CN" b="1" dirty="0" smtClean="0">
                <a:latin typeface="楷体" pitchFamily="49" charset="-122"/>
                <a:ea typeface="楷体" pitchFamily="49" charset="-122"/>
              </a:rPr>
              <a:t>影响人口和人种的分布，影响人口年龄结构，改变环境人口容量。</a:t>
            </a:r>
            <a:endParaRPr lang="en-US" altLang="zh-CN" b="1" dirty="0" smtClean="0">
              <a:latin typeface="楷体" pitchFamily="49" charset="-122"/>
              <a:ea typeface="楷体" pitchFamily="49" charset="-122"/>
            </a:endParaRPr>
          </a:p>
          <a:p>
            <a:r>
              <a:rPr lang="zh-CN" altLang="zh-CN" b="1" dirty="0" smtClean="0">
                <a:latin typeface="楷体" pitchFamily="49" charset="-122"/>
                <a:ea typeface="楷体" pitchFamily="49" charset="-122"/>
              </a:rPr>
              <a:t>②影响经济、文化发展，改变世界产业中心的地</a:t>
            </a:r>
            <a:r>
              <a:rPr lang="zh-CN" altLang="zh-CN" b="1" dirty="0" smtClean="0">
                <a:latin typeface="楷体" pitchFamily="49" charset="-122"/>
                <a:ea typeface="楷体" pitchFamily="49" charset="-122"/>
              </a:rPr>
              <a:t>理分</a:t>
            </a:r>
            <a:r>
              <a:rPr lang="zh-CN" altLang="zh-CN" b="1" dirty="0" smtClean="0">
                <a:latin typeface="楷体" pitchFamily="49" charset="-122"/>
                <a:ea typeface="楷体" pitchFamily="49" charset="-122"/>
              </a:rPr>
              <a:t>布和生产活动的发展，促进文化扩散和新文化区的形成。</a:t>
            </a:r>
            <a:endParaRPr lang="zh-CN" altLang="zh-CN" dirty="0" smtClean="0">
              <a:latin typeface="楷体" pitchFamily="49" charset="-122"/>
              <a:ea typeface="楷体" pitchFamily="49" charset="-122"/>
            </a:endParaRPr>
          </a:p>
          <a:p>
            <a:endParaRPr lang="zh-CN" altLang="zh-CN" dirty="0" smtClean="0"/>
          </a:p>
          <a:p>
            <a:endParaRPr lang="zh-CN" alt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E:\任秀焕\课件\成才之路\2015同步\人教地理必修2\Q4.TIF"/>
          <p:cNvPicPr>
            <a:picLocks noChangeAspect="1" noChangeArrowheads="1"/>
          </p:cNvPicPr>
          <p:nvPr/>
        </p:nvPicPr>
        <p:blipFill>
          <a:blip r:embed="rId2" r:link="rId3" cstate="print"/>
          <a:srcRect l="5556" t="3569" r="5556" b="3627"/>
          <a:stretch>
            <a:fillRect/>
          </a:stretch>
        </p:blipFill>
        <p:spPr bwMode="auto">
          <a:xfrm>
            <a:off x="683568" y="1201316"/>
            <a:ext cx="3528392" cy="3822425"/>
          </a:xfrm>
          <a:prstGeom prst="rect">
            <a:avLst/>
          </a:prstGeom>
          <a:noFill/>
        </p:spPr>
      </p:pic>
      <p:sp>
        <p:nvSpPr>
          <p:cNvPr id="43013" name="Rectangle 5"/>
          <p:cNvSpPr>
            <a:spLocks noGrp="1"/>
          </p:cNvSpPr>
          <p:nvPr>
            <p:ph type="title"/>
          </p:nvPr>
        </p:nvSpPr>
        <p:spPr/>
        <p:txBody>
          <a:bodyPr/>
          <a:lstStyle/>
          <a:p>
            <a:pPr algn="l"/>
            <a:r>
              <a:rPr lang="zh-CN" altLang="en-US" sz="2800" b="1" dirty="0" smtClean="0">
                <a:latin typeface="楷体" pitchFamily="49" charset="-122"/>
                <a:ea typeface="楷体" pitchFamily="49" charset="-122"/>
                <a:cs typeface="Times New Roman" pitchFamily="18" charset="0"/>
              </a:rPr>
              <a:t>图为</a:t>
            </a:r>
            <a:r>
              <a:rPr lang="zh-CN" altLang="en-US" sz="2800" b="1" dirty="0" smtClean="0">
                <a:latin typeface="楷体" pitchFamily="49" charset="-122"/>
                <a:ea typeface="楷体" pitchFamily="49" charset="-122"/>
                <a:cs typeface="Times New Roman" pitchFamily="18" charset="0"/>
              </a:rPr>
              <a:t>世界</a:t>
            </a:r>
            <a:r>
              <a:rPr lang="zh-CN" altLang="en-US" sz="2800" b="1" dirty="0" smtClean="0">
                <a:latin typeface="楷体" pitchFamily="49" charset="-122"/>
                <a:ea typeface="楷体" pitchFamily="49" charset="-122"/>
                <a:cs typeface="Times New Roman" pitchFamily="18" charset="0"/>
              </a:rPr>
              <a:t>部分地区人口迁移示意</a:t>
            </a:r>
            <a:r>
              <a:rPr lang="zh-CN" altLang="en-US" sz="2800" b="1" dirty="0" smtClean="0">
                <a:latin typeface="楷体" pitchFamily="49" charset="-122"/>
                <a:ea typeface="楷体" pitchFamily="49" charset="-122"/>
                <a:cs typeface="Times New Roman" pitchFamily="18" charset="0"/>
              </a:rPr>
              <a:t>图，</a:t>
            </a:r>
            <a:r>
              <a:rPr lang="zh-CN" altLang="en-US" sz="2800" b="1" dirty="0" smtClean="0">
                <a:solidFill>
                  <a:srgbClr val="FF0000"/>
                </a:solidFill>
                <a:latin typeface="楷体" pitchFamily="49" charset="-122"/>
                <a:ea typeface="楷体" pitchFamily="49" charset="-122"/>
                <a:cs typeface="Times New Roman" pitchFamily="18" charset="0"/>
              </a:rPr>
              <a:t>思</a:t>
            </a:r>
            <a:r>
              <a:rPr lang="zh-CN" altLang="en-US" sz="2800" b="1" dirty="0" smtClean="0">
                <a:solidFill>
                  <a:srgbClr val="FF0000"/>
                </a:solidFill>
                <a:latin typeface="楷体" pitchFamily="49" charset="-122"/>
                <a:ea typeface="楷体" pitchFamily="49" charset="-122"/>
                <a:cs typeface="Times New Roman" pitchFamily="18" charset="0"/>
              </a:rPr>
              <a:t>考：</a:t>
            </a:r>
            <a:r>
              <a:rPr lang="zh-CN" altLang="en-US" sz="2800" b="1" dirty="0" smtClean="0">
                <a:solidFill>
                  <a:srgbClr val="FF0000"/>
                </a:solidFill>
                <a:latin typeface="楷体" pitchFamily="49" charset="-122"/>
                <a:ea typeface="楷体" pitchFamily="49" charset="-122"/>
                <a:cs typeface="Times New Roman" pitchFamily="18" charset="0"/>
              </a:rPr>
              <a:t>左右图有何区别？</a:t>
            </a:r>
            <a:endParaRPr lang="zh-CN" altLang="en-US" sz="2800" b="1" dirty="0" smtClean="0">
              <a:solidFill>
                <a:srgbClr val="FF0000"/>
              </a:solidFill>
              <a:latin typeface="楷体" pitchFamily="49" charset="-122"/>
              <a:ea typeface="楷体" pitchFamily="49" charset="-122"/>
              <a:cs typeface="Times New Roman" pitchFamily="18" charset="0"/>
            </a:endParaRPr>
          </a:p>
        </p:txBody>
      </p:sp>
      <p:pic>
        <p:nvPicPr>
          <p:cNvPr id="25601" name="Picture 1" descr="154DL14.TIF"/>
          <p:cNvPicPr>
            <a:picLocks noChangeAspect="1" noChangeArrowheads="1"/>
          </p:cNvPicPr>
          <p:nvPr/>
        </p:nvPicPr>
        <p:blipFill>
          <a:blip r:embed="rId4" r:link="rId5" cstate="print"/>
          <a:srcRect l="4299" t="2579" r="3262"/>
          <a:stretch>
            <a:fillRect/>
          </a:stretch>
        </p:blipFill>
        <p:spPr bwMode="auto">
          <a:xfrm>
            <a:off x="4644008" y="1201317"/>
            <a:ext cx="3960440" cy="347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p:nvPr>
        </p:nvSpPr>
        <p:spPr/>
        <p:txBody>
          <a:bodyPr/>
          <a:lstStyle/>
          <a:p>
            <a:pPr algn="l"/>
            <a:r>
              <a:rPr lang="zh-CN" altLang="zh-CN" sz="4000" b="1" dirty="0" smtClean="0">
                <a:solidFill>
                  <a:srgbClr val="FF0000"/>
                </a:solidFill>
                <a:latin typeface="楷体"/>
                <a:ea typeface="楷体"/>
                <a:cs typeface="楷体"/>
              </a:rPr>
              <a:t>⑵世界各国国内人口迁移</a:t>
            </a:r>
            <a:endParaRPr lang="zh-CN" altLang="en-US" sz="4000" dirty="0" smtClean="0">
              <a:solidFill>
                <a:srgbClr val="FF0000"/>
              </a:solidFill>
              <a:latin typeface="楷体"/>
              <a:ea typeface="楷体"/>
              <a:cs typeface="楷体"/>
            </a:endParaRPr>
          </a:p>
        </p:txBody>
      </p:sp>
      <p:pic>
        <p:nvPicPr>
          <p:cNvPr id="18434" name="Picture 2"/>
          <p:cNvPicPr>
            <a:picLocks noGrp="1" noChangeAspect="1" noChangeArrowheads="1"/>
          </p:cNvPicPr>
          <p:nvPr>
            <p:ph idx="1"/>
          </p:nvPr>
        </p:nvPicPr>
        <p:blipFill>
          <a:blip r:embed="rId2" cstate="print"/>
          <a:srcRect r="873" b="4169"/>
          <a:stretch>
            <a:fillRect/>
          </a:stretch>
        </p:blipFill>
        <p:spPr>
          <a:xfrm>
            <a:off x="611188" y="1117866"/>
            <a:ext cx="8137276" cy="3611842"/>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1"/>
          <p:cNvSpPr>
            <a:spLocks noGrp="1"/>
          </p:cNvSpPr>
          <p:nvPr>
            <p:ph type="title"/>
          </p:nvPr>
        </p:nvSpPr>
        <p:spPr/>
        <p:txBody>
          <a:bodyPr/>
          <a:lstStyle/>
          <a:p>
            <a:pPr algn="l"/>
            <a:r>
              <a:rPr lang="zh-CN" altLang="en-US" sz="4000" b="1" dirty="0" smtClean="0">
                <a:solidFill>
                  <a:srgbClr val="FF0000"/>
                </a:solidFill>
                <a:latin typeface="楷体"/>
                <a:ea typeface="楷体"/>
                <a:cs typeface="楷体"/>
              </a:rPr>
              <a:t>美国国内的人口迁</a:t>
            </a:r>
            <a:r>
              <a:rPr lang="zh-CN" altLang="en-US" sz="4000" b="1" dirty="0" smtClean="0">
                <a:solidFill>
                  <a:srgbClr val="FF0000"/>
                </a:solidFill>
                <a:latin typeface="楷体"/>
                <a:ea typeface="楷体"/>
                <a:cs typeface="楷体"/>
              </a:rPr>
              <a:t>移</a:t>
            </a:r>
            <a:r>
              <a:rPr lang="en-US" altLang="zh-CN" sz="4000" b="1" dirty="0" smtClean="0">
                <a:solidFill>
                  <a:srgbClr val="FF0000"/>
                </a:solidFill>
                <a:latin typeface="楷体"/>
                <a:ea typeface="楷体"/>
                <a:cs typeface="楷体"/>
              </a:rPr>
              <a:t>——</a:t>
            </a:r>
            <a:r>
              <a:rPr lang="zh-CN" altLang="en-US" sz="4000" b="1" dirty="0" smtClean="0">
                <a:latin typeface="楷体"/>
                <a:ea typeface="楷体"/>
                <a:cs typeface="楷体"/>
              </a:rPr>
              <a:t>案例</a:t>
            </a:r>
            <a:r>
              <a:rPr lang="en-US" altLang="zh-CN" sz="4000" b="1" dirty="0" smtClean="0">
                <a:latin typeface="楷体"/>
                <a:ea typeface="楷体"/>
                <a:cs typeface="楷体"/>
              </a:rPr>
              <a:t>2</a:t>
            </a:r>
            <a:endParaRPr lang="zh-CN" altLang="en-US" sz="4000" b="1" dirty="0" smtClean="0">
              <a:latin typeface="楷体"/>
              <a:ea typeface="楷体"/>
              <a:cs typeface="楷体"/>
            </a:endParaRPr>
          </a:p>
        </p:txBody>
      </p:sp>
      <p:pic>
        <p:nvPicPr>
          <p:cNvPr id="17410" name="Picture 2"/>
          <p:cNvPicPr>
            <a:picLocks noChangeAspect="1" noChangeArrowheads="1"/>
          </p:cNvPicPr>
          <p:nvPr/>
        </p:nvPicPr>
        <p:blipFill>
          <a:blip r:embed="rId2" cstate="print"/>
          <a:srcRect/>
          <a:stretch>
            <a:fillRect/>
          </a:stretch>
        </p:blipFill>
        <p:spPr bwMode="auto">
          <a:xfrm>
            <a:off x="1116013" y="1057011"/>
            <a:ext cx="7440612" cy="37808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228865"/>
            <a:ext cx="8363272" cy="684419"/>
          </a:xfrm>
        </p:spPr>
        <p:txBody>
          <a:bodyPr/>
          <a:lstStyle/>
          <a:p>
            <a:pPr algn="l"/>
            <a:r>
              <a:rPr lang="zh-CN" altLang="en-US" sz="3600" b="1" dirty="0" smtClean="0">
                <a:solidFill>
                  <a:srgbClr val="FF0000"/>
                </a:solidFill>
                <a:latin typeface="楷体" pitchFamily="49" charset="-122"/>
                <a:ea typeface="楷体" pitchFamily="49" charset="-122"/>
              </a:rPr>
              <a:t>二、</a:t>
            </a:r>
            <a:r>
              <a:rPr lang="zh-CN" altLang="zh-CN" sz="3600" b="1" dirty="0" smtClean="0">
                <a:solidFill>
                  <a:srgbClr val="FF0000"/>
                </a:solidFill>
                <a:latin typeface="楷体" pitchFamily="49" charset="-122"/>
                <a:ea typeface="楷体" pitchFamily="49" charset="-122"/>
              </a:rPr>
              <a:t>人口迁移的因素及其影响</a:t>
            </a:r>
            <a:endParaRPr lang="zh-CN" altLang="en-US" sz="3600" b="1" dirty="0">
              <a:solidFill>
                <a:srgbClr val="FF0000"/>
              </a:solidFill>
              <a:latin typeface="楷体" pitchFamily="49" charset="-122"/>
              <a:ea typeface="楷体" pitchFamily="49" charset="-122"/>
            </a:endParaRPr>
          </a:p>
        </p:txBody>
      </p:sp>
      <p:sp>
        <p:nvSpPr>
          <p:cNvPr id="7" name="内容占位符 6"/>
          <p:cNvSpPr>
            <a:spLocks noGrp="1"/>
          </p:cNvSpPr>
          <p:nvPr>
            <p:ph idx="1"/>
          </p:nvPr>
        </p:nvSpPr>
        <p:spPr>
          <a:xfrm>
            <a:off x="539552" y="841276"/>
            <a:ext cx="8280920" cy="4263860"/>
          </a:xfrm>
        </p:spPr>
        <p:txBody>
          <a:bodyPr/>
          <a:lstStyle/>
          <a:p>
            <a:r>
              <a:rPr lang="en-US" altLang="zh-CN" sz="2800" b="1" dirty="0" smtClean="0">
                <a:solidFill>
                  <a:srgbClr val="FF0000"/>
                </a:solidFill>
                <a:latin typeface="楷体" pitchFamily="49" charset="-122"/>
                <a:ea typeface="楷体" pitchFamily="49" charset="-122"/>
              </a:rPr>
              <a:t>1</a:t>
            </a:r>
            <a:r>
              <a:rPr lang="zh-CN" altLang="en-US" sz="2800" b="1" dirty="0" smtClean="0">
                <a:solidFill>
                  <a:srgbClr val="FF0000"/>
                </a:solidFill>
                <a:latin typeface="楷体" pitchFamily="49" charset="-122"/>
                <a:ea typeface="楷体" pitchFamily="49" charset="-122"/>
              </a:rPr>
              <a:t>、</a:t>
            </a:r>
            <a:r>
              <a:rPr lang="zh-CN" altLang="zh-CN" sz="2800" b="1" dirty="0" smtClean="0">
                <a:solidFill>
                  <a:srgbClr val="FF0000"/>
                </a:solidFill>
                <a:latin typeface="楷体" pitchFamily="49" charset="-122"/>
                <a:ea typeface="楷体" pitchFamily="49" charset="-122"/>
              </a:rPr>
              <a:t>主要因素：</a:t>
            </a:r>
            <a:r>
              <a:rPr lang="zh-CN" altLang="zh-CN" sz="2800" b="1" dirty="0" smtClean="0">
                <a:latin typeface="楷体" pitchFamily="49" charset="-122"/>
                <a:ea typeface="楷体" pitchFamily="49" charset="-122"/>
              </a:rPr>
              <a:t>一是自然环境或社会环境的变化；二是个人对生活或职业需求的变化。</a:t>
            </a:r>
            <a:r>
              <a:rPr lang="zh-CN" altLang="zh-CN" sz="2800" b="1" dirty="0" smtClean="0">
                <a:solidFill>
                  <a:srgbClr val="FF0000"/>
                </a:solidFill>
                <a:latin typeface="楷体" pitchFamily="49" charset="-122"/>
                <a:ea typeface="楷体" pitchFamily="49" charset="-122"/>
              </a:rPr>
              <a:t>社会经济</a:t>
            </a:r>
            <a:r>
              <a:rPr lang="zh-CN" altLang="zh-CN" sz="2800" b="1" dirty="0" smtClean="0">
                <a:latin typeface="楷体" pitchFamily="49" charset="-122"/>
                <a:ea typeface="楷体" pitchFamily="49" charset="-122"/>
              </a:rPr>
              <a:t>因素是主要因素；</a:t>
            </a:r>
            <a:r>
              <a:rPr lang="zh-CN" altLang="zh-CN" sz="2800" b="1" dirty="0" smtClean="0">
                <a:solidFill>
                  <a:srgbClr val="FF0000"/>
                </a:solidFill>
                <a:latin typeface="楷体" pitchFamily="49" charset="-122"/>
                <a:ea typeface="楷体" pitchFamily="49" charset="-122"/>
              </a:rPr>
              <a:t>自然环境</a:t>
            </a:r>
            <a:r>
              <a:rPr lang="zh-CN" altLang="zh-CN" sz="2800" b="1" dirty="0" smtClean="0">
                <a:latin typeface="楷体" pitchFamily="49" charset="-122"/>
                <a:ea typeface="楷体" pitchFamily="49" charset="-122"/>
              </a:rPr>
              <a:t>是基础因素。地域间经济发展水平差</a:t>
            </a:r>
            <a:r>
              <a:rPr lang="zh-CN" altLang="zh-CN" sz="2800" b="1" dirty="0" smtClean="0">
                <a:latin typeface="楷体" pitchFamily="49" charset="-122"/>
                <a:ea typeface="楷体" pitchFamily="49" charset="-122"/>
              </a:rPr>
              <a:t>距</a:t>
            </a:r>
            <a:r>
              <a:rPr lang="zh-CN" altLang="en-US" sz="2800" b="1" dirty="0" smtClean="0">
                <a:latin typeface="楷体" pitchFamily="49" charset="-122"/>
                <a:ea typeface="楷体" pitchFamily="49" charset="-122"/>
              </a:rPr>
              <a:t>越大，迁移越明显。</a:t>
            </a:r>
            <a:endParaRPr lang="zh-CN" altLang="en-US" sz="2800" b="1" dirty="0">
              <a:latin typeface="楷体" pitchFamily="49" charset="-122"/>
              <a:ea typeface="楷体" pitchFamily="49" charset="-122"/>
            </a:endParaRPr>
          </a:p>
        </p:txBody>
      </p:sp>
      <p:pic>
        <p:nvPicPr>
          <p:cNvPr id="47106" name="Picture 2"/>
          <p:cNvPicPr>
            <a:picLocks noChangeAspect="1" noChangeArrowheads="1"/>
          </p:cNvPicPr>
          <p:nvPr/>
        </p:nvPicPr>
        <p:blipFill>
          <a:blip r:embed="rId2" cstate="print">
            <a:lum bright="-30000" contrast="78000"/>
            <a:grayscl/>
          </a:blip>
          <a:srcRect/>
          <a:stretch>
            <a:fillRect/>
          </a:stretch>
        </p:blipFill>
        <p:spPr bwMode="auto">
          <a:xfrm>
            <a:off x="1691680" y="2713484"/>
            <a:ext cx="5998747" cy="27102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95536" y="0"/>
            <a:ext cx="8568952" cy="1181365"/>
          </a:xfrm>
        </p:spPr>
        <p:txBody>
          <a:bodyPr/>
          <a:lstStyle/>
          <a:p>
            <a:pPr algn="l"/>
            <a:r>
              <a:rPr lang="zh-CN" altLang="en-US" sz="2800" b="1" dirty="0" smtClean="0">
                <a:solidFill>
                  <a:srgbClr val="FF0000"/>
                </a:solidFill>
                <a:latin typeface="楷体" pitchFamily="49" charset="-122"/>
                <a:ea typeface="楷体" pitchFamily="49" charset="-122"/>
              </a:rPr>
              <a:t>提示：</a:t>
            </a:r>
            <a:r>
              <a:rPr lang="en-US" altLang="zh-CN" sz="2800" b="1" dirty="0" smtClean="0">
                <a:solidFill>
                  <a:srgbClr val="FF0000"/>
                </a:solidFill>
                <a:latin typeface="楷体" pitchFamily="49" charset="-122"/>
                <a:ea typeface="楷体" pitchFamily="49" charset="-122"/>
              </a:rPr>
              <a:t/>
            </a:r>
            <a:br>
              <a:rPr lang="en-US" altLang="zh-CN" sz="2800" b="1" dirty="0" smtClean="0">
                <a:solidFill>
                  <a:srgbClr val="FF0000"/>
                </a:solidFill>
                <a:latin typeface="楷体" pitchFamily="49" charset="-122"/>
                <a:ea typeface="楷体" pitchFamily="49" charset="-122"/>
              </a:rPr>
            </a:br>
            <a:r>
              <a:rPr lang="zh-CN" altLang="en-US" sz="2800" b="1" dirty="0" smtClean="0">
                <a:latin typeface="楷体" pitchFamily="49" charset="-122"/>
                <a:ea typeface="楷体" pitchFamily="49" charset="-122"/>
              </a:rPr>
              <a:t>影响</a:t>
            </a:r>
            <a:r>
              <a:rPr lang="zh-CN" altLang="zh-CN" sz="2800" b="1" dirty="0" smtClean="0">
                <a:latin typeface="楷体" pitchFamily="49" charset="-122"/>
                <a:ea typeface="楷体" pitchFamily="49" charset="-122"/>
              </a:rPr>
              <a:t>人</a:t>
            </a:r>
            <a:r>
              <a:rPr lang="zh-CN" altLang="zh-CN" sz="2800" b="1" dirty="0" smtClean="0">
                <a:latin typeface="楷体" pitchFamily="49" charset="-122"/>
                <a:ea typeface="楷体" pitchFamily="49" charset="-122"/>
              </a:rPr>
              <a:t>口迁移的因</a:t>
            </a:r>
            <a:r>
              <a:rPr lang="zh-CN" altLang="zh-CN" sz="2800" b="1" dirty="0" smtClean="0">
                <a:latin typeface="楷体" pitchFamily="49" charset="-122"/>
                <a:ea typeface="楷体" pitchFamily="49" charset="-122"/>
              </a:rPr>
              <a:t>素</a:t>
            </a:r>
            <a:r>
              <a:rPr lang="zh-CN" altLang="en-US" sz="2800" b="1" dirty="0" smtClean="0">
                <a:latin typeface="楷体" pitchFamily="49" charset="-122"/>
                <a:ea typeface="楷体" pitchFamily="49" charset="-122"/>
              </a:rPr>
              <a:t>中，</a:t>
            </a:r>
            <a:r>
              <a:rPr lang="zh-CN" altLang="en-US" sz="2800" b="1" dirty="0" smtClean="0">
                <a:solidFill>
                  <a:srgbClr val="FF0000"/>
                </a:solidFill>
                <a:latin typeface="楷体" pitchFamily="49" charset="-122"/>
                <a:ea typeface="楷体" pitchFamily="49" charset="-122"/>
              </a:rPr>
              <a:t>主导是经济因素</a:t>
            </a:r>
            <a:r>
              <a:rPr lang="zh-CN" altLang="en-US" sz="2800" b="1" dirty="0" smtClean="0">
                <a:latin typeface="楷体" pitchFamily="49" charset="-122"/>
                <a:ea typeface="楷体" pitchFamily="49" charset="-122"/>
              </a:rPr>
              <a:t>，但在</a:t>
            </a:r>
            <a:r>
              <a:rPr lang="zh-CN" altLang="en-US" sz="2800" b="1" dirty="0" smtClean="0">
                <a:solidFill>
                  <a:srgbClr val="FF0000"/>
                </a:solidFill>
                <a:latin typeface="楷体" pitchFamily="49" charset="-122"/>
                <a:ea typeface="楷体" pitchFamily="49" charset="-122"/>
              </a:rPr>
              <a:t>特定时空</a:t>
            </a:r>
            <a:r>
              <a:rPr lang="zh-CN" altLang="en-US" sz="2800" b="1" dirty="0" smtClean="0">
                <a:latin typeface="楷体" pitchFamily="49" charset="-122"/>
                <a:ea typeface="楷体" pitchFamily="49" charset="-122"/>
              </a:rPr>
              <a:t>条件下，任一因素均有可能成为决定性因素。</a:t>
            </a:r>
            <a:endParaRPr lang="zh-CN" altLang="en-US" sz="2800" dirty="0"/>
          </a:p>
        </p:txBody>
      </p:sp>
      <p:pic>
        <p:nvPicPr>
          <p:cNvPr id="5" name="Picture 3"/>
          <p:cNvPicPr>
            <a:picLocks noChangeAspect="1" noChangeArrowheads="1"/>
          </p:cNvPicPr>
          <p:nvPr/>
        </p:nvPicPr>
        <p:blipFill>
          <a:blip r:embed="rId2" cstate="print"/>
          <a:srcRect/>
          <a:stretch>
            <a:fillRect/>
          </a:stretch>
        </p:blipFill>
        <p:spPr bwMode="auto">
          <a:xfrm>
            <a:off x="899592" y="1273324"/>
            <a:ext cx="7272808" cy="388843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323528" y="193204"/>
            <a:ext cx="8496944" cy="544307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228865"/>
            <a:ext cx="8229600" cy="612411"/>
          </a:xfrm>
        </p:spPr>
        <p:txBody>
          <a:bodyPr/>
          <a:lstStyle/>
          <a:p>
            <a:pPr algn="l"/>
            <a:r>
              <a:rPr lang="zh-CN" altLang="en-US" sz="3200" b="1" dirty="0" smtClean="0">
                <a:solidFill>
                  <a:srgbClr val="FF0000"/>
                </a:solidFill>
                <a:latin typeface="楷体" pitchFamily="49" charset="-122"/>
                <a:ea typeface="楷体" pitchFamily="49" charset="-122"/>
              </a:rPr>
              <a:t>问题思考</a:t>
            </a:r>
            <a:r>
              <a:rPr lang="zh-CN" altLang="en-US" sz="3200" b="1" dirty="0" smtClean="0">
                <a:solidFill>
                  <a:srgbClr val="FF0000"/>
                </a:solidFill>
                <a:latin typeface="楷体" pitchFamily="49" charset="-122"/>
                <a:ea typeface="楷体" pitchFamily="49" charset="-122"/>
              </a:rPr>
              <a:t>：</a:t>
            </a:r>
            <a:endParaRPr lang="zh-CN" altLang="en-US" sz="2800" b="1" dirty="0">
              <a:latin typeface="楷体" pitchFamily="49" charset="-122"/>
              <a:ea typeface="楷体" pitchFamily="49" charset="-122"/>
            </a:endParaRPr>
          </a:p>
        </p:txBody>
      </p:sp>
      <p:sp>
        <p:nvSpPr>
          <p:cNvPr id="4" name="内容占位符 3"/>
          <p:cNvSpPr>
            <a:spLocks noGrp="1"/>
          </p:cNvSpPr>
          <p:nvPr>
            <p:ph idx="1"/>
          </p:nvPr>
        </p:nvSpPr>
        <p:spPr>
          <a:xfrm>
            <a:off x="251520" y="769268"/>
            <a:ext cx="8712968" cy="4752528"/>
          </a:xfrm>
        </p:spPr>
        <p:txBody>
          <a:bodyPr/>
          <a:lstStyle/>
          <a:p>
            <a:r>
              <a:rPr lang="en-US" altLang="zh-CN" sz="2400" b="1" dirty="0" smtClean="0">
                <a:latin typeface="楷体" pitchFamily="49" charset="-122"/>
                <a:ea typeface="楷体" pitchFamily="49" charset="-122"/>
              </a:rPr>
              <a:t>“2015</a:t>
            </a:r>
            <a:r>
              <a:rPr lang="zh-CN" altLang="zh-CN" sz="2400" b="1" dirty="0" smtClean="0">
                <a:latin typeface="楷体" pitchFamily="49" charset="-122"/>
                <a:ea typeface="楷体" pitchFamily="49" charset="-122"/>
              </a:rPr>
              <a:t>年，来自叙利亚、厄立特里亚、伊拉克、利比亚等地的</a:t>
            </a:r>
            <a:r>
              <a:rPr lang="en-US" altLang="zh-CN" sz="2400" b="1" dirty="0" smtClean="0">
                <a:latin typeface="楷体" pitchFamily="49" charset="-122"/>
                <a:ea typeface="楷体" pitchFamily="49" charset="-122"/>
              </a:rPr>
              <a:t>100</a:t>
            </a:r>
            <a:r>
              <a:rPr lang="zh-CN" altLang="zh-CN" sz="2400" b="1" dirty="0" smtClean="0">
                <a:latin typeface="楷体" pitchFamily="49" charset="-122"/>
                <a:ea typeface="楷体" pitchFamily="49" charset="-122"/>
              </a:rPr>
              <a:t>多万移民与难民从陆上和海上来到欧盟国家，其中</a:t>
            </a:r>
            <a:r>
              <a:rPr lang="en-US" altLang="zh-CN" sz="2400" b="1" dirty="0" smtClean="0">
                <a:latin typeface="楷体" pitchFamily="49" charset="-122"/>
                <a:ea typeface="楷体" pitchFamily="49" charset="-122"/>
              </a:rPr>
              <a:t>3600</a:t>
            </a:r>
            <a:r>
              <a:rPr lang="zh-CN" altLang="zh-CN" sz="2400" b="1" dirty="0" smtClean="0">
                <a:latin typeface="楷体" pitchFamily="49" charset="-122"/>
                <a:ea typeface="楷体" pitchFamily="49" charset="-122"/>
              </a:rPr>
              <a:t>多人死亡或失踪。</a:t>
            </a:r>
            <a:r>
              <a:rPr lang="en-US" altLang="zh-CN" sz="2400" b="1" dirty="0" smtClean="0">
                <a:latin typeface="楷体" pitchFamily="49" charset="-122"/>
                <a:ea typeface="楷体" pitchFamily="49" charset="-122"/>
              </a:rPr>
              <a:t>”2016</a:t>
            </a:r>
            <a:r>
              <a:rPr lang="zh-CN" altLang="zh-CN" sz="2400" b="1" dirty="0" smtClean="0">
                <a:latin typeface="楷体" pitchFamily="49" charset="-122"/>
                <a:ea typeface="楷体" pitchFamily="49" charset="-122"/>
              </a:rPr>
              <a:t>年</a:t>
            </a:r>
            <a:r>
              <a:rPr lang="en-US" altLang="zh-CN" sz="2400" b="1" dirty="0" smtClean="0">
                <a:latin typeface="楷体" pitchFamily="49" charset="-122"/>
                <a:ea typeface="楷体" pitchFamily="49" charset="-122"/>
              </a:rPr>
              <a:t>1</a:t>
            </a:r>
            <a:r>
              <a:rPr lang="zh-CN" altLang="zh-CN" sz="2400" b="1" dirty="0" smtClean="0">
                <a:latin typeface="楷体" pitchFamily="49" charset="-122"/>
                <a:ea typeface="楷体" pitchFamily="49" charset="-122"/>
              </a:rPr>
              <a:t>月</a:t>
            </a:r>
            <a:r>
              <a:rPr lang="en-US" altLang="zh-CN" sz="2400" b="1" dirty="0" smtClean="0">
                <a:latin typeface="楷体" pitchFamily="49" charset="-122"/>
                <a:ea typeface="楷体" pitchFamily="49" charset="-122"/>
              </a:rPr>
              <a:t>12</a:t>
            </a:r>
            <a:r>
              <a:rPr lang="zh-CN" altLang="zh-CN" sz="2400" b="1" dirty="0" smtClean="0">
                <a:latin typeface="楷体" pitchFamily="49" charset="-122"/>
                <a:ea typeface="楷体" pitchFamily="49" charset="-122"/>
              </a:rPr>
              <a:t>日，国际移民组织的报告揭示了欧洲难民危机的残酷。的确，整个</a:t>
            </a:r>
            <a:r>
              <a:rPr lang="en-US" altLang="zh-CN" sz="2400" b="1" dirty="0" smtClean="0">
                <a:latin typeface="楷体" pitchFamily="49" charset="-122"/>
                <a:ea typeface="楷体" pitchFamily="49" charset="-122"/>
              </a:rPr>
              <a:t>2015</a:t>
            </a:r>
            <a:r>
              <a:rPr lang="zh-CN" altLang="zh-CN" sz="2400" b="1" dirty="0" smtClean="0">
                <a:latin typeface="楷体" pitchFamily="49" charset="-122"/>
                <a:ea typeface="楷体" pitchFamily="49" charset="-122"/>
              </a:rPr>
              <a:t>年充斥欧洲媒体的主要新闻之一就是欧洲的难民潮。</a:t>
            </a:r>
            <a:endParaRPr lang="en-US" altLang="zh-CN" sz="2400" b="1" dirty="0" smtClean="0">
              <a:latin typeface="楷体" pitchFamily="49" charset="-122"/>
              <a:ea typeface="楷体" pitchFamily="49" charset="-122"/>
            </a:endParaRPr>
          </a:p>
          <a:p>
            <a:r>
              <a:rPr lang="en-US" altLang="zh-CN" sz="2400" b="1" dirty="0" smtClean="0">
                <a:solidFill>
                  <a:srgbClr val="FF0000"/>
                </a:solidFill>
                <a:latin typeface="楷体" pitchFamily="49" charset="-122"/>
                <a:ea typeface="楷体" pitchFamily="49" charset="-122"/>
              </a:rPr>
              <a:t>⑴2015</a:t>
            </a:r>
            <a:r>
              <a:rPr lang="zh-CN" altLang="zh-CN" sz="2400" b="1" dirty="0" smtClean="0">
                <a:solidFill>
                  <a:srgbClr val="FF0000"/>
                </a:solidFill>
                <a:latin typeface="楷体" pitchFamily="49" charset="-122"/>
                <a:ea typeface="楷体" pitchFamily="49" charset="-122"/>
              </a:rPr>
              <a:t>年大量的叙利亚民众离乡背井前往欧盟国家的主要原因是什么</a:t>
            </a:r>
            <a:r>
              <a:rPr lang="zh-CN" altLang="zh-CN" sz="2400" b="1" dirty="0" smtClean="0">
                <a:solidFill>
                  <a:srgbClr val="FF0000"/>
                </a:solidFill>
                <a:latin typeface="楷体" pitchFamily="49" charset="-122"/>
                <a:ea typeface="楷体" pitchFamily="49" charset="-122"/>
              </a:rPr>
              <a:t>？</a:t>
            </a:r>
            <a:endParaRPr lang="zh-CN" altLang="zh-CN" sz="2400" b="1" dirty="0" smtClean="0">
              <a:solidFill>
                <a:srgbClr val="FF0000"/>
              </a:solidFill>
              <a:latin typeface="楷体" pitchFamily="49" charset="-122"/>
              <a:ea typeface="楷体" pitchFamily="49" charset="-122"/>
            </a:endParaRPr>
          </a:p>
          <a:p>
            <a:r>
              <a:rPr lang="en-US" altLang="zh-CN" sz="2400" b="1" dirty="0" smtClean="0">
                <a:latin typeface="楷体" pitchFamily="49" charset="-122"/>
                <a:ea typeface="楷体" pitchFamily="49" charset="-122"/>
              </a:rPr>
              <a:t>⑵</a:t>
            </a:r>
            <a:r>
              <a:rPr lang="zh-CN" altLang="zh-CN" sz="2400" b="1" dirty="0" smtClean="0">
                <a:latin typeface="楷体" pitchFamily="49" charset="-122"/>
                <a:ea typeface="楷体" pitchFamily="49" charset="-122"/>
              </a:rPr>
              <a:t>大量难民的到来对德国、法国这样的欧盟国家经济发展带来的最有利影响是什么？</a:t>
            </a:r>
          </a:p>
          <a:p>
            <a:r>
              <a:rPr lang="en-US" altLang="zh-CN" sz="2400" b="1" dirty="0" smtClean="0">
                <a:solidFill>
                  <a:srgbClr val="FF0000"/>
                </a:solidFill>
                <a:latin typeface="楷体" pitchFamily="49" charset="-122"/>
                <a:ea typeface="楷体" pitchFamily="49" charset="-122"/>
              </a:rPr>
              <a:t>⑶</a:t>
            </a:r>
            <a:r>
              <a:rPr lang="zh-CN" altLang="zh-CN" sz="2400" b="1" dirty="0" smtClean="0">
                <a:solidFill>
                  <a:srgbClr val="FF0000"/>
                </a:solidFill>
                <a:latin typeface="楷体" pitchFamily="49" charset="-122"/>
                <a:ea typeface="楷体" pitchFamily="49" charset="-122"/>
              </a:rPr>
              <a:t>二战以后，欧盟的许多国家一直是国际人口的迁入地，其主要的影响因素是什么？</a:t>
            </a:r>
          </a:p>
          <a:p>
            <a:endParaRPr lang="zh-CN" altLang="zh-CN" sz="2400" b="1" dirty="0" smtClean="0">
              <a:latin typeface="楷体" pitchFamily="49" charset="-122"/>
              <a:ea typeface="楷体" pitchFamily="49" charset="-122"/>
            </a:endParaRPr>
          </a:p>
          <a:p>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228865"/>
            <a:ext cx="8229600" cy="612411"/>
          </a:xfrm>
        </p:spPr>
        <p:txBody>
          <a:bodyPr/>
          <a:lstStyle/>
          <a:p>
            <a:pPr algn="l"/>
            <a:r>
              <a:rPr lang="zh-CN" altLang="en-US" sz="3200" b="1" dirty="0" smtClean="0">
                <a:solidFill>
                  <a:srgbClr val="FF0000"/>
                </a:solidFill>
                <a:latin typeface="楷体" pitchFamily="49" charset="-122"/>
                <a:ea typeface="楷体" pitchFamily="49" charset="-122"/>
              </a:rPr>
              <a:t>问题思考</a:t>
            </a:r>
            <a:r>
              <a:rPr lang="zh-CN" altLang="en-US" sz="3200" b="1" dirty="0" smtClean="0">
                <a:solidFill>
                  <a:srgbClr val="FF0000"/>
                </a:solidFill>
                <a:latin typeface="楷体" pitchFamily="49" charset="-122"/>
                <a:ea typeface="楷体" pitchFamily="49" charset="-122"/>
              </a:rPr>
              <a:t>：</a:t>
            </a:r>
            <a:endParaRPr lang="zh-CN" altLang="en-US" sz="2800" b="1" dirty="0">
              <a:latin typeface="楷体" pitchFamily="49" charset="-122"/>
              <a:ea typeface="楷体" pitchFamily="49" charset="-122"/>
            </a:endParaRPr>
          </a:p>
        </p:txBody>
      </p:sp>
      <p:sp>
        <p:nvSpPr>
          <p:cNvPr id="4" name="内容占位符 3"/>
          <p:cNvSpPr>
            <a:spLocks noGrp="1"/>
          </p:cNvSpPr>
          <p:nvPr>
            <p:ph idx="1"/>
          </p:nvPr>
        </p:nvSpPr>
        <p:spPr>
          <a:xfrm>
            <a:off x="251520" y="769268"/>
            <a:ext cx="8712968" cy="4752528"/>
          </a:xfrm>
        </p:spPr>
        <p:txBody>
          <a:bodyPr/>
          <a:lstStyle/>
          <a:p>
            <a:r>
              <a:rPr lang="en-US" altLang="zh-CN" sz="2400" b="1" dirty="0" smtClean="0">
                <a:latin typeface="楷体" pitchFamily="49" charset="-122"/>
                <a:ea typeface="楷体" pitchFamily="49" charset="-122"/>
              </a:rPr>
              <a:t>“2015</a:t>
            </a:r>
            <a:r>
              <a:rPr lang="zh-CN" altLang="zh-CN" sz="2400" b="1" dirty="0" smtClean="0">
                <a:latin typeface="楷体" pitchFamily="49" charset="-122"/>
                <a:ea typeface="楷体" pitchFamily="49" charset="-122"/>
              </a:rPr>
              <a:t>年，来自叙利亚、厄立特里亚、伊拉克、利比亚等地的</a:t>
            </a:r>
            <a:r>
              <a:rPr lang="en-US" altLang="zh-CN" sz="2400" b="1" dirty="0" smtClean="0">
                <a:latin typeface="楷体" pitchFamily="49" charset="-122"/>
                <a:ea typeface="楷体" pitchFamily="49" charset="-122"/>
              </a:rPr>
              <a:t>100</a:t>
            </a:r>
            <a:r>
              <a:rPr lang="zh-CN" altLang="zh-CN" sz="2400" b="1" dirty="0" smtClean="0">
                <a:latin typeface="楷体" pitchFamily="49" charset="-122"/>
                <a:ea typeface="楷体" pitchFamily="49" charset="-122"/>
              </a:rPr>
              <a:t>多万移民与难民从陆上和海上来到欧盟国家，其中</a:t>
            </a:r>
            <a:r>
              <a:rPr lang="en-US" altLang="zh-CN" sz="2400" b="1" dirty="0" smtClean="0">
                <a:latin typeface="楷体" pitchFamily="49" charset="-122"/>
                <a:ea typeface="楷体" pitchFamily="49" charset="-122"/>
              </a:rPr>
              <a:t>3600</a:t>
            </a:r>
            <a:r>
              <a:rPr lang="zh-CN" altLang="zh-CN" sz="2400" b="1" dirty="0" smtClean="0">
                <a:latin typeface="楷体" pitchFamily="49" charset="-122"/>
                <a:ea typeface="楷体" pitchFamily="49" charset="-122"/>
              </a:rPr>
              <a:t>多人死亡或失踪。</a:t>
            </a:r>
            <a:r>
              <a:rPr lang="en-US" altLang="zh-CN" sz="2400" b="1" dirty="0" smtClean="0">
                <a:latin typeface="楷体" pitchFamily="49" charset="-122"/>
                <a:ea typeface="楷体" pitchFamily="49" charset="-122"/>
              </a:rPr>
              <a:t>”2016</a:t>
            </a:r>
            <a:r>
              <a:rPr lang="zh-CN" altLang="zh-CN" sz="2400" b="1" dirty="0" smtClean="0">
                <a:latin typeface="楷体" pitchFamily="49" charset="-122"/>
                <a:ea typeface="楷体" pitchFamily="49" charset="-122"/>
              </a:rPr>
              <a:t>年</a:t>
            </a:r>
            <a:r>
              <a:rPr lang="en-US" altLang="zh-CN" sz="2400" b="1" dirty="0" smtClean="0">
                <a:latin typeface="楷体" pitchFamily="49" charset="-122"/>
                <a:ea typeface="楷体" pitchFamily="49" charset="-122"/>
              </a:rPr>
              <a:t>1</a:t>
            </a:r>
            <a:r>
              <a:rPr lang="zh-CN" altLang="zh-CN" sz="2400" b="1" dirty="0" smtClean="0">
                <a:latin typeface="楷体" pitchFamily="49" charset="-122"/>
                <a:ea typeface="楷体" pitchFamily="49" charset="-122"/>
              </a:rPr>
              <a:t>月</a:t>
            </a:r>
            <a:r>
              <a:rPr lang="en-US" altLang="zh-CN" sz="2400" b="1" dirty="0" smtClean="0">
                <a:latin typeface="楷体" pitchFamily="49" charset="-122"/>
                <a:ea typeface="楷体" pitchFamily="49" charset="-122"/>
              </a:rPr>
              <a:t>12</a:t>
            </a:r>
            <a:r>
              <a:rPr lang="zh-CN" altLang="zh-CN" sz="2400" b="1" dirty="0" smtClean="0">
                <a:latin typeface="楷体" pitchFamily="49" charset="-122"/>
                <a:ea typeface="楷体" pitchFamily="49" charset="-122"/>
              </a:rPr>
              <a:t>日，国际移民组织的报告揭示了欧洲难民危机的残酷。的确，整个</a:t>
            </a:r>
            <a:r>
              <a:rPr lang="en-US" altLang="zh-CN" sz="2400" b="1" dirty="0" smtClean="0">
                <a:latin typeface="楷体" pitchFamily="49" charset="-122"/>
                <a:ea typeface="楷体" pitchFamily="49" charset="-122"/>
              </a:rPr>
              <a:t>2015</a:t>
            </a:r>
            <a:r>
              <a:rPr lang="zh-CN" altLang="zh-CN" sz="2400" b="1" dirty="0" smtClean="0">
                <a:latin typeface="楷体" pitchFamily="49" charset="-122"/>
                <a:ea typeface="楷体" pitchFamily="49" charset="-122"/>
              </a:rPr>
              <a:t>年充斥欧洲媒体的主要新闻之一就是欧洲的难民潮。</a:t>
            </a:r>
            <a:endParaRPr lang="en-US" altLang="zh-CN" sz="2400" b="1" dirty="0" smtClean="0">
              <a:latin typeface="楷体" pitchFamily="49" charset="-122"/>
              <a:ea typeface="楷体" pitchFamily="49" charset="-122"/>
            </a:endParaRPr>
          </a:p>
          <a:p>
            <a:r>
              <a:rPr lang="en-US" altLang="zh-CN" sz="2400" b="1" dirty="0" smtClean="0">
                <a:solidFill>
                  <a:srgbClr val="FF0000"/>
                </a:solidFill>
                <a:latin typeface="楷体" pitchFamily="49" charset="-122"/>
                <a:ea typeface="楷体" pitchFamily="49" charset="-122"/>
              </a:rPr>
              <a:t>⑴2015</a:t>
            </a:r>
            <a:r>
              <a:rPr lang="zh-CN" altLang="zh-CN" sz="2400" b="1" dirty="0" smtClean="0">
                <a:solidFill>
                  <a:srgbClr val="FF0000"/>
                </a:solidFill>
                <a:latin typeface="楷体" pitchFamily="49" charset="-122"/>
                <a:ea typeface="楷体" pitchFamily="49" charset="-122"/>
              </a:rPr>
              <a:t>年大量的叙利亚民众离乡背井前往欧盟国家的主要原因是什么</a:t>
            </a:r>
            <a:r>
              <a:rPr lang="zh-CN" altLang="zh-CN" sz="2400" b="1" dirty="0" smtClean="0">
                <a:solidFill>
                  <a:srgbClr val="FF0000"/>
                </a:solidFill>
                <a:latin typeface="楷体" pitchFamily="49" charset="-122"/>
                <a:ea typeface="楷体" pitchFamily="49" charset="-122"/>
              </a:rPr>
              <a:t>？</a:t>
            </a:r>
            <a:r>
              <a:rPr lang="zh-CN" altLang="zh-CN" sz="2400" b="1" dirty="0" smtClean="0">
                <a:solidFill>
                  <a:schemeClr val="tx2"/>
                </a:solidFill>
              </a:rPr>
              <a:t>叙</a:t>
            </a:r>
            <a:r>
              <a:rPr lang="zh-CN" altLang="zh-CN" sz="2400" b="1" dirty="0" smtClean="0">
                <a:solidFill>
                  <a:schemeClr val="tx2"/>
                </a:solidFill>
              </a:rPr>
              <a:t>利亚出现持续的政局动荡，内战纷乱，导致许多民众纷纷迁离</a:t>
            </a:r>
            <a:r>
              <a:rPr lang="zh-CN" altLang="zh-CN" sz="2400" b="1" dirty="0" smtClean="0">
                <a:solidFill>
                  <a:schemeClr val="tx2"/>
                </a:solidFill>
              </a:rPr>
              <a:t>。</a:t>
            </a:r>
            <a:endParaRPr lang="zh-CN" altLang="zh-CN" sz="2400" b="1" dirty="0" smtClean="0">
              <a:solidFill>
                <a:schemeClr val="tx2"/>
              </a:solidFill>
              <a:latin typeface="楷体" pitchFamily="49" charset="-122"/>
              <a:ea typeface="楷体" pitchFamily="49" charset="-122"/>
            </a:endParaRPr>
          </a:p>
          <a:p>
            <a:r>
              <a:rPr lang="en-US" altLang="zh-CN" sz="2400" b="1" dirty="0" smtClean="0">
                <a:latin typeface="楷体" pitchFamily="49" charset="-122"/>
                <a:ea typeface="楷体" pitchFamily="49" charset="-122"/>
              </a:rPr>
              <a:t>⑵</a:t>
            </a:r>
            <a:r>
              <a:rPr lang="zh-CN" altLang="zh-CN" sz="2400" b="1" dirty="0" smtClean="0">
                <a:latin typeface="楷体" pitchFamily="49" charset="-122"/>
                <a:ea typeface="楷体" pitchFamily="49" charset="-122"/>
              </a:rPr>
              <a:t>大量难民的到来对德国、法国这样的欧盟国家经济发展带来的最有利影响是什么</a:t>
            </a:r>
            <a:r>
              <a:rPr lang="zh-CN" altLang="zh-CN" sz="2400" b="1" dirty="0" smtClean="0">
                <a:latin typeface="楷体" pitchFamily="49" charset="-122"/>
                <a:ea typeface="楷体" pitchFamily="49" charset="-122"/>
              </a:rPr>
              <a:t>？</a:t>
            </a:r>
            <a:r>
              <a:rPr lang="zh-CN" altLang="zh-CN" sz="2400" b="1" dirty="0" smtClean="0">
                <a:solidFill>
                  <a:schemeClr val="tx2"/>
                </a:solidFill>
              </a:rPr>
              <a:t>提</a:t>
            </a:r>
            <a:r>
              <a:rPr lang="zh-CN" altLang="zh-CN" sz="2400" b="1" dirty="0" smtClean="0">
                <a:solidFill>
                  <a:schemeClr val="tx2"/>
                </a:solidFill>
              </a:rPr>
              <a:t>供了大量的劳动力</a:t>
            </a:r>
            <a:r>
              <a:rPr lang="zh-CN" altLang="zh-CN" sz="2400" dirty="0" smtClean="0">
                <a:solidFill>
                  <a:schemeClr val="tx2"/>
                </a:solidFill>
              </a:rPr>
              <a:t>。</a:t>
            </a:r>
            <a:endParaRPr lang="zh-CN" altLang="zh-CN" sz="2400" b="1" dirty="0" smtClean="0">
              <a:solidFill>
                <a:schemeClr val="tx2"/>
              </a:solidFill>
              <a:latin typeface="楷体" pitchFamily="49" charset="-122"/>
              <a:ea typeface="楷体" pitchFamily="49" charset="-122"/>
            </a:endParaRPr>
          </a:p>
          <a:p>
            <a:r>
              <a:rPr lang="en-US" altLang="zh-CN" sz="2400" b="1" dirty="0" smtClean="0">
                <a:solidFill>
                  <a:srgbClr val="FF0000"/>
                </a:solidFill>
                <a:latin typeface="楷体" pitchFamily="49" charset="-122"/>
                <a:ea typeface="楷体" pitchFamily="49" charset="-122"/>
              </a:rPr>
              <a:t>⑶</a:t>
            </a:r>
            <a:r>
              <a:rPr lang="zh-CN" altLang="zh-CN" sz="2400" b="1" dirty="0" smtClean="0">
                <a:solidFill>
                  <a:srgbClr val="FF0000"/>
                </a:solidFill>
                <a:latin typeface="楷体" pitchFamily="49" charset="-122"/>
                <a:ea typeface="楷体" pitchFamily="49" charset="-122"/>
              </a:rPr>
              <a:t>二战以后，欧盟的许多国家一直是国际人口的迁入地，其主要的影响因素是什么</a:t>
            </a:r>
            <a:r>
              <a:rPr lang="zh-CN" altLang="zh-CN" sz="2400" b="1" dirty="0" smtClean="0">
                <a:solidFill>
                  <a:srgbClr val="FF0000"/>
                </a:solidFill>
                <a:latin typeface="楷体" pitchFamily="49" charset="-122"/>
                <a:ea typeface="楷体" pitchFamily="49" charset="-122"/>
              </a:rPr>
              <a:t>？</a:t>
            </a:r>
            <a:r>
              <a:rPr lang="zh-CN" altLang="zh-CN" sz="2400" b="1" dirty="0" smtClean="0">
                <a:solidFill>
                  <a:schemeClr val="tx2"/>
                </a:solidFill>
              </a:rPr>
              <a:t>经</a:t>
            </a:r>
            <a:r>
              <a:rPr lang="zh-CN" altLang="zh-CN" sz="2400" b="1" dirty="0" smtClean="0">
                <a:solidFill>
                  <a:schemeClr val="tx2"/>
                </a:solidFill>
              </a:rPr>
              <a:t>济因素</a:t>
            </a:r>
            <a:r>
              <a:rPr lang="zh-CN" altLang="zh-CN" sz="2400" dirty="0" smtClean="0"/>
              <a:t>。</a:t>
            </a:r>
          </a:p>
          <a:p>
            <a:endParaRPr lang="zh-CN" altLang="zh-CN" sz="2400" b="1" dirty="0" smtClean="0">
              <a:solidFill>
                <a:srgbClr val="FF0000"/>
              </a:solidFill>
              <a:latin typeface="楷体" pitchFamily="49" charset="-122"/>
              <a:ea typeface="楷体" pitchFamily="49" charset="-122"/>
            </a:endParaRPr>
          </a:p>
          <a:p>
            <a:endParaRPr lang="zh-CN" altLang="zh-CN" sz="2400" b="1" dirty="0" smtClean="0">
              <a:latin typeface="楷体" pitchFamily="49" charset="-122"/>
              <a:ea typeface="楷体" pitchFamily="49" charset="-122"/>
            </a:endParaRPr>
          </a:p>
          <a:p>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395536" y="397227"/>
          <a:ext cx="8424936" cy="4735535"/>
        </p:xfrm>
        <a:graphic>
          <a:graphicData uri="http://schemas.openxmlformats.org/drawingml/2006/table">
            <a:tbl>
              <a:tblPr/>
              <a:tblGrid>
                <a:gridCol w="4167466"/>
                <a:gridCol w="4257470"/>
              </a:tblGrid>
              <a:tr h="585065">
                <a:tc>
                  <a:txBody>
                    <a:bodyPr/>
                    <a:lstStyle/>
                    <a:p>
                      <a:pPr algn="ctr">
                        <a:lnSpc>
                          <a:spcPct val="150000"/>
                        </a:lnSpc>
                        <a:spcAft>
                          <a:spcPts val="0"/>
                        </a:spcAft>
                      </a:pPr>
                      <a:r>
                        <a:rPr lang="zh-CN" sz="2800" b="1" kern="100" dirty="0">
                          <a:solidFill>
                            <a:srgbClr val="FF0000"/>
                          </a:solidFill>
                          <a:latin typeface="楷体" pitchFamily="49" charset="-122"/>
                          <a:ea typeface="楷体" pitchFamily="49" charset="-122"/>
                          <a:cs typeface="Times New Roman"/>
                        </a:rPr>
                        <a:t>学</a:t>
                      </a:r>
                      <a:r>
                        <a:rPr lang="zh-CN" sz="2800" b="1" kern="100" dirty="0">
                          <a:solidFill>
                            <a:srgbClr val="FF0000"/>
                          </a:solidFill>
                          <a:latin typeface="楷体" pitchFamily="49" charset="-122"/>
                          <a:ea typeface="楷体" pitchFamily="49" charset="-122"/>
                          <a:cs typeface="Courier New"/>
                        </a:rPr>
                        <a:t> </a:t>
                      </a:r>
                      <a:r>
                        <a:rPr lang="zh-CN" sz="2800" b="1" kern="100" dirty="0">
                          <a:solidFill>
                            <a:srgbClr val="FF0000"/>
                          </a:solidFill>
                          <a:latin typeface="楷体" pitchFamily="49" charset="-122"/>
                          <a:ea typeface="楷体" pitchFamily="49" charset="-122"/>
                          <a:cs typeface="Times New Roman"/>
                        </a:rPr>
                        <a:t>习</a:t>
                      </a:r>
                      <a:r>
                        <a:rPr lang="zh-CN" sz="2800" b="1" kern="100" dirty="0">
                          <a:solidFill>
                            <a:srgbClr val="FF0000"/>
                          </a:solidFill>
                          <a:latin typeface="楷体" pitchFamily="49" charset="-122"/>
                          <a:ea typeface="楷体" pitchFamily="49" charset="-122"/>
                          <a:cs typeface="Courier New"/>
                        </a:rPr>
                        <a:t> </a:t>
                      </a:r>
                      <a:r>
                        <a:rPr lang="zh-CN" sz="2800" b="1" kern="100" dirty="0">
                          <a:solidFill>
                            <a:srgbClr val="FF0000"/>
                          </a:solidFill>
                          <a:latin typeface="楷体" pitchFamily="49" charset="-122"/>
                          <a:ea typeface="楷体" pitchFamily="49" charset="-122"/>
                          <a:cs typeface="Times New Roman"/>
                        </a:rPr>
                        <a:t>目</a:t>
                      </a:r>
                      <a:r>
                        <a:rPr lang="zh-CN" sz="2800" b="1" kern="100" dirty="0">
                          <a:solidFill>
                            <a:srgbClr val="FF0000"/>
                          </a:solidFill>
                          <a:latin typeface="楷体" pitchFamily="49" charset="-122"/>
                          <a:ea typeface="楷体" pitchFamily="49" charset="-122"/>
                          <a:cs typeface="Courier New"/>
                        </a:rPr>
                        <a:t> </a:t>
                      </a:r>
                      <a:r>
                        <a:rPr lang="zh-CN" sz="2800" b="1" kern="100" dirty="0">
                          <a:solidFill>
                            <a:srgbClr val="FF0000"/>
                          </a:solidFill>
                          <a:latin typeface="楷体" pitchFamily="49" charset="-122"/>
                          <a:ea typeface="楷体" pitchFamily="49" charset="-122"/>
                          <a:cs typeface="Times New Roman"/>
                        </a:rPr>
                        <a:t>标</a:t>
                      </a:r>
                      <a:endParaRPr lang="zh-CN" sz="2800" b="1" kern="100" dirty="0">
                        <a:solidFill>
                          <a:srgbClr val="FF0000"/>
                        </a:solidFill>
                        <a:latin typeface="楷体" pitchFamily="49" charset="-122"/>
                        <a:ea typeface="楷体" pitchFamily="49" charset="-122"/>
                        <a:cs typeface="Courier New"/>
                      </a:endParaRPr>
                    </a:p>
                  </a:txBody>
                  <a:tcPr marL="58034" marR="5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b="1" kern="100" dirty="0">
                          <a:latin typeface="楷体" pitchFamily="49" charset="-122"/>
                          <a:ea typeface="楷体" pitchFamily="49" charset="-122"/>
                          <a:cs typeface="Times New Roman"/>
                        </a:rPr>
                        <a:t>思</a:t>
                      </a:r>
                      <a:r>
                        <a:rPr lang="zh-CN" sz="2800" b="1" kern="100" dirty="0">
                          <a:latin typeface="楷体" pitchFamily="49" charset="-122"/>
                          <a:ea typeface="楷体" pitchFamily="49" charset="-122"/>
                          <a:cs typeface="Courier New"/>
                        </a:rPr>
                        <a:t> </a:t>
                      </a:r>
                      <a:r>
                        <a:rPr lang="zh-CN" sz="2800" b="1" kern="100" dirty="0">
                          <a:latin typeface="楷体" pitchFamily="49" charset="-122"/>
                          <a:ea typeface="楷体" pitchFamily="49" charset="-122"/>
                          <a:cs typeface="Times New Roman"/>
                        </a:rPr>
                        <a:t>维</a:t>
                      </a:r>
                      <a:r>
                        <a:rPr lang="zh-CN" sz="2800" b="1" kern="100" dirty="0">
                          <a:latin typeface="楷体" pitchFamily="49" charset="-122"/>
                          <a:ea typeface="楷体" pitchFamily="49" charset="-122"/>
                          <a:cs typeface="Courier New"/>
                        </a:rPr>
                        <a:t> </a:t>
                      </a:r>
                      <a:r>
                        <a:rPr lang="zh-CN" sz="2800" b="1" kern="100" dirty="0">
                          <a:latin typeface="楷体" pitchFamily="49" charset="-122"/>
                          <a:ea typeface="楷体" pitchFamily="49" charset="-122"/>
                          <a:cs typeface="Times New Roman"/>
                        </a:rPr>
                        <a:t>导</a:t>
                      </a:r>
                      <a:r>
                        <a:rPr lang="zh-CN" sz="2800" b="1" kern="100" dirty="0">
                          <a:latin typeface="楷体" pitchFamily="49" charset="-122"/>
                          <a:ea typeface="楷体" pitchFamily="49" charset="-122"/>
                          <a:cs typeface="Courier New"/>
                        </a:rPr>
                        <a:t> </a:t>
                      </a:r>
                      <a:r>
                        <a:rPr lang="zh-CN" sz="2800" b="1" kern="100" dirty="0">
                          <a:latin typeface="楷体" pitchFamily="49" charset="-122"/>
                          <a:ea typeface="楷体" pitchFamily="49" charset="-122"/>
                          <a:cs typeface="Times New Roman"/>
                        </a:rPr>
                        <a:t>图</a:t>
                      </a:r>
                      <a:endParaRPr lang="zh-CN" sz="2800" b="1" kern="100" dirty="0">
                        <a:latin typeface="楷体" pitchFamily="49" charset="-122"/>
                        <a:ea typeface="楷体" pitchFamily="49" charset="-122"/>
                        <a:cs typeface="Courier New"/>
                      </a:endParaRPr>
                    </a:p>
                  </a:txBody>
                  <a:tcPr marL="58034" marR="5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5455">
                <a:tc>
                  <a:txBody>
                    <a:bodyPr/>
                    <a:lstStyle/>
                    <a:p>
                      <a:pPr algn="l">
                        <a:lnSpc>
                          <a:spcPct val="150000"/>
                        </a:lnSpc>
                        <a:spcAft>
                          <a:spcPts val="0"/>
                        </a:spcAft>
                      </a:pPr>
                      <a:r>
                        <a:rPr lang="en-US" sz="2400" b="1" kern="100" dirty="0">
                          <a:latin typeface="楷体" pitchFamily="49" charset="-122"/>
                          <a:ea typeface="楷体" pitchFamily="49" charset="-122"/>
                          <a:cs typeface="Courier New"/>
                        </a:rPr>
                        <a:t>1.</a:t>
                      </a:r>
                      <a:r>
                        <a:rPr lang="zh-CN" sz="2400" b="1" kern="100" dirty="0">
                          <a:latin typeface="楷体" pitchFamily="49" charset="-122"/>
                          <a:ea typeface="楷体" pitchFamily="49" charset="-122"/>
                          <a:cs typeface="Times New Roman"/>
                        </a:rPr>
                        <a:t>了解人口迁移的概念、主要类型以及人口迁移的意义。</a:t>
                      </a:r>
                      <a:endParaRPr lang="zh-CN" sz="2400" b="1" kern="100" dirty="0">
                        <a:latin typeface="楷体" pitchFamily="49" charset="-122"/>
                        <a:ea typeface="楷体" pitchFamily="49" charset="-122"/>
                        <a:cs typeface="Courier New"/>
                      </a:endParaRPr>
                    </a:p>
                    <a:p>
                      <a:pPr algn="l">
                        <a:lnSpc>
                          <a:spcPct val="150000"/>
                        </a:lnSpc>
                        <a:spcAft>
                          <a:spcPts val="0"/>
                        </a:spcAft>
                      </a:pPr>
                      <a:r>
                        <a:rPr lang="en-US" sz="2400" b="1" kern="100" dirty="0">
                          <a:latin typeface="楷体" pitchFamily="49" charset="-122"/>
                          <a:ea typeface="楷体" pitchFamily="49" charset="-122"/>
                          <a:cs typeface="Courier New"/>
                        </a:rPr>
                        <a:t>2</a:t>
                      </a:r>
                      <a:r>
                        <a:rPr lang="zh-CN" sz="2400" b="1" kern="100" dirty="0">
                          <a:latin typeface="楷体" pitchFamily="49" charset="-122"/>
                          <a:ea typeface="楷体" pitchFamily="49" charset="-122"/>
                          <a:cs typeface="Times New Roman"/>
                        </a:rPr>
                        <a:t>．了解人口数量的变化与自然增减、人口迁移的关系。</a:t>
                      </a:r>
                      <a:endParaRPr lang="zh-CN" sz="2400" b="1" kern="100" dirty="0">
                        <a:latin typeface="楷体" pitchFamily="49" charset="-122"/>
                        <a:ea typeface="楷体" pitchFamily="49" charset="-122"/>
                        <a:cs typeface="Courier New"/>
                      </a:endParaRPr>
                    </a:p>
                    <a:p>
                      <a:pPr algn="l">
                        <a:lnSpc>
                          <a:spcPct val="150000"/>
                        </a:lnSpc>
                        <a:spcAft>
                          <a:spcPts val="0"/>
                        </a:spcAft>
                      </a:pPr>
                      <a:r>
                        <a:rPr lang="en-US" sz="2400" b="1" kern="100" dirty="0">
                          <a:latin typeface="楷体" pitchFamily="49" charset="-122"/>
                          <a:ea typeface="楷体" pitchFamily="49" charset="-122"/>
                          <a:cs typeface="Courier New"/>
                        </a:rPr>
                        <a:t>3</a:t>
                      </a:r>
                      <a:r>
                        <a:rPr lang="zh-CN" sz="2400" b="1" kern="100" dirty="0">
                          <a:latin typeface="楷体" pitchFamily="49" charset="-122"/>
                          <a:ea typeface="楷体" pitchFamily="49" charset="-122"/>
                          <a:cs typeface="Times New Roman"/>
                        </a:rPr>
                        <a:t>．理解影响人口迁移的因素。</a:t>
                      </a:r>
                      <a:endParaRPr lang="zh-CN" sz="2400" b="1" kern="100" dirty="0">
                        <a:latin typeface="楷体" pitchFamily="49" charset="-122"/>
                        <a:ea typeface="楷体" pitchFamily="49" charset="-122"/>
                        <a:cs typeface="Courier New"/>
                      </a:endParaRPr>
                    </a:p>
                    <a:p>
                      <a:pPr algn="l">
                        <a:lnSpc>
                          <a:spcPct val="150000"/>
                        </a:lnSpc>
                        <a:spcAft>
                          <a:spcPts val="0"/>
                        </a:spcAft>
                      </a:pPr>
                      <a:r>
                        <a:rPr lang="en-US" sz="2400" b="1" kern="100" dirty="0">
                          <a:latin typeface="楷体" pitchFamily="49" charset="-122"/>
                          <a:ea typeface="楷体" pitchFamily="49" charset="-122"/>
                          <a:cs typeface="Courier New"/>
                        </a:rPr>
                        <a:t>4</a:t>
                      </a:r>
                      <a:r>
                        <a:rPr lang="zh-CN" sz="2400" b="1" kern="100" dirty="0">
                          <a:latin typeface="楷体" pitchFamily="49" charset="-122"/>
                          <a:ea typeface="楷体" pitchFamily="49" charset="-122"/>
                          <a:cs typeface="Times New Roman"/>
                        </a:rPr>
                        <a:t>．掌握分析人口迁移案例的思路和方法。</a:t>
                      </a:r>
                      <a:endParaRPr lang="zh-CN" sz="2400" b="1" kern="100" dirty="0">
                        <a:latin typeface="楷体" pitchFamily="49" charset="-122"/>
                        <a:ea typeface="楷体" pitchFamily="49" charset="-122"/>
                        <a:cs typeface="Courier New"/>
                      </a:endParaRPr>
                    </a:p>
                  </a:txBody>
                  <a:tcPr marL="58034" marR="5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endParaRPr lang="en-US" sz="1700" kern="100" dirty="0">
                        <a:latin typeface="Times New Roman"/>
                        <a:ea typeface="宋体"/>
                        <a:cs typeface="Courier New"/>
                      </a:endParaRPr>
                    </a:p>
                  </a:txBody>
                  <a:tcPr marL="58034" marR="5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25" name="Picture 1"/>
          <p:cNvPicPr>
            <a:picLocks noChangeAspect="1" noChangeArrowheads="1"/>
          </p:cNvPicPr>
          <p:nvPr/>
        </p:nvPicPr>
        <p:blipFill>
          <a:blip r:embed="rId2" cstate="print"/>
          <a:srcRect l="1680"/>
          <a:stretch>
            <a:fillRect/>
          </a:stretch>
        </p:blipFill>
        <p:spPr bwMode="auto">
          <a:xfrm>
            <a:off x="4577748" y="2209428"/>
            <a:ext cx="4214242" cy="1579563"/>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标题 1"/>
          <p:cNvSpPr>
            <a:spLocks noGrp="1"/>
          </p:cNvSpPr>
          <p:nvPr>
            <p:ph type="title"/>
          </p:nvPr>
        </p:nvSpPr>
        <p:spPr/>
        <p:txBody>
          <a:bodyPr/>
          <a:lstStyle/>
          <a:p>
            <a:pPr algn="l"/>
            <a:r>
              <a:rPr lang="en-US" altLang="zh-CN" sz="3600" b="1" dirty="0" smtClean="0">
                <a:solidFill>
                  <a:srgbClr val="FF0000"/>
                </a:solidFill>
                <a:latin typeface="楷体"/>
                <a:ea typeface="楷体"/>
                <a:cs typeface="楷体"/>
              </a:rPr>
              <a:t>2</a:t>
            </a:r>
            <a:r>
              <a:rPr lang="zh-CN" altLang="zh-CN" sz="3600" b="1" dirty="0" smtClean="0">
                <a:solidFill>
                  <a:srgbClr val="FF0000"/>
                </a:solidFill>
                <a:latin typeface="楷体"/>
                <a:ea typeface="楷体"/>
                <a:cs typeface="楷体"/>
              </a:rPr>
              <a:t>、人口迁</a:t>
            </a:r>
            <a:r>
              <a:rPr lang="zh-CN" altLang="zh-CN" sz="3600" b="1" dirty="0" smtClean="0">
                <a:solidFill>
                  <a:srgbClr val="FF0000"/>
                </a:solidFill>
                <a:latin typeface="楷体"/>
                <a:ea typeface="楷体"/>
                <a:cs typeface="楷体"/>
              </a:rPr>
              <a:t>移</a:t>
            </a:r>
            <a:r>
              <a:rPr lang="zh-CN" altLang="en-US" sz="3600" b="1" dirty="0" smtClean="0">
                <a:solidFill>
                  <a:srgbClr val="FF0000"/>
                </a:solidFill>
                <a:latin typeface="楷体"/>
                <a:ea typeface="楷体"/>
                <a:cs typeface="楷体"/>
              </a:rPr>
              <a:t>对地理环境产生的影响</a:t>
            </a:r>
            <a:endParaRPr lang="zh-CN" altLang="en-US" sz="3600" dirty="0" smtClean="0">
              <a:solidFill>
                <a:srgbClr val="FF0000"/>
              </a:solidFill>
              <a:latin typeface="楷体"/>
              <a:ea typeface="楷体"/>
              <a:cs typeface="楷体"/>
            </a:endParaRPr>
          </a:p>
        </p:txBody>
      </p:sp>
      <p:sp>
        <p:nvSpPr>
          <p:cNvPr id="3" name="内容占位符 2"/>
          <p:cNvSpPr>
            <a:spLocks noGrp="1"/>
          </p:cNvSpPr>
          <p:nvPr>
            <p:ph idx="1"/>
          </p:nvPr>
        </p:nvSpPr>
        <p:spPr>
          <a:xfrm>
            <a:off x="539552" y="1333500"/>
            <a:ext cx="8147248" cy="2820144"/>
          </a:xfrm>
        </p:spPr>
        <p:txBody>
          <a:bodyPr rtlCol="0">
            <a:normAutofit/>
          </a:bodyPr>
          <a:lstStyle/>
          <a:p>
            <a:pPr fontAlgn="auto">
              <a:spcAft>
                <a:spcPts val="0"/>
              </a:spcAft>
              <a:buFont typeface="Wingdings" pitchFamily="2" charset="2"/>
              <a:buChar char="Ø"/>
              <a:defRPr/>
            </a:pPr>
            <a:r>
              <a:rPr lang="zh-CN" altLang="zh-CN" b="1" dirty="0" smtClean="0">
                <a:latin typeface="楷体"/>
                <a:ea typeface="楷体"/>
                <a:cs typeface="楷体"/>
              </a:rPr>
              <a:t>对迁入地和迁出地的影</a:t>
            </a:r>
            <a:r>
              <a:rPr lang="zh-CN" altLang="zh-CN" b="1" dirty="0" smtClean="0">
                <a:latin typeface="楷体"/>
                <a:ea typeface="楷体"/>
                <a:cs typeface="楷体"/>
              </a:rPr>
              <a:t>响</a:t>
            </a:r>
            <a:endParaRPr lang="en-US" altLang="zh-CN" b="1" dirty="0" smtClean="0">
              <a:latin typeface="楷体"/>
              <a:ea typeface="楷体"/>
              <a:cs typeface="楷体"/>
            </a:endParaRPr>
          </a:p>
          <a:p>
            <a:pPr fontAlgn="auto">
              <a:spcAft>
                <a:spcPts val="0"/>
              </a:spcAft>
              <a:buFont typeface="Wingdings" pitchFamily="2" charset="2"/>
              <a:buChar char="Ø"/>
              <a:defRPr/>
            </a:pPr>
            <a:r>
              <a:rPr lang="zh-CN" altLang="en-US" b="1" dirty="0" smtClean="0">
                <a:latin typeface="楷体"/>
                <a:ea typeface="楷体"/>
              </a:rPr>
              <a:t>分有利和不利影响</a:t>
            </a:r>
            <a:endParaRPr lang="zh-CN"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93205"/>
            <a:ext cx="8363272" cy="576063"/>
          </a:xfrm>
        </p:spPr>
        <p:txBody>
          <a:bodyPr/>
          <a:lstStyle/>
          <a:p>
            <a:pPr algn="l">
              <a:buFont typeface="Wingdings" pitchFamily="2" charset="2"/>
              <a:buChar char="Ø"/>
            </a:pPr>
            <a:r>
              <a:rPr lang="zh-CN" altLang="zh-CN" sz="3200" b="1" dirty="0" smtClean="0">
                <a:solidFill>
                  <a:srgbClr val="FF0000"/>
                </a:solidFill>
                <a:latin typeface="楷体" pitchFamily="49" charset="-122"/>
                <a:ea typeface="楷体" pitchFamily="49" charset="-122"/>
              </a:rPr>
              <a:t>人口迁</a:t>
            </a:r>
            <a:r>
              <a:rPr lang="zh-CN" altLang="zh-CN" sz="3200" b="1" dirty="0" smtClean="0">
                <a:solidFill>
                  <a:srgbClr val="FF0000"/>
                </a:solidFill>
                <a:latin typeface="楷体" pitchFamily="49" charset="-122"/>
                <a:ea typeface="楷体" pitchFamily="49" charset="-122"/>
              </a:rPr>
              <a:t>移对区域的影响分</a:t>
            </a:r>
            <a:r>
              <a:rPr lang="zh-CN" altLang="zh-CN" sz="3200" b="1" dirty="0" smtClean="0">
                <a:solidFill>
                  <a:srgbClr val="FF0000"/>
                </a:solidFill>
                <a:latin typeface="楷体" pitchFamily="49" charset="-122"/>
                <a:ea typeface="楷体" pitchFamily="49" charset="-122"/>
              </a:rPr>
              <a:t>析</a:t>
            </a:r>
            <a:endParaRPr lang="zh-CN" altLang="en-US" dirty="0"/>
          </a:p>
        </p:txBody>
      </p:sp>
      <p:graphicFrame>
        <p:nvGraphicFramePr>
          <p:cNvPr id="3" name="表格 2"/>
          <p:cNvGraphicFramePr>
            <a:graphicFrameLocks noGrp="1"/>
          </p:cNvGraphicFramePr>
          <p:nvPr/>
        </p:nvGraphicFramePr>
        <p:xfrm>
          <a:off x="539552" y="769268"/>
          <a:ext cx="8136904" cy="4082596"/>
        </p:xfrm>
        <a:graphic>
          <a:graphicData uri="http://schemas.openxmlformats.org/drawingml/2006/table">
            <a:tbl>
              <a:tblPr/>
              <a:tblGrid>
                <a:gridCol w="1829666"/>
                <a:gridCol w="6307238"/>
              </a:tblGrid>
              <a:tr h="30868">
                <a:tc>
                  <a:txBody>
                    <a:bodyPr/>
                    <a:lstStyle/>
                    <a:p>
                      <a:pPr algn="ctr">
                        <a:lnSpc>
                          <a:spcPct val="150000"/>
                        </a:lnSpc>
                        <a:spcAft>
                          <a:spcPts val="0"/>
                        </a:spcAft>
                        <a:tabLst>
                          <a:tab pos="3150870" algn="l"/>
                        </a:tabLst>
                      </a:pPr>
                      <a:r>
                        <a:rPr lang="zh-CN" sz="2400" b="1" kern="100" dirty="0">
                          <a:latin typeface="楷体" pitchFamily="49" charset="-122"/>
                          <a:ea typeface="楷体" pitchFamily="49" charset="-122"/>
                          <a:cs typeface="Times New Roman"/>
                        </a:rPr>
                        <a:t>方面</a:t>
                      </a:r>
                      <a:endParaRPr lang="zh-CN" sz="2400" b="1" kern="100" dirty="0">
                        <a:latin typeface="楷体" pitchFamily="49" charset="-122"/>
                        <a:ea typeface="楷体" pitchFamily="49"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150870" algn="l"/>
                        </a:tabLst>
                      </a:pPr>
                      <a:r>
                        <a:rPr lang="zh-CN" sz="2400" b="1" kern="100" dirty="0">
                          <a:latin typeface="楷体" pitchFamily="49" charset="-122"/>
                          <a:ea typeface="楷体" pitchFamily="49" charset="-122"/>
                          <a:cs typeface="Times New Roman"/>
                        </a:rPr>
                        <a:t>影响</a:t>
                      </a:r>
                      <a:endParaRPr lang="zh-CN" sz="2400" b="1" kern="100" dirty="0">
                        <a:latin typeface="楷体" pitchFamily="49" charset="-122"/>
                        <a:ea typeface="楷体" pitchFamily="49"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892">
                <a:tc>
                  <a:txBody>
                    <a:bodyPr/>
                    <a:lstStyle/>
                    <a:p>
                      <a:pPr algn="ctr">
                        <a:lnSpc>
                          <a:spcPct val="150000"/>
                        </a:lnSpc>
                        <a:spcAft>
                          <a:spcPts val="0"/>
                        </a:spcAft>
                        <a:tabLst>
                          <a:tab pos="3150870" algn="l"/>
                        </a:tabLst>
                      </a:pPr>
                      <a:r>
                        <a:rPr lang="zh-CN" sz="2400" b="1" kern="100">
                          <a:latin typeface="楷体" pitchFamily="49" charset="-122"/>
                          <a:ea typeface="楷体" pitchFamily="49" charset="-122"/>
                          <a:cs typeface="Times New Roman"/>
                        </a:rPr>
                        <a:t>人口数量</a:t>
                      </a:r>
                      <a:endParaRPr lang="zh-CN" sz="2400" b="1" kern="100">
                        <a:latin typeface="楷体" pitchFamily="49" charset="-122"/>
                        <a:ea typeface="楷体" pitchFamily="49"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150870" algn="l"/>
                        </a:tabLst>
                      </a:pPr>
                      <a:r>
                        <a:rPr lang="zh-CN" sz="2400" b="1" kern="100" dirty="0">
                          <a:latin typeface="楷体" pitchFamily="49" charset="-122"/>
                          <a:ea typeface="楷体" pitchFamily="49" charset="-122"/>
                          <a:cs typeface="Times New Roman"/>
                        </a:rPr>
                        <a:t>迁入地增多</a:t>
                      </a:r>
                      <a:r>
                        <a:rPr lang="zh-CN" sz="2400" b="1" kern="100" dirty="0">
                          <a:latin typeface="楷体" pitchFamily="49" charset="-122"/>
                          <a:ea typeface="楷体" pitchFamily="49" charset="-122"/>
                          <a:cs typeface="MingLiU_HKSCS"/>
                        </a:rPr>
                        <a:t>，</a:t>
                      </a:r>
                      <a:r>
                        <a:rPr lang="zh-CN" sz="2400" b="1" kern="100" dirty="0">
                          <a:latin typeface="楷体" pitchFamily="49" charset="-122"/>
                          <a:ea typeface="楷体" pitchFamily="49" charset="-122"/>
                          <a:cs typeface="Times New Roman"/>
                        </a:rPr>
                        <a:t>迁出地减少</a:t>
                      </a:r>
                      <a:endParaRPr lang="zh-CN" sz="2400" b="1" kern="100" dirty="0">
                        <a:latin typeface="楷体" pitchFamily="49" charset="-122"/>
                        <a:ea typeface="楷体" pitchFamily="49"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884">
                <a:tc>
                  <a:txBody>
                    <a:bodyPr/>
                    <a:lstStyle/>
                    <a:p>
                      <a:pPr algn="ctr">
                        <a:lnSpc>
                          <a:spcPct val="150000"/>
                        </a:lnSpc>
                        <a:spcAft>
                          <a:spcPts val="0"/>
                        </a:spcAft>
                        <a:tabLst>
                          <a:tab pos="3150870" algn="l"/>
                        </a:tabLst>
                      </a:pPr>
                      <a:r>
                        <a:rPr lang="zh-CN" sz="2400" b="1" kern="100">
                          <a:latin typeface="楷体" pitchFamily="49" charset="-122"/>
                          <a:ea typeface="楷体" pitchFamily="49" charset="-122"/>
                          <a:cs typeface="Times New Roman"/>
                        </a:rPr>
                        <a:t>性别比</a:t>
                      </a:r>
                      <a:endParaRPr lang="zh-CN" sz="2400" b="1" kern="100">
                        <a:latin typeface="楷体" pitchFamily="49" charset="-122"/>
                        <a:ea typeface="楷体" pitchFamily="49"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150870" algn="l"/>
                        </a:tabLst>
                      </a:pPr>
                      <a:r>
                        <a:rPr lang="zh-CN" sz="2400" b="1" kern="100" dirty="0">
                          <a:latin typeface="楷体" pitchFamily="49" charset="-122"/>
                          <a:ea typeface="楷体" pitchFamily="49" charset="-122"/>
                          <a:cs typeface="Times New Roman"/>
                        </a:rPr>
                        <a:t>轻工业区下降</a:t>
                      </a:r>
                      <a:r>
                        <a:rPr lang="zh-CN" sz="2400" b="1" kern="100" dirty="0">
                          <a:latin typeface="楷体" pitchFamily="49" charset="-122"/>
                          <a:ea typeface="楷体" pitchFamily="49" charset="-122"/>
                          <a:cs typeface="MingLiU_HKSCS"/>
                        </a:rPr>
                        <a:t>，</a:t>
                      </a:r>
                      <a:r>
                        <a:rPr lang="zh-CN" sz="2400" b="1" kern="100" dirty="0">
                          <a:latin typeface="楷体" pitchFamily="49" charset="-122"/>
                          <a:ea typeface="楷体" pitchFamily="49" charset="-122"/>
                          <a:cs typeface="Times New Roman"/>
                        </a:rPr>
                        <a:t>重工业区上升</a:t>
                      </a:r>
                      <a:endParaRPr lang="zh-CN" sz="2400" b="1" kern="100" dirty="0">
                        <a:latin typeface="楷体" pitchFamily="49" charset="-122"/>
                        <a:ea typeface="楷体" pitchFamily="49"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884">
                <a:tc>
                  <a:txBody>
                    <a:bodyPr/>
                    <a:lstStyle/>
                    <a:p>
                      <a:pPr algn="ctr">
                        <a:lnSpc>
                          <a:spcPct val="150000"/>
                        </a:lnSpc>
                        <a:spcAft>
                          <a:spcPts val="0"/>
                        </a:spcAft>
                        <a:tabLst>
                          <a:tab pos="3150870" algn="l"/>
                        </a:tabLst>
                      </a:pPr>
                      <a:r>
                        <a:rPr lang="zh-CN" sz="2400" b="1" kern="100">
                          <a:latin typeface="楷体" pitchFamily="49" charset="-122"/>
                          <a:ea typeface="楷体" pitchFamily="49" charset="-122"/>
                          <a:cs typeface="Times New Roman"/>
                        </a:rPr>
                        <a:t>职业构成</a:t>
                      </a:r>
                      <a:endParaRPr lang="zh-CN" sz="2400" b="1" kern="100">
                        <a:latin typeface="楷体" pitchFamily="49" charset="-122"/>
                        <a:ea typeface="楷体" pitchFamily="49"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150870" algn="l"/>
                        </a:tabLst>
                      </a:pPr>
                      <a:r>
                        <a:rPr lang="zh-CN" sz="2400" b="1" kern="100" dirty="0">
                          <a:latin typeface="楷体" pitchFamily="49" charset="-122"/>
                          <a:ea typeface="楷体" pitchFamily="49" charset="-122"/>
                          <a:cs typeface="Times New Roman"/>
                        </a:rPr>
                        <a:t>迁入地第二、三产业就业比重上升</a:t>
                      </a:r>
                      <a:endParaRPr lang="zh-CN" sz="2400" b="1" kern="100" dirty="0">
                        <a:latin typeface="楷体" pitchFamily="49" charset="-122"/>
                        <a:ea typeface="楷体" pitchFamily="49"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884">
                <a:tc>
                  <a:txBody>
                    <a:bodyPr/>
                    <a:lstStyle/>
                    <a:p>
                      <a:pPr algn="ctr">
                        <a:lnSpc>
                          <a:spcPct val="150000"/>
                        </a:lnSpc>
                        <a:spcAft>
                          <a:spcPts val="0"/>
                        </a:spcAft>
                        <a:tabLst>
                          <a:tab pos="3150870" algn="l"/>
                        </a:tabLst>
                      </a:pPr>
                      <a:r>
                        <a:rPr lang="zh-CN" sz="2400" b="1" kern="100">
                          <a:latin typeface="楷体" pitchFamily="49" charset="-122"/>
                          <a:ea typeface="楷体" pitchFamily="49" charset="-122"/>
                          <a:cs typeface="Times New Roman"/>
                        </a:rPr>
                        <a:t>交通运输</a:t>
                      </a:r>
                      <a:endParaRPr lang="zh-CN" sz="2400" b="1" kern="100">
                        <a:latin typeface="楷体" pitchFamily="49" charset="-122"/>
                        <a:ea typeface="楷体" pitchFamily="49"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150870" algn="l"/>
                        </a:tabLst>
                      </a:pPr>
                      <a:r>
                        <a:rPr lang="zh-CN" sz="2400" b="1" kern="100" dirty="0">
                          <a:latin typeface="楷体" pitchFamily="49" charset="-122"/>
                          <a:ea typeface="楷体" pitchFamily="49" charset="-122"/>
                          <a:cs typeface="Times New Roman"/>
                        </a:rPr>
                        <a:t>迁入地交通压力增大</a:t>
                      </a:r>
                      <a:endParaRPr lang="zh-CN" sz="2400" b="1" kern="100" dirty="0">
                        <a:latin typeface="楷体" pitchFamily="49" charset="-122"/>
                        <a:ea typeface="楷体" pitchFamily="49"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1581">
                <a:tc>
                  <a:txBody>
                    <a:bodyPr/>
                    <a:lstStyle/>
                    <a:p>
                      <a:pPr algn="ctr">
                        <a:lnSpc>
                          <a:spcPct val="150000"/>
                        </a:lnSpc>
                        <a:spcAft>
                          <a:spcPts val="0"/>
                        </a:spcAft>
                        <a:tabLst>
                          <a:tab pos="3150870" algn="l"/>
                        </a:tabLst>
                      </a:pPr>
                      <a:r>
                        <a:rPr lang="zh-CN" sz="2400" b="1" kern="100">
                          <a:latin typeface="楷体" pitchFamily="49" charset="-122"/>
                          <a:ea typeface="楷体" pitchFamily="49" charset="-122"/>
                          <a:cs typeface="Times New Roman"/>
                        </a:rPr>
                        <a:t>年龄结构</a:t>
                      </a:r>
                      <a:endParaRPr lang="zh-CN" sz="2400" b="1" kern="100">
                        <a:latin typeface="楷体" pitchFamily="49" charset="-122"/>
                        <a:ea typeface="楷体" pitchFamily="49"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150870" algn="l"/>
                        </a:tabLst>
                      </a:pPr>
                      <a:r>
                        <a:rPr lang="zh-CN" sz="2400" b="1" kern="100" dirty="0">
                          <a:latin typeface="楷体" pitchFamily="49" charset="-122"/>
                          <a:ea typeface="楷体" pitchFamily="49" charset="-122"/>
                          <a:cs typeface="Times New Roman"/>
                        </a:rPr>
                        <a:t>大量青壮年劳动力的迁移</a:t>
                      </a:r>
                      <a:r>
                        <a:rPr lang="zh-CN" sz="2400" b="1" kern="100" dirty="0">
                          <a:latin typeface="楷体" pitchFamily="49" charset="-122"/>
                          <a:ea typeface="楷体" pitchFamily="49" charset="-122"/>
                          <a:cs typeface="MingLiU_HKSCS"/>
                        </a:rPr>
                        <a:t>，</a:t>
                      </a:r>
                      <a:r>
                        <a:rPr lang="zh-CN" sz="2400" b="1" kern="100" dirty="0">
                          <a:latin typeface="楷体" pitchFamily="49" charset="-122"/>
                          <a:ea typeface="楷体" pitchFamily="49" charset="-122"/>
                          <a:cs typeface="Times New Roman"/>
                        </a:rPr>
                        <a:t>会使迁出地人口老龄化加重</a:t>
                      </a:r>
                      <a:r>
                        <a:rPr lang="zh-CN" sz="2400" b="1" kern="100" dirty="0">
                          <a:latin typeface="楷体" pitchFamily="49" charset="-122"/>
                          <a:ea typeface="楷体" pitchFamily="49" charset="-122"/>
                          <a:cs typeface="MingLiU_HKSCS"/>
                        </a:rPr>
                        <a:t>，</a:t>
                      </a:r>
                      <a:r>
                        <a:rPr lang="zh-CN" sz="2400" b="1" kern="100" dirty="0">
                          <a:latin typeface="楷体" pitchFamily="49" charset="-122"/>
                          <a:ea typeface="楷体" pitchFamily="49" charset="-122"/>
                          <a:cs typeface="Times New Roman"/>
                        </a:rPr>
                        <a:t>迁入地人口老龄化减轻</a:t>
                      </a:r>
                      <a:endParaRPr lang="zh-CN" sz="2400" b="1" kern="100" dirty="0">
                        <a:latin typeface="楷体" pitchFamily="49" charset="-122"/>
                        <a:ea typeface="楷体" pitchFamily="49"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6440">
                <a:tc>
                  <a:txBody>
                    <a:bodyPr/>
                    <a:lstStyle/>
                    <a:p>
                      <a:pPr algn="ctr">
                        <a:lnSpc>
                          <a:spcPct val="100000"/>
                        </a:lnSpc>
                        <a:spcAft>
                          <a:spcPts val="0"/>
                        </a:spcAft>
                        <a:tabLst>
                          <a:tab pos="3150870" algn="l"/>
                        </a:tabLst>
                      </a:pPr>
                      <a:r>
                        <a:rPr lang="zh-CN" sz="2400" b="1" kern="100" dirty="0">
                          <a:latin typeface="楷体" pitchFamily="49" charset="-122"/>
                          <a:ea typeface="楷体" pitchFamily="49" charset="-122"/>
                          <a:cs typeface="Times New Roman"/>
                        </a:rPr>
                        <a:t>经济、文化发展</a:t>
                      </a:r>
                      <a:endParaRPr lang="zh-CN" sz="2400" b="1" kern="100" dirty="0">
                        <a:latin typeface="楷体" pitchFamily="49" charset="-122"/>
                        <a:ea typeface="楷体" pitchFamily="49"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150870" algn="l"/>
                        </a:tabLst>
                      </a:pPr>
                      <a:r>
                        <a:rPr lang="zh-CN" sz="2400" b="1" kern="100" dirty="0">
                          <a:latin typeface="楷体" pitchFamily="49" charset="-122"/>
                          <a:ea typeface="楷体" pitchFamily="49" charset="-122"/>
                          <a:cs typeface="Times New Roman"/>
                        </a:rPr>
                        <a:t>改变世界产业中心的地理分布和生产活动的发展</a:t>
                      </a:r>
                      <a:r>
                        <a:rPr lang="zh-CN" sz="2400" b="1" kern="100" dirty="0">
                          <a:latin typeface="楷体" pitchFamily="49" charset="-122"/>
                          <a:ea typeface="楷体" pitchFamily="49" charset="-122"/>
                          <a:cs typeface="MingLiU_HKSCS"/>
                        </a:rPr>
                        <a:t>，</a:t>
                      </a:r>
                      <a:r>
                        <a:rPr lang="zh-CN" sz="2400" b="1" kern="100" dirty="0">
                          <a:latin typeface="楷体" pitchFamily="49" charset="-122"/>
                          <a:ea typeface="楷体" pitchFamily="49" charset="-122"/>
                          <a:cs typeface="Times New Roman"/>
                        </a:rPr>
                        <a:t>促进文化扩散和新文化区的形成</a:t>
                      </a:r>
                      <a:endParaRPr lang="zh-CN" sz="2400" b="1" kern="100" dirty="0">
                        <a:latin typeface="楷体" pitchFamily="49" charset="-122"/>
                        <a:ea typeface="楷体" pitchFamily="49"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lvl="0" algn="l">
              <a:buFont typeface="Wingdings" pitchFamily="2" charset="2"/>
              <a:buChar char="Ø"/>
            </a:pPr>
            <a:r>
              <a:rPr lang="zh-CN" altLang="en-US" sz="3200" b="1" dirty="0" smtClean="0">
                <a:solidFill>
                  <a:srgbClr val="FF0000"/>
                </a:solidFill>
                <a:latin typeface="楷体" pitchFamily="49" charset="-122"/>
                <a:ea typeface="楷体" pitchFamily="49" charset="-122"/>
                <a:cs typeface="Times New Roman" pitchFamily="18" charset="0"/>
              </a:rPr>
              <a:t>人口迁</a:t>
            </a:r>
            <a:r>
              <a:rPr lang="zh-CN" altLang="en-US" sz="3200" b="1" dirty="0" smtClean="0">
                <a:solidFill>
                  <a:srgbClr val="FF0000"/>
                </a:solidFill>
                <a:latin typeface="楷体" pitchFamily="49" charset="-122"/>
                <a:ea typeface="楷体" pitchFamily="49" charset="-122"/>
                <a:cs typeface="Times New Roman" pitchFamily="18" charset="0"/>
              </a:rPr>
              <a:t>移对环境的影响</a:t>
            </a:r>
            <a:endParaRPr lang="zh-CN" altLang="en-US" sz="3200" b="1" dirty="0">
              <a:solidFill>
                <a:srgbClr val="FF0000"/>
              </a:solidFill>
              <a:latin typeface="楷体" pitchFamily="49" charset="-122"/>
              <a:ea typeface="楷体" pitchFamily="49" charset="-122"/>
            </a:endParaRPr>
          </a:p>
        </p:txBody>
      </p:sp>
      <p:graphicFrame>
        <p:nvGraphicFramePr>
          <p:cNvPr id="5" name="表格 4"/>
          <p:cNvGraphicFramePr>
            <a:graphicFrameLocks noGrp="1"/>
          </p:cNvGraphicFramePr>
          <p:nvPr/>
        </p:nvGraphicFramePr>
        <p:xfrm>
          <a:off x="539552" y="1129308"/>
          <a:ext cx="8424936" cy="4325060"/>
        </p:xfrm>
        <a:graphic>
          <a:graphicData uri="http://schemas.openxmlformats.org/drawingml/2006/table">
            <a:tbl>
              <a:tblPr/>
              <a:tblGrid>
                <a:gridCol w="401235"/>
                <a:gridCol w="4564168"/>
                <a:gridCol w="3459533"/>
              </a:tblGrid>
              <a:tr h="472053">
                <a:tc>
                  <a:txBody>
                    <a:bodyPr/>
                    <a:lstStyle/>
                    <a:p>
                      <a:pPr algn="ctr">
                        <a:lnSpc>
                          <a:spcPct val="150000"/>
                        </a:lnSpc>
                        <a:spcAft>
                          <a:spcPts val="0"/>
                        </a:spcAft>
                      </a:pPr>
                      <a:endParaRPr lang="en-US" sz="1200" kern="100" dirty="0">
                        <a:latin typeface="Times New Roman"/>
                        <a:ea typeface="宋体"/>
                        <a:cs typeface="Courier New"/>
                      </a:endParaRPr>
                    </a:p>
                  </a:txBody>
                  <a:tcPr marL="38705" marR="38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b="1" kern="100" dirty="0">
                          <a:latin typeface="楷体" pitchFamily="49" charset="-122"/>
                          <a:ea typeface="楷体" pitchFamily="49" charset="-122"/>
                          <a:cs typeface="Times New Roman"/>
                        </a:rPr>
                        <a:t>有利影响</a:t>
                      </a:r>
                      <a:endParaRPr lang="zh-CN" sz="2400" b="1" kern="100" dirty="0">
                        <a:latin typeface="楷体" pitchFamily="49" charset="-122"/>
                        <a:ea typeface="楷体" pitchFamily="49" charset="-122"/>
                        <a:cs typeface="Courier New"/>
                      </a:endParaRPr>
                    </a:p>
                  </a:txBody>
                  <a:tcPr marL="38705" marR="38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b="1" kern="100">
                          <a:latin typeface="楷体" pitchFamily="49" charset="-122"/>
                          <a:ea typeface="楷体" pitchFamily="49" charset="-122"/>
                          <a:cs typeface="Times New Roman"/>
                        </a:rPr>
                        <a:t>不利影响</a:t>
                      </a:r>
                      <a:endParaRPr lang="zh-CN" sz="2400" b="1" kern="100">
                        <a:latin typeface="楷体" pitchFamily="49" charset="-122"/>
                        <a:ea typeface="楷体" pitchFamily="49" charset="-122"/>
                        <a:cs typeface="Courier New"/>
                      </a:endParaRPr>
                    </a:p>
                  </a:txBody>
                  <a:tcPr marL="38705" marR="38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8210">
                <a:tc>
                  <a:txBody>
                    <a:bodyPr/>
                    <a:lstStyle/>
                    <a:p>
                      <a:pPr algn="ctr">
                        <a:lnSpc>
                          <a:spcPct val="150000"/>
                        </a:lnSpc>
                        <a:spcAft>
                          <a:spcPts val="0"/>
                        </a:spcAft>
                      </a:pPr>
                      <a:r>
                        <a:rPr lang="zh-CN" sz="2400" b="1" kern="100" dirty="0">
                          <a:latin typeface="楷体" pitchFamily="49" charset="-122"/>
                          <a:ea typeface="楷体" pitchFamily="49" charset="-122"/>
                          <a:cs typeface="Times New Roman"/>
                        </a:rPr>
                        <a:t>迁入地</a:t>
                      </a:r>
                      <a:endParaRPr lang="zh-CN" sz="2400" b="1" kern="100" dirty="0">
                        <a:latin typeface="楷体" pitchFamily="49" charset="-122"/>
                        <a:ea typeface="楷体" pitchFamily="49" charset="-122"/>
                        <a:cs typeface="Courier New"/>
                      </a:endParaRPr>
                    </a:p>
                  </a:txBody>
                  <a:tcPr marL="38705" marR="38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US" sz="2400" b="1" kern="100" dirty="0">
                          <a:latin typeface="楷体" pitchFamily="49" charset="-122"/>
                          <a:ea typeface="楷体" pitchFamily="49" charset="-122"/>
                          <a:cs typeface="Times New Roman"/>
                        </a:rPr>
                        <a:t>①</a:t>
                      </a:r>
                      <a:r>
                        <a:rPr lang="zh-CN" sz="2400" b="1" kern="100" dirty="0">
                          <a:latin typeface="楷体" pitchFamily="49" charset="-122"/>
                          <a:ea typeface="楷体" pitchFamily="49" charset="-122"/>
                          <a:cs typeface="Times New Roman"/>
                        </a:rPr>
                        <a:t>为迁入地提供大量廉价的劳动</a:t>
                      </a:r>
                      <a:r>
                        <a:rPr lang="zh-CN" sz="2400" b="1" kern="100" dirty="0" smtClean="0">
                          <a:latin typeface="楷体" pitchFamily="49" charset="-122"/>
                          <a:ea typeface="楷体" pitchFamily="49" charset="-122"/>
                          <a:cs typeface="Times New Roman"/>
                        </a:rPr>
                        <a:t>力</a:t>
                      </a:r>
                      <a:r>
                        <a:rPr lang="zh-CN" altLang="en-US" sz="2400" b="1" kern="100" dirty="0" smtClean="0">
                          <a:latin typeface="楷体" pitchFamily="49" charset="-122"/>
                          <a:ea typeface="楷体" pitchFamily="49" charset="-122"/>
                          <a:cs typeface="Times New Roman"/>
                        </a:rPr>
                        <a:t>，促进资源开发</a:t>
                      </a:r>
                      <a:r>
                        <a:rPr lang="zh-CN" sz="2400" b="1" kern="100" dirty="0" smtClean="0">
                          <a:latin typeface="楷体" pitchFamily="49" charset="-122"/>
                          <a:ea typeface="楷体" pitchFamily="49" charset="-122"/>
                          <a:cs typeface="Times New Roman"/>
                        </a:rPr>
                        <a:t>；</a:t>
                      </a:r>
                      <a:r>
                        <a:rPr lang="en-US" sz="2400" b="1" kern="100" dirty="0">
                          <a:latin typeface="楷体" pitchFamily="49" charset="-122"/>
                          <a:ea typeface="楷体" pitchFamily="49" charset="-122"/>
                          <a:cs typeface="Times New Roman"/>
                        </a:rPr>
                        <a:t>②</a:t>
                      </a:r>
                      <a:r>
                        <a:rPr lang="zh-CN" sz="2400" b="1" kern="100" dirty="0">
                          <a:latin typeface="楷体" pitchFamily="49" charset="-122"/>
                          <a:ea typeface="楷体" pitchFamily="49" charset="-122"/>
                          <a:cs typeface="Times New Roman"/>
                        </a:rPr>
                        <a:t>促进迁入地商品流通和经济的发展；</a:t>
                      </a:r>
                      <a:r>
                        <a:rPr lang="en-US" sz="2400" b="1" kern="100" dirty="0">
                          <a:latin typeface="楷体" pitchFamily="49" charset="-122"/>
                          <a:ea typeface="楷体" pitchFamily="49" charset="-122"/>
                          <a:cs typeface="Times New Roman"/>
                        </a:rPr>
                        <a:t>③</a:t>
                      </a:r>
                      <a:r>
                        <a:rPr lang="zh-CN" sz="2400" b="1" kern="100" dirty="0">
                          <a:latin typeface="楷体" pitchFamily="49" charset="-122"/>
                          <a:ea typeface="楷体" pitchFamily="49" charset="-122"/>
                          <a:cs typeface="Times New Roman"/>
                        </a:rPr>
                        <a:t>促进迁入地第三产业的发展</a:t>
                      </a:r>
                      <a:endParaRPr lang="zh-CN" sz="2400" b="1" kern="100" dirty="0">
                        <a:latin typeface="楷体" pitchFamily="49" charset="-122"/>
                        <a:ea typeface="楷体" pitchFamily="49" charset="-122"/>
                        <a:cs typeface="Courier New"/>
                      </a:endParaRPr>
                    </a:p>
                  </a:txBody>
                  <a:tcPr marL="38705" marR="38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00000"/>
                        </a:lnSpc>
                        <a:spcAft>
                          <a:spcPts val="0"/>
                        </a:spcAft>
                      </a:pPr>
                      <a:r>
                        <a:rPr lang="zh-CN" sz="2400" b="1" kern="100" dirty="0">
                          <a:solidFill>
                            <a:schemeClr val="tx1"/>
                          </a:solidFill>
                          <a:latin typeface="楷体" pitchFamily="49" charset="-122"/>
                          <a:ea typeface="楷体" pitchFamily="49" charset="-122"/>
                          <a:cs typeface="Times New Roman"/>
                        </a:rPr>
                        <a:t>大量人口迁入，增加了公共设施的负担和城市管理的难度。尤其在住房、交通、卫生、教育、城市环境等方面产生巨大压力</a:t>
                      </a:r>
                    </a:p>
                  </a:txBody>
                  <a:tcPr marL="38705" marR="38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8210">
                <a:tc>
                  <a:txBody>
                    <a:bodyPr/>
                    <a:lstStyle/>
                    <a:p>
                      <a:pPr algn="ctr">
                        <a:lnSpc>
                          <a:spcPct val="150000"/>
                        </a:lnSpc>
                        <a:spcAft>
                          <a:spcPts val="0"/>
                        </a:spcAft>
                      </a:pPr>
                      <a:r>
                        <a:rPr lang="zh-CN" sz="2400" b="1" kern="100" dirty="0">
                          <a:latin typeface="楷体" pitchFamily="49" charset="-122"/>
                          <a:ea typeface="楷体" pitchFamily="49" charset="-122"/>
                          <a:cs typeface="Times New Roman"/>
                        </a:rPr>
                        <a:t>迁出地</a:t>
                      </a:r>
                      <a:endParaRPr lang="zh-CN" sz="2400" b="1" kern="100" dirty="0">
                        <a:latin typeface="楷体" pitchFamily="49" charset="-122"/>
                        <a:ea typeface="楷体" pitchFamily="49" charset="-122"/>
                        <a:cs typeface="Courier New"/>
                      </a:endParaRPr>
                    </a:p>
                  </a:txBody>
                  <a:tcPr marL="38705" marR="38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00000"/>
                        </a:lnSpc>
                        <a:spcAft>
                          <a:spcPts val="0"/>
                        </a:spcAft>
                      </a:pPr>
                      <a:r>
                        <a:rPr lang="en-US" sz="2400" b="1" kern="100" dirty="0">
                          <a:solidFill>
                            <a:schemeClr val="tx1"/>
                          </a:solidFill>
                          <a:latin typeface="楷体" pitchFamily="49" charset="-122"/>
                          <a:ea typeface="楷体" pitchFamily="49" charset="-122"/>
                          <a:cs typeface="Times New Roman"/>
                        </a:rPr>
                        <a:t>①</a:t>
                      </a:r>
                      <a:r>
                        <a:rPr lang="zh-CN" sz="2400" b="1" kern="100" dirty="0">
                          <a:solidFill>
                            <a:schemeClr val="tx1"/>
                          </a:solidFill>
                          <a:latin typeface="楷体" pitchFamily="49" charset="-122"/>
                          <a:ea typeface="楷体" pitchFamily="49" charset="-122"/>
                          <a:cs typeface="Times New Roman"/>
                        </a:rPr>
                        <a:t>加强了迁出地与外界社会的经济、科技、文化等联系，有利于社会经济的发展；</a:t>
                      </a:r>
                      <a:r>
                        <a:rPr lang="en-US" sz="2400" b="1" kern="100" dirty="0">
                          <a:solidFill>
                            <a:schemeClr val="tx1"/>
                          </a:solidFill>
                          <a:latin typeface="楷体" pitchFamily="49" charset="-122"/>
                          <a:ea typeface="楷体" pitchFamily="49" charset="-122"/>
                          <a:cs typeface="Times New Roman"/>
                        </a:rPr>
                        <a:t>②</a:t>
                      </a:r>
                      <a:r>
                        <a:rPr lang="zh-CN" sz="2400" b="1" kern="100" dirty="0">
                          <a:solidFill>
                            <a:schemeClr val="tx1"/>
                          </a:solidFill>
                          <a:latin typeface="楷体" pitchFamily="49" charset="-122"/>
                          <a:ea typeface="楷体" pitchFamily="49" charset="-122"/>
                          <a:cs typeface="Times New Roman"/>
                        </a:rPr>
                        <a:t>人口迁出可缓解当地人地矛盾；</a:t>
                      </a:r>
                      <a:r>
                        <a:rPr lang="en-US" sz="2400" b="1" kern="100" dirty="0">
                          <a:solidFill>
                            <a:schemeClr val="tx1"/>
                          </a:solidFill>
                          <a:latin typeface="楷体" pitchFamily="49" charset="-122"/>
                          <a:ea typeface="楷体" pitchFamily="49" charset="-122"/>
                          <a:cs typeface="Times New Roman"/>
                        </a:rPr>
                        <a:t>③</a:t>
                      </a:r>
                      <a:r>
                        <a:rPr lang="zh-CN" sz="2400" b="1" kern="100" dirty="0">
                          <a:solidFill>
                            <a:schemeClr val="tx1"/>
                          </a:solidFill>
                          <a:latin typeface="楷体" pitchFamily="49" charset="-122"/>
                          <a:ea typeface="楷体" pitchFamily="49" charset="-122"/>
                          <a:cs typeface="Times New Roman"/>
                        </a:rPr>
                        <a:t>可以更好地开发利用土地资源</a:t>
                      </a:r>
                    </a:p>
                  </a:txBody>
                  <a:tcPr marL="38705" marR="38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00000"/>
                        </a:lnSpc>
                        <a:spcAft>
                          <a:spcPts val="0"/>
                        </a:spcAft>
                      </a:pPr>
                      <a:r>
                        <a:rPr lang="zh-CN" sz="2400" b="1" kern="100" dirty="0">
                          <a:solidFill>
                            <a:schemeClr val="tx1"/>
                          </a:solidFill>
                          <a:latin typeface="楷体" pitchFamily="49" charset="-122"/>
                          <a:ea typeface="楷体" pitchFamily="49" charset="-122"/>
                          <a:cs typeface="Times New Roman"/>
                        </a:rPr>
                        <a:t>人口迁出导致当地人才外流，劳动力不足，从而影响迁出地经济的进一步发展</a:t>
                      </a:r>
                    </a:p>
                  </a:txBody>
                  <a:tcPr marL="38705" marR="38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p:txBody>
          <a:bodyPr/>
          <a:lstStyle/>
          <a:p>
            <a:r>
              <a:rPr lang="zh-CN" altLang="en-US" sz="3200" b="1" dirty="0" smtClean="0">
                <a:solidFill>
                  <a:srgbClr val="FF0000"/>
                </a:solidFill>
                <a:ea typeface="楷体_GB2312" pitchFamily="49" charset="-122"/>
              </a:rPr>
              <a:t>推测：</a:t>
            </a:r>
            <a:r>
              <a:rPr lang="zh-CN" altLang="en-US" sz="3200" b="1" dirty="0" smtClean="0">
                <a:ea typeface="楷体_GB2312" pitchFamily="49" charset="-122"/>
              </a:rPr>
              <a:t>可能发生的时间，迁移的主要原因</a:t>
            </a:r>
          </a:p>
        </p:txBody>
      </p:sp>
      <p:pic>
        <p:nvPicPr>
          <p:cNvPr id="32772" name="Picture 4" descr="E:\任秀焕\课件\成才之路\2015同步\人教地理必修2\17.tif"/>
          <p:cNvPicPr>
            <a:picLocks noGrp="1" noChangeAspect="1" noChangeArrowheads="1"/>
          </p:cNvPicPr>
          <p:nvPr>
            <p:ph type="body" idx="1"/>
          </p:nvPr>
        </p:nvPicPr>
        <p:blipFill>
          <a:blip r:embed="rId2" r:link="rId3" cstate="print"/>
          <a:srcRect/>
          <a:stretch>
            <a:fillRect/>
          </a:stretch>
        </p:blipFill>
        <p:spPr>
          <a:xfrm>
            <a:off x="611560" y="1273324"/>
            <a:ext cx="5400526" cy="3528681"/>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005" name="Group 45"/>
          <p:cNvGraphicFramePr>
            <a:graphicFrameLocks noGrp="1"/>
          </p:cNvGraphicFramePr>
          <p:nvPr/>
        </p:nvGraphicFramePr>
        <p:xfrm>
          <a:off x="468314" y="997479"/>
          <a:ext cx="7775575" cy="2478024"/>
        </p:xfrm>
        <a:graphic>
          <a:graphicData uri="http://schemas.openxmlformats.org/drawingml/2006/table">
            <a:tbl>
              <a:tblPr/>
              <a:tblGrid>
                <a:gridCol w="1873250"/>
                <a:gridCol w="2173287"/>
                <a:gridCol w="1552575"/>
                <a:gridCol w="2176463"/>
              </a:tblGrid>
              <a:tr h="406400">
                <a:tc>
                  <a:txBody>
                    <a:bodyPr/>
                    <a:lstStyle/>
                    <a:p>
                      <a:pPr marL="0" marR="0" lvl="0" indent="0" algn="ctr" defTabSz="914400" rtl="0" eaLnBrk="0" fontAlgn="base" latinLnBrk="0" hangingPunct="1">
                        <a:lnSpc>
                          <a:spcPct val="130000"/>
                        </a:lnSpc>
                        <a:spcBef>
                          <a:spcPct val="20000"/>
                        </a:spcBef>
                        <a:spcAft>
                          <a:spcPct val="0"/>
                        </a:spcAft>
                        <a:buClrTx/>
                        <a:buSzTx/>
                        <a:buFontTx/>
                        <a:buNone/>
                        <a:tabLst>
                          <a:tab pos="4000500" algn="l"/>
                        </a:tabLst>
                      </a:pPr>
                      <a:r>
                        <a:rPr kumimoji="0" lang="zh-CN" altLang="en-US" sz="1700" b="1" i="0" u="none" strike="noStrike" cap="none" normalizeH="0" baseline="0" smtClean="0">
                          <a:ln>
                            <a:noFill/>
                          </a:ln>
                          <a:solidFill>
                            <a:schemeClr val="tx1"/>
                          </a:solidFill>
                          <a:effectLst/>
                          <a:latin typeface="楷体_GB2312" pitchFamily="49" charset="-122"/>
                          <a:ea typeface="楷体_GB2312" pitchFamily="49" charset="-122"/>
                          <a:cs typeface="Times New Roman" pitchFamily="18" charset="0"/>
                        </a:rPr>
                        <a:t>迁出国</a:t>
                      </a:r>
                    </a:p>
                  </a:txBody>
                  <a:tcPr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1">
                        <a:lnSpc>
                          <a:spcPct val="130000"/>
                        </a:lnSpc>
                        <a:spcBef>
                          <a:spcPct val="20000"/>
                        </a:spcBef>
                        <a:spcAft>
                          <a:spcPct val="0"/>
                        </a:spcAft>
                        <a:buClrTx/>
                        <a:buSzTx/>
                        <a:buFontTx/>
                        <a:buNone/>
                        <a:tabLst>
                          <a:tab pos="4000500" algn="l"/>
                        </a:tabLst>
                      </a:pPr>
                      <a:r>
                        <a:rPr kumimoji="0" lang="zh-CN" altLang="en-US" sz="1700" b="1" i="0" u="none" strike="noStrike" cap="none" normalizeH="0" baseline="0" smtClean="0">
                          <a:ln>
                            <a:noFill/>
                          </a:ln>
                          <a:solidFill>
                            <a:schemeClr val="tx1"/>
                          </a:solidFill>
                          <a:effectLst/>
                          <a:latin typeface="楷体_GB2312" pitchFamily="49" charset="-122"/>
                          <a:ea typeface="楷体_GB2312" pitchFamily="49" charset="-122"/>
                          <a:cs typeface="Times New Roman" pitchFamily="18" charset="0"/>
                        </a:rPr>
                        <a:t>数量</a:t>
                      </a:r>
                      <a:r>
                        <a:rPr kumimoji="0" lang="en-US" altLang="zh-CN" sz="1700" b="1" i="0" u="none" strike="noStrike" cap="none" normalizeH="0" baseline="0" smtClean="0">
                          <a:ln>
                            <a:noFill/>
                          </a:ln>
                          <a:solidFill>
                            <a:schemeClr val="tx1"/>
                          </a:solidFill>
                          <a:effectLst/>
                          <a:latin typeface="楷体_GB2312" pitchFamily="49" charset="-122"/>
                          <a:ea typeface="楷体_GB2312" pitchFamily="49" charset="-122"/>
                          <a:cs typeface="Times New Roman" pitchFamily="18" charset="0"/>
                        </a:rPr>
                        <a:t>(</a:t>
                      </a:r>
                      <a:r>
                        <a:rPr kumimoji="0" lang="zh-CN" altLang="en-US" sz="1700" b="1" i="0" u="none" strike="noStrike" cap="none" normalizeH="0" baseline="0" smtClean="0">
                          <a:ln>
                            <a:noFill/>
                          </a:ln>
                          <a:solidFill>
                            <a:schemeClr val="tx1"/>
                          </a:solidFill>
                          <a:effectLst/>
                          <a:latin typeface="楷体_GB2312" pitchFamily="49" charset="-122"/>
                          <a:ea typeface="楷体_GB2312" pitchFamily="49" charset="-122"/>
                          <a:cs typeface="Times New Roman" pitchFamily="18" charset="0"/>
                        </a:rPr>
                        <a:t>万人</a:t>
                      </a:r>
                      <a:r>
                        <a:rPr kumimoji="0" lang="en-US" altLang="zh-CN" sz="1700" b="1" i="0" u="none" strike="noStrike" cap="none" normalizeH="0" baseline="0" smtClean="0">
                          <a:ln>
                            <a:noFill/>
                          </a:ln>
                          <a:solidFill>
                            <a:schemeClr val="tx1"/>
                          </a:solidFill>
                          <a:effectLst/>
                          <a:latin typeface="楷体_GB2312" pitchFamily="49" charset="-122"/>
                          <a:ea typeface="楷体_GB2312" pitchFamily="49" charset="-122"/>
                          <a:cs typeface="Times New Roman" pitchFamily="18" charset="0"/>
                        </a:rPr>
                        <a:t>/</a:t>
                      </a:r>
                      <a:r>
                        <a:rPr kumimoji="0" lang="zh-CN" altLang="en-US" sz="1700" b="1" i="0" u="none" strike="noStrike" cap="none" normalizeH="0" baseline="0" smtClean="0">
                          <a:ln>
                            <a:noFill/>
                          </a:ln>
                          <a:solidFill>
                            <a:schemeClr val="tx1"/>
                          </a:solidFill>
                          <a:effectLst/>
                          <a:latin typeface="楷体_GB2312" pitchFamily="49" charset="-122"/>
                          <a:ea typeface="楷体_GB2312" pitchFamily="49" charset="-122"/>
                          <a:cs typeface="Times New Roman" pitchFamily="18" charset="0"/>
                        </a:rPr>
                        <a:t>年</a:t>
                      </a:r>
                      <a:r>
                        <a:rPr kumimoji="0" lang="en-US" altLang="zh-CN" sz="1700" b="1" i="0" u="none" strike="noStrike" cap="none" normalizeH="0" baseline="0" smtClean="0">
                          <a:ln>
                            <a:noFill/>
                          </a:ln>
                          <a:solidFill>
                            <a:schemeClr val="tx1"/>
                          </a:solidFill>
                          <a:effectLst/>
                          <a:latin typeface="楷体_GB2312" pitchFamily="49" charset="-122"/>
                          <a:ea typeface="楷体_GB2312" pitchFamily="49" charset="-122"/>
                          <a:cs typeface="Times New Roman" pitchFamily="18" charset="0"/>
                        </a:rPr>
                        <a:t>)</a:t>
                      </a:r>
                    </a:p>
                  </a:txBody>
                  <a:tcPr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1">
                        <a:lnSpc>
                          <a:spcPct val="130000"/>
                        </a:lnSpc>
                        <a:spcBef>
                          <a:spcPct val="20000"/>
                        </a:spcBef>
                        <a:spcAft>
                          <a:spcPct val="0"/>
                        </a:spcAft>
                        <a:buClrTx/>
                        <a:buSzTx/>
                        <a:buFontTx/>
                        <a:buNone/>
                        <a:tabLst>
                          <a:tab pos="4000500" algn="l"/>
                        </a:tabLst>
                      </a:pPr>
                      <a:r>
                        <a:rPr kumimoji="0" lang="zh-CN" altLang="en-US" sz="1700" b="1" i="0" u="none" strike="noStrike" cap="none" normalizeH="0" baseline="0" smtClean="0">
                          <a:ln>
                            <a:noFill/>
                          </a:ln>
                          <a:solidFill>
                            <a:schemeClr val="tx1"/>
                          </a:solidFill>
                          <a:effectLst/>
                          <a:latin typeface="楷体_GB2312" pitchFamily="49" charset="-122"/>
                          <a:ea typeface="楷体_GB2312" pitchFamily="49" charset="-122"/>
                          <a:cs typeface="Times New Roman" pitchFamily="18" charset="0"/>
                        </a:rPr>
                        <a:t>迁入国</a:t>
                      </a:r>
                    </a:p>
                  </a:txBody>
                  <a:tcPr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1">
                        <a:lnSpc>
                          <a:spcPct val="130000"/>
                        </a:lnSpc>
                        <a:spcBef>
                          <a:spcPct val="20000"/>
                        </a:spcBef>
                        <a:spcAft>
                          <a:spcPct val="0"/>
                        </a:spcAft>
                        <a:buClrTx/>
                        <a:buSzTx/>
                        <a:buFontTx/>
                        <a:buNone/>
                        <a:tabLst>
                          <a:tab pos="4000500" algn="l"/>
                        </a:tabLst>
                      </a:pPr>
                      <a:r>
                        <a:rPr kumimoji="0" lang="zh-CN" altLang="en-US" sz="1700" b="1" i="0" u="none" strike="noStrike" cap="none" normalizeH="0" baseline="0" smtClean="0">
                          <a:ln>
                            <a:noFill/>
                          </a:ln>
                          <a:solidFill>
                            <a:schemeClr val="tx1"/>
                          </a:solidFill>
                          <a:effectLst/>
                          <a:latin typeface="楷体_GB2312" pitchFamily="49" charset="-122"/>
                          <a:ea typeface="楷体_GB2312" pitchFamily="49" charset="-122"/>
                          <a:cs typeface="Times New Roman" pitchFamily="18" charset="0"/>
                        </a:rPr>
                        <a:t>数量</a:t>
                      </a:r>
                      <a:r>
                        <a:rPr kumimoji="0" lang="en-US" altLang="zh-CN" sz="1700" b="1" i="0" u="none" strike="noStrike" cap="none" normalizeH="0" baseline="0" smtClean="0">
                          <a:ln>
                            <a:noFill/>
                          </a:ln>
                          <a:solidFill>
                            <a:schemeClr val="tx1"/>
                          </a:solidFill>
                          <a:effectLst/>
                          <a:latin typeface="楷体_GB2312" pitchFamily="49" charset="-122"/>
                          <a:ea typeface="楷体_GB2312" pitchFamily="49" charset="-122"/>
                          <a:cs typeface="Times New Roman" pitchFamily="18" charset="0"/>
                        </a:rPr>
                        <a:t>(</a:t>
                      </a:r>
                      <a:r>
                        <a:rPr kumimoji="0" lang="zh-CN" altLang="en-US" sz="1700" b="1" i="0" u="none" strike="noStrike" cap="none" normalizeH="0" baseline="0" smtClean="0">
                          <a:ln>
                            <a:noFill/>
                          </a:ln>
                          <a:solidFill>
                            <a:schemeClr val="tx1"/>
                          </a:solidFill>
                          <a:effectLst/>
                          <a:latin typeface="楷体_GB2312" pitchFamily="49" charset="-122"/>
                          <a:ea typeface="楷体_GB2312" pitchFamily="49" charset="-122"/>
                          <a:cs typeface="Times New Roman" pitchFamily="18" charset="0"/>
                        </a:rPr>
                        <a:t>万人</a:t>
                      </a:r>
                      <a:r>
                        <a:rPr kumimoji="0" lang="en-US" altLang="zh-CN" sz="1700" b="1" i="0" u="none" strike="noStrike" cap="none" normalizeH="0" baseline="0" smtClean="0">
                          <a:ln>
                            <a:noFill/>
                          </a:ln>
                          <a:solidFill>
                            <a:schemeClr val="tx1"/>
                          </a:solidFill>
                          <a:effectLst/>
                          <a:latin typeface="楷体_GB2312" pitchFamily="49" charset="-122"/>
                          <a:ea typeface="楷体_GB2312" pitchFamily="49" charset="-122"/>
                          <a:cs typeface="Times New Roman" pitchFamily="18" charset="0"/>
                        </a:rPr>
                        <a:t>/</a:t>
                      </a:r>
                      <a:r>
                        <a:rPr kumimoji="0" lang="zh-CN" altLang="en-US" sz="1700" b="1" i="0" u="none" strike="noStrike" cap="none" normalizeH="0" baseline="0" smtClean="0">
                          <a:ln>
                            <a:noFill/>
                          </a:ln>
                          <a:solidFill>
                            <a:schemeClr val="tx1"/>
                          </a:solidFill>
                          <a:effectLst/>
                          <a:latin typeface="楷体_GB2312" pitchFamily="49" charset="-122"/>
                          <a:ea typeface="楷体_GB2312" pitchFamily="49" charset="-122"/>
                          <a:cs typeface="Times New Roman" pitchFamily="18" charset="0"/>
                        </a:rPr>
                        <a:t>年</a:t>
                      </a:r>
                      <a:r>
                        <a:rPr kumimoji="0" lang="en-US" altLang="zh-CN" sz="1700" b="1" i="0" u="none" strike="noStrike" cap="none" normalizeH="0" baseline="0" smtClean="0">
                          <a:ln>
                            <a:noFill/>
                          </a:ln>
                          <a:solidFill>
                            <a:schemeClr val="tx1"/>
                          </a:solidFill>
                          <a:effectLst/>
                          <a:latin typeface="楷体_GB2312" pitchFamily="49" charset="-122"/>
                          <a:ea typeface="楷体_GB2312" pitchFamily="49" charset="-122"/>
                          <a:cs typeface="Times New Roman" pitchFamily="18" charset="0"/>
                        </a:rPr>
                        <a:t>)</a:t>
                      </a:r>
                    </a:p>
                  </a:txBody>
                  <a:tcPr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0" fontAlgn="base" latinLnBrk="0" hangingPunct="1">
                        <a:lnSpc>
                          <a:spcPct val="130000"/>
                        </a:lnSpc>
                        <a:spcBef>
                          <a:spcPct val="20000"/>
                        </a:spcBef>
                        <a:spcAft>
                          <a:spcPct val="0"/>
                        </a:spcAft>
                        <a:buClrTx/>
                        <a:buSzTx/>
                        <a:buFontTx/>
                        <a:buNone/>
                        <a:tabLst>
                          <a:tab pos="4000500" algn="l"/>
                        </a:tabLst>
                      </a:pPr>
                      <a:r>
                        <a:rPr kumimoji="0" lang="zh-CN" altLang="en-US" sz="1700" b="1" i="0" u="none" strike="noStrike" cap="none" normalizeH="0" baseline="0" smtClean="0">
                          <a:ln>
                            <a:noFill/>
                          </a:ln>
                          <a:solidFill>
                            <a:schemeClr val="tx1"/>
                          </a:solidFill>
                          <a:effectLst/>
                          <a:latin typeface="楷体_GB2312" pitchFamily="49" charset="-122"/>
                          <a:ea typeface="楷体_GB2312" pitchFamily="49" charset="-122"/>
                          <a:cs typeface="Times New Roman" pitchFamily="18" charset="0"/>
                        </a:rPr>
                        <a:t>中国</a:t>
                      </a:r>
                    </a:p>
                  </a:txBody>
                  <a:tcPr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1">
                        <a:lnSpc>
                          <a:spcPct val="130000"/>
                        </a:lnSpc>
                        <a:spcBef>
                          <a:spcPct val="20000"/>
                        </a:spcBef>
                        <a:spcAft>
                          <a:spcPct val="0"/>
                        </a:spcAft>
                        <a:buClrTx/>
                        <a:buSzTx/>
                        <a:buFontTx/>
                        <a:buNone/>
                        <a:tabLst>
                          <a:tab pos="4000500" algn="l"/>
                        </a:tabLst>
                      </a:pPr>
                      <a:r>
                        <a:rPr kumimoji="0" lang="en-US" altLang="zh-CN" sz="1700" b="1" i="0" u="none" strike="noStrike" cap="none" normalizeH="0" baseline="0" smtClean="0">
                          <a:ln>
                            <a:noFill/>
                          </a:ln>
                          <a:solidFill>
                            <a:schemeClr val="tx1"/>
                          </a:solidFill>
                          <a:effectLst/>
                          <a:latin typeface="楷体_GB2312" pitchFamily="49" charset="-122"/>
                          <a:ea typeface="楷体_GB2312" pitchFamily="49" charset="-122"/>
                          <a:cs typeface="Times New Roman" pitchFamily="18" charset="0"/>
                        </a:rPr>
                        <a:t>30.3</a:t>
                      </a:r>
                    </a:p>
                  </a:txBody>
                  <a:tcPr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1">
                        <a:lnSpc>
                          <a:spcPct val="130000"/>
                        </a:lnSpc>
                        <a:spcBef>
                          <a:spcPct val="20000"/>
                        </a:spcBef>
                        <a:spcAft>
                          <a:spcPct val="0"/>
                        </a:spcAft>
                        <a:buClrTx/>
                        <a:buSzTx/>
                        <a:buFontTx/>
                        <a:buNone/>
                        <a:tabLst>
                          <a:tab pos="4000500" algn="l"/>
                        </a:tabLst>
                      </a:pPr>
                      <a:r>
                        <a:rPr kumimoji="0" lang="zh-CN" altLang="en-US" sz="1700" b="1" i="0" u="none" strike="noStrike" cap="none" normalizeH="0" baseline="0" smtClean="0">
                          <a:ln>
                            <a:noFill/>
                          </a:ln>
                          <a:solidFill>
                            <a:schemeClr val="tx1"/>
                          </a:solidFill>
                          <a:effectLst/>
                          <a:latin typeface="楷体_GB2312" pitchFamily="49" charset="-122"/>
                          <a:ea typeface="楷体_GB2312" pitchFamily="49" charset="-122"/>
                          <a:cs typeface="Times New Roman" pitchFamily="18" charset="0"/>
                        </a:rPr>
                        <a:t>美国</a:t>
                      </a:r>
                    </a:p>
                  </a:txBody>
                  <a:tcPr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1">
                        <a:lnSpc>
                          <a:spcPct val="130000"/>
                        </a:lnSpc>
                        <a:spcBef>
                          <a:spcPct val="20000"/>
                        </a:spcBef>
                        <a:spcAft>
                          <a:spcPct val="0"/>
                        </a:spcAft>
                        <a:buClrTx/>
                        <a:buSzTx/>
                        <a:buFontTx/>
                        <a:buNone/>
                        <a:tabLst>
                          <a:tab pos="4000500" algn="l"/>
                        </a:tabLst>
                      </a:pPr>
                      <a:r>
                        <a:rPr kumimoji="0" lang="en-US" altLang="zh-CN" sz="1700" b="1" i="0" u="none" strike="noStrike" cap="none" normalizeH="0" baseline="0" smtClean="0">
                          <a:ln>
                            <a:noFill/>
                          </a:ln>
                          <a:solidFill>
                            <a:schemeClr val="tx1"/>
                          </a:solidFill>
                          <a:effectLst/>
                          <a:latin typeface="楷体_GB2312" pitchFamily="49" charset="-122"/>
                          <a:ea typeface="楷体_GB2312" pitchFamily="49" charset="-122"/>
                          <a:cs typeface="Times New Roman" pitchFamily="18" charset="0"/>
                        </a:rPr>
                        <a:t>110.0</a:t>
                      </a:r>
                    </a:p>
                  </a:txBody>
                  <a:tcPr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0" fontAlgn="base" latinLnBrk="0" hangingPunct="1">
                        <a:lnSpc>
                          <a:spcPct val="130000"/>
                        </a:lnSpc>
                        <a:spcBef>
                          <a:spcPct val="20000"/>
                        </a:spcBef>
                        <a:spcAft>
                          <a:spcPct val="0"/>
                        </a:spcAft>
                        <a:buClrTx/>
                        <a:buSzTx/>
                        <a:buFontTx/>
                        <a:buNone/>
                        <a:tabLst>
                          <a:tab pos="4000500" algn="l"/>
                        </a:tabLst>
                      </a:pPr>
                      <a:r>
                        <a:rPr kumimoji="0" lang="zh-CN" altLang="en-US" sz="1700" b="1" i="0" u="none" strike="noStrike" cap="none" normalizeH="0" baseline="0" smtClean="0">
                          <a:ln>
                            <a:noFill/>
                          </a:ln>
                          <a:solidFill>
                            <a:schemeClr val="tx1"/>
                          </a:solidFill>
                          <a:effectLst/>
                          <a:latin typeface="楷体_GB2312" pitchFamily="49" charset="-122"/>
                          <a:ea typeface="楷体_GB2312" pitchFamily="49" charset="-122"/>
                          <a:cs typeface="Times New Roman" pitchFamily="18" charset="0"/>
                        </a:rPr>
                        <a:t>墨西哥</a:t>
                      </a:r>
                    </a:p>
                  </a:txBody>
                  <a:tcPr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1">
                        <a:lnSpc>
                          <a:spcPct val="130000"/>
                        </a:lnSpc>
                        <a:spcBef>
                          <a:spcPct val="20000"/>
                        </a:spcBef>
                        <a:spcAft>
                          <a:spcPct val="0"/>
                        </a:spcAft>
                        <a:buClrTx/>
                        <a:buSzTx/>
                        <a:buFontTx/>
                        <a:buNone/>
                        <a:tabLst>
                          <a:tab pos="4000500" algn="l"/>
                        </a:tabLst>
                      </a:pPr>
                      <a:r>
                        <a:rPr kumimoji="0" lang="en-US" altLang="zh-CN" sz="1700" b="1" i="0" u="none" strike="noStrike" cap="none" normalizeH="0" baseline="0" smtClean="0">
                          <a:ln>
                            <a:noFill/>
                          </a:ln>
                          <a:solidFill>
                            <a:schemeClr val="tx1"/>
                          </a:solidFill>
                          <a:effectLst/>
                          <a:latin typeface="楷体_GB2312" pitchFamily="49" charset="-122"/>
                          <a:ea typeface="楷体_GB2312" pitchFamily="49" charset="-122"/>
                          <a:cs typeface="Times New Roman" pitchFamily="18" charset="0"/>
                        </a:rPr>
                        <a:t>26.7</a:t>
                      </a:r>
                    </a:p>
                  </a:txBody>
                  <a:tcPr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1">
                        <a:lnSpc>
                          <a:spcPct val="130000"/>
                        </a:lnSpc>
                        <a:spcBef>
                          <a:spcPct val="20000"/>
                        </a:spcBef>
                        <a:spcAft>
                          <a:spcPct val="0"/>
                        </a:spcAft>
                        <a:buClrTx/>
                        <a:buSzTx/>
                        <a:buFontTx/>
                        <a:buNone/>
                        <a:tabLst>
                          <a:tab pos="4000500" algn="l"/>
                        </a:tabLst>
                      </a:pPr>
                      <a:r>
                        <a:rPr kumimoji="0" lang="zh-CN" altLang="en-US" sz="1700" b="1" i="0" u="none" strike="noStrike" cap="none" normalizeH="0" baseline="0" smtClean="0">
                          <a:ln>
                            <a:noFill/>
                          </a:ln>
                          <a:solidFill>
                            <a:schemeClr val="tx1"/>
                          </a:solidFill>
                          <a:effectLst/>
                          <a:latin typeface="楷体_GB2312" pitchFamily="49" charset="-122"/>
                          <a:ea typeface="楷体_GB2312" pitchFamily="49" charset="-122"/>
                          <a:cs typeface="Times New Roman" pitchFamily="18" charset="0"/>
                        </a:rPr>
                        <a:t>德国</a:t>
                      </a:r>
                    </a:p>
                  </a:txBody>
                  <a:tcPr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1">
                        <a:lnSpc>
                          <a:spcPct val="130000"/>
                        </a:lnSpc>
                        <a:spcBef>
                          <a:spcPct val="20000"/>
                        </a:spcBef>
                        <a:spcAft>
                          <a:spcPct val="0"/>
                        </a:spcAft>
                        <a:buClrTx/>
                        <a:buSzTx/>
                        <a:buFontTx/>
                        <a:buNone/>
                        <a:tabLst>
                          <a:tab pos="4000500" algn="l"/>
                        </a:tabLst>
                      </a:pPr>
                      <a:r>
                        <a:rPr kumimoji="0" lang="en-US" altLang="zh-CN" sz="1700" b="1" i="0" u="none" strike="noStrike" cap="none" normalizeH="0" baseline="0" smtClean="0">
                          <a:ln>
                            <a:noFill/>
                          </a:ln>
                          <a:solidFill>
                            <a:schemeClr val="tx1"/>
                          </a:solidFill>
                          <a:effectLst/>
                          <a:latin typeface="楷体_GB2312" pitchFamily="49" charset="-122"/>
                          <a:ea typeface="楷体_GB2312" pitchFamily="49" charset="-122"/>
                          <a:cs typeface="Times New Roman" pitchFamily="18" charset="0"/>
                        </a:rPr>
                        <a:t>21.1</a:t>
                      </a:r>
                    </a:p>
                  </a:txBody>
                  <a:tcPr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0" fontAlgn="base" latinLnBrk="0" hangingPunct="1">
                        <a:lnSpc>
                          <a:spcPct val="130000"/>
                        </a:lnSpc>
                        <a:spcBef>
                          <a:spcPct val="20000"/>
                        </a:spcBef>
                        <a:spcAft>
                          <a:spcPct val="0"/>
                        </a:spcAft>
                        <a:buClrTx/>
                        <a:buSzTx/>
                        <a:buFontTx/>
                        <a:buNone/>
                        <a:tabLst>
                          <a:tab pos="4000500" algn="l"/>
                        </a:tabLst>
                      </a:pPr>
                      <a:r>
                        <a:rPr kumimoji="0" lang="zh-CN" altLang="en-US" sz="1700" b="1" i="0" u="none" strike="noStrike" cap="none" normalizeH="0" baseline="0" smtClean="0">
                          <a:ln>
                            <a:noFill/>
                          </a:ln>
                          <a:solidFill>
                            <a:schemeClr val="tx1"/>
                          </a:solidFill>
                          <a:effectLst/>
                          <a:latin typeface="楷体_GB2312" pitchFamily="49" charset="-122"/>
                          <a:ea typeface="楷体_GB2312" pitchFamily="49" charset="-122"/>
                          <a:cs typeface="Times New Roman" pitchFamily="18" charset="0"/>
                        </a:rPr>
                        <a:t>印度</a:t>
                      </a:r>
                    </a:p>
                  </a:txBody>
                  <a:tcPr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1">
                        <a:lnSpc>
                          <a:spcPct val="130000"/>
                        </a:lnSpc>
                        <a:spcBef>
                          <a:spcPct val="20000"/>
                        </a:spcBef>
                        <a:spcAft>
                          <a:spcPct val="0"/>
                        </a:spcAft>
                        <a:buClrTx/>
                        <a:buSzTx/>
                        <a:buFontTx/>
                        <a:buNone/>
                        <a:tabLst>
                          <a:tab pos="4000500" algn="l"/>
                        </a:tabLst>
                      </a:pPr>
                      <a:r>
                        <a:rPr kumimoji="0" lang="en-US" altLang="zh-CN" sz="1700" b="1" i="0" u="none" strike="noStrike" cap="none" normalizeH="0" baseline="0" smtClean="0">
                          <a:ln>
                            <a:noFill/>
                          </a:ln>
                          <a:solidFill>
                            <a:schemeClr val="tx1"/>
                          </a:solidFill>
                          <a:effectLst/>
                          <a:latin typeface="楷体_GB2312" pitchFamily="49" charset="-122"/>
                          <a:ea typeface="楷体_GB2312" pitchFamily="49" charset="-122"/>
                          <a:cs typeface="Times New Roman" pitchFamily="18" charset="0"/>
                        </a:rPr>
                        <a:t>22.2</a:t>
                      </a:r>
                    </a:p>
                  </a:txBody>
                  <a:tcPr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1">
                        <a:lnSpc>
                          <a:spcPct val="130000"/>
                        </a:lnSpc>
                        <a:spcBef>
                          <a:spcPct val="20000"/>
                        </a:spcBef>
                        <a:spcAft>
                          <a:spcPct val="0"/>
                        </a:spcAft>
                        <a:buClrTx/>
                        <a:buSzTx/>
                        <a:buFontTx/>
                        <a:buNone/>
                        <a:tabLst>
                          <a:tab pos="4000500" algn="l"/>
                        </a:tabLst>
                      </a:pPr>
                      <a:r>
                        <a:rPr kumimoji="0" lang="zh-CN" altLang="en-US" sz="1700" b="1" i="0" u="none" strike="noStrike" cap="none" normalizeH="0" baseline="0" smtClean="0">
                          <a:ln>
                            <a:noFill/>
                          </a:ln>
                          <a:solidFill>
                            <a:schemeClr val="tx1"/>
                          </a:solidFill>
                          <a:effectLst/>
                          <a:latin typeface="楷体_GB2312" pitchFamily="49" charset="-122"/>
                          <a:ea typeface="楷体_GB2312" pitchFamily="49" charset="-122"/>
                          <a:cs typeface="Times New Roman" pitchFamily="18" charset="0"/>
                        </a:rPr>
                        <a:t>加拿大</a:t>
                      </a:r>
                    </a:p>
                  </a:txBody>
                  <a:tcPr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1">
                        <a:lnSpc>
                          <a:spcPct val="130000"/>
                        </a:lnSpc>
                        <a:spcBef>
                          <a:spcPct val="20000"/>
                        </a:spcBef>
                        <a:spcAft>
                          <a:spcPct val="0"/>
                        </a:spcAft>
                        <a:buClrTx/>
                        <a:buSzTx/>
                        <a:buFontTx/>
                        <a:buNone/>
                        <a:tabLst>
                          <a:tab pos="4000500" algn="l"/>
                        </a:tabLst>
                      </a:pPr>
                      <a:r>
                        <a:rPr kumimoji="0" lang="en-US" altLang="zh-CN" sz="1700" b="1" i="0" u="none" strike="noStrike" cap="none" normalizeH="0" baseline="0" smtClean="0">
                          <a:ln>
                            <a:noFill/>
                          </a:ln>
                          <a:solidFill>
                            <a:schemeClr val="tx1"/>
                          </a:solidFill>
                          <a:effectLst/>
                          <a:latin typeface="楷体_GB2312" pitchFamily="49" charset="-122"/>
                          <a:ea typeface="楷体_GB2312" pitchFamily="49" charset="-122"/>
                          <a:cs typeface="Times New Roman" pitchFamily="18" charset="0"/>
                        </a:rPr>
                        <a:t>17.3</a:t>
                      </a:r>
                    </a:p>
                  </a:txBody>
                  <a:tcPr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0" fontAlgn="base" latinLnBrk="0" hangingPunct="1">
                        <a:lnSpc>
                          <a:spcPct val="130000"/>
                        </a:lnSpc>
                        <a:spcBef>
                          <a:spcPct val="20000"/>
                        </a:spcBef>
                        <a:spcAft>
                          <a:spcPct val="0"/>
                        </a:spcAft>
                        <a:buClrTx/>
                        <a:buSzTx/>
                        <a:buFontTx/>
                        <a:buNone/>
                        <a:tabLst>
                          <a:tab pos="4000500" algn="l"/>
                        </a:tabLst>
                      </a:pPr>
                      <a:r>
                        <a:rPr kumimoji="0" lang="zh-CN" altLang="en-US" sz="1700" b="1" i="0" u="none" strike="noStrike" cap="none" normalizeH="0" baseline="0" smtClean="0">
                          <a:ln>
                            <a:noFill/>
                          </a:ln>
                          <a:solidFill>
                            <a:schemeClr val="tx1"/>
                          </a:solidFill>
                          <a:effectLst/>
                          <a:latin typeface="楷体_GB2312" pitchFamily="49" charset="-122"/>
                          <a:ea typeface="楷体_GB2312" pitchFamily="49" charset="-122"/>
                          <a:cs typeface="Times New Roman" pitchFamily="18" charset="0"/>
                        </a:rPr>
                        <a:t>印度尼西亚</a:t>
                      </a:r>
                    </a:p>
                  </a:txBody>
                  <a:tcPr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1">
                        <a:lnSpc>
                          <a:spcPct val="130000"/>
                        </a:lnSpc>
                        <a:spcBef>
                          <a:spcPct val="20000"/>
                        </a:spcBef>
                        <a:spcAft>
                          <a:spcPct val="0"/>
                        </a:spcAft>
                        <a:buClrTx/>
                        <a:buSzTx/>
                        <a:buFontTx/>
                        <a:buNone/>
                        <a:tabLst>
                          <a:tab pos="4000500" algn="l"/>
                        </a:tabLst>
                      </a:pPr>
                      <a:r>
                        <a:rPr kumimoji="0" lang="en-US" altLang="zh-CN" sz="1700" b="1" i="0" u="none" strike="noStrike" cap="none" normalizeH="0" baseline="0" smtClean="0">
                          <a:ln>
                            <a:noFill/>
                          </a:ln>
                          <a:solidFill>
                            <a:schemeClr val="tx1"/>
                          </a:solidFill>
                          <a:effectLst/>
                          <a:latin typeface="楷体_GB2312" pitchFamily="49" charset="-122"/>
                          <a:ea typeface="楷体_GB2312" pitchFamily="49" charset="-122"/>
                          <a:cs typeface="Times New Roman" pitchFamily="18" charset="0"/>
                        </a:rPr>
                        <a:t>18.0</a:t>
                      </a:r>
                    </a:p>
                  </a:txBody>
                  <a:tcPr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1">
                        <a:lnSpc>
                          <a:spcPct val="130000"/>
                        </a:lnSpc>
                        <a:spcBef>
                          <a:spcPct val="20000"/>
                        </a:spcBef>
                        <a:spcAft>
                          <a:spcPct val="0"/>
                        </a:spcAft>
                        <a:buClrTx/>
                        <a:buSzTx/>
                        <a:buFontTx/>
                        <a:buNone/>
                        <a:tabLst>
                          <a:tab pos="4000500" algn="l"/>
                        </a:tabLst>
                      </a:pPr>
                      <a:r>
                        <a:rPr kumimoji="0" lang="zh-CN" altLang="en-US" sz="1700" b="1" i="0" u="none" strike="noStrike" cap="none" normalizeH="0" baseline="0" smtClean="0">
                          <a:ln>
                            <a:noFill/>
                          </a:ln>
                          <a:solidFill>
                            <a:schemeClr val="tx1"/>
                          </a:solidFill>
                          <a:effectLst/>
                          <a:latin typeface="楷体_GB2312" pitchFamily="49" charset="-122"/>
                          <a:ea typeface="楷体_GB2312" pitchFamily="49" charset="-122"/>
                          <a:cs typeface="Times New Roman" pitchFamily="18" charset="0"/>
                        </a:rPr>
                        <a:t>英国</a:t>
                      </a:r>
                    </a:p>
                  </a:txBody>
                  <a:tcPr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1">
                        <a:lnSpc>
                          <a:spcPct val="130000"/>
                        </a:lnSpc>
                        <a:spcBef>
                          <a:spcPct val="20000"/>
                        </a:spcBef>
                        <a:spcAft>
                          <a:spcPct val="0"/>
                        </a:spcAft>
                        <a:buClrTx/>
                        <a:buSzTx/>
                        <a:buFontTx/>
                        <a:buNone/>
                        <a:tabLst>
                          <a:tab pos="4000500" algn="l"/>
                        </a:tabLst>
                      </a:pPr>
                      <a:r>
                        <a:rPr kumimoji="0" lang="en-US" altLang="zh-CN" sz="1700" b="1" i="0" u="none" strike="noStrike" cap="none" normalizeH="0" baseline="0" smtClean="0">
                          <a:ln>
                            <a:noFill/>
                          </a:ln>
                          <a:solidFill>
                            <a:schemeClr val="tx1"/>
                          </a:solidFill>
                          <a:effectLst/>
                          <a:latin typeface="楷体_GB2312" pitchFamily="49" charset="-122"/>
                          <a:ea typeface="楷体_GB2312" pitchFamily="49" charset="-122"/>
                          <a:cs typeface="Times New Roman" pitchFamily="18" charset="0"/>
                        </a:rPr>
                        <a:t>13.6</a:t>
                      </a:r>
                    </a:p>
                  </a:txBody>
                  <a:tcPr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0" fontAlgn="base" latinLnBrk="0" hangingPunct="1">
                        <a:lnSpc>
                          <a:spcPct val="130000"/>
                        </a:lnSpc>
                        <a:spcBef>
                          <a:spcPct val="20000"/>
                        </a:spcBef>
                        <a:spcAft>
                          <a:spcPct val="0"/>
                        </a:spcAft>
                        <a:buClrTx/>
                        <a:buSzTx/>
                        <a:buFontTx/>
                        <a:buNone/>
                        <a:tabLst>
                          <a:tab pos="4000500" algn="l"/>
                        </a:tabLst>
                      </a:pPr>
                      <a:r>
                        <a:rPr kumimoji="0" lang="zh-CN" altLang="en-US" sz="1700" b="1" i="0" u="none" strike="noStrike" cap="none" normalizeH="0" baseline="0" smtClean="0">
                          <a:ln>
                            <a:noFill/>
                          </a:ln>
                          <a:solidFill>
                            <a:schemeClr val="tx1"/>
                          </a:solidFill>
                          <a:effectLst/>
                          <a:latin typeface="楷体_GB2312" pitchFamily="49" charset="-122"/>
                          <a:ea typeface="楷体_GB2312" pitchFamily="49" charset="-122"/>
                          <a:cs typeface="Times New Roman" pitchFamily="18" charset="0"/>
                        </a:rPr>
                        <a:t>菲律宾</a:t>
                      </a:r>
                    </a:p>
                  </a:txBody>
                  <a:tcPr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1">
                        <a:lnSpc>
                          <a:spcPct val="130000"/>
                        </a:lnSpc>
                        <a:spcBef>
                          <a:spcPct val="20000"/>
                        </a:spcBef>
                        <a:spcAft>
                          <a:spcPct val="0"/>
                        </a:spcAft>
                        <a:buClrTx/>
                        <a:buSzTx/>
                        <a:buFontTx/>
                        <a:buNone/>
                        <a:tabLst>
                          <a:tab pos="4000500" algn="l"/>
                        </a:tabLst>
                      </a:pPr>
                      <a:r>
                        <a:rPr kumimoji="0" lang="en-US" altLang="zh-CN" sz="1700" b="1" i="0" u="none" strike="noStrike" cap="none" normalizeH="0" baseline="0" smtClean="0">
                          <a:ln>
                            <a:noFill/>
                          </a:ln>
                          <a:solidFill>
                            <a:schemeClr val="tx1"/>
                          </a:solidFill>
                          <a:effectLst/>
                          <a:latin typeface="楷体_GB2312" pitchFamily="49" charset="-122"/>
                          <a:ea typeface="楷体_GB2312" pitchFamily="49" charset="-122"/>
                          <a:cs typeface="Times New Roman" pitchFamily="18" charset="0"/>
                        </a:rPr>
                        <a:t>14.4</a:t>
                      </a:r>
                    </a:p>
                  </a:txBody>
                  <a:tcPr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1">
                        <a:lnSpc>
                          <a:spcPct val="130000"/>
                        </a:lnSpc>
                        <a:spcBef>
                          <a:spcPct val="20000"/>
                        </a:spcBef>
                        <a:spcAft>
                          <a:spcPct val="0"/>
                        </a:spcAft>
                        <a:buClrTx/>
                        <a:buSzTx/>
                        <a:buFontTx/>
                        <a:buNone/>
                        <a:tabLst>
                          <a:tab pos="4000500" algn="l"/>
                        </a:tabLst>
                      </a:pPr>
                      <a:r>
                        <a:rPr kumimoji="0" lang="zh-CN" altLang="en-US" sz="1700" b="1" i="0" u="none" strike="noStrike" cap="none" normalizeH="0" baseline="0" smtClean="0">
                          <a:ln>
                            <a:noFill/>
                          </a:ln>
                          <a:solidFill>
                            <a:schemeClr val="tx1"/>
                          </a:solidFill>
                          <a:effectLst/>
                          <a:latin typeface="楷体_GB2312" pitchFamily="49" charset="-122"/>
                          <a:ea typeface="楷体_GB2312" pitchFamily="49" charset="-122"/>
                          <a:cs typeface="Times New Roman" pitchFamily="18" charset="0"/>
                        </a:rPr>
                        <a:t>澳大利亚</a:t>
                      </a:r>
                    </a:p>
                  </a:txBody>
                  <a:tcPr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1">
                        <a:lnSpc>
                          <a:spcPct val="130000"/>
                        </a:lnSpc>
                        <a:spcBef>
                          <a:spcPct val="20000"/>
                        </a:spcBef>
                        <a:spcAft>
                          <a:spcPct val="0"/>
                        </a:spcAft>
                        <a:buClrTx/>
                        <a:buSzTx/>
                        <a:buFontTx/>
                        <a:buNone/>
                        <a:tabLst>
                          <a:tab pos="4000500" algn="l"/>
                        </a:tabLst>
                      </a:pPr>
                      <a:r>
                        <a:rPr kumimoji="0" lang="en-US" altLang="zh-CN" sz="1700" b="1" i="0" u="none" strike="noStrike" cap="none" normalizeH="0" baseline="0" smtClean="0">
                          <a:ln>
                            <a:noFill/>
                          </a:ln>
                          <a:solidFill>
                            <a:schemeClr val="tx1"/>
                          </a:solidFill>
                          <a:effectLst/>
                          <a:latin typeface="楷体_GB2312" pitchFamily="49" charset="-122"/>
                          <a:ea typeface="楷体_GB2312" pitchFamily="49" charset="-122"/>
                          <a:cs typeface="Times New Roman" pitchFamily="18" charset="0"/>
                        </a:rPr>
                        <a:t>8.3</a:t>
                      </a:r>
                    </a:p>
                  </a:txBody>
                  <a:tcPr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1001" name="Rectangle 41"/>
          <p:cNvSpPr>
            <a:spLocks noGrp="1"/>
          </p:cNvSpPr>
          <p:nvPr>
            <p:ph type="title"/>
          </p:nvPr>
        </p:nvSpPr>
        <p:spPr/>
        <p:txBody>
          <a:bodyPr/>
          <a:lstStyle/>
          <a:p>
            <a:r>
              <a:rPr lang="zh-CN" altLang="en-US" sz="3200" b="1" smtClean="0">
                <a:solidFill>
                  <a:srgbClr val="FF0000"/>
                </a:solidFill>
                <a:latin typeface="楷体_GB2312" pitchFamily="49" charset="-122"/>
                <a:ea typeface="楷体_GB2312" pitchFamily="49" charset="-122"/>
                <a:cs typeface="Times New Roman" pitchFamily="18" charset="0"/>
              </a:rPr>
              <a:t>下表资料反映了</a:t>
            </a:r>
            <a:r>
              <a:rPr lang="en-US" altLang="zh-CN" sz="3200" b="1" smtClean="0">
                <a:solidFill>
                  <a:srgbClr val="FF0000"/>
                </a:solidFill>
                <a:latin typeface="楷体_GB2312" pitchFamily="49" charset="-122"/>
                <a:ea typeface="楷体_GB2312" pitchFamily="49" charset="-122"/>
                <a:cs typeface="Courier New" pitchFamily="49" charset="0"/>
              </a:rPr>
              <a:t>2001</a:t>
            </a:r>
            <a:r>
              <a:rPr lang="zh-CN" altLang="en-US" sz="3200" b="1" smtClean="0">
                <a:solidFill>
                  <a:srgbClr val="FF0000"/>
                </a:solidFill>
                <a:latin typeface="楷体_GB2312" pitchFamily="49" charset="-122"/>
                <a:ea typeface="楷体_GB2312" pitchFamily="49" charset="-122"/>
                <a:cs typeface="Times New Roman" pitchFamily="18" charset="0"/>
              </a:rPr>
              <a:t>～</a:t>
            </a:r>
            <a:r>
              <a:rPr lang="en-US" altLang="zh-CN" sz="3200" b="1" smtClean="0">
                <a:solidFill>
                  <a:srgbClr val="FF0000"/>
                </a:solidFill>
                <a:latin typeface="楷体_GB2312" pitchFamily="49" charset="-122"/>
                <a:ea typeface="楷体_GB2312" pitchFamily="49" charset="-122"/>
                <a:cs typeface="Courier New" pitchFamily="49" charset="0"/>
              </a:rPr>
              <a:t>2050</a:t>
            </a:r>
            <a:r>
              <a:rPr lang="zh-CN" altLang="en-US" sz="3200" b="1" smtClean="0">
                <a:solidFill>
                  <a:srgbClr val="FF0000"/>
                </a:solidFill>
                <a:latin typeface="楷体_GB2312" pitchFamily="49" charset="-122"/>
                <a:ea typeface="楷体_GB2312" pitchFamily="49" charset="-122"/>
                <a:cs typeface="Times New Roman" pitchFamily="18" charset="0"/>
              </a:rPr>
              <a:t>年世界移民趋势。</a:t>
            </a:r>
          </a:p>
        </p:txBody>
      </p:sp>
      <p:sp>
        <p:nvSpPr>
          <p:cNvPr id="41004" name="Rectangle 44"/>
          <p:cNvSpPr>
            <a:spLocks noChangeArrowheads="1"/>
          </p:cNvSpPr>
          <p:nvPr/>
        </p:nvSpPr>
        <p:spPr bwMode="auto">
          <a:xfrm>
            <a:off x="684212" y="3458105"/>
            <a:ext cx="7920235" cy="2160591"/>
          </a:xfrm>
          <a:prstGeom prst="rect">
            <a:avLst/>
          </a:prstGeom>
          <a:noFill/>
          <a:ln w="9525">
            <a:noFill/>
            <a:miter lim="800000"/>
            <a:headEnd/>
            <a:tailEnd/>
          </a:ln>
          <a:effectLst/>
        </p:spPr>
        <p:txBody>
          <a:bodyPr wrap="square">
            <a:spAutoFit/>
          </a:bodyPr>
          <a:lstStyle/>
          <a:p>
            <a:pPr hangingPunct="0">
              <a:lnSpc>
                <a:spcPct val="140000"/>
              </a:lnSpc>
              <a:buClr>
                <a:schemeClr val="accent1"/>
              </a:buClr>
              <a:buFont typeface="Wingdings" pitchFamily="2" charset="2"/>
              <a:buNone/>
            </a:pPr>
            <a:r>
              <a:rPr lang="zh-CN" altLang="en-US" sz="2400" b="1" dirty="0">
                <a:solidFill>
                  <a:srgbClr val="FF0000"/>
                </a:solidFill>
                <a:ea typeface="楷体_GB2312" pitchFamily="49" charset="-122"/>
              </a:rPr>
              <a:t>发达国家</a:t>
            </a:r>
            <a:r>
              <a:rPr lang="zh-CN" altLang="en-US" sz="2400" b="1" dirty="0">
                <a:solidFill>
                  <a:srgbClr val="000000"/>
                </a:solidFill>
                <a:ea typeface="楷体_GB2312" pitchFamily="49" charset="-122"/>
              </a:rPr>
              <a:t>经济发达，经济收入高，人力资源相对不足，就业机会多；</a:t>
            </a:r>
          </a:p>
          <a:p>
            <a:pPr hangingPunct="0">
              <a:lnSpc>
                <a:spcPct val="140000"/>
              </a:lnSpc>
              <a:buClr>
                <a:schemeClr val="accent1"/>
              </a:buClr>
              <a:buFont typeface="Wingdings" pitchFamily="2" charset="2"/>
              <a:buNone/>
            </a:pPr>
            <a:r>
              <a:rPr lang="zh-CN" altLang="en-US" sz="2400" b="1" dirty="0">
                <a:solidFill>
                  <a:srgbClr val="FF0000"/>
                </a:solidFill>
                <a:ea typeface="楷体_GB2312" pitchFamily="49" charset="-122"/>
              </a:rPr>
              <a:t>发展中国家</a:t>
            </a:r>
            <a:r>
              <a:rPr lang="zh-CN" altLang="en-US" sz="2400" b="1" dirty="0">
                <a:solidFill>
                  <a:srgbClr val="000000"/>
                </a:solidFill>
                <a:ea typeface="楷体_GB2312" pitchFamily="49" charset="-122"/>
              </a:rPr>
              <a:t>有众多素质较高、渴望更高经济收入、优越生活条件的人口被吸引而迁移到发达国家。</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1"/>
          <p:cNvSpPr>
            <a:spLocks noGrp="1"/>
          </p:cNvSpPr>
          <p:nvPr>
            <p:ph type="title"/>
          </p:nvPr>
        </p:nvSpPr>
        <p:spPr>
          <a:xfrm>
            <a:off x="0" y="193204"/>
            <a:ext cx="8229600" cy="952500"/>
          </a:xfrm>
        </p:spPr>
        <p:txBody>
          <a:bodyPr/>
          <a:lstStyle/>
          <a:p>
            <a:pPr algn="l"/>
            <a:r>
              <a:rPr lang="zh-CN" altLang="en-US" sz="3600" b="1" dirty="0" smtClean="0">
                <a:solidFill>
                  <a:srgbClr val="FF0000"/>
                </a:solidFill>
                <a:latin typeface="楷体"/>
                <a:ea typeface="楷体"/>
                <a:cs typeface="楷体"/>
              </a:rPr>
              <a:t>三</a:t>
            </a:r>
            <a:r>
              <a:rPr lang="zh-CN" altLang="zh-CN" sz="3600" b="1" dirty="0" smtClean="0">
                <a:solidFill>
                  <a:srgbClr val="FF0000"/>
                </a:solidFill>
                <a:latin typeface="楷体"/>
                <a:ea typeface="楷体"/>
                <a:cs typeface="楷体"/>
              </a:rPr>
              <a:t>、</a:t>
            </a:r>
            <a:r>
              <a:rPr lang="zh-CN" altLang="zh-CN" sz="3600" b="1" dirty="0" smtClean="0">
                <a:solidFill>
                  <a:srgbClr val="FF0000"/>
                </a:solidFill>
                <a:latin typeface="楷体"/>
                <a:ea typeface="楷体"/>
                <a:cs typeface="楷体"/>
              </a:rPr>
              <a:t>中国的人口迁</a:t>
            </a:r>
            <a:r>
              <a:rPr lang="zh-CN" altLang="zh-CN" sz="3600" b="1" dirty="0" smtClean="0">
                <a:solidFill>
                  <a:srgbClr val="FF0000"/>
                </a:solidFill>
                <a:latin typeface="楷体"/>
                <a:ea typeface="楷体"/>
                <a:cs typeface="楷体"/>
              </a:rPr>
              <a:t>移</a:t>
            </a:r>
            <a:r>
              <a:rPr lang="zh-CN" altLang="en-US" sz="3600" b="1" dirty="0" smtClean="0">
                <a:solidFill>
                  <a:srgbClr val="FF0000"/>
                </a:solidFill>
                <a:latin typeface="楷体"/>
                <a:ea typeface="楷体"/>
                <a:cs typeface="楷体"/>
              </a:rPr>
              <a:t>与“民工潮（荒）”</a:t>
            </a:r>
            <a:endParaRPr lang="zh-CN" altLang="en-US" sz="3600" dirty="0" smtClean="0">
              <a:solidFill>
                <a:srgbClr val="FF0000"/>
              </a:solidFill>
              <a:latin typeface="楷体"/>
              <a:ea typeface="楷体"/>
              <a:cs typeface="楷体"/>
            </a:endParaRPr>
          </a:p>
        </p:txBody>
      </p:sp>
      <p:sp>
        <p:nvSpPr>
          <p:cNvPr id="4" name="内容占位符 3"/>
          <p:cNvSpPr>
            <a:spLocks noGrp="1"/>
          </p:cNvSpPr>
          <p:nvPr>
            <p:ph idx="1"/>
          </p:nvPr>
        </p:nvSpPr>
        <p:spPr>
          <a:xfrm>
            <a:off x="251520" y="913284"/>
            <a:ext cx="8435280" cy="504056"/>
          </a:xfrm>
        </p:spPr>
        <p:txBody>
          <a:bodyPr/>
          <a:lstStyle/>
          <a:p>
            <a:r>
              <a:rPr lang="en-US" altLang="zh-CN" b="1" dirty="0" smtClean="0">
                <a:latin typeface="楷体" pitchFamily="49" charset="-122"/>
                <a:ea typeface="楷体" pitchFamily="49" charset="-122"/>
              </a:rPr>
              <a:t>1</a:t>
            </a:r>
            <a:r>
              <a:rPr lang="zh-CN" altLang="en-US" b="1" dirty="0" smtClean="0">
                <a:latin typeface="楷体" pitchFamily="49" charset="-122"/>
                <a:ea typeface="楷体" pitchFamily="49" charset="-122"/>
              </a:rPr>
              <a:t>、</a:t>
            </a:r>
            <a:r>
              <a:rPr lang="zh-CN" altLang="zh-CN" b="1" dirty="0" smtClean="0">
                <a:latin typeface="楷体" pitchFamily="49" charset="-122"/>
                <a:ea typeface="楷体" pitchFamily="49" charset="-122"/>
              </a:rPr>
              <a:t>我</a:t>
            </a:r>
            <a:r>
              <a:rPr lang="zh-CN" altLang="zh-CN" b="1" dirty="0" smtClean="0">
                <a:latin typeface="楷体" pitchFamily="49" charset="-122"/>
                <a:ea typeface="楷体" pitchFamily="49" charset="-122"/>
              </a:rPr>
              <a:t>国不同时期的国内人口迁移</a:t>
            </a:r>
            <a:endParaRPr lang="zh-CN" altLang="en-US" b="1" dirty="0">
              <a:latin typeface="楷体" pitchFamily="49" charset="-122"/>
              <a:ea typeface="楷体" pitchFamily="49" charset="-122"/>
            </a:endParaRPr>
          </a:p>
        </p:txBody>
      </p:sp>
      <p:pic>
        <p:nvPicPr>
          <p:cNvPr id="6" name="Picture 4" descr="E:\任秀焕\课件\成才之路\2015同步\人教地理必修2\18.tif"/>
          <p:cNvPicPr>
            <a:picLocks noChangeAspect="1" noChangeArrowheads="1"/>
          </p:cNvPicPr>
          <p:nvPr/>
        </p:nvPicPr>
        <p:blipFill>
          <a:blip r:embed="rId2" r:link="rId3" cstate="print"/>
          <a:srcRect l="2083" t="3144" r="2084" b="4590"/>
          <a:stretch>
            <a:fillRect/>
          </a:stretch>
        </p:blipFill>
        <p:spPr bwMode="auto">
          <a:xfrm>
            <a:off x="1187624" y="1489348"/>
            <a:ext cx="6264696" cy="396044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251519" y="0"/>
          <a:ext cx="8640961" cy="5266578"/>
        </p:xfrm>
        <a:graphic>
          <a:graphicData uri="http://schemas.openxmlformats.org/drawingml/2006/table">
            <a:tbl>
              <a:tblPr/>
              <a:tblGrid>
                <a:gridCol w="1388977"/>
                <a:gridCol w="1218210"/>
                <a:gridCol w="3016362"/>
                <a:gridCol w="3017412"/>
              </a:tblGrid>
              <a:tr h="409228">
                <a:tc>
                  <a:txBody>
                    <a:bodyPr/>
                    <a:lstStyle/>
                    <a:p>
                      <a:pPr algn="ctr">
                        <a:lnSpc>
                          <a:spcPct val="150000"/>
                        </a:lnSpc>
                        <a:spcAft>
                          <a:spcPts val="0"/>
                        </a:spcAft>
                        <a:tabLst>
                          <a:tab pos="3150870" algn="l"/>
                        </a:tabLst>
                      </a:pPr>
                      <a:r>
                        <a:rPr lang="zh-CN" sz="2000" b="1" kern="100" dirty="0">
                          <a:solidFill>
                            <a:srgbClr val="FF0000"/>
                          </a:solidFill>
                          <a:latin typeface="楷体" pitchFamily="49" charset="-122"/>
                          <a:ea typeface="楷体" pitchFamily="49" charset="-122"/>
                          <a:cs typeface="Times New Roman"/>
                        </a:rPr>
                        <a:t>阶段</a:t>
                      </a:r>
                      <a:endParaRPr lang="zh-CN" sz="2000" b="1" kern="100" dirty="0">
                        <a:solidFill>
                          <a:srgbClr val="FF0000"/>
                        </a:solidFill>
                        <a:latin typeface="楷体" pitchFamily="49" charset="-122"/>
                        <a:ea typeface="楷体" pitchFamily="49"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150870" algn="l"/>
                        </a:tabLst>
                      </a:pPr>
                      <a:r>
                        <a:rPr lang="zh-CN" sz="2000" b="1" kern="100" dirty="0">
                          <a:solidFill>
                            <a:srgbClr val="FF0000"/>
                          </a:solidFill>
                          <a:latin typeface="楷体" pitchFamily="49" charset="-122"/>
                          <a:ea typeface="楷体" pitchFamily="49" charset="-122"/>
                          <a:cs typeface="Times New Roman"/>
                        </a:rPr>
                        <a:t>特点</a:t>
                      </a:r>
                      <a:endParaRPr lang="zh-CN" sz="2000" b="1" kern="100" dirty="0">
                        <a:solidFill>
                          <a:srgbClr val="FF0000"/>
                        </a:solidFill>
                        <a:latin typeface="楷体" pitchFamily="49" charset="-122"/>
                        <a:ea typeface="楷体" pitchFamily="49"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150870" algn="l"/>
                        </a:tabLst>
                      </a:pPr>
                      <a:r>
                        <a:rPr lang="zh-CN" sz="2000" b="1" kern="100" dirty="0">
                          <a:solidFill>
                            <a:srgbClr val="FF0000"/>
                          </a:solidFill>
                          <a:latin typeface="楷体" pitchFamily="49" charset="-122"/>
                          <a:ea typeface="楷体" pitchFamily="49" charset="-122"/>
                          <a:cs typeface="Times New Roman"/>
                        </a:rPr>
                        <a:t>迁移方向</a:t>
                      </a:r>
                      <a:endParaRPr lang="zh-CN" sz="2000" b="1" kern="100" dirty="0">
                        <a:solidFill>
                          <a:srgbClr val="FF0000"/>
                        </a:solidFill>
                        <a:latin typeface="楷体" pitchFamily="49" charset="-122"/>
                        <a:ea typeface="楷体" pitchFamily="49"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150870" algn="l"/>
                        </a:tabLst>
                      </a:pPr>
                      <a:r>
                        <a:rPr lang="zh-CN" sz="2000" b="1" kern="100" dirty="0">
                          <a:solidFill>
                            <a:srgbClr val="FF0000"/>
                          </a:solidFill>
                          <a:latin typeface="楷体" pitchFamily="49" charset="-122"/>
                          <a:ea typeface="楷体" pitchFamily="49" charset="-122"/>
                          <a:cs typeface="Times New Roman"/>
                        </a:rPr>
                        <a:t>迁移原因</a:t>
                      </a:r>
                      <a:endParaRPr lang="zh-CN" sz="2000" b="1" kern="100" dirty="0">
                        <a:solidFill>
                          <a:srgbClr val="FF0000"/>
                        </a:solidFill>
                        <a:latin typeface="楷体" pitchFamily="49" charset="-122"/>
                        <a:ea typeface="楷体" pitchFamily="49"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0861">
                <a:tc>
                  <a:txBody>
                    <a:bodyPr/>
                    <a:lstStyle/>
                    <a:p>
                      <a:pPr marL="0" algn="just" defTabSz="914400" rtl="0" eaLnBrk="1" latinLnBrk="0" hangingPunct="1">
                        <a:lnSpc>
                          <a:spcPct val="100000"/>
                        </a:lnSpc>
                        <a:spcAft>
                          <a:spcPts val="0"/>
                        </a:spcAft>
                        <a:tabLst>
                          <a:tab pos="3150870" algn="l"/>
                        </a:tabLst>
                      </a:pPr>
                      <a:r>
                        <a:rPr lang="zh-CN" sz="2000" b="1" kern="100" dirty="0">
                          <a:solidFill>
                            <a:schemeClr val="tx1"/>
                          </a:solidFill>
                          <a:latin typeface="楷体" pitchFamily="49" charset="-122"/>
                          <a:ea typeface="楷体" pitchFamily="49" charset="-122"/>
                          <a:cs typeface="Times New Roman"/>
                        </a:rPr>
                        <a:t>古代</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latinLnBrk="0" hangingPunct="1">
                        <a:lnSpc>
                          <a:spcPct val="100000"/>
                        </a:lnSpc>
                        <a:spcAft>
                          <a:spcPts val="0"/>
                        </a:spcAft>
                        <a:tabLst>
                          <a:tab pos="3150870" algn="l"/>
                        </a:tabLst>
                      </a:pPr>
                      <a:r>
                        <a:rPr lang="zh-CN" sz="2000" b="1" kern="100" dirty="0">
                          <a:solidFill>
                            <a:schemeClr val="tx1"/>
                          </a:solidFill>
                          <a:latin typeface="楷体" pitchFamily="49" charset="-122"/>
                          <a:ea typeface="楷体" pitchFamily="49" charset="-122"/>
                          <a:cs typeface="Times New Roman"/>
                        </a:rPr>
                        <a:t>大批迁移</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latinLnBrk="0" hangingPunct="1">
                        <a:lnSpc>
                          <a:spcPct val="100000"/>
                        </a:lnSpc>
                        <a:spcAft>
                          <a:spcPts val="0"/>
                        </a:spcAft>
                        <a:tabLst>
                          <a:tab pos="3150870" algn="l"/>
                        </a:tabLst>
                      </a:pPr>
                      <a:r>
                        <a:rPr lang="zh-CN" sz="2000" b="1" kern="100" dirty="0">
                          <a:solidFill>
                            <a:schemeClr val="tx1"/>
                          </a:solidFill>
                          <a:latin typeface="楷体" pitchFamily="49" charset="-122"/>
                          <a:ea typeface="楷体" pitchFamily="49" charset="-122"/>
                          <a:cs typeface="Times New Roman"/>
                        </a:rPr>
                        <a:t>迁往自然条件较好的地方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latinLnBrk="0" hangingPunct="1">
                        <a:lnSpc>
                          <a:spcPct val="100000"/>
                        </a:lnSpc>
                        <a:spcAft>
                          <a:spcPts val="0"/>
                        </a:spcAft>
                        <a:tabLst>
                          <a:tab pos="3150870" algn="l"/>
                        </a:tabLst>
                      </a:pPr>
                      <a:r>
                        <a:rPr lang="en-US" sz="2000" b="1" kern="100" dirty="0">
                          <a:solidFill>
                            <a:schemeClr val="tx1"/>
                          </a:solidFill>
                          <a:latin typeface="楷体" pitchFamily="49" charset="-122"/>
                          <a:ea typeface="楷体" pitchFamily="49" charset="-122"/>
                          <a:cs typeface="Times New Roman"/>
                        </a:rPr>
                        <a:t>①</a:t>
                      </a:r>
                      <a:r>
                        <a:rPr lang="zh-CN" sz="2000" b="1" kern="100" dirty="0">
                          <a:solidFill>
                            <a:schemeClr val="tx1"/>
                          </a:solidFill>
                          <a:latin typeface="楷体" pitchFamily="49" charset="-122"/>
                          <a:ea typeface="楷体" pitchFamily="49" charset="-122"/>
                          <a:cs typeface="Times New Roman"/>
                        </a:rPr>
                        <a:t>自给自足的农业经济脆弱；②频繁的战争；③自然灾害等影响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1721">
                <a:tc>
                  <a:txBody>
                    <a:bodyPr/>
                    <a:lstStyle/>
                    <a:p>
                      <a:pPr algn="ctr">
                        <a:lnSpc>
                          <a:spcPct val="100000"/>
                        </a:lnSpc>
                        <a:spcAft>
                          <a:spcPts val="0"/>
                        </a:spcAft>
                        <a:tabLst>
                          <a:tab pos="3150870" algn="l"/>
                        </a:tabLst>
                      </a:pPr>
                      <a:r>
                        <a:rPr lang="zh-CN" sz="2000" b="1" kern="100" dirty="0">
                          <a:latin typeface="楷体" pitchFamily="49" charset="-122"/>
                          <a:ea typeface="楷体" pitchFamily="49" charset="-122"/>
                          <a:cs typeface="Times New Roman"/>
                        </a:rPr>
                        <a:t>新中国成立至</a:t>
                      </a:r>
                      <a:r>
                        <a:rPr lang="en-US" sz="2000" b="1" kern="100" dirty="0">
                          <a:latin typeface="楷体" pitchFamily="49" charset="-122"/>
                          <a:ea typeface="楷体" pitchFamily="49" charset="-122"/>
                          <a:cs typeface="Courier New"/>
                        </a:rPr>
                        <a:t>20</a:t>
                      </a:r>
                      <a:r>
                        <a:rPr lang="zh-CN" sz="2000" b="1" kern="100" dirty="0">
                          <a:latin typeface="楷体" pitchFamily="49" charset="-122"/>
                          <a:ea typeface="楷体" pitchFamily="49" charset="-122"/>
                          <a:cs typeface="Times New Roman"/>
                        </a:rPr>
                        <a:t>世纪</a:t>
                      </a:r>
                      <a:r>
                        <a:rPr lang="en-US" sz="2000" b="1" kern="100" dirty="0">
                          <a:latin typeface="楷体" pitchFamily="49" charset="-122"/>
                          <a:ea typeface="楷体" pitchFamily="49" charset="-122"/>
                          <a:cs typeface="Courier New"/>
                        </a:rPr>
                        <a:t>80</a:t>
                      </a:r>
                      <a:r>
                        <a:rPr lang="zh-CN" sz="2000" b="1" kern="100" dirty="0">
                          <a:latin typeface="楷体" pitchFamily="49" charset="-122"/>
                          <a:ea typeface="楷体" pitchFamily="49" charset="-122"/>
                          <a:cs typeface="Times New Roman"/>
                        </a:rPr>
                        <a:t>年代中期　</a:t>
                      </a:r>
                      <a:endParaRPr lang="zh-CN" sz="2000" b="1" kern="100" dirty="0">
                        <a:latin typeface="楷体" pitchFamily="49" charset="-122"/>
                        <a:ea typeface="楷体" pitchFamily="49"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latinLnBrk="0" hangingPunct="1">
                        <a:lnSpc>
                          <a:spcPct val="100000"/>
                        </a:lnSpc>
                        <a:spcAft>
                          <a:spcPts val="0"/>
                        </a:spcAft>
                        <a:tabLst>
                          <a:tab pos="3150870" algn="l"/>
                        </a:tabLst>
                      </a:pPr>
                      <a:r>
                        <a:rPr lang="en-US" sz="2000" b="1" kern="100" dirty="0">
                          <a:solidFill>
                            <a:schemeClr val="tx1"/>
                          </a:solidFill>
                          <a:latin typeface="楷体" pitchFamily="49" charset="-122"/>
                          <a:ea typeface="楷体" pitchFamily="49" charset="-122"/>
                          <a:cs typeface="Times New Roman"/>
                        </a:rPr>
                        <a:t>①</a:t>
                      </a:r>
                      <a:r>
                        <a:rPr lang="zh-CN" sz="2000" b="1" kern="100" dirty="0">
                          <a:solidFill>
                            <a:schemeClr val="tx1"/>
                          </a:solidFill>
                          <a:latin typeface="楷体" pitchFamily="49" charset="-122"/>
                          <a:ea typeface="楷体" pitchFamily="49" charset="-122"/>
                          <a:cs typeface="Times New Roman"/>
                        </a:rPr>
                        <a:t>有计划、有组织地迁移为主；</a:t>
                      </a:r>
                      <a:r>
                        <a:rPr lang="en-US" sz="2000" b="1" kern="100" dirty="0">
                          <a:solidFill>
                            <a:schemeClr val="tx1"/>
                          </a:solidFill>
                          <a:latin typeface="楷体" pitchFamily="49" charset="-122"/>
                          <a:ea typeface="楷体" pitchFamily="49" charset="-122"/>
                          <a:cs typeface="Times New Roman"/>
                        </a:rPr>
                        <a:t>②</a:t>
                      </a:r>
                      <a:r>
                        <a:rPr lang="zh-CN" sz="2000" b="1" kern="100" dirty="0">
                          <a:solidFill>
                            <a:schemeClr val="tx1"/>
                          </a:solidFill>
                          <a:latin typeface="楷体" pitchFamily="49" charset="-122"/>
                          <a:ea typeface="楷体" pitchFamily="49" charset="-122"/>
                          <a:cs typeface="Times New Roman"/>
                        </a:rPr>
                        <a:t>数量少，规模小，频率低</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150870" algn="l"/>
                        </a:tabLst>
                      </a:pPr>
                      <a:r>
                        <a:rPr lang="en-US" sz="2000" b="1" kern="100" dirty="0">
                          <a:latin typeface="楷体" pitchFamily="49" charset="-122"/>
                          <a:ea typeface="楷体" pitchFamily="49" charset="-122"/>
                          <a:cs typeface="Times New Roman"/>
                        </a:rPr>
                        <a:t>①</a:t>
                      </a:r>
                      <a:r>
                        <a:rPr lang="zh-CN" sz="2000" b="1" kern="100" dirty="0">
                          <a:latin typeface="楷体" pitchFamily="49" charset="-122"/>
                          <a:ea typeface="楷体" pitchFamily="49" charset="-122"/>
                          <a:cs typeface="Times New Roman"/>
                        </a:rPr>
                        <a:t>国家从东部城市抽调各种人员支援西部、内地和边疆地区的建设；</a:t>
                      </a:r>
                      <a:r>
                        <a:rPr lang="en-US" sz="2000" b="1" kern="100" dirty="0">
                          <a:latin typeface="楷体" pitchFamily="49" charset="-122"/>
                          <a:ea typeface="楷体" pitchFamily="49" charset="-122"/>
                          <a:cs typeface="Times New Roman"/>
                        </a:rPr>
                        <a:t>②</a:t>
                      </a:r>
                      <a:r>
                        <a:rPr lang="zh-CN" sz="2000" b="1" kern="100" dirty="0">
                          <a:latin typeface="楷体" pitchFamily="49" charset="-122"/>
                          <a:ea typeface="楷体" pitchFamily="49" charset="-122"/>
                          <a:cs typeface="Times New Roman"/>
                        </a:rPr>
                        <a:t>大量农村人口从东部人口稠密区迁往西北和东北</a:t>
                      </a:r>
                      <a:endParaRPr lang="zh-CN" sz="2000" b="1" kern="100" dirty="0">
                        <a:latin typeface="楷体" pitchFamily="49" charset="-122"/>
                        <a:ea typeface="楷体" pitchFamily="49"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latinLnBrk="0" hangingPunct="1">
                        <a:lnSpc>
                          <a:spcPct val="100000"/>
                        </a:lnSpc>
                        <a:spcAft>
                          <a:spcPts val="0"/>
                        </a:spcAft>
                        <a:tabLst>
                          <a:tab pos="3150870" algn="l"/>
                        </a:tabLst>
                      </a:pPr>
                      <a:r>
                        <a:rPr lang="en-US" sz="2000" b="1" kern="100" dirty="0">
                          <a:solidFill>
                            <a:schemeClr val="tx1"/>
                          </a:solidFill>
                          <a:latin typeface="楷体" pitchFamily="49" charset="-122"/>
                          <a:ea typeface="楷体" pitchFamily="49" charset="-122"/>
                          <a:cs typeface="Times New Roman"/>
                        </a:rPr>
                        <a:t>①</a:t>
                      </a:r>
                      <a:r>
                        <a:rPr lang="zh-CN" sz="2000" b="1" kern="100" dirty="0">
                          <a:solidFill>
                            <a:schemeClr val="tx1"/>
                          </a:solidFill>
                          <a:latin typeface="楷体" pitchFamily="49" charset="-122"/>
                          <a:ea typeface="楷体" pitchFamily="49" charset="-122"/>
                          <a:cs typeface="Times New Roman"/>
                        </a:rPr>
                        <a:t>实行计划经济体制</a:t>
                      </a:r>
                      <a:r>
                        <a:rPr lang="zh-CN" sz="2000" b="1" kern="100" dirty="0" smtClean="0">
                          <a:solidFill>
                            <a:schemeClr val="tx1"/>
                          </a:solidFill>
                          <a:latin typeface="楷体" pitchFamily="49" charset="-122"/>
                          <a:ea typeface="楷体" pitchFamily="49" charset="-122"/>
                          <a:cs typeface="Times New Roman"/>
                        </a:rPr>
                        <a:t>；</a:t>
                      </a:r>
                      <a:endParaRPr lang="en-US" altLang="zh-CN" sz="2000" b="1" kern="100" dirty="0" smtClean="0">
                        <a:solidFill>
                          <a:schemeClr val="tx1"/>
                        </a:solidFill>
                        <a:latin typeface="楷体" pitchFamily="49" charset="-122"/>
                        <a:ea typeface="楷体" pitchFamily="49" charset="-122"/>
                        <a:cs typeface="Times New Roman"/>
                      </a:endParaRPr>
                    </a:p>
                    <a:p>
                      <a:pPr marL="0" algn="just" defTabSz="914400" rtl="0" eaLnBrk="1" latinLnBrk="0" hangingPunct="1">
                        <a:lnSpc>
                          <a:spcPct val="100000"/>
                        </a:lnSpc>
                        <a:spcAft>
                          <a:spcPts val="0"/>
                        </a:spcAft>
                        <a:tabLst>
                          <a:tab pos="3150870" algn="l"/>
                        </a:tabLst>
                      </a:pPr>
                      <a:r>
                        <a:rPr lang="en-US" sz="2000" b="1" kern="100" dirty="0" smtClean="0">
                          <a:solidFill>
                            <a:schemeClr val="tx1"/>
                          </a:solidFill>
                          <a:latin typeface="楷体" pitchFamily="49" charset="-122"/>
                          <a:ea typeface="楷体" pitchFamily="49" charset="-122"/>
                          <a:cs typeface="Times New Roman"/>
                        </a:rPr>
                        <a:t>②</a:t>
                      </a:r>
                      <a:r>
                        <a:rPr lang="zh-CN" sz="2000" b="1" kern="100" dirty="0">
                          <a:solidFill>
                            <a:schemeClr val="tx1"/>
                          </a:solidFill>
                          <a:latin typeface="楷体" pitchFamily="49" charset="-122"/>
                          <a:ea typeface="楷体" pitchFamily="49" charset="-122"/>
                          <a:cs typeface="Times New Roman"/>
                        </a:rPr>
                        <a:t>严格的户籍管理制度；</a:t>
                      </a:r>
                      <a:r>
                        <a:rPr lang="en-US" sz="2000" b="1" kern="100" dirty="0">
                          <a:solidFill>
                            <a:schemeClr val="tx1"/>
                          </a:solidFill>
                          <a:latin typeface="楷体" pitchFamily="49" charset="-122"/>
                          <a:ea typeface="楷体" pitchFamily="49" charset="-122"/>
                          <a:cs typeface="Times New Roman"/>
                        </a:rPr>
                        <a:t>③</a:t>
                      </a:r>
                      <a:r>
                        <a:rPr lang="zh-CN" sz="2000" b="1" kern="100" dirty="0">
                          <a:solidFill>
                            <a:schemeClr val="tx1"/>
                          </a:solidFill>
                          <a:latin typeface="楷体" pitchFamily="49" charset="-122"/>
                          <a:ea typeface="楷体" pitchFamily="49" charset="-122"/>
                          <a:cs typeface="Times New Roman"/>
                        </a:rPr>
                        <a:t>国家政策</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4768">
                <a:tc>
                  <a:txBody>
                    <a:bodyPr/>
                    <a:lstStyle/>
                    <a:p>
                      <a:pPr marL="0" algn="just" defTabSz="914400" rtl="0" eaLnBrk="1" latinLnBrk="0" hangingPunct="1">
                        <a:lnSpc>
                          <a:spcPct val="100000"/>
                        </a:lnSpc>
                        <a:spcAft>
                          <a:spcPts val="0"/>
                        </a:spcAft>
                        <a:tabLst>
                          <a:tab pos="3150870" algn="l"/>
                        </a:tabLst>
                      </a:pPr>
                      <a:r>
                        <a:rPr lang="en-US" sz="2000" b="1" kern="100" dirty="0">
                          <a:solidFill>
                            <a:schemeClr val="tx1"/>
                          </a:solidFill>
                          <a:latin typeface="楷体" pitchFamily="49" charset="-122"/>
                          <a:ea typeface="楷体" pitchFamily="49" charset="-122"/>
                          <a:cs typeface="Times New Roman"/>
                        </a:rPr>
                        <a:t>20</a:t>
                      </a:r>
                      <a:r>
                        <a:rPr lang="zh-CN" sz="2000" b="1" kern="100" dirty="0">
                          <a:solidFill>
                            <a:schemeClr val="tx1"/>
                          </a:solidFill>
                          <a:latin typeface="楷体" pitchFamily="49" charset="-122"/>
                          <a:ea typeface="楷体" pitchFamily="49" charset="-122"/>
                          <a:cs typeface="Times New Roman"/>
                        </a:rPr>
                        <a:t>世纪</a:t>
                      </a:r>
                      <a:r>
                        <a:rPr lang="en-US" sz="2000" b="1" kern="100" dirty="0">
                          <a:solidFill>
                            <a:schemeClr val="tx1"/>
                          </a:solidFill>
                          <a:latin typeface="楷体" pitchFamily="49" charset="-122"/>
                          <a:ea typeface="楷体" pitchFamily="49" charset="-122"/>
                          <a:cs typeface="Times New Roman"/>
                        </a:rPr>
                        <a:t>80</a:t>
                      </a:r>
                      <a:r>
                        <a:rPr lang="zh-CN" sz="2000" b="1" kern="100" dirty="0">
                          <a:solidFill>
                            <a:schemeClr val="tx1"/>
                          </a:solidFill>
                          <a:latin typeface="楷体" pitchFamily="49" charset="-122"/>
                          <a:ea typeface="楷体" pitchFamily="49" charset="-122"/>
                          <a:cs typeface="Times New Roman"/>
                        </a:rPr>
                        <a:t>年代中期以来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latinLnBrk="0" hangingPunct="1">
                        <a:lnSpc>
                          <a:spcPct val="100000"/>
                        </a:lnSpc>
                        <a:spcAft>
                          <a:spcPts val="0"/>
                        </a:spcAft>
                        <a:tabLst>
                          <a:tab pos="3150870" algn="l"/>
                        </a:tabLst>
                      </a:pPr>
                      <a:r>
                        <a:rPr lang="en-US" sz="2000" b="1" kern="100" dirty="0">
                          <a:solidFill>
                            <a:schemeClr val="tx1"/>
                          </a:solidFill>
                          <a:latin typeface="楷体" pitchFamily="49" charset="-122"/>
                          <a:ea typeface="楷体" pitchFamily="49" charset="-122"/>
                          <a:cs typeface="Times New Roman"/>
                        </a:rPr>
                        <a:t>①</a:t>
                      </a:r>
                      <a:r>
                        <a:rPr lang="zh-CN" sz="2000" b="1" kern="100" dirty="0">
                          <a:solidFill>
                            <a:schemeClr val="tx1"/>
                          </a:solidFill>
                          <a:latin typeface="楷体" pitchFamily="49" charset="-122"/>
                          <a:ea typeface="楷体" pitchFamily="49" charset="-122"/>
                          <a:cs typeface="Times New Roman"/>
                        </a:rPr>
                        <a:t>自发迁移为主；</a:t>
                      </a:r>
                      <a:r>
                        <a:rPr lang="en-US" sz="2000" b="1" kern="100" dirty="0">
                          <a:solidFill>
                            <a:schemeClr val="tx1"/>
                          </a:solidFill>
                          <a:latin typeface="楷体" pitchFamily="49" charset="-122"/>
                          <a:ea typeface="楷体" pitchFamily="49" charset="-122"/>
                          <a:cs typeface="Times New Roman"/>
                        </a:rPr>
                        <a:t>②</a:t>
                      </a:r>
                      <a:r>
                        <a:rPr lang="zh-CN" sz="2000" b="1" kern="100" dirty="0">
                          <a:solidFill>
                            <a:schemeClr val="tx1"/>
                          </a:solidFill>
                          <a:latin typeface="楷体" pitchFamily="49" charset="-122"/>
                          <a:ea typeface="楷体" pitchFamily="49" charset="-122"/>
                          <a:cs typeface="Times New Roman"/>
                        </a:rPr>
                        <a:t>流动人口大量增加</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latinLnBrk="0" hangingPunct="1">
                        <a:lnSpc>
                          <a:spcPct val="100000"/>
                        </a:lnSpc>
                        <a:spcAft>
                          <a:spcPts val="0"/>
                        </a:spcAft>
                        <a:tabLst>
                          <a:tab pos="3150870" algn="l"/>
                        </a:tabLst>
                      </a:pPr>
                      <a:r>
                        <a:rPr lang="en-US" sz="2000" b="1" kern="100" dirty="0">
                          <a:solidFill>
                            <a:schemeClr val="tx1"/>
                          </a:solidFill>
                          <a:latin typeface="楷体" pitchFamily="49" charset="-122"/>
                          <a:ea typeface="楷体" pitchFamily="49" charset="-122"/>
                          <a:cs typeface="Times New Roman"/>
                        </a:rPr>
                        <a:t>①</a:t>
                      </a:r>
                      <a:r>
                        <a:rPr lang="zh-CN" sz="2000" b="1" kern="100" dirty="0">
                          <a:solidFill>
                            <a:schemeClr val="tx1"/>
                          </a:solidFill>
                          <a:latin typeface="楷体" pitchFamily="49" charset="-122"/>
                          <a:ea typeface="楷体" pitchFamily="49" charset="-122"/>
                          <a:cs typeface="Times New Roman"/>
                        </a:rPr>
                        <a:t>从农村到城市；</a:t>
                      </a:r>
                      <a:r>
                        <a:rPr lang="en-US" sz="2000" b="1" kern="100" dirty="0">
                          <a:solidFill>
                            <a:schemeClr val="tx1"/>
                          </a:solidFill>
                          <a:latin typeface="楷体" pitchFamily="49" charset="-122"/>
                          <a:ea typeface="楷体" pitchFamily="49" charset="-122"/>
                          <a:cs typeface="Times New Roman"/>
                        </a:rPr>
                        <a:t>②</a:t>
                      </a:r>
                      <a:r>
                        <a:rPr lang="zh-CN" sz="2000" b="1" kern="100" dirty="0">
                          <a:solidFill>
                            <a:schemeClr val="tx1"/>
                          </a:solidFill>
                          <a:latin typeface="楷体" pitchFamily="49" charset="-122"/>
                          <a:ea typeface="楷体" pitchFamily="49" charset="-122"/>
                          <a:cs typeface="Times New Roman"/>
                        </a:rPr>
                        <a:t>从内陆省、自治区到沿海城市和工矿地区；</a:t>
                      </a:r>
                      <a:r>
                        <a:rPr lang="en-US" sz="2000" b="1" kern="100" dirty="0">
                          <a:solidFill>
                            <a:schemeClr val="tx1"/>
                          </a:solidFill>
                          <a:latin typeface="楷体" pitchFamily="49" charset="-122"/>
                          <a:ea typeface="楷体" pitchFamily="49" charset="-122"/>
                          <a:cs typeface="Times New Roman"/>
                        </a:rPr>
                        <a:t>③</a:t>
                      </a:r>
                      <a:r>
                        <a:rPr lang="zh-CN" sz="2000" b="1" kern="100" dirty="0">
                          <a:solidFill>
                            <a:schemeClr val="tx1"/>
                          </a:solidFill>
                          <a:latin typeface="楷体" pitchFamily="49" charset="-122"/>
                          <a:ea typeface="楷体" pitchFamily="49" charset="-122"/>
                          <a:cs typeface="Times New Roman"/>
                        </a:rPr>
                        <a:t>从山区迁往平原地区；</a:t>
                      </a:r>
                      <a:r>
                        <a:rPr lang="en-US" sz="2000" b="1" kern="100" dirty="0">
                          <a:solidFill>
                            <a:schemeClr val="tx1"/>
                          </a:solidFill>
                          <a:latin typeface="楷体" pitchFamily="49" charset="-122"/>
                          <a:ea typeface="楷体" pitchFamily="49" charset="-122"/>
                          <a:cs typeface="Times New Roman"/>
                        </a:rPr>
                        <a:t>④</a:t>
                      </a:r>
                      <a:r>
                        <a:rPr lang="zh-CN" sz="2000" b="1" kern="100" dirty="0">
                          <a:solidFill>
                            <a:schemeClr val="tx1"/>
                          </a:solidFill>
                          <a:latin typeface="楷体" pitchFamily="49" charset="-122"/>
                          <a:ea typeface="楷体" pitchFamily="49" charset="-122"/>
                          <a:cs typeface="Times New Roman"/>
                        </a:rPr>
                        <a:t>从贫困地区迁往发达地区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latinLnBrk="0" hangingPunct="1">
                        <a:lnSpc>
                          <a:spcPct val="100000"/>
                        </a:lnSpc>
                        <a:spcAft>
                          <a:spcPts val="0"/>
                        </a:spcAft>
                        <a:tabLst>
                          <a:tab pos="3150870" algn="l"/>
                        </a:tabLst>
                      </a:pPr>
                      <a:r>
                        <a:rPr lang="en-US" sz="2000" b="1" kern="100" dirty="0">
                          <a:solidFill>
                            <a:schemeClr val="tx1"/>
                          </a:solidFill>
                          <a:latin typeface="楷体" pitchFamily="49" charset="-122"/>
                          <a:ea typeface="楷体" pitchFamily="49" charset="-122"/>
                          <a:cs typeface="Times New Roman"/>
                        </a:rPr>
                        <a:t>①</a:t>
                      </a:r>
                      <a:r>
                        <a:rPr lang="zh-CN" sz="2000" b="1" kern="100" dirty="0">
                          <a:solidFill>
                            <a:schemeClr val="tx1"/>
                          </a:solidFill>
                          <a:latin typeface="楷体" pitchFamily="49" charset="-122"/>
                          <a:ea typeface="楷体" pitchFamily="49" charset="-122"/>
                          <a:cs typeface="Times New Roman"/>
                        </a:rPr>
                        <a:t>国家改革开放政策；②城乡、地区之间经济发展和收入差距；③沿海经济发达地区需要劳动力；④农村大量劳动力获得解放</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标题 1"/>
          <p:cNvSpPr>
            <a:spLocks noGrp="1"/>
          </p:cNvSpPr>
          <p:nvPr>
            <p:ph type="title"/>
          </p:nvPr>
        </p:nvSpPr>
        <p:spPr>
          <a:xfrm>
            <a:off x="323528" y="193204"/>
            <a:ext cx="8363272" cy="612411"/>
          </a:xfrm>
        </p:spPr>
        <p:txBody>
          <a:bodyPr/>
          <a:lstStyle/>
          <a:p>
            <a:pPr algn="l">
              <a:buFont typeface="Wingdings" pitchFamily="2" charset="2"/>
              <a:buChar char="Ø"/>
            </a:pPr>
            <a:r>
              <a:rPr lang="zh-CN" altLang="en-US" sz="2800" b="1" dirty="0" smtClean="0">
                <a:latin typeface="楷体" pitchFamily="49" charset="-122"/>
                <a:ea typeface="楷体" pitchFamily="49" charset="-122"/>
              </a:rPr>
              <a:t>建国以来，</a:t>
            </a:r>
            <a:r>
              <a:rPr lang="zh-CN" altLang="en-US" sz="2800" b="1" dirty="0" smtClean="0">
                <a:latin typeface="楷体" pitchFamily="49" charset="-122"/>
                <a:ea typeface="楷体" pitchFamily="49" charset="-122"/>
              </a:rPr>
              <a:t>中</a:t>
            </a:r>
            <a:r>
              <a:rPr lang="zh-CN" altLang="en-US" sz="2800" b="1" dirty="0" smtClean="0">
                <a:latin typeface="楷体" pitchFamily="49" charset="-122"/>
                <a:ea typeface="楷体" pitchFamily="49" charset="-122"/>
              </a:rPr>
              <a:t>国人口迁移的方向、原因及影响</a:t>
            </a:r>
          </a:p>
        </p:txBody>
      </p:sp>
      <p:sp>
        <p:nvSpPr>
          <p:cNvPr id="27654" name="Rectangle 6"/>
          <p:cNvSpPr>
            <a:spLocks noGrp="1"/>
          </p:cNvSpPr>
          <p:nvPr>
            <p:ph type="body" idx="1"/>
          </p:nvPr>
        </p:nvSpPr>
        <p:spPr>
          <a:xfrm>
            <a:off x="395536" y="913284"/>
            <a:ext cx="8353177" cy="4343987"/>
          </a:xfrm>
        </p:spPr>
        <p:txBody>
          <a:bodyPr/>
          <a:lstStyle/>
          <a:p>
            <a:pPr>
              <a:lnSpc>
                <a:spcPct val="90000"/>
              </a:lnSpc>
            </a:pPr>
            <a:r>
              <a:rPr lang="en-US" altLang="en-US" sz="2400" b="1" dirty="0" smtClean="0">
                <a:latin typeface="楷体" pitchFamily="49" charset="-122"/>
                <a:ea typeface="楷体" pitchFamily="49" charset="-122"/>
              </a:rPr>
              <a:t>⑴</a:t>
            </a:r>
            <a:r>
              <a:rPr lang="en-US" altLang="zh-CN" sz="2400" b="1" dirty="0" smtClean="0">
                <a:solidFill>
                  <a:srgbClr val="000000"/>
                </a:solidFill>
                <a:latin typeface="楷体" pitchFamily="49" charset="-122"/>
                <a:ea typeface="楷体" pitchFamily="49" charset="-122"/>
              </a:rPr>
              <a:t>1949</a:t>
            </a:r>
            <a:r>
              <a:rPr lang="zh-CN" altLang="en-US" sz="2400" b="1" dirty="0" smtClean="0">
                <a:solidFill>
                  <a:srgbClr val="000000"/>
                </a:solidFill>
                <a:latin typeface="楷体" pitchFamily="49" charset="-122"/>
                <a:ea typeface="楷体" pitchFamily="49" charset="-122"/>
              </a:rPr>
              <a:t>～</a:t>
            </a:r>
            <a:r>
              <a:rPr lang="en-US" altLang="zh-CN" sz="2400" b="1" dirty="0" smtClean="0">
                <a:solidFill>
                  <a:srgbClr val="000000"/>
                </a:solidFill>
                <a:latin typeface="楷体" pitchFamily="49" charset="-122"/>
                <a:ea typeface="楷体" pitchFamily="49" charset="-122"/>
              </a:rPr>
              <a:t>1986</a:t>
            </a:r>
            <a:r>
              <a:rPr lang="zh-CN" altLang="en-US" sz="2400" b="1" dirty="0" smtClean="0">
                <a:solidFill>
                  <a:srgbClr val="000000"/>
                </a:solidFill>
                <a:latin typeface="楷体" pitchFamily="49" charset="-122"/>
                <a:ea typeface="楷体" pitchFamily="49" charset="-122"/>
              </a:rPr>
              <a:t>年期间，我国人口迁移方向有何特点？迁移的原因是什么？</a:t>
            </a:r>
          </a:p>
          <a:p>
            <a:pPr>
              <a:lnSpc>
                <a:spcPct val="90000"/>
              </a:lnSpc>
            </a:pPr>
            <a:r>
              <a:rPr lang="zh-CN" altLang="en-US" sz="2400" b="1" dirty="0" smtClean="0">
                <a:solidFill>
                  <a:srgbClr val="FF0000"/>
                </a:solidFill>
                <a:latin typeface="楷体" pitchFamily="49" charset="-122"/>
                <a:ea typeface="楷体" pitchFamily="49" charset="-122"/>
              </a:rPr>
              <a:t>由山东、江苏、安徽、四川等人口密集区迁往人口较为稀少的东北、内蒙古、新疆、西藏等省区；该阶段人口迁移的主要特点是有计划、有组织地进行。</a:t>
            </a:r>
          </a:p>
          <a:p>
            <a:pPr>
              <a:lnSpc>
                <a:spcPct val="90000"/>
              </a:lnSpc>
            </a:pPr>
            <a:r>
              <a:rPr lang="zh-CN" altLang="en-US" sz="2400" b="1" dirty="0" smtClean="0">
                <a:solidFill>
                  <a:srgbClr val="FF0000"/>
                </a:solidFill>
                <a:latin typeface="楷体" pitchFamily="49" charset="-122"/>
                <a:ea typeface="楷体" pitchFamily="49" charset="-122"/>
              </a:rPr>
              <a:t>原因主要是国家在计划经济体制下有组织地支援边疆建设和严格的户籍管理制度。</a:t>
            </a:r>
          </a:p>
          <a:p>
            <a:pPr>
              <a:lnSpc>
                <a:spcPct val="90000"/>
              </a:lnSpc>
            </a:pPr>
            <a:r>
              <a:rPr lang="en-US" altLang="en-US" sz="2400" b="1" dirty="0" smtClean="0">
                <a:latin typeface="楷体" pitchFamily="49" charset="-122"/>
                <a:ea typeface="楷体" pitchFamily="49" charset="-122"/>
              </a:rPr>
              <a:t>⑵</a:t>
            </a:r>
            <a:r>
              <a:rPr lang="en-US" altLang="zh-CN" sz="2400" b="1" dirty="0" smtClean="0">
                <a:solidFill>
                  <a:srgbClr val="000000"/>
                </a:solidFill>
                <a:latin typeface="楷体" pitchFamily="49" charset="-122"/>
                <a:ea typeface="楷体" pitchFamily="49" charset="-122"/>
              </a:rPr>
              <a:t>20</a:t>
            </a:r>
            <a:r>
              <a:rPr lang="zh-CN" altLang="en-US" sz="2400" b="1" dirty="0" smtClean="0">
                <a:solidFill>
                  <a:srgbClr val="000000"/>
                </a:solidFill>
                <a:latin typeface="楷体" pitchFamily="49" charset="-122"/>
                <a:ea typeface="楷体" pitchFamily="49" charset="-122"/>
              </a:rPr>
              <a:t>世纪</a:t>
            </a:r>
            <a:r>
              <a:rPr lang="en-US" altLang="zh-CN" sz="2400" b="1" dirty="0" smtClean="0">
                <a:solidFill>
                  <a:srgbClr val="000000"/>
                </a:solidFill>
                <a:latin typeface="楷体" pitchFamily="49" charset="-122"/>
                <a:ea typeface="楷体" pitchFamily="49" charset="-122"/>
              </a:rPr>
              <a:t>80</a:t>
            </a:r>
            <a:r>
              <a:rPr lang="zh-CN" altLang="en-US" sz="2400" b="1" dirty="0" smtClean="0">
                <a:solidFill>
                  <a:srgbClr val="000000"/>
                </a:solidFill>
                <a:latin typeface="楷体" pitchFamily="49" charset="-122"/>
                <a:ea typeface="楷体" pitchFamily="49" charset="-122"/>
              </a:rPr>
              <a:t>年代后的人口迁移有什么特点？原因是什么？</a:t>
            </a:r>
          </a:p>
          <a:p>
            <a:pPr>
              <a:lnSpc>
                <a:spcPct val="90000"/>
              </a:lnSpc>
            </a:pPr>
            <a:r>
              <a:rPr lang="zh-CN" altLang="en-US" sz="2400" b="1" dirty="0" smtClean="0">
                <a:solidFill>
                  <a:srgbClr val="FF0000"/>
                </a:solidFill>
                <a:latin typeface="楷体" pitchFamily="49" charset="-122"/>
                <a:ea typeface="楷体" pitchFamily="49" charset="-122"/>
              </a:rPr>
              <a:t>其特点主要表现为：流动人口大量增加，属自发流动。从流动方向上看：一是从农村到城市；二是从内地省到沿海城市和工矿地区。　</a:t>
            </a:r>
          </a:p>
          <a:p>
            <a:pPr>
              <a:lnSpc>
                <a:spcPct val="90000"/>
              </a:lnSpc>
            </a:pPr>
            <a:r>
              <a:rPr lang="zh-CN" altLang="en-US" sz="2400" b="1" dirty="0" smtClean="0">
                <a:solidFill>
                  <a:srgbClr val="FF0000"/>
                </a:solidFill>
                <a:latin typeface="楷体" pitchFamily="49" charset="-122"/>
                <a:ea typeface="楷体" pitchFamily="49" charset="-122"/>
              </a:rPr>
              <a:t>迁移的原因主要是经济原因。</a:t>
            </a:r>
          </a:p>
          <a:p>
            <a:pPr>
              <a:lnSpc>
                <a:spcPct val="90000"/>
              </a:lnSpc>
            </a:pPr>
            <a:endParaRPr lang="zh-CN" altLang="en-US" sz="24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7654">
                                            <p:txEl>
                                              <p:pRg st="1" end="1"/>
                                            </p:txEl>
                                          </p:spTgt>
                                        </p:tgtEl>
                                        <p:attrNameLst>
                                          <p:attrName>style.visibility</p:attrName>
                                        </p:attrNameLst>
                                      </p:cBhvr>
                                      <p:to>
                                        <p:strVal val="visible"/>
                                      </p:to>
                                    </p:set>
                                    <p:animEffect transition="in" filter="box(in)">
                                      <p:cBhvr>
                                        <p:cTn id="7" dur="500"/>
                                        <p:tgtEl>
                                          <p:spTgt spid="2765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7654">
                                            <p:txEl>
                                              <p:pRg st="2" end="2"/>
                                            </p:txEl>
                                          </p:spTgt>
                                        </p:tgtEl>
                                        <p:attrNameLst>
                                          <p:attrName>style.visibility</p:attrName>
                                        </p:attrNameLst>
                                      </p:cBhvr>
                                      <p:to>
                                        <p:strVal val="visible"/>
                                      </p:to>
                                    </p:set>
                                    <p:animEffect transition="in" filter="box(in)">
                                      <p:cBhvr>
                                        <p:cTn id="12" dur="500"/>
                                        <p:tgtEl>
                                          <p:spTgt spid="2765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7654">
                                            <p:txEl>
                                              <p:pRg st="4" end="4"/>
                                            </p:txEl>
                                          </p:spTgt>
                                        </p:tgtEl>
                                        <p:attrNameLst>
                                          <p:attrName>style.visibility</p:attrName>
                                        </p:attrNameLst>
                                      </p:cBhvr>
                                      <p:to>
                                        <p:strVal val="visible"/>
                                      </p:to>
                                    </p:set>
                                    <p:animEffect transition="in" filter="box(in)">
                                      <p:cBhvr>
                                        <p:cTn id="17" dur="500"/>
                                        <p:tgtEl>
                                          <p:spTgt spid="2765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7654">
                                            <p:txEl>
                                              <p:pRg st="5" end="5"/>
                                            </p:txEl>
                                          </p:spTgt>
                                        </p:tgtEl>
                                        <p:attrNameLst>
                                          <p:attrName>style.visibility</p:attrName>
                                        </p:attrNameLst>
                                      </p:cBhvr>
                                      <p:to>
                                        <p:strVal val="visible"/>
                                      </p:to>
                                    </p:set>
                                    <p:animEffect transition="in" filter="box(in)">
                                      <p:cBhvr>
                                        <p:cTn id="22" dur="500"/>
                                        <p:tgtEl>
                                          <p:spTgt spid="2765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228865"/>
            <a:ext cx="8363272" cy="612411"/>
          </a:xfrm>
        </p:spPr>
        <p:txBody>
          <a:bodyPr/>
          <a:lstStyle/>
          <a:p>
            <a:pPr algn="l"/>
            <a:r>
              <a:rPr lang="zh-CN" altLang="en-US" sz="3600" b="1" dirty="0" smtClean="0">
                <a:solidFill>
                  <a:srgbClr val="FF0000"/>
                </a:solidFill>
                <a:latin typeface="楷体" pitchFamily="49" charset="-122"/>
                <a:ea typeface="楷体" pitchFamily="49" charset="-122"/>
              </a:rPr>
              <a:t>问题思考：</a:t>
            </a:r>
            <a:endParaRPr lang="zh-CN" altLang="en-US" sz="3600" b="1" dirty="0">
              <a:solidFill>
                <a:srgbClr val="FF0000"/>
              </a:solidFill>
              <a:latin typeface="楷体" pitchFamily="49" charset="-122"/>
              <a:ea typeface="楷体" pitchFamily="49" charset="-122"/>
            </a:endParaRPr>
          </a:p>
        </p:txBody>
      </p:sp>
      <p:sp>
        <p:nvSpPr>
          <p:cNvPr id="4" name="内容占位符 3"/>
          <p:cNvSpPr>
            <a:spLocks noGrp="1"/>
          </p:cNvSpPr>
          <p:nvPr>
            <p:ph idx="1"/>
          </p:nvPr>
        </p:nvSpPr>
        <p:spPr>
          <a:xfrm>
            <a:off x="323528" y="769268"/>
            <a:ext cx="4536504" cy="3888432"/>
          </a:xfrm>
        </p:spPr>
        <p:txBody>
          <a:bodyPr/>
          <a:lstStyle/>
          <a:p>
            <a:r>
              <a:rPr lang="zh-CN" altLang="zh-CN" sz="2800" b="1" dirty="0" smtClean="0">
                <a:latin typeface="楷体" pitchFamily="49" charset="-122"/>
                <a:ea typeface="楷体" pitchFamily="49" charset="-122"/>
              </a:rPr>
              <a:t>阅读图文资料，探究下列问题。</a:t>
            </a:r>
            <a:endParaRPr lang="zh-CN" altLang="zh-CN" sz="2800" dirty="0" smtClean="0">
              <a:latin typeface="楷体" pitchFamily="49" charset="-122"/>
              <a:ea typeface="楷体" pitchFamily="49" charset="-122"/>
            </a:endParaRPr>
          </a:p>
          <a:p>
            <a:r>
              <a:rPr lang="zh-CN" altLang="zh-CN" sz="2800" b="1" dirty="0" smtClean="0">
                <a:latin typeface="楷体" pitchFamily="49" charset="-122"/>
                <a:ea typeface="楷体" pitchFamily="49" charset="-122"/>
              </a:rPr>
              <a:t>《中国流动人口发展报告</a:t>
            </a:r>
            <a:r>
              <a:rPr lang="en-US" altLang="zh-CN" sz="2800" b="1" dirty="0" smtClean="0">
                <a:latin typeface="楷体" pitchFamily="49" charset="-122"/>
                <a:ea typeface="楷体" pitchFamily="49" charset="-122"/>
              </a:rPr>
              <a:t>2017</a:t>
            </a:r>
            <a:r>
              <a:rPr lang="zh-CN" altLang="zh-CN" sz="2800" b="1" dirty="0" smtClean="0">
                <a:latin typeface="楷体" pitchFamily="49" charset="-122"/>
                <a:ea typeface="楷体" pitchFamily="49" charset="-122"/>
              </a:rPr>
              <a:t>》指出，到</a:t>
            </a:r>
            <a:r>
              <a:rPr lang="en-US" altLang="zh-CN" sz="2800" b="1" dirty="0" smtClean="0">
                <a:latin typeface="楷体" pitchFamily="49" charset="-122"/>
                <a:ea typeface="楷体" pitchFamily="49" charset="-122"/>
              </a:rPr>
              <a:t>2016</a:t>
            </a:r>
            <a:r>
              <a:rPr lang="zh-CN" altLang="zh-CN" sz="2800" b="1" dirty="0" smtClean="0">
                <a:latin typeface="楷体" pitchFamily="49" charset="-122"/>
                <a:ea typeface="楷体" pitchFamily="49" charset="-122"/>
              </a:rPr>
              <a:t>年末，全国流动人口的总量为</a:t>
            </a:r>
            <a:r>
              <a:rPr lang="en-US" altLang="zh-CN" sz="2800" b="1" dirty="0" smtClean="0">
                <a:latin typeface="楷体" pitchFamily="49" charset="-122"/>
                <a:ea typeface="楷体" pitchFamily="49" charset="-122"/>
              </a:rPr>
              <a:t>2.45</a:t>
            </a:r>
            <a:r>
              <a:rPr lang="zh-CN" altLang="zh-CN" sz="2800" b="1" dirty="0" smtClean="0">
                <a:latin typeface="楷体" pitchFamily="49" charset="-122"/>
                <a:ea typeface="楷体" pitchFamily="49" charset="-122"/>
              </a:rPr>
              <a:t>亿，超过总人口的六分之一。下图示意现阶段人口流动基本情况。</a:t>
            </a:r>
            <a:endParaRPr lang="zh-CN" altLang="en-US" sz="2800" dirty="0">
              <a:latin typeface="楷体" pitchFamily="49" charset="-122"/>
              <a:ea typeface="楷体" pitchFamily="49" charset="-122"/>
            </a:endParaRPr>
          </a:p>
        </p:txBody>
      </p:sp>
      <p:pic>
        <p:nvPicPr>
          <p:cNvPr id="40962" name="Picture 2" descr="E:\电子稿\金版教程（魏）\10.5\213地理（旧教材人教必修2作业测评-教师课件\177DL5.TIF"/>
          <p:cNvPicPr>
            <a:picLocks noChangeAspect="1" noChangeArrowheads="1"/>
          </p:cNvPicPr>
          <p:nvPr/>
        </p:nvPicPr>
        <p:blipFill>
          <a:blip r:embed="rId2" r:link="rId3" cstate="print"/>
          <a:srcRect l="1902" t="2110" r="3005" b="2952"/>
          <a:stretch>
            <a:fillRect/>
          </a:stretch>
        </p:blipFill>
        <p:spPr bwMode="auto">
          <a:xfrm>
            <a:off x="5364088" y="1273324"/>
            <a:ext cx="3600400" cy="3240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337220"/>
            <a:ext cx="8640960" cy="5112568"/>
          </a:xfrm>
        </p:spPr>
        <p:txBody>
          <a:bodyPr/>
          <a:lstStyle/>
          <a:p>
            <a:r>
              <a:rPr lang="en-US" altLang="zh-CN" sz="2400" b="1" dirty="0" smtClean="0">
                <a:solidFill>
                  <a:srgbClr val="FF0000"/>
                </a:solidFill>
                <a:latin typeface="楷体" pitchFamily="49" charset="-122"/>
                <a:ea typeface="楷体" pitchFamily="49" charset="-122"/>
              </a:rPr>
              <a:t>(1)</a:t>
            </a:r>
            <a:r>
              <a:rPr lang="zh-CN" altLang="zh-CN" sz="2400" b="1" dirty="0" smtClean="0">
                <a:solidFill>
                  <a:srgbClr val="FF0000"/>
                </a:solidFill>
                <a:latin typeface="楷体" pitchFamily="49" charset="-122"/>
                <a:ea typeface="楷体" pitchFamily="49" charset="-122"/>
              </a:rPr>
              <a:t>说出现阶段我国人口流动的特点。</a:t>
            </a:r>
            <a:endParaRPr lang="zh-CN" altLang="zh-CN" sz="2400" dirty="0" smtClean="0">
              <a:solidFill>
                <a:srgbClr val="FF0000"/>
              </a:solidFill>
              <a:latin typeface="楷体" pitchFamily="49" charset="-122"/>
              <a:ea typeface="楷体" pitchFamily="49" charset="-122"/>
            </a:endParaRPr>
          </a:p>
          <a:p>
            <a:r>
              <a:rPr lang="zh-CN" altLang="zh-CN" sz="2400" b="1" dirty="0" smtClean="0">
                <a:latin typeface="楷体" pitchFamily="49" charset="-122"/>
                <a:ea typeface="楷体" pitchFamily="49" charset="-122"/>
              </a:rPr>
              <a:t>流动人口总量多；主要由中西部地区流入东部地区；流动人口平均年龄上升；随迁子女比例增加。</a:t>
            </a:r>
          </a:p>
          <a:p>
            <a:r>
              <a:rPr lang="en-US" altLang="zh-CN" sz="2400" b="1" dirty="0" smtClean="0">
                <a:solidFill>
                  <a:srgbClr val="FF0000"/>
                </a:solidFill>
                <a:latin typeface="楷体" pitchFamily="49" charset="-122"/>
                <a:ea typeface="楷体" pitchFamily="49" charset="-122"/>
              </a:rPr>
              <a:t>(2)</a:t>
            </a:r>
            <a:r>
              <a:rPr lang="zh-CN" altLang="zh-CN" sz="2400" b="1" dirty="0" smtClean="0">
                <a:solidFill>
                  <a:srgbClr val="FF0000"/>
                </a:solidFill>
                <a:latin typeface="楷体" pitchFamily="49" charset="-122"/>
                <a:ea typeface="楷体" pitchFamily="49" charset="-122"/>
              </a:rPr>
              <a:t>简述促使现阶段我国人口流动的主要原因。</a:t>
            </a:r>
            <a:endParaRPr lang="zh-CN" altLang="zh-CN" sz="2400" dirty="0" smtClean="0">
              <a:solidFill>
                <a:srgbClr val="FF0000"/>
              </a:solidFill>
              <a:latin typeface="楷体" pitchFamily="49" charset="-122"/>
              <a:ea typeface="楷体" pitchFamily="49" charset="-122"/>
            </a:endParaRPr>
          </a:p>
          <a:p>
            <a:r>
              <a:rPr lang="zh-CN" altLang="zh-CN" sz="2400" b="1" dirty="0" smtClean="0">
                <a:latin typeface="楷体" pitchFamily="49" charset="-122"/>
                <a:ea typeface="楷体" pitchFamily="49" charset="-122"/>
              </a:rPr>
              <a:t>城乡之间经济发展不平衡；东部与中西部经济发展不平衡；农村剩余劳动力增加；城市发展需要大量劳动力；交通和通信事业的发展；户籍政策的改革。</a:t>
            </a:r>
          </a:p>
          <a:p>
            <a:r>
              <a:rPr lang="en-US" altLang="zh-CN" sz="2400" b="1" dirty="0" smtClean="0">
                <a:solidFill>
                  <a:srgbClr val="FF0000"/>
                </a:solidFill>
                <a:latin typeface="楷体" pitchFamily="49" charset="-122"/>
                <a:ea typeface="楷体" pitchFamily="49" charset="-122"/>
              </a:rPr>
              <a:t>(3)</a:t>
            </a:r>
            <a:r>
              <a:rPr lang="zh-CN" altLang="zh-CN" sz="2400" b="1" dirty="0" smtClean="0">
                <a:solidFill>
                  <a:srgbClr val="FF0000"/>
                </a:solidFill>
                <a:latin typeface="楷体" pitchFamily="49" charset="-122"/>
                <a:ea typeface="楷体" pitchFamily="49" charset="-122"/>
              </a:rPr>
              <a:t>分析现阶段我国人口流动对流出地的主要影响。</a:t>
            </a:r>
            <a:endParaRPr lang="zh-CN" altLang="zh-CN" sz="2400" dirty="0" smtClean="0">
              <a:solidFill>
                <a:srgbClr val="FF0000"/>
              </a:solidFill>
              <a:latin typeface="楷体" pitchFamily="49" charset="-122"/>
              <a:ea typeface="楷体" pitchFamily="49" charset="-122"/>
            </a:endParaRPr>
          </a:p>
          <a:p>
            <a:r>
              <a:rPr lang="zh-CN" altLang="zh-CN" sz="2400" b="1" dirty="0" smtClean="0">
                <a:latin typeface="楷体" pitchFamily="49" charset="-122"/>
                <a:ea typeface="楷体" pitchFamily="49" charset="-122"/>
              </a:rPr>
              <a:t>有利影响：加强与外界联系；缓解当地人地矛盾；增加流出地居民经济收入。</a:t>
            </a:r>
          </a:p>
          <a:p>
            <a:r>
              <a:rPr lang="zh-CN" altLang="zh-CN" sz="2400" b="1" dirty="0" smtClean="0">
                <a:latin typeface="楷体" pitchFamily="49" charset="-122"/>
                <a:ea typeface="楷体" pitchFamily="49" charset="-122"/>
              </a:rPr>
              <a:t>不利影响：造成人才外流；城乡经济差距拉大；空巢老人、留守儿童等社会问题凸显。</a:t>
            </a:r>
            <a:endParaRPr lang="zh-CN" altLang="zh-CN" sz="2400" b="1" dirty="0">
              <a:latin typeface="楷体" pitchFamily="49" charset="-122"/>
              <a:ea typeface="楷体" pitchFamily="49"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3"/>
          <p:cNvSpPr>
            <a:spLocks noGrp="1"/>
          </p:cNvSpPr>
          <p:nvPr>
            <p:ph type="title"/>
          </p:nvPr>
        </p:nvSpPr>
        <p:spPr/>
        <p:txBody>
          <a:bodyPr/>
          <a:lstStyle/>
          <a:p>
            <a:pPr algn="l"/>
            <a:r>
              <a:rPr lang="zh-CN" altLang="en-US" sz="4000" b="1" smtClean="0">
                <a:solidFill>
                  <a:srgbClr val="FF0000"/>
                </a:solidFill>
                <a:latin typeface="楷体"/>
                <a:ea typeface="楷体"/>
                <a:cs typeface="楷体"/>
              </a:rPr>
              <a:t>学习思路：</a:t>
            </a:r>
          </a:p>
        </p:txBody>
      </p:sp>
      <p:sp>
        <p:nvSpPr>
          <p:cNvPr id="14338" name="内容占位符 4"/>
          <p:cNvSpPr>
            <a:spLocks noGrp="1"/>
          </p:cNvSpPr>
          <p:nvPr>
            <p:ph idx="1"/>
          </p:nvPr>
        </p:nvSpPr>
        <p:spPr>
          <a:xfrm>
            <a:off x="395536" y="1333500"/>
            <a:ext cx="8280152" cy="3828255"/>
          </a:xfrm>
        </p:spPr>
        <p:txBody>
          <a:bodyPr/>
          <a:lstStyle/>
          <a:p>
            <a:r>
              <a:rPr lang="zh-CN" altLang="zh-CN" b="1" dirty="0" smtClean="0">
                <a:latin typeface="楷体"/>
                <a:ea typeface="楷体"/>
                <a:cs typeface="楷体"/>
              </a:rPr>
              <a:t>什么是人口迁移（</a:t>
            </a:r>
            <a:r>
              <a:rPr lang="zh-CN" altLang="zh-CN" b="1" dirty="0" smtClean="0">
                <a:solidFill>
                  <a:srgbClr val="FF0000"/>
                </a:solidFill>
                <a:latin typeface="楷体"/>
                <a:ea typeface="楷体"/>
                <a:cs typeface="楷体"/>
              </a:rPr>
              <a:t>概念</a:t>
            </a:r>
            <a:r>
              <a:rPr lang="zh-CN" altLang="zh-CN" b="1" dirty="0" smtClean="0">
                <a:latin typeface="楷体"/>
                <a:ea typeface="楷体"/>
                <a:cs typeface="楷体"/>
              </a:rPr>
              <a:t>）</a:t>
            </a:r>
            <a:endParaRPr lang="en-US" altLang="zh-CN" b="1" dirty="0" smtClean="0">
              <a:latin typeface="楷体"/>
              <a:ea typeface="楷体"/>
              <a:cs typeface="楷体"/>
            </a:endParaRPr>
          </a:p>
          <a:p>
            <a:r>
              <a:rPr lang="zh-CN" altLang="zh-CN" b="1" dirty="0" smtClean="0">
                <a:latin typeface="楷体"/>
                <a:ea typeface="楷体"/>
                <a:cs typeface="楷体"/>
              </a:rPr>
              <a:t>为什么人口要迁移（</a:t>
            </a:r>
            <a:r>
              <a:rPr lang="zh-CN" altLang="zh-CN" b="1" dirty="0" smtClean="0">
                <a:solidFill>
                  <a:srgbClr val="FF0000"/>
                </a:solidFill>
                <a:latin typeface="楷体"/>
                <a:ea typeface="楷体"/>
                <a:cs typeface="楷体"/>
              </a:rPr>
              <a:t>影响因素</a:t>
            </a:r>
            <a:r>
              <a:rPr lang="zh-CN" altLang="zh-CN" b="1" dirty="0" smtClean="0">
                <a:latin typeface="楷体"/>
                <a:ea typeface="楷体"/>
                <a:cs typeface="楷体"/>
              </a:rPr>
              <a:t>）</a:t>
            </a:r>
            <a:endParaRPr lang="en-US" altLang="zh-CN" b="1" dirty="0" smtClean="0">
              <a:latin typeface="楷体"/>
              <a:ea typeface="楷体"/>
              <a:cs typeface="楷体"/>
            </a:endParaRPr>
          </a:p>
          <a:p>
            <a:r>
              <a:rPr lang="zh-CN" altLang="zh-CN" b="1" dirty="0" smtClean="0">
                <a:latin typeface="楷体"/>
                <a:ea typeface="楷体"/>
                <a:cs typeface="楷体"/>
              </a:rPr>
              <a:t>怎么迁（</a:t>
            </a:r>
            <a:r>
              <a:rPr lang="zh-CN" altLang="zh-CN" b="1" dirty="0" smtClean="0">
                <a:solidFill>
                  <a:srgbClr val="FF0000"/>
                </a:solidFill>
                <a:latin typeface="楷体"/>
                <a:ea typeface="楷体"/>
                <a:cs typeface="楷体"/>
              </a:rPr>
              <a:t>类型、方向</a:t>
            </a:r>
            <a:r>
              <a:rPr lang="zh-CN" altLang="en-US" b="1" dirty="0" smtClean="0">
                <a:solidFill>
                  <a:srgbClr val="FF0000"/>
                </a:solidFill>
                <a:latin typeface="楷体"/>
                <a:ea typeface="楷体"/>
                <a:cs typeface="楷体"/>
              </a:rPr>
              <a:t>、驱动力</a:t>
            </a:r>
            <a:r>
              <a:rPr lang="zh-CN" altLang="zh-CN" b="1" dirty="0" smtClean="0">
                <a:latin typeface="楷体"/>
                <a:ea typeface="楷体"/>
                <a:cs typeface="楷体"/>
              </a:rPr>
              <a:t>）</a:t>
            </a:r>
            <a:endParaRPr lang="en-US" altLang="zh-CN" b="1" dirty="0" smtClean="0">
              <a:latin typeface="楷体"/>
              <a:ea typeface="楷体"/>
              <a:cs typeface="楷体"/>
            </a:endParaRPr>
          </a:p>
          <a:p>
            <a:r>
              <a:rPr lang="zh-CN" altLang="zh-CN" b="1" dirty="0" smtClean="0">
                <a:latin typeface="楷体"/>
                <a:ea typeface="楷体"/>
                <a:cs typeface="楷体"/>
              </a:rPr>
              <a:t>人口迁移对环境产生什么影响？（</a:t>
            </a:r>
            <a:r>
              <a:rPr lang="zh-CN" altLang="zh-CN" b="1" dirty="0" smtClean="0">
                <a:solidFill>
                  <a:srgbClr val="FF0000"/>
                </a:solidFill>
                <a:latin typeface="楷体"/>
                <a:ea typeface="楷体"/>
                <a:cs typeface="楷体"/>
              </a:rPr>
              <a:t>作用评价——哪些是有利，哪些是不利</a:t>
            </a:r>
            <a:r>
              <a:rPr lang="zh-CN" altLang="zh-CN" b="1" dirty="0" smtClean="0">
                <a:latin typeface="楷体"/>
                <a:ea typeface="楷体"/>
                <a:cs typeface="楷体"/>
              </a:rPr>
              <a:t>）</a:t>
            </a:r>
            <a:endParaRPr lang="en-US" altLang="zh-CN" b="1" dirty="0" smtClean="0">
              <a:latin typeface="楷体"/>
              <a:ea typeface="楷体"/>
              <a:cs typeface="楷体"/>
            </a:endParaRPr>
          </a:p>
          <a:p>
            <a:r>
              <a:rPr lang="zh-CN" altLang="zh-CN" b="1" dirty="0" smtClean="0">
                <a:latin typeface="楷体"/>
                <a:ea typeface="楷体"/>
                <a:cs typeface="楷体"/>
              </a:rPr>
              <a:t>怎么办？</a:t>
            </a:r>
            <a:r>
              <a:rPr lang="en-US" altLang="zh-CN" b="1" dirty="0" smtClean="0">
                <a:latin typeface="楷体"/>
                <a:ea typeface="楷体"/>
                <a:cs typeface="楷体"/>
              </a:rPr>
              <a:t>(</a:t>
            </a:r>
            <a:r>
              <a:rPr lang="zh-CN" altLang="zh-CN" b="1" dirty="0" smtClean="0">
                <a:solidFill>
                  <a:srgbClr val="FF0000"/>
                </a:solidFill>
                <a:latin typeface="楷体"/>
                <a:ea typeface="楷体"/>
                <a:cs typeface="楷体"/>
              </a:rPr>
              <a:t>政策与措施</a:t>
            </a:r>
            <a:r>
              <a:rPr lang="en-US" altLang="zh-CN" b="1" dirty="0" smtClean="0">
                <a:latin typeface="楷体"/>
                <a:ea typeface="楷体"/>
                <a:cs typeface="楷体"/>
              </a:rPr>
              <a:t>)</a:t>
            </a:r>
            <a:endParaRPr lang="zh-CN" altLang="zh-CN" dirty="0" smtClean="0">
              <a:latin typeface="楷体"/>
              <a:ea typeface="楷体"/>
              <a:cs typeface="楷体"/>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标题 1"/>
          <p:cNvSpPr>
            <a:spLocks noGrp="1"/>
          </p:cNvSpPr>
          <p:nvPr>
            <p:ph type="title"/>
          </p:nvPr>
        </p:nvSpPr>
        <p:spPr>
          <a:xfrm>
            <a:off x="251520" y="193204"/>
            <a:ext cx="8892480" cy="1549135"/>
          </a:xfrm>
        </p:spPr>
        <p:txBody>
          <a:bodyPr/>
          <a:lstStyle/>
          <a:p>
            <a:pPr algn="l"/>
            <a:r>
              <a:rPr lang="zh-CN" altLang="zh-CN" sz="3200" b="1" dirty="0" smtClean="0">
                <a:solidFill>
                  <a:srgbClr val="FF0000"/>
                </a:solidFill>
                <a:latin typeface="楷体" pitchFamily="49" charset="-122"/>
                <a:ea typeface="楷体" pitchFamily="49" charset="-122"/>
                <a:cs typeface="楷体"/>
              </a:rPr>
              <a:t>二、影响人口迁移的主要因素</a:t>
            </a:r>
            <a:r>
              <a:rPr lang="en-US" altLang="zh-CN" sz="3200" b="1" dirty="0" smtClean="0">
                <a:solidFill>
                  <a:srgbClr val="FF0000"/>
                </a:solidFill>
                <a:latin typeface="楷体_GB2312" pitchFamily="49" charset="-122"/>
                <a:ea typeface="楷体_GB2312" pitchFamily="49" charset="-122"/>
                <a:cs typeface="楷体"/>
              </a:rPr>
              <a:t/>
            </a:r>
            <a:br>
              <a:rPr lang="en-US" altLang="zh-CN" sz="3200" b="1" dirty="0" smtClean="0">
                <a:solidFill>
                  <a:srgbClr val="FF0000"/>
                </a:solidFill>
                <a:latin typeface="楷体_GB2312" pitchFamily="49" charset="-122"/>
                <a:ea typeface="楷体_GB2312" pitchFamily="49" charset="-122"/>
                <a:cs typeface="楷体"/>
              </a:rPr>
            </a:br>
            <a:r>
              <a:rPr lang="zh-CN" altLang="zh-CN" sz="3200" b="1" dirty="0" smtClean="0">
                <a:latin typeface="楷体" pitchFamily="49" charset="-122"/>
                <a:ea typeface="楷体" pitchFamily="49" charset="-122"/>
                <a:cs typeface="楷体"/>
              </a:rPr>
              <a:t>社会经济因素是主要因素</a:t>
            </a:r>
            <a:r>
              <a:rPr lang="zh-CN" altLang="zh-CN" sz="3200" b="1" dirty="0" smtClean="0">
                <a:latin typeface="楷体" pitchFamily="49" charset="-122"/>
                <a:ea typeface="楷体" pitchFamily="49" charset="-122"/>
                <a:cs typeface="楷体"/>
              </a:rPr>
              <a:t>；自</a:t>
            </a:r>
            <a:r>
              <a:rPr lang="zh-CN" altLang="zh-CN" sz="3200" b="1" dirty="0" smtClean="0">
                <a:latin typeface="楷体" pitchFamily="49" charset="-122"/>
                <a:ea typeface="楷体" pitchFamily="49" charset="-122"/>
                <a:cs typeface="楷体"/>
              </a:rPr>
              <a:t>然环境是基础因素。</a:t>
            </a:r>
            <a:endParaRPr lang="zh-CN" altLang="en-US" sz="3200" dirty="0" smtClean="0">
              <a:solidFill>
                <a:srgbClr val="FF0000"/>
              </a:solidFill>
              <a:latin typeface="楷体" pitchFamily="49" charset="-122"/>
              <a:ea typeface="楷体" pitchFamily="49" charset="-122"/>
              <a:cs typeface="楷体"/>
            </a:endParaRPr>
          </a:p>
        </p:txBody>
      </p:sp>
      <p:pic>
        <p:nvPicPr>
          <p:cNvPr id="23556" name="Picture 4"/>
          <p:cNvPicPr>
            <a:picLocks noChangeAspect="1" noChangeArrowheads="1"/>
          </p:cNvPicPr>
          <p:nvPr/>
        </p:nvPicPr>
        <p:blipFill>
          <a:blip r:embed="rId2" cstate="print"/>
          <a:srcRect l="12204" t="28812" r="5843" b="3401"/>
          <a:stretch>
            <a:fillRect/>
          </a:stretch>
        </p:blipFill>
        <p:spPr bwMode="auto">
          <a:xfrm>
            <a:off x="827089" y="1897063"/>
            <a:ext cx="5616575" cy="2756958"/>
          </a:xfrm>
          <a:prstGeom prst="rect">
            <a:avLst/>
          </a:prstGeom>
          <a:noFill/>
          <a:ln w="9525" algn="ctr">
            <a:noFill/>
            <a:miter lim="800000"/>
            <a:headEnd/>
            <a:tailEnd/>
          </a:ln>
          <a:effectLst/>
        </p:spPr>
      </p:pic>
      <p:pic>
        <p:nvPicPr>
          <p:cNvPr id="23557" name="Picture 5"/>
          <p:cNvPicPr>
            <a:picLocks noChangeAspect="1" noChangeArrowheads="1"/>
          </p:cNvPicPr>
          <p:nvPr/>
        </p:nvPicPr>
        <p:blipFill>
          <a:blip r:embed="rId3" cstate="print"/>
          <a:srcRect/>
          <a:stretch>
            <a:fillRect/>
          </a:stretch>
        </p:blipFill>
        <p:spPr bwMode="auto">
          <a:xfrm>
            <a:off x="827584" y="1417340"/>
            <a:ext cx="7560840" cy="3745338"/>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标题 1"/>
          <p:cNvSpPr>
            <a:spLocks noGrp="1"/>
          </p:cNvSpPr>
          <p:nvPr>
            <p:ph type="title"/>
          </p:nvPr>
        </p:nvSpPr>
        <p:spPr/>
        <p:txBody>
          <a:bodyPr/>
          <a:lstStyle/>
          <a:p>
            <a:pPr algn="l"/>
            <a:r>
              <a:rPr lang="zh-CN" altLang="zh-CN" sz="3200" b="1" dirty="0" smtClean="0">
                <a:solidFill>
                  <a:srgbClr val="FF0000"/>
                </a:solidFill>
                <a:latin typeface="楷体"/>
                <a:ea typeface="楷体"/>
                <a:cs typeface="楷体"/>
              </a:rPr>
              <a:t>现阶段我国人口大规模流动的主要原因和直接结果。</a:t>
            </a:r>
            <a:endParaRPr lang="zh-CN" altLang="en-US" sz="3200" dirty="0" smtClean="0">
              <a:solidFill>
                <a:srgbClr val="FF0000"/>
              </a:solidFill>
              <a:latin typeface="楷体"/>
              <a:ea typeface="楷体"/>
              <a:cs typeface="楷体"/>
            </a:endParaRPr>
          </a:p>
        </p:txBody>
      </p:sp>
      <p:sp>
        <p:nvSpPr>
          <p:cNvPr id="25602" name="内容占位符 2"/>
          <p:cNvSpPr>
            <a:spLocks noGrp="1"/>
          </p:cNvSpPr>
          <p:nvPr>
            <p:ph idx="1"/>
          </p:nvPr>
        </p:nvSpPr>
        <p:spPr/>
        <p:txBody>
          <a:bodyPr/>
          <a:lstStyle/>
          <a:p>
            <a:r>
              <a:rPr lang="zh-CN" altLang="zh-CN" b="1" dirty="0" smtClean="0">
                <a:solidFill>
                  <a:srgbClr val="FF0000"/>
                </a:solidFill>
                <a:latin typeface="楷体" pitchFamily="49" charset="-122"/>
                <a:ea typeface="楷体" pitchFamily="49" charset="-122"/>
              </a:rPr>
              <a:t>主要原因：</a:t>
            </a:r>
            <a:r>
              <a:rPr lang="zh-CN" altLang="zh-CN" b="1" dirty="0" smtClean="0">
                <a:latin typeface="楷体" pitchFamily="49" charset="-122"/>
                <a:ea typeface="楷体" pitchFamily="49" charset="-122"/>
              </a:rPr>
              <a:t>人口流入地区的经济收入、就业机会、生活环境要优于于人口流出地区；</a:t>
            </a:r>
            <a:endParaRPr lang="zh-CN" altLang="zh-CN" dirty="0" smtClean="0">
              <a:latin typeface="楷体" pitchFamily="49" charset="-122"/>
              <a:ea typeface="楷体" pitchFamily="49" charset="-122"/>
            </a:endParaRPr>
          </a:p>
          <a:p>
            <a:r>
              <a:rPr lang="zh-CN" altLang="zh-CN" b="1" dirty="0" smtClean="0">
                <a:solidFill>
                  <a:srgbClr val="FF0000"/>
                </a:solidFill>
                <a:latin typeface="楷体" pitchFamily="49" charset="-122"/>
                <a:ea typeface="楷体" pitchFamily="49" charset="-122"/>
              </a:rPr>
              <a:t>直接结果：</a:t>
            </a:r>
            <a:r>
              <a:rPr lang="zh-CN" altLang="zh-CN" b="1" dirty="0" smtClean="0">
                <a:latin typeface="楷体" pitchFamily="49" charset="-122"/>
                <a:ea typeface="楷体" pitchFamily="49" charset="-122"/>
              </a:rPr>
              <a:t>弥补了人口流入地区劳动力的不足；提高了人口流入地区的城市化水平；缓解了人口流出地区的就业压力；促进了人口流入地区与人口流出地区的经济、社会交流。</a:t>
            </a:r>
            <a:endParaRPr lang="zh-CN" altLang="zh-CN" dirty="0" smtClean="0">
              <a:latin typeface="楷体" pitchFamily="49" charset="-122"/>
              <a:ea typeface="楷体" pitchFamily="49" charset="-122"/>
            </a:endParaRPr>
          </a:p>
          <a:p>
            <a:endParaRPr lang="zh-CN" alt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23528" y="0"/>
            <a:ext cx="8373616" cy="697260"/>
          </a:xfrm>
        </p:spPr>
        <p:txBody>
          <a:bodyPr/>
          <a:lstStyle/>
          <a:p>
            <a:pPr algn="l"/>
            <a:r>
              <a:rPr lang="zh-CN" altLang="zh-CN" sz="3600" b="1" dirty="0" smtClean="0">
                <a:solidFill>
                  <a:srgbClr val="FF0000"/>
                </a:solidFill>
                <a:latin typeface="楷体" pitchFamily="49" charset="-122"/>
                <a:ea typeface="楷体" pitchFamily="49" charset="-122"/>
              </a:rPr>
              <a:t>我国的农民工问题</a:t>
            </a:r>
            <a:endParaRPr lang="zh-CN" altLang="en-US" sz="3600" b="1" dirty="0">
              <a:solidFill>
                <a:srgbClr val="FF0000"/>
              </a:solidFill>
              <a:latin typeface="楷体" pitchFamily="49" charset="-122"/>
              <a:ea typeface="楷体" pitchFamily="49" charset="-122"/>
            </a:endParaRPr>
          </a:p>
        </p:txBody>
      </p:sp>
      <p:graphicFrame>
        <p:nvGraphicFramePr>
          <p:cNvPr id="5" name="表格 4"/>
          <p:cNvGraphicFramePr>
            <a:graphicFrameLocks noGrp="1"/>
          </p:cNvGraphicFramePr>
          <p:nvPr/>
        </p:nvGraphicFramePr>
        <p:xfrm>
          <a:off x="395536" y="516841"/>
          <a:ext cx="8568952" cy="4114800"/>
        </p:xfrm>
        <a:graphic>
          <a:graphicData uri="http://schemas.openxmlformats.org/drawingml/2006/table">
            <a:tbl>
              <a:tblPr/>
              <a:tblGrid>
                <a:gridCol w="596101"/>
                <a:gridCol w="1490253"/>
                <a:gridCol w="6482598"/>
              </a:tblGrid>
              <a:tr h="387263">
                <a:tc gridSpan="2">
                  <a:txBody>
                    <a:bodyPr/>
                    <a:lstStyle/>
                    <a:p>
                      <a:pPr algn="ctr">
                        <a:lnSpc>
                          <a:spcPct val="150000"/>
                        </a:lnSpc>
                        <a:spcAft>
                          <a:spcPts val="0"/>
                        </a:spcAft>
                      </a:pPr>
                      <a:r>
                        <a:rPr lang="zh-CN" sz="2000" b="1" kern="100" dirty="0">
                          <a:latin typeface="楷体" pitchFamily="49" charset="-122"/>
                          <a:ea typeface="楷体" pitchFamily="49" charset="-122"/>
                          <a:cs typeface="Times New Roman"/>
                        </a:rPr>
                        <a:t>项目</a:t>
                      </a:r>
                      <a:endParaRPr lang="zh-CN" sz="2000" b="1" kern="100" dirty="0">
                        <a:latin typeface="楷体" pitchFamily="49" charset="-122"/>
                        <a:ea typeface="楷体" pitchFamily="49" charset="-122"/>
                        <a:cs typeface="Courier New"/>
                      </a:endParaRPr>
                    </a:p>
                  </a:txBody>
                  <a:tcPr marL="22391" marR="22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50000"/>
                        </a:lnSpc>
                        <a:spcAft>
                          <a:spcPts val="0"/>
                        </a:spcAft>
                      </a:pPr>
                      <a:r>
                        <a:rPr lang="zh-CN" sz="2000" b="1" kern="100">
                          <a:latin typeface="楷体" pitchFamily="49" charset="-122"/>
                          <a:ea typeface="楷体" pitchFamily="49" charset="-122"/>
                          <a:cs typeface="Times New Roman"/>
                        </a:rPr>
                        <a:t>内容</a:t>
                      </a:r>
                      <a:endParaRPr lang="zh-CN" sz="2000" b="1" kern="100">
                        <a:latin typeface="楷体" pitchFamily="49" charset="-122"/>
                        <a:ea typeface="楷体" pitchFamily="49" charset="-122"/>
                        <a:cs typeface="Courier New"/>
                      </a:endParaRPr>
                    </a:p>
                  </a:txBody>
                  <a:tcPr marL="22391" marR="22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gridSpan="2">
                  <a:txBody>
                    <a:bodyPr/>
                    <a:lstStyle/>
                    <a:p>
                      <a:pPr algn="ctr">
                        <a:lnSpc>
                          <a:spcPct val="150000"/>
                        </a:lnSpc>
                        <a:spcAft>
                          <a:spcPts val="0"/>
                        </a:spcAft>
                      </a:pPr>
                      <a:r>
                        <a:rPr lang="zh-CN" sz="2000" b="1" kern="100" dirty="0">
                          <a:latin typeface="楷体" pitchFamily="49" charset="-122"/>
                          <a:ea typeface="楷体" pitchFamily="49" charset="-122"/>
                          <a:cs typeface="Times New Roman"/>
                        </a:rPr>
                        <a:t>迁移规模</a:t>
                      </a:r>
                      <a:endParaRPr lang="zh-CN" sz="2000" b="1" kern="100" dirty="0">
                        <a:latin typeface="楷体" pitchFamily="49" charset="-122"/>
                        <a:ea typeface="楷体" pitchFamily="49" charset="-122"/>
                        <a:cs typeface="Courier New"/>
                      </a:endParaRPr>
                    </a:p>
                  </a:txBody>
                  <a:tcPr marL="22391" marR="22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50000"/>
                        </a:lnSpc>
                        <a:spcAft>
                          <a:spcPts val="0"/>
                        </a:spcAft>
                      </a:pPr>
                      <a:r>
                        <a:rPr lang="zh-CN" sz="2000" b="1" kern="100">
                          <a:latin typeface="楷体" pitchFamily="49" charset="-122"/>
                          <a:ea typeface="楷体" pitchFamily="49" charset="-122"/>
                          <a:cs typeface="Times New Roman"/>
                        </a:rPr>
                        <a:t>人口迁移日趋活跃，流动人口增加，并有逐年上升趋势</a:t>
                      </a:r>
                      <a:endParaRPr lang="zh-CN" sz="2000" b="1" kern="100">
                        <a:latin typeface="楷体" pitchFamily="49" charset="-122"/>
                        <a:ea typeface="楷体" pitchFamily="49" charset="-122"/>
                        <a:cs typeface="Courier New"/>
                      </a:endParaRPr>
                    </a:p>
                  </a:txBody>
                  <a:tcPr marL="22391" marR="22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rowSpan="3">
                  <a:txBody>
                    <a:bodyPr/>
                    <a:lstStyle/>
                    <a:p>
                      <a:pPr algn="ctr">
                        <a:lnSpc>
                          <a:spcPct val="150000"/>
                        </a:lnSpc>
                        <a:spcAft>
                          <a:spcPts val="0"/>
                        </a:spcAft>
                      </a:pPr>
                      <a:r>
                        <a:rPr lang="zh-CN" sz="2000" b="1" kern="100" dirty="0">
                          <a:latin typeface="楷体" pitchFamily="49" charset="-122"/>
                          <a:ea typeface="楷体" pitchFamily="49" charset="-122"/>
                          <a:cs typeface="Times New Roman"/>
                        </a:rPr>
                        <a:t>方向</a:t>
                      </a:r>
                      <a:endParaRPr lang="zh-CN" sz="2000" b="1" kern="100" dirty="0">
                        <a:latin typeface="楷体" pitchFamily="49" charset="-122"/>
                        <a:ea typeface="楷体" pitchFamily="49" charset="-122"/>
                        <a:cs typeface="Courier New"/>
                      </a:endParaRPr>
                    </a:p>
                  </a:txBody>
                  <a:tcPr marL="22391" marR="22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000" b="1" kern="100" dirty="0">
                          <a:latin typeface="楷体" pitchFamily="49" charset="-122"/>
                          <a:ea typeface="楷体" pitchFamily="49" charset="-122"/>
                          <a:cs typeface="Times New Roman"/>
                        </a:rPr>
                        <a:t>总特点</a:t>
                      </a:r>
                      <a:endParaRPr lang="zh-CN" sz="2000" b="1" kern="100" dirty="0">
                        <a:latin typeface="楷体" pitchFamily="49" charset="-122"/>
                        <a:ea typeface="楷体" pitchFamily="49" charset="-122"/>
                        <a:cs typeface="Courier New"/>
                      </a:endParaRPr>
                    </a:p>
                  </a:txBody>
                  <a:tcPr marL="22391" marR="22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000" b="1" kern="100" dirty="0" smtClean="0">
                          <a:latin typeface="楷体" pitchFamily="49" charset="-122"/>
                          <a:ea typeface="楷体" pitchFamily="49" charset="-122"/>
                          <a:cs typeface="Times New Roman"/>
                        </a:rPr>
                        <a:t>农</a:t>
                      </a:r>
                      <a:r>
                        <a:rPr lang="zh-CN" sz="2000" b="1" kern="100" dirty="0">
                          <a:latin typeface="楷体" pitchFamily="49" charset="-122"/>
                          <a:ea typeface="楷体" pitchFamily="49" charset="-122"/>
                          <a:cs typeface="Times New Roman"/>
                        </a:rPr>
                        <a:t>村到城市，从内地的省、自治区到沿海城市和工矿区</a:t>
                      </a:r>
                      <a:endParaRPr lang="zh-CN" sz="2000" b="1" kern="100" dirty="0">
                        <a:latin typeface="楷体" pitchFamily="49" charset="-122"/>
                        <a:ea typeface="楷体" pitchFamily="49" charset="-122"/>
                        <a:cs typeface="Courier New"/>
                      </a:endParaRPr>
                    </a:p>
                  </a:txBody>
                  <a:tcPr marL="22391" marR="22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vMerge="1">
                  <a:txBody>
                    <a:bodyPr/>
                    <a:lstStyle/>
                    <a:p>
                      <a:endParaRPr lang="zh-CN" altLang="en-US"/>
                    </a:p>
                  </a:txBody>
                  <a:tcPr/>
                </a:tc>
                <a:tc>
                  <a:txBody>
                    <a:bodyPr/>
                    <a:lstStyle/>
                    <a:p>
                      <a:pPr algn="ctr">
                        <a:lnSpc>
                          <a:spcPct val="150000"/>
                        </a:lnSpc>
                        <a:spcAft>
                          <a:spcPts val="0"/>
                        </a:spcAft>
                      </a:pPr>
                      <a:r>
                        <a:rPr lang="zh-CN" sz="2000" b="1" kern="100" dirty="0">
                          <a:latin typeface="楷体" pitchFamily="49" charset="-122"/>
                          <a:ea typeface="楷体" pitchFamily="49" charset="-122"/>
                          <a:cs typeface="Times New Roman"/>
                        </a:rPr>
                        <a:t>主要迁出地</a:t>
                      </a:r>
                      <a:endParaRPr lang="zh-CN" sz="2000" b="1" kern="100" dirty="0">
                        <a:latin typeface="楷体" pitchFamily="49" charset="-122"/>
                        <a:ea typeface="楷体" pitchFamily="49" charset="-122"/>
                        <a:cs typeface="Courier New"/>
                      </a:endParaRPr>
                    </a:p>
                  </a:txBody>
                  <a:tcPr marL="22391" marR="22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000" b="1" kern="100" dirty="0">
                          <a:latin typeface="楷体" pitchFamily="49" charset="-122"/>
                          <a:ea typeface="楷体" pitchFamily="49" charset="-122"/>
                          <a:cs typeface="Times New Roman"/>
                        </a:rPr>
                        <a:t>四川、广西、安徽</a:t>
                      </a:r>
                      <a:r>
                        <a:rPr lang="zh-CN" sz="2000" b="1" kern="100" dirty="0" smtClean="0">
                          <a:latin typeface="楷体" pitchFamily="49" charset="-122"/>
                          <a:ea typeface="楷体" pitchFamily="49" charset="-122"/>
                          <a:cs typeface="Times New Roman"/>
                        </a:rPr>
                        <a:t>等省</a:t>
                      </a:r>
                      <a:r>
                        <a:rPr lang="zh-CN" sz="2000" b="1" kern="100" dirty="0">
                          <a:latin typeface="楷体" pitchFamily="49" charset="-122"/>
                          <a:ea typeface="楷体" pitchFamily="49" charset="-122"/>
                          <a:cs typeface="Times New Roman"/>
                        </a:rPr>
                        <a:t>区</a:t>
                      </a:r>
                      <a:endParaRPr lang="zh-CN" sz="2000" b="1" kern="100" dirty="0">
                        <a:latin typeface="楷体" pitchFamily="49" charset="-122"/>
                        <a:ea typeface="楷体" pitchFamily="49" charset="-122"/>
                        <a:cs typeface="Courier New"/>
                      </a:endParaRPr>
                    </a:p>
                  </a:txBody>
                  <a:tcPr marL="22391" marR="22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309">
                <a:tc vMerge="1">
                  <a:txBody>
                    <a:bodyPr/>
                    <a:lstStyle/>
                    <a:p>
                      <a:endParaRPr lang="zh-CN" altLang="en-US"/>
                    </a:p>
                  </a:txBody>
                  <a:tcPr/>
                </a:tc>
                <a:tc>
                  <a:txBody>
                    <a:bodyPr/>
                    <a:lstStyle/>
                    <a:p>
                      <a:pPr algn="ctr">
                        <a:lnSpc>
                          <a:spcPct val="150000"/>
                        </a:lnSpc>
                        <a:spcAft>
                          <a:spcPts val="0"/>
                        </a:spcAft>
                      </a:pPr>
                      <a:r>
                        <a:rPr lang="zh-CN" sz="2000" b="1" kern="100" dirty="0">
                          <a:latin typeface="楷体" pitchFamily="49" charset="-122"/>
                          <a:ea typeface="楷体" pitchFamily="49" charset="-122"/>
                          <a:cs typeface="Times New Roman"/>
                        </a:rPr>
                        <a:t>主要迁入地</a:t>
                      </a:r>
                      <a:endParaRPr lang="zh-CN" sz="2000" b="1" kern="100" dirty="0">
                        <a:latin typeface="楷体" pitchFamily="49" charset="-122"/>
                        <a:ea typeface="楷体" pitchFamily="49" charset="-122"/>
                        <a:cs typeface="Courier New"/>
                      </a:endParaRPr>
                    </a:p>
                  </a:txBody>
                  <a:tcPr marL="22391" marR="22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000" b="1" kern="100" dirty="0">
                          <a:latin typeface="楷体" pitchFamily="49" charset="-122"/>
                          <a:ea typeface="楷体" pitchFamily="49" charset="-122"/>
                          <a:cs typeface="Times New Roman"/>
                        </a:rPr>
                        <a:t>广东、上海、北京</a:t>
                      </a:r>
                      <a:r>
                        <a:rPr lang="zh-CN" sz="2000" b="1" kern="100" dirty="0" smtClean="0">
                          <a:latin typeface="楷体" pitchFamily="49" charset="-122"/>
                          <a:ea typeface="楷体" pitchFamily="49" charset="-122"/>
                          <a:cs typeface="Times New Roman"/>
                        </a:rPr>
                        <a:t>等</a:t>
                      </a:r>
                      <a:r>
                        <a:rPr lang="zh-CN" altLang="en-US" sz="2000" b="1" kern="100" dirty="0" smtClean="0">
                          <a:latin typeface="楷体" pitchFamily="49" charset="-122"/>
                          <a:ea typeface="楷体" pitchFamily="49" charset="-122"/>
                          <a:cs typeface="Times New Roman"/>
                        </a:rPr>
                        <a:t>东部</a:t>
                      </a:r>
                      <a:r>
                        <a:rPr lang="zh-CN" sz="2000" b="1" kern="100" dirty="0" smtClean="0">
                          <a:latin typeface="楷体" pitchFamily="49" charset="-122"/>
                          <a:ea typeface="楷体" pitchFamily="49" charset="-122"/>
                          <a:cs typeface="Times New Roman"/>
                        </a:rPr>
                        <a:t>地区</a:t>
                      </a:r>
                      <a:r>
                        <a:rPr lang="zh-CN" altLang="en-US" sz="2000" b="1" kern="100" dirty="0" smtClean="0">
                          <a:latin typeface="楷体" pitchFamily="49" charset="-122"/>
                          <a:ea typeface="楷体" pitchFamily="49" charset="-122"/>
                          <a:cs typeface="Times New Roman"/>
                        </a:rPr>
                        <a:t>沿海地区</a:t>
                      </a:r>
                      <a:endParaRPr lang="zh-CN" sz="2000" b="1" kern="100" dirty="0">
                        <a:latin typeface="楷体" pitchFamily="49" charset="-122"/>
                        <a:ea typeface="楷体" pitchFamily="49" charset="-122"/>
                        <a:cs typeface="Courier New"/>
                      </a:endParaRPr>
                    </a:p>
                  </a:txBody>
                  <a:tcPr marL="22391" marR="22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594">
                <a:tc rowSpan="2">
                  <a:txBody>
                    <a:bodyPr/>
                    <a:lstStyle/>
                    <a:p>
                      <a:pPr algn="ctr">
                        <a:lnSpc>
                          <a:spcPct val="150000"/>
                        </a:lnSpc>
                        <a:spcAft>
                          <a:spcPts val="0"/>
                        </a:spcAft>
                      </a:pPr>
                      <a:r>
                        <a:rPr lang="zh-CN" sz="2000" b="1" kern="100" dirty="0">
                          <a:latin typeface="楷体" pitchFamily="49" charset="-122"/>
                          <a:ea typeface="楷体" pitchFamily="49" charset="-122"/>
                          <a:cs typeface="Times New Roman"/>
                        </a:rPr>
                        <a:t>类型</a:t>
                      </a:r>
                      <a:endParaRPr lang="zh-CN" sz="2000" b="1" kern="100" dirty="0">
                        <a:latin typeface="楷体" pitchFamily="49" charset="-122"/>
                        <a:ea typeface="楷体" pitchFamily="49" charset="-122"/>
                        <a:cs typeface="Courier New"/>
                      </a:endParaRPr>
                    </a:p>
                  </a:txBody>
                  <a:tcPr marL="22391" marR="22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000" b="1" kern="100" dirty="0">
                          <a:latin typeface="楷体" pitchFamily="49" charset="-122"/>
                          <a:ea typeface="楷体" pitchFamily="49" charset="-122"/>
                          <a:cs typeface="Times New Roman"/>
                        </a:rPr>
                        <a:t>主要方式</a:t>
                      </a:r>
                      <a:endParaRPr lang="zh-CN" sz="2000" b="1" kern="100" dirty="0">
                        <a:latin typeface="楷体" pitchFamily="49" charset="-122"/>
                        <a:ea typeface="楷体" pitchFamily="49" charset="-122"/>
                        <a:cs typeface="Courier New"/>
                      </a:endParaRPr>
                    </a:p>
                  </a:txBody>
                  <a:tcPr marL="22391" marR="22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000" b="1" kern="100" dirty="0">
                          <a:latin typeface="楷体" pitchFamily="49" charset="-122"/>
                          <a:ea typeface="楷体" pitchFamily="49" charset="-122"/>
                          <a:cs typeface="Times New Roman"/>
                        </a:rPr>
                        <a:t>自发流动为主</a:t>
                      </a:r>
                      <a:endParaRPr lang="zh-CN" sz="2000" b="1" kern="100" dirty="0">
                        <a:latin typeface="楷体" pitchFamily="49" charset="-122"/>
                        <a:ea typeface="楷体" pitchFamily="49" charset="-122"/>
                        <a:cs typeface="Courier New"/>
                      </a:endParaRPr>
                    </a:p>
                  </a:txBody>
                  <a:tcPr marL="22391" marR="22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863">
                <a:tc vMerge="1">
                  <a:txBody>
                    <a:bodyPr/>
                    <a:lstStyle/>
                    <a:p>
                      <a:endParaRPr lang="zh-CN" altLang="en-US"/>
                    </a:p>
                  </a:txBody>
                  <a:tcPr/>
                </a:tc>
                <a:tc>
                  <a:txBody>
                    <a:bodyPr/>
                    <a:lstStyle/>
                    <a:p>
                      <a:pPr algn="ctr">
                        <a:lnSpc>
                          <a:spcPct val="150000"/>
                        </a:lnSpc>
                        <a:spcAft>
                          <a:spcPts val="0"/>
                        </a:spcAft>
                      </a:pPr>
                      <a:r>
                        <a:rPr lang="zh-CN" sz="2000" b="1" kern="100" dirty="0">
                          <a:latin typeface="楷体" pitchFamily="49" charset="-122"/>
                          <a:ea typeface="楷体" pitchFamily="49" charset="-122"/>
                          <a:cs typeface="Times New Roman"/>
                        </a:rPr>
                        <a:t>主要目的</a:t>
                      </a:r>
                      <a:endParaRPr lang="zh-CN" sz="2000" b="1" kern="100" dirty="0">
                        <a:latin typeface="楷体" pitchFamily="49" charset="-122"/>
                        <a:ea typeface="楷体" pitchFamily="49" charset="-122"/>
                        <a:cs typeface="Courier New"/>
                      </a:endParaRPr>
                    </a:p>
                  </a:txBody>
                  <a:tcPr marL="22391" marR="22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000" b="1" kern="100" dirty="0">
                          <a:latin typeface="楷体" pitchFamily="49" charset="-122"/>
                          <a:ea typeface="楷体" pitchFamily="49" charset="-122"/>
                          <a:cs typeface="Times New Roman"/>
                        </a:rPr>
                        <a:t>务工和经商</a:t>
                      </a:r>
                      <a:endParaRPr lang="zh-CN" sz="2000" b="1" kern="100" dirty="0">
                        <a:latin typeface="楷体" pitchFamily="49" charset="-122"/>
                        <a:ea typeface="楷体" pitchFamily="49" charset="-122"/>
                        <a:cs typeface="Courier New"/>
                      </a:endParaRPr>
                    </a:p>
                  </a:txBody>
                  <a:tcPr marL="22391" marR="22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1204">
                <a:tc gridSpan="2">
                  <a:txBody>
                    <a:bodyPr/>
                    <a:lstStyle/>
                    <a:p>
                      <a:pPr algn="ctr">
                        <a:lnSpc>
                          <a:spcPct val="150000"/>
                        </a:lnSpc>
                        <a:spcAft>
                          <a:spcPts val="0"/>
                        </a:spcAft>
                      </a:pPr>
                      <a:r>
                        <a:rPr lang="zh-CN" sz="2000" b="1" kern="100">
                          <a:latin typeface="楷体" pitchFamily="49" charset="-122"/>
                          <a:ea typeface="楷体" pitchFamily="49" charset="-122"/>
                          <a:cs typeface="Times New Roman"/>
                        </a:rPr>
                        <a:t>主要原因</a:t>
                      </a:r>
                      <a:endParaRPr lang="zh-CN" sz="2000" b="1" kern="100">
                        <a:latin typeface="楷体" pitchFamily="49" charset="-122"/>
                        <a:ea typeface="楷体" pitchFamily="49" charset="-122"/>
                        <a:cs typeface="Courier New"/>
                      </a:endParaRPr>
                    </a:p>
                  </a:txBody>
                  <a:tcPr marL="22391" marR="22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l">
                        <a:lnSpc>
                          <a:spcPct val="100000"/>
                        </a:lnSpc>
                        <a:spcAft>
                          <a:spcPts val="0"/>
                        </a:spcAft>
                      </a:pPr>
                      <a:r>
                        <a:rPr lang="zh-CN" sz="2000" b="1" kern="100" dirty="0">
                          <a:latin typeface="楷体" pitchFamily="49" charset="-122"/>
                          <a:ea typeface="楷体" pitchFamily="49" charset="-122"/>
                          <a:cs typeface="Times New Roman"/>
                        </a:rPr>
                        <a:t>农村经济体制改革，农村出现大量的剩余劳动力；城市和乡村地区之间巨大的收入差距；国家推出了允许农民进城的一系列政策</a:t>
                      </a:r>
                      <a:endParaRPr lang="zh-CN" sz="2000" b="1" kern="100" dirty="0">
                        <a:latin typeface="楷体" pitchFamily="49" charset="-122"/>
                        <a:ea typeface="楷体" pitchFamily="49" charset="-122"/>
                        <a:cs typeface="Courier New"/>
                      </a:endParaRPr>
                    </a:p>
                  </a:txBody>
                  <a:tcPr marL="22391" marR="22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28864"/>
            <a:ext cx="8291264" cy="1620523"/>
          </a:xfrm>
        </p:spPr>
        <p:txBody>
          <a:bodyPr/>
          <a:lstStyle/>
          <a:p>
            <a:pPr algn="l"/>
            <a:r>
              <a:rPr lang="zh-CN" altLang="zh-CN" sz="2800" b="1" dirty="0" smtClean="0">
                <a:latin typeface="楷体" pitchFamily="49" charset="-122"/>
                <a:ea typeface="楷体" pitchFamily="49" charset="-122"/>
              </a:rPr>
              <a:t>我国某省级行政区的常住人口中，外来人口占</a:t>
            </a:r>
            <a:r>
              <a:rPr lang="en-US" altLang="zh-CN" sz="2800" b="1" dirty="0" smtClean="0">
                <a:latin typeface="楷体" pitchFamily="49" charset="-122"/>
                <a:ea typeface="楷体" pitchFamily="49" charset="-122"/>
              </a:rPr>
              <a:t>40%</a:t>
            </a:r>
            <a:r>
              <a:rPr lang="zh-CN" altLang="zh-CN" sz="2800" b="1" dirty="0" smtClean="0">
                <a:latin typeface="楷体" pitchFamily="49" charset="-122"/>
                <a:ea typeface="楷体" pitchFamily="49" charset="-122"/>
              </a:rPr>
              <a:t>左右，下图为该省级行政区外来人口年龄结构示意图。读图，回</a:t>
            </a:r>
            <a:r>
              <a:rPr lang="zh-CN" altLang="zh-CN" sz="2800" b="1" dirty="0" smtClean="0">
                <a:latin typeface="楷体" pitchFamily="49" charset="-122"/>
                <a:ea typeface="楷体" pitchFamily="49" charset="-122"/>
              </a:rPr>
              <a:t>答</a:t>
            </a:r>
            <a:r>
              <a:rPr lang="zh-CN" altLang="en-US" sz="2800" b="1" dirty="0" smtClean="0">
                <a:latin typeface="楷体" pitchFamily="49" charset="-122"/>
                <a:ea typeface="楷体" pitchFamily="49" charset="-122"/>
              </a:rPr>
              <a:t>问</a:t>
            </a:r>
            <a:r>
              <a:rPr lang="zh-CN" altLang="zh-CN" sz="2800" b="1" dirty="0" smtClean="0">
                <a:latin typeface="楷体" pitchFamily="49" charset="-122"/>
                <a:ea typeface="楷体" pitchFamily="49" charset="-122"/>
              </a:rPr>
              <a:t>题</a:t>
            </a:r>
            <a:r>
              <a:rPr lang="zh-CN" altLang="zh-CN" sz="2800" b="1" dirty="0" smtClean="0">
                <a:latin typeface="楷体" pitchFamily="49" charset="-122"/>
                <a:ea typeface="楷体" pitchFamily="49" charset="-122"/>
              </a:rPr>
              <a:t>。</a:t>
            </a:r>
            <a:r>
              <a:rPr lang="zh-CN" altLang="zh-CN" dirty="0" smtClean="0"/>
              <a:t/>
            </a:r>
            <a:br>
              <a:rPr lang="zh-CN" altLang="zh-CN" dirty="0" smtClean="0"/>
            </a:br>
            <a:endParaRPr lang="zh-CN" altLang="en-US" dirty="0"/>
          </a:p>
        </p:txBody>
      </p:sp>
      <p:pic>
        <p:nvPicPr>
          <p:cNvPr id="3" name="Picture 2" descr="M34"/>
          <p:cNvPicPr>
            <a:picLocks noChangeAspect="1" noChangeArrowheads="1"/>
          </p:cNvPicPr>
          <p:nvPr/>
        </p:nvPicPr>
        <p:blipFill>
          <a:blip r:embed="rId2" cstate="print"/>
          <a:srcRect/>
          <a:stretch>
            <a:fillRect/>
          </a:stretch>
        </p:blipFill>
        <p:spPr bwMode="auto">
          <a:xfrm>
            <a:off x="4355976" y="1705372"/>
            <a:ext cx="4605921" cy="2697361"/>
          </a:xfrm>
          <a:prstGeom prst="rect">
            <a:avLst/>
          </a:prstGeom>
          <a:noFill/>
          <a:ln w="9525">
            <a:noFill/>
            <a:miter lim="800000"/>
            <a:headEnd/>
            <a:tailEnd/>
          </a:ln>
        </p:spPr>
      </p:pic>
      <p:sp>
        <p:nvSpPr>
          <p:cNvPr id="54273" name="Rectangle 1"/>
          <p:cNvSpPr>
            <a:spLocks noChangeArrowheads="1"/>
          </p:cNvSpPr>
          <p:nvPr/>
        </p:nvSpPr>
        <p:spPr bwMode="auto">
          <a:xfrm>
            <a:off x="395536" y="1503356"/>
            <a:ext cx="3888432" cy="34423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rgbClr val="FF0000"/>
                </a:solidFill>
                <a:effectLst/>
                <a:latin typeface="楷体" pitchFamily="49" charset="-122"/>
                <a:ea typeface="楷体" pitchFamily="49" charset="-122"/>
                <a:cs typeface="Times New Roman" pitchFamily="18" charset="0"/>
              </a:rPr>
              <a:t>3</a:t>
            </a:r>
            <a:r>
              <a:rPr kumimoji="0" lang="zh-CN" altLang="en-US" sz="2400" b="1" i="0" u="none" strike="noStrike" cap="none" normalizeH="0" baseline="0" dirty="0" smtClean="0">
                <a:ln>
                  <a:noFill/>
                </a:ln>
                <a:solidFill>
                  <a:srgbClr val="FF0000"/>
                </a:solidFill>
                <a:effectLst/>
                <a:latin typeface="楷体" pitchFamily="49" charset="-122"/>
                <a:ea typeface="楷体" pitchFamily="49" charset="-122"/>
                <a:cs typeface="Times New Roman" pitchFamily="18" charset="0"/>
              </a:rPr>
              <a:t>．该省级行政区最可能是</a:t>
            </a:r>
            <a:r>
              <a:rPr kumimoji="0" lang="en-US" altLang="zh-CN" sz="2400" b="1" i="0" u="none" strike="noStrike" cap="none" normalizeH="0" baseline="0" dirty="0" smtClean="0">
                <a:ln>
                  <a:noFill/>
                </a:ln>
                <a:solidFill>
                  <a:srgbClr val="FF0000"/>
                </a:solidFill>
                <a:effectLst/>
                <a:latin typeface="楷体" pitchFamily="49" charset="-122"/>
                <a:ea typeface="楷体" pitchFamily="49" charset="-122"/>
                <a:cs typeface="Times New Roman" pitchFamily="18" charset="0"/>
              </a:rPr>
              <a:t>(</a:t>
            </a:r>
            <a:r>
              <a:rPr kumimoji="0" lang="zh-CN" altLang="en-US" sz="2400" b="1" i="0" u="none" strike="noStrike" cap="none" normalizeH="0" baseline="0" dirty="0" smtClean="0">
                <a:ln>
                  <a:noFill/>
                </a:ln>
                <a:solidFill>
                  <a:srgbClr val="FF0000"/>
                </a:solidFill>
                <a:effectLst/>
                <a:latin typeface="楷体" pitchFamily="49" charset="-122"/>
                <a:ea typeface="楷体" pitchFamily="49" charset="-122"/>
                <a:cs typeface="Times New Roman" pitchFamily="18" charset="0"/>
              </a:rPr>
              <a:t>　　</a:t>
            </a:r>
            <a:r>
              <a:rPr kumimoji="0" lang="en-US" altLang="zh-CN" sz="2400" b="1" i="0" u="none" strike="noStrike" cap="none" normalizeH="0" baseline="0" dirty="0" smtClean="0">
                <a:ln>
                  <a:noFill/>
                </a:ln>
                <a:solidFill>
                  <a:srgbClr val="FF0000"/>
                </a:solidFill>
                <a:effectLst/>
                <a:latin typeface="楷体" pitchFamily="49" charset="-122"/>
                <a:ea typeface="楷体" pitchFamily="49" charset="-122"/>
                <a:cs typeface="Times New Roman" pitchFamily="18" charset="0"/>
              </a:rPr>
              <a:t>)</a:t>
            </a:r>
            <a:endParaRPr kumimoji="0" lang="en-US" altLang="zh-CN" sz="2400" b="0" i="0" u="none" strike="noStrike" cap="none" normalizeH="0" baseline="0" dirty="0" smtClean="0">
              <a:ln>
                <a:noFill/>
              </a:ln>
              <a:solidFill>
                <a:srgbClr val="FF0000"/>
              </a:solidFill>
              <a:effectLst/>
              <a:latin typeface="楷体" pitchFamily="49" charset="-122"/>
              <a:ea typeface="楷体" pitchFamily="49"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A</a:t>
            </a:r>
            <a:r>
              <a:rPr kumimoji="0" lang="zh-CN" altLang="en-US" sz="24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．浙江省 	</a:t>
            </a:r>
            <a:r>
              <a:rPr kumimoji="0" lang="en-US" altLang="zh-CN" sz="24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B</a:t>
            </a:r>
            <a:r>
              <a:rPr kumimoji="0" lang="zh-CN" altLang="en-US" sz="24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．重庆市</a:t>
            </a:r>
            <a:endParaRPr kumimoji="0" lang="zh-CN" altLang="en-US" sz="2400" b="0" i="0" u="none" strike="noStrike" cap="none" normalizeH="0" baseline="0" dirty="0" smtClean="0">
              <a:ln>
                <a:noFill/>
              </a:ln>
              <a:solidFill>
                <a:schemeClr val="tx1"/>
              </a:solidFill>
              <a:effectLst/>
              <a:latin typeface="楷体" pitchFamily="49" charset="-122"/>
              <a:ea typeface="楷体" pitchFamily="49"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C</a:t>
            </a:r>
            <a:r>
              <a:rPr kumimoji="0" lang="zh-CN" altLang="en-US" sz="24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．河南省 	</a:t>
            </a:r>
            <a:r>
              <a:rPr kumimoji="0" lang="en-US" altLang="zh-CN" sz="24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D</a:t>
            </a:r>
            <a:r>
              <a:rPr kumimoji="0" lang="zh-CN" altLang="en-US" sz="24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．上海市</a:t>
            </a:r>
            <a:endParaRPr kumimoji="0" lang="zh-CN" altLang="en-US" sz="2400" b="0" i="0" u="none" strike="noStrike" cap="none" normalizeH="0" baseline="0" dirty="0" smtClean="0">
              <a:ln>
                <a:noFill/>
              </a:ln>
              <a:solidFill>
                <a:schemeClr val="tx1"/>
              </a:solidFill>
              <a:effectLst/>
              <a:latin typeface="楷体" pitchFamily="49" charset="-122"/>
              <a:ea typeface="楷体" pitchFamily="49"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rgbClr val="FF0000"/>
                </a:solidFill>
                <a:effectLst/>
                <a:latin typeface="楷体" pitchFamily="49" charset="-122"/>
                <a:ea typeface="楷体" pitchFamily="49" charset="-122"/>
                <a:cs typeface="Times New Roman" pitchFamily="18" charset="0"/>
              </a:rPr>
              <a:t>4</a:t>
            </a:r>
            <a:r>
              <a:rPr kumimoji="0" lang="zh-CN" altLang="en-US" sz="2400" b="1" i="0" u="none" strike="noStrike" cap="none" normalizeH="0" baseline="0" dirty="0" smtClean="0">
                <a:ln>
                  <a:noFill/>
                </a:ln>
                <a:solidFill>
                  <a:srgbClr val="FF0000"/>
                </a:solidFill>
                <a:effectLst/>
                <a:latin typeface="楷体" pitchFamily="49" charset="-122"/>
                <a:ea typeface="楷体" pitchFamily="49" charset="-122"/>
                <a:cs typeface="Times New Roman" pitchFamily="18" charset="0"/>
              </a:rPr>
              <a:t>．图中甲、乙、丙、丁四个不同年龄段的人口有明显相关性的是</a:t>
            </a:r>
            <a:r>
              <a:rPr kumimoji="0" lang="en-US" altLang="zh-CN" sz="2400" b="1" i="0" u="none" strike="noStrike" cap="none" normalizeH="0" baseline="0" dirty="0" smtClean="0">
                <a:ln>
                  <a:noFill/>
                </a:ln>
                <a:solidFill>
                  <a:srgbClr val="FF0000"/>
                </a:solidFill>
                <a:effectLst/>
                <a:latin typeface="楷体" pitchFamily="49" charset="-122"/>
                <a:ea typeface="楷体" pitchFamily="49" charset="-122"/>
                <a:cs typeface="Times New Roman" pitchFamily="18" charset="0"/>
              </a:rPr>
              <a:t>(</a:t>
            </a:r>
            <a:r>
              <a:rPr kumimoji="0" lang="zh-CN" altLang="en-US" sz="2400" b="1" i="0" u="none" strike="noStrike" cap="none" normalizeH="0" baseline="0" dirty="0" smtClean="0">
                <a:ln>
                  <a:noFill/>
                </a:ln>
                <a:solidFill>
                  <a:srgbClr val="FF0000"/>
                </a:solidFill>
                <a:effectLst/>
                <a:latin typeface="楷体" pitchFamily="49" charset="-122"/>
                <a:ea typeface="楷体" pitchFamily="49" charset="-122"/>
                <a:cs typeface="Times New Roman" pitchFamily="18" charset="0"/>
              </a:rPr>
              <a:t>　</a:t>
            </a:r>
            <a:r>
              <a:rPr kumimoji="0" lang="en-US" altLang="zh-CN" sz="2400" b="1" i="0" u="none" strike="noStrike" cap="none" normalizeH="0" baseline="0" dirty="0" smtClean="0">
                <a:ln>
                  <a:noFill/>
                </a:ln>
                <a:solidFill>
                  <a:srgbClr val="FF0000"/>
                </a:solidFill>
                <a:effectLst/>
                <a:latin typeface="楷体" pitchFamily="49" charset="-122"/>
                <a:ea typeface="楷体" pitchFamily="49" charset="-122"/>
                <a:cs typeface="Times New Roman" pitchFamily="18" charset="0"/>
              </a:rPr>
              <a:t>)</a:t>
            </a:r>
            <a:endParaRPr kumimoji="0" lang="en-US" altLang="zh-CN" sz="2400" b="0" i="0" u="none" strike="noStrike" cap="none" normalizeH="0" baseline="0" dirty="0" smtClean="0">
              <a:ln>
                <a:noFill/>
              </a:ln>
              <a:solidFill>
                <a:srgbClr val="FF0000"/>
              </a:solidFill>
              <a:effectLst/>
              <a:latin typeface="楷体" pitchFamily="49" charset="-122"/>
              <a:ea typeface="楷体" pitchFamily="49"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A</a:t>
            </a:r>
            <a:r>
              <a:rPr kumimoji="0" lang="zh-CN" altLang="en-US" sz="24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．甲、乙 	</a:t>
            </a:r>
            <a:r>
              <a:rPr kumimoji="0" lang="en-US" altLang="zh-CN" sz="24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B</a:t>
            </a:r>
            <a:r>
              <a:rPr kumimoji="0" lang="zh-CN" altLang="en-US" sz="24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．乙、丙</a:t>
            </a:r>
            <a:endParaRPr kumimoji="0" lang="zh-CN" altLang="en-US" sz="2400" b="0" i="0" u="none" strike="noStrike" cap="none" normalizeH="0" baseline="0" dirty="0" smtClean="0">
              <a:ln>
                <a:noFill/>
              </a:ln>
              <a:solidFill>
                <a:schemeClr val="tx1"/>
              </a:solidFill>
              <a:effectLst/>
              <a:latin typeface="楷体" pitchFamily="49" charset="-122"/>
              <a:ea typeface="楷体" pitchFamily="49"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C</a:t>
            </a:r>
            <a:r>
              <a:rPr kumimoji="0" lang="zh-CN" altLang="en-US" sz="24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．丙、丁 	</a:t>
            </a:r>
            <a:r>
              <a:rPr kumimoji="0" lang="en-US" altLang="zh-CN" sz="24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D</a:t>
            </a:r>
            <a:r>
              <a:rPr kumimoji="0" lang="zh-CN" altLang="en-US" sz="24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．丁、甲</a:t>
            </a:r>
            <a:endParaRPr kumimoji="0" lang="zh-CN" altLang="en-US" sz="2400" b="0" i="0" u="none" strike="noStrike" cap="none" normalizeH="0" baseline="0" dirty="0" smtClean="0">
              <a:ln>
                <a:noFill/>
              </a:ln>
              <a:solidFill>
                <a:schemeClr val="tx1"/>
              </a:solidFill>
              <a:effectLst/>
              <a:latin typeface="楷体" pitchFamily="49" charset="-122"/>
              <a:ea typeface="楷体" pitchFamily="49" charset="-122"/>
              <a:cs typeface="宋体"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zh-CN" sz="3600" b="1" dirty="0" smtClean="0">
                <a:solidFill>
                  <a:srgbClr val="FF0000"/>
                </a:solidFill>
                <a:latin typeface="楷体" pitchFamily="49" charset="-122"/>
                <a:ea typeface="楷体" pitchFamily="49" charset="-122"/>
              </a:rPr>
              <a:t>我国的农民</a:t>
            </a:r>
            <a:r>
              <a:rPr lang="zh-CN" altLang="zh-CN" sz="3600" b="1" dirty="0" smtClean="0">
                <a:solidFill>
                  <a:srgbClr val="FF0000"/>
                </a:solidFill>
                <a:latin typeface="楷体" pitchFamily="49" charset="-122"/>
                <a:ea typeface="楷体" pitchFamily="49" charset="-122"/>
              </a:rPr>
              <a:t>工</a:t>
            </a:r>
            <a:r>
              <a:rPr lang="zh-CN" altLang="en-US" sz="3600" b="1" dirty="0" smtClean="0">
                <a:solidFill>
                  <a:srgbClr val="FF0000"/>
                </a:solidFill>
                <a:latin typeface="楷体" pitchFamily="49" charset="-122"/>
                <a:ea typeface="楷体" pitchFamily="49" charset="-122"/>
              </a:rPr>
              <a:t>对城市发展的影响</a:t>
            </a:r>
            <a:endParaRPr lang="zh-CN" altLang="en-US" sz="3600" dirty="0"/>
          </a:p>
        </p:txBody>
      </p:sp>
      <p:graphicFrame>
        <p:nvGraphicFramePr>
          <p:cNvPr id="3" name="表格 2"/>
          <p:cNvGraphicFramePr>
            <a:graphicFrameLocks noGrp="1"/>
          </p:cNvGraphicFramePr>
          <p:nvPr/>
        </p:nvGraphicFramePr>
        <p:xfrm>
          <a:off x="251520" y="1057300"/>
          <a:ext cx="8568953" cy="4389120"/>
        </p:xfrm>
        <a:graphic>
          <a:graphicData uri="http://schemas.openxmlformats.org/drawingml/2006/table">
            <a:tbl>
              <a:tblPr/>
              <a:tblGrid>
                <a:gridCol w="633014"/>
                <a:gridCol w="1458223"/>
                <a:gridCol w="6477716"/>
              </a:tblGrid>
              <a:tr h="2508868">
                <a:tc rowSpan="2">
                  <a:txBody>
                    <a:bodyPr/>
                    <a:lstStyle/>
                    <a:p>
                      <a:pPr algn="ctr">
                        <a:lnSpc>
                          <a:spcPct val="150000"/>
                        </a:lnSpc>
                        <a:spcAft>
                          <a:spcPts val="0"/>
                        </a:spcAft>
                      </a:pPr>
                      <a:r>
                        <a:rPr lang="zh-CN" sz="2400" b="1" kern="100" dirty="0">
                          <a:latin typeface="楷体" pitchFamily="49" charset="-122"/>
                          <a:ea typeface="楷体" pitchFamily="49" charset="-122"/>
                          <a:cs typeface="Times New Roman"/>
                        </a:rPr>
                        <a:t>对城市发展的影响</a:t>
                      </a:r>
                      <a:endParaRPr lang="zh-CN" sz="2400" b="1" kern="100" dirty="0">
                        <a:latin typeface="楷体" pitchFamily="49" charset="-122"/>
                        <a:ea typeface="楷体" pitchFamily="49" charset="-122"/>
                        <a:cs typeface="Courier New"/>
                      </a:endParaRP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b="1" kern="100" dirty="0">
                          <a:latin typeface="楷体" pitchFamily="49" charset="-122"/>
                          <a:ea typeface="楷体" pitchFamily="49" charset="-122"/>
                          <a:cs typeface="Times New Roman"/>
                        </a:rPr>
                        <a:t>积极影</a:t>
                      </a:r>
                      <a:r>
                        <a:rPr lang="zh-CN" sz="2400" b="1" kern="100" dirty="0" smtClean="0">
                          <a:latin typeface="楷体" pitchFamily="49" charset="-122"/>
                          <a:ea typeface="楷体" pitchFamily="49" charset="-122"/>
                          <a:cs typeface="Times New Roman"/>
                        </a:rPr>
                        <a:t>响</a:t>
                      </a:r>
                      <a:endParaRPr lang="zh-CN" sz="2400" b="1" kern="100" dirty="0">
                        <a:latin typeface="楷体" pitchFamily="49" charset="-122"/>
                        <a:ea typeface="楷体" pitchFamily="49" charset="-122"/>
                        <a:cs typeface="Courier New"/>
                      </a:endParaRP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CN" sz="2400" b="1" kern="100" dirty="0">
                          <a:latin typeface="楷体" pitchFamily="49" charset="-122"/>
                          <a:ea typeface="楷体" pitchFamily="49" charset="-122"/>
                          <a:cs typeface="Times New Roman"/>
                        </a:rPr>
                        <a:t>为城市提供了大量的廉价劳动力，缓解了城市部分行业劳动力的供求矛盾；促进了城市商业的发展，增加了城市的收入；促进了城市周边地区的农、牧、渔和副业的发展；为城市第三产业的发展创造了条件，方便了城市居民的生活；为城乡思想文化交流创造了条件，推动了城市文化向多元化发展</a:t>
                      </a:r>
                      <a:endParaRPr lang="zh-CN" sz="2400" b="1" kern="100" dirty="0">
                        <a:latin typeface="楷体" pitchFamily="49" charset="-122"/>
                        <a:ea typeface="楷体" pitchFamily="49" charset="-122"/>
                        <a:cs typeface="Courier New"/>
                      </a:endParaRP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5051">
                <a:tc vMerge="1">
                  <a:txBody>
                    <a:bodyPr/>
                    <a:lstStyle/>
                    <a:p>
                      <a:endParaRPr lang="zh-CN" altLang="en-US"/>
                    </a:p>
                  </a:txBody>
                  <a:tcPr/>
                </a:tc>
                <a:tc>
                  <a:txBody>
                    <a:bodyPr/>
                    <a:lstStyle/>
                    <a:p>
                      <a:pPr algn="ctr">
                        <a:lnSpc>
                          <a:spcPct val="150000"/>
                        </a:lnSpc>
                        <a:spcAft>
                          <a:spcPts val="0"/>
                        </a:spcAft>
                      </a:pPr>
                      <a:r>
                        <a:rPr lang="zh-CN" sz="2400" b="1" kern="100" dirty="0">
                          <a:latin typeface="楷体" pitchFamily="49" charset="-122"/>
                          <a:ea typeface="楷体" pitchFamily="49" charset="-122"/>
                          <a:cs typeface="Times New Roman"/>
                        </a:rPr>
                        <a:t>消极影响</a:t>
                      </a:r>
                      <a:endParaRPr lang="zh-CN" sz="2400" b="1" kern="100" dirty="0">
                        <a:latin typeface="楷体" pitchFamily="49" charset="-122"/>
                        <a:ea typeface="楷体" pitchFamily="49" charset="-122"/>
                        <a:cs typeface="Courier New"/>
                      </a:endParaRP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CN" sz="2400" b="1" kern="100" dirty="0">
                          <a:latin typeface="楷体" pitchFamily="49" charset="-122"/>
                          <a:ea typeface="楷体" pitchFamily="49" charset="-122"/>
                          <a:cs typeface="Times New Roman"/>
                        </a:rPr>
                        <a:t>增加了城市公交、卫生、教育、环保、工商、税务、计划生育等方面的压力；给城市的治安管理带来一些问题</a:t>
                      </a:r>
                      <a:endParaRPr lang="zh-CN" sz="2400" b="1" kern="100" dirty="0">
                        <a:latin typeface="楷体" pitchFamily="49" charset="-122"/>
                        <a:ea typeface="楷体" pitchFamily="49" charset="-122"/>
                        <a:cs typeface="Courier New"/>
                      </a:endParaRP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323529" y="265213"/>
          <a:ext cx="8496942" cy="5121301"/>
        </p:xfrm>
        <a:graphic>
          <a:graphicData uri="http://schemas.openxmlformats.org/drawingml/2006/table">
            <a:tbl>
              <a:tblPr/>
              <a:tblGrid>
                <a:gridCol w="792087"/>
                <a:gridCol w="1728192"/>
                <a:gridCol w="2232248"/>
                <a:gridCol w="1800200"/>
                <a:gridCol w="1944215"/>
              </a:tblGrid>
              <a:tr h="576063">
                <a:tc>
                  <a:txBody>
                    <a:bodyPr/>
                    <a:lstStyle/>
                    <a:p>
                      <a:pPr algn="ctr">
                        <a:lnSpc>
                          <a:spcPct val="150000"/>
                        </a:lnSpc>
                        <a:spcAft>
                          <a:spcPts val="0"/>
                        </a:spcAft>
                        <a:tabLst>
                          <a:tab pos="3150870" algn="l"/>
                        </a:tabLst>
                      </a:pPr>
                      <a:endParaRPr lang="en-US" sz="2000" b="1" kern="100" dirty="0">
                        <a:latin typeface="楷体" pitchFamily="49" charset="-122"/>
                        <a:ea typeface="楷体" pitchFamily="49"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tabLst>
                          <a:tab pos="3150870" algn="l"/>
                        </a:tabLst>
                      </a:pPr>
                      <a:r>
                        <a:rPr lang="zh-CN" sz="2000" b="1" kern="100" dirty="0">
                          <a:solidFill>
                            <a:srgbClr val="FF0000"/>
                          </a:solidFill>
                          <a:latin typeface="楷体" pitchFamily="49" charset="-122"/>
                          <a:ea typeface="楷体" pitchFamily="49" charset="-122"/>
                          <a:cs typeface="Times New Roman"/>
                        </a:rPr>
                        <a:t>民工潮</a:t>
                      </a:r>
                      <a:endParaRPr lang="zh-CN" sz="2000" b="1" kern="100" dirty="0">
                        <a:solidFill>
                          <a:srgbClr val="FF0000"/>
                        </a:solidFill>
                        <a:latin typeface="楷体" pitchFamily="49" charset="-122"/>
                        <a:ea typeface="楷体" pitchFamily="49"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a:lnSpc>
                          <a:spcPct val="150000"/>
                        </a:lnSpc>
                        <a:spcAft>
                          <a:spcPts val="0"/>
                        </a:spcAft>
                        <a:tabLst>
                          <a:tab pos="3150870" algn="l"/>
                        </a:tabLst>
                      </a:pPr>
                      <a:r>
                        <a:rPr lang="zh-CN" sz="2000" b="1" kern="100" dirty="0">
                          <a:solidFill>
                            <a:srgbClr val="FF0000"/>
                          </a:solidFill>
                          <a:latin typeface="楷体" pitchFamily="49" charset="-122"/>
                          <a:ea typeface="楷体" pitchFamily="49" charset="-122"/>
                          <a:cs typeface="Times New Roman"/>
                        </a:rPr>
                        <a:t>民工荒</a:t>
                      </a:r>
                      <a:endParaRPr lang="zh-CN" sz="2000" b="1" kern="100" dirty="0">
                        <a:solidFill>
                          <a:srgbClr val="FF0000"/>
                        </a:solidFill>
                        <a:latin typeface="楷体" pitchFamily="49" charset="-122"/>
                        <a:ea typeface="楷体" pitchFamily="49"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412410">
                <a:tc>
                  <a:txBody>
                    <a:bodyPr/>
                    <a:lstStyle/>
                    <a:p>
                      <a:pPr algn="ctr">
                        <a:lnSpc>
                          <a:spcPct val="150000"/>
                        </a:lnSpc>
                        <a:spcAft>
                          <a:spcPts val="0"/>
                        </a:spcAft>
                        <a:tabLst>
                          <a:tab pos="3150870" algn="l"/>
                        </a:tabLst>
                      </a:pPr>
                      <a:r>
                        <a:rPr lang="zh-CN" sz="2000" b="1" kern="100" dirty="0">
                          <a:latin typeface="楷体" pitchFamily="49" charset="-122"/>
                          <a:ea typeface="楷体" pitchFamily="49" charset="-122"/>
                          <a:cs typeface="Times New Roman"/>
                        </a:rPr>
                        <a:t>地区</a:t>
                      </a:r>
                      <a:endParaRPr lang="zh-CN" sz="2000" b="1" kern="100" dirty="0">
                        <a:latin typeface="楷体" pitchFamily="49" charset="-122"/>
                        <a:ea typeface="楷体" pitchFamily="49"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150870" algn="l"/>
                        </a:tabLst>
                      </a:pPr>
                      <a:r>
                        <a:rPr lang="zh-CN" sz="2000" b="1" kern="100" dirty="0">
                          <a:latin typeface="楷体" pitchFamily="49" charset="-122"/>
                          <a:ea typeface="楷体" pitchFamily="49" charset="-122"/>
                          <a:cs typeface="Times New Roman"/>
                        </a:rPr>
                        <a:t>东部沿海</a:t>
                      </a:r>
                      <a:endParaRPr lang="zh-CN" sz="2000" b="1" kern="100" dirty="0">
                        <a:latin typeface="楷体" pitchFamily="49" charset="-122"/>
                        <a:ea typeface="楷体" pitchFamily="49"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150870" algn="l"/>
                        </a:tabLst>
                      </a:pPr>
                      <a:r>
                        <a:rPr lang="zh-CN" sz="2000" b="1" kern="100">
                          <a:latin typeface="楷体" pitchFamily="49" charset="-122"/>
                          <a:ea typeface="楷体" pitchFamily="49" charset="-122"/>
                          <a:cs typeface="Times New Roman"/>
                        </a:rPr>
                        <a:t>中西部</a:t>
                      </a:r>
                      <a:endParaRPr lang="zh-CN" sz="2000" b="1" kern="100">
                        <a:latin typeface="楷体" pitchFamily="49" charset="-122"/>
                        <a:ea typeface="楷体" pitchFamily="49"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150870" algn="l"/>
                        </a:tabLst>
                      </a:pPr>
                      <a:r>
                        <a:rPr lang="zh-CN" sz="2000" b="1" kern="100">
                          <a:latin typeface="楷体" pitchFamily="49" charset="-122"/>
                          <a:ea typeface="楷体" pitchFamily="49" charset="-122"/>
                          <a:cs typeface="Times New Roman"/>
                        </a:rPr>
                        <a:t>东部沿海</a:t>
                      </a:r>
                      <a:endParaRPr lang="zh-CN" sz="2000" b="1" kern="100">
                        <a:latin typeface="楷体" pitchFamily="49" charset="-122"/>
                        <a:ea typeface="楷体" pitchFamily="49"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150870" algn="l"/>
                        </a:tabLst>
                      </a:pPr>
                      <a:r>
                        <a:rPr lang="zh-CN" sz="2000" b="1" kern="100">
                          <a:latin typeface="楷体" pitchFamily="49" charset="-122"/>
                          <a:ea typeface="楷体" pitchFamily="49" charset="-122"/>
                          <a:cs typeface="Times New Roman"/>
                        </a:rPr>
                        <a:t>中西部</a:t>
                      </a:r>
                      <a:endParaRPr lang="zh-CN" sz="2000" b="1" kern="100">
                        <a:latin typeface="楷体" pitchFamily="49" charset="-122"/>
                        <a:ea typeface="楷体" pitchFamily="49"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4819">
                <a:tc>
                  <a:txBody>
                    <a:bodyPr/>
                    <a:lstStyle/>
                    <a:p>
                      <a:pPr algn="ctr">
                        <a:lnSpc>
                          <a:spcPct val="150000"/>
                        </a:lnSpc>
                        <a:spcAft>
                          <a:spcPts val="0"/>
                        </a:spcAft>
                        <a:tabLst>
                          <a:tab pos="3150870" algn="l"/>
                        </a:tabLst>
                      </a:pPr>
                      <a:r>
                        <a:rPr lang="zh-CN" sz="2000" b="1" kern="100" dirty="0">
                          <a:latin typeface="楷体" pitchFamily="49" charset="-122"/>
                          <a:ea typeface="楷体" pitchFamily="49" charset="-122"/>
                          <a:cs typeface="Times New Roman"/>
                        </a:rPr>
                        <a:t>原因</a:t>
                      </a:r>
                      <a:endParaRPr lang="zh-CN" sz="2000" b="1" kern="100" dirty="0">
                        <a:latin typeface="楷体" pitchFamily="49" charset="-122"/>
                        <a:ea typeface="楷体" pitchFamily="49"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150870" algn="l"/>
                        </a:tabLst>
                      </a:pPr>
                      <a:r>
                        <a:rPr lang="zh-CN" sz="2000" b="1" kern="100" dirty="0">
                          <a:latin typeface="楷体" pitchFamily="49" charset="-122"/>
                          <a:ea typeface="楷体" pitchFamily="49" charset="-122"/>
                          <a:cs typeface="Times New Roman"/>
                        </a:rPr>
                        <a:t>经济发展速度快</a:t>
                      </a:r>
                      <a:r>
                        <a:rPr lang="zh-CN" sz="2000" b="1" kern="100" dirty="0">
                          <a:latin typeface="楷体" pitchFamily="49" charset="-122"/>
                          <a:ea typeface="楷体" pitchFamily="49" charset="-122"/>
                          <a:cs typeface="MingLiU_HKSCS"/>
                        </a:rPr>
                        <a:t>，</a:t>
                      </a:r>
                      <a:r>
                        <a:rPr lang="zh-CN" sz="2000" b="1" kern="100" dirty="0">
                          <a:latin typeface="楷体" pitchFamily="49" charset="-122"/>
                          <a:ea typeface="楷体" pitchFamily="49" charset="-122"/>
                          <a:cs typeface="Times New Roman"/>
                        </a:rPr>
                        <a:t>收入高</a:t>
                      </a:r>
                      <a:r>
                        <a:rPr lang="zh-CN" sz="2000" b="1" kern="100" dirty="0">
                          <a:latin typeface="楷体" pitchFamily="49" charset="-122"/>
                          <a:ea typeface="楷体" pitchFamily="49" charset="-122"/>
                          <a:cs typeface="MingLiU_HKSCS"/>
                        </a:rPr>
                        <a:t>，</a:t>
                      </a:r>
                      <a:r>
                        <a:rPr lang="zh-CN" sz="2000" b="1" kern="100" dirty="0">
                          <a:latin typeface="楷体" pitchFamily="49" charset="-122"/>
                          <a:ea typeface="楷体" pitchFamily="49" charset="-122"/>
                          <a:cs typeface="Times New Roman"/>
                        </a:rPr>
                        <a:t>就业机会多</a:t>
                      </a:r>
                      <a:endParaRPr lang="zh-CN" sz="2000" b="1" kern="100" dirty="0">
                        <a:latin typeface="楷体" pitchFamily="49" charset="-122"/>
                        <a:ea typeface="楷体" pitchFamily="49"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latinLnBrk="0" hangingPunct="1">
                        <a:lnSpc>
                          <a:spcPct val="100000"/>
                        </a:lnSpc>
                        <a:spcAft>
                          <a:spcPts val="0"/>
                        </a:spcAft>
                        <a:tabLst>
                          <a:tab pos="3150870" algn="l"/>
                        </a:tabLst>
                      </a:pPr>
                      <a:r>
                        <a:rPr lang="zh-CN" sz="2000" b="1" kern="100" dirty="0">
                          <a:solidFill>
                            <a:schemeClr val="tx1"/>
                          </a:solidFill>
                          <a:latin typeface="楷体" pitchFamily="49" charset="-122"/>
                          <a:ea typeface="楷体" pitchFamily="49" charset="-122"/>
                          <a:cs typeface="Times New Roman"/>
                        </a:rPr>
                        <a:t>收入低，农村劳动力过剩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latinLnBrk="0" hangingPunct="1">
                        <a:lnSpc>
                          <a:spcPct val="100000"/>
                        </a:lnSpc>
                        <a:spcAft>
                          <a:spcPts val="0"/>
                        </a:spcAft>
                        <a:tabLst>
                          <a:tab pos="3150870" algn="l"/>
                        </a:tabLst>
                      </a:pPr>
                      <a:r>
                        <a:rPr lang="zh-CN" sz="2000" b="1" kern="100" dirty="0">
                          <a:solidFill>
                            <a:schemeClr val="tx1"/>
                          </a:solidFill>
                          <a:latin typeface="楷体" pitchFamily="49" charset="-122"/>
                          <a:ea typeface="楷体" pitchFamily="49" charset="-122"/>
                          <a:cs typeface="Times New Roman"/>
                        </a:rPr>
                        <a:t>收入差距缩小，工作环境差</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latinLnBrk="0" hangingPunct="1">
                        <a:lnSpc>
                          <a:spcPct val="100000"/>
                        </a:lnSpc>
                        <a:spcAft>
                          <a:spcPts val="0"/>
                        </a:spcAft>
                        <a:tabLst>
                          <a:tab pos="3150870" algn="l"/>
                        </a:tabLst>
                      </a:pPr>
                      <a:r>
                        <a:rPr lang="zh-CN" sz="2000" b="1" kern="100" dirty="0">
                          <a:solidFill>
                            <a:schemeClr val="tx1"/>
                          </a:solidFill>
                          <a:latin typeface="楷体" pitchFamily="49" charset="-122"/>
                          <a:ea typeface="楷体" pitchFamily="49" charset="-122"/>
                          <a:cs typeface="Times New Roman"/>
                        </a:rPr>
                        <a:t>产业转移，国家重视</a:t>
                      </a:r>
                      <a:r>
                        <a:rPr lang="en-US" sz="2000" b="1" kern="100" dirty="0">
                          <a:solidFill>
                            <a:schemeClr val="tx1"/>
                          </a:solidFill>
                          <a:latin typeface="楷体" pitchFamily="49" charset="-122"/>
                          <a:ea typeface="楷体" pitchFamily="49" charset="-122"/>
                          <a:cs typeface="Times New Roman"/>
                        </a:rPr>
                        <a:t>“</a:t>
                      </a:r>
                      <a:r>
                        <a:rPr lang="zh-CN" sz="2000" b="1" kern="100" dirty="0">
                          <a:solidFill>
                            <a:schemeClr val="tx1"/>
                          </a:solidFill>
                          <a:latin typeface="楷体" pitchFamily="49" charset="-122"/>
                          <a:ea typeface="楷体" pitchFamily="49" charset="-122"/>
                          <a:cs typeface="Times New Roman"/>
                        </a:rPr>
                        <a:t>三农</a:t>
                      </a:r>
                      <a:r>
                        <a:rPr lang="en-US" sz="2000" b="1" kern="100" dirty="0">
                          <a:solidFill>
                            <a:schemeClr val="tx1"/>
                          </a:solidFill>
                          <a:latin typeface="楷体" pitchFamily="49" charset="-122"/>
                          <a:ea typeface="楷体" pitchFamily="49" charset="-122"/>
                          <a:cs typeface="Times New Roman"/>
                        </a:rPr>
                        <a:t>”</a:t>
                      </a:r>
                      <a:endParaRPr lang="zh-CN" sz="2000" b="1" kern="100" dirty="0">
                        <a:solidFill>
                          <a:schemeClr val="tx1"/>
                        </a:solidFill>
                        <a:latin typeface="楷体" pitchFamily="49" charset="-122"/>
                        <a:ea typeface="楷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9638">
                <a:tc>
                  <a:txBody>
                    <a:bodyPr/>
                    <a:lstStyle/>
                    <a:p>
                      <a:pPr algn="ctr">
                        <a:lnSpc>
                          <a:spcPct val="150000"/>
                        </a:lnSpc>
                        <a:spcAft>
                          <a:spcPts val="0"/>
                        </a:spcAft>
                        <a:tabLst>
                          <a:tab pos="3150870" algn="l"/>
                        </a:tabLst>
                      </a:pPr>
                      <a:r>
                        <a:rPr lang="zh-CN" sz="2000" b="1" kern="100">
                          <a:latin typeface="楷体" pitchFamily="49" charset="-122"/>
                          <a:ea typeface="楷体" pitchFamily="49" charset="-122"/>
                          <a:cs typeface="Times New Roman"/>
                        </a:rPr>
                        <a:t>利</a:t>
                      </a:r>
                      <a:endParaRPr lang="zh-CN" sz="2000" b="1" kern="100">
                        <a:latin typeface="楷体" pitchFamily="49" charset="-122"/>
                        <a:ea typeface="楷体" pitchFamily="49"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latinLnBrk="0" hangingPunct="1">
                        <a:lnSpc>
                          <a:spcPct val="100000"/>
                        </a:lnSpc>
                        <a:spcAft>
                          <a:spcPts val="0"/>
                        </a:spcAft>
                        <a:tabLst>
                          <a:tab pos="3150870" algn="l"/>
                        </a:tabLst>
                      </a:pPr>
                      <a:r>
                        <a:rPr lang="zh-CN" sz="2000" b="1" kern="100" dirty="0">
                          <a:solidFill>
                            <a:schemeClr val="tx1"/>
                          </a:solidFill>
                          <a:latin typeface="楷体" pitchFamily="49" charset="-122"/>
                          <a:ea typeface="楷体" pitchFamily="49" charset="-122"/>
                          <a:cs typeface="Times New Roman"/>
                        </a:rPr>
                        <a:t>缓解劳动力紧张状况，促进经济发展</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latinLnBrk="0" hangingPunct="1">
                        <a:lnSpc>
                          <a:spcPct val="100000"/>
                        </a:lnSpc>
                        <a:spcAft>
                          <a:spcPts val="0"/>
                        </a:spcAft>
                        <a:tabLst>
                          <a:tab pos="3150870" algn="l"/>
                        </a:tabLst>
                      </a:pPr>
                      <a:r>
                        <a:rPr lang="zh-CN" sz="2000" b="1" kern="100" dirty="0">
                          <a:solidFill>
                            <a:schemeClr val="tx1"/>
                          </a:solidFill>
                          <a:latin typeface="楷体" pitchFamily="49" charset="-122"/>
                          <a:ea typeface="楷体" pitchFamily="49" charset="-122"/>
                          <a:cs typeface="Times New Roman"/>
                        </a:rPr>
                        <a:t>缓解人地矛盾，改善农村经济，促进乡镇企业发展</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latinLnBrk="0" hangingPunct="1">
                        <a:lnSpc>
                          <a:spcPct val="100000"/>
                        </a:lnSpc>
                        <a:spcAft>
                          <a:spcPts val="0"/>
                        </a:spcAft>
                        <a:tabLst>
                          <a:tab pos="3150870" algn="l"/>
                        </a:tabLst>
                      </a:pPr>
                      <a:r>
                        <a:rPr lang="zh-CN" sz="2000" b="1" kern="100" dirty="0">
                          <a:solidFill>
                            <a:schemeClr val="tx1"/>
                          </a:solidFill>
                          <a:latin typeface="楷体" pitchFamily="49" charset="-122"/>
                          <a:ea typeface="楷体" pitchFamily="49" charset="-122"/>
                          <a:cs typeface="Times New Roman"/>
                        </a:rPr>
                        <a:t>促进产业升级</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latinLnBrk="0" hangingPunct="1">
                        <a:lnSpc>
                          <a:spcPct val="100000"/>
                        </a:lnSpc>
                        <a:spcAft>
                          <a:spcPts val="0"/>
                        </a:spcAft>
                        <a:tabLst>
                          <a:tab pos="3150870" algn="l"/>
                        </a:tabLst>
                      </a:pPr>
                      <a:r>
                        <a:rPr lang="zh-CN" sz="2000" b="1" kern="100" dirty="0">
                          <a:solidFill>
                            <a:schemeClr val="tx1"/>
                          </a:solidFill>
                          <a:latin typeface="楷体" pitchFamily="49" charset="-122"/>
                          <a:ea typeface="楷体" pitchFamily="49" charset="-122"/>
                          <a:cs typeface="Times New Roman"/>
                        </a:rPr>
                        <a:t>有利于缓解民工子女教育和赡养老人的压力，促进农业发展</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7229">
                <a:tc>
                  <a:txBody>
                    <a:bodyPr/>
                    <a:lstStyle/>
                    <a:p>
                      <a:pPr algn="ctr">
                        <a:lnSpc>
                          <a:spcPct val="150000"/>
                        </a:lnSpc>
                        <a:spcAft>
                          <a:spcPts val="0"/>
                        </a:spcAft>
                        <a:tabLst>
                          <a:tab pos="3150870" algn="l"/>
                        </a:tabLst>
                      </a:pPr>
                      <a:r>
                        <a:rPr lang="zh-CN" sz="2000" b="1" kern="100">
                          <a:latin typeface="楷体" pitchFamily="49" charset="-122"/>
                          <a:ea typeface="楷体" pitchFamily="49" charset="-122"/>
                          <a:cs typeface="Times New Roman"/>
                        </a:rPr>
                        <a:t>弊</a:t>
                      </a:r>
                      <a:endParaRPr lang="zh-CN" sz="2000" b="1" kern="100">
                        <a:latin typeface="楷体" pitchFamily="49" charset="-122"/>
                        <a:ea typeface="楷体" pitchFamily="49"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latinLnBrk="0" hangingPunct="1">
                        <a:lnSpc>
                          <a:spcPct val="100000"/>
                        </a:lnSpc>
                        <a:spcAft>
                          <a:spcPts val="0"/>
                        </a:spcAft>
                        <a:tabLst>
                          <a:tab pos="3150870" algn="l"/>
                        </a:tabLst>
                      </a:pPr>
                      <a:r>
                        <a:rPr lang="zh-CN" sz="2000" b="1" kern="100" dirty="0">
                          <a:solidFill>
                            <a:schemeClr val="tx1"/>
                          </a:solidFill>
                          <a:latin typeface="楷体" pitchFamily="49" charset="-122"/>
                          <a:ea typeface="楷体" pitchFamily="49" charset="-122"/>
                          <a:cs typeface="Times New Roman"/>
                        </a:rPr>
                        <a:t>犯罪率增加，住房紧张，交通拥堵，增加就业压力，环境质量下降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latinLnBrk="0" hangingPunct="1">
                        <a:lnSpc>
                          <a:spcPct val="100000"/>
                        </a:lnSpc>
                        <a:spcAft>
                          <a:spcPts val="0"/>
                        </a:spcAft>
                        <a:tabLst>
                          <a:tab pos="3150870" algn="l"/>
                        </a:tabLst>
                      </a:pPr>
                      <a:r>
                        <a:rPr lang="zh-CN" sz="2000" b="1" kern="100" dirty="0">
                          <a:solidFill>
                            <a:schemeClr val="tx1"/>
                          </a:solidFill>
                          <a:latin typeface="楷体" pitchFamily="49" charset="-122"/>
                          <a:ea typeface="楷体" pitchFamily="49" charset="-122"/>
                          <a:cs typeface="Times New Roman"/>
                        </a:rPr>
                        <a:t>留守儿童教育难，老人负担</a:t>
                      </a:r>
                      <a:r>
                        <a:rPr lang="zh-CN" sz="2000" b="1" kern="100" dirty="0" smtClean="0">
                          <a:solidFill>
                            <a:schemeClr val="tx1"/>
                          </a:solidFill>
                          <a:latin typeface="楷体" pitchFamily="49" charset="-122"/>
                          <a:ea typeface="楷体" pitchFamily="49" charset="-122"/>
                          <a:cs typeface="Times New Roman"/>
                        </a:rPr>
                        <a:t>重</a:t>
                      </a:r>
                      <a:r>
                        <a:rPr lang="zh-CN" altLang="en-US" sz="2000" b="1" kern="100" dirty="0" smtClean="0">
                          <a:solidFill>
                            <a:schemeClr val="tx1"/>
                          </a:solidFill>
                          <a:latin typeface="楷体" pitchFamily="49" charset="-122"/>
                          <a:ea typeface="楷体" pitchFamily="49" charset="-122"/>
                          <a:cs typeface="Times New Roman"/>
                        </a:rPr>
                        <a:t>，土地撂荒</a:t>
                      </a:r>
                      <a:endParaRPr lang="zh-CN" sz="2000" b="1" kern="100" dirty="0">
                        <a:solidFill>
                          <a:schemeClr val="tx1"/>
                        </a:solidFill>
                        <a:latin typeface="楷体" pitchFamily="49" charset="-122"/>
                        <a:ea typeface="楷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latinLnBrk="0" hangingPunct="1">
                        <a:lnSpc>
                          <a:spcPct val="100000"/>
                        </a:lnSpc>
                        <a:spcAft>
                          <a:spcPts val="0"/>
                        </a:spcAft>
                        <a:tabLst>
                          <a:tab pos="3150870" algn="l"/>
                        </a:tabLst>
                      </a:pPr>
                      <a:r>
                        <a:rPr lang="zh-CN" sz="2000" b="1" kern="100" dirty="0">
                          <a:solidFill>
                            <a:schemeClr val="tx1"/>
                          </a:solidFill>
                          <a:latin typeface="楷体" pitchFamily="49" charset="-122"/>
                          <a:ea typeface="楷体" pitchFamily="49" charset="-122"/>
                          <a:cs typeface="Times New Roman"/>
                        </a:rPr>
                        <a:t>工厂停产</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latinLnBrk="0" hangingPunct="1">
                        <a:lnSpc>
                          <a:spcPct val="100000"/>
                        </a:lnSpc>
                        <a:spcAft>
                          <a:spcPts val="0"/>
                        </a:spcAft>
                        <a:tabLst>
                          <a:tab pos="3150870" algn="l"/>
                        </a:tabLst>
                      </a:pPr>
                      <a:r>
                        <a:rPr lang="zh-CN" sz="2000" b="1" kern="100" dirty="0">
                          <a:solidFill>
                            <a:schemeClr val="tx1"/>
                          </a:solidFill>
                          <a:latin typeface="楷体" pitchFamily="49" charset="-122"/>
                          <a:ea typeface="楷体" pitchFamily="49" charset="-122"/>
                          <a:cs typeface="Times New Roman"/>
                        </a:rPr>
                        <a:t>加剧生态环境的压力</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23528" y="265212"/>
            <a:ext cx="8435280" cy="612411"/>
          </a:xfrm>
        </p:spPr>
        <p:txBody>
          <a:bodyPr/>
          <a:lstStyle/>
          <a:p>
            <a:pPr algn="l"/>
            <a:r>
              <a:rPr lang="zh-CN" altLang="en-US" sz="3600" b="1" dirty="0" smtClean="0">
                <a:solidFill>
                  <a:srgbClr val="FF0000"/>
                </a:solidFill>
                <a:latin typeface="楷体" pitchFamily="49" charset="-122"/>
                <a:ea typeface="楷体" pitchFamily="49" charset="-122"/>
              </a:rPr>
              <a:t>案例</a:t>
            </a:r>
            <a:r>
              <a:rPr lang="en-US" altLang="zh-CN" sz="3600" b="1" dirty="0" smtClean="0">
                <a:solidFill>
                  <a:srgbClr val="FF0000"/>
                </a:solidFill>
                <a:latin typeface="楷体" pitchFamily="49" charset="-122"/>
                <a:ea typeface="楷体" pitchFamily="49" charset="-122"/>
              </a:rPr>
              <a:t>2</a:t>
            </a:r>
            <a:r>
              <a:rPr lang="zh-CN" altLang="en-US" sz="3600" b="1" dirty="0" smtClean="0">
                <a:solidFill>
                  <a:srgbClr val="FF0000"/>
                </a:solidFill>
                <a:latin typeface="楷体" pitchFamily="49" charset="-122"/>
                <a:ea typeface="楷体" pitchFamily="49" charset="-122"/>
              </a:rPr>
              <a:t>“</a:t>
            </a:r>
            <a:r>
              <a:rPr lang="zh-CN" altLang="en-US" sz="3600" b="1" dirty="0" smtClean="0">
                <a:solidFill>
                  <a:srgbClr val="FF0000"/>
                </a:solidFill>
                <a:latin typeface="楷体" pitchFamily="49" charset="-122"/>
                <a:ea typeface="楷体" pitchFamily="49" charset="-122"/>
              </a:rPr>
              <a:t>活动”</a:t>
            </a:r>
            <a:endParaRPr lang="zh-CN" altLang="en-US" sz="3600" b="1" dirty="0">
              <a:solidFill>
                <a:srgbClr val="FF0000"/>
              </a:solidFill>
              <a:latin typeface="楷体" pitchFamily="49" charset="-122"/>
              <a:ea typeface="楷体" pitchFamily="49" charset="-122"/>
            </a:endParaRPr>
          </a:p>
        </p:txBody>
      </p:sp>
      <p:sp>
        <p:nvSpPr>
          <p:cNvPr id="4" name="内容占位符 3"/>
          <p:cNvSpPr>
            <a:spLocks noGrp="1"/>
          </p:cNvSpPr>
          <p:nvPr>
            <p:ph idx="1"/>
          </p:nvPr>
        </p:nvSpPr>
        <p:spPr>
          <a:xfrm>
            <a:off x="323528" y="841276"/>
            <a:ext cx="8363272" cy="4479884"/>
          </a:xfrm>
        </p:spPr>
        <p:txBody>
          <a:bodyPr/>
          <a:lstStyle/>
          <a:p>
            <a:r>
              <a:rPr lang="en-US" altLang="zh-CN" sz="2000" b="1" dirty="0" smtClean="0">
                <a:latin typeface="楷体" pitchFamily="49" charset="-122"/>
                <a:ea typeface="楷体" pitchFamily="49" charset="-122"/>
              </a:rPr>
              <a:t>1.</a:t>
            </a:r>
            <a:r>
              <a:rPr lang="zh-CN" altLang="zh-CN" sz="2000" b="1" dirty="0" smtClean="0">
                <a:latin typeface="楷体" pitchFamily="49" charset="-122"/>
                <a:ea typeface="楷体" pitchFamily="49" charset="-122"/>
              </a:rPr>
              <a:t>促使美国成为一个移民国家的因素：一是美洲属于未开发的新大陆，需要大量的劳动力；二是欧洲失业工人和破产农民增加，人们为了追求更好的经济待遇迁往美国；三是新航路的开辟为人们顺利的迁移扫除了障碍；四是殖民扩张是人口迁移的促进因素，加快了人口迁移的进程。</a:t>
            </a:r>
          </a:p>
          <a:p>
            <a:r>
              <a:rPr lang="en-US" altLang="zh-CN" sz="2000" b="1" dirty="0" smtClean="0">
                <a:latin typeface="楷体" pitchFamily="49" charset="-122"/>
                <a:ea typeface="楷体" pitchFamily="49" charset="-122"/>
              </a:rPr>
              <a:t>2</a:t>
            </a:r>
            <a:r>
              <a:rPr lang="zh-CN" altLang="zh-CN" sz="2000" b="1" dirty="0" smtClean="0">
                <a:latin typeface="楷体" pitchFamily="49" charset="-122"/>
                <a:ea typeface="楷体" pitchFamily="49" charset="-122"/>
              </a:rPr>
              <a:t>．导致美国人口在本土范围内频繁迁移的原因，归纳起来有：第一次人口迁移是战争因素；第二次人口迁移是城市化；第三次人口迁移是自然环境、经济环境的变化；第四次人口迁移是经济格局的变化，即西部和南部新资源的发现和新兴工业的发展。</a:t>
            </a:r>
          </a:p>
          <a:p>
            <a:r>
              <a:rPr lang="en-US" altLang="zh-CN" sz="2000" b="1" dirty="0" smtClean="0">
                <a:latin typeface="楷体" pitchFamily="49" charset="-122"/>
                <a:ea typeface="楷体" pitchFamily="49" charset="-122"/>
              </a:rPr>
              <a:t>3</a:t>
            </a:r>
            <a:r>
              <a:rPr lang="zh-CN" altLang="zh-CN" sz="2000" b="1" dirty="0" smtClean="0">
                <a:latin typeface="楷体" pitchFamily="49" charset="-122"/>
                <a:ea typeface="楷体" pitchFamily="49" charset="-122"/>
              </a:rPr>
              <a:t>．墨西哥湾沿岸及美国太平洋沿岸因第三次产业革命的影响及新资源开发等，经济得到了快速发展，就业机会明显增多，吸引了大批年轻人迁入。同时，两地纬度低，气候温暖</a:t>
            </a:r>
            <a:r>
              <a:rPr lang="en-US" altLang="zh-CN" sz="2000" b="1" dirty="0" smtClean="0">
                <a:latin typeface="楷体" pitchFamily="49" charset="-122"/>
                <a:ea typeface="楷体" pitchFamily="49" charset="-122"/>
              </a:rPr>
              <a:t>(“</a:t>
            </a:r>
            <a:r>
              <a:rPr lang="zh-CN" altLang="zh-CN" sz="2000" b="1" dirty="0" smtClean="0">
                <a:latin typeface="楷体" pitchFamily="49" charset="-122"/>
                <a:ea typeface="楷体" pitchFamily="49" charset="-122"/>
              </a:rPr>
              <a:t>阳光地带</a:t>
            </a:r>
            <a:r>
              <a:rPr lang="en-US" altLang="zh-CN" sz="2000" b="1" dirty="0" smtClean="0">
                <a:latin typeface="楷体" pitchFamily="49" charset="-122"/>
                <a:ea typeface="楷体" pitchFamily="49" charset="-122"/>
              </a:rPr>
              <a:t>”)</a:t>
            </a:r>
            <a:r>
              <a:rPr lang="zh-CN" altLang="zh-CN" sz="2000" b="1" dirty="0" smtClean="0">
                <a:latin typeface="楷体" pitchFamily="49" charset="-122"/>
                <a:ea typeface="楷体" pitchFamily="49" charset="-122"/>
              </a:rPr>
              <a:t>，吸引了许多老年人前来定居。</a:t>
            </a:r>
          </a:p>
          <a:p>
            <a:endParaRPr lang="zh-CN" alt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147248" cy="540403"/>
          </a:xfrm>
        </p:spPr>
        <p:txBody>
          <a:bodyPr/>
          <a:lstStyle/>
          <a:p>
            <a:pPr algn="l"/>
            <a:r>
              <a:rPr lang="zh-CN" altLang="zh-CN" sz="3200" b="1" dirty="0" smtClean="0">
                <a:solidFill>
                  <a:srgbClr val="FF0000"/>
                </a:solidFill>
                <a:latin typeface="楷体" pitchFamily="49" charset="-122"/>
                <a:ea typeface="楷体" pitchFamily="49" charset="-122"/>
              </a:rPr>
              <a:t>人口移动、人口迁移和人口流动比较</a:t>
            </a:r>
            <a:endParaRPr lang="zh-CN" altLang="en-US" sz="3200" b="1" dirty="0">
              <a:solidFill>
                <a:srgbClr val="FF0000"/>
              </a:solidFill>
              <a:latin typeface="楷体" pitchFamily="49" charset="-122"/>
              <a:ea typeface="楷体" pitchFamily="49" charset="-122"/>
            </a:endParaRPr>
          </a:p>
        </p:txBody>
      </p:sp>
      <p:graphicFrame>
        <p:nvGraphicFramePr>
          <p:cNvPr id="4" name="表格 3"/>
          <p:cNvGraphicFramePr>
            <a:graphicFrameLocks noGrp="1"/>
          </p:cNvGraphicFramePr>
          <p:nvPr/>
        </p:nvGraphicFramePr>
        <p:xfrm>
          <a:off x="323528" y="769268"/>
          <a:ext cx="8568951" cy="4937760"/>
        </p:xfrm>
        <a:graphic>
          <a:graphicData uri="http://schemas.openxmlformats.org/drawingml/2006/table">
            <a:tbl>
              <a:tblPr/>
              <a:tblGrid>
                <a:gridCol w="936104"/>
                <a:gridCol w="2189772"/>
                <a:gridCol w="2814498"/>
                <a:gridCol w="2628577"/>
              </a:tblGrid>
              <a:tr h="511970">
                <a:tc>
                  <a:txBody>
                    <a:bodyPr/>
                    <a:lstStyle/>
                    <a:p>
                      <a:pPr algn="ctr">
                        <a:lnSpc>
                          <a:spcPct val="150000"/>
                        </a:lnSpc>
                        <a:spcAft>
                          <a:spcPts val="0"/>
                        </a:spcAft>
                      </a:pPr>
                      <a:r>
                        <a:rPr lang="zh-CN" sz="2400" b="1" kern="100" dirty="0">
                          <a:latin typeface="楷体" pitchFamily="49" charset="-122"/>
                          <a:ea typeface="楷体" pitchFamily="49" charset="-122"/>
                          <a:cs typeface="Times New Roman"/>
                        </a:rPr>
                        <a:t>类型</a:t>
                      </a:r>
                      <a:endParaRPr lang="zh-CN" sz="2400" b="1" kern="100" dirty="0">
                        <a:latin typeface="楷体" pitchFamily="49" charset="-122"/>
                        <a:ea typeface="楷体" pitchFamily="49" charset="-122"/>
                        <a:cs typeface="Courier New"/>
                      </a:endParaRPr>
                    </a:p>
                  </a:txBody>
                  <a:tcPr marL="38712" marR="3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b="1" kern="100" dirty="0">
                          <a:solidFill>
                            <a:srgbClr val="0070C0"/>
                          </a:solidFill>
                          <a:latin typeface="楷体" pitchFamily="49" charset="-122"/>
                          <a:ea typeface="楷体" pitchFamily="49" charset="-122"/>
                          <a:cs typeface="Times New Roman"/>
                        </a:rPr>
                        <a:t>人口移动</a:t>
                      </a:r>
                      <a:endParaRPr lang="zh-CN" sz="2400" b="1" kern="100" dirty="0">
                        <a:solidFill>
                          <a:srgbClr val="0070C0"/>
                        </a:solidFill>
                        <a:latin typeface="楷体" pitchFamily="49" charset="-122"/>
                        <a:ea typeface="楷体" pitchFamily="49" charset="-122"/>
                        <a:cs typeface="Courier New"/>
                      </a:endParaRPr>
                    </a:p>
                  </a:txBody>
                  <a:tcPr marL="38712" marR="3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b="1" kern="100" dirty="0">
                          <a:solidFill>
                            <a:srgbClr val="0070C0"/>
                          </a:solidFill>
                          <a:latin typeface="楷体" pitchFamily="49" charset="-122"/>
                          <a:ea typeface="楷体" pitchFamily="49" charset="-122"/>
                          <a:cs typeface="Times New Roman"/>
                        </a:rPr>
                        <a:t>人口迁移</a:t>
                      </a:r>
                      <a:endParaRPr lang="zh-CN" sz="2400" b="1" kern="100" dirty="0">
                        <a:solidFill>
                          <a:srgbClr val="0070C0"/>
                        </a:solidFill>
                        <a:latin typeface="楷体" pitchFamily="49" charset="-122"/>
                        <a:ea typeface="楷体" pitchFamily="49" charset="-122"/>
                        <a:cs typeface="Courier New"/>
                      </a:endParaRPr>
                    </a:p>
                  </a:txBody>
                  <a:tcPr marL="38712" marR="3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b="1" kern="100" dirty="0">
                          <a:solidFill>
                            <a:srgbClr val="0070C0"/>
                          </a:solidFill>
                          <a:latin typeface="楷体" pitchFamily="49" charset="-122"/>
                          <a:ea typeface="楷体" pitchFamily="49" charset="-122"/>
                          <a:cs typeface="Times New Roman"/>
                        </a:rPr>
                        <a:t>人口流动</a:t>
                      </a:r>
                      <a:endParaRPr lang="zh-CN" sz="2400" b="1" kern="100" dirty="0">
                        <a:solidFill>
                          <a:srgbClr val="0070C0"/>
                        </a:solidFill>
                        <a:latin typeface="楷体" pitchFamily="49" charset="-122"/>
                        <a:ea typeface="楷体" pitchFamily="49" charset="-122"/>
                        <a:cs typeface="Courier New"/>
                      </a:endParaRPr>
                    </a:p>
                  </a:txBody>
                  <a:tcPr marL="38712" marR="3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0238">
                <a:tc>
                  <a:txBody>
                    <a:bodyPr/>
                    <a:lstStyle/>
                    <a:p>
                      <a:pPr algn="ctr">
                        <a:lnSpc>
                          <a:spcPct val="150000"/>
                        </a:lnSpc>
                        <a:spcAft>
                          <a:spcPts val="0"/>
                        </a:spcAft>
                      </a:pPr>
                      <a:r>
                        <a:rPr lang="zh-CN" sz="2400" b="1" kern="100">
                          <a:latin typeface="楷体" pitchFamily="49" charset="-122"/>
                          <a:ea typeface="楷体" pitchFamily="49" charset="-122"/>
                          <a:cs typeface="Times New Roman"/>
                        </a:rPr>
                        <a:t>区别</a:t>
                      </a:r>
                      <a:endParaRPr lang="zh-CN" sz="2400" b="1" kern="100">
                        <a:latin typeface="楷体" pitchFamily="49" charset="-122"/>
                        <a:ea typeface="楷体" pitchFamily="49" charset="-122"/>
                        <a:cs typeface="Courier New"/>
                      </a:endParaRPr>
                    </a:p>
                  </a:txBody>
                  <a:tcPr marL="38712" marR="3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2400" b="1" kern="100" dirty="0">
                          <a:latin typeface="楷体" pitchFamily="49" charset="-122"/>
                          <a:ea typeface="楷体" pitchFamily="49" charset="-122"/>
                          <a:cs typeface="Times New Roman"/>
                        </a:rPr>
                        <a:t>所有的人口在地理空间上的位置变动</a:t>
                      </a:r>
                      <a:endParaRPr lang="zh-CN" sz="2400" b="1" kern="100" dirty="0">
                        <a:latin typeface="楷体" pitchFamily="49" charset="-122"/>
                        <a:ea typeface="楷体" pitchFamily="49" charset="-122"/>
                        <a:cs typeface="Courier New"/>
                      </a:endParaRPr>
                    </a:p>
                  </a:txBody>
                  <a:tcPr marL="38712" marR="3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2400" b="1" kern="100" dirty="0">
                          <a:latin typeface="楷体" pitchFamily="49" charset="-122"/>
                          <a:ea typeface="楷体" pitchFamily="49" charset="-122"/>
                          <a:cs typeface="Times New Roman"/>
                        </a:rPr>
                        <a:t>发生永久性或长期性居住地改变的人口移动</a:t>
                      </a:r>
                      <a:endParaRPr lang="zh-CN" sz="2400" b="1" kern="100" dirty="0">
                        <a:latin typeface="楷体" pitchFamily="49" charset="-122"/>
                        <a:ea typeface="楷体" pitchFamily="49" charset="-122"/>
                        <a:cs typeface="Courier New"/>
                      </a:endParaRPr>
                    </a:p>
                  </a:txBody>
                  <a:tcPr marL="38712" marR="3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2400" b="1" kern="100" dirty="0">
                          <a:latin typeface="楷体" pitchFamily="49" charset="-122"/>
                          <a:ea typeface="楷体" pitchFamily="49" charset="-122"/>
                          <a:cs typeface="Times New Roman"/>
                        </a:rPr>
                        <a:t>临时或短期离开居住地而不变更户籍的外出活动</a:t>
                      </a:r>
                      <a:endParaRPr lang="zh-CN" sz="2400" b="1" kern="100" dirty="0">
                        <a:latin typeface="楷体" pitchFamily="49" charset="-122"/>
                        <a:ea typeface="楷体" pitchFamily="49" charset="-122"/>
                        <a:cs typeface="Courier New"/>
                      </a:endParaRPr>
                    </a:p>
                  </a:txBody>
                  <a:tcPr marL="38712" marR="3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1051">
                <a:tc>
                  <a:txBody>
                    <a:bodyPr/>
                    <a:lstStyle/>
                    <a:p>
                      <a:pPr algn="ctr">
                        <a:lnSpc>
                          <a:spcPct val="150000"/>
                        </a:lnSpc>
                        <a:spcAft>
                          <a:spcPts val="0"/>
                        </a:spcAft>
                      </a:pPr>
                      <a:r>
                        <a:rPr lang="zh-CN" sz="2400" b="1" kern="100">
                          <a:latin typeface="楷体" pitchFamily="49" charset="-122"/>
                          <a:ea typeface="楷体" pitchFamily="49" charset="-122"/>
                          <a:cs typeface="Times New Roman"/>
                        </a:rPr>
                        <a:t>主要原因</a:t>
                      </a:r>
                      <a:endParaRPr lang="zh-CN" sz="2400" b="1" kern="100">
                        <a:latin typeface="楷体" pitchFamily="49" charset="-122"/>
                        <a:ea typeface="楷体" pitchFamily="49" charset="-122"/>
                        <a:cs typeface="Courier New"/>
                      </a:endParaRPr>
                    </a:p>
                  </a:txBody>
                  <a:tcPr marL="38712" marR="3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2400" b="1" kern="100">
                          <a:latin typeface="楷体" pitchFamily="49" charset="-122"/>
                          <a:ea typeface="楷体" pitchFamily="49" charset="-122"/>
                          <a:cs typeface="Times New Roman"/>
                        </a:rPr>
                        <a:t>地区间经济发展水平的差异，一般具有个人主观决策性</a:t>
                      </a:r>
                      <a:endParaRPr lang="zh-CN" sz="2400" b="1" kern="100">
                        <a:latin typeface="楷体" pitchFamily="49" charset="-122"/>
                        <a:ea typeface="楷体" pitchFamily="49" charset="-122"/>
                        <a:cs typeface="Courier New"/>
                      </a:endParaRPr>
                    </a:p>
                  </a:txBody>
                  <a:tcPr marL="38712" marR="3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2400" b="1" kern="100">
                          <a:latin typeface="楷体" pitchFamily="49" charset="-122"/>
                          <a:ea typeface="楷体" pitchFamily="49" charset="-122"/>
                          <a:cs typeface="Times New Roman"/>
                        </a:rPr>
                        <a:t>地区经济差异、自然环境变迁、灾荒、战乱、宗教迫害、政策、政治等</a:t>
                      </a:r>
                      <a:endParaRPr lang="zh-CN" sz="2400" b="1" kern="100">
                        <a:latin typeface="楷体" pitchFamily="49" charset="-122"/>
                        <a:ea typeface="楷体" pitchFamily="49" charset="-122"/>
                        <a:cs typeface="Courier New"/>
                      </a:endParaRPr>
                    </a:p>
                  </a:txBody>
                  <a:tcPr marL="38712" marR="3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2400" b="1" kern="100" dirty="0">
                          <a:latin typeface="楷体" pitchFamily="49" charset="-122"/>
                          <a:ea typeface="楷体" pitchFamily="49" charset="-122"/>
                          <a:cs typeface="Times New Roman"/>
                        </a:rPr>
                        <a:t>商务活动、进修性学习、旅游、探</a:t>
                      </a:r>
                      <a:r>
                        <a:rPr lang="zh-CN" sz="2400" b="1" kern="100" dirty="0" smtClean="0">
                          <a:latin typeface="楷体" pitchFamily="49" charset="-122"/>
                          <a:ea typeface="楷体" pitchFamily="49" charset="-122"/>
                          <a:cs typeface="Times New Roman"/>
                        </a:rPr>
                        <a:t>亲</a:t>
                      </a:r>
                      <a:r>
                        <a:rPr lang="zh-CN" altLang="en-US" sz="2400" b="1" kern="100" dirty="0" smtClean="0">
                          <a:latin typeface="楷体" pitchFamily="49" charset="-122"/>
                          <a:ea typeface="楷体" pitchFamily="49" charset="-122"/>
                          <a:cs typeface="Times New Roman"/>
                        </a:rPr>
                        <a:t>、</a:t>
                      </a:r>
                      <a:r>
                        <a:rPr lang="zh-CN" altLang="zh-CN" sz="2400" b="1" kern="1200" dirty="0" smtClean="0">
                          <a:solidFill>
                            <a:schemeClr val="tx1"/>
                          </a:solidFill>
                          <a:latin typeface="楷体" pitchFamily="49" charset="-122"/>
                          <a:ea typeface="楷体" pitchFamily="49" charset="-122"/>
                          <a:cs typeface="+mn-cs"/>
                        </a:rPr>
                        <a:t>每天往返于居住地与工作地之间的通勤</a:t>
                      </a:r>
                      <a:r>
                        <a:rPr lang="zh-CN" sz="2400" b="1" kern="100" dirty="0" smtClean="0">
                          <a:latin typeface="楷体" pitchFamily="49" charset="-122"/>
                          <a:ea typeface="楷体" pitchFamily="49" charset="-122"/>
                          <a:cs typeface="Times New Roman"/>
                        </a:rPr>
                        <a:t>等</a:t>
                      </a:r>
                      <a:endParaRPr lang="zh-CN" sz="2400" b="1" kern="100" dirty="0">
                        <a:latin typeface="楷体" pitchFamily="49" charset="-122"/>
                        <a:ea typeface="楷体" pitchFamily="49" charset="-122"/>
                        <a:cs typeface="Courier New"/>
                      </a:endParaRPr>
                    </a:p>
                  </a:txBody>
                  <a:tcPr marL="38712" marR="3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3"/>
          <p:cNvSpPr>
            <a:spLocks noGrp="1"/>
          </p:cNvSpPr>
          <p:nvPr>
            <p:ph type="title"/>
          </p:nvPr>
        </p:nvSpPr>
        <p:spPr/>
        <p:txBody>
          <a:bodyPr/>
          <a:lstStyle/>
          <a:p>
            <a:pPr algn="l"/>
            <a:r>
              <a:rPr lang="zh-CN" altLang="zh-CN" sz="3200" b="1" smtClean="0"/>
              <a:t>一、人口的迁移</a:t>
            </a:r>
            <a:endParaRPr lang="zh-CN" altLang="en-US" sz="3200" b="1" smtClean="0">
              <a:solidFill>
                <a:srgbClr val="FF0000"/>
              </a:solidFill>
              <a:latin typeface="楷体"/>
              <a:ea typeface="楷体"/>
              <a:cs typeface="楷体"/>
            </a:endParaRPr>
          </a:p>
        </p:txBody>
      </p:sp>
      <p:sp>
        <p:nvSpPr>
          <p:cNvPr id="15362" name="内容占位符 4"/>
          <p:cNvSpPr>
            <a:spLocks noGrp="1"/>
          </p:cNvSpPr>
          <p:nvPr>
            <p:ph idx="1"/>
          </p:nvPr>
        </p:nvSpPr>
        <p:spPr>
          <a:xfrm>
            <a:off x="395537" y="1117865"/>
            <a:ext cx="7921378" cy="4597135"/>
          </a:xfrm>
        </p:spPr>
        <p:txBody>
          <a:bodyPr/>
          <a:lstStyle/>
          <a:p>
            <a:r>
              <a:rPr lang="zh-CN" altLang="zh-CN" b="1" dirty="0" smtClean="0">
                <a:solidFill>
                  <a:srgbClr val="FF0000"/>
                </a:solidFill>
                <a:latin typeface="楷体" pitchFamily="49" charset="-122"/>
                <a:ea typeface="楷体" pitchFamily="49" charset="-122"/>
              </a:rPr>
              <a:t>１、概念和分类：</a:t>
            </a:r>
            <a:endParaRPr lang="zh-CN" altLang="zh-CN" dirty="0" smtClean="0">
              <a:solidFill>
                <a:srgbClr val="FF0000"/>
              </a:solidFill>
              <a:latin typeface="楷体" pitchFamily="49" charset="-122"/>
              <a:ea typeface="楷体" pitchFamily="49" charset="-122"/>
            </a:endParaRPr>
          </a:p>
          <a:p>
            <a:r>
              <a:rPr lang="zh-CN" altLang="zh-CN" b="1" dirty="0" smtClean="0">
                <a:solidFill>
                  <a:srgbClr val="FF0000"/>
                </a:solidFill>
                <a:latin typeface="楷体" pitchFamily="49" charset="-122"/>
                <a:ea typeface="楷体" pitchFamily="49" charset="-122"/>
              </a:rPr>
              <a:t>概念：</a:t>
            </a:r>
            <a:r>
              <a:rPr lang="zh-CN" altLang="zh-CN" b="1" dirty="0" smtClean="0">
                <a:latin typeface="楷体" pitchFamily="49" charset="-122"/>
                <a:ea typeface="楷体" pitchFamily="49" charset="-122"/>
              </a:rPr>
              <a:t>人口迁移就是一段时间内人的居住地在国际或本国范围内发生改变。</a:t>
            </a:r>
            <a:endParaRPr lang="zh-CN" altLang="zh-CN" dirty="0" smtClean="0">
              <a:latin typeface="楷体" pitchFamily="49" charset="-122"/>
              <a:ea typeface="楷体" pitchFamily="49" charset="-122"/>
            </a:endParaRPr>
          </a:p>
          <a:p>
            <a:r>
              <a:rPr lang="zh-CN" altLang="zh-CN" b="1" dirty="0" smtClean="0">
                <a:solidFill>
                  <a:srgbClr val="FF0000"/>
                </a:solidFill>
                <a:latin typeface="楷体" pitchFamily="49" charset="-122"/>
                <a:ea typeface="楷体" pitchFamily="49" charset="-122"/>
              </a:rPr>
              <a:t>判断依据：</a:t>
            </a:r>
            <a:endParaRPr lang="en-US" altLang="zh-CN" b="1" dirty="0" smtClean="0">
              <a:solidFill>
                <a:srgbClr val="FF0000"/>
              </a:solidFill>
              <a:latin typeface="楷体" pitchFamily="49" charset="-122"/>
              <a:ea typeface="楷体" pitchFamily="49" charset="-122"/>
            </a:endParaRPr>
          </a:p>
          <a:p>
            <a:r>
              <a:rPr lang="zh-CN" altLang="zh-CN" b="1" dirty="0" smtClean="0">
                <a:latin typeface="楷体" pitchFamily="49" charset="-122"/>
                <a:ea typeface="楷体" pitchFamily="49" charset="-122"/>
              </a:rPr>
              <a:t>是否发生了地域上的移动（行政区位的改变）；是否有居住地的改变；时间的改变（通常为一年）。</a:t>
            </a:r>
            <a:r>
              <a:rPr lang="en-US" altLang="zh-CN" b="1" dirty="0" smtClean="0">
                <a:latin typeface="楷体" pitchFamily="49" charset="-122"/>
                <a:ea typeface="楷体" pitchFamily="49" charset="-122"/>
              </a:rPr>
              <a:t> </a:t>
            </a:r>
            <a:endParaRPr lang="zh-CN" altLang="zh-CN" dirty="0" smtClean="0">
              <a:latin typeface="楷体" pitchFamily="49" charset="-122"/>
              <a:ea typeface="楷体" pitchFamily="49" charset="-122"/>
            </a:endParaRPr>
          </a:p>
          <a:p>
            <a:r>
              <a:rPr lang="zh-CN" altLang="zh-CN" b="1" dirty="0" smtClean="0">
                <a:solidFill>
                  <a:srgbClr val="FF0000"/>
                </a:solidFill>
                <a:latin typeface="楷体" pitchFamily="49" charset="-122"/>
                <a:ea typeface="楷体" pitchFamily="49" charset="-122"/>
              </a:rPr>
              <a:t>分类：国际</a:t>
            </a:r>
            <a:r>
              <a:rPr lang="zh-CN" altLang="zh-CN" b="1" dirty="0" smtClean="0">
                <a:latin typeface="楷体" pitchFamily="49" charset="-122"/>
                <a:ea typeface="楷体" pitchFamily="49" charset="-122"/>
              </a:rPr>
              <a:t>人口迁移和</a:t>
            </a:r>
            <a:r>
              <a:rPr lang="zh-CN" altLang="zh-CN" b="1" dirty="0" smtClean="0">
                <a:solidFill>
                  <a:srgbClr val="FF0000"/>
                </a:solidFill>
                <a:latin typeface="楷体" pitchFamily="49" charset="-122"/>
                <a:ea typeface="楷体" pitchFamily="49" charset="-122"/>
              </a:rPr>
              <a:t>国内</a:t>
            </a:r>
            <a:r>
              <a:rPr lang="zh-CN" altLang="zh-CN" b="1" dirty="0" smtClean="0">
                <a:latin typeface="楷体" pitchFamily="49" charset="-122"/>
                <a:ea typeface="楷体" pitchFamily="49" charset="-122"/>
              </a:rPr>
              <a:t>人口迁移。</a:t>
            </a:r>
            <a:endParaRPr lang="zh-CN" altLang="zh-CN" dirty="0" smtClean="0">
              <a:latin typeface="楷体" pitchFamily="49" charset="-122"/>
              <a:ea typeface="楷体" pitchFamily="49"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xfrm>
            <a:off x="251520" y="228865"/>
            <a:ext cx="8435280" cy="468395"/>
          </a:xfrm>
        </p:spPr>
        <p:txBody>
          <a:bodyPr/>
          <a:lstStyle/>
          <a:p>
            <a:pPr algn="l"/>
            <a:r>
              <a:rPr lang="zh-CN" altLang="en-US" sz="3200" b="1" dirty="0" smtClean="0">
                <a:solidFill>
                  <a:srgbClr val="FF0000"/>
                </a:solidFill>
                <a:latin typeface="楷体" pitchFamily="49" charset="-122"/>
                <a:ea typeface="楷体" pitchFamily="49" charset="-122"/>
              </a:rPr>
              <a:t>问题思考：</a:t>
            </a:r>
            <a:endParaRPr lang="zh-CN" altLang="en-US" sz="3200" b="1" dirty="0">
              <a:solidFill>
                <a:srgbClr val="FF0000"/>
              </a:solidFill>
              <a:latin typeface="楷体" pitchFamily="49" charset="-122"/>
              <a:ea typeface="楷体" pitchFamily="49" charset="-122"/>
            </a:endParaRPr>
          </a:p>
        </p:txBody>
      </p:sp>
      <p:sp>
        <p:nvSpPr>
          <p:cNvPr id="8" name="内容占位符 7"/>
          <p:cNvSpPr>
            <a:spLocks noGrp="1"/>
          </p:cNvSpPr>
          <p:nvPr>
            <p:ph idx="1"/>
          </p:nvPr>
        </p:nvSpPr>
        <p:spPr>
          <a:xfrm>
            <a:off x="179512" y="697260"/>
            <a:ext cx="8784976" cy="4824536"/>
          </a:xfrm>
        </p:spPr>
        <p:txBody>
          <a:bodyPr/>
          <a:lstStyle/>
          <a:p>
            <a:r>
              <a:rPr lang="zh-CN" altLang="zh-CN" sz="2400" b="1" dirty="0" smtClean="0">
                <a:latin typeface="楷体" pitchFamily="49" charset="-122"/>
                <a:ea typeface="楷体" pitchFamily="49" charset="-122"/>
              </a:rPr>
              <a:t>中新社联合国</a:t>
            </a:r>
            <a:r>
              <a:rPr lang="en-US" altLang="zh-CN" sz="2400" b="1" dirty="0" smtClean="0">
                <a:latin typeface="楷体" pitchFamily="49" charset="-122"/>
                <a:ea typeface="楷体" pitchFamily="49" charset="-122"/>
              </a:rPr>
              <a:t>2016</a:t>
            </a:r>
            <a:r>
              <a:rPr lang="zh-CN" altLang="zh-CN" sz="2400" b="1" dirty="0" smtClean="0">
                <a:latin typeface="楷体" pitchFamily="49" charset="-122"/>
                <a:ea typeface="楷体" pitchFamily="49" charset="-122"/>
              </a:rPr>
              <a:t>年</a:t>
            </a:r>
            <a:r>
              <a:rPr lang="en-US" altLang="zh-CN" sz="2400" b="1" dirty="0" smtClean="0">
                <a:latin typeface="楷体" pitchFamily="49" charset="-122"/>
                <a:ea typeface="楷体" pitchFamily="49" charset="-122"/>
              </a:rPr>
              <a:t>1</a:t>
            </a:r>
            <a:r>
              <a:rPr lang="zh-CN" altLang="zh-CN" sz="2400" b="1" dirty="0" smtClean="0">
                <a:latin typeface="楷体" pitchFamily="49" charset="-122"/>
                <a:ea typeface="楷体" pitchFamily="49" charset="-122"/>
              </a:rPr>
              <a:t>月</a:t>
            </a:r>
            <a:r>
              <a:rPr lang="en-US" altLang="zh-CN" sz="2400" b="1" dirty="0" smtClean="0">
                <a:latin typeface="楷体" pitchFamily="49" charset="-122"/>
                <a:ea typeface="楷体" pitchFamily="49" charset="-122"/>
              </a:rPr>
              <a:t>12</a:t>
            </a:r>
            <a:r>
              <a:rPr lang="zh-CN" altLang="zh-CN" sz="2400" b="1" dirty="0" smtClean="0">
                <a:latin typeface="楷体" pitchFamily="49" charset="-122"/>
                <a:ea typeface="楷体" pitchFamily="49" charset="-122"/>
              </a:rPr>
              <a:t>日电　据</a:t>
            </a:r>
            <a:r>
              <a:rPr lang="en-US" altLang="zh-CN" sz="2400" b="1" dirty="0" smtClean="0">
                <a:latin typeface="楷体" pitchFamily="49" charset="-122"/>
                <a:ea typeface="楷体" pitchFamily="49" charset="-122"/>
              </a:rPr>
              <a:t>12</a:t>
            </a:r>
            <a:r>
              <a:rPr lang="zh-CN" altLang="zh-CN" sz="2400" b="1" dirty="0" smtClean="0">
                <a:latin typeface="楷体" pitchFamily="49" charset="-122"/>
                <a:ea typeface="楷体" pitchFamily="49" charset="-122"/>
              </a:rPr>
              <a:t>日在纽约联合国总部发布的国际移民报告显示，全球国际移民人数在</a:t>
            </a:r>
            <a:r>
              <a:rPr lang="en-US" altLang="zh-CN" sz="2400" b="1" dirty="0" smtClean="0">
                <a:latin typeface="楷体" pitchFamily="49" charset="-122"/>
                <a:ea typeface="楷体" pitchFamily="49" charset="-122"/>
              </a:rPr>
              <a:t>2015</a:t>
            </a:r>
            <a:r>
              <a:rPr lang="zh-CN" altLang="zh-CN" sz="2400" b="1" dirty="0" smtClean="0">
                <a:latin typeface="楷体" pitchFamily="49" charset="-122"/>
                <a:ea typeface="楷体" pitchFamily="49" charset="-122"/>
              </a:rPr>
              <a:t>年已达到</a:t>
            </a:r>
            <a:r>
              <a:rPr lang="en-US" altLang="zh-CN" sz="2400" b="1" dirty="0" smtClean="0">
                <a:latin typeface="楷体" pitchFamily="49" charset="-122"/>
                <a:ea typeface="楷体" pitchFamily="49" charset="-122"/>
              </a:rPr>
              <a:t>2.44</a:t>
            </a:r>
            <a:r>
              <a:rPr lang="zh-CN" altLang="zh-CN" sz="2400" b="1" dirty="0" smtClean="0">
                <a:latin typeface="楷体" pitchFamily="49" charset="-122"/>
                <a:ea typeface="楷体" pitchFamily="49" charset="-122"/>
              </a:rPr>
              <a:t>亿。目前，国际移民居住最多的国家是美国，约</a:t>
            </a:r>
            <a:r>
              <a:rPr lang="en-US" altLang="zh-CN" sz="2400" b="1" dirty="0" smtClean="0">
                <a:latin typeface="楷体" pitchFamily="49" charset="-122"/>
                <a:ea typeface="楷体" pitchFamily="49" charset="-122"/>
              </a:rPr>
              <a:t>4700</a:t>
            </a:r>
            <a:r>
              <a:rPr lang="zh-CN" altLang="zh-CN" sz="2400" b="1" dirty="0" smtClean="0">
                <a:latin typeface="楷体" pitchFamily="49" charset="-122"/>
                <a:ea typeface="楷体" pitchFamily="49" charset="-122"/>
              </a:rPr>
              <a:t>万人，其次是德国和俄罗斯，人数都为</a:t>
            </a:r>
            <a:r>
              <a:rPr lang="en-US" altLang="zh-CN" sz="2400" b="1" dirty="0" smtClean="0">
                <a:latin typeface="楷体" pitchFamily="49" charset="-122"/>
                <a:ea typeface="楷体" pitchFamily="49" charset="-122"/>
              </a:rPr>
              <a:t>1200</a:t>
            </a:r>
            <a:r>
              <a:rPr lang="zh-CN" altLang="zh-CN" sz="2400" b="1" dirty="0" smtClean="0">
                <a:latin typeface="楷体" pitchFamily="49" charset="-122"/>
                <a:ea typeface="楷体" pitchFamily="49" charset="-122"/>
              </a:rPr>
              <a:t>万，从国际移民的出生地来看，印度是最大的移民输出国，有</a:t>
            </a:r>
            <a:r>
              <a:rPr lang="en-US" altLang="zh-CN" sz="2400" b="1" dirty="0" smtClean="0">
                <a:latin typeface="楷体" pitchFamily="49" charset="-122"/>
                <a:ea typeface="楷体" pitchFamily="49" charset="-122"/>
              </a:rPr>
              <a:t>1600</a:t>
            </a:r>
            <a:r>
              <a:rPr lang="zh-CN" altLang="zh-CN" sz="2400" b="1" dirty="0" smtClean="0">
                <a:latin typeface="楷体" pitchFamily="49" charset="-122"/>
                <a:ea typeface="楷体" pitchFamily="49" charset="-122"/>
              </a:rPr>
              <a:t>万人移民海外，其次是墨西哥和俄罗斯，中国排在第四位，有</a:t>
            </a:r>
            <a:r>
              <a:rPr lang="en-US" altLang="zh-CN" sz="2400" b="1" dirty="0" smtClean="0">
                <a:latin typeface="楷体" pitchFamily="49" charset="-122"/>
                <a:ea typeface="楷体" pitchFamily="49" charset="-122"/>
              </a:rPr>
              <a:t>1000</a:t>
            </a:r>
            <a:r>
              <a:rPr lang="zh-CN" altLang="zh-CN" sz="2400" b="1" dirty="0" smtClean="0">
                <a:latin typeface="楷体" pitchFamily="49" charset="-122"/>
                <a:ea typeface="楷体" pitchFamily="49" charset="-122"/>
              </a:rPr>
              <a:t>万人。</a:t>
            </a:r>
            <a:endParaRPr lang="en-US" altLang="zh-CN" sz="2400" b="1" dirty="0" smtClean="0">
              <a:latin typeface="楷体" pitchFamily="49" charset="-122"/>
              <a:ea typeface="楷体" pitchFamily="49" charset="-122"/>
            </a:endParaRPr>
          </a:p>
          <a:p>
            <a:r>
              <a:rPr lang="zh-CN" altLang="en-US" sz="2400" b="1" dirty="0" smtClean="0">
                <a:solidFill>
                  <a:srgbClr val="FF0000"/>
                </a:solidFill>
                <a:latin typeface="楷体" pitchFamily="49" charset="-122"/>
                <a:ea typeface="楷体" pitchFamily="49" charset="-122"/>
              </a:rPr>
              <a:t>⑴</a:t>
            </a:r>
            <a:r>
              <a:rPr lang="zh-CN" altLang="zh-CN" sz="2400" b="1" dirty="0" smtClean="0">
                <a:solidFill>
                  <a:srgbClr val="FF0000"/>
                </a:solidFill>
                <a:latin typeface="楷体" pitchFamily="49" charset="-122"/>
                <a:ea typeface="楷体" pitchFamily="49" charset="-122"/>
              </a:rPr>
              <a:t>我国历史上有</a:t>
            </a:r>
            <a:r>
              <a:rPr lang="en-US" altLang="zh-CN" sz="2400" b="1" dirty="0" smtClean="0">
                <a:solidFill>
                  <a:srgbClr val="FF0000"/>
                </a:solidFill>
                <a:latin typeface="楷体" pitchFamily="49" charset="-122"/>
                <a:ea typeface="楷体" pitchFamily="49" charset="-122"/>
              </a:rPr>
              <a:t>“</a:t>
            </a:r>
            <a:r>
              <a:rPr lang="zh-CN" altLang="zh-CN" sz="2400" b="1" dirty="0" smtClean="0">
                <a:solidFill>
                  <a:srgbClr val="FF0000"/>
                </a:solidFill>
                <a:latin typeface="楷体" pitchFamily="49" charset="-122"/>
                <a:ea typeface="楷体" pitchFamily="49" charset="-122"/>
              </a:rPr>
              <a:t>走西口</a:t>
            </a:r>
            <a:r>
              <a:rPr lang="en-US" altLang="zh-CN" sz="2400" b="1" dirty="0" smtClean="0">
                <a:solidFill>
                  <a:srgbClr val="FF0000"/>
                </a:solidFill>
                <a:latin typeface="楷体" pitchFamily="49" charset="-122"/>
                <a:ea typeface="楷体" pitchFamily="49" charset="-122"/>
              </a:rPr>
              <a:t>”“</a:t>
            </a:r>
            <a:r>
              <a:rPr lang="zh-CN" altLang="zh-CN" sz="2400" b="1" dirty="0" smtClean="0">
                <a:solidFill>
                  <a:srgbClr val="FF0000"/>
                </a:solidFill>
                <a:latin typeface="楷体" pitchFamily="49" charset="-122"/>
                <a:ea typeface="楷体" pitchFamily="49" charset="-122"/>
              </a:rPr>
              <a:t>闯关东</a:t>
            </a:r>
            <a:r>
              <a:rPr lang="en-US" altLang="zh-CN" sz="2400" b="1" dirty="0" smtClean="0">
                <a:solidFill>
                  <a:srgbClr val="FF0000"/>
                </a:solidFill>
                <a:latin typeface="楷体" pitchFamily="49" charset="-122"/>
                <a:ea typeface="楷体" pitchFamily="49" charset="-122"/>
              </a:rPr>
              <a:t>”“</a:t>
            </a:r>
            <a:r>
              <a:rPr lang="zh-CN" altLang="zh-CN" sz="2400" b="1" dirty="0" smtClean="0">
                <a:solidFill>
                  <a:srgbClr val="FF0000"/>
                </a:solidFill>
                <a:latin typeface="楷体" pitchFamily="49" charset="-122"/>
                <a:ea typeface="楷体" pitchFamily="49" charset="-122"/>
              </a:rPr>
              <a:t>下南洋</a:t>
            </a:r>
            <a:r>
              <a:rPr lang="en-US" altLang="zh-CN" sz="2400" b="1" dirty="0" smtClean="0">
                <a:solidFill>
                  <a:srgbClr val="FF0000"/>
                </a:solidFill>
                <a:latin typeface="楷体" pitchFamily="49" charset="-122"/>
                <a:ea typeface="楷体" pitchFamily="49" charset="-122"/>
              </a:rPr>
              <a:t>”</a:t>
            </a:r>
            <a:r>
              <a:rPr lang="zh-CN" altLang="zh-CN" sz="2400" b="1" dirty="0" smtClean="0">
                <a:solidFill>
                  <a:srgbClr val="FF0000"/>
                </a:solidFill>
                <a:latin typeface="楷体" pitchFamily="49" charset="-122"/>
                <a:ea typeface="楷体" pitchFamily="49" charset="-122"/>
              </a:rPr>
              <a:t>等人口迁移方式，哪一种与上述材料中的移民类型相同？</a:t>
            </a:r>
          </a:p>
          <a:p>
            <a:r>
              <a:rPr lang="en-US" altLang="zh-CN" sz="2400" b="1" dirty="0" smtClean="0">
                <a:latin typeface="楷体" pitchFamily="49" charset="-122"/>
                <a:ea typeface="楷体" pitchFamily="49" charset="-122"/>
              </a:rPr>
              <a:t>⑵</a:t>
            </a:r>
            <a:r>
              <a:rPr lang="zh-CN" altLang="zh-CN" sz="2400" b="1" dirty="0" smtClean="0">
                <a:latin typeface="楷体" pitchFamily="49" charset="-122"/>
                <a:ea typeface="楷体" pitchFamily="49" charset="-122"/>
              </a:rPr>
              <a:t>目前，墨西哥的国际人口迁移与其历史上的国际人口迁移有何不同？</a:t>
            </a:r>
          </a:p>
          <a:p>
            <a:r>
              <a:rPr lang="en-US" altLang="zh-CN" sz="2400" b="1" dirty="0" smtClean="0">
                <a:solidFill>
                  <a:srgbClr val="FF0000"/>
                </a:solidFill>
                <a:latin typeface="楷体" pitchFamily="49" charset="-122"/>
                <a:ea typeface="楷体" pitchFamily="49" charset="-122"/>
              </a:rPr>
              <a:t>⑶</a:t>
            </a:r>
            <a:r>
              <a:rPr lang="zh-CN" altLang="zh-CN" sz="2400" b="1" dirty="0" smtClean="0">
                <a:solidFill>
                  <a:srgbClr val="FF0000"/>
                </a:solidFill>
                <a:latin typeface="楷体" pitchFamily="49" charset="-122"/>
                <a:ea typeface="楷体" pitchFamily="49" charset="-122"/>
              </a:rPr>
              <a:t>目前国际人口迁移的主要流向有何特点？</a:t>
            </a:r>
          </a:p>
          <a:p>
            <a:endParaRPr lang="zh-CN" altLang="zh-CN" sz="2800" b="1" dirty="0" smtClean="0">
              <a:latin typeface="楷体" pitchFamily="49" charset="-122"/>
              <a:ea typeface="楷体" pitchFamily="49" charset="-122"/>
            </a:endParaRP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linds(horizontal)">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228865"/>
            <a:ext cx="8507288" cy="684419"/>
          </a:xfrm>
        </p:spPr>
        <p:txBody>
          <a:bodyPr/>
          <a:lstStyle/>
          <a:p>
            <a:pPr algn="l"/>
            <a:r>
              <a:rPr lang="zh-CN" altLang="zh-CN" sz="3600" b="1" dirty="0" smtClean="0">
                <a:solidFill>
                  <a:srgbClr val="FF0000"/>
                </a:solidFill>
                <a:latin typeface="楷体" pitchFamily="49" charset="-122"/>
                <a:ea typeface="楷体" pitchFamily="49" charset="-122"/>
              </a:rPr>
              <a:t>提示：</a:t>
            </a:r>
            <a:endParaRPr lang="zh-CN" altLang="en-US" sz="3600" b="1" dirty="0">
              <a:solidFill>
                <a:srgbClr val="FF0000"/>
              </a:solidFill>
              <a:latin typeface="楷体" pitchFamily="49" charset="-122"/>
              <a:ea typeface="楷体" pitchFamily="49" charset="-122"/>
            </a:endParaRPr>
          </a:p>
        </p:txBody>
      </p:sp>
      <p:sp>
        <p:nvSpPr>
          <p:cNvPr id="3" name="内容占位符 2"/>
          <p:cNvSpPr>
            <a:spLocks noGrp="1"/>
          </p:cNvSpPr>
          <p:nvPr>
            <p:ph idx="1"/>
          </p:nvPr>
        </p:nvSpPr>
        <p:spPr>
          <a:xfrm>
            <a:off x="467544" y="985292"/>
            <a:ext cx="8496944" cy="4119844"/>
          </a:xfrm>
        </p:spPr>
        <p:txBody>
          <a:bodyPr/>
          <a:lstStyle/>
          <a:p>
            <a:r>
              <a:rPr lang="en-US" altLang="zh-CN" b="1" dirty="0" smtClean="0">
                <a:latin typeface="楷体" pitchFamily="49" charset="-122"/>
                <a:ea typeface="楷体" pitchFamily="49" charset="-122"/>
              </a:rPr>
              <a:t>⑴“</a:t>
            </a:r>
            <a:r>
              <a:rPr lang="zh-CN" altLang="zh-CN" b="1" dirty="0" smtClean="0">
                <a:latin typeface="楷体" pitchFamily="49" charset="-122"/>
                <a:ea typeface="楷体" pitchFamily="49" charset="-122"/>
              </a:rPr>
              <a:t>走西口</a:t>
            </a:r>
            <a:r>
              <a:rPr lang="en-US" altLang="zh-CN" b="1" dirty="0" smtClean="0">
                <a:latin typeface="楷体" pitchFamily="49" charset="-122"/>
                <a:ea typeface="楷体" pitchFamily="49" charset="-122"/>
              </a:rPr>
              <a:t>”“</a:t>
            </a:r>
            <a:r>
              <a:rPr lang="zh-CN" altLang="zh-CN" b="1" dirty="0" smtClean="0">
                <a:latin typeface="楷体" pitchFamily="49" charset="-122"/>
                <a:ea typeface="楷体" pitchFamily="49" charset="-122"/>
              </a:rPr>
              <a:t>闯关东</a:t>
            </a:r>
            <a:r>
              <a:rPr lang="en-US" altLang="zh-CN" b="1" dirty="0" smtClean="0">
                <a:latin typeface="楷体" pitchFamily="49" charset="-122"/>
                <a:ea typeface="楷体" pitchFamily="49" charset="-122"/>
              </a:rPr>
              <a:t>”</a:t>
            </a:r>
            <a:r>
              <a:rPr lang="zh-CN" altLang="zh-CN" b="1" dirty="0" smtClean="0">
                <a:latin typeface="楷体" pitchFamily="49" charset="-122"/>
                <a:ea typeface="楷体" pitchFamily="49" charset="-122"/>
              </a:rPr>
              <a:t>均是指我国历史上的国内人口迁移，而</a:t>
            </a:r>
            <a:r>
              <a:rPr lang="en-US" altLang="zh-CN" b="1" dirty="0" smtClean="0">
                <a:latin typeface="楷体" pitchFamily="49" charset="-122"/>
                <a:ea typeface="楷体" pitchFamily="49" charset="-122"/>
              </a:rPr>
              <a:t>“</a:t>
            </a:r>
            <a:r>
              <a:rPr lang="zh-CN" altLang="zh-CN" b="1" dirty="0" smtClean="0">
                <a:latin typeface="楷体" pitchFamily="49" charset="-122"/>
                <a:ea typeface="楷体" pitchFamily="49" charset="-122"/>
              </a:rPr>
              <a:t>下南洋</a:t>
            </a:r>
            <a:r>
              <a:rPr lang="en-US" altLang="zh-CN" b="1" dirty="0" smtClean="0">
                <a:latin typeface="楷体" pitchFamily="49" charset="-122"/>
                <a:ea typeface="楷体" pitchFamily="49" charset="-122"/>
              </a:rPr>
              <a:t>”</a:t>
            </a:r>
            <a:r>
              <a:rPr lang="zh-CN" altLang="zh-CN" b="1" dirty="0" smtClean="0">
                <a:latin typeface="楷体" pitchFamily="49" charset="-122"/>
                <a:ea typeface="楷体" pitchFamily="49" charset="-122"/>
              </a:rPr>
              <a:t>则是指国际人口迁移，与材料中所述的移民类型相同。</a:t>
            </a:r>
          </a:p>
          <a:p>
            <a:r>
              <a:rPr lang="en-US" altLang="zh-CN" b="1" dirty="0" smtClean="0">
                <a:latin typeface="楷体" pitchFamily="49" charset="-122"/>
                <a:ea typeface="楷体" pitchFamily="49" charset="-122"/>
              </a:rPr>
              <a:t>⑵</a:t>
            </a:r>
            <a:r>
              <a:rPr lang="zh-CN" altLang="zh-CN" b="1" dirty="0" smtClean="0">
                <a:latin typeface="楷体" pitchFamily="49" charset="-122"/>
                <a:ea typeface="楷体" pitchFamily="49" charset="-122"/>
              </a:rPr>
              <a:t>墨西哥是一个移民国家，历史上主要是人口迁入，而目前则是人口迁出。</a:t>
            </a:r>
          </a:p>
          <a:p>
            <a:r>
              <a:rPr lang="en-US" altLang="zh-CN" b="1" dirty="0" smtClean="0">
                <a:latin typeface="楷体" pitchFamily="49" charset="-122"/>
                <a:ea typeface="楷体" pitchFamily="49" charset="-122"/>
              </a:rPr>
              <a:t>⑶</a:t>
            </a:r>
            <a:r>
              <a:rPr lang="zh-CN" altLang="zh-CN" b="1" dirty="0" smtClean="0">
                <a:latin typeface="楷体" pitchFamily="49" charset="-122"/>
                <a:ea typeface="楷体" pitchFamily="49" charset="-122"/>
              </a:rPr>
              <a:t>目前国际人口迁移主要是由发展中国家流向发达国家。</a:t>
            </a:r>
          </a:p>
          <a:p>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228865"/>
            <a:ext cx="8363272" cy="900443"/>
          </a:xfrm>
        </p:spPr>
        <p:txBody>
          <a:bodyPr rtlCol="0">
            <a:normAutofit fontScale="90000"/>
          </a:bodyPr>
          <a:lstStyle/>
          <a:p>
            <a:pPr algn="l" fontAlgn="auto">
              <a:spcAft>
                <a:spcPts val="0"/>
              </a:spcAft>
              <a:defRPr/>
            </a:pPr>
            <a:r>
              <a:rPr lang="en-US" altLang="zh-CN" sz="4000" b="1" dirty="0" smtClean="0">
                <a:solidFill>
                  <a:srgbClr val="FF0000"/>
                </a:solidFill>
                <a:latin typeface="楷体" pitchFamily="49" charset="-122"/>
                <a:ea typeface="楷体" pitchFamily="49" charset="-122"/>
              </a:rPr>
              <a:t>2</a:t>
            </a:r>
            <a:r>
              <a:rPr lang="zh-CN" altLang="en-US" sz="4000" b="1" dirty="0" smtClean="0">
                <a:solidFill>
                  <a:srgbClr val="FF0000"/>
                </a:solidFill>
                <a:latin typeface="楷体" pitchFamily="49" charset="-122"/>
                <a:ea typeface="楷体" pitchFamily="49" charset="-122"/>
              </a:rPr>
              <a:t>、世界人口迁移</a:t>
            </a:r>
            <a:r>
              <a:rPr lang="en-US" altLang="zh-CN" b="1" dirty="0" smtClean="0">
                <a:solidFill>
                  <a:srgbClr val="FF0000"/>
                </a:solidFill>
                <a:latin typeface="楷体" pitchFamily="49" charset="-122"/>
                <a:ea typeface="楷体" pitchFamily="49" charset="-122"/>
              </a:rPr>
              <a:t/>
            </a:r>
            <a:br>
              <a:rPr lang="en-US" altLang="zh-CN" b="1" dirty="0" smtClean="0">
                <a:solidFill>
                  <a:srgbClr val="FF0000"/>
                </a:solidFill>
                <a:latin typeface="楷体" pitchFamily="49" charset="-122"/>
                <a:ea typeface="楷体" pitchFamily="49" charset="-122"/>
              </a:rPr>
            </a:br>
            <a:r>
              <a:rPr lang="zh-CN" altLang="zh-CN" sz="3600" b="1" dirty="0" smtClean="0">
                <a:solidFill>
                  <a:srgbClr val="002060"/>
                </a:solidFill>
                <a:latin typeface="楷体" pitchFamily="49" charset="-122"/>
                <a:ea typeface="楷体" pitchFamily="49" charset="-122"/>
              </a:rPr>
              <a:t>⑴</a:t>
            </a:r>
            <a:r>
              <a:rPr lang="zh-CN" altLang="zh-CN" sz="3600" b="1" dirty="0">
                <a:solidFill>
                  <a:srgbClr val="002060"/>
                </a:solidFill>
                <a:latin typeface="楷体" pitchFamily="49" charset="-122"/>
                <a:ea typeface="楷体" pitchFamily="49" charset="-122"/>
              </a:rPr>
              <a:t>国际人口</a:t>
            </a:r>
            <a:r>
              <a:rPr lang="zh-CN" altLang="zh-CN" sz="3600" b="1" dirty="0" smtClean="0">
                <a:solidFill>
                  <a:srgbClr val="002060"/>
                </a:solidFill>
                <a:latin typeface="楷体" pitchFamily="49" charset="-122"/>
                <a:ea typeface="楷体" pitchFamily="49" charset="-122"/>
              </a:rPr>
              <a:t>迁移</a:t>
            </a:r>
            <a:r>
              <a:rPr lang="zh-CN" altLang="en-US" sz="3600" b="1" dirty="0" smtClean="0">
                <a:solidFill>
                  <a:srgbClr val="002060"/>
                </a:solidFill>
                <a:latin typeface="楷体" pitchFamily="49" charset="-122"/>
                <a:ea typeface="楷体" pitchFamily="49" charset="-122"/>
              </a:rPr>
              <a:t>（</a:t>
            </a:r>
            <a:r>
              <a:rPr lang="zh-CN" altLang="en-US" sz="3600" b="1" dirty="0" smtClean="0">
                <a:solidFill>
                  <a:srgbClr val="FF0000"/>
                </a:solidFill>
                <a:latin typeface="楷体" pitchFamily="49" charset="-122"/>
                <a:ea typeface="楷体" pitchFamily="49" charset="-122"/>
              </a:rPr>
              <a:t>比较时空差异</a:t>
            </a:r>
            <a:r>
              <a:rPr lang="zh-CN" altLang="en-US" sz="3600" b="1" dirty="0" smtClean="0">
                <a:solidFill>
                  <a:srgbClr val="002060"/>
                </a:solidFill>
                <a:latin typeface="楷体" pitchFamily="49" charset="-122"/>
                <a:ea typeface="楷体" pitchFamily="49" charset="-122"/>
              </a:rPr>
              <a:t>）</a:t>
            </a:r>
            <a:endParaRPr lang="zh-CN" altLang="en-US" sz="3600" dirty="0">
              <a:solidFill>
                <a:srgbClr val="002060"/>
              </a:solidFill>
              <a:latin typeface="楷体" pitchFamily="49" charset="-122"/>
              <a:ea typeface="楷体" pitchFamily="49" charset="-122"/>
            </a:endParaRPr>
          </a:p>
        </p:txBody>
      </p:sp>
      <p:pic>
        <p:nvPicPr>
          <p:cNvPr id="16386" name="Picture 2" descr="http://www.chinabaike.com/article/UploadPic/2007-7/2007727133514754.jpg"/>
          <p:cNvPicPr>
            <a:picLocks noChangeAspect="1" noChangeArrowheads="1"/>
          </p:cNvPicPr>
          <p:nvPr/>
        </p:nvPicPr>
        <p:blipFill>
          <a:blip r:embed="rId2" r:link="rId3" cstate="print"/>
          <a:srcRect l="1396" t="2264" r="916"/>
          <a:stretch>
            <a:fillRect/>
          </a:stretch>
        </p:blipFill>
        <p:spPr bwMode="auto">
          <a:xfrm>
            <a:off x="153595" y="1273324"/>
            <a:ext cx="8892480" cy="4248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79512" y="228865"/>
            <a:ext cx="8507288" cy="612411"/>
          </a:xfrm>
        </p:spPr>
        <p:txBody>
          <a:bodyPr/>
          <a:lstStyle/>
          <a:p>
            <a:pPr algn="l"/>
            <a:r>
              <a:rPr lang="zh-CN" altLang="en-US" sz="3600" b="1" dirty="0" smtClean="0">
                <a:solidFill>
                  <a:srgbClr val="FF0000"/>
                </a:solidFill>
                <a:latin typeface="楷体" pitchFamily="49" charset="-122"/>
                <a:ea typeface="楷体" pitchFamily="49" charset="-122"/>
              </a:rPr>
              <a:t>二战后世界人口迁移</a:t>
            </a:r>
            <a:endParaRPr lang="zh-CN" altLang="en-US" sz="3600" b="1" dirty="0">
              <a:solidFill>
                <a:srgbClr val="FF0000"/>
              </a:solidFill>
              <a:latin typeface="楷体" pitchFamily="49" charset="-122"/>
              <a:ea typeface="楷体" pitchFamily="49" charset="-122"/>
            </a:endParaRPr>
          </a:p>
        </p:txBody>
      </p:sp>
      <p:pic>
        <p:nvPicPr>
          <p:cNvPr id="45060" name="Picture 4" descr="https://thumb.1010pic.com/pic6/res/GZDL/web/STSource/2018031306063765179993/SYS201803130606379771419372_ST/SYS201803130606379771419372_ST.001.png"/>
          <p:cNvPicPr>
            <a:picLocks noChangeAspect="1" noChangeArrowheads="1"/>
          </p:cNvPicPr>
          <p:nvPr/>
        </p:nvPicPr>
        <p:blipFill>
          <a:blip r:embed="rId2" cstate="print"/>
          <a:srcRect t="1496" r="962" b="1232"/>
          <a:stretch>
            <a:fillRect/>
          </a:stretch>
        </p:blipFill>
        <p:spPr bwMode="auto">
          <a:xfrm>
            <a:off x="755576" y="841276"/>
            <a:ext cx="7416824" cy="468052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TotalTime>
  <Words>4287</Words>
  <Application>Microsoft Office PowerPoint</Application>
  <PresentationFormat>全屏显示(16:10)</PresentationFormat>
  <Paragraphs>237</Paragraphs>
  <Slides>36</Slides>
  <Notes>0</Notes>
  <HiddenSlides>0</HiddenSlides>
  <MMClips>0</MMClips>
  <ScaleCrop>false</ScaleCrop>
  <HeadingPairs>
    <vt:vector size="4" baseType="variant">
      <vt:variant>
        <vt:lpstr>主题</vt:lpstr>
      </vt:variant>
      <vt:variant>
        <vt:i4>1</vt:i4>
      </vt:variant>
      <vt:variant>
        <vt:lpstr>幻灯片标题</vt:lpstr>
      </vt:variant>
      <vt:variant>
        <vt:i4>36</vt:i4>
      </vt:variant>
    </vt:vector>
  </HeadingPairs>
  <TitlesOfParts>
    <vt:vector size="37" baseType="lpstr">
      <vt:lpstr>Office 主题</vt:lpstr>
      <vt:lpstr>第二节 人口的空间变化 </vt:lpstr>
      <vt:lpstr>幻灯片 2</vt:lpstr>
      <vt:lpstr>学习思路：</vt:lpstr>
      <vt:lpstr>人口移动、人口迁移和人口流动比较</vt:lpstr>
      <vt:lpstr>一、人口的迁移</vt:lpstr>
      <vt:lpstr>问题思考：</vt:lpstr>
      <vt:lpstr>提示：</vt:lpstr>
      <vt:lpstr>2、世界人口迁移 ⑴国际人口迁移（比较时空差异）</vt:lpstr>
      <vt:lpstr>二战后世界人口迁移</vt:lpstr>
      <vt:lpstr>幻灯片 10</vt:lpstr>
      <vt:lpstr>人口迁移的意义：</vt:lpstr>
      <vt:lpstr>图为世界部分地区人口迁移示意图，思考：左右图有何区别？</vt:lpstr>
      <vt:lpstr>⑵世界各国国内人口迁移</vt:lpstr>
      <vt:lpstr>美国国内的人口迁移——案例2</vt:lpstr>
      <vt:lpstr>二、人口迁移的因素及其影响</vt:lpstr>
      <vt:lpstr>提示： 影响人口迁移的因素中，主导是经济因素，但在特定时空条件下，任一因素均有可能成为决定性因素。</vt:lpstr>
      <vt:lpstr>幻灯片 17</vt:lpstr>
      <vt:lpstr>问题思考：</vt:lpstr>
      <vt:lpstr>问题思考：</vt:lpstr>
      <vt:lpstr>2、人口迁移对地理环境产生的影响</vt:lpstr>
      <vt:lpstr>人口迁移对区域的影响分析</vt:lpstr>
      <vt:lpstr>人口迁移对环境的影响</vt:lpstr>
      <vt:lpstr>推测：可能发生的时间，迁移的主要原因</vt:lpstr>
      <vt:lpstr>下表资料反映了2001～2050年世界移民趋势。</vt:lpstr>
      <vt:lpstr>三、中国的人口迁移与“民工潮（荒）”</vt:lpstr>
      <vt:lpstr>幻灯片 26</vt:lpstr>
      <vt:lpstr>建国以来，中国人口迁移的方向、原因及影响</vt:lpstr>
      <vt:lpstr>问题思考：</vt:lpstr>
      <vt:lpstr>幻灯片 29</vt:lpstr>
      <vt:lpstr>二、影响人口迁移的主要因素 社会经济因素是主要因素；自然环境是基础因素。</vt:lpstr>
      <vt:lpstr>现阶段我国人口大规模流动的主要原因和直接结果。</vt:lpstr>
      <vt:lpstr>我国的农民工问题</vt:lpstr>
      <vt:lpstr>我国某省级行政区的常住人口中，外来人口占40%左右，下图为该省级行政区外来人口年龄结构示意图。读图，回答问题。 </vt:lpstr>
      <vt:lpstr>我国的农民工对城市发展的影响</vt:lpstr>
      <vt:lpstr>幻灯片 35</vt:lpstr>
      <vt:lpstr>案例2“活动”</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第二节 人口的空间变化 </dc:title>
  <dc:creator>Administrator</dc:creator>
  <cp:lastModifiedBy>Administrator</cp:lastModifiedBy>
  <cp:revision>50</cp:revision>
  <dcterms:created xsi:type="dcterms:W3CDTF">2017-03-21T11:37:36Z</dcterms:created>
  <dcterms:modified xsi:type="dcterms:W3CDTF">2020-02-16T12:51:26Z</dcterms:modified>
</cp:coreProperties>
</file>