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  <p:sldMasterId id="2147483660" r:id="rId3"/>
    <p:sldMasterId id="2147483696" r:id="rId4"/>
  </p:sldMasterIdLst>
  <p:notesMasterIdLst>
    <p:notesMasterId r:id="rId16"/>
  </p:notesMasterIdLst>
  <p:sldIdLst>
    <p:sldId id="257" r:id="rId5"/>
    <p:sldId id="474" r:id="rId6"/>
    <p:sldId id="531" r:id="rId7"/>
    <p:sldId id="534" r:id="rId8"/>
    <p:sldId id="532" r:id="rId9"/>
    <p:sldId id="533" r:id="rId10"/>
    <p:sldId id="535" r:id="rId11"/>
    <p:sldId id="473" r:id="rId12"/>
    <p:sldId id="475" r:id="rId13"/>
    <p:sldId id="476" r:id="rId14"/>
    <p:sldId id="480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506" y="-102"/>
      </p:cViewPr>
      <p:guideLst>
        <p:guide orient="horz" pos="214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3492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819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zh-CN" sz="1200" dirty="0"/>
              <a:t>‹#›</a:t>
            </a:fld>
            <a:endParaRPr lang="zh-CN" altLang="zh-CN" sz="1200" dirty="0"/>
          </a:p>
        </p:txBody>
      </p:sp>
    </p:spTree>
    <p:extLst>
      <p:ext uri="{BB962C8B-B14F-4D97-AF65-F5344CB8AC3E}">
        <p14:creationId xmlns:p14="http://schemas.microsoft.com/office/powerpoint/2010/main" val="28722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Rectangle 4"/>
            <p:cNvSpPr>
              <a:spLocks noChangeArrowheads="1"/>
            </p:cNvSpPr>
            <p:nvPr/>
          </p:nvSpPr>
          <p:spPr bwMode="auto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9226" name="Group 5"/>
            <p:cNvGrpSpPr/>
            <p:nvPr/>
          </p:nvGrpSpPr>
          <p:grpSpPr>
            <a:xfrm>
              <a:off x="0" y="672"/>
              <a:ext cx="1806" cy="1989"/>
              <a:chOff x="0" y="0"/>
              <a:chExt cx="1806" cy="1989"/>
            </a:xfrm>
          </p:grpSpPr>
          <p:sp>
            <p:nvSpPr>
              <p:cNvPr id="21" name="Rectangle 6"/>
              <p:cNvSpPr>
                <a:spLocks noChangeArrowheads="1"/>
              </p:cNvSpPr>
              <p:nvPr/>
            </p:nvSpPr>
            <p:spPr bwMode="auto">
              <a:xfrm>
                <a:off x="361" y="1585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1081" y="393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437" y="0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4" name="Rectangle 9"/>
              <p:cNvSpPr>
                <a:spLocks noChangeArrowheads="1"/>
              </p:cNvSpPr>
              <p:nvPr/>
            </p:nvSpPr>
            <p:spPr bwMode="auto">
              <a:xfrm>
                <a:off x="719" y="1585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5" name="Rectangle 10"/>
              <p:cNvSpPr>
                <a:spLocks noChangeArrowheads="1"/>
              </p:cNvSpPr>
              <p:nvPr/>
            </p:nvSpPr>
            <p:spPr bwMode="auto">
              <a:xfrm>
                <a:off x="1437" y="393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719" y="792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/>
            </p:nvSpPr>
            <p:spPr bwMode="auto">
              <a:xfrm>
                <a:off x="0" y="792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8" name="Rectangle 13"/>
              <p:cNvSpPr>
                <a:spLocks noChangeArrowheads="1"/>
              </p:cNvSpPr>
              <p:nvPr/>
            </p:nvSpPr>
            <p:spPr bwMode="auto">
              <a:xfrm>
                <a:off x="1081" y="792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9" name="Rectangle 14"/>
              <p:cNvSpPr>
                <a:spLocks noChangeArrowheads="1"/>
              </p:cNvSpPr>
              <p:nvPr/>
            </p:nvSpPr>
            <p:spPr bwMode="auto">
              <a:xfrm>
                <a:off x="361" y="1185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30" name="Rectangle 15"/>
              <p:cNvSpPr>
                <a:spLocks noChangeArrowheads="1"/>
              </p:cNvSpPr>
              <p:nvPr/>
            </p:nvSpPr>
            <p:spPr bwMode="auto">
              <a:xfrm>
                <a:off x="719" y="1185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206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zh-CN"/>
              <a:t>单击此处编辑母版标题样式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r>
              <a:rPr lang="zh-CN"/>
              <a:t>单击此处编辑母版副标题样式</a:t>
            </a:r>
          </a:p>
        </p:txBody>
      </p:sp>
      <p:sp>
        <p:nvSpPr>
          <p:cNvPr id="31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3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algn="r"/>
            <a:fld id="{9A0DB2DC-4C9A-4742-B13C-FB6460FD3503}" type="slidenum">
              <a:rPr lang="zh-CN" altLang="zh-CN" dirty="0">
                <a:latin typeface="Arial Black" panose="020B0A04020102020204" pitchFamily="34" charset="0"/>
              </a:rPr>
              <a:t>‹#›</a:t>
            </a:fld>
            <a:endParaRPr lang="zh-CN" altLang="zh-CN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Rectangle 4"/>
            <p:cNvSpPr>
              <a:spLocks noChangeArrowheads="1"/>
            </p:cNvSpPr>
            <p:nvPr/>
          </p:nvSpPr>
          <p:spPr bwMode="auto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9226" name="Group 5"/>
            <p:cNvGrpSpPr/>
            <p:nvPr/>
          </p:nvGrpSpPr>
          <p:grpSpPr>
            <a:xfrm>
              <a:off x="0" y="672"/>
              <a:ext cx="1806" cy="1989"/>
              <a:chOff x="0" y="0"/>
              <a:chExt cx="1806" cy="1989"/>
            </a:xfrm>
          </p:grpSpPr>
          <p:sp>
            <p:nvSpPr>
              <p:cNvPr id="21" name="Rectangle 6"/>
              <p:cNvSpPr>
                <a:spLocks noChangeArrowheads="1"/>
              </p:cNvSpPr>
              <p:nvPr/>
            </p:nvSpPr>
            <p:spPr bwMode="auto">
              <a:xfrm>
                <a:off x="361" y="1585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1081" y="393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437" y="0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4" name="Rectangle 9"/>
              <p:cNvSpPr>
                <a:spLocks noChangeArrowheads="1"/>
              </p:cNvSpPr>
              <p:nvPr/>
            </p:nvSpPr>
            <p:spPr bwMode="auto">
              <a:xfrm>
                <a:off x="719" y="1585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5" name="Rectangle 10"/>
              <p:cNvSpPr>
                <a:spLocks noChangeArrowheads="1"/>
              </p:cNvSpPr>
              <p:nvPr/>
            </p:nvSpPr>
            <p:spPr bwMode="auto">
              <a:xfrm>
                <a:off x="1437" y="393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719" y="792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/>
            </p:nvSpPr>
            <p:spPr bwMode="auto">
              <a:xfrm>
                <a:off x="0" y="792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8" name="Rectangle 13"/>
              <p:cNvSpPr>
                <a:spLocks noChangeArrowheads="1"/>
              </p:cNvSpPr>
              <p:nvPr/>
            </p:nvSpPr>
            <p:spPr bwMode="auto">
              <a:xfrm>
                <a:off x="1081" y="792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9" name="Rectangle 14"/>
              <p:cNvSpPr>
                <a:spLocks noChangeArrowheads="1"/>
              </p:cNvSpPr>
              <p:nvPr/>
            </p:nvSpPr>
            <p:spPr bwMode="auto">
              <a:xfrm>
                <a:off x="361" y="1185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30" name="Rectangle 15"/>
              <p:cNvSpPr>
                <a:spLocks noChangeArrowheads="1"/>
              </p:cNvSpPr>
              <p:nvPr/>
            </p:nvSpPr>
            <p:spPr bwMode="auto">
              <a:xfrm>
                <a:off x="719" y="1185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zh-CN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206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zh-CN"/>
              <a:t>单击此处编辑母版标题样式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r>
              <a:rPr lang="zh-CN"/>
              <a:t>单击此处编辑母版副标题样式</a:t>
            </a:r>
          </a:p>
        </p:txBody>
      </p:sp>
      <p:sp>
        <p:nvSpPr>
          <p:cNvPr id="31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3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algn="r"/>
            <a:fld id="{9A0DB2DC-4C9A-4742-B13C-FB6460FD3503}" type="slidenum">
              <a:rPr lang="zh-CN" altLang="zh-CN" dirty="0">
                <a:latin typeface="Arial Black" panose="020B0A04020102020204" pitchFamily="34" charset="0"/>
              </a:rPr>
              <a:t>‹#›</a:t>
            </a:fld>
            <a:endParaRPr lang="zh-CN" altLang="zh-CN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grpSp>
        <p:nvGrpSpPr>
          <p:cNvPr id="4100" name="Group 4"/>
          <p:cNvGrpSpPr/>
          <p:nvPr/>
        </p:nvGrpSpPr>
        <p:grpSpPr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101" name="Rectangle 1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4102" name="Rectangle 15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pic>
        <p:nvPicPr>
          <p:cNvPr id="5127" name="Picture 7" descr="b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93027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zh-CN" altLang="zh-CN" dirty="0"/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  <p:grpSp>
        <p:nvGrpSpPr>
          <p:cNvPr id="4100" name="Group 4"/>
          <p:cNvGrpSpPr/>
          <p:nvPr/>
        </p:nvGrpSpPr>
        <p:grpSpPr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101" name="Rectangle 1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4102" name="Rectangle 15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/>
          <p:nvPr/>
        </p:nvSpPr>
        <p:spPr>
          <a:xfrm>
            <a:off x="0" y="475933"/>
            <a:ext cx="9448800" cy="1938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专题四  硫、氮和可持续发展</a:t>
            </a:r>
          </a:p>
          <a:p>
            <a:pPr algn="ctr">
              <a:spcBef>
                <a:spcPct val="50000"/>
              </a:spcBef>
            </a:pPr>
            <a:endParaRPr lang="zh-CN" altLang="en-US" sz="4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8" name="Text Box 4"/>
          <p:cNvSpPr txBox="1"/>
          <p:nvPr/>
        </p:nvSpPr>
        <p:spPr>
          <a:xfrm>
            <a:off x="7620000" y="6338888"/>
            <a:ext cx="15240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00" b="1" dirty="0">
              <a:latin typeface="Arial" panose="020B0604020202020204" pitchFamily="34" charset="0"/>
            </a:endParaRPr>
          </a:p>
        </p:txBody>
      </p:sp>
      <p:grpSp>
        <p:nvGrpSpPr>
          <p:cNvPr id="11269" name="Group 5"/>
          <p:cNvGrpSpPr>
            <a:grpSpLocks noChangeAspect="1"/>
          </p:cNvGrpSpPr>
          <p:nvPr/>
        </p:nvGrpSpPr>
        <p:grpSpPr>
          <a:xfrm>
            <a:off x="6019800" y="4572000"/>
            <a:ext cx="3124200" cy="2286000"/>
            <a:chOff x="0" y="0"/>
            <a:chExt cx="1968" cy="1440"/>
          </a:xfrm>
        </p:grpSpPr>
        <p:pic>
          <p:nvPicPr>
            <p:cNvPr id="11270" name="Picture 6" descr="0130000034638512359692644646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84"/>
              <a:ext cx="1056" cy="105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271" name="Picture 7" descr="%C6%F7%C3%F3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8" y="0"/>
              <a:ext cx="960" cy="144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085340" y="2115820"/>
            <a:ext cx="6906260" cy="2209800"/>
          </a:xfrm>
        </p:spPr>
        <p:txBody>
          <a:bodyPr/>
          <a:lstStyle/>
          <a:p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第一单元  含硫化合物的性质和应用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/>
          <p:nvPr/>
        </p:nvSpPr>
        <p:spPr>
          <a:xfrm>
            <a:off x="250825" y="1196975"/>
            <a:ext cx="8675688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000" b="1" dirty="0">
                <a:solidFill>
                  <a:srgbClr val="0000FF"/>
                </a:solidFill>
                <a:latin typeface="Arial" panose="020B0604020202020204" pitchFamily="34" charset="0"/>
              </a:rPr>
              <a:t>（1</a:t>
            </a: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</a:rPr>
              <a:t>）与</a:t>
            </a: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金属反应</a:t>
            </a:r>
            <a:r>
              <a:rPr lang="zh-CN" altLang="en-US" sz="4000" b="1" dirty="0">
                <a:latin typeface="Arial" panose="020B0604020202020204" pitchFamily="34" charset="0"/>
              </a:rPr>
              <a:t>：</a:t>
            </a:r>
            <a:r>
              <a:rPr lang="zh-CN" altLang="en-US" sz="3200" b="1" dirty="0">
                <a:latin typeface="Arial" panose="020B0604020202020204" pitchFamily="34" charset="0"/>
              </a:rPr>
              <a:t>能跟大多数金属反应</a:t>
            </a:r>
          </a:p>
        </p:txBody>
      </p:sp>
      <p:sp>
        <p:nvSpPr>
          <p:cNvPr id="13316" name="Text Box 4"/>
          <p:cNvSpPr txBox="1"/>
          <p:nvPr/>
        </p:nvSpPr>
        <p:spPr>
          <a:xfrm>
            <a:off x="468313" y="2060575"/>
            <a:ext cx="792003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000" b="1" dirty="0">
                <a:latin typeface="Arial" panose="020B0604020202020204" pitchFamily="34" charset="0"/>
              </a:rPr>
              <a:t>2Na+S=Na</a:t>
            </a:r>
            <a:r>
              <a:rPr lang="zh-CN" altLang="zh-CN" sz="4000" b="1" baseline="-25000" dirty="0">
                <a:latin typeface="Arial" panose="020B0604020202020204" pitchFamily="34" charset="0"/>
              </a:rPr>
              <a:t>2</a:t>
            </a:r>
            <a:r>
              <a:rPr lang="zh-CN" altLang="zh-CN" sz="4000" b="1" dirty="0">
                <a:latin typeface="Arial" panose="020B0604020202020204" pitchFamily="34" charset="0"/>
              </a:rPr>
              <a:t>S  (</a:t>
            </a:r>
            <a:r>
              <a:rPr lang="zh-CN" altLang="en-US" sz="4000" b="1" dirty="0">
                <a:latin typeface="Arial" panose="020B0604020202020204" pitchFamily="34" charset="0"/>
              </a:rPr>
              <a:t>加热或研磨爆炸</a:t>
            </a:r>
            <a:r>
              <a:rPr lang="zh-CN" altLang="zh-CN" sz="4000" b="1" dirty="0">
                <a:latin typeface="Arial" panose="020B0604020202020204" pitchFamily="34" charset="0"/>
              </a:rPr>
              <a:t>)</a:t>
            </a:r>
          </a:p>
        </p:txBody>
      </p:sp>
      <p:grpSp>
        <p:nvGrpSpPr>
          <p:cNvPr id="2" name="Group 5"/>
          <p:cNvGrpSpPr/>
          <p:nvPr/>
        </p:nvGrpSpPr>
        <p:grpSpPr>
          <a:xfrm>
            <a:off x="539750" y="3573463"/>
            <a:ext cx="5689600" cy="773112"/>
            <a:chOff x="0" y="0"/>
            <a:chExt cx="3584" cy="487"/>
          </a:xfrm>
        </p:grpSpPr>
        <p:sp>
          <p:nvSpPr>
            <p:cNvPr id="15372" name="Text Box 6"/>
            <p:cNvSpPr txBox="1"/>
            <p:nvPr/>
          </p:nvSpPr>
          <p:spPr>
            <a:xfrm>
              <a:off x="0" y="45"/>
              <a:ext cx="3584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40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2Cu+S=Cu</a:t>
              </a:r>
              <a:r>
                <a:rPr lang="zh-CN" altLang="zh-CN" sz="4000" b="1" baseline="-25000" dirty="0">
                  <a:solidFill>
                    <a:srgbClr val="0000FF"/>
                  </a:solidFill>
                  <a:latin typeface="Arial" panose="020B0604020202020204" pitchFamily="34" charset="0"/>
                </a:rPr>
                <a:t>2</a:t>
              </a:r>
              <a:r>
                <a:rPr lang="zh-CN" altLang="zh-CN" sz="40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S (</a:t>
              </a:r>
              <a:r>
                <a:rPr lang="zh-CN" altLang="en-US" sz="40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黑色</a:t>
              </a:r>
              <a:r>
                <a:rPr lang="zh-CN" altLang="zh-CN" sz="40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5373" name="AutoShape 7"/>
            <p:cNvSpPr/>
            <p:nvPr/>
          </p:nvSpPr>
          <p:spPr>
            <a:xfrm>
              <a:off x="1044" y="0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539750" y="2852738"/>
            <a:ext cx="6769100" cy="773112"/>
            <a:chOff x="0" y="0"/>
            <a:chExt cx="4264" cy="487"/>
          </a:xfrm>
        </p:grpSpPr>
        <p:sp>
          <p:nvSpPr>
            <p:cNvPr id="15370" name="Text Box 9"/>
            <p:cNvSpPr txBox="1"/>
            <p:nvPr/>
          </p:nvSpPr>
          <p:spPr>
            <a:xfrm>
              <a:off x="0" y="45"/>
              <a:ext cx="4264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40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Fe+S=FeS  (</a:t>
              </a:r>
              <a:r>
                <a:rPr lang="zh-CN" altLang="en-US" sz="40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黑色</a:t>
              </a:r>
              <a:r>
                <a:rPr lang="zh-CN" altLang="zh-CN" sz="40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5371" name="AutoShape 10"/>
            <p:cNvSpPr/>
            <p:nvPr/>
          </p:nvSpPr>
          <p:spPr>
            <a:xfrm>
              <a:off x="816" y="0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13323" name="Text Box 11"/>
          <p:cNvSpPr txBox="1"/>
          <p:nvPr/>
        </p:nvSpPr>
        <p:spPr>
          <a:xfrm>
            <a:off x="468313" y="4652963"/>
            <a:ext cx="820896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000" b="1" dirty="0">
                <a:latin typeface="Arial" panose="020B0604020202020204" pitchFamily="34" charset="0"/>
              </a:rPr>
              <a:t>Hg+S=HgS</a:t>
            </a:r>
            <a:r>
              <a:rPr lang="zh-CN" altLang="en-US" sz="4000" b="1" dirty="0">
                <a:latin typeface="Arial" panose="020B0604020202020204" pitchFamily="34" charset="0"/>
              </a:rPr>
              <a:t>（常温下反应 ，除汞）</a:t>
            </a:r>
          </a:p>
        </p:txBody>
      </p:sp>
      <p:sp>
        <p:nvSpPr>
          <p:cNvPr id="13324" name="Text Box 12"/>
          <p:cNvSpPr txBox="1"/>
          <p:nvPr/>
        </p:nvSpPr>
        <p:spPr>
          <a:xfrm>
            <a:off x="5220018" y="3212783"/>
            <a:ext cx="388937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FF"/>
                </a:solidFill>
                <a:latin typeface="Arial" panose="020B0604020202020204" pitchFamily="34" charset="0"/>
              </a:rPr>
              <a:t>变价金属为低价</a:t>
            </a:r>
          </a:p>
        </p:txBody>
      </p:sp>
      <p:sp>
        <p:nvSpPr>
          <p:cNvPr id="13325" name="Text Box 13"/>
          <p:cNvSpPr txBox="1"/>
          <p:nvPr/>
        </p:nvSpPr>
        <p:spPr>
          <a:xfrm>
            <a:off x="395288" y="5589588"/>
            <a:ext cx="80645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000" b="1" dirty="0">
                <a:latin typeface="Arial" panose="020B0604020202020204" pitchFamily="34" charset="0"/>
              </a:rPr>
              <a:t>2A</a:t>
            </a:r>
            <a:r>
              <a:rPr lang="en-US" altLang="zh-CN" sz="4000" b="1" dirty="0">
                <a:latin typeface="Arial" panose="020B0604020202020204" pitchFamily="34" charset="0"/>
              </a:rPr>
              <a:t>l</a:t>
            </a:r>
            <a:r>
              <a:rPr lang="zh-CN" altLang="zh-CN" sz="4000" b="1" dirty="0">
                <a:latin typeface="Arial" panose="020B0604020202020204" pitchFamily="34" charset="0"/>
              </a:rPr>
              <a:t>+</a:t>
            </a:r>
            <a:r>
              <a:rPr lang="en-US" altLang="zh-CN" sz="4000" b="1" dirty="0">
                <a:latin typeface="Arial" panose="020B0604020202020204" pitchFamily="34" charset="0"/>
              </a:rPr>
              <a:t>3</a:t>
            </a:r>
            <a:r>
              <a:rPr lang="zh-CN" altLang="zh-CN" sz="4000" b="1" dirty="0">
                <a:latin typeface="Arial" panose="020B0604020202020204" pitchFamily="34" charset="0"/>
              </a:rPr>
              <a:t>S=A</a:t>
            </a:r>
            <a:r>
              <a:rPr lang="en-US" altLang="zh-CN" sz="4000" b="1" dirty="0">
                <a:latin typeface="Arial" panose="020B0604020202020204" pitchFamily="34" charset="0"/>
              </a:rPr>
              <a:t>l</a:t>
            </a:r>
            <a:r>
              <a:rPr lang="zh-CN" altLang="zh-CN" sz="4000" b="1" baseline="-25000" dirty="0">
                <a:latin typeface="Arial" panose="020B0604020202020204" pitchFamily="34" charset="0"/>
              </a:rPr>
              <a:t>2</a:t>
            </a:r>
            <a:r>
              <a:rPr lang="zh-CN" altLang="zh-CN" sz="4000" b="1" dirty="0">
                <a:latin typeface="Arial" panose="020B0604020202020204" pitchFamily="34" charset="0"/>
              </a:rPr>
              <a:t>S</a:t>
            </a:r>
            <a:r>
              <a:rPr lang="en-US" altLang="zh-CN" sz="4000" b="1" baseline="-25000" dirty="0">
                <a:sym typeface="+mn-ea"/>
              </a:rPr>
              <a:t>3</a:t>
            </a:r>
            <a:r>
              <a:rPr lang="zh-CN" altLang="en-US" sz="3200" b="1" dirty="0">
                <a:latin typeface="Arial" panose="020B0604020202020204" pitchFamily="34" charset="0"/>
              </a:rPr>
              <a:t>（制取</a:t>
            </a:r>
            <a:r>
              <a:rPr lang="zh-CN" altLang="zh-CN" sz="3200" b="1" dirty="0">
                <a:sym typeface="+mn-ea"/>
              </a:rPr>
              <a:t>A</a:t>
            </a:r>
            <a:r>
              <a:rPr lang="en-US" altLang="zh-CN" sz="3200" b="1" dirty="0">
                <a:sym typeface="+mn-ea"/>
              </a:rPr>
              <a:t>l</a:t>
            </a:r>
            <a:r>
              <a:rPr lang="zh-CN" altLang="zh-CN" sz="3200" b="1" baseline="-25000" dirty="0">
                <a:sym typeface="+mn-ea"/>
              </a:rPr>
              <a:t>2</a:t>
            </a:r>
            <a:r>
              <a:rPr lang="zh-CN" altLang="zh-CN" sz="3200" b="1" dirty="0">
                <a:sym typeface="+mn-ea"/>
              </a:rPr>
              <a:t>S</a:t>
            </a:r>
            <a:r>
              <a:rPr lang="en-US" altLang="zh-CN" sz="3200" b="1" baseline="-25000" dirty="0">
                <a:sym typeface="+mn-ea"/>
              </a:rPr>
              <a:t>3</a:t>
            </a:r>
            <a:r>
              <a:rPr lang="zh-CN" altLang="en-US" sz="3200" b="1" dirty="0">
                <a:sym typeface="+mn-ea"/>
              </a:rPr>
              <a:t>的唯一途径</a:t>
            </a:r>
            <a:r>
              <a:rPr lang="zh-CN" altLang="en-US" sz="3200" b="1" dirty="0">
                <a:latin typeface="Arial" panose="020B0604020202020204" pitchFamily="34" charset="0"/>
              </a:rPr>
              <a:t>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39750" y="434975"/>
            <a:ext cx="566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600" b="1" dirty="0">
                <a:solidFill>
                  <a:schemeClr val="bg2"/>
                </a:solidFill>
                <a:sym typeface="+mn-ea"/>
              </a:rPr>
              <a:t>3</a:t>
            </a:r>
            <a:r>
              <a:rPr lang="zh-CN" altLang="en-US" sz="3600" b="1" dirty="0">
                <a:solidFill>
                  <a:schemeClr val="bg2"/>
                </a:solidFill>
                <a:sym typeface="+mn-ea"/>
              </a:rPr>
              <a:t>、硫单质的化学性质</a:t>
            </a:r>
          </a:p>
        </p:txBody>
      </p:sp>
      <p:sp>
        <p:nvSpPr>
          <p:cNvPr id="5" name="AutoShape 10"/>
          <p:cNvSpPr/>
          <p:nvPr/>
        </p:nvSpPr>
        <p:spPr>
          <a:xfrm>
            <a:off x="2177415" y="5491163"/>
            <a:ext cx="287338" cy="288925"/>
          </a:xfrm>
          <a:prstGeom prst="triangle">
            <a:avLst>
              <a:gd name="adj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23" grpId="0"/>
      <p:bldP spid="13324" grpId="0"/>
      <p:bldP spid="13325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/>
          <p:nvPr/>
        </p:nvSpPr>
        <p:spPr>
          <a:xfrm>
            <a:off x="539750" y="549275"/>
            <a:ext cx="33115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solidFill>
                  <a:srgbClr val="05050B"/>
                </a:solidFill>
                <a:latin typeface="Arial" panose="020B0604020202020204" pitchFamily="34" charset="0"/>
              </a:rPr>
              <a:t>（2</a:t>
            </a:r>
            <a:r>
              <a:rPr lang="zh-CN" altLang="en-US" sz="2800" b="1" dirty="0">
                <a:solidFill>
                  <a:srgbClr val="05050B"/>
                </a:solidFill>
                <a:latin typeface="Arial" panose="020B0604020202020204" pitchFamily="34" charset="0"/>
              </a:rPr>
              <a:t>）</a:t>
            </a:r>
            <a:r>
              <a:rPr lang="zh-CN" altLang="en-US" sz="2800" b="1" dirty="0">
                <a:solidFill>
                  <a:srgbClr val="05050B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与非金属反应：</a:t>
            </a:r>
          </a:p>
        </p:txBody>
      </p:sp>
      <p:sp>
        <p:nvSpPr>
          <p:cNvPr id="14339" name="Text Box 3"/>
          <p:cNvSpPr txBox="1"/>
          <p:nvPr/>
        </p:nvSpPr>
        <p:spPr>
          <a:xfrm>
            <a:off x="3924300" y="2058988"/>
            <a:ext cx="4932363" cy="13220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空气中：淡蓝色</a:t>
            </a: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纯氧中：明亮蓝紫色</a:t>
            </a:r>
          </a:p>
        </p:txBody>
      </p:sp>
      <p:grpSp>
        <p:nvGrpSpPr>
          <p:cNvPr id="2" name="Group 4"/>
          <p:cNvGrpSpPr/>
          <p:nvPr/>
        </p:nvGrpSpPr>
        <p:grpSpPr>
          <a:xfrm>
            <a:off x="721360" y="1028700"/>
            <a:ext cx="3311525" cy="1971675"/>
            <a:chOff x="0" y="-151"/>
            <a:chExt cx="2086" cy="1242"/>
          </a:xfrm>
        </p:grpSpPr>
        <p:sp>
          <p:nvSpPr>
            <p:cNvPr id="16398" name="Text Box 5"/>
            <p:cNvSpPr txBox="1"/>
            <p:nvPr/>
          </p:nvSpPr>
          <p:spPr>
            <a:xfrm>
              <a:off x="0" y="1"/>
              <a:ext cx="2086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4000" b="1" dirty="0">
                  <a:latin typeface="Arial" panose="020B0604020202020204" pitchFamily="34" charset="0"/>
                </a:rPr>
                <a:t>S+</a:t>
              </a:r>
              <a:r>
                <a:rPr lang="en-US" altLang="zh-CN" sz="4000" b="1" dirty="0">
                  <a:latin typeface="Arial" panose="020B0604020202020204" pitchFamily="34" charset="0"/>
                </a:rPr>
                <a:t>H</a:t>
              </a:r>
              <a:r>
                <a:rPr lang="zh-CN" altLang="zh-CN" sz="4000" b="1" baseline="-25000" dirty="0">
                  <a:latin typeface="Arial" panose="020B0604020202020204" pitchFamily="34" charset="0"/>
                </a:rPr>
                <a:t>2</a:t>
              </a:r>
              <a:r>
                <a:rPr lang="zh-CN" altLang="zh-CN" sz="4000" b="1" dirty="0">
                  <a:latin typeface="Arial" panose="020B0604020202020204" pitchFamily="34" charset="0"/>
                </a:rPr>
                <a:t>==</a:t>
              </a:r>
              <a:r>
                <a:rPr lang="en-US" altLang="zh-CN" sz="4000" b="1" dirty="0">
                  <a:sym typeface="+mn-ea"/>
                </a:rPr>
                <a:t>H</a:t>
              </a:r>
              <a:r>
                <a:rPr lang="zh-CN" altLang="zh-CN" sz="4000" b="1" baseline="-25000" dirty="0">
                  <a:sym typeface="+mn-ea"/>
                </a:rPr>
                <a:t>2</a:t>
              </a:r>
              <a:r>
                <a:rPr lang="zh-CN" altLang="zh-CN" sz="4000" b="1" dirty="0">
                  <a:latin typeface="Arial" panose="020B0604020202020204" pitchFamily="34" charset="0"/>
                </a:rPr>
                <a:t>S</a:t>
              </a:r>
              <a:endParaRPr lang="zh-CN" altLang="zh-CN" sz="4000" b="1" baseline="-25000" dirty="0">
                <a:latin typeface="Arial" panose="020B0604020202020204" pitchFamily="34" charset="0"/>
              </a:endParaRPr>
            </a:p>
          </p:txBody>
        </p:sp>
        <p:sp>
          <p:nvSpPr>
            <p:cNvPr id="16399" name="Text Box 6"/>
            <p:cNvSpPr txBox="1"/>
            <p:nvPr/>
          </p:nvSpPr>
          <p:spPr>
            <a:xfrm>
              <a:off x="725" y="46"/>
              <a:ext cx="68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zh-CN" sz="2800" b="1" dirty="0">
                <a:latin typeface="Arial" panose="020B0604020202020204" pitchFamily="34" charset="0"/>
              </a:endParaRPr>
            </a:p>
          </p:txBody>
        </p:sp>
        <p:sp>
          <p:nvSpPr>
            <p:cNvPr id="5" name="Text Box 5"/>
            <p:cNvSpPr txBox="1"/>
            <p:nvPr/>
          </p:nvSpPr>
          <p:spPr>
            <a:xfrm>
              <a:off x="0" y="649"/>
              <a:ext cx="2086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4000" b="1" dirty="0">
                  <a:latin typeface="Arial" panose="020B0604020202020204" pitchFamily="34" charset="0"/>
                </a:rPr>
                <a:t>S+O</a:t>
              </a:r>
              <a:r>
                <a:rPr lang="zh-CN" altLang="zh-CN" sz="4000" b="1" baseline="-25000" dirty="0">
                  <a:latin typeface="Arial" panose="020B0604020202020204" pitchFamily="34" charset="0"/>
                </a:rPr>
                <a:t>2</a:t>
              </a:r>
              <a:r>
                <a:rPr lang="zh-CN" altLang="zh-CN" sz="4000" b="1" dirty="0">
                  <a:latin typeface="Arial" panose="020B0604020202020204" pitchFamily="34" charset="0"/>
                </a:rPr>
                <a:t>==SO</a:t>
              </a:r>
              <a:r>
                <a:rPr lang="zh-CN" altLang="zh-CN" sz="4000" b="1" baseline="-25000" dirty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6" name="Text Box 6"/>
            <p:cNvSpPr txBox="1"/>
            <p:nvPr/>
          </p:nvSpPr>
          <p:spPr>
            <a:xfrm>
              <a:off x="725" y="399"/>
              <a:ext cx="68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</a:rPr>
                <a:t>点燃</a:t>
              </a:r>
            </a:p>
          </p:txBody>
        </p:sp>
        <p:sp>
          <p:nvSpPr>
            <p:cNvPr id="7" name="Text Box 6"/>
            <p:cNvSpPr txBox="1"/>
            <p:nvPr/>
          </p:nvSpPr>
          <p:spPr>
            <a:xfrm>
              <a:off x="725" y="-151"/>
              <a:ext cx="68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</a:rPr>
                <a:t>加热</a:t>
              </a:r>
            </a:p>
          </p:txBody>
        </p:sp>
      </p:grpSp>
      <p:sp>
        <p:nvSpPr>
          <p:cNvPr id="14344" name="Text Box 8"/>
          <p:cNvSpPr txBox="1"/>
          <p:nvPr/>
        </p:nvSpPr>
        <p:spPr>
          <a:xfrm>
            <a:off x="539750" y="3353753"/>
            <a:ext cx="316706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（</a:t>
            </a:r>
            <a:r>
              <a:rPr lang="en-US" altLang="zh-CN" sz="3200" b="1" dirty="0">
                <a:latin typeface="Arial" panose="020B0604020202020204" pitchFamily="34" charset="0"/>
              </a:rPr>
              <a:t>3</a:t>
            </a:r>
            <a:r>
              <a:rPr lang="zh-CN" altLang="en-US" sz="3200" b="1" dirty="0">
                <a:latin typeface="Arial" panose="020B0604020202020204" pitchFamily="34" charset="0"/>
              </a:rPr>
              <a:t>）与碱反应：</a:t>
            </a:r>
          </a:p>
        </p:txBody>
      </p:sp>
      <p:grpSp>
        <p:nvGrpSpPr>
          <p:cNvPr id="3" name="Group 9"/>
          <p:cNvGrpSpPr/>
          <p:nvPr/>
        </p:nvGrpSpPr>
        <p:grpSpPr>
          <a:xfrm>
            <a:off x="674688" y="3861118"/>
            <a:ext cx="8748712" cy="915988"/>
            <a:chOff x="-6" y="90"/>
            <a:chExt cx="5511" cy="577"/>
          </a:xfrm>
        </p:grpSpPr>
        <p:sp>
          <p:nvSpPr>
            <p:cNvPr id="16396" name="Text Box 10"/>
            <p:cNvSpPr txBox="1"/>
            <p:nvPr/>
          </p:nvSpPr>
          <p:spPr>
            <a:xfrm>
              <a:off x="-6" y="225"/>
              <a:ext cx="5511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3S</a:t>
              </a:r>
              <a:r>
                <a:rPr lang="zh-CN" altLang="en-US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＋</a:t>
              </a:r>
              <a:r>
                <a:rPr lang="zh-CN" altLang="zh-CN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6KOH = 2K</a:t>
              </a:r>
              <a:r>
                <a:rPr lang="zh-CN" altLang="zh-CN" sz="4000" b="1" baseline="-25000" dirty="0">
                  <a:solidFill>
                    <a:srgbClr val="FC0600"/>
                  </a:solidFill>
                  <a:latin typeface="Arial" panose="020B0604020202020204" pitchFamily="34" charset="0"/>
                </a:rPr>
                <a:t>2</a:t>
              </a:r>
              <a:r>
                <a:rPr lang="zh-CN" altLang="zh-CN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S+K</a:t>
              </a:r>
              <a:r>
                <a:rPr lang="zh-CN" altLang="zh-CN" sz="4000" b="1" baseline="-25000" dirty="0">
                  <a:solidFill>
                    <a:srgbClr val="FC0600"/>
                  </a:solidFill>
                  <a:latin typeface="Arial" panose="020B0604020202020204" pitchFamily="34" charset="0"/>
                </a:rPr>
                <a:t>2</a:t>
              </a:r>
              <a:r>
                <a:rPr lang="zh-CN" altLang="zh-CN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SO</a:t>
              </a:r>
              <a:r>
                <a:rPr lang="zh-CN" altLang="zh-CN" sz="4000" b="1" baseline="-25000" dirty="0">
                  <a:solidFill>
                    <a:srgbClr val="FC0600"/>
                  </a:solidFill>
                  <a:latin typeface="Arial" panose="020B0604020202020204" pitchFamily="34" charset="0"/>
                </a:rPr>
                <a:t>3</a:t>
              </a:r>
              <a:r>
                <a:rPr lang="zh-CN" altLang="zh-CN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+3H</a:t>
              </a:r>
              <a:r>
                <a:rPr lang="zh-CN" altLang="zh-CN" sz="4000" b="1" baseline="-25000" dirty="0">
                  <a:solidFill>
                    <a:srgbClr val="FC0600"/>
                  </a:solidFill>
                  <a:latin typeface="Arial" panose="020B0604020202020204" pitchFamily="34" charset="0"/>
                </a:rPr>
                <a:t>2</a:t>
              </a:r>
              <a:r>
                <a:rPr lang="zh-CN" altLang="zh-CN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16397" name="AutoShape 11"/>
            <p:cNvSpPr/>
            <p:nvPr/>
          </p:nvSpPr>
          <p:spPr>
            <a:xfrm>
              <a:off x="1724" y="90"/>
              <a:ext cx="136" cy="136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endParaRPr lang="zh-CN" altLang="zh-CN" sz="2400" dirty="0">
                <a:solidFill>
                  <a:srgbClr val="FC0600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14348" name="Text Box 12"/>
          <p:cNvSpPr txBox="1"/>
          <p:nvPr/>
        </p:nvSpPr>
        <p:spPr>
          <a:xfrm>
            <a:off x="539750" y="4939665"/>
            <a:ext cx="446468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 dirty="0">
                <a:latin typeface="Arial" panose="020B0604020202020204" pitchFamily="34" charset="0"/>
              </a:rPr>
              <a:t>（</a:t>
            </a:r>
            <a:r>
              <a:rPr lang="en-US" altLang="zh-CN" sz="3200" b="1" dirty="0">
                <a:latin typeface="Arial" panose="020B0604020202020204" pitchFamily="34" charset="0"/>
              </a:rPr>
              <a:t>4</a:t>
            </a:r>
            <a:r>
              <a:rPr lang="zh-CN" sz="3200" b="1" dirty="0">
                <a:latin typeface="Arial" panose="020B0604020202020204" pitchFamily="34" charset="0"/>
              </a:rPr>
              <a:t>）</a:t>
            </a:r>
            <a:r>
              <a:rPr lang="zh-CN" altLang="en-US" sz="3200" b="1" dirty="0">
                <a:latin typeface="Arial" panose="020B0604020202020204" pitchFamily="34" charset="0"/>
              </a:rPr>
              <a:t>与强氧化剂反应：</a:t>
            </a:r>
          </a:p>
        </p:txBody>
      </p:sp>
      <p:grpSp>
        <p:nvGrpSpPr>
          <p:cNvPr id="4" name="Group 13"/>
          <p:cNvGrpSpPr/>
          <p:nvPr/>
        </p:nvGrpSpPr>
        <p:grpSpPr>
          <a:xfrm>
            <a:off x="755650" y="5516563"/>
            <a:ext cx="7920038" cy="773112"/>
            <a:chOff x="0" y="90"/>
            <a:chExt cx="4989" cy="487"/>
          </a:xfrm>
        </p:grpSpPr>
        <p:sp>
          <p:nvSpPr>
            <p:cNvPr id="16394" name="Text Box 14"/>
            <p:cNvSpPr txBox="1"/>
            <p:nvPr/>
          </p:nvSpPr>
          <p:spPr>
            <a:xfrm>
              <a:off x="0" y="135"/>
              <a:ext cx="4989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S+2H</a:t>
              </a:r>
              <a:r>
                <a:rPr lang="zh-CN" altLang="zh-CN" sz="4000" b="1" baseline="-25000" dirty="0">
                  <a:solidFill>
                    <a:srgbClr val="FC0600"/>
                  </a:solidFill>
                  <a:latin typeface="Arial" panose="020B0604020202020204" pitchFamily="34" charset="0"/>
                </a:rPr>
                <a:t>2</a:t>
              </a:r>
              <a:r>
                <a:rPr lang="zh-CN" altLang="zh-CN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SO</a:t>
              </a:r>
              <a:r>
                <a:rPr lang="zh-CN" altLang="zh-CN" sz="4000" b="1" baseline="-25000" dirty="0">
                  <a:solidFill>
                    <a:srgbClr val="FC0600"/>
                  </a:solidFill>
                  <a:latin typeface="Arial" panose="020B0604020202020204" pitchFamily="34" charset="0"/>
                </a:rPr>
                <a:t>4</a:t>
              </a:r>
              <a:r>
                <a:rPr lang="zh-CN" altLang="en-US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（浓）</a:t>
              </a:r>
              <a:r>
                <a:rPr lang="zh-CN" altLang="zh-CN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=3SO</a:t>
              </a:r>
              <a:r>
                <a:rPr lang="zh-CN" altLang="zh-CN" sz="4000" b="1" baseline="-25000" dirty="0">
                  <a:solidFill>
                    <a:srgbClr val="FC0600"/>
                  </a:solidFill>
                  <a:latin typeface="Arial" panose="020B0604020202020204" pitchFamily="34" charset="0"/>
                </a:rPr>
                <a:t>2</a:t>
              </a:r>
              <a:r>
                <a:rPr lang="zh-CN" altLang="zh-CN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↑+2H</a:t>
              </a:r>
              <a:r>
                <a:rPr lang="zh-CN" altLang="zh-CN" sz="4000" b="1" baseline="-25000" dirty="0">
                  <a:solidFill>
                    <a:srgbClr val="FC0600"/>
                  </a:solidFill>
                  <a:latin typeface="Arial" panose="020B0604020202020204" pitchFamily="34" charset="0"/>
                </a:rPr>
                <a:t>2</a:t>
              </a:r>
              <a:r>
                <a:rPr lang="zh-CN" altLang="zh-CN" sz="40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16395" name="AutoShape 15"/>
            <p:cNvSpPr/>
            <p:nvPr/>
          </p:nvSpPr>
          <p:spPr>
            <a:xfrm>
              <a:off x="2540" y="90"/>
              <a:ext cx="136" cy="181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endParaRPr lang="zh-CN" altLang="zh-CN" sz="2400" dirty="0">
                <a:solidFill>
                  <a:srgbClr val="FC0600"/>
                </a:solidFill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4" grpId="0"/>
      <p:bldP spid="143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/>
          <p:nvPr/>
        </p:nvSpPr>
        <p:spPr>
          <a:xfrm>
            <a:off x="252413" y="2556828"/>
            <a:ext cx="5399087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rgbClr val="0000CC"/>
                </a:solidFill>
                <a:latin typeface="Comic Sans MS" panose="030F0702030302020204" pitchFamily="66" charset="0"/>
                <a:ea typeface="华文新魏" panose="02010800040101010101" pitchFamily="2" charset="-122"/>
              </a:rPr>
              <a:t>硫元素的常见化合价：</a:t>
            </a:r>
          </a:p>
        </p:txBody>
      </p:sp>
      <p:sp>
        <p:nvSpPr>
          <p:cNvPr id="11268" name="Text Box 4"/>
          <p:cNvSpPr txBox="1"/>
          <p:nvPr/>
        </p:nvSpPr>
        <p:spPr>
          <a:xfrm>
            <a:off x="1286193" y="3507740"/>
            <a:ext cx="8651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-2</a:t>
            </a:r>
            <a:r>
              <a:rPr lang="zh-CN" altLang="zh-CN" sz="28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  </a:t>
            </a:r>
          </a:p>
        </p:txBody>
      </p:sp>
      <p:sp>
        <p:nvSpPr>
          <p:cNvPr id="11269" name="Text Box 5"/>
          <p:cNvSpPr txBox="1"/>
          <p:nvPr/>
        </p:nvSpPr>
        <p:spPr>
          <a:xfrm>
            <a:off x="2943543" y="3493453"/>
            <a:ext cx="5762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0 </a:t>
            </a:r>
            <a:r>
              <a:rPr lang="zh-CN" altLang="zh-CN" sz="28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1270" name="Text Box 6"/>
          <p:cNvSpPr txBox="1"/>
          <p:nvPr/>
        </p:nvSpPr>
        <p:spPr>
          <a:xfrm>
            <a:off x="4527868" y="3493453"/>
            <a:ext cx="7207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+4</a:t>
            </a:r>
            <a:r>
              <a:rPr lang="zh-CN" altLang="zh-CN" sz="28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1271" name="Text Box 7"/>
          <p:cNvSpPr txBox="1"/>
          <p:nvPr/>
        </p:nvSpPr>
        <p:spPr>
          <a:xfrm>
            <a:off x="6543993" y="3493453"/>
            <a:ext cx="7921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+6</a:t>
            </a:r>
            <a:r>
              <a:rPr lang="zh-CN" altLang="zh-CN" sz="28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  </a:t>
            </a:r>
          </a:p>
        </p:txBody>
      </p:sp>
      <p:sp>
        <p:nvSpPr>
          <p:cNvPr id="11272" name="Text Box 8"/>
          <p:cNvSpPr txBox="1"/>
          <p:nvPr/>
        </p:nvSpPr>
        <p:spPr>
          <a:xfrm>
            <a:off x="1189355" y="4358005"/>
            <a:ext cx="1177925" cy="23958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45000"/>
              </a:spcBef>
            </a:pP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  <a:sym typeface="+mn-ea"/>
              </a:rPr>
              <a:t>H</a:t>
            </a:r>
            <a:r>
              <a:rPr lang="zh-CN" altLang="zh-CN" sz="2800" b="1" baseline="-25000" dirty="0">
                <a:solidFill>
                  <a:srgbClr val="CC0000"/>
                </a:solidFill>
                <a:latin typeface="Times New Roman" panose="02020603050405020304" pitchFamily="18" charset="0"/>
                <a:sym typeface="+mn-ea"/>
              </a:rPr>
              <a:t>2</a:t>
            </a: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  <a:sym typeface="+mn-ea"/>
              </a:rPr>
              <a:t>S</a:t>
            </a:r>
          </a:p>
          <a:p>
            <a:pPr>
              <a:spcBef>
                <a:spcPct val="45000"/>
              </a:spcBef>
            </a:pPr>
            <a:r>
              <a:rPr lang="en-US" altLang="zh-CN" sz="2800" b="1" dirty="0">
                <a:solidFill>
                  <a:srgbClr val="CC0000"/>
                </a:solidFill>
                <a:latin typeface="Times New Roman" panose="02020603050405020304" pitchFamily="18" charset="0"/>
                <a:sym typeface="+mn-ea"/>
              </a:rPr>
              <a:t>Na</a:t>
            </a:r>
            <a:r>
              <a:rPr lang="zh-CN" altLang="zh-CN" sz="2800" b="1" baseline="-25000" dirty="0">
                <a:solidFill>
                  <a:srgbClr val="CC0000"/>
                </a:solidFill>
                <a:latin typeface="Times New Roman" panose="02020603050405020304" pitchFamily="18" charset="0"/>
                <a:sym typeface="+mn-ea"/>
              </a:rPr>
              <a:t>2</a:t>
            </a: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  <a:sym typeface="+mn-ea"/>
              </a:rPr>
              <a:t>S</a:t>
            </a:r>
            <a:endParaRPr lang="zh-CN" altLang="zh-CN" sz="2800" b="1" dirty="0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45000"/>
              </a:spcBef>
            </a:pP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FeS</a:t>
            </a:r>
          </a:p>
          <a:p>
            <a:pPr>
              <a:spcBef>
                <a:spcPct val="45000"/>
              </a:spcBef>
            </a:pP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HgS</a:t>
            </a:r>
          </a:p>
        </p:txBody>
      </p:sp>
      <p:sp>
        <p:nvSpPr>
          <p:cNvPr id="11273" name="Text Box 9"/>
          <p:cNvSpPr txBox="1"/>
          <p:nvPr/>
        </p:nvSpPr>
        <p:spPr>
          <a:xfrm>
            <a:off x="6399530" y="4286885"/>
            <a:ext cx="1512888" cy="23958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45000"/>
              </a:spcBef>
            </a:pP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SO</a:t>
            </a:r>
            <a:r>
              <a:rPr lang="zh-CN" altLang="zh-CN" sz="2800" b="1" baseline="-25000" dirty="0">
                <a:solidFill>
                  <a:srgbClr val="CC0000"/>
                </a:solidFill>
                <a:latin typeface="Times New Roman" panose="02020603050405020304" pitchFamily="18" charset="0"/>
              </a:rPr>
              <a:t>3</a:t>
            </a:r>
          </a:p>
          <a:p>
            <a:pPr>
              <a:spcBef>
                <a:spcPct val="45000"/>
              </a:spcBef>
            </a:pP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H</a:t>
            </a:r>
            <a:r>
              <a:rPr lang="zh-CN" altLang="zh-CN" sz="2800" b="1" baseline="-25000" dirty="0">
                <a:solidFill>
                  <a:srgbClr val="CC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SO</a:t>
            </a:r>
            <a:r>
              <a:rPr lang="zh-CN" altLang="zh-CN" sz="2800" b="1" baseline="-25000" dirty="0">
                <a:solidFill>
                  <a:srgbClr val="CC0000"/>
                </a:solidFill>
                <a:latin typeface="Times New Roman" panose="02020603050405020304" pitchFamily="18" charset="0"/>
              </a:rPr>
              <a:t>4</a:t>
            </a:r>
          </a:p>
          <a:p>
            <a:pPr>
              <a:spcBef>
                <a:spcPct val="45000"/>
              </a:spcBef>
            </a:pP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Na</a:t>
            </a:r>
            <a:r>
              <a:rPr lang="zh-CN" altLang="zh-CN" sz="2800" b="1" baseline="-25000" dirty="0">
                <a:solidFill>
                  <a:srgbClr val="CC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SO</a:t>
            </a:r>
            <a:r>
              <a:rPr lang="zh-CN" altLang="zh-CN" sz="2800" b="1" baseline="-25000" dirty="0">
                <a:solidFill>
                  <a:srgbClr val="CC0000"/>
                </a:solidFill>
                <a:latin typeface="Times New Roman" panose="02020603050405020304" pitchFamily="18" charset="0"/>
              </a:rPr>
              <a:t>4</a:t>
            </a:r>
          </a:p>
          <a:p>
            <a:pPr>
              <a:spcBef>
                <a:spcPct val="45000"/>
              </a:spcBef>
            </a:pP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  <a:sym typeface="+mn-ea"/>
              </a:rPr>
              <a:t>NaH</a:t>
            </a: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SO</a:t>
            </a:r>
            <a:r>
              <a:rPr lang="zh-CN" altLang="zh-CN" sz="2800" b="1" baseline="-25000" dirty="0">
                <a:solidFill>
                  <a:srgbClr val="CC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274" name="Text Box 10"/>
          <p:cNvSpPr txBox="1"/>
          <p:nvPr/>
        </p:nvSpPr>
        <p:spPr>
          <a:xfrm>
            <a:off x="2932430" y="4336415"/>
            <a:ext cx="6492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S</a:t>
            </a:r>
            <a:endParaRPr lang="zh-CN" altLang="zh-CN" sz="2800" b="1" baseline="-25000" dirty="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4454843" y="4358323"/>
            <a:ext cx="1512887" cy="2206625"/>
            <a:chOff x="0" y="0"/>
            <a:chExt cx="953" cy="1390"/>
          </a:xfrm>
        </p:grpSpPr>
        <p:sp>
          <p:nvSpPr>
            <p:cNvPr id="13324" name="Text Box 12"/>
            <p:cNvSpPr txBox="1"/>
            <p:nvPr/>
          </p:nvSpPr>
          <p:spPr>
            <a:xfrm>
              <a:off x="0" y="0"/>
              <a:ext cx="953" cy="110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45000"/>
                </a:spcBef>
              </a:pPr>
              <a:r>
                <a:rPr lang="zh-CN" altLang="zh-CN" sz="2800" b="1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SO</a:t>
              </a:r>
              <a:r>
                <a:rPr lang="zh-CN" altLang="zh-CN" sz="2800" b="1" baseline="-25000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2</a:t>
              </a:r>
            </a:p>
            <a:p>
              <a:pPr>
                <a:spcBef>
                  <a:spcPct val="45000"/>
                </a:spcBef>
              </a:pPr>
              <a:r>
                <a:rPr lang="zh-CN" altLang="zh-CN" sz="2800" b="1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H</a:t>
              </a:r>
              <a:r>
                <a:rPr lang="zh-CN" altLang="zh-CN" sz="2800" b="1" baseline="-25000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zh-CN" sz="2800" b="1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SO</a:t>
              </a:r>
              <a:r>
                <a:rPr lang="zh-CN" altLang="zh-CN" sz="2800" b="1" baseline="-25000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3</a:t>
              </a:r>
            </a:p>
            <a:p>
              <a:pPr>
                <a:spcBef>
                  <a:spcPct val="45000"/>
                </a:spcBef>
              </a:pPr>
              <a:r>
                <a:rPr lang="zh-CN" altLang="zh-CN" sz="2800" b="1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Na</a:t>
              </a:r>
              <a:r>
                <a:rPr lang="zh-CN" altLang="zh-CN" sz="2800" b="1" baseline="-25000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zh-CN" sz="2800" b="1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SO</a:t>
              </a:r>
              <a:r>
                <a:rPr lang="zh-CN" altLang="zh-CN" sz="2800" b="1" baseline="-25000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3325" name="Text Box 13"/>
            <p:cNvSpPr txBox="1"/>
            <p:nvPr/>
          </p:nvSpPr>
          <p:spPr>
            <a:xfrm>
              <a:off x="16" y="1102"/>
              <a:ext cx="8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zh-CN" sz="2400" b="1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NaHSO</a:t>
              </a:r>
              <a:r>
                <a:rPr lang="zh-CN" altLang="zh-CN" sz="2400" b="1" baseline="-25000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pic>
        <p:nvPicPr>
          <p:cNvPr id="3" name="61704547-3176-4FA0-AAD0-7DF1A1D1964B-1" descr="qt_temp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906645" y="326390"/>
            <a:ext cx="1943100" cy="2016760"/>
          </a:xfrm>
          <a:prstGeom prst="rect">
            <a:avLst/>
          </a:prstGeom>
        </p:spPr>
      </p:pic>
      <p:sp>
        <p:nvSpPr>
          <p:cNvPr id="4" name="Text Box 2"/>
          <p:cNvSpPr txBox="1"/>
          <p:nvPr/>
        </p:nvSpPr>
        <p:spPr>
          <a:xfrm>
            <a:off x="394970" y="529590"/>
            <a:ext cx="6353175" cy="647700"/>
          </a:xfrm>
          <a:prstGeom prst="rect">
            <a:avLst/>
          </a:prstGeom>
          <a:noFill/>
          <a:ln w="9525">
            <a:noFill/>
          </a:ln>
        </p:spPr>
        <p:txBody>
          <a:bodyPr wrap="square" lIns="90170" tIns="46990" rIns="90170" bIns="469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硫原子结构示意图：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1268" grpId="0"/>
      <p:bldP spid="11269" grpId="0"/>
      <p:bldP spid="11270" grpId="0"/>
      <p:bldP spid="11271" grpId="0"/>
      <p:bldP spid="11272" grpId="0"/>
      <p:bldP spid="11273" grpId="0"/>
      <p:bldP spid="11274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/>
          <p:nvPr/>
        </p:nvSpPr>
        <p:spPr>
          <a:xfrm>
            <a:off x="479743" y="476885"/>
            <a:ext cx="4392612" cy="792163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 w="5715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lang="zh-CN" altLang="en-US" sz="44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一、硫化氢</a:t>
            </a:r>
            <a:r>
              <a:rPr lang="zh-CN" altLang="zh-CN" sz="44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(H</a:t>
            </a:r>
            <a:r>
              <a:rPr lang="zh-CN" altLang="zh-CN" sz="4400" b="1" baseline="-25000" dirty="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r>
              <a:rPr lang="zh-CN" altLang="zh-CN" sz="44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S)</a:t>
            </a:r>
          </a:p>
        </p:txBody>
      </p:sp>
      <p:sp>
        <p:nvSpPr>
          <p:cNvPr id="15363" name="Text Box 3"/>
          <p:cNvSpPr txBox="1"/>
          <p:nvPr/>
        </p:nvSpPr>
        <p:spPr>
          <a:xfrm>
            <a:off x="611505" y="1735138"/>
            <a:ext cx="24479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 b="1" dirty="0">
                <a:solidFill>
                  <a:srgbClr val="05050B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200" b="1" dirty="0">
                <a:solidFill>
                  <a:srgbClr val="05050B"/>
                </a:solidFill>
                <a:latin typeface="Times New Roman" panose="02020603050405020304" pitchFamily="18" charset="0"/>
              </a:rPr>
              <a:t>、物理性质</a:t>
            </a:r>
          </a:p>
        </p:txBody>
      </p:sp>
      <p:sp>
        <p:nvSpPr>
          <p:cNvPr id="15364" name="Rectangle 4"/>
          <p:cNvSpPr/>
          <p:nvPr/>
        </p:nvSpPr>
        <p:spPr>
          <a:xfrm>
            <a:off x="611188" y="2637790"/>
            <a:ext cx="8351837" cy="15068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</a:rPr>
              <a:t>无色有</a:t>
            </a:r>
            <a:r>
              <a:rPr lang="zh-CN" altLang="en-US" sz="3200" b="1" dirty="0">
                <a:solidFill>
                  <a:srgbClr val="FC0600"/>
                </a:solidFill>
                <a:latin typeface="Times New Roman" panose="02020603050405020304" pitchFamily="18" charset="0"/>
              </a:rPr>
              <a:t>臭鸡蛋</a:t>
            </a:r>
            <a:r>
              <a:rPr lang="zh-CN" altLang="en-US" sz="3200" b="1" dirty="0">
                <a:latin typeface="Times New Roman" panose="02020603050405020304" pitchFamily="18" charset="0"/>
              </a:rPr>
              <a:t>气味的气体</a:t>
            </a:r>
            <a:r>
              <a:rPr lang="zh-CN" altLang="zh-CN" sz="3200" b="1" dirty="0">
                <a:latin typeface="Times New Roman" panose="02020603050405020304" pitchFamily="18" charset="0"/>
              </a:rPr>
              <a:t>,能</a:t>
            </a:r>
            <a:r>
              <a:rPr lang="zh-CN" altLang="en-US" sz="3200" b="1" dirty="0">
                <a:latin typeface="Times New Roman" panose="02020603050405020304" pitchFamily="18" charset="0"/>
              </a:rPr>
              <a:t>溶于水</a:t>
            </a:r>
            <a:r>
              <a:rPr lang="zh-CN" altLang="zh-CN" sz="3200" b="1" dirty="0">
                <a:latin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</a:rPr>
              <a:t>有剧毒，其水溶液叫</a:t>
            </a:r>
            <a:r>
              <a:rPr lang="zh-CN" altLang="en-US" sz="3200" b="1" dirty="0">
                <a:solidFill>
                  <a:srgbClr val="FC0600"/>
                </a:solidFill>
                <a:latin typeface="Times New Roman" panose="02020603050405020304" pitchFamily="18" charset="0"/>
              </a:rPr>
              <a:t>氢硫酸</a:t>
            </a:r>
            <a:r>
              <a:rPr lang="zh-CN" altLang="en-US" sz="4000" b="1" dirty="0">
                <a:solidFill>
                  <a:srgbClr val="FC0600"/>
                </a:solidFill>
                <a:latin typeface="Times New Roman" panose="02020603050405020304" pitchFamily="18" charset="0"/>
              </a:rPr>
              <a:t>  </a:t>
            </a:r>
            <a:r>
              <a:rPr lang="zh-CN" altLang="zh-CN" sz="2400" b="1" dirty="0">
                <a:solidFill>
                  <a:srgbClr val="FC06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400" b="1" dirty="0">
                <a:solidFill>
                  <a:srgbClr val="FC0600"/>
                </a:solidFill>
                <a:latin typeface="Times New Roman" panose="02020603050405020304" pitchFamily="18" charset="0"/>
              </a:rPr>
              <a:t>二元弱酸，不稳定</a:t>
            </a:r>
            <a:r>
              <a:rPr lang="zh-CN" altLang="zh-CN" sz="2400" b="1" dirty="0">
                <a:solidFill>
                  <a:srgbClr val="FC0600"/>
                </a:solidFill>
                <a:latin typeface="Times New Roman" panose="02020603050405020304" pitchFamily="18" charset="0"/>
              </a:rPr>
              <a:t>)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214880" y="4486275"/>
            <a:ext cx="4112260" cy="602615"/>
            <a:chOff x="3488" y="7065"/>
            <a:chExt cx="6476" cy="949"/>
          </a:xfrm>
        </p:grpSpPr>
        <p:sp>
          <p:nvSpPr>
            <p:cNvPr id="3" name="Rectangle 7"/>
            <p:cNvSpPr/>
            <p:nvPr/>
          </p:nvSpPr>
          <p:spPr>
            <a:xfrm>
              <a:off x="3488" y="7096"/>
              <a:ext cx="1773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3200" dirty="0">
                  <a:solidFill>
                    <a:srgbClr val="FFFFFF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 </a:t>
              </a:r>
              <a:r>
                <a:rPr lang="en-GB" altLang="en-US" sz="32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H</a:t>
              </a:r>
              <a:r>
                <a:rPr lang="en-GB" altLang="en-US" sz="3200" baseline="-250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2</a:t>
              </a:r>
              <a:r>
                <a:rPr lang="en-GB" altLang="en-US" sz="32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S</a:t>
              </a:r>
              <a:r>
                <a:rPr lang="en-GB" altLang="en-US" sz="3200" dirty="0">
                  <a:solidFill>
                    <a:srgbClr val="FFFFFF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 </a:t>
              </a:r>
              <a:endParaRPr lang="zh-CN" altLang="en-US" sz="3200" dirty="0">
                <a:solidFill>
                  <a:srgbClr val="FFFFFF"/>
                </a:solidFill>
                <a:latin typeface="Arial Black" panose="020B0A04020102020204" pitchFamily="34" charset="0"/>
                <a:ea typeface="黑体" panose="02010609060101010101" pitchFamily="49" charset="-122"/>
              </a:endParaRPr>
            </a:p>
          </p:txBody>
        </p:sp>
        <p:pic>
          <p:nvPicPr>
            <p:cNvPr id="4" name="61704547-3176-4FA0-AAD0-7DF1A1D1964B-2" descr="qt_temp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465" y="7170"/>
              <a:ext cx="1330" cy="771"/>
            </a:xfrm>
            <a:prstGeom prst="rect">
              <a:avLst/>
            </a:prstGeom>
          </p:spPr>
        </p:pic>
        <p:sp>
          <p:nvSpPr>
            <p:cNvPr id="2" name="Rectangle 7"/>
            <p:cNvSpPr/>
            <p:nvPr/>
          </p:nvSpPr>
          <p:spPr>
            <a:xfrm>
              <a:off x="6746" y="7065"/>
              <a:ext cx="3218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3200" dirty="0">
                  <a:solidFill>
                    <a:srgbClr val="FFFFFF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 </a:t>
              </a:r>
              <a:r>
                <a:rPr lang="en-GB" altLang="en-US" sz="32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H</a:t>
              </a:r>
              <a:r>
                <a:rPr lang="en-US" altLang="en-GB" sz="3200" baseline="300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+ </a:t>
              </a:r>
              <a:r>
                <a:rPr lang="en-US" altLang="en-GB" sz="32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+ HS</a:t>
              </a:r>
              <a:r>
                <a:rPr lang="en-US" altLang="en-GB" sz="3200" baseline="300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-</a:t>
              </a:r>
              <a:r>
                <a:rPr lang="en-GB" altLang="en-US" sz="3200" dirty="0">
                  <a:solidFill>
                    <a:srgbClr val="FFFFFF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 </a:t>
              </a:r>
              <a:endParaRPr lang="zh-CN" altLang="en-US" sz="3200" dirty="0">
                <a:solidFill>
                  <a:srgbClr val="FFFFFF"/>
                </a:solidFill>
                <a:latin typeface="Arial Black" panose="020B0A04020102020204" pitchFamily="34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214880" y="5400040"/>
            <a:ext cx="3949700" cy="603250"/>
            <a:chOff x="3488" y="7065"/>
            <a:chExt cx="6220" cy="950"/>
          </a:xfrm>
        </p:grpSpPr>
        <p:sp>
          <p:nvSpPr>
            <p:cNvPr id="8" name="Rectangle 7"/>
            <p:cNvSpPr/>
            <p:nvPr/>
          </p:nvSpPr>
          <p:spPr>
            <a:xfrm>
              <a:off x="3488" y="7096"/>
              <a:ext cx="1635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3200" dirty="0">
                  <a:solidFill>
                    <a:srgbClr val="FFFFFF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 </a:t>
              </a:r>
              <a:r>
                <a:rPr lang="en-GB" altLang="en-US" sz="32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HS</a:t>
              </a:r>
              <a:r>
                <a:rPr lang="en-US" altLang="en-GB" sz="3200" baseline="300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-</a:t>
              </a:r>
              <a:r>
                <a:rPr lang="en-GB" altLang="en-US" sz="3200" dirty="0">
                  <a:solidFill>
                    <a:srgbClr val="FFFFFF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 </a:t>
              </a:r>
              <a:endParaRPr lang="zh-CN" altLang="en-US" sz="3200" dirty="0">
                <a:solidFill>
                  <a:srgbClr val="FFFFFF"/>
                </a:solidFill>
                <a:latin typeface="Arial Black" panose="020B0A04020102020204" pitchFamily="34" charset="0"/>
                <a:ea typeface="黑体" panose="02010609060101010101" pitchFamily="49" charset="-122"/>
              </a:endParaRPr>
            </a:p>
          </p:txBody>
        </p:sp>
        <p:pic>
          <p:nvPicPr>
            <p:cNvPr id="9" name="61704547-3176-4FA0-AAD0-7DF1A1D1964B-3" descr="qt_temp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465" y="7170"/>
              <a:ext cx="1330" cy="771"/>
            </a:xfrm>
            <a:prstGeom prst="rect">
              <a:avLst/>
            </a:prstGeom>
          </p:spPr>
        </p:pic>
        <p:sp>
          <p:nvSpPr>
            <p:cNvPr id="10" name="Rectangle 7"/>
            <p:cNvSpPr/>
            <p:nvPr/>
          </p:nvSpPr>
          <p:spPr>
            <a:xfrm>
              <a:off x="6746" y="7065"/>
              <a:ext cx="2962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3200" dirty="0">
                  <a:solidFill>
                    <a:srgbClr val="FFFFFF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 </a:t>
              </a:r>
              <a:r>
                <a:rPr lang="en-GB" altLang="en-US" sz="32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H</a:t>
              </a:r>
              <a:r>
                <a:rPr lang="en-US" altLang="en-GB" sz="3200" baseline="300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+ </a:t>
              </a:r>
              <a:r>
                <a:rPr lang="en-US" altLang="en-GB" sz="32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+ S</a:t>
              </a:r>
              <a:r>
                <a:rPr lang="en-US" altLang="en-GB" sz="3200" baseline="30000" dirty="0">
                  <a:solidFill>
                    <a:srgbClr val="000000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2-</a:t>
              </a:r>
              <a:r>
                <a:rPr lang="en-GB" altLang="en-US" sz="3200" dirty="0">
                  <a:solidFill>
                    <a:srgbClr val="FFFFFF"/>
                  </a:solidFill>
                  <a:latin typeface="Arial Black" panose="020B0A04020102020204" pitchFamily="34" charset="0"/>
                  <a:ea typeface="黑体" panose="02010609060101010101" pitchFamily="49" charset="-122"/>
                </a:rPr>
                <a:t> </a:t>
              </a:r>
              <a:endParaRPr lang="zh-CN" altLang="en-US" sz="3200" dirty="0">
                <a:solidFill>
                  <a:srgbClr val="FFFFFF"/>
                </a:solidFill>
                <a:latin typeface="Arial Black" panose="020B0A04020102020204" pitchFamily="34" charset="0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ldLvl="0" animBg="1"/>
      <p:bldP spid="153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/>
          <p:nvPr/>
        </p:nvSpPr>
        <p:spPr>
          <a:xfrm>
            <a:off x="396240" y="1128713"/>
            <a:ext cx="7993063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buSzPct val="100000"/>
            </a:pPr>
            <a:r>
              <a:rPr lang="zh-CN" altLang="en-US" sz="3200" b="1" dirty="0">
                <a:solidFill>
                  <a:srgbClr val="05050B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200" b="1" dirty="0">
                <a:solidFill>
                  <a:srgbClr val="05050B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200" b="1" dirty="0">
                <a:solidFill>
                  <a:srgbClr val="05050B"/>
                </a:solidFill>
                <a:latin typeface="Arial" panose="020B0604020202020204" pitchFamily="34" charset="0"/>
              </a:rPr>
              <a:t>）弱酸性：    </a:t>
            </a:r>
            <a:endParaRPr lang="zh-CN" altLang="en-US" sz="3200" dirty="0">
              <a:latin typeface="Arial Black" panose="020B0A04020102020204" pitchFamily="34" charset="0"/>
              <a:ea typeface="黑体" panose="02010609060101010101" pitchFamily="49" charset="-122"/>
            </a:endParaRPr>
          </a:p>
        </p:txBody>
      </p:sp>
      <p:sp>
        <p:nvSpPr>
          <p:cNvPr id="18439" name="Rectangle 7"/>
          <p:cNvSpPr/>
          <p:nvPr/>
        </p:nvSpPr>
        <p:spPr>
          <a:xfrm>
            <a:off x="1621473" y="2139315"/>
            <a:ext cx="5832475" cy="581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FFFF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 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H</a:t>
            </a:r>
            <a:r>
              <a:rPr lang="en-GB" altLang="en-US" sz="3200" baseline="-250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S+2NaOH=Na</a:t>
            </a:r>
            <a:r>
              <a:rPr lang="en-GB" altLang="en-US" sz="3200" baseline="-250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S+2H</a:t>
            </a:r>
            <a:r>
              <a:rPr lang="en-GB" altLang="en-US" sz="3200" baseline="-250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O</a:t>
            </a:r>
            <a:r>
              <a:rPr lang="en-GB" altLang="en-US" sz="3200" dirty="0">
                <a:solidFill>
                  <a:srgbClr val="FFFFFF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 </a:t>
            </a:r>
            <a:endParaRPr lang="zh-CN" altLang="en-US" sz="3200" dirty="0">
              <a:solidFill>
                <a:srgbClr val="FFFFFF"/>
              </a:solidFill>
              <a:latin typeface="Arial Black" panose="020B0A04020102020204" pitchFamily="34" charset="0"/>
              <a:ea typeface="黑体" panose="02010609060101010101" pitchFamily="49" charset="-122"/>
            </a:endParaRPr>
          </a:p>
        </p:txBody>
      </p:sp>
      <p:sp>
        <p:nvSpPr>
          <p:cNvPr id="18440" name="Rectangle 8"/>
          <p:cNvSpPr/>
          <p:nvPr/>
        </p:nvSpPr>
        <p:spPr>
          <a:xfrm>
            <a:off x="1620520" y="3148965"/>
            <a:ext cx="5451475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FFFF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 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H</a:t>
            </a:r>
            <a:r>
              <a:rPr lang="en-GB" altLang="en-US" sz="3200" baseline="-250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S+NaOH=NaHS+H</a:t>
            </a:r>
            <a:r>
              <a:rPr lang="en-GB" altLang="en-US" sz="3200" baseline="-250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O</a:t>
            </a:r>
            <a:r>
              <a:rPr lang="en-GB" altLang="en-US" sz="3200" dirty="0">
                <a:solidFill>
                  <a:srgbClr val="FFFFFF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 </a:t>
            </a:r>
            <a:endParaRPr lang="zh-CN" altLang="en-US" sz="3200" dirty="0">
              <a:solidFill>
                <a:srgbClr val="FFFFFF"/>
              </a:solidFill>
              <a:latin typeface="Arial Black" panose="020B0A04020102020204" pitchFamily="34" charset="0"/>
              <a:ea typeface="黑体" panose="02010609060101010101" pitchFamily="49" charset="-122"/>
            </a:endParaRPr>
          </a:p>
        </p:txBody>
      </p:sp>
      <p:sp>
        <p:nvSpPr>
          <p:cNvPr id="16386" name="Rectangle 2"/>
          <p:cNvSpPr/>
          <p:nvPr/>
        </p:nvSpPr>
        <p:spPr>
          <a:xfrm>
            <a:off x="396558" y="404178"/>
            <a:ext cx="359886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buSzPct val="100000"/>
            </a:pPr>
            <a:r>
              <a:rPr lang="zh-CN" altLang="zh-CN" sz="3200" b="1" dirty="0">
                <a:solidFill>
                  <a:srgbClr val="05050B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b="1" dirty="0">
                <a:solidFill>
                  <a:srgbClr val="05050B"/>
                </a:solidFill>
                <a:latin typeface="Arial" panose="020B0604020202020204" pitchFamily="34" charset="0"/>
              </a:rPr>
              <a:t>、化学性质</a:t>
            </a:r>
          </a:p>
        </p:txBody>
      </p:sp>
      <p:sp>
        <p:nvSpPr>
          <p:cNvPr id="5" name="Rectangle 8"/>
          <p:cNvSpPr/>
          <p:nvPr/>
        </p:nvSpPr>
        <p:spPr>
          <a:xfrm>
            <a:off x="1666875" y="4041140"/>
            <a:ext cx="57327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3200" dirty="0">
                <a:solidFill>
                  <a:srgbClr val="FFFFFF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 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H</a:t>
            </a:r>
            <a:r>
              <a:rPr lang="en-GB" altLang="en-US" sz="3200" baseline="-250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S+</a:t>
            </a:r>
            <a:r>
              <a:rPr lang="en-US" altLang="en-GB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CuSO</a:t>
            </a:r>
            <a:r>
              <a:rPr lang="en-US" altLang="en-GB" sz="3200" baseline="-25000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</a:rPr>
              <a:t>4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=</a:t>
            </a:r>
            <a:r>
              <a:rPr lang="en-US" altLang="en-GB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Cu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S</a:t>
            </a:r>
            <a:r>
              <a:rPr lang="en-GB" altLang="en-US" sz="32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↓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+H</a:t>
            </a:r>
            <a:r>
              <a:rPr lang="en-GB" altLang="en-US" sz="3200" baseline="-250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  <a:r>
              <a:rPr lang="en-US" altLang="en-GB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  <a:sym typeface="+mn-ea"/>
              </a:rPr>
              <a:t>S</a:t>
            </a:r>
            <a:r>
              <a:rPr lang="en-GB" altLang="en-US" sz="32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O</a:t>
            </a:r>
            <a:r>
              <a:rPr lang="en-US" altLang="en-GB" sz="3200" baseline="-25000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  <a:sym typeface="+mn-ea"/>
              </a:rPr>
              <a:t>4</a:t>
            </a:r>
            <a:r>
              <a:rPr lang="en-GB" altLang="en-US" sz="3200" dirty="0">
                <a:solidFill>
                  <a:srgbClr val="FFFFFF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 </a:t>
            </a:r>
            <a:endParaRPr lang="zh-CN" altLang="en-US" sz="3200" dirty="0">
              <a:solidFill>
                <a:srgbClr val="FFFFFF"/>
              </a:solidFill>
              <a:latin typeface="Arial Black" panose="020B0A04020102020204" pitchFamily="34" charset="0"/>
              <a:ea typeface="黑体" panose="02010609060101010101" pitchFamily="49" charset="-122"/>
            </a:endParaRPr>
          </a:p>
        </p:txBody>
      </p:sp>
      <p:sp>
        <p:nvSpPr>
          <p:cNvPr id="6" name="云形标注 5"/>
          <p:cNvSpPr/>
          <p:nvPr/>
        </p:nvSpPr>
        <p:spPr>
          <a:xfrm>
            <a:off x="5117465" y="988060"/>
            <a:ext cx="3920490" cy="2584450"/>
          </a:xfrm>
          <a:prstGeom prst="cloudCallout">
            <a:avLst>
              <a:gd name="adj1" fmla="val -54227"/>
              <a:gd name="adj2" fmla="val 7396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唯一弱酸制强酸，也是除去</a:t>
            </a:r>
            <a:r>
              <a: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H</a:t>
            </a:r>
            <a:r>
              <a:rPr kumimoji="0" lang="en-US" altLang="zh-CN" sz="2800" b="0" i="0" baseline="-2500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S</a:t>
            </a: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的方法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39" grpId="0" bldLvl="0"/>
      <p:bldP spid="18440" grpId="0" bldLvl="0"/>
      <p:bldP spid="5" grpId="0" bldLvl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/>
          <p:nvPr/>
        </p:nvSpPr>
        <p:spPr>
          <a:xfrm>
            <a:off x="3563938" y="1630363"/>
            <a:ext cx="12985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buSzPct val="100000"/>
            </a:pPr>
            <a:r>
              <a:rPr lang="zh-CN" altLang="en-US" sz="2400" b="1" dirty="0">
                <a:latin typeface="Arial" panose="020B0604020202020204" pitchFamily="34" charset="0"/>
              </a:rPr>
              <a:t>点燃</a:t>
            </a:r>
          </a:p>
        </p:txBody>
      </p:sp>
      <p:sp>
        <p:nvSpPr>
          <p:cNvPr id="16389" name="Rectangle 5"/>
          <p:cNvSpPr/>
          <p:nvPr/>
        </p:nvSpPr>
        <p:spPr>
          <a:xfrm>
            <a:off x="1547813" y="1558925"/>
            <a:ext cx="5256212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buSzPct val="100000"/>
            </a:pPr>
            <a:r>
              <a:rPr lang="zh-CN" altLang="en-US" sz="3200" b="1" dirty="0">
                <a:solidFill>
                  <a:srgbClr val="FC0600"/>
                </a:solidFill>
                <a:latin typeface="Arial" panose="020B0604020202020204" pitchFamily="34" charset="0"/>
              </a:rPr>
              <a:t>氧气不足</a:t>
            </a:r>
          </a:p>
          <a:p>
            <a:pPr eaLnBrk="0" hangingPunct="0">
              <a:buSzPct val="100000"/>
            </a:pPr>
            <a:r>
              <a:rPr lang="zh-CN" altLang="zh-CN" sz="3200" b="1" dirty="0">
                <a:solidFill>
                  <a:srgbClr val="000000"/>
                </a:solidFill>
                <a:latin typeface="Arial" panose="020B0604020202020204" pitchFamily="34" charset="0"/>
              </a:rPr>
              <a:t>2H</a:t>
            </a:r>
            <a:r>
              <a:rPr lang="zh-CN" altLang="zh-CN" sz="32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zh-CN" altLang="zh-CN" sz="3200" b="1" dirty="0">
                <a:solidFill>
                  <a:srgbClr val="000000"/>
                </a:solidFill>
                <a:latin typeface="Arial" panose="020B0604020202020204" pitchFamily="34" charset="0"/>
              </a:rPr>
              <a:t>S + O</a:t>
            </a:r>
            <a:r>
              <a:rPr lang="zh-CN" altLang="zh-CN" sz="32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  </a:t>
            </a:r>
            <a:r>
              <a:rPr lang="zh-CN" altLang="zh-CN" sz="3200" b="1" dirty="0">
                <a:solidFill>
                  <a:srgbClr val="000000"/>
                </a:solidFill>
                <a:latin typeface="Arial" panose="020B0604020202020204" pitchFamily="34" charset="0"/>
              </a:rPr>
              <a:t>=== 2S + 2H</a:t>
            </a:r>
            <a:r>
              <a:rPr lang="zh-CN" altLang="zh-CN" sz="32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zh-CN" altLang="zh-CN" sz="3200" b="1" dirty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</a:p>
        </p:txBody>
      </p:sp>
      <p:grpSp>
        <p:nvGrpSpPr>
          <p:cNvPr id="2" name="Group 6"/>
          <p:cNvGrpSpPr/>
          <p:nvPr/>
        </p:nvGrpSpPr>
        <p:grpSpPr>
          <a:xfrm>
            <a:off x="1547813" y="3143250"/>
            <a:ext cx="5768975" cy="1066800"/>
            <a:chOff x="0" y="0"/>
            <a:chExt cx="3501" cy="672"/>
          </a:xfrm>
        </p:grpSpPr>
        <p:sp>
          <p:nvSpPr>
            <p:cNvPr id="18440" name="Rectangle 7"/>
            <p:cNvSpPr/>
            <p:nvPr/>
          </p:nvSpPr>
          <p:spPr>
            <a:xfrm>
              <a:off x="0" y="0"/>
              <a:ext cx="3501" cy="6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 eaLnBrk="0" hangingPunct="0">
                <a:buSzPct val="100000"/>
              </a:pPr>
              <a:r>
                <a:rPr lang="zh-CN" altLang="en-US" sz="3200" b="1" dirty="0">
                  <a:solidFill>
                    <a:srgbClr val="FC0600"/>
                  </a:solidFill>
                  <a:latin typeface="Arial" panose="020B0604020202020204" pitchFamily="34" charset="0"/>
                </a:rPr>
                <a:t>氧气充足</a:t>
              </a:r>
            </a:p>
            <a:p>
              <a:pPr eaLnBrk="0" hangingPunct="0">
                <a:buSzPct val="100000"/>
              </a:pPr>
              <a:r>
                <a:rPr lang="zh-CN" altLang="zh-CN" sz="32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2H</a:t>
              </a:r>
              <a:r>
                <a:rPr lang="zh-CN" altLang="zh-CN" sz="3200" b="1" baseline="-25000" dirty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zh-CN" altLang="zh-CN" sz="32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S + 3O</a:t>
              </a:r>
              <a:r>
                <a:rPr lang="zh-CN" altLang="zh-CN" sz="3200" b="1" baseline="-25000" dirty="0">
                  <a:solidFill>
                    <a:srgbClr val="000000"/>
                  </a:solidFill>
                  <a:latin typeface="Arial" panose="020B0604020202020204" pitchFamily="34" charset="0"/>
                </a:rPr>
                <a:t>2    </a:t>
              </a:r>
              <a:r>
                <a:rPr lang="zh-CN" altLang="zh-CN" sz="32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=== 2SO</a:t>
              </a:r>
              <a:r>
                <a:rPr lang="zh-CN" altLang="zh-CN" sz="3200" b="1" baseline="-25000" dirty="0">
                  <a:solidFill>
                    <a:srgbClr val="000000"/>
                  </a:solidFill>
                  <a:latin typeface="Arial" panose="020B0604020202020204" pitchFamily="34" charset="0"/>
                </a:rPr>
                <a:t>2 </a:t>
              </a:r>
              <a:r>
                <a:rPr lang="zh-CN" altLang="zh-CN" sz="32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+ 2H</a:t>
              </a:r>
              <a:r>
                <a:rPr lang="zh-CN" altLang="zh-CN" sz="3200" b="1" baseline="-25000" dirty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zh-CN" altLang="zh-CN" sz="32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18441" name="Rectangle 8"/>
            <p:cNvSpPr/>
            <p:nvPr/>
          </p:nvSpPr>
          <p:spPr>
            <a:xfrm>
              <a:off x="1452" y="181"/>
              <a:ext cx="50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buSzPct val="100000"/>
              </a:pPr>
              <a:r>
                <a:rPr lang="zh-CN" altLang="en-US" sz="2400" b="1" dirty="0">
                  <a:latin typeface="Arial" panose="020B0604020202020204" pitchFamily="34" charset="0"/>
                </a:rPr>
                <a:t>点燃  </a:t>
              </a:r>
            </a:p>
          </p:txBody>
        </p:sp>
      </p:grpSp>
      <p:sp>
        <p:nvSpPr>
          <p:cNvPr id="16393" name="Text Box 9"/>
          <p:cNvSpPr txBox="1"/>
          <p:nvPr/>
        </p:nvSpPr>
        <p:spPr>
          <a:xfrm>
            <a:off x="1331913" y="4727258"/>
            <a:ext cx="67691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注：氢硫酸易被空气中的氧气氧化，产生沉淀</a:t>
            </a:r>
          </a:p>
        </p:txBody>
      </p:sp>
      <p:sp>
        <p:nvSpPr>
          <p:cNvPr id="17412" name="Rectangle 4"/>
          <p:cNvSpPr/>
          <p:nvPr/>
        </p:nvSpPr>
        <p:spPr>
          <a:xfrm>
            <a:off x="324803" y="682943"/>
            <a:ext cx="2450465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0" hangingPunct="0">
              <a:buSzPct val="100000"/>
            </a:pPr>
            <a:r>
              <a:rPr lang="zh-CN" altLang="zh-CN" sz="3200" b="1" dirty="0">
                <a:solidFill>
                  <a:srgbClr val="05050B"/>
                </a:solidFill>
                <a:latin typeface="Arial" panose="020B0604020202020204" pitchFamily="34" charset="0"/>
              </a:rPr>
              <a:t>（2）</a:t>
            </a:r>
            <a:r>
              <a:rPr lang="zh-CN" altLang="en-US" sz="3200" b="1" dirty="0">
                <a:solidFill>
                  <a:srgbClr val="05050B"/>
                </a:solidFill>
                <a:latin typeface="Arial" panose="020B0604020202020204" pitchFamily="34" charset="0"/>
              </a:rPr>
              <a:t>还原性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9" grpId="0"/>
      <p:bldP spid="16393" grpId="0" bldLvl="0"/>
      <p:bldP spid="174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/>
          <p:nvPr/>
        </p:nvSpPr>
        <p:spPr>
          <a:xfrm>
            <a:off x="1044575" y="2133600"/>
            <a:ext cx="74898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3200" b="1" dirty="0">
                <a:latin typeface="Arial Black" panose="020B0A04020102020204" pitchFamily="34" charset="0"/>
              </a:rPr>
              <a:t>SO</a:t>
            </a:r>
            <a:r>
              <a:rPr lang="zh-CN" altLang="zh-CN" sz="3200" b="1" baseline="-25000" dirty="0">
                <a:latin typeface="Arial Black" panose="020B0A04020102020204" pitchFamily="34" charset="0"/>
              </a:rPr>
              <a:t>2</a:t>
            </a:r>
            <a:r>
              <a:rPr lang="zh-CN" altLang="zh-CN" sz="3200" b="1" dirty="0">
                <a:latin typeface="Arial Black" panose="020B0A04020102020204" pitchFamily="34" charset="0"/>
              </a:rPr>
              <a:t> + 2 H</a:t>
            </a:r>
            <a:r>
              <a:rPr lang="zh-CN" altLang="zh-CN" sz="3200" b="1" baseline="-25000" dirty="0">
                <a:latin typeface="Arial Black" panose="020B0A04020102020204" pitchFamily="34" charset="0"/>
              </a:rPr>
              <a:t>2</a:t>
            </a:r>
            <a:r>
              <a:rPr lang="zh-CN" altLang="zh-CN" sz="3200" b="1" dirty="0">
                <a:latin typeface="Arial Black" panose="020B0A04020102020204" pitchFamily="34" charset="0"/>
              </a:rPr>
              <a:t>S  =  3  S ↓ + 2 H</a:t>
            </a:r>
            <a:r>
              <a:rPr lang="zh-CN" altLang="zh-CN" sz="3200" b="1" baseline="-25000" dirty="0">
                <a:latin typeface="Arial Black" panose="020B0A04020102020204" pitchFamily="34" charset="0"/>
              </a:rPr>
              <a:t>2</a:t>
            </a:r>
            <a:r>
              <a:rPr lang="zh-CN" altLang="zh-CN" sz="3200" b="1" dirty="0">
                <a:latin typeface="Arial Black" panose="020B0A04020102020204" pitchFamily="34" charset="0"/>
              </a:rPr>
              <a:t>O 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0" y="3070225"/>
          <a:ext cx="9144000" cy="364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r:id="rId3" imgW="6648450" imgH="3762375" progId="PBrush">
                  <p:embed/>
                </p:oleObj>
              </mc:Choice>
              <mc:Fallback>
                <p:oleObj r:id="rId3" imgW="6648450" imgH="3762375" progId="PBrush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3070225"/>
                        <a:ext cx="9144000" cy="3644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Rectangle 5"/>
          <p:cNvSpPr/>
          <p:nvPr/>
        </p:nvSpPr>
        <p:spPr>
          <a:xfrm>
            <a:off x="541020" y="621983"/>
            <a:ext cx="8135938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buSzPct val="100000"/>
            </a:pPr>
            <a:r>
              <a:rPr lang="zh-CN" altLang="en-US" sz="2800" b="1" dirty="0">
                <a:latin typeface="Arial" panose="020B0604020202020204" pitchFamily="34" charset="0"/>
              </a:rPr>
              <a:t>除了能在氧气中燃烧，也能与一些氧化剂如</a:t>
            </a:r>
            <a:r>
              <a:rPr lang="zh-CN" altLang="zh-CN" sz="2800" b="1" dirty="0">
                <a:latin typeface="Arial" panose="020B0604020202020204" pitchFamily="34" charset="0"/>
              </a:rPr>
              <a:t>:</a:t>
            </a:r>
            <a:r>
              <a:rPr lang="zh-CN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</a:p>
          <a:p>
            <a:pPr eaLnBrk="0" hangingPunct="0">
              <a:buSzPct val="100000"/>
            </a:pPr>
            <a:r>
              <a:rPr lang="zh-CN" altLang="zh-CN" sz="2800" b="1" dirty="0">
                <a:solidFill>
                  <a:srgbClr val="FC0600"/>
                </a:solidFill>
                <a:latin typeface="Arial" panose="020B0604020202020204" pitchFamily="34" charset="0"/>
              </a:rPr>
              <a:t>SO</a:t>
            </a:r>
            <a:r>
              <a:rPr lang="zh-CN" altLang="zh-CN" sz="2800" b="1" baseline="-25000" dirty="0">
                <a:solidFill>
                  <a:srgbClr val="FC06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800" b="1" baseline="-25000" dirty="0">
                <a:solidFill>
                  <a:srgbClr val="FC0600"/>
                </a:solidFill>
                <a:latin typeface="Arial" panose="020B0604020202020204" pitchFamily="34" charset="0"/>
              </a:rPr>
              <a:t>、</a:t>
            </a:r>
            <a:r>
              <a:rPr lang="zh-CN" altLang="en-US" sz="2800" b="1" dirty="0">
                <a:solidFill>
                  <a:srgbClr val="FC0600"/>
                </a:solidFill>
                <a:latin typeface="Arial" panose="020B0604020202020204" pitchFamily="34" charset="0"/>
              </a:rPr>
              <a:t>氯气、浓硫酸、 硝酸、高锰酸钾</a:t>
            </a:r>
            <a:r>
              <a:rPr lang="zh-CN" altLang="en-US" sz="2800" b="1" dirty="0">
                <a:latin typeface="Arial" panose="020B0604020202020204" pitchFamily="34" charset="0"/>
              </a:rPr>
              <a:t>溶液等反应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/>
          <p:nvPr/>
        </p:nvSpPr>
        <p:spPr>
          <a:xfrm>
            <a:off x="2987675" y="2203450"/>
            <a:ext cx="23764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latin typeface="Arial" panose="020B0604020202020204" pitchFamily="34" charset="0"/>
              </a:rPr>
              <a:t>S</a:t>
            </a:r>
            <a:r>
              <a:rPr lang="zh-CN" altLang="zh-CN" sz="2800" b="1" baseline="30000" dirty="0">
                <a:latin typeface="Arial" panose="020B0604020202020204" pitchFamily="34" charset="0"/>
              </a:rPr>
              <a:t>2-</a:t>
            </a:r>
            <a:r>
              <a:rPr lang="zh-CN" altLang="en-US" sz="2800" b="1" dirty="0">
                <a:latin typeface="Arial" panose="020B0604020202020204" pitchFamily="34" charset="0"/>
              </a:rPr>
              <a:t>＋</a:t>
            </a:r>
            <a:r>
              <a:rPr lang="zh-CN" altLang="zh-CN" sz="2800" b="1" dirty="0">
                <a:latin typeface="Arial" panose="020B0604020202020204" pitchFamily="34" charset="0"/>
              </a:rPr>
              <a:t>H</a:t>
            </a:r>
            <a:r>
              <a:rPr lang="zh-CN" altLang="zh-CN" sz="2800" b="1" baseline="30000" dirty="0">
                <a:latin typeface="Arial" panose="020B0604020202020204" pitchFamily="34" charset="0"/>
              </a:rPr>
              <a:t>+ </a:t>
            </a:r>
            <a:r>
              <a:rPr lang="zh-CN" altLang="zh-CN" sz="2800" b="1" dirty="0">
                <a:latin typeface="Arial" panose="020B0604020202020204" pitchFamily="34" charset="0"/>
              </a:rPr>
              <a:t>=HS</a:t>
            </a:r>
            <a:r>
              <a:rPr lang="zh-CN" altLang="zh-CN" sz="2800" b="1" baseline="30000" dirty="0">
                <a:latin typeface="Arial" panose="020B0604020202020204" pitchFamily="34" charset="0"/>
              </a:rPr>
              <a:t>-</a:t>
            </a:r>
          </a:p>
        </p:txBody>
      </p:sp>
      <p:sp>
        <p:nvSpPr>
          <p:cNvPr id="19461" name="AutoShape 5"/>
          <p:cNvSpPr/>
          <p:nvPr/>
        </p:nvSpPr>
        <p:spPr>
          <a:xfrm>
            <a:off x="2824163" y="1570038"/>
            <a:ext cx="215900" cy="1008062"/>
          </a:xfrm>
          <a:prstGeom prst="leftBrace">
            <a:avLst>
              <a:gd name="adj1" fmla="val 38909"/>
              <a:gd name="adj2" fmla="val 50000"/>
            </a:avLst>
          </a:prstGeom>
          <a:noFill/>
          <a:ln w="3810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462" name="Text Box 6"/>
          <p:cNvSpPr txBox="1"/>
          <p:nvPr/>
        </p:nvSpPr>
        <p:spPr>
          <a:xfrm>
            <a:off x="826453" y="3500755"/>
            <a:ext cx="197961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solidFill>
                  <a:srgbClr val="05050B"/>
                </a:solidFill>
                <a:latin typeface="Arial" panose="020B0604020202020204" pitchFamily="34" charset="0"/>
              </a:rPr>
              <a:t>②</a:t>
            </a:r>
            <a:r>
              <a:rPr lang="zh-CN" altLang="en-US" sz="2800" b="1" dirty="0">
                <a:solidFill>
                  <a:srgbClr val="05050B"/>
                </a:solidFill>
                <a:latin typeface="Arial" panose="020B0604020202020204" pitchFamily="34" charset="0"/>
              </a:rPr>
              <a:t>与盐反应</a:t>
            </a:r>
          </a:p>
        </p:txBody>
      </p:sp>
      <p:sp>
        <p:nvSpPr>
          <p:cNvPr id="19463" name="Text Box 7"/>
          <p:cNvSpPr txBox="1"/>
          <p:nvPr/>
        </p:nvSpPr>
        <p:spPr>
          <a:xfrm>
            <a:off x="2843530" y="3500755"/>
            <a:ext cx="30956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latin typeface="Arial" panose="020B0604020202020204" pitchFamily="34" charset="0"/>
              </a:rPr>
              <a:t>S</a:t>
            </a:r>
            <a:r>
              <a:rPr lang="zh-CN" altLang="zh-CN" sz="2800" b="1" baseline="30000" dirty="0">
                <a:latin typeface="Arial" panose="020B0604020202020204" pitchFamily="34" charset="0"/>
              </a:rPr>
              <a:t>2-</a:t>
            </a:r>
            <a:r>
              <a:rPr lang="zh-CN" altLang="zh-CN" sz="2800" b="1" dirty="0">
                <a:latin typeface="Arial" panose="020B0604020202020204" pitchFamily="34" charset="0"/>
              </a:rPr>
              <a:t>+Cu</a:t>
            </a:r>
            <a:r>
              <a:rPr lang="zh-CN" altLang="zh-CN" sz="2800" b="1" baseline="30000" dirty="0">
                <a:latin typeface="Arial" panose="020B0604020202020204" pitchFamily="34" charset="0"/>
              </a:rPr>
              <a:t>2+</a:t>
            </a:r>
            <a:r>
              <a:rPr lang="zh-CN" altLang="zh-CN" sz="2800" b="1" dirty="0">
                <a:latin typeface="Arial" panose="020B0604020202020204" pitchFamily="34" charset="0"/>
              </a:rPr>
              <a:t>=CuS↓</a:t>
            </a:r>
          </a:p>
        </p:txBody>
      </p:sp>
      <p:sp>
        <p:nvSpPr>
          <p:cNvPr id="19464" name="Text Box 8"/>
          <p:cNvSpPr txBox="1"/>
          <p:nvPr/>
        </p:nvSpPr>
        <p:spPr>
          <a:xfrm>
            <a:off x="2843530" y="4221480"/>
            <a:ext cx="30241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latin typeface="Arial" panose="020B0604020202020204" pitchFamily="34" charset="0"/>
              </a:rPr>
              <a:t>S</a:t>
            </a:r>
            <a:r>
              <a:rPr lang="zh-CN" altLang="zh-CN" sz="2800" b="1" baseline="30000" dirty="0">
                <a:latin typeface="Arial" panose="020B0604020202020204" pitchFamily="34" charset="0"/>
              </a:rPr>
              <a:t>2-</a:t>
            </a:r>
            <a:r>
              <a:rPr lang="zh-CN" altLang="zh-CN" sz="2800" b="1" dirty="0">
                <a:latin typeface="Arial" panose="020B0604020202020204" pitchFamily="34" charset="0"/>
              </a:rPr>
              <a:t>+Pb</a:t>
            </a:r>
            <a:r>
              <a:rPr lang="zh-CN" altLang="zh-CN" sz="2800" b="1" baseline="30000" dirty="0">
                <a:latin typeface="Arial" panose="020B0604020202020204" pitchFamily="34" charset="0"/>
              </a:rPr>
              <a:t>2+</a:t>
            </a:r>
            <a:r>
              <a:rPr lang="zh-CN" altLang="zh-CN" sz="2800" b="1" dirty="0">
                <a:latin typeface="Arial" panose="020B0604020202020204" pitchFamily="34" charset="0"/>
              </a:rPr>
              <a:t>=PbS↓</a:t>
            </a:r>
          </a:p>
        </p:txBody>
      </p:sp>
      <p:sp>
        <p:nvSpPr>
          <p:cNvPr id="20489" name="Text Box 9"/>
          <p:cNvSpPr txBox="1"/>
          <p:nvPr/>
        </p:nvSpPr>
        <p:spPr>
          <a:xfrm>
            <a:off x="7667625" y="3860800"/>
            <a:ext cx="10810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4000" b="1" dirty="0">
              <a:latin typeface="Arial" panose="020B0604020202020204" pitchFamily="34" charset="0"/>
            </a:endParaRPr>
          </a:p>
        </p:txBody>
      </p:sp>
      <p:sp>
        <p:nvSpPr>
          <p:cNvPr id="19466" name="Text Box 10"/>
          <p:cNvSpPr txBox="1"/>
          <p:nvPr/>
        </p:nvSpPr>
        <p:spPr>
          <a:xfrm>
            <a:off x="610235" y="5555615"/>
            <a:ext cx="447040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000" b="1" dirty="0">
                <a:solidFill>
                  <a:srgbClr val="FC0600"/>
                </a:solidFill>
                <a:latin typeface="Arial" panose="020B0604020202020204" pitchFamily="34" charset="0"/>
              </a:rPr>
              <a:t>   </a:t>
            </a:r>
            <a:r>
              <a:rPr lang="zh-CN" altLang="zh-CN" sz="3200" b="1" dirty="0">
                <a:solidFill>
                  <a:srgbClr val="FC0600"/>
                </a:solidFill>
                <a:latin typeface="Arial" panose="020B0604020202020204" pitchFamily="34" charset="0"/>
              </a:rPr>
              <a:t>用途：</a:t>
            </a:r>
            <a:r>
              <a:rPr lang="zh-CN" altLang="en-US" sz="3200" b="1" dirty="0">
                <a:solidFill>
                  <a:srgbClr val="FC0600"/>
                </a:solidFill>
                <a:latin typeface="Arial" panose="020B0604020202020204" pitchFamily="34" charset="0"/>
              </a:rPr>
              <a:t>检验</a:t>
            </a:r>
            <a:r>
              <a:rPr lang="zh-CN" altLang="zh-CN" sz="3200" b="1" dirty="0">
                <a:solidFill>
                  <a:srgbClr val="FC0600"/>
                </a:solidFill>
                <a:latin typeface="Arial" panose="020B0604020202020204" pitchFamily="34" charset="0"/>
              </a:rPr>
              <a:t>S</a:t>
            </a:r>
            <a:r>
              <a:rPr lang="zh-CN" altLang="zh-CN" sz="3200" b="1" baseline="30000" dirty="0">
                <a:solidFill>
                  <a:srgbClr val="FC0600"/>
                </a:solidFill>
                <a:latin typeface="Arial" panose="020B0604020202020204" pitchFamily="34" charset="0"/>
              </a:rPr>
              <a:t>2-</a:t>
            </a:r>
            <a:r>
              <a:rPr lang="zh-CN" altLang="en-US" sz="3200" b="1" dirty="0">
                <a:solidFill>
                  <a:srgbClr val="FC0600"/>
                </a:solidFill>
                <a:latin typeface="Arial" panose="020B0604020202020204" pitchFamily="34" charset="0"/>
              </a:rPr>
              <a:t>、</a:t>
            </a:r>
            <a:r>
              <a:rPr lang="zh-CN" altLang="zh-CN" sz="3200" b="1" dirty="0">
                <a:solidFill>
                  <a:srgbClr val="FC0600"/>
                </a:solidFill>
                <a:latin typeface="Arial" panose="020B0604020202020204" pitchFamily="34" charset="0"/>
              </a:rPr>
              <a:t>H</a:t>
            </a:r>
            <a:r>
              <a:rPr lang="zh-CN" altLang="zh-CN" sz="3200" b="1" baseline="-25000" dirty="0">
                <a:solidFill>
                  <a:srgbClr val="FC0600"/>
                </a:solidFill>
                <a:latin typeface="Arial" panose="020B0604020202020204" pitchFamily="34" charset="0"/>
              </a:rPr>
              <a:t>2</a:t>
            </a:r>
            <a:r>
              <a:rPr lang="zh-CN" altLang="zh-CN" sz="3200" b="1" dirty="0">
                <a:solidFill>
                  <a:srgbClr val="FC0600"/>
                </a:solidFill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19467" name="Oval 11"/>
          <p:cNvSpPr/>
          <p:nvPr/>
        </p:nvSpPr>
        <p:spPr>
          <a:xfrm>
            <a:off x="4356100" y="3429000"/>
            <a:ext cx="1152525" cy="1368425"/>
          </a:xfrm>
          <a:prstGeom prst="ellipse">
            <a:avLst/>
          </a:prstGeom>
          <a:noFill/>
          <a:ln w="5715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</a:endParaRPr>
          </a:p>
        </p:txBody>
      </p:sp>
      <p:sp>
        <p:nvSpPr>
          <p:cNvPr id="19468" name="Text Box 12"/>
          <p:cNvSpPr txBox="1"/>
          <p:nvPr/>
        </p:nvSpPr>
        <p:spPr>
          <a:xfrm>
            <a:off x="2416175" y="4888865"/>
            <a:ext cx="56375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 dirty="0">
                <a:solidFill>
                  <a:srgbClr val="FC0600"/>
                </a:solidFill>
                <a:latin typeface="Arial" panose="020B0604020202020204" pitchFamily="34" charset="0"/>
              </a:rPr>
              <a:t>黑色固体，不溶于盐酸、稀硫酸</a:t>
            </a:r>
          </a:p>
        </p:txBody>
      </p:sp>
      <p:sp>
        <p:nvSpPr>
          <p:cNvPr id="20494" name="AutoShape 14"/>
          <p:cNvSpPr/>
          <p:nvPr/>
        </p:nvSpPr>
        <p:spPr>
          <a:xfrm>
            <a:off x="492125" y="538163"/>
            <a:ext cx="3384550" cy="720725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 w="3810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lang="en-US" altLang="zh-CN" sz="4400" b="1" dirty="0">
                <a:solidFill>
                  <a:schemeClr val="bg2"/>
                </a:solidFill>
                <a:latin typeface="Arial" panose="020B0604020202020204" pitchFamily="34" charset="0"/>
              </a:rPr>
              <a:t>3</a:t>
            </a:r>
            <a:r>
              <a:rPr lang="zh-CN" altLang="en-US" sz="4400" b="1" dirty="0">
                <a:solidFill>
                  <a:schemeClr val="bg2"/>
                </a:solidFill>
                <a:latin typeface="Arial" panose="020B0604020202020204" pitchFamily="34" charset="0"/>
              </a:rPr>
              <a:t>、硫化物</a:t>
            </a:r>
          </a:p>
        </p:txBody>
      </p:sp>
      <p:sp>
        <p:nvSpPr>
          <p:cNvPr id="19473" name="Rectangle 17"/>
          <p:cNvSpPr/>
          <p:nvPr/>
        </p:nvSpPr>
        <p:spPr>
          <a:xfrm>
            <a:off x="827088" y="2779395"/>
            <a:ext cx="722630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3200" b="1" dirty="0">
                <a:solidFill>
                  <a:srgbClr val="00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用途：</a:t>
            </a:r>
            <a:r>
              <a:rPr lang="zh-CN" altLang="en-US" sz="2400" b="1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  <a:sym typeface="+mn-ea"/>
              </a:rPr>
              <a:t>制备</a:t>
            </a:r>
            <a:r>
              <a:rPr lang="en-GB" altLang="en-US" sz="2400" b="1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  <a:sym typeface="+mn-ea"/>
              </a:rPr>
              <a:t>H</a:t>
            </a:r>
            <a:r>
              <a:rPr lang="en-GB" altLang="en-US" sz="2400" b="1" baseline="-25000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  <a:sym typeface="+mn-ea"/>
              </a:rPr>
              <a:t>2</a:t>
            </a:r>
            <a:r>
              <a:rPr lang="en-GB" altLang="en-US" sz="2400" b="1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  <a:sym typeface="+mn-ea"/>
              </a:rPr>
              <a:t>S</a:t>
            </a:r>
            <a:r>
              <a:rPr lang="zh-CN" altLang="en-GB" sz="2400" b="1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  <a:sym typeface="+mn-ea"/>
              </a:rPr>
              <a:t>（</a:t>
            </a:r>
            <a:r>
              <a:rPr lang="en-GB" altLang="en-US" sz="2400" b="1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</a:rPr>
              <a:t>FeS+H</a:t>
            </a:r>
            <a:r>
              <a:rPr lang="en-GB" altLang="en-US" sz="2400" b="1" baseline="-25000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  <a:r>
              <a:rPr lang="en-GB" altLang="en-US" sz="2400" b="1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</a:rPr>
              <a:t>SO</a:t>
            </a:r>
            <a:r>
              <a:rPr lang="en-GB" altLang="en-US" sz="2400" b="1" baseline="-25000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</a:rPr>
              <a:t>4</a:t>
            </a:r>
            <a:r>
              <a:rPr lang="en-GB" altLang="en-US" sz="2400" b="1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</a:rPr>
              <a:t>=FeSO</a:t>
            </a:r>
            <a:r>
              <a:rPr lang="en-GB" altLang="en-US" sz="2400" b="1" baseline="-25000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</a:rPr>
              <a:t>4</a:t>
            </a:r>
            <a:r>
              <a:rPr lang="en-GB" altLang="en-US" sz="2400" b="1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</a:rPr>
              <a:t>+H</a:t>
            </a:r>
            <a:r>
              <a:rPr lang="en-GB" altLang="en-US" sz="2400" b="1" baseline="-25000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  <a:r>
              <a:rPr lang="en-GB" altLang="en-US" sz="2400" b="1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</a:rPr>
              <a:t>S↑</a:t>
            </a:r>
            <a:r>
              <a:rPr lang="zh-CN" altLang="en-GB" sz="2400" b="1" dirty="0">
                <a:solidFill>
                  <a:srgbClr val="000000"/>
                </a:solidFill>
                <a:uFillTx/>
                <a:latin typeface="Arial Black" panose="020B0A04020102020204" pitchFamily="34" charset="0"/>
                <a:ea typeface="黑体" panose="02010609060101010101" pitchFamily="49" charset="-122"/>
              </a:rPr>
              <a:t>）</a:t>
            </a:r>
            <a:endParaRPr lang="zh-CN" altLang="en-GB" sz="2400" b="1" dirty="0">
              <a:solidFill>
                <a:srgbClr val="000000"/>
              </a:solidFill>
              <a:uFillTx/>
              <a:latin typeface="Arial Black" panose="020B0A04020102020204" pitchFamily="34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Text Box 2"/>
          <p:cNvSpPr txBox="1"/>
          <p:nvPr/>
        </p:nvSpPr>
        <p:spPr>
          <a:xfrm>
            <a:off x="2997835" y="1397318"/>
            <a:ext cx="28797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latin typeface="Arial" panose="020B0604020202020204" pitchFamily="34" charset="0"/>
              </a:rPr>
              <a:t>S</a:t>
            </a:r>
            <a:r>
              <a:rPr lang="zh-CN" altLang="zh-CN" sz="2800" b="1" baseline="30000" dirty="0">
                <a:latin typeface="Arial" panose="020B0604020202020204" pitchFamily="34" charset="0"/>
              </a:rPr>
              <a:t>2-</a:t>
            </a:r>
            <a:r>
              <a:rPr lang="zh-CN" altLang="en-US" sz="2800" b="1" dirty="0">
                <a:latin typeface="Arial" panose="020B0604020202020204" pitchFamily="34" charset="0"/>
              </a:rPr>
              <a:t>＋</a:t>
            </a:r>
            <a:r>
              <a:rPr lang="zh-CN" altLang="zh-CN" sz="2800" b="1" dirty="0">
                <a:latin typeface="Arial" panose="020B0604020202020204" pitchFamily="34" charset="0"/>
              </a:rPr>
              <a:t>2H</a:t>
            </a:r>
            <a:r>
              <a:rPr lang="zh-CN" altLang="zh-CN" sz="2800" b="1" baseline="30000" dirty="0">
                <a:latin typeface="Arial" panose="020B0604020202020204" pitchFamily="34" charset="0"/>
              </a:rPr>
              <a:t>+</a:t>
            </a:r>
            <a:r>
              <a:rPr lang="zh-CN" altLang="zh-CN" sz="2800" b="1" dirty="0">
                <a:latin typeface="Arial" panose="020B0604020202020204" pitchFamily="34" charset="0"/>
              </a:rPr>
              <a:t>=H</a:t>
            </a:r>
            <a:r>
              <a:rPr lang="zh-CN" altLang="zh-CN" sz="2800" b="1" baseline="-25000" dirty="0">
                <a:latin typeface="Arial" panose="020B0604020202020204" pitchFamily="34" charset="0"/>
              </a:rPr>
              <a:t>2</a:t>
            </a:r>
            <a:r>
              <a:rPr lang="zh-CN" altLang="zh-CN" sz="2800" b="1" dirty="0">
                <a:latin typeface="Arial" panose="020B0604020202020204" pitchFamily="34" charset="0"/>
              </a:rPr>
              <a:t>S↑</a:t>
            </a:r>
          </a:p>
        </p:txBody>
      </p:sp>
      <p:sp>
        <p:nvSpPr>
          <p:cNvPr id="3" name="Text Box 4"/>
          <p:cNvSpPr txBox="1"/>
          <p:nvPr/>
        </p:nvSpPr>
        <p:spPr>
          <a:xfrm>
            <a:off x="765175" y="1805305"/>
            <a:ext cx="19796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 dirty="0">
                <a:solidFill>
                  <a:srgbClr val="05050B"/>
                </a:solidFill>
                <a:latin typeface="Arial" panose="020B0604020202020204" pitchFamily="34" charset="0"/>
              </a:rPr>
              <a:t>①</a:t>
            </a:r>
            <a:r>
              <a:rPr lang="zh-CN" altLang="en-US" sz="2800" b="1" dirty="0">
                <a:solidFill>
                  <a:srgbClr val="05050B"/>
                </a:solidFill>
                <a:latin typeface="Arial" panose="020B0604020202020204" pitchFamily="34" charset="0"/>
              </a:rPr>
              <a:t>与酸反应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1" grpId="0" bldLvl="0" animBg="1"/>
      <p:bldP spid="19462" grpId="0"/>
      <p:bldP spid="19463" grpId="0"/>
      <p:bldP spid="19464" grpId="0"/>
      <p:bldP spid="19466" grpId="0"/>
      <p:bldP spid="19467" grpId="0" bldLvl="0" animBg="1"/>
      <p:bldP spid="19468" grpId="0"/>
      <p:bldP spid="19473" grpId="0" bldLvl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/>
          <p:nvPr/>
        </p:nvSpPr>
        <p:spPr>
          <a:xfrm>
            <a:off x="107950" y="743585"/>
            <a:ext cx="3529013" cy="586105"/>
          </a:xfrm>
          <a:prstGeom prst="rect">
            <a:avLst/>
          </a:prstGeom>
          <a:noFill/>
          <a:ln w="9525">
            <a:noFill/>
          </a:ln>
        </p:spPr>
        <p:txBody>
          <a:bodyPr lIns="90170" tIns="46990" rIns="90170" bIns="469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 b="1" dirty="0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200" b="1" dirty="0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存在形式：</a:t>
            </a:r>
          </a:p>
        </p:txBody>
      </p:sp>
      <p:sp>
        <p:nvSpPr>
          <p:cNvPr id="10243" name="Text Box 3"/>
          <p:cNvSpPr txBox="1"/>
          <p:nvPr/>
        </p:nvSpPr>
        <p:spPr>
          <a:xfrm>
            <a:off x="540068" y="1271588"/>
            <a:ext cx="762158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以硫单质、硫化物和硫酸盐等形式存在。</a:t>
            </a:r>
          </a:p>
        </p:txBody>
      </p:sp>
      <p:sp>
        <p:nvSpPr>
          <p:cNvPr id="14341" name="Rectangle 5"/>
          <p:cNvSpPr/>
          <p:nvPr/>
        </p:nvSpPr>
        <p:spPr>
          <a:xfrm>
            <a:off x="179070" y="-180022"/>
            <a:ext cx="805021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>
              <a:buFontTx/>
            </a:pPr>
            <a:r>
              <a:rPr lang="zh-CN" altLang="en-US" sz="4400" dirty="0">
                <a:latin typeface="Arial" panose="020B0604020202020204" pitchFamily="34" charset="0"/>
                <a:ea typeface="黑体" panose="02010609060101010101" pitchFamily="49" charset="-122"/>
              </a:rPr>
              <a:t>二、硫</a:t>
            </a:r>
          </a:p>
        </p:txBody>
      </p:sp>
      <p:sp>
        <p:nvSpPr>
          <p:cNvPr id="4" name="下箭头 3"/>
          <p:cNvSpPr/>
          <p:nvPr/>
        </p:nvSpPr>
        <p:spPr>
          <a:xfrm>
            <a:off x="1287780" y="1793875"/>
            <a:ext cx="216535" cy="432435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6" name="图片 5" descr="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" y="2278380"/>
            <a:ext cx="5941695" cy="4561840"/>
          </a:xfrm>
          <a:prstGeom prst="rect">
            <a:avLst/>
          </a:prstGeom>
        </p:spPr>
      </p:pic>
      <p:pic>
        <p:nvPicPr>
          <p:cNvPr id="7" name="图片 6" descr="t019eaa6a5016ed9f5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5665" y="2993390"/>
            <a:ext cx="3188970" cy="26879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/>
          <p:nvPr/>
        </p:nvSpPr>
        <p:spPr>
          <a:xfrm>
            <a:off x="326390" y="893128"/>
            <a:ext cx="3886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、硫的物理性质：</a:t>
            </a:r>
          </a:p>
        </p:txBody>
      </p:sp>
      <p:sp>
        <p:nvSpPr>
          <p:cNvPr id="14339" name="Text Box 3"/>
          <p:cNvSpPr txBox="1"/>
          <p:nvPr/>
        </p:nvSpPr>
        <p:spPr>
          <a:xfrm>
            <a:off x="266065" y="1934210"/>
            <a:ext cx="394652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zh-CN" sz="3600" b="1" dirty="0">
                <a:latin typeface="Arial Black" panose="020B0A04020102020204" pitchFamily="34" charset="0"/>
                <a:ea typeface="黑体" panose="02010609060101010101" pitchFamily="49" charset="-122"/>
              </a:rPr>
              <a:t>     </a:t>
            </a:r>
            <a:r>
              <a:rPr lang="zh-CN" altLang="en-US" sz="3600" b="1" dirty="0">
                <a:solidFill>
                  <a:srgbClr val="FF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黄色</a:t>
            </a:r>
            <a:r>
              <a:rPr lang="zh-CN" altLang="en-US" sz="3600" b="1" dirty="0">
                <a:latin typeface="Arial Black" panose="020B0A04020102020204" pitchFamily="34" charset="0"/>
                <a:ea typeface="黑体" panose="02010609060101010101" pitchFamily="49" charset="-122"/>
              </a:rPr>
              <a:t>晶体、质脆、不溶于水，微溶于酒精，易溶于</a:t>
            </a:r>
            <a:r>
              <a:rPr lang="zh-CN" altLang="zh-CN" sz="3600" b="1" dirty="0">
                <a:latin typeface="Arial Black" panose="020B0A04020102020204" pitchFamily="34" charset="0"/>
                <a:ea typeface="黑体" panose="02010609060101010101" pitchFamily="49" charset="-122"/>
              </a:rPr>
              <a:t>CS</a:t>
            </a:r>
            <a:r>
              <a:rPr lang="zh-CN" altLang="zh-CN" sz="3600" b="1" baseline="-25000" dirty="0"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  <a:r>
              <a:rPr lang="zh-CN" altLang="zh-CN" sz="3600" b="1" dirty="0">
                <a:latin typeface="Arial Black" panose="020B0A04020102020204" pitchFamily="34" charset="0"/>
                <a:ea typeface="黑体" panose="02010609060101010101" pitchFamily="49" charset="-122"/>
              </a:rPr>
              <a:t> </a:t>
            </a:r>
          </a:p>
        </p:txBody>
      </p:sp>
      <p:pic>
        <p:nvPicPr>
          <p:cNvPr id="14340" name="Picture 4" descr="硫粉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rcRect l="2283" t="3953" r="4651"/>
          <a:stretch>
            <a:fillRect/>
          </a:stretch>
        </p:blipFill>
        <p:spPr>
          <a:xfrm>
            <a:off x="4212590" y="666750"/>
            <a:ext cx="4931410" cy="4351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186180" y="4824095"/>
            <a:ext cx="47618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（无机物，常见溶剂，无色液体）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6414,&quot;width&quot;:7543}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:customData xmlns="http://www.wps.cn/officeDocument/2013/wpsCustomData" xmlns:s="http://www.wps.cn/officeDocument/2013/wpsCustomData">
  <extobjs>
    <extobj name="61704547-3176-4FA0-AAD0-7DF1A1D1964B-1">
      <extobjdata type="61704547-3176-4FA0-AAD0-7DF1A1D1964B" data="ewogICAiZXhwcmVzc2lvbiIgOiAie1wiZWxlY3Ryb25UaXJlR3JvdXBzXCI6W3tcInRvcEFyY1wiOntcInhcIjoyNSxcInlcIjo5MCxcImlubmVyUmFkaXVzXCI6MzUsXCJvdXRlclJhZGl1c1wiOjM3LFwiYW5nbGVcIjotMjYuOTAzODIxODI1NTgxMTgzLFwiZmlsbFwiOlwiIzAwMDAwMFwiLFwiY2xvY2t3aXNlXCI6dHJ1ZSxcInJvdGF0aW9uXCI6LTEzLjA5NjE3ODE3NDQxODgxN30sXCJib3R0b21BcmNcIjp7XCJ4XCI6MjUsXCJ5XCI6OTAsXCJpbm5lclJhZGl1c1wiOjM1LFwib3V0ZXJSYWRpdXNcIjozNyxcImFuZ2xlXCI6MjYuOTAzODIxODI1NTgxMTgzLFwiZmlsbFwiOlwiIzAwMDAwMFwiLFwiY2xvY2t3aXNlXCI6ZmFsc2UsXCJyb3RhdGlvblwiOjEzLjA5NjE3ODE3NDQxODgxN30sXCJ0ZXh0XCI6e1wieFwiOjU3LFwieVwiOjg1LjIsXCJmb250U2l6ZVwiOjEyLFwidGV4dFwiOlwiMlwiLFwiZmlsbFwiOlwiIzAwMDAwMFwiLFwiaW5kZXhcIjowfX0se1widG9wQXJjXCI6e1wieFwiOjI1LFwieVwiOjkwLFwiaW5uZXJSYWRpdXNcIjo1MixcIm91dGVyUmFkaXVzXCI6NTQsXCJhbmdsZVwiOi0zMS4xODUyNjQ2OTAyOTUwMyxcImZpbGxcIjpcIiMwMDAwMDBcIixcImNsb2Nrd2lzZVwiOnRydWUsXCJyb3RhdGlvblwiOi04LjgxNDczNTMwOTcwNDk3M30sXCJib3R0b21BcmNcIjp7XCJ4XCI6MjUsXCJ5XCI6OTAsXCJpbm5lclJhZGl1c1wiOjUyLFwib3V0ZXJSYWRpdXNcIjo1NCxcImFuZ2xlXCI6MzEuMTg1MjY0NjkwMjk1MDMsXCJmaWxsXCI6XCIjMDAwMDAwXCIsXCJjbG9ja3dpc2VcIjpmYWxzZSxcInJvdGF0aW9uXCI6OC44MTQ3MzUzMDk3MDQ5NzN9LFwidGV4dFwiOntcInhcIjo3NCxcInlcIjo4NS4yLFwiZm9udFNpemVcIjoxMixcInRleHRcIjpcIjhcIixcImZpbGxcIjpcIiMwMDAwMDBcIixcImluZGV4XCI6MX19LHtcInRvcEFyY1wiOntcInhcIjoyNSxcInlcIjo5MCxcImlubmVyUmFkaXVzXCI6NjksXCJvdXRlclJhZGl1c1wiOjcxLFwiYW5nbGVcIjotMzMuMzU3MDExMDcwOTQ2OTc0LFwiZmlsbFwiOlwiIzAwMDAwMFwiLFwiY2xvY2t3aXNlXCI6dHJ1ZSxcInJvdGF0aW9uXCI6LTYuNjQyOTg4OTI5MDUzMDIzfSxcImJvdHRvbUFyY1wiOntcInhcIjoyNSxcInlcIjo5MCxcImlubmVyUmFkaXVzXCI6NjksXCJvdXRlclJhZGl1c1wiOjcxLFwiYW5nbGVcIjozMy4zNTcwMTEwNzA5NDY5NzQsXCJmaWxsXCI6XCIjMDAwMDAwXCIsXCJjbG9ja3dpc2VcIjpmYWxzZSxcInJvdGF0aW9uXCI6Ni42NDI5ODg5MjkwNTMwMjN9LFwidGV4dFwiOntcInhcIjo5MSxcInlcIjo4NS4yLFwiZm9udFNpemVcIjoxMixcInRleHRcIjpcIjZcIixcImZpbGxcIjpcIiMwMDAwMDBcIixcImluZGV4XCI6Mn19XSxcInRvdGFsTnVtXCI6MTYsXCJhbmdsZVwiOjQwLFwiY29sb3JcIjpcIiMwMDAwMDBcIn0iLAogICAiaW1hZ2VCYXNlNjQiIDogIlBITjJaeUJrWVhSaExYWXRNemt3Wm1FNE1UVTlJaUlnYVdROUluTjJaeUlnZDJsa2RHZzlJakV3TmlJZ2FHVnBaMmgwUFNJeE1UQXVNekExTnpNMk16RTFOek00SWlCMmFXVjNRbTk0UFNJd0lEQWdNVEEySURFeE1DNHpNRFUzTXpZek1UVTNNemdpSUhodGJHNXpQU0pvZEhSd09pOHZkM2QzTG5jekxtOXlaeTh5TURBd0wzTjJaeUlnY0hKbGMyVnlkbVZCYzNCbFkzUlNZWFJwYnowaWVFMXBaRmxOYVdRZ2JXVmxkQ0krUEdjZ1pHRjBZUzEyTFRNNU1HWmhPREUxUFNJaVBqeG5JR1JoZEdFdGRpMHpPVEJtWVRneE5UMGlJajQ4Y0dGMGFDQmtZWFJoTFhZdE16a3dabUU0TVRVOUlpSWdaRDBpVFNBMU55NHdPRGsyT0RjNU1qTTJPVE00SURZekxqQTRNek01TURBek5qTTFOakkxSUVFZ016VWdNelVnTUNBd0lERWdORGt1T0RFeE5UVTFOVEE1TVRZME1qTWdOemN1TmpVd05ETTBORGsyT0RrM09EY2lJSE4wY205clpUMGlJekF3TURBd01DSWdjM1J5YjJ0bExYZHBaSFJvUFNJeUlpQm1hV3hzUFNKdWIyNWxJajQ4TDNCaGRHZytQSFJsZUhRZ1pHRjBZUzEyTFRNNU1HWmhPREUxUFNJaUlIZzlJalUxSWlCNVBTSTFPUzR6TlRJNE5qZ3hOVGM0Tmprd01EUWlJR1p2Ym5RdGMybDZaVDBpTVRJaUlHWnBiR3c5SWlNd01EQXdNREFpUGpJOEwzUmxlSFErUEhCaGRHZ2daR0YwWVMxMkxUTTVNR1poT0RFMVBTSWlJR1E5SWswZ05UY3VNRGc1TmpnM09USXpOamt6T0NBME55NHlNakl6TkRZeU56a3pPREUzTlNCQklETTFJRE0xSURBZ01DQXdJRFE1TGpneE1UVTFOVFV3T1RFMk5ESXpJRE15TGpZMU5UTXdNVGd4T0RnME1ERXpJaUJ6ZEhKdmEyVTlJaU13TURBd01EQWlJSE4wY205clpTMTNhV1IwYUQwaU1pSWdabWxzYkQwaWJtOXVaU0krUEM5d1lYUm9Qand2Wno0OFp5QmtZWFJoTFhZdE16a3dabUU0TVRVOUlpSStQSEJoZEdnZ1pHRjBZUzEyTFRNNU1HWmhPREUxUFNJaUlHUTlJazBnTnpRdU16ZzFPREk0TWpBek56WTNNak1nTmpNdU1USXhNelEzTWprNE16a3dNRGcwSUVFZ05USWdOVElnTUNBd0lERWdOakl1T0RNME16RXhNRFF5TVRnMk9EVTBJRGc0TGpVM056Z3lNemcyTVRVMk9UQTBJaUJ6ZEhKdmEyVTlJaU13TURBd01EQWlJSE4wY205clpTMTNhV1IwYUQwaU1pSWdabWxzYkQwaWJtOXVaU0krUEM5d1lYUm9QangwWlhoMElHUmhkR0V0ZGkwek9UQm1ZVGd4TlQwaUlpQjRQU0kzTWlJZ2VUMGlOVGt1TXpVeU9EWTRNVFUzT0RZNU1EQTBJaUJtYjI1MExYTnBlbVU5SWpFeUlpQm1hV3hzUFNJak1EQXdNREF3SWo0NFBDOTBaWGgwUGp4d1lYUm9JR1JoZEdFdGRpMHpPVEJtWVRneE5UMGlJaUJrUFNKTklEYzBMak00TlRneU9ESXdNemMyTnpJeklEUTNMakU0TkRNNE9UQXhOek0wTnpreUlFRWdOVElnTlRJZ01DQXdJREFnTmpJdU9ETTBNekV4TURReU1UZzJPRFUwSURJeExqY3lOemt4TWpRMU5ERTJPRGsySWlCemRISnZhMlU5SWlNd01EQXdNREFpSUhOMGNtOXJaUzEzYVdSMGFEMGlNaUlnWm1sc2JEMGlibTl1WlNJK1BDOXdZWFJvUGp3dlp6NDhaeUJrWVhSaExYWXRNemt3Wm1FNE1UVTlJaUkrUEhCaGRHZ2daR0YwWVMxMkxUTTVNR1poT0RFMVBTSWlJR1E5SWswZ09URXVOVE0yTnpVeE1UY3dNekl6TlRjZ05qTXVNVE0wT1RVMk56azFNemcwTXpJMklFRWdOamtnTmprZ01DQXdJREVnTnpVdU9EVTNNRFkyTlRjMU1qQTVORGNnT1RrdU5UQTFNakV6TWpJMk1qUXdNaklpSUhOMGNtOXJaVDBpSXpBd01EQXdNQ0lnYzNSeWIydGxMWGRwWkhSb1BTSXlJaUJtYVd4c1BTSnViMjVsSWo0OEwzQmhkR2crUEhSbGVIUWdaR0YwWVMxMkxUTTVNR1poT0RFMVBTSWlJSGc5SWpnNUlpQjVQU0kxT1M0ek5USTROamd4TlRjNE5qa3dNRFFpSUdadmJuUXRjMmw2WlQwaU1USWlJR1pwYkd3OUlpTXdNREF3TURBaVBqWThMM1JsZUhRK1BIQmhkR2dnWkdGMFlTMTJMVE01TUdaaE9ERTFQU0lpSUdROUlrMGdPVEV1TlRNMk56VXhNVGN3TXpJek5UY2dORGN1TVRjd056YzVOVEl3TXpVek5qYzJJRUVnTmprZ05qa2dNQ0F3SURBZ056VXVPRFUzTURZMk5UYzFNakE1TkRjZ01UQXVPREF3TlRJek1EZzVORGszTnprMElpQnpkSEp2YTJVOUlpTXdNREF3TURBaUlITjBjbTlyWlMxM2FXUjBhRDBpTWlJZ1ptbHNiRDBpYm05dVpTSStQQzl3WVhSb1Bqd3ZaejQ4WnlCa1lYUmhMWFl0TXprd1ptRTRNVFU5SWlJK1BHTnBjbU5zWlNCa1lYUmhMWFl0TXprd1ptRTRNVFU5SWlJZ1kzZzlJakl6SWlCamVUMGlOVFV1TVRVeU9EWTRNVFUzT0RZNUlpQnlQU0l4T0NJZ1ptbHNiQzF2Y0dGamFYUjVQU0l3SWlCemRISnZhMlU5SW1Kc1lXTnJJaUJ6ZEhKdmEyVXRkMmxrZEdnOUlqSWlQand2WTJseVkyeGxQangwWlhoMElHUmhkR0V0ZGkwek9UQm1ZVGd4TlQwaUlpQjRQU0l4TkM0ME1qZzFOekUwTWpnMU56RTBNeUlnZVQwaU5UZ3VNVFV5T0RZNE1UVTNPRFk1SWlCbWIyNTBMWE5wZW1VOUlqRXlJaUJtYVd4c1BTSWpNREF3TURBd0lqNEtJQ0FnSUNBZ0lDQWdJQ3N4TmdvZ0lDQWdJQ0FnSUR3dmRHVjRkRDQ4TDJjK1BDOW5QandoTFMwdExUNDhJUzB0TFMwK1BDOXpkbWMrIiwKICAgInR5cGUiIDogImF0b20iCn0K"/>
    </extobj>
    <extobj name="61704547-3176-4FA0-AAD0-7DF1A1D1964B-2">
      <extobjdata type="61704547-3176-4FA0-AAD0-7DF1A1D1964B" data="ewogICAiZXhwcmVzc2lvbiIgOiAie1wiY29uZmlnXCI6e1wiY29sb3JcIjpcIiMwMDBcIn0sXCJzb3VyY2VcIjpcIlczc2lkSGx3WlNJNkltcHZhVzUwSWl3aWFHRnpRWEp5YjNjaU9uUnlkV1VzSW1SaGRHRWlPbnNpZEc5d0lqcGJleUowZVhCbElqb2lkR1Y0ZENJc0lteGhZbVZzSWpvaUptNWljM0E3SWl3aWNHeGhZMlZvYjJ4a1pYSWlPblJ5ZFdVc0ltbGtJam9pWVRNek16QTFaVEV0TVRGbE55MDBZV05sTFdGa1l6Y3ROR1ExT1dGaU5UWmpPVEV3SW4xZExDSmliM1IwYjIwaU9sdDdJblI1Y0dVaU9pSjBaWGgwSWl3aWJHRmlaV3dpT2lJbWJtSnpjRHNpTENKd2JHRmpaV2h2YkdSbGNpSTZkSEoxWlN3aWFXUWlPaUk1TmpRMlpHUXhNUzA0WXpkbExUUXdaREl0WWpnNVlTMHhOVGxqWmpZMFpURmtOREVpZlYxOUxDSnBaQ0k2SWpsa01XTTFNemd4TFdNeFpqWXRORE5pTlMxaU5qVmxMVFV3TnpjNVpEYzRZVE00TnlKOVhRPT1cIn0iLAogICAiaW1hZ2VCYXNlNjQiIDogIlBITjJaeUJtYjI1MExXWmhiV2xzZVQwaVZHbHRaWE1nVG1WM0lGSnZiV0Z1SWlCb1pXbG5hSFE5SWpVMkxqWTJOamR3ZUNJZ2RtbGxkMEp2ZUQwaU1qQWdNelF1TnpBd01EQXdOell5T1RNNU5EVWdNellnTVRRaUlITjBlV3hsUFNKemFHRndaUzF5Wlc1a1pYSnBibWM2SUdOeWFYTndaV1JuWlhNN0lpQjRiV3h1Y3owaWFIUjBjRG92TDNkM2R5NTNNeTV2Y21jdk1qQXdNQzl6ZG1jaVBnb2dJQ0FnUEdSbFpuTXZQanhuSUhodGJHNXpQU0pvZEhSd09pOHZkM2QzTG5jekxtOXlaeTh5TURBd0wzTjJaeUkrUEdjZ2MzUnliMnRsUFNJak1EQXdNREF3SWlCemRIbHNaVDBpYzNSeWIydGxMWGRwWkhSb09pQXhjSGc3SWlCMGNtRnVjMlp2Y20wOUltMWhkSEpwZUNneExEQXNNQ3d4TERBc01Da2lQanh3WVhSb0lHUTlJazBnTWpBc016a3VOeUJNSURVMkxETTVMamNnVFNBeU1DdzBNeTQzSUV3Z05UWXNORE11TnlCYUlqNDhMM0JoZEdnK1BIQmhkR2dnWkQwaVRTQTFOaXd6T1M0M0lFd2dOVEVzTXpRdU55QmFJQ0krUEM5d1lYUm9Qanh3WVhSb0lHUTlJazBnTWpBc05ETXVOeUJNSURJMUxEUTRMamNnV2lBaVBqd3ZjR0YwYUQ0OEwyYytQQzluUGp3dmMzWm5QZz09IiwKICAgInR5cGUiIDogImNoZWNtaXN0cnlfZXF1YXRpb24iCn0K"/>
    </extobj>
    <extobj name="61704547-3176-4FA0-AAD0-7DF1A1D1964B-3">
      <extobjdata type="61704547-3176-4FA0-AAD0-7DF1A1D1964B" data="ewogICAiZXhwcmVzc2lvbiIgOiAie1wiY29uZmlnXCI6e1wiY29sb3JcIjpcIiMwMDBcIn0sXCJzb3VyY2VcIjpcIlczc2lkSGx3WlNJNkltcHZhVzUwSWl3aWFHRnpRWEp5YjNjaU9uUnlkV1VzSW1SaGRHRWlPbnNpZEc5d0lqcGJleUowZVhCbElqb2lkR1Y0ZENJc0lteGhZbVZzSWpvaUptNWljM0E3SWl3aWNHeGhZMlZvYjJ4a1pYSWlPblJ5ZFdVc0ltbGtJam9pWVRNek16QTFaVEV0TVRGbE55MDBZV05sTFdGa1l6Y3ROR1ExT1dGaU5UWmpPVEV3SW4xZExDSmliM1IwYjIwaU9sdDdJblI1Y0dVaU9pSjBaWGgwSWl3aWJHRmlaV3dpT2lJbWJtSnpjRHNpTENKd2JHRmpaV2h2YkdSbGNpSTZkSEoxWlN3aWFXUWlPaUk1TmpRMlpHUXhNUzA0WXpkbExUUXdaREl0WWpnNVlTMHhOVGxqWmpZMFpURmtOREVpZlYxOUxDSnBaQ0k2SWpsa01XTTFNemd4TFdNeFpqWXRORE5pTlMxaU5qVmxMVFV3TnpjNVpEYzRZVE00TnlKOVhRPT1cIn0iLAogICAiaW1hZ2VCYXNlNjQiIDogIlBITjJaeUJtYjI1MExXWmhiV2xzZVQwaVZHbHRaWE1nVG1WM0lGSnZiV0Z1SWlCb1pXbG5hSFE5SWpVMkxqWTJOamR3ZUNJZ2RtbGxkMEp2ZUQwaU1qQWdNelF1TnpBd01EQXdOell5T1RNNU5EVWdNellnTVRRaUlITjBlV3hsUFNKemFHRndaUzF5Wlc1a1pYSnBibWM2SUdOeWFYTndaV1JuWlhNN0lpQjRiV3h1Y3owaWFIUjBjRG92TDNkM2R5NTNNeTV2Y21jdk1qQXdNQzl6ZG1jaVBnb2dJQ0FnUEdSbFpuTXZQanhuSUhodGJHNXpQU0pvZEhSd09pOHZkM2QzTG5jekxtOXlaeTh5TURBd0wzTjJaeUkrUEdjZ2MzUnliMnRsUFNJak1EQXdNREF3SWlCemRIbHNaVDBpYzNSeWIydGxMWGRwWkhSb09pQXhjSGc3SWlCMGNtRnVjMlp2Y20wOUltMWhkSEpwZUNneExEQXNNQ3d4TERBc01Da2lQanh3WVhSb0lHUTlJazBnTWpBc016a3VOeUJNSURVMkxETTVMamNnVFNBeU1DdzBNeTQzSUV3Z05UWXNORE11TnlCYUlqNDhMM0JoZEdnK1BIQmhkR2dnWkQwaVRTQTFOaXd6T1M0M0lFd2dOVEVzTXpRdU55QmFJQ0krUEM5d1lYUm9Qanh3WVhSb0lHUTlJazBnTWpBc05ETXVOeUJNSURJMUxEUTRMamNnV2lBaVBqd3ZjR0YwYUQ0OEwyYytQQzluUGp3dmMzWm5QZz09IiwKICAgInR5cGUiIDogImNoZWNtaXN0cnlfZXF1YXRpb24iCn0K"/>
    </extobj>
    <extobj name="61704547-3176-4FA0-AAD0-7DF1A1D1964B-5">
      <extobjdata type="61704547-3176-4FA0-AAD0-7DF1A1D1964B" data="ewogICAiZXhwcmVzc2lvbiIgOiAie1wiY29uZmlnXCI6e1wiY29sb3JcIjpcIiMwMDBcIn0sXCJzb3VyY2VcIjpcIlczc2lkSGx3WlNJNkltcHZhVzUwSWl3aWFHRnpRWEp5YjNjaU9uUnlkV1VzSW1SaGRHRWlPbnNpZEc5d0lqcGJleUowZVhCbElqb2lkR1Y0ZENJc0lteGhZbVZzSWpvaUptNWljM0E3SWl3aWNHeGhZMlZvYjJ4a1pYSWlPblJ5ZFdVc0ltbGtJam9pTVRKalltWTFOV1l0TmpZNFpTMDBZak5qTFRrd05qQXRZbU5sTkRNMU16YzRZell6SW4xZExDSmliM1IwYjIwaU9sdDdJblI1Y0dVaU9pSjBaWGgwSWl3aWJHRmlaV3dpT2lJbWJtSnpjRHNpTENKd2JHRmpaV2h2YkdSbGNpSTZkSEoxWlN3aWFXUWlPaUprTTJVM05qWmxPUzAwWkRaaExUUmxPRFF0T1dFMU5DMDFOV1ExTURnek9USTFZMkVpZlYxOUxDSnBaQ0k2SW1FMU1XRmtNekppTFRrNU1tSXROR0l5T0MxaFpqQXhMVEEzWkdOallqTXhOV0pqWmlKOVhRPT1cIn0iLAogICAiaW1hZ2VCYXNlNjQiIDogIlBITjJaeUJtYjI1MExXWmhiV2xzZVQwaVZHbHRaWE1nVG1WM0lGSnZiV0Z1SWlCb1pXbG5hSFE5SWpVMkxqWTJOamR3ZUNJZ2RtbGxkMEp2ZUQwaU1qQWdNelF1TnpBd01EQXdOell5T1RNNU5EVWdNellnTVRRaUlITjBlV3hsUFNKemFHRndaUzF5Wlc1a1pYSnBibWM2SUdOeWFYTndaV1JuWlhNN0lpQjRiV3h1Y3owaWFIUjBjRG92TDNkM2R5NTNNeTV2Y21jdk1qQXdNQzl6ZG1jaVBnb2dJQ0FnUEdSbFpuTXZQanhuSUhodGJHNXpQU0pvZEhSd09pOHZkM2QzTG5jekxtOXlaeTh5TURBd0wzTjJaeUkrUEdjZ2MzUnliMnRsUFNJak1EQXdNREF3SWlCemRIbHNaVDBpYzNSeWIydGxMWGRwWkhSb09pQXhjSGc3SWlCMGNtRnVjMlp2Y20wOUltMWhkSEpwZUNneExEQXNNQ3d4TERBc01Da2lQanh3WVhSb0lHUTlJazBnTWpBc016a3VOeUJNSURVMkxETTVMamNnVFNBeU1DdzBNeTQzSUV3Z05UWXNORE11TnlCYUlqNDhMM0JoZEdnK1BIQmhkR2dnWkQwaVRTQTFOaXd6T1M0M0lFd2dOVEVzTXpRdU55QmFJQ0krUEM5d1lYUm9Qanh3WVhSb0lHUTlJazBnTWpBc05ETXVOeUJNSURJMUxEUTRMamNnV2lBaVBqd3ZjR0YwYUQ0OEwyYytQQzluUGp3dmMzWm5QZz09IiwKICAgInR5cGUiIDogImNoZWNtaXN0cnlfZXF1YXRpb24iCn0K"/>
    </extobj>
  </extobjs>
</s:customData>
</file>

<file path=customXml/itemProps1.xml><?xml version="1.0" encoding="utf-8"?>
<ds:datastoreItem xmlns:ds="http://schemas.openxmlformats.org/officeDocument/2006/customXml" ds:itemID="{AEF21D8A-FD7C-4F16-A89E-438653BF83C7}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565</Words>
  <Application>Microsoft Office PowerPoint</Application>
  <PresentationFormat>全屏显示(4:3)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3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Pixel</vt:lpstr>
      <vt:lpstr>自定义设计方案</vt:lpstr>
      <vt:lpstr>1_Pixel</vt:lpstr>
      <vt:lpstr>第一单元  含硫化合物的性质和应用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铝的氧化物与氢氧化物</dc:title>
  <dc:creator>微软用户</dc:creator>
  <cp:lastModifiedBy>USER-</cp:lastModifiedBy>
  <cp:revision>163</cp:revision>
  <dcterms:created xsi:type="dcterms:W3CDTF">2011-12-17T12:15:00Z</dcterms:created>
  <dcterms:modified xsi:type="dcterms:W3CDTF">2020-05-12T13:24:34Z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