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1813" r:id="rId3"/>
    <p:sldId id="1780" r:id="rId4"/>
    <p:sldId id="1960" r:id="rId5"/>
    <p:sldId id="1828" r:id="rId6"/>
    <p:sldId id="1829" r:id="rId7"/>
    <p:sldId id="1830" r:id="rId8"/>
    <p:sldId id="1961" r:id="rId9"/>
    <p:sldId id="1986" r:id="rId10"/>
    <p:sldId id="1962" r:id="rId11"/>
    <p:sldId id="1987" r:id="rId12"/>
    <p:sldId id="2014" r:id="rId13"/>
    <p:sldId id="1963" r:id="rId14"/>
    <p:sldId id="2005" r:id="rId15"/>
    <p:sldId id="1964" r:id="rId16"/>
    <p:sldId id="2015" r:id="rId17"/>
    <p:sldId id="2006" r:id="rId18"/>
    <p:sldId id="2016" r:id="rId19"/>
    <p:sldId id="1989" r:id="rId20"/>
    <p:sldId id="2017" r:id="rId21"/>
    <p:sldId id="2018" r:id="rId22"/>
    <p:sldId id="1991" r:id="rId23"/>
    <p:sldId id="1992" r:id="rId24"/>
    <p:sldId id="2019" r:id="rId25"/>
    <p:sldId id="2020" r:id="rId26"/>
    <p:sldId id="2021" r:id="rId27"/>
    <p:sldId id="2022" r:id="rId28"/>
    <p:sldId id="1993" r:id="rId29"/>
    <p:sldId id="1994" r:id="rId30"/>
    <p:sldId id="2023" r:id="rId31"/>
    <p:sldId id="2024" r:id="rId32"/>
    <p:sldId id="2013" r:id="rId33"/>
    <p:sldId id="1932" r:id="rId34"/>
  </p:sldIdLst>
  <p:sldSz cx="12190095" cy="685927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F81BD"/>
    <a:srgbClr val="00CCFF"/>
    <a:srgbClr val="1481E2"/>
    <a:srgbClr val="044491"/>
    <a:srgbClr val="EAE8ED"/>
    <a:srgbClr val="FFFFFF"/>
    <a:srgbClr val="FFD966"/>
    <a:srgbClr val="EEEFF3"/>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2" autoAdjust="0"/>
    <p:restoredTop sz="95107" autoAdjust="0"/>
  </p:normalViewPr>
  <p:slideViewPr>
    <p:cSldViewPr>
      <p:cViewPr varScale="1">
        <p:scale>
          <a:sx n="109" d="100"/>
          <a:sy n="109" d="100"/>
        </p:scale>
        <p:origin x="708" y="84"/>
      </p:cViewPr>
      <p:guideLst>
        <p:guide orient="horz" pos="2161"/>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5.emf"/><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4.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789834"/>
            <a:ext cx="12190413" cy="30697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149874"/>
            <a:ext cx="12190413" cy="27097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3.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509914"/>
            <a:ext cx="12190413" cy="23496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869954"/>
            <a:ext cx="12190413" cy="19896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229994"/>
            <a:ext cx="12190413" cy="16295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2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590034"/>
            <a:ext cx="12190413" cy="12695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950074"/>
            <a:ext cx="12190413" cy="9095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0"/>
            <a:ext cx="12190413" cy="6859588"/>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8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269554"/>
            <a:ext cx="12190413" cy="55900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7.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629594"/>
            <a:ext cx="12190413" cy="52299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7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989634"/>
            <a:ext cx="12190413" cy="48699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349674"/>
            <a:ext cx="12190413" cy="45099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6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709714"/>
            <a:ext cx="12190413" cy="41498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5.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069754"/>
            <a:ext cx="12190413" cy="37898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429794"/>
            <a:ext cx="12190413" cy="34297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19"/>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9" Type="http://schemas.openxmlformats.org/officeDocument/2006/relationships/vmlDrawing" Target="../drawings/vmlDrawing3.vml"/><Relationship Id="rId18" Type="http://schemas.openxmlformats.org/officeDocument/2006/relationships/slideLayout" Target="../slideLayouts/slideLayout2.xml"/><Relationship Id="rId17" Type="http://schemas.openxmlformats.org/officeDocument/2006/relationships/image" Target="../media/image20.emf"/><Relationship Id="rId16" Type="http://schemas.openxmlformats.org/officeDocument/2006/relationships/package" Target="../embeddings/Document7.docx"/><Relationship Id="rId15" Type="http://schemas.openxmlformats.org/officeDocument/2006/relationships/image" Target="../media/image19.png"/><Relationship Id="rId14" Type="http://schemas.openxmlformats.org/officeDocument/2006/relationships/image" Target="../media/image18.emf"/><Relationship Id="rId13" Type="http://schemas.openxmlformats.org/officeDocument/2006/relationships/package" Target="../embeddings/Document6.docx"/><Relationship Id="rId12" Type="http://schemas.openxmlformats.org/officeDocument/2006/relationships/image" Target="../media/image17.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11.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7" Type="http://schemas.openxmlformats.org/officeDocument/2006/relationships/vmlDrawing" Target="../drawings/vmlDrawing4.vml"/><Relationship Id="rId16" Type="http://schemas.openxmlformats.org/officeDocument/2006/relationships/slideLayout" Target="../slideLayouts/slideLayout2.xml"/><Relationship Id="rId15" Type="http://schemas.openxmlformats.org/officeDocument/2006/relationships/image" Target="../media/image21.emf"/><Relationship Id="rId14" Type="http://schemas.openxmlformats.org/officeDocument/2006/relationships/package" Target="../embeddings/Document8.docx"/><Relationship Id="rId13" Type="http://schemas.openxmlformats.org/officeDocument/2006/relationships/image" Target="../media/image19.png"/><Relationship Id="rId12" Type="http://schemas.openxmlformats.org/officeDocument/2006/relationships/image" Target="../media/image17.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9" Type="http://schemas.openxmlformats.org/officeDocument/2006/relationships/slide" Target="slide9.xml"/><Relationship Id="rId8" Type="http://schemas.openxmlformats.org/officeDocument/2006/relationships/slide" Target="slide7.xml"/><Relationship Id="rId7" Type="http://schemas.openxmlformats.org/officeDocument/2006/relationships/slide" Target="slide6.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2.xml"/><Relationship Id="rId3" Type="http://schemas.openxmlformats.org/officeDocument/2006/relationships/image" Target="../media/image24.png"/><Relationship Id="rId2" Type="http://schemas.openxmlformats.org/officeDocument/2006/relationships/image" Target="../media/image23.png"/><Relationship Id="rId15" Type="http://schemas.openxmlformats.org/officeDocument/2006/relationships/slideLayout" Target="../slideLayouts/slideLayout1.xml"/><Relationship Id="rId14" Type="http://schemas.openxmlformats.org/officeDocument/2006/relationships/slide" Target="slide27.xml"/><Relationship Id="rId13" Type="http://schemas.openxmlformats.org/officeDocument/2006/relationships/slide" Target="slide21.xml"/><Relationship Id="rId12" Type="http://schemas.openxmlformats.org/officeDocument/2006/relationships/slide" Target="slide18.xml"/><Relationship Id="rId11" Type="http://schemas.openxmlformats.org/officeDocument/2006/relationships/slide" Target="slide14.xml"/><Relationship Id="rId10" Type="http://schemas.openxmlformats.org/officeDocument/2006/relationships/slide" Target="slide12.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2" Type="http://schemas.openxmlformats.org/officeDocument/2006/relationships/slideLayout" Target="../slideLayouts/slideLayout2.xml"/><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14.xml.rels><?xml version="1.0" encoding="UTF-8" standalone="yes"?>
<Relationships xmlns="http://schemas.openxmlformats.org/package/2006/relationships"><Relationship Id="rId9" Type="http://schemas.openxmlformats.org/officeDocument/2006/relationships/slide" Target="slide14.xml"/><Relationship Id="rId8" Type="http://schemas.openxmlformats.org/officeDocument/2006/relationships/slide" Target="slide12.xml"/><Relationship Id="rId7" Type="http://schemas.openxmlformats.org/officeDocument/2006/relationships/slide" Target="slide9.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3" Type="http://schemas.openxmlformats.org/officeDocument/2006/relationships/slide" Target="slide4.xml"/><Relationship Id="rId2" Type="http://schemas.openxmlformats.org/officeDocument/2006/relationships/slide" Target="slide2.xml"/><Relationship Id="rId13" Type="http://schemas.openxmlformats.org/officeDocument/2006/relationships/slideLayout" Target="../slideLayouts/slideLayout1.xml"/><Relationship Id="rId12" Type="http://schemas.openxmlformats.org/officeDocument/2006/relationships/slide" Target="slide27.xml"/><Relationship Id="rId11" Type="http://schemas.openxmlformats.org/officeDocument/2006/relationships/slide" Target="slide21.xml"/><Relationship Id="rId10" Type="http://schemas.openxmlformats.org/officeDocument/2006/relationships/slide" Target="slide18.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4.xml"/><Relationship Id="rId12" Type="http://schemas.openxmlformats.org/officeDocument/2006/relationships/image" Target="../media/image25.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8" Type="http://schemas.openxmlformats.org/officeDocument/2006/relationships/vmlDrawing" Target="../drawings/vmlDrawing5.vml"/><Relationship Id="rId17" Type="http://schemas.openxmlformats.org/officeDocument/2006/relationships/slideLayout" Target="../slideLayouts/slideLayout12.xml"/><Relationship Id="rId16" Type="http://schemas.openxmlformats.org/officeDocument/2006/relationships/image" Target="../media/image25.png"/><Relationship Id="rId15" Type="http://schemas.openxmlformats.org/officeDocument/2006/relationships/image" Target="../media/image27.emf"/><Relationship Id="rId14" Type="http://schemas.openxmlformats.org/officeDocument/2006/relationships/package" Target="../embeddings/Document10.docx"/><Relationship Id="rId13" Type="http://schemas.openxmlformats.org/officeDocument/2006/relationships/image" Target="../media/image26.emf"/><Relationship Id="rId12" Type="http://schemas.openxmlformats.org/officeDocument/2006/relationships/package" Target="../embeddings/Document9.docx"/><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1.xml"/><Relationship Id="rId12" Type="http://schemas.openxmlformats.org/officeDocument/2006/relationships/image" Target="../media/image28.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6" Type="http://schemas.openxmlformats.org/officeDocument/2006/relationships/vmlDrawing" Target="../drawings/vmlDrawing6.vml"/><Relationship Id="rId15" Type="http://schemas.openxmlformats.org/officeDocument/2006/relationships/slideLayout" Target="../slideLayouts/slideLayout11.xml"/><Relationship Id="rId14" Type="http://schemas.openxmlformats.org/officeDocument/2006/relationships/image" Target="../media/image31.emf"/><Relationship Id="rId13" Type="http://schemas.openxmlformats.org/officeDocument/2006/relationships/package" Target="../embeddings/Document11.docx"/><Relationship Id="rId12" Type="http://schemas.openxmlformats.org/officeDocument/2006/relationships/image" Target="../media/image30.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4.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0.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8" Type="http://schemas.openxmlformats.org/officeDocument/2006/relationships/vmlDrawing" Target="../drawings/vmlDrawing7.vml"/><Relationship Id="rId17" Type="http://schemas.openxmlformats.org/officeDocument/2006/relationships/slideLayout" Target="../slideLayouts/slideLayout10.xml"/><Relationship Id="rId16" Type="http://schemas.openxmlformats.org/officeDocument/2006/relationships/image" Target="../media/image29.png"/><Relationship Id="rId15" Type="http://schemas.openxmlformats.org/officeDocument/2006/relationships/image" Target="../media/image33.emf"/><Relationship Id="rId14" Type="http://schemas.openxmlformats.org/officeDocument/2006/relationships/package" Target="../embeddings/Document13.docx"/><Relationship Id="rId13" Type="http://schemas.openxmlformats.org/officeDocument/2006/relationships/image" Target="../media/image32.emf"/><Relationship Id="rId12" Type="http://schemas.openxmlformats.org/officeDocument/2006/relationships/package" Target="../embeddings/Document12.docx"/><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34.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6" Type="http://schemas.openxmlformats.org/officeDocument/2006/relationships/vmlDrawing" Target="../drawings/vmlDrawing8.vml"/><Relationship Id="rId15" Type="http://schemas.openxmlformats.org/officeDocument/2006/relationships/slideLayout" Target="../slideLayouts/slideLayout2.xml"/><Relationship Id="rId14" Type="http://schemas.openxmlformats.org/officeDocument/2006/relationships/image" Target="../media/image35.emf"/><Relationship Id="rId13" Type="http://schemas.openxmlformats.org/officeDocument/2006/relationships/package" Target="../embeddings/Document14.docx"/><Relationship Id="rId12" Type="http://schemas.openxmlformats.org/officeDocument/2006/relationships/image" Target="../media/image34.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3.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34.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4.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8" Type="http://schemas.openxmlformats.org/officeDocument/2006/relationships/vmlDrawing" Target="../drawings/vmlDrawing9.vml"/><Relationship Id="rId17" Type="http://schemas.openxmlformats.org/officeDocument/2006/relationships/slideLayout" Target="../slideLayouts/slideLayout2.xml"/><Relationship Id="rId16" Type="http://schemas.openxmlformats.org/officeDocument/2006/relationships/image" Target="../media/image38.emf"/><Relationship Id="rId15" Type="http://schemas.openxmlformats.org/officeDocument/2006/relationships/package" Target="../embeddings/Document16.docx"/><Relationship Id="rId14" Type="http://schemas.openxmlformats.org/officeDocument/2006/relationships/image" Target="../media/image37.png"/><Relationship Id="rId13" Type="http://schemas.openxmlformats.org/officeDocument/2006/relationships/image" Target="../media/image36.emf"/><Relationship Id="rId12" Type="http://schemas.openxmlformats.org/officeDocument/2006/relationships/package" Target="../embeddings/Document15.docx"/><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5.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34.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6.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8" Type="http://schemas.openxmlformats.org/officeDocument/2006/relationships/vmlDrawing" Target="../drawings/vmlDrawing10.vml"/><Relationship Id="rId17" Type="http://schemas.openxmlformats.org/officeDocument/2006/relationships/slideLayout" Target="../slideLayouts/slideLayout2.xml"/><Relationship Id="rId16" Type="http://schemas.openxmlformats.org/officeDocument/2006/relationships/image" Target="../media/image41.emf"/><Relationship Id="rId15" Type="http://schemas.openxmlformats.org/officeDocument/2006/relationships/package" Target="../embeddings/Document18.docx"/><Relationship Id="rId14" Type="http://schemas.openxmlformats.org/officeDocument/2006/relationships/image" Target="../media/image40.png"/><Relationship Id="rId13" Type="http://schemas.openxmlformats.org/officeDocument/2006/relationships/image" Target="../media/image39.emf"/><Relationship Id="rId12" Type="http://schemas.openxmlformats.org/officeDocument/2006/relationships/package" Target="../embeddings/Document17.docx"/><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7.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42.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8.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2.xml"/><Relationship Id="rId12" Type="http://schemas.openxmlformats.org/officeDocument/2006/relationships/image" Target="../media/image42.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29.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42.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2.xml"/><Relationship Id="rId12" Type="http://schemas.openxmlformats.org/officeDocument/2006/relationships/image" Target="../media/image5.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30.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0" Type="http://schemas.openxmlformats.org/officeDocument/2006/relationships/vmlDrawing" Target="../drawings/vmlDrawing11.vml"/><Relationship Id="rId2" Type="http://schemas.openxmlformats.org/officeDocument/2006/relationships/slide" Target="slide4.xml"/><Relationship Id="rId19" Type="http://schemas.openxmlformats.org/officeDocument/2006/relationships/slideLayout" Target="../slideLayouts/slideLayout2.xml"/><Relationship Id="rId18" Type="http://schemas.openxmlformats.org/officeDocument/2006/relationships/image" Target="../media/image45.emf"/><Relationship Id="rId17" Type="http://schemas.openxmlformats.org/officeDocument/2006/relationships/package" Target="../embeddings/Document21.docx"/><Relationship Id="rId16" Type="http://schemas.openxmlformats.org/officeDocument/2006/relationships/image" Target="../media/image44.emf"/><Relationship Id="rId15" Type="http://schemas.openxmlformats.org/officeDocument/2006/relationships/package" Target="../embeddings/Document20.docx"/><Relationship Id="rId14" Type="http://schemas.openxmlformats.org/officeDocument/2006/relationships/image" Target="../media/image43.emf"/><Relationship Id="rId13" Type="http://schemas.openxmlformats.org/officeDocument/2006/relationships/package" Target="../embeddings/Document19.docx"/><Relationship Id="rId12" Type="http://schemas.openxmlformats.org/officeDocument/2006/relationships/image" Target="../media/image42.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31.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2.xml"/><Relationship Id="rId12" Type="http://schemas.openxmlformats.org/officeDocument/2006/relationships/image" Target="../media/image42.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6.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7" Type="http://schemas.openxmlformats.org/officeDocument/2006/relationships/vmlDrawing" Target="../drawings/vmlDrawing1.vml"/><Relationship Id="rId16" Type="http://schemas.openxmlformats.org/officeDocument/2006/relationships/slideLayout" Target="../slideLayouts/slideLayout9.xml"/><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emf"/><Relationship Id="rId12" Type="http://schemas.openxmlformats.org/officeDocument/2006/relationships/package" Target="../embeddings/Document1.docx"/><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9" Type="http://schemas.openxmlformats.org/officeDocument/2006/relationships/slide" Target="slide14.xml"/><Relationship Id="rId8" Type="http://schemas.openxmlformats.org/officeDocument/2006/relationships/slide" Target="slide12.xml"/><Relationship Id="rId7" Type="http://schemas.openxmlformats.org/officeDocument/2006/relationships/slide" Target="slide9.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3" Type="http://schemas.openxmlformats.org/officeDocument/2006/relationships/slide" Target="slide4.xml"/><Relationship Id="rId2" Type="http://schemas.openxmlformats.org/officeDocument/2006/relationships/slide" Target="slide2.xml"/><Relationship Id="rId13" Type="http://schemas.openxmlformats.org/officeDocument/2006/relationships/slideLayout" Target="../slideLayouts/slideLayout11.xml"/><Relationship Id="rId12" Type="http://schemas.openxmlformats.org/officeDocument/2006/relationships/slide" Target="slide27.xml"/><Relationship Id="rId11" Type="http://schemas.openxmlformats.org/officeDocument/2006/relationships/slide" Target="slide21.xml"/><Relationship Id="rId10" Type="http://schemas.openxmlformats.org/officeDocument/2006/relationships/slide" Target="slide18.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11.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9" Type="http://schemas.openxmlformats.org/officeDocument/2006/relationships/image" Target="../media/image15.emf"/><Relationship Id="rId8" Type="http://schemas.openxmlformats.org/officeDocument/2006/relationships/package" Target="../embeddings/Document5.docx"/><Relationship Id="rId7" Type="http://schemas.openxmlformats.org/officeDocument/2006/relationships/image" Target="../media/image14.emf"/><Relationship Id="rId6" Type="http://schemas.openxmlformats.org/officeDocument/2006/relationships/package" Target="../embeddings/Document4.docx"/><Relationship Id="rId5" Type="http://schemas.openxmlformats.org/officeDocument/2006/relationships/image" Target="../media/image13.emf"/><Relationship Id="rId4" Type="http://schemas.openxmlformats.org/officeDocument/2006/relationships/package" Target="../embeddings/Document3.docx"/><Relationship Id="rId3" Type="http://schemas.openxmlformats.org/officeDocument/2006/relationships/image" Target="../media/image12.emf"/><Relationship Id="rId22" Type="http://schemas.openxmlformats.org/officeDocument/2006/relationships/vmlDrawing" Target="../drawings/vmlDrawing2.vml"/><Relationship Id="rId21" Type="http://schemas.openxmlformats.org/officeDocument/2006/relationships/slideLayout" Target="../slideLayouts/slideLayout2.xml"/><Relationship Id="rId20" Type="http://schemas.openxmlformats.org/officeDocument/2006/relationships/slide" Target="slide27.xml"/><Relationship Id="rId2" Type="http://schemas.openxmlformats.org/officeDocument/2006/relationships/package" Target="../embeddings/Document2.docx"/><Relationship Id="rId19" Type="http://schemas.openxmlformats.org/officeDocument/2006/relationships/slide" Target="slide21.xml"/><Relationship Id="rId18" Type="http://schemas.openxmlformats.org/officeDocument/2006/relationships/slide" Target="slide18.xml"/><Relationship Id="rId17" Type="http://schemas.openxmlformats.org/officeDocument/2006/relationships/slide" Target="slide14.xml"/><Relationship Id="rId16" Type="http://schemas.openxmlformats.org/officeDocument/2006/relationships/slide" Target="slide12.xml"/><Relationship Id="rId15" Type="http://schemas.openxmlformats.org/officeDocument/2006/relationships/slide" Target="slide9.xml"/><Relationship Id="rId14" Type="http://schemas.openxmlformats.org/officeDocument/2006/relationships/slide" Target="slide7.xml"/><Relationship Id="rId13" Type="http://schemas.openxmlformats.org/officeDocument/2006/relationships/slide" Target="slide6.xml"/><Relationship Id="rId12" Type="http://schemas.openxmlformats.org/officeDocument/2006/relationships/slide" Target="slide5.xml"/><Relationship Id="rId11" Type="http://schemas.openxmlformats.org/officeDocument/2006/relationships/slide" Target="slide4.xml"/><Relationship Id="rId10" Type="http://schemas.openxmlformats.org/officeDocument/2006/relationships/slide" Target="slide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slide" Target="slide18.xml"/><Relationship Id="rId8" Type="http://schemas.openxmlformats.org/officeDocument/2006/relationships/slide" Target="slide14.xml"/><Relationship Id="rId7" Type="http://schemas.openxmlformats.org/officeDocument/2006/relationships/slide" Target="slide1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3" Type="http://schemas.openxmlformats.org/officeDocument/2006/relationships/slideLayout" Target="../slideLayouts/slideLayout1.xml"/><Relationship Id="rId12" Type="http://schemas.openxmlformats.org/officeDocument/2006/relationships/image" Target="../media/image16.png"/><Relationship Id="rId11" Type="http://schemas.openxmlformats.org/officeDocument/2006/relationships/slide" Target="slide27.xml"/><Relationship Id="rId10" Type="http://schemas.openxmlformats.org/officeDocument/2006/relationships/slide" Target="slide21.xml"/><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直角三角形 8"/>
          <p:cNvSpPr/>
          <p:nvPr/>
        </p:nvSpPr>
        <p:spPr>
          <a:xfrm>
            <a:off x="0" y="0"/>
            <a:ext cx="6880485" cy="6859587"/>
          </a:xfrm>
          <a:prstGeom prst="rtTriangle">
            <a:avLst/>
          </a:prstGeom>
          <a:blipFill dpi="0" rotWithShape="1">
            <a:blip r:embed="rId1">
              <a:alphaModFix amt="70000"/>
            </a:blip>
            <a:srcRect/>
            <a:stretch>
              <a:fillRect l="-11000"/>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38" y="-60498"/>
            <a:ext cx="4711818" cy="4711818"/>
          </a:xfrm>
          <a:prstGeom prst="rect">
            <a:avLst/>
          </a:prstGeom>
        </p:spPr>
      </p:pic>
      <p:sp>
        <p:nvSpPr>
          <p:cNvPr id="8" name="文本框 7"/>
          <p:cNvSpPr txBox="1"/>
          <p:nvPr/>
        </p:nvSpPr>
        <p:spPr>
          <a:xfrm>
            <a:off x="5159101" y="2772451"/>
            <a:ext cx="5441765" cy="1680460"/>
          </a:xfrm>
          <a:prstGeom prst="rect">
            <a:avLst/>
          </a:prstGeom>
          <a:noFill/>
        </p:spPr>
        <p:txBody>
          <a:bodyPr wrap="square" rtlCol="0">
            <a:spAutoFit/>
            <a:scene3d>
              <a:camera prst="orthographicFront"/>
              <a:lightRig rig="threePt" dir="t"/>
            </a:scene3d>
            <a:sp3d contourW="12700"/>
          </a:bodyPr>
          <a:lstStyle/>
          <a:p>
            <a:pPr>
              <a:lnSpc>
                <a:spcPct val="120000"/>
              </a:lnSpc>
              <a:tabLst>
                <a:tab pos="2334895" algn="l"/>
              </a:tabLst>
            </a:pPr>
            <a:r>
              <a:rPr lang="en-US" altLang="zh-CN" sz="4200" b="1" dirty="0" smtClean="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4200" b="1" dirty="0" smtClean="0">
                <a:solidFill>
                  <a:srgbClr val="044491"/>
                </a:solidFill>
                <a:latin typeface="微软雅黑" panose="020B0503020204020204" charset="-122"/>
                <a:ea typeface="微软雅黑" panose="020B0503020204020204" charset="-122"/>
              </a:rPr>
              <a:t>7</a:t>
            </a:r>
            <a:r>
              <a:rPr lang="zh-CN" altLang="zh-CN" sz="4200" b="1" dirty="0" smtClean="0">
                <a:solidFill>
                  <a:srgbClr val="044491"/>
                </a:solidFill>
                <a:latin typeface="微软雅黑" panose="020B0503020204020204" charset="-122"/>
                <a:ea typeface="微软雅黑" panose="020B0503020204020204" charset="-122"/>
              </a:rPr>
              <a:t>＋</a:t>
            </a:r>
            <a:r>
              <a:rPr lang="en-US" altLang="zh-CN" sz="4200" b="1" dirty="0">
                <a:solidFill>
                  <a:srgbClr val="044491"/>
                </a:solidFill>
                <a:latin typeface="微软雅黑" panose="020B0503020204020204" charset="-122"/>
                <a:ea typeface="微软雅黑" panose="020B0503020204020204" charset="-122"/>
              </a:rPr>
              <a:t>2</a:t>
            </a:r>
            <a:r>
              <a:rPr lang="zh-CN" altLang="zh-CN" sz="4200" b="1" dirty="0" smtClean="0">
                <a:solidFill>
                  <a:srgbClr val="044491"/>
                </a:solidFill>
                <a:latin typeface="微软雅黑" panose="020B0503020204020204" charset="-122"/>
                <a:ea typeface="微软雅黑" panose="020B0503020204020204" charset="-122"/>
              </a:rPr>
              <a:t>＋</a:t>
            </a:r>
            <a:r>
              <a:rPr lang="en-US" altLang="zh-CN" sz="4200" b="1" dirty="0" smtClean="0">
                <a:solidFill>
                  <a:srgbClr val="044491"/>
                </a:solidFill>
                <a:latin typeface="微软雅黑" panose="020B0503020204020204" charset="-122"/>
                <a:ea typeface="微软雅黑" panose="020B0503020204020204" charset="-122"/>
              </a:rPr>
              <a:t>2</a:t>
            </a:r>
            <a:r>
              <a:rPr lang="en-US" altLang="zh-CN" sz="4200" b="1" dirty="0" smtClean="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4200" b="1" dirty="0" smtClean="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tabLst>
                <a:tab pos="2334895" algn="l"/>
              </a:tabLst>
            </a:pPr>
            <a:r>
              <a:rPr lang="zh-CN" altLang="zh-CN" sz="4200" b="1" dirty="0">
                <a:solidFill>
                  <a:srgbClr val="044491"/>
                </a:solidFill>
                <a:latin typeface="微软雅黑" panose="020B0503020204020204" charset="-122"/>
                <a:ea typeface="微软雅黑" panose="020B0503020204020204" charset="-122"/>
              </a:rPr>
              <a:t>章末综合能力滚动练</a:t>
            </a:r>
            <a:endParaRPr lang="zh-CN" altLang="zh-CN" sz="4200" b="1" dirty="0">
              <a:solidFill>
                <a:srgbClr val="04449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矩形 17"/>
          <p:cNvSpPr/>
          <p:nvPr/>
        </p:nvSpPr>
        <p:spPr>
          <a:xfrm>
            <a:off x="389206" y="189434"/>
            <a:ext cx="7218168" cy="1323415"/>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对滑轮</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和物体</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整体受力分析，受重力和两个拉力，如图甲所示</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327682" name="Picture 2" descr="R29"/>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406" y="216918"/>
            <a:ext cx="3928161" cy="261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56852" y="1396814"/>
          <a:ext cx="8129587" cy="800100"/>
        </p:xfrm>
        <a:graphic>
          <a:graphicData uri="http://schemas.openxmlformats.org/presentationml/2006/ole">
            <mc:AlternateContent xmlns:mc="http://schemas.openxmlformats.org/markup-compatibility/2006">
              <mc:Choice xmlns:v="urn:schemas-microsoft-com:vml" Requires="v">
                <p:oleObj spid="_x0000_s327706" name="文档" r:id="rId13" imgW="8130540" imgH="801370" progId="Word.Document.12">
                  <p:embed/>
                </p:oleObj>
              </mc:Choice>
              <mc:Fallback>
                <p:oleObj name="文档" r:id="rId13" imgW="8130540" imgH="801370" progId="Word.Document.12">
                  <p:embed/>
                  <p:pic>
                    <p:nvPicPr>
                      <p:cNvPr id="0" name="图片 327705"/>
                      <p:cNvPicPr/>
                      <p:nvPr/>
                    </p:nvPicPr>
                    <p:blipFill>
                      <a:blip r:embed="rId14"/>
                      <a:stretch>
                        <a:fillRect/>
                      </a:stretch>
                    </p:blipFill>
                    <p:spPr>
                      <a:xfrm>
                        <a:off x="456852" y="1396814"/>
                        <a:ext cx="8129587" cy="800100"/>
                      </a:xfrm>
                      <a:prstGeom prst="rect">
                        <a:avLst/>
                      </a:prstGeom>
                    </p:spPr>
                  </p:pic>
                </p:oleObj>
              </mc:Fallback>
            </mc:AlternateContent>
          </a:graphicData>
        </a:graphic>
      </p:graphicFrame>
      <p:sp>
        <p:nvSpPr>
          <p:cNvPr id="17" name="矩形 16"/>
          <p:cNvSpPr/>
          <p:nvPr/>
        </p:nvSpPr>
        <p:spPr>
          <a:xfrm>
            <a:off x="389206" y="2152700"/>
            <a:ext cx="7218168" cy="1247497"/>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将固定点</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向右移动少许，则</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θ</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增加，故拉力</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增大，故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7683" name="Picture 3" descr="R29A"/>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9596" y="3257858"/>
            <a:ext cx="241701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89206" y="3369209"/>
            <a:ext cx="8586320" cy="3123908"/>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对</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斜劈、物体</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、物体</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和滑轮整体受力分析，受重力、支持力、细线的拉力和地面的摩擦力，如图乙所示</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根据平衡条件，有</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600" kern="100" baseline="-25000" dirty="0">
                <a:latin typeface="Times New Roman" panose="02020603050405020304" pitchFamily="18" charset="0"/>
                <a:ea typeface="宋体" panose="02010600030101010101" pitchFamily="2" charset="-122"/>
                <a:cs typeface="Times New Roman" panose="02020603050405020304" pitchFamily="18" charset="0"/>
              </a:rPr>
              <a:t>总</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T</a:t>
            </a:r>
            <a:r>
              <a:rPr lang="en-US" altLang="zh-CN" sz="2600" kern="100" dirty="0" err="1">
                <a:latin typeface="Times New Roman" panose="02020603050405020304" pitchFamily="18" charset="0"/>
                <a:ea typeface="宋体" panose="02010600030101010101" pitchFamily="2" charset="-122"/>
                <a:cs typeface="Courier New" panose="02070309020205020404" pitchFamily="49" charset="0"/>
              </a:rPr>
              <a:t>cos</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θ</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600" kern="100" baseline="-25000" dirty="0">
                <a:latin typeface="Times New Roman" panose="02020603050405020304" pitchFamily="18" charset="0"/>
                <a:ea typeface="宋体" panose="02010600030101010101" pitchFamily="2" charset="-122"/>
                <a:cs typeface="Times New Roman" panose="02020603050405020304" pitchFamily="18" charset="0"/>
              </a:rPr>
              <a:t>总</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与角度</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θ</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无关，恒定不变，根据牛顿第三定律，斜劈对地面的压力也不变，</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6848549" y="4555030"/>
          <a:ext cx="739775" cy="793750"/>
        </p:xfrm>
        <a:graphic>
          <a:graphicData uri="http://schemas.openxmlformats.org/presentationml/2006/ole">
            <mc:AlternateContent xmlns:mc="http://schemas.openxmlformats.org/markup-compatibility/2006">
              <mc:Choice xmlns:v="urn:schemas-microsoft-com:vml" Requires="v">
                <p:oleObj spid="_x0000_s327707" name="文档" r:id="rId16" imgW="742315" imgH="795655" progId="Word.Document.12">
                  <p:embed/>
                </p:oleObj>
              </mc:Choice>
              <mc:Fallback>
                <p:oleObj name="文档" r:id="rId16" imgW="742315" imgH="795655" progId="Word.Document.12">
                  <p:embed/>
                  <p:pic>
                    <p:nvPicPr>
                      <p:cNvPr id="0" name="图片 327706"/>
                      <p:cNvPicPr/>
                      <p:nvPr/>
                    </p:nvPicPr>
                    <p:blipFill>
                      <a:blip r:embed="rId17"/>
                      <a:stretch>
                        <a:fillRect/>
                      </a:stretch>
                    </p:blipFill>
                    <p:spPr>
                      <a:xfrm>
                        <a:off x="6848549" y="4555030"/>
                        <a:ext cx="739775" cy="7937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75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682"/>
                                        </p:tgtEl>
                                        <p:attrNameLst>
                                          <p:attrName>style.visibility</p:attrName>
                                        </p:attrNameLst>
                                      </p:cBhvr>
                                      <p:to>
                                        <p:strVal val="visible"/>
                                      </p:to>
                                    </p:set>
                                    <p:animEffect transition="in" filter="blinds(horizontal)">
                                      <p:cBhvr>
                                        <p:cTn id="10" dur="750"/>
                                        <p:tgtEl>
                                          <p:spTgt spid="327682"/>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750"/>
                                        <p:tgtEl>
                                          <p:spTgt spid="2"/>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blinds(horizontal)">
                                      <p:cBhvr>
                                        <p:cTn id="18" dur="750"/>
                                        <p:tgtEl>
                                          <p:spTgt spid="17">
                                            <p:txEl>
                                              <p:pRg st="0" end="0"/>
                                            </p:txEl>
                                          </p:spTgt>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blinds(horizontal)">
                                      <p:cBhvr>
                                        <p:cTn id="22" dur="750"/>
                                        <p:tgtEl>
                                          <p:spTgt spid="19">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7683"/>
                                        </p:tgtEl>
                                        <p:attrNameLst>
                                          <p:attrName>style.visibility</p:attrName>
                                        </p:attrNameLst>
                                      </p:cBhvr>
                                      <p:to>
                                        <p:strVal val="visible"/>
                                      </p:to>
                                    </p:set>
                                    <p:animEffect transition="in" filter="blinds(horizontal)">
                                      <p:cBhvr>
                                        <p:cTn id="25" dur="750"/>
                                        <p:tgtEl>
                                          <p:spTgt spid="327683"/>
                                        </p:tgtEl>
                                      </p:cBhvr>
                                    </p:animEffect>
                                  </p:childTnLst>
                                </p:cTn>
                              </p:par>
                            </p:childTnLst>
                          </p:cTn>
                        </p:par>
                        <p:par>
                          <p:cTn id="26" fill="hold">
                            <p:stCondLst>
                              <p:cond delay="4000"/>
                            </p:stCondLst>
                            <p:childTnLst>
                              <p:par>
                                <p:cTn id="27" presetID="3" presetClass="entr" presetSubtype="10" fill="hold"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Effect transition="in" filter="blinds(horizontal)">
                                      <p:cBhvr>
                                        <p:cTn id="29" dur="750"/>
                                        <p:tgtEl>
                                          <p:spTgt spid="19">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矩形 17"/>
          <p:cNvSpPr/>
          <p:nvPr/>
        </p:nvSpPr>
        <p:spPr>
          <a:xfrm>
            <a:off x="389206" y="333450"/>
            <a:ext cx="11412000" cy="3123908"/>
          </a:xfrm>
          <a:prstGeom prst="rect">
            <a:avLst/>
          </a:prstGeom>
        </p:spPr>
        <p:txBody>
          <a:bodyPr wrap="square" lIns="121898" tIns="60948" rIns="121898" bIns="60948">
            <a:spAutoFit/>
          </a:bodyPr>
          <a:lstStyle/>
          <a:p>
            <a:pPr algn="just">
              <a:lnSpc>
                <a:spcPct val="150000"/>
              </a:lnSpc>
              <a:spcAft>
                <a:spcPts val="0"/>
              </a:spcAft>
            </a:pP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f</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T</a:t>
            </a:r>
            <a:r>
              <a:rPr lang="en-US" altLang="zh-CN" sz="2600" kern="100" dirty="0" err="1">
                <a:latin typeface="Times New Roman" panose="02020603050405020304" pitchFamily="18" charset="0"/>
                <a:ea typeface="宋体" panose="02010600030101010101" pitchFamily="2" charset="-122"/>
                <a:cs typeface="Courier New" panose="02070309020205020404" pitchFamily="49" charset="0"/>
              </a:rPr>
              <a:t>sin</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θ</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tan </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θ</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，将</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固定点</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向右移动少许，则</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θ</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增大，故摩擦力增大，</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对物体</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受力分析，受重力、支持力、拉力和静摩擦力，由于不知道拉力与重力的下滑分力的大小关系，故无法判断静摩擦力的方向，不能判断静摩擦力的变化情况，</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327682" name="Picture 2" descr="R29"/>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1061" y="3393128"/>
            <a:ext cx="3928161" cy="261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3" name="Picture 3" descr="R29A"/>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7294" y="2853730"/>
            <a:ext cx="2417010" cy="315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2499494" y="333450"/>
          <a:ext cx="739775" cy="793750"/>
        </p:xfrm>
        <a:graphic>
          <a:graphicData uri="http://schemas.openxmlformats.org/presentationml/2006/ole">
            <mc:AlternateContent xmlns:mc="http://schemas.openxmlformats.org/markup-compatibility/2006">
              <mc:Choice xmlns:v="urn:schemas-microsoft-com:vml" Requires="v">
                <p:oleObj spid="_x0000_s328716" name="文档" r:id="rId14" imgW="742315" imgH="796925" progId="Word.Document.12">
                  <p:embed/>
                </p:oleObj>
              </mc:Choice>
              <mc:Fallback>
                <p:oleObj name="文档" r:id="rId14" imgW="742315" imgH="796925" progId="Word.Document.12">
                  <p:embed/>
                  <p:pic>
                    <p:nvPicPr>
                      <p:cNvPr id="0" name="图片 328715"/>
                      <p:cNvPicPr/>
                      <p:nvPr/>
                    </p:nvPicPr>
                    <p:blipFill>
                      <a:blip r:embed="rId15"/>
                      <a:stretch>
                        <a:fillRect/>
                      </a:stretch>
                    </p:blipFill>
                    <p:spPr>
                      <a:xfrm>
                        <a:off x="2499494" y="333450"/>
                        <a:ext cx="739775" cy="7937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75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75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27682"/>
                                        </p:tgtEl>
                                        <p:attrNameLst>
                                          <p:attrName>style.visibility</p:attrName>
                                        </p:attrNameLst>
                                      </p:cBhvr>
                                      <p:to>
                                        <p:strVal val="visible"/>
                                      </p:to>
                                    </p:set>
                                    <p:animEffect transition="in" filter="blinds(horizontal)">
                                      <p:cBhvr>
                                        <p:cTn id="13" dur="750"/>
                                        <p:tgtEl>
                                          <p:spTgt spid="327682"/>
                                        </p:tgtEl>
                                      </p:cBhvr>
                                    </p:animEffect>
                                  </p:childTnLst>
                                </p:cTn>
                              </p:par>
                              <p:par>
                                <p:cTn id="14" presetID="3" presetClass="entr" presetSubtype="10" fill="hold" nodeType="withEffect">
                                  <p:stCondLst>
                                    <p:cond delay="0"/>
                                  </p:stCondLst>
                                  <p:childTnLst>
                                    <p:set>
                                      <p:cBhvr>
                                        <p:cTn id="15" dur="1" fill="hold">
                                          <p:stCondLst>
                                            <p:cond delay="0"/>
                                          </p:stCondLst>
                                        </p:cTn>
                                        <p:tgtEl>
                                          <p:spTgt spid="327683"/>
                                        </p:tgtEl>
                                        <p:attrNameLst>
                                          <p:attrName>style.visibility</p:attrName>
                                        </p:attrNameLst>
                                      </p:cBhvr>
                                      <p:to>
                                        <p:strVal val="visible"/>
                                      </p:to>
                                    </p:set>
                                    <p:animEffect transition="in" filter="blinds(horizontal)">
                                      <p:cBhvr>
                                        <p:cTn id="16" dur="750"/>
                                        <p:tgtEl>
                                          <p:spTgt spid="327683"/>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blinds(horizontal)">
                                      <p:cBhvr>
                                        <p:cTn id="20" dur="75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89206" y="45418"/>
            <a:ext cx="11412000" cy="2458919"/>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7</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辽宁葫芦岛市第一次模拟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7</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所示，在水平面上有一传送带以速率</a:t>
            </a:r>
            <a:r>
              <a:rPr lang="en-US" altLang="zh-CN" sz="2600"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沿顺时针方向运动，传送带速度保持不变，传送带左右两端各有一个与传送带等高的光滑水平面和传送带相连</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紧靠但不接触</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，现有一物块在右端水平面上以速度</a:t>
            </a:r>
            <a:r>
              <a:rPr lang="en-US" altLang="zh-CN" sz="2600"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向左运动，则物块速度随时间变化的图象可能的是</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5752003" y="3501802"/>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7</a:t>
            </a:r>
            <a:endParaRPr lang="zh-CN" altLang="en-US" sz="2600" b="1" dirty="0"/>
          </a:p>
        </p:txBody>
      </p:sp>
      <p:pic>
        <p:nvPicPr>
          <p:cNvPr id="329730" name="Picture 2" descr="45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008" y="2600750"/>
            <a:ext cx="3726397" cy="91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1" name="Picture 3" descr="45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526" y="4118796"/>
            <a:ext cx="5137082" cy="211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2" name="Picture 4" descr="45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2157" y="4132695"/>
            <a:ext cx="5137082" cy="209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4"/>
          <p:cNvSpPr txBox="1"/>
          <p:nvPr/>
        </p:nvSpPr>
        <p:spPr>
          <a:xfrm>
            <a:off x="4461054" y="5688605"/>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14"/>
          <p:cNvSpPr txBox="1"/>
          <p:nvPr/>
        </p:nvSpPr>
        <p:spPr>
          <a:xfrm>
            <a:off x="10074696" y="5680221"/>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0" name="TextBox 14"/>
          <p:cNvSpPr txBox="1"/>
          <p:nvPr/>
        </p:nvSpPr>
        <p:spPr>
          <a:xfrm>
            <a:off x="1619792" y="5735492"/>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7"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8"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9"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13"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矩形 24"/>
          <p:cNvSpPr/>
          <p:nvPr/>
        </p:nvSpPr>
        <p:spPr>
          <a:xfrm>
            <a:off x="389206" y="91256"/>
            <a:ext cx="11412000" cy="6218858"/>
          </a:xfrm>
          <a:prstGeom prst="rect">
            <a:avLst/>
          </a:prstGeom>
        </p:spPr>
        <p:txBody>
          <a:bodyPr wrap="square" lIns="121898" tIns="60948" rIns="121898" bIns="60948">
            <a:spAutoFit/>
          </a:bodyPr>
          <a:lstStyle/>
          <a:p>
            <a:pPr algn="just">
              <a:lnSpc>
                <a:spcPct val="14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如果传送带足够长，从而使得物块不能向左滑出传送带，则物块先减速向左滑行，直到速度减为零，然后物块会在摩擦力的作用下向右加速运动</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如果</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，物块向左的速度减至零后会在滑动摩擦力的作用下向右加速，当速度增大到与传送带速度相同时，物块还在传送带上，之后不受摩擦力，物块与传送带一起向右匀速运动，故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40000"/>
              </a:lnSpc>
              <a:spcAft>
                <a:spcPts val="0"/>
              </a:spcAf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如果</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，物块在传送带上向右运动时会一直加速，当速度大小增大到等于</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时，物块恰好离开传送带；如果</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，物块在传送带上时同样会先向左减速运动后向右加速运动，当速度大小增大到等于</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时，物块恰好离开传送带，</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endParaRPr>
          </a:p>
          <a:p>
            <a:pPr algn="just">
              <a:lnSpc>
                <a:spcPct val="140000"/>
              </a:lnSpc>
              <a:spcAft>
                <a:spcPts val="0"/>
              </a:spcAf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足够大，物块向左滑上传送带后始终做减速运动，直到离开传送带后继续以较小的速度在平台上向左滑行，</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750"/>
                                        <p:tgtEl>
                                          <p:spTgt spid="2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blinds(horizontal)">
                                      <p:cBhvr>
                                        <p:cTn id="11" dur="750"/>
                                        <p:tgtEl>
                                          <p:spTgt spid="25">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blinds(horizontal)">
                                      <p:cBhvr>
                                        <p:cTn id="15" dur="75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30835"/>
            <a:ext cx="11412000" cy="6523878"/>
          </a:xfrm>
          <a:prstGeom prst="rect">
            <a:avLst/>
          </a:prstGeom>
        </p:spPr>
        <p:txBody>
          <a:bodyPr wrap="square" lIns="121898" tIns="60948" rIns="121898" bIns="60948">
            <a:spAutoFit/>
          </a:bodyPr>
          <a:lstStyle/>
          <a:p>
            <a:pPr algn="just">
              <a:lnSpc>
                <a:spcPct val="140000"/>
              </a:lnSpc>
              <a:spcAft>
                <a:spcPts val="0"/>
              </a:spcAft>
            </a:pPr>
            <a:r>
              <a:rPr lang="zh-CN" altLang="zh-CN" sz="2500" b="1" kern="100" dirty="0" smtClean="0">
                <a:solidFill>
                  <a:srgbClr val="0000FF"/>
                </a:solidFill>
                <a:latin typeface="宋体" panose="02010600030101010101" pitchFamily="2" charset="-122"/>
                <a:ea typeface="微软雅黑" panose="020B0503020204020204" charset="-122"/>
                <a:cs typeface="Times New Roman" panose="02020603050405020304" pitchFamily="18" charset="0"/>
              </a:rPr>
              <a:t>三、非选择题</a:t>
            </a:r>
            <a:endParaRPr lang="zh-CN" altLang="zh-CN" sz="25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8.(2019·</a:t>
            </a:r>
            <a:r>
              <a:rPr lang="zh-CN" altLang="zh-CN" sz="2500" kern="100" dirty="0" smtClean="0">
                <a:latin typeface="Times New Roman" panose="02020603050405020304" pitchFamily="18" charset="0"/>
                <a:ea typeface="楷体_GB2312" panose="02010609030101010101" pitchFamily="49" charset="-122"/>
                <a:cs typeface="Times New Roman" panose="02020603050405020304" pitchFamily="18" charset="0"/>
              </a:rPr>
              <a:t>广东</a:t>
            </a:r>
            <a:r>
              <a:rPr lang="en-US" altLang="zh-CN" sz="2500" kern="100" dirty="0" smtClean="0">
                <a:latin typeface="宋体" panose="02010600030101010101" pitchFamily="2" charset="-122"/>
                <a:ea typeface="楷体_GB2312" panose="02010609030101010101" pitchFamily="49" charset="-122"/>
                <a:cs typeface="Times New Roman" panose="02020603050405020304" pitchFamily="18" charset="0"/>
              </a:rPr>
              <a:t>“</a:t>
            </a:r>
            <a:r>
              <a:rPr lang="zh-CN" altLang="zh-CN" sz="2500" kern="100" dirty="0" smtClean="0">
                <a:latin typeface="Times New Roman" panose="02020603050405020304" pitchFamily="18" charset="0"/>
                <a:ea typeface="楷体_GB2312" panose="02010609030101010101" pitchFamily="49" charset="-122"/>
                <a:cs typeface="Times New Roman" panose="02020603050405020304" pitchFamily="18" charset="0"/>
              </a:rPr>
              <a:t>六校</a:t>
            </a:r>
            <a:r>
              <a:rPr lang="en-US" altLang="zh-CN" sz="2500" kern="100" dirty="0" smtClean="0">
                <a:latin typeface="宋体" panose="02010600030101010101" pitchFamily="2" charset="-122"/>
                <a:ea typeface="楷体_GB2312" panose="02010609030101010101" pitchFamily="49" charset="-122"/>
                <a:cs typeface="Times New Roman" panose="02020603050405020304" pitchFamily="18" charset="0"/>
              </a:rPr>
              <a:t>”</a:t>
            </a:r>
            <a:r>
              <a:rPr lang="zh-CN" altLang="zh-CN" sz="2500" kern="100" dirty="0" smtClean="0">
                <a:latin typeface="Times New Roman" panose="02020603050405020304" pitchFamily="18" charset="0"/>
                <a:ea typeface="楷体_GB2312" panose="02010609030101010101" pitchFamily="49" charset="-122"/>
                <a:cs typeface="Times New Roman" panose="02020603050405020304" pitchFamily="18" charset="0"/>
              </a:rPr>
              <a:t>第三次联考</a:t>
            </a: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如图</a:t>
            </a: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8</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，小明同学利用拉力传感器和速度传感器探究加速度与物体受力的关系</a:t>
            </a: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在长木板上相距为</a:t>
            </a:r>
            <a:r>
              <a:rPr lang="en-US" altLang="zh-CN" sz="2500" i="1" kern="100" dirty="0" smtClean="0">
                <a:latin typeface="Times New Roman" panose="02020603050405020304" pitchFamily="18" charset="0"/>
                <a:ea typeface="微软雅黑" panose="020B0503020204020204" charset="-122"/>
                <a:cs typeface="Courier New" panose="02070309020205020404" pitchFamily="49" charset="0"/>
              </a:rPr>
              <a:t>L</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的</a:t>
            </a:r>
            <a:r>
              <a:rPr lang="en-US" altLang="zh-CN" sz="2500" i="1" kern="100" dirty="0" smtClean="0">
                <a:latin typeface="Times New Roman" panose="02020603050405020304" pitchFamily="18" charset="0"/>
                <a:ea typeface="微软雅黑" panose="020B0503020204020204" charset="-122"/>
                <a:cs typeface="Courier New" panose="02070309020205020404" pitchFamily="49" charset="0"/>
              </a:rPr>
              <a:t>A</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2500" i="1" kern="100" dirty="0" smtClean="0">
                <a:latin typeface="Times New Roman" panose="02020603050405020304" pitchFamily="18" charset="0"/>
                <a:ea typeface="微软雅黑" panose="020B0503020204020204" charset="-122"/>
                <a:cs typeface="Courier New" panose="02070309020205020404" pitchFamily="49" charset="0"/>
              </a:rPr>
              <a:t>B</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两点各安装一个速度传感器，分别记录小车到达</a:t>
            </a:r>
            <a:r>
              <a:rPr lang="en-US" altLang="zh-CN" sz="2500" i="1" kern="100" dirty="0" smtClean="0">
                <a:latin typeface="Times New Roman" panose="02020603050405020304" pitchFamily="18" charset="0"/>
                <a:ea typeface="微软雅黑" panose="020B0503020204020204" charset="-122"/>
                <a:cs typeface="Courier New" panose="02070309020205020404" pitchFamily="49" charset="0"/>
              </a:rPr>
              <a:t>A</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2500" i="1" kern="100" dirty="0" smtClean="0">
                <a:latin typeface="Times New Roman" panose="02020603050405020304" pitchFamily="18" charset="0"/>
                <a:ea typeface="微软雅黑" panose="020B0503020204020204" charset="-122"/>
                <a:cs typeface="Courier New" panose="02070309020205020404" pitchFamily="49" charset="0"/>
              </a:rPr>
              <a:t>B</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时的速率</a:t>
            </a: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实验中使用的小车及拉力传感器总质量约为</a:t>
            </a: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200 g</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，每个钩码的质量约为</a:t>
            </a: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50 g.</a:t>
            </a:r>
            <a:endParaRPr lang="en-US" altLang="zh-CN" sz="2500" kern="1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40000"/>
              </a:lnSpc>
              <a:spcAft>
                <a:spcPts val="0"/>
              </a:spcAft>
            </a:pP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主要实验步骤如下</a:t>
            </a:r>
            <a:endParaRPr lang="zh-CN" altLang="zh-CN" sz="2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500" kern="100" dirty="0">
                <a:latin typeface="宋体" panose="02010600030101010101" pitchFamily="2" charset="-122"/>
                <a:ea typeface="微软雅黑" panose="020B0503020204020204" charset="-122"/>
                <a:cs typeface="Times New Roman" panose="02020603050405020304" pitchFamily="18" charset="0"/>
              </a:rPr>
              <a:t>①</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调整长木板的倾斜角度，平衡小车</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受到</a:t>
            </a:r>
            <a:endParaRPr lang="en-US" altLang="zh-CN" sz="25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的</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摩擦力</a:t>
            </a:r>
            <a:endParaRPr lang="zh-CN" altLang="zh-CN" sz="2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500" kern="100" dirty="0">
                <a:latin typeface="宋体" panose="02010600030101010101" pitchFamily="2" charset="-122"/>
                <a:ea typeface="微软雅黑" panose="020B0503020204020204" charset="-122"/>
                <a:cs typeface="Times New Roman" panose="02020603050405020304" pitchFamily="18" charset="0"/>
              </a:rPr>
              <a:t>②</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按住小车，读出拉力传感器的读数</a:t>
            </a:r>
            <a:r>
              <a:rPr lang="en-US" altLang="zh-CN" sz="2500"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2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500" kern="100" dirty="0">
                <a:latin typeface="宋体" panose="02010600030101010101" pitchFamily="2" charset="-122"/>
                <a:ea typeface="微软雅黑" panose="020B0503020204020204" charset="-122"/>
                <a:cs typeface="Times New Roman" panose="02020603050405020304" pitchFamily="18" charset="0"/>
              </a:rPr>
              <a:t>③</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释放小车，让小车依次经过</a:t>
            </a:r>
            <a:r>
              <a:rPr lang="en-US" altLang="zh-CN" sz="25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5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速度</a:t>
            </a: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传</a:t>
            </a:r>
            <a:endParaRPr lang="en-US" altLang="zh-CN" sz="25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zh-CN" sz="2500" kern="100" dirty="0" smtClean="0">
                <a:latin typeface="Times New Roman" panose="02020603050405020304" pitchFamily="18" charset="0"/>
                <a:ea typeface="微软雅黑" panose="020B0503020204020204" charset="-122"/>
                <a:cs typeface="Times New Roman" panose="02020603050405020304" pitchFamily="18" charset="0"/>
              </a:rPr>
              <a:t>感器</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，记录速度</a:t>
            </a:r>
            <a:r>
              <a:rPr lang="en-US" altLang="zh-CN" sz="2500" i="1" kern="100" dirty="0" err="1">
                <a:latin typeface="Book Antiqua" panose="02040602050305030304" pitchFamily="18" charset="0"/>
                <a:ea typeface="微软雅黑" panose="020B0503020204020204" charset="-122"/>
                <a:cs typeface="Times New Roman" panose="02020603050405020304" pitchFamily="18" charset="0"/>
              </a:rPr>
              <a:t>v</a:t>
            </a:r>
            <a:r>
              <a:rPr lang="en-US" altLang="zh-CN" sz="2500" i="1" kern="100" baseline="-25000" dirty="0" err="1">
                <a:latin typeface="Times New Roman" panose="02020603050405020304" pitchFamily="18" charset="0"/>
                <a:ea typeface="微软雅黑" panose="020B0503020204020204" charset="-122"/>
                <a:cs typeface="Courier New" panose="02070309020205020404" pitchFamily="49" charset="0"/>
              </a:rPr>
              <a:t>A</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500" i="1" kern="100" dirty="0" err="1">
                <a:latin typeface="Book Antiqua" panose="02040602050305030304" pitchFamily="18" charset="0"/>
                <a:ea typeface="微软雅黑" panose="020B0503020204020204" charset="-122"/>
                <a:cs typeface="Times New Roman" panose="02020603050405020304" pitchFamily="18" charset="0"/>
              </a:rPr>
              <a:t>v</a:t>
            </a:r>
            <a:r>
              <a:rPr lang="en-US" altLang="zh-CN" sz="2500" i="1" kern="100" baseline="-25000" dirty="0" err="1">
                <a:latin typeface="Times New Roman" panose="02020603050405020304" pitchFamily="18" charset="0"/>
                <a:ea typeface="微软雅黑" panose="020B0503020204020204" charset="-122"/>
                <a:cs typeface="Courier New" panose="02070309020205020404" pitchFamily="49" charset="0"/>
              </a:rPr>
              <a:t>B</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，并计算出小车加速度</a:t>
            </a:r>
            <a:r>
              <a:rPr lang="en-US" altLang="zh-CN" sz="25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2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500" kern="100" dirty="0">
                <a:latin typeface="宋体" panose="02010600030101010101" pitchFamily="2" charset="-122"/>
                <a:ea typeface="微软雅黑" panose="020B0503020204020204" charset="-122"/>
                <a:cs typeface="Times New Roman" panose="02020603050405020304" pitchFamily="18" charset="0"/>
              </a:rPr>
              <a:t>④</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增加钩码数量，重复步骤</a:t>
            </a:r>
            <a:r>
              <a:rPr lang="en-US" altLang="zh-CN" sz="2500" kern="100" dirty="0">
                <a:latin typeface="宋体" panose="02010600030101010101" pitchFamily="2" charset="-122"/>
                <a:ea typeface="微软雅黑" panose="020B0503020204020204" charset="-122"/>
                <a:cs typeface="Times New Roman" panose="02020603050405020304" pitchFamily="18" charset="0"/>
              </a:rPr>
              <a:t>②</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500" kern="100" dirty="0">
                <a:latin typeface="宋体" panose="02010600030101010101" pitchFamily="2" charset="-122"/>
                <a:ea typeface="微软雅黑" panose="020B0503020204020204" charset="-122"/>
                <a:cs typeface="Times New Roman" panose="02020603050405020304" pitchFamily="18" charset="0"/>
              </a:rPr>
              <a:t>③</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，得到多组数据，并作出</a:t>
            </a:r>
            <a:r>
              <a:rPr lang="en-US" altLang="zh-CN" sz="25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500"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sz="2500" kern="100" dirty="0">
                <a:latin typeface="Times New Roman" panose="02020603050405020304" pitchFamily="18" charset="0"/>
                <a:ea typeface="微软雅黑" panose="020B0503020204020204" charset="-122"/>
                <a:cs typeface="Times New Roman" panose="02020603050405020304" pitchFamily="18" charset="0"/>
              </a:rPr>
              <a:t>图象</a:t>
            </a:r>
            <a:r>
              <a:rPr lang="en-US" altLang="zh-CN" sz="2500"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25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729455" y="4869954"/>
            <a:ext cx="686406" cy="492443"/>
          </a:xfrm>
          <a:prstGeom prst="rect">
            <a:avLst/>
          </a:prstGeom>
        </p:spPr>
        <p:txBody>
          <a:bodyPr wrap="none">
            <a:spAutoFit/>
          </a:bodyPr>
          <a:lstStyle/>
          <a:p>
            <a:r>
              <a:rPr lang="zh-CN" altLang="zh-CN" sz="25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500" b="1" kern="100" dirty="0" smtClean="0">
                <a:latin typeface="Times New Roman" panose="02020603050405020304" pitchFamily="18" charset="0"/>
                <a:ea typeface="楷体_GB2312" panose="02010609030101010101" pitchFamily="49" charset="-122"/>
              </a:rPr>
              <a:t>8</a:t>
            </a:r>
            <a:endParaRPr lang="zh-CN" altLang="en-US" sz="2500" dirty="0"/>
          </a:p>
        </p:txBody>
      </p:sp>
      <p:pic>
        <p:nvPicPr>
          <p:cNvPr id="330754" name="Picture 2" descr="45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2354696"/>
            <a:ext cx="5090809" cy="256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98376"/>
            <a:ext cx="11412000" cy="5164466"/>
          </a:xfrm>
          <a:prstGeom prst="rect">
            <a:avLst/>
          </a:prstGeom>
        </p:spPr>
        <p:txBody>
          <a:bodyPr wrap="square" lIns="121898" tIns="60948" rIns="121898" bIns="60948">
            <a:spAutoFit/>
          </a:bodyPr>
          <a:lstStyle/>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步骤</a:t>
            </a:r>
            <a:r>
              <a:rPr lang="en-US" altLang="zh-CN" sz="2600" kern="100" dirty="0">
                <a:latin typeface="宋体" panose="02010600030101010101" pitchFamily="2" charset="-122"/>
                <a:ea typeface="微软雅黑" panose="020B0503020204020204" charset="-122"/>
                <a:cs typeface="Times New Roman" panose="02020603050405020304" pitchFamily="18" charset="0"/>
              </a:rPr>
              <a:t>①</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中平衡摩擦力的具体做法是</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____.</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不挂钩码，逐步调节木板的倾斜程度</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使</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静止的小车开始运动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挂上钧码，逐步调节木板的倾斜程度</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使</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小车在木板上保持静止</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不挂钩码，调节木板到一定的倾斜程度</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，轻轻</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推动小车，使小车经过两</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个</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sz="26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速度传感器</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时速度相同</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挂上钩码，调节木板到一定的倾斜</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程度，</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轻轻推动小车，使小车经过两</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个</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pPr>
            <a:r>
              <a:rPr lang="zh-CN" altLang="en-US" sz="2600" kern="100"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速度传感器</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时速度相同</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951190" y="208484"/>
            <a:ext cx="407484"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charset="-122"/>
              </a:rPr>
              <a:t>C</a:t>
            </a:r>
            <a:endParaRPr lang="zh-CN" altLang="en-US" sz="2600" dirty="0"/>
          </a:p>
        </p:txBody>
      </p:sp>
      <p:pic>
        <p:nvPicPr>
          <p:cNvPr id="17" name="Picture 2" descr="45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203527"/>
            <a:ext cx="5245065" cy="264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89206" y="5206633"/>
            <a:ext cx="11412000" cy="1177478"/>
          </a:xfrm>
          <a:prstGeom prst="rect">
            <a:avLst/>
          </a:prstGeom>
        </p:spPr>
        <p:txBody>
          <a:bodyPr wrap="square" lIns="121898" tIns="60948" rIns="121898" bIns="60948">
            <a:spAutoFit/>
          </a:bodyPr>
          <a:lstStyle/>
          <a:p>
            <a:pPr algn="just">
              <a:lnSpc>
                <a:spcPct val="14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使小车经过两个速度传感器时速度相同，说明小车做匀速直线运动，处于平衡状态，重力沿斜面向下的分力等于摩擦力，平衡了摩擦力，故选</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linds(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621324"/>
            <a:ext cx="11412000" cy="648230"/>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步骤</a:t>
            </a:r>
            <a:r>
              <a:rPr lang="en-US" altLang="zh-CN" sz="2600" kern="100" dirty="0">
                <a:latin typeface="宋体" panose="02010600030101010101" pitchFamily="2" charset="-122"/>
                <a:ea typeface="微软雅黑" panose="020B0503020204020204" charset="-122"/>
                <a:cs typeface="Times New Roman" panose="02020603050405020304" pitchFamily="18" charset="0"/>
              </a:rPr>
              <a:t>③</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中小车加速度</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________.(</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请用题中符号表示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476250" y="4657725"/>
          <a:ext cx="10934700" cy="1581150"/>
        </p:xfrm>
        <a:graphic>
          <a:graphicData uri="http://schemas.openxmlformats.org/presentationml/2006/ole">
            <mc:AlternateContent xmlns:mc="http://schemas.openxmlformats.org/markup-compatibility/2006">
              <mc:Choice xmlns:v="urn:schemas-microsoft-com:vml" Requires="v">
                <p:oleObj spid="_x0000_s313375" name="文档" r:id="rId12" imgW="10948670" imgH="1583690" progId="Word.Document.12">
                  <p:embed/>
                </p:oleObj>
              </mc:Choice>
              <mc:Fallback>
                <p:oleObj name="文档" r:id="rId12" imgW="10948670" imgH="1583690" progId="Word.Document.12">
                  <p:embed/>
                  <p:pic>
                    <p:nvPicPr>
                      <p:cNvPr id="0" name="图片 313374"/>
                      <p:cNvPicPr/>
                      <p:nvPr/>
                    </p:nvPicPr>
                    <p:blipFill>
                      <a:blip r:embed="rId13"/>
                      <a:stretch>
                        <a:fillRect/>
                      </a:stretch>
                    </p:blipFill>
                    <p:spPr>
                      <a:xfrm>
                        <a:off x="476250" y="4657725"/>
                        <a:ext cx="10934700" cy="158115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443970" y="217970"/>
          <a:ext cx="1701800" cy="1020763"/>
        </p:xfrm>
        <a:graphic>
          <a:graphicData uri="http://schemas.openxmlformats.org/presentationml/2006/ole">
            <mc:AlternateContent xmlns:mc="http://schemas.openxmlformats.org/markup-compatibility/2006">
              <mc:Choice xmlns:v="urn:schemas-microsoft-com:vml" Requires="v">
                <p:oleObj spid="_x0000_s313376" name="文档" r:id="rId14" imgW="1703705" imgH="1022350" progId="Word.Document.12">
                  <p:embed/>
                </p:oleObj>
              </mc:Choice>
              <mc:Fallback>
                <p:oleObj name="文档" r:id="rId14" imgW="1703705" imgH="1022350" progId="Word.Document.12">
                  <p:embed/>
                  <p:pic>
                    <p:nvPicPr>
                      <p:cNvPr id="0" name="图片 313375"/>
                      <p:cNvPicPr/>
                      <p:nvPr/>
                    </p:nvPicPr>
                    <p:blipFill>
                      <a:blip r:embed="rId15"/>
                      <a:stretch>
                        <a:fillRect/>
                      </a:stretch>
                    </p:blipFill>
                    <p:spPr>
                      <a:xfrm>
                        <a:off x="4443970" y="217970"/>
                        <a:ext cx="1701800" cy="1020763"/>
                      </a:xfrm>
                      <a:prstGeom prst="rect">
                        <a:avLst/>
                      </a:prstGeom>
                    </p:spPr>
                  </p:pic>
                </p:oleObj>
              </mc:Fallback>
            </mc:AlternateContent>
          </a:graphicData>
        </a:graphic>
      </p:graphicFrame>
      <p:pic>
        <p:nvPicPr>
          <p:cNvPr id="21" name="Picture 2" descr="45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2674" y="1493382"/>
            <a:ext cx="5245065" cy="264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621324"/>
            <a:ext cx="11412000" cy="723251"/>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根据本实验作出的</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图象最接近</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______.</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331778" name="Picture 2" descr="45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9374" y="1553270"/>
            <a:ext cx="8211665" cy="219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89206" y="4168924"/>
            <a:ext cx="11412000" cy="1247497"/>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当砝码的质量</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不断增加，不再满足小车及拉力传感器质量</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宋体" panose="02010600030101010101" pitchFamily="2" charset="-122"/>
                <a:ea typeface="MS Gothic" panose="020B0609070205080204" pitchFamily="49" charset="-128"/>
                <a:cs typeface="MS Gothic" panose="020B0609070205080204" pitchFamily="49" charset="-128"/>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，加速度</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不再满足线性关系，由分析得</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172728" y="757714"/>
            <a:ext cx="407484"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charset="-122"/>
              </a:rPr>
              <a:t>C</a:t>
            </a:r>
            <a:endParaRPr lang="zh-CN"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linds(horizontal)">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389206" y="64468"/>
            <a:ext cx="11412000" cy="3093154"/>
          </a:xfrm>
          <a:prstGeom prst="rect">
            <a:avLst/>
          </a:prstGeom>
        </p:spPr>
        <p:txBody>
          <a:bodyPr wrap="square">
            <a:spAutoFit/>
          </a:bodyPr>
          <a:lstStyle/>
          <a:p>
            <a:pPr algn="just">
              <a:lnSpc>
                <a:spcPct val="150000"/>
              </a:lnSpc>
              <a:spcAft>
                <a:spcPts val="0"/>
              </a:spcAft>
            </a:pP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9.(2019·</a:t>
            </a: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安徽宣城市第二次模拟</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现要测量滑块与木板之间的动摩擦因数，实验装置如图</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9(a)</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所示</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表面粗糙的木板一端固定在水平桌面上，另一端抬起一定高度构成斜面；木板上有一滑块，其后端与穿过打点计时器纸带相连；打点计时器固定在木板上，连接频率为</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50 Hz</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的交流电源</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接通电源后，从静止释放滑块，滑块带动纸带打出一系列的点迹</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2802" name="Picture 2" descr="458"/>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2363" y="3213900"/>
            <a:ext cx="3726397" cy="280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3" name="Picture 3" descr="459"/>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6932" y="4437906"/>
            <a:ext cx="5599890" cy="14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52003" y="5950074"/>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9</a:t>
            </a:r>
            <a:endParaRPr lang="zh-CN" altLang="en-US"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389206" y="295975"/>
            <a:ext cx="11412000" cy="2492990"/>
          </a:xfrm>
          <a:prstGeom prst="rect">
            <a:avLst/>
          </a:prstGeom>
        </p:spPr>
        <p:txBody>
          <a:bodyPr wrap="square">
            <a:spAutoFit/>
          </a:bodyPr>
          <a:lstStyle/>
          <a:p>
            <a:pPr lvl="0" algn="just">
              <a:lnSpc>
                <a:spcPct val="150000"/>
              </a:lnSpc>
            </a:pP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图</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给出的是实验中获取的一条纸带的一部分，</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0</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4</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5</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6</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是实验中选取的计数点，每相邻两计数点间还有</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4</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个点</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图中未标出</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和</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5</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6</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计数点的距离如图</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所示</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由图中数据求出滑块的加速度</a:t>
            </a:r>
            <a:r>
              <a:rPr lang="en-US" altLang="zh-CN" sz="2600" i="1"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smtClean="0">
                <a:solidFill>
                  <a:prstClr val="black"/>
                </a:solidFill>
                <a:latin typeface="Times New Roman" panose="02020603050405020304" pitchFamily="18" charset="0"/>
                <a:ea typeface="微软雅黑" panose="020B0503020204020204" charset="-122"/>
                <a:cs typeface="Courier New" panose="02070309020205020404" pitchFamily="49" charset="0"/>
              </a:rPr>
              <a:t>_____ </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m/s</a:t>
            </a:r>
            <a:r>
              <a:rPr lang="en-US" altLang="zh-CN" sz="2600" kern="100" baseline="30000" dirty="0">
                <a:solidFill>
                  <a:prstClr val="black"/>
                </a:solidFill>
                <a:latin typeface="Times New Roman" panose="02020603050405020304" pitchFamily="18" charset="0"/>
                <a:ea typeface="微软雅黑" panose="020B0503020204020204" charset="-122"/>
                <a:cs typeface="Courier New" panose="02070309020205020404" pitchFamily="49" charset="0"/>
              </a:rPr>
              <a:t>2</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结果保留三位有效数字</a:t>
            </a:r>
            <a:r>
              <a:rPr lang="en-US" altLang="zh-CN" sz="2600" kern="100" dirty="0">
                <a:solidFill>
                  <a:prstClr val="black"/>
                </a:solidFill>
                <a:latin typeface="Times New Roman" panose="02020603050405020304" pitchFamily="18" charset="0"/>
                <a:ea typeface="微软雅黑" panose="020B0503020204020204" charset="-122"/>
                <a:cs typeface="Courier New" panose="02070309020205020404" pitchFamily="49" charset="0"/>
              </a:rPr>
              <a:t>).</a:t>
            </a:r>
            <a:endParaRPr lang="zh-CN" altLang="zh-CN" sz="26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9110017" y="1599540"/>
            <a:ext cx="768159" cy="492443"/>
          </a:xfrm>
          <a:prstGeom prst="rect">
            <a:avLst/>
          </a:prstGeom>
        </p:spPr>
        <p:txBody>
          <a:bodyPr wrap="none">
            <a:spAutoFit/>
          </a:bodyPr>
          <a:lstStyle/>
          <a:p>
            <a:r>
              <a:rPr lang="en-US" altLang="zh-CN" sz="2600" kern="100" dirty="0" smtClean="0">
                <a:solidFill>
                  <a:srgbClr val="C00000"/>
                </a:solidFill>
                <a:latin typeface="Times New Roman" panose="02020603050405020304" pitchFamily="18" charset="0"/>
                <a:ea typeface="微软雅黑" panose="020B0503020204020204" charset="-122"/>
              </a:rPr>
              <a:t>2.51</a:t>
            </a:r>
            <a:endParaRPr lang="zh-CN" altLang="en-US" sz="2600" dirty="0"/>
          </a:p>
        </p:txBody>
      </p:sp>
      <p:pic>
        <p:nvPicPr>
          <p:cNvPr id="28" name="Picture 3" descr="459"/>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5261" y="2581181"/>
            <a:ext cx="5599890" cy="14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78582" y="4286374"/>
          <a:ext cx="11145837" cy="1663700"/>
        </p:xfrm>
        <a:graphic>
          <a:graphicData uri="http://schemas.openxmlformats.org/presentationml/2006/ole">
            <mc:AlternateContent xmlns:mc="http://schemas.openxmlformats.org/markup-compatibility/2006">
              <mc:Choice xmlns:v="urn:schemas-microsoft-com:vml" Requires="v">
                <p:oleObj spid="_x0000_s334855" name="文档" r:id="rId13" imgW="11148060" imgH="1665605" progId="Word.Document.12">
                  <p:embed/>
                </p:oleObj>
              </mc:Choice>
              <mc:Fallback>
                <p:oleObj name="文档" r:id="rId13" imgW="11148060" imgH="1665605" progId="Word.Document.12">
                  <p:embed/>
                  <p:pic>
                    <p:nvPicPr>
                      <p:cNvPr id="0" name="图片 334854"/>
                      <p:cNvPicPr/>
                      <p:nvPr/>
                    </p:nvPicPr>
                    <p:blipFill>
                      <a:blip r:embed="rId14"/>
                      <a:stretch>
                        <a:fillRect/>
                      </a:stretch>
                    </p:blipFill>
                    <p:spPr>
                      <a:xfrm>
                        <a:off x="478582" y="4286374"/>
                        <a:ext cx="11145837" cy="16637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486519"/>
            <a:ext cx="11412000" cy="4849380"/>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宋体" panose="02010600030101010101" pitchFamily="2" charset="-122"/>
                <a:ea typeface="微软雅黑" panose="020B0503020204020204" charset="-122"/>
                <a:cs typeface="Times New Roman" panose="02020603050405020304" pitchFamily="18" charset="0"/>
              </a:rPr>
              <a:t>一、单项选择题</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1.(2019</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江苏南通市、盐城市六校高三联考</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所示，用细绳系住小球放在倾角为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θ</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的光滑斜面上，当细绳由水平方向逐渐向上偏移时，球对绳的拉力</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和对斜面的压力</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将</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逐渐增大，</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逐渐减小</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逐渐减小，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逐渐增大</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先增大后减小，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逐渐减小</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先减小后增大，</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逐渐减小</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TextBox 14"/>
          <p:cNvSpPr txBox="1"/>
          <p:nvPr/>
        </p:nvSpPr>
        <p:spPr>
          <a:xfrm>
            <a:off x="253033" y="4662859"/>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8424136" y="5446018"/>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1</a:t>
            </a:r>
            <a:endParaRPr lang="zh-CN" altLang="en-US" sz="2600" dirty="0"/>
          </a:p>
        </p:txBody>
      </p:sp>
      <p:pic>
        <p:nvPicPr>
          <p:cNvPr id="322562" name="Picture 2" descr="R2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1484" y="2493690"/>
            <a:ext cx="3731710" cy="290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389206" y="624672"/>
            <a:ext cx="7216248" cy="3093154"/>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已知木板两端的高度差为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h</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、木板的水平投影长度为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x</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、重力加速度为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则滑块</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与木板间的</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动</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endParaRPr lang="en-US" altLang="zh-CN" sz="2600" kern="1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摩擦</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因数的表达式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μ</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_________</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__</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___.(</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用题中符号表示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76250" y="3933850"/>
          <a:ext cx="11134725" cy="1657350"/>
        </p:xfrm>
        <a:graphic>
          <a:graphicData uri="http://schemas.openxmlformats.org/presentationml/2006/ole">
            <mc:AlternateContent xmlns:mc="http://schemas.openxmlformats.org/markup-compatibility/2006">
              <mc:Choice xmlns:v="urn:schemas-microsoft-com:vml" Requires="v">
                <p:oleObj spid="_x0000_s335884" name="文档" r:id="rId12" imgW="11148060" imgH="1662430" progId="Word.Document.12">
                  <p:embed/>
                </p:oleObj>
              </mc:Choice>
              <mc:Fallback>
                <p:oleObj name="文档" r:id="rId12" imgW="11148060" imgH="1662430" progId="Word.Document.12">
                  <p:embed/>
                  <p:pic>
                    <p:nvPicPr>
                      <p:cNvPr id="0" name="图片 335883"/>
                      <p:cNvPicPr/>
                      <p:nvPr/>
                    </p:nvPicPr>
                    <p:blipFill>
                      <a:blip r:embed="rId13"/>
                      <a:stretch>
                        <a:fillRect/>
                      </a:stretch>
                    </p:blipFill>
                    <p:spPr>
                      <a:xfrm>
                        <a:off x="476250" y="3933850"/>
                        <a:ext cx="11134725" cy="165735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854122" y="1917626"/>
          <a:ext cx="2454275" cy="1049338"/>
        </p:xfrm>
        <a:graphic>
          <a:graphicData uri="http://schemas.openxmlformats.org/presentationml/2006/ole">
            <mc:AlternateContent xmlns:mc="http://schemas.openxmlformats.org/markup-compatibility/2006">
              <mc:Choice xmlns:v="urn:schemas-microsoft-com:vml" Requires="v">
                <p:oleObj spid="_x0000_s335885" name="文档" r:id="rId14" imgW="2454910" imgH="1050290" progId="Word.Document.12">
                  <p:embed/>
                </p:oleObj>
              </mc:Choice>
              <mc:Fallback>
                <p:oleObj name="文档" r:id="rId14" imgW="2454910" imgH="1050290" progId="Word.Document.12">
                  <p:embed/>
                  <p:pic>
                    <p:nvPicPr>
                      <p:cNvPr id="0" name="图片 335884"/>
                      <p:cNvPicPr/>
                      <p:nvPr/>
                    </p:nvPicPr>
                    <p:blipFill>
                      <a:blip r:embed="rId15"/>
                      <a:stretch>
                        <a:fillRect/>
                      </a:stretch>
                    </p:blipFill>
                    <p:spPr>
                      <a:xfrm>
                        <a:off x="3854122" y="1917626"/>
                        <a:ext cx="2454275" cy="1049338"/>
                      </a:xfrm>
                      <a:prstGeom prst="rect">
                        <a:avLst/>
                      </a:prstGeom>
                    </p:spPr>
                  </p:pic>
                </p:oleObj>
              </mc:Fallback>
            </mc:AlternateContent>
          </a:graphicData>
        </a:graphic>
      </p:graphicFrame>
      <p:pic>
        <p:nvPicPr>
          <p:cNvPr id="18" name="Picture 2" descr="458"/>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5454" y="689691"/>
            <a:ext cx="4018269" cy="302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389206" y="136476"/>
            <a:ext cx="11412000" cy="2448723"/>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10.(2020·</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吉林公主岭市模拟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甲所示，光滑水平面上的</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O</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处有一质量为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的物体</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物体同时受到两个水平力的作用，</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 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，方向向右，</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的方向向左，大小随时间均匀变化，如图乙所示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物体从零时刻开始运动</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a:t>
            </a:r>
            <a:endParaRPr lang="en-US" altLang="zh-CN" sz="2600" kern="1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求当</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0.5 s</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时物体的加速度大小</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矩形 23"/>
          <p:cNvSpPr/>
          <p:nvPr/>
        </p:nvSpPr>
        <p:spPr>
          <a:xfrm>
            <a:off x="5668647" y="5157986"/>
            <a:ext cx="853119"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10</a:t>
            </a:r>
            <a:endParaRPr lang="zh-CN" altLang="en-US" sz="2600" dirty="0"/>
          </a:p>
        </p:txBody>
      </p:sp>
      <p:sp>
        <p:nvSpPr>
          <p:cNvPr id="23" name="矩形 22"/>
          <p:cNvSpPr/>
          <p:nvPr/>
        </p:nvSpPr>
        <p:spPr>
          <a:xfrm>
            <a:off x="389206" y="5589876"/>
            <a:ext cx="11412000" cy="648230"/>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0.5 m/s</a:t>
            </a:r>
            <a:r>
              <a:rPr lang="en-US" altLang="zh-CN" sz="2600" kern="100" baseline="30000" dirty="0">
                <a:solidFill>
                  <a:srgbClr val="C00000"/>
                </a:solidFill>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3826" name="Picture 2" descr="3-148"/>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6157" y="2249065"/>
            <a:ext cx="7218098" cy="307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1269554"/>
            <a:ext cx="11412000" cy="1847661"/>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由题图乙可知</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 N</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0.5 s</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kern="100" dirty="0">
                <a:latin typeface="宋体" panose="02010600030101010101" pitchFamily="2" charset="-122"/>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0.5) 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3 N</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17" name="Picture 2" descr="3-148"/>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995"/>
          <a:stretch>
            <a:fillRect/>
          </a:stretch>
        </p:blipFill>
        <p:spPr bwMode="auto">
          <a:xfrm>
            <a:off x="7391350" y="1341562"/>
            <a:ext cx="3465033" cy="307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88950" y="3140075"/>
          <a:ext cx="6253163" cy="1052513"/>
        </p:xfrm>
        <a:graphic>
          <a:graphicData uri="http://schemas.openxmlformats.org/presentationml/2006/ole">
            <mc:AlternateContent xmlns:mc="http://schemas.openxmlformats.org/markup-compatibility/2006">
              <mc:Choice xmlns:v="urn:schemas-microsoft-com:vml" Requires="v">
                <p:oleObj spid="_x0000_s339975" name="文档" r:id="rId13" imgW="6264910" imgH="1062355" progId="Word.Document.12">
                  <p:embed/>
                </p:oleObj>
              </mc:Choice>
              <mc:Fallback>
                <p:oleObj name="文档" r:id="rId13" imgW="6264910" imgH="1062355" progId="Word.Document.12">
                  <p:embed/>
                  <p:pic>
                    <p:nvPicPr>
                      <p:cNvPr id="0" name="图片 339974"/>
                      <p:cNvPicPr/>
                      <p:nvPr/>
                    </p:nvPicPr>
                    <p:blipFill>
                      <a:blip r:embed="rId14"/>
                      <a:stretch>
                        <a:fillRect/>
                      </a:stretch>
                    </p:blipFill>
                    <p:spPr>
                      <a:xfrm>
                        <a:off x="488950" y="3140075"/>
                        <a:ext cx="6253163" cy="105251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75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750"/>
                                        <p:tgtEl>
                                          <p:spTgt spid="17"/>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blinds(horizontal)">
                                      <p:cBhvr>
                                        <p:cTn id="14" dur="750"/>
                                        <p:tgtEl>
                                          <p:spTgt spid="10">
                                            <p:txEl>
                                              <p:pRg st="1" end="1"/>
                                            </p:txEl>
                                          </p:spTgt>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750"/>
                                        <p:tgtEl>
                                          <p:spTgt spid="10">
                                            <p:txEl>
                                              <p:pRg st="2" end="2"/>
                                            </p:txEl>
                                          </p:spTgt>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389206" y="765498"/>
            <a:ext cx="11412000" cy="648230"/>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在</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至</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 s</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内，何时物体的加速度最大？最大值为多少？</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矩形 22"/>
          <p:cNvSpPr/>
          <p:nvPr/>
        </p:nvSpPr>
        <p:spPr>
          <a:xfrm>
            <a:off x="389206" y="4418698"/>
            <a:ext cx="11412000" cy="648230"/>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见解析</a:t>
            </a:r>
            <a:r>
              <a:rPr lang="zh-CN" altLang="zh-CN" sz="2600" b="1"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3826" name="Picture 2" descr="3-148"/>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6157" y="1510216"/>
            <a:ext cx="7218098" cy="307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136476"/>
            <a:ext cx="11412000" cy="3047990"/>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物体所受的合外力为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600" kern="100" baseline="-25000" dirty="0">
                <a:latin typeface="Times New Roman" panose="02020603050405020304" pitchFamily="18" charset="0"/>
                <a:ea typeface="宋体" panose="02010600030101010101" pitchFamily="2" charset="-122"/>
                <a:cs typeface="Times New Roman" panose="02020603050405020304" pitchFamily="18" charset="0"/>
              </a:rPr>
              <a:t>合</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 (N)</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作出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600" kern="100" baseline="-25000" dirty="0">
                <a:latin typeface="Times New Roman" panose="02020603050405020304" pitchFamily="18" charset="0"/>
                <a:ea typeface="宋体" panose="02010600030101010101" pitchFamily="2" charset="-122"/>
                <a:cs typeface="Times New Roman" panose="02020603050405020304" pitchFamily="18" charset="0"/>
              </a:rPr>
              <a:t>合</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图象如图所示</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从图中可以看出，在</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 s</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范围内</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时，物体有最大加速度</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m</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m</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23875" y="3236615"/>
          <a:ext cx="9991725" cy="1047750"/>
        </p:xfrm>
        <a:graphic>
          <a:graphicData uri="http://schemas.openxmlformats.org/presentationml/2006/ole">
            <mc:AlternateContent xmlns:mc="http://schemas.openxmlformats.org/markup-compatibility/2006">
              <mc:Choice xmlns:v="urn:schemas-microsoft-com:vml" Requires="v">
                <p:oleObj spid="_x0000_s336909" name="文档" r:id="rId12" imgW="10005060" imgH="1056005" progId="Word.Document.12">
                  <p:embed/>
                </p:oleObj>
              </mc:Choice>
              <mc:Fallback>
                <p:oleObj name="文档" r:id="rId12" imgW="10005060" imgH="1056005" progId="Word.Document.12">
                  <p:embed/>
                  <p:pic>
                    <p:nvPicPr>
                      <p:cNvPr id="0" name="图片 336908"/>
                      <p:cNvPicPr/>
                      <p:nvPr/>
                    </p:nvPicPr>
                    <p:blipFill>
                      <a:blip r:embed="rId13"/>
                      <a:stretch>
                        <a:fillRect/>
                      </a:stretch>
                    </p:blipFill>
                    <p:spPr>
                      <a:xfrm>
                        <a:off x="523875" y="3236615"/>
                        <a:ext cx="9991725" cy="1047750"/>
                      </a:xfrm>
                      <a:prstGeom prst="rect">
                        <a:avLst/>
                      </a:prstGeom>
                    </p:spPr>
                  </p:pic>
                </p:oleObj>
              </mc:Fallback>
            </mc:AlternateContent>
          </a:graphicData>
        </a:graphic>
      </p:graphicFrame>
      <p:pic>
        <p:nvPicPr>
          <p:cNvPr id="336898" name="Picture 2" descr="3-149"/>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983" y="883915"/>
            <a:ext cx="3133837" cy="214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89206" y="4035173"/>
            <a:ext cx="11412000" cy="647332"/>
          </a:xfrm>
          <a:prstGeom prst="rect">
            <a:avLst/>
          </a:prstGeom>
        </p:spPr>
        <p:txBody>
          <a:bodyPr wrap="square" lIns="121898" tIns="60948" rIns="121898" bIns="60948">
            <a:spAutoFit/>
          </a:bodyPr>
          <a:lstStyle/>
          <a:p>
            <a:pPr algn="just">
              <a:lnSpc>
                <a:spcPct val="150000"/>
              </a:lnSpc>
              <a:spcAft>
                <a:spcPts val="0"/>
              </a:spcAft>
            </a:pP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m</a:t>
            </a:r>
            <a:r>
              <a:rPr lang="en-US" altLang="zh-CN" sz="26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6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nvGraphicFramePr>
        <p:xfrm>
          <a:off x="523875" y="4735463"/>
          <a:ext cx="9991725" cy="1047750"/>
        </p:xfrm>
        <a:graphic>
          <a:graphicData uri="http://schemas.openxmlformats.org/presentationml/2006/ole">
            <mc:AlternateContent xmlns:mc="http://schemas.openxmlformats.org/markup-compatibility/2006">
              <mc:Choice xmlns:v="urn:schemas-microsoft-com:vml" Requires="v">
                <p:oleObj spid="_x0000_s336910" name="文档" r:id="rId15" imgW="10005060" imgH="1056005" progId="Word.Document.12">
                  <p:embed/>
                </p:oleObj>
              </mc:Choice>
              <mc:Fallback>
                <p:oleObj name="文档" r:id="rId15" imgW="10005060" imgH="1056005" progId="Word.Document.12">
                  <p:embed/>
                  <p:pic>
                    <p:nvPicPr>
                      <p:cNvPr id="0" name="图片 336909"/>
                      <p:cNvPicPr/>
                      <p:nvPr/>
                    </p:nvPicPr>
                    <p:blipFill>
                      <a:blip r:embed="rId16"/>
                      <a:stretch>
                        <a:fillRect/>
                      </a:stretch>
                    </p:blipFill>
                    <p:spPr>
                      <a:xfrm>
                        <a:off x="523875" y="4735463"/>
                        <a:ext cx="9991725" cy="1047750"/>
                      </a:xfrm>
                      <a:prstGeom prst="rect">
                        <a:avLst/>
                      </a:prstGeom>
                    </p:spPr>
                  </p:pic>
                </p:oleObj>
              </mc:Fallback>
            </mc:AlternateContent>
          </a:graphicData>
        </a:graphic>
      </p:graphicFrame>
      <p:sp>
        <p:nvSpPr>
          <p:cNvPr id="25" name="矩形 24"/>
          <p:cNvSpPr/>
          <p:nvPr/>
        </p:nvSpPr>
        <p:spPr>
          <a:xfrm>
            <a:off x="389206" y="5618609"/>
            <a:ext cx="11412000" cy="647332"/>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负号表示加速度方向向左</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75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6898"/>
                                        </p:tgtEl>
                                        <p:attrNameLst>
                                          <p:attrName>style.visibility</p:attrName>
                                        </p:attrNameLst>
                                      </p:cBhvr>
                                      <p:to>
                                        <p:strVal val="visible"/>
                                      </p:to>
                                    </p:set>
                                    <p:animEffect transition="in" filter="blinds(horizontal)">
                                      <p:cBhvr>
                                        <p:cTn id="10" dur="750"/>
                                        <p:tgtEl>
                                          <p:spTgt spid="336898"/>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blinds(horizontal)">
                                      <p:cBhvr>
                                        <p:cTn id="14" dur="750"/>
                                        <p:tgtEl>
                                          <p:spTgt spid="10">
                                            <p:txEl>
                                              <p:pRg st="1" end="1"/>
                                            </p:txEl>
                                          </p:spTgt>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750"/>
                                        <p:tgtEl>
                                          <p:spTgt spid="10">
                                            <p:txEl>
                                              <p:pRg st="2" end="2"/>
                                            </p:txEl>
                                          </p:spTgt>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750"/>
                                        <p:tgtEl>
                                          <p:spTgt spid="10">
                                            <p:txEl>
                                              <p:pRg st="3" end="3"/>
                                            </p:txEl>
                                          </p:spTgt>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blinds(horizontal)">
                                      <p:cBhvr>
                                        <p:cTn id="26" dur="750"/>
                                        <p:tgtEl>
                                          <p:spTgt spid="10">
                                            <p:txEl>
                                              <p:pRg st="4" end="4"/>
                                            </p:txEl>
                                          </p:spTgt>
                                        </p:tgtEl>
                                      </p:cBhvr>
                                    </p:animEffect>
                                  </p:childTnLst>
                                </p:cTn>
                              </p:par>
                            </p:childTnLst>
                          </p:cTn>
                        </p:par>
                        <p:par>
                          <p:cTn id="27" fill="hold">
                            <p:stCondLst>
                              <p:cond delay="5000"/>
                            </p:stCondLst>
                            <p:childTnLst>
                              <p:par>
                                <p:cTn id="28" presetID="3" presetClass="entr" presetSubtype="1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750"/>
                                        <p:tgtEl>
                                          <p:spTgt spid="2"/>
                                        </p:tgtEl>
                                      </p:cBhvr>
                                    </p:animEffect>
                                  </p:childTnLst>
                                </p:cTn>
                              </p:par>
                            </p:childTnLst>
                          </p:cTn>
                        </p:par>
                        <p:par>
                          <p:cTn id="31" fill="hold">
                            <p:stCondLst>
                              <p:cond delay="6000"/>
                            </p:stCondLst>
                            <p:childTnLst>
                              <p:par>
                                <p:cTn id="32" presetID="3" presetClass="entr" presetSubtype="10" fill="hold" nodeType="after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linds(horizontal)">
                                      <p:cBhvr>
                                        <p:cTn id="34" dur="750"/>
                                        <p:tgtEl>
                                          <p:spTgt spid="18">
                                            <p:txEl>
                                              <p:pRg st="0" end="0"/>
                                            </p:txEl>
                                          </p:spTgt>
                                        </p:tgtEl>
                                      </p:cBhvr>
                                    </p:animEffect>
                                  </p:childTnLst>
                                </p:cTn>
                              </p:par>
                            </p:childTnLst>
                          </p:cTn>
                        </p:par>
                        <p:par>
                          <p:cTn id="35" fill="hold">
                            <p:stCondLst>
                              <p:cond delay="7000"/>
                            </p:stCondLst>
                            <p:childTnLst>
                              <p:par>
                                <p:cTn id="36" presetID="3" presetClass="entr" presetSubtype="1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750"/>
                                        <p:tgtEl>
                                          <p:spTgt spid="24"/>
                                        </p:tgtEl>
                                      </p:cBhvr>
                                    </p:animEffect>
                                  </p:childTnLst>
                                </p:cTn>
                              </p:par>
                            </p:childTnLst>
                          </p:cTn>
                        </p:par>
                        <p:par>
                          <p:cTn id="39" fill="hold">
                            <p:stCondLst>
                              <p:cond delay="8000"/>
                            </p:stCondLst>
                            <p:childTnLst>
                              <p:par>
                                <p:cTn id="40" presetID="3" presetClass="entr" presetSubtype="10" fill="hold" nodeType="after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blinds(horizontal)">
                                      <p:cBhvr>
                                        <p:cTn id="42" dur="75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389206" y="765498"/>
            <a:ext cx="11412000" cy="648230"/>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在</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至</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 s</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内，何时物体的速度最大？最大值为多少？</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矩形 22"/>
          <p:cNvSpPr/>
          <p:nvPr/>
        </p:nvSpPr>
        <p:spPr>
          <a:xfrm>
            <a:off x="389206" y="4418698"/>
            <a:ext cx="11412000" cy="648230"/>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见解析</a:t>
            </a:r>
            <a:r>
              <a:rPr lang="zh-CN" altLang="zh-CN" sz="2600" b="1"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3826" name="Picture 2" descr="3-148"/>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6157" y="1510216"/>
            <a:ext cx="7218098" cy="307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23875" y="1207071"/>
          <a:ext cx="9991725" cy="1047750"/>
        </p:xfrm>
        <a:graphic>
          <a:graphicData uri="http://schemas.openxmlformats.org/presentationml/2006/ole">
            <mc:AlternateContent xmlns:mc="http://schemas.openxmlformats.org/markup-compatibility/2006">
              <mc:Choice xmlns:v="urn:schemas-microsoft-com:vml" Requires="v">
                <p:oleObj spid="_x0000_s337933" name="文档" r:id="rId12" imgW="10005060" imgH="1056005" progId="Word.Document.12">
                  <p:embed/>
                </p:oleObj>
              </mc:Choice>
              <mc:Fallback>
                <p:oleObj name="文档" r:id="rId12" imgW="10005060" imgH="1056005" progId="Word.Document.12">
                  <p:embed/>
                  <p:pic>
                    <p:nvPicPr>
                      <p:cNvPr id="0" name="图片 337932"/>
                      <p:cNvPicPr/>
                      <p:nvPr/>
                    </p:nvPicPr>
                    <p:blipFill>
                      <a:blip r:embed="rId13"/>
                      <a:stretch>
                        <a:fillRect/>
                      </a:stretch>
                    </p:blipFill>
                    <p:spPr>
                      <a:xfrm>
                        <a:off x="523875" y="1207071"/>
                        <a:ext cx="9991725" cy="1047750"/>
                      </a:xfrm>
                      <a:prstGeom prst="rect">
                        <a:avLst/>
                      </a:prstGeom>
                    </p:spPr>
                  </p:pic>
                </p:oleObj>
              </mc:Fallback>
            </mc:AlternateContent>
          </a:graphicData>
        </a:graphic>
      </p:graphicFrame>
      <p:sp>
        <p:nvSpPr>
          <p:cNvPr id="18" name="矩形 17"/>
          <p:cNvSpPr/>
          <p:nvPr/>
        </p:nvSpPr>
        <p:spPr>
          <a:xfrm>
            <a:off x="389206" y="2005629"/>
            <a:ext cx="7794232" cy="2523744"/>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画出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图象如图所示</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1 s</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时速度最大，最大值等于</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图象在</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轴上方与横、纵坐标轴所围的三角形的面积</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kern="100" dirty="0" smtClean="0">
                <a:latin typeface="宋体" panose="02010600030101010101" pitchFamily="2" charset="-122"/>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1</a:t>
            </a:r>
            <a:r>
              <a:rPr lang="en-US" altLang="zh-CN" sz="2600" kern="100" dirty="0" smtClean="0">
                <a:latin typeface="宋体" panose="02010600030101010101" pitchFamily="2" charset="-122"/>
                <a:ea typeface="微软雅黑" panose="020B0503020204020204" charset="-122"/>
                <a:cs typeface="Times New Roman" panose="02020603050405020304" pitchFamily="18" charset="0"/>
              </a:rPr>
              <a:t>×</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1 </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m/s</a:t>
            </a:r>
            <a:r>
              <a:rPr lang="zh-CN" altLang="zh-CN" sz="2600" kern="100" dirty="0">
                <a:latin typeface="IPAPANNEW" panose="02000500070000020004" pitchFamily="2"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0.5 m/s.</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7922" name="Picture 2" descr="3-150"/>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470" y="1790461"/>
            <a:ext cx="3233938" cy="260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7654354" y="3187556"/>
          <a:ext cx="635000" cy="793750"/>
        </p:xfrm>
        <a:graphic>
          <a:graphicData uri="http://schemas.openxmlformats.org/presentationml/2006/ole">
            <mc:AlternateContent xmlns:mc="http://schemas.openxmlformats.org/markup-compatibility/2006">
              <mc:Choice xmlns:v="urn:schemas-microsoft-com:vml" Requires="v">
                <p:oleObj spid="_x0000_s337934" name="文档" r:id="rId15" imgW="636905" imgH="795655" progId="Word.Document.12">
                  <p:embed/>
                </p:oleObj>
              </mc:Choice>
              <mc:Fallback>
                <p:oleObj name="文档" r:id="rId15" imgW="636905" imgH="795655" progId="Word.Document.12">
                  <p:embed/>
                  <p:pic>
                    <p:nvPicPr>
                      <p:cNvPr id="0" name="图片 337933"/>
                      <p:cNvPicPr/>
                      <p:nvPr/>
                    </p:nvPicPr>
                    <p:blipFill>
                      <a:blip r:embed="rId16"/>
                      <a:stretch>
                        <a:fillRect/>
                      </a:stretch>
                    </p:blipFill>
                    <p:spPr>
                      <a:xfrm>
                        <a:off x="7654354" y="3187556"/>
                        <a:ext cx="635000" cy="7937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blinds(horizontal)">
                                      <p:cBhvr>
                                        <p:cTn id="11" dur="750"/>
                                        <p:tgtEl>
                                          <p:spTgt spid="18">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37922"/>
                                        </p:tgtEl>
                                        <p:attrNameLst>
                                          <p:attrName>style.visibility</p:attrName>
                                        </p:attrNameLst>
                                      </p:cBhvr>
                                      <p:to>
                                        <p:strVal val="visible"/>
                                      </p:to>
                                    </p:set>
                                    <p:animEffect transition="in" filter="blinds(horizontal)">
                                      <p:cBhvr>
                                        <p:cTn id="14" dur="750"/>
                                        <p:tgtEl>
                                          <p:spTgt spid="337922"/>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blinds(horizontal)">
                                      <p:cBhvr>
                                        <p:cTn id="18" dur="750"/>
                                        <p:tgtEl>
                                          <p:spTgt spid="18">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333450"/>
            <a:ext cx="11412000" cy="3048887"/>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所示，两个完全相同的长木板放置于水平地面上，木板间紧密接触，每个木板质量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0.6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，长度</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0.5 m.</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现有一质量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0.4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的小木块，以初速度</a:t>
            </a:r>
            <a:r>
              <a:rPr lang="en-US" altLang="zh-CN" sz="2600"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 m/s</a:t>
            </a:r>
            <a:r>
              <a:rPr lang="zh-CN" altLang="zh-CN" sz="2600" kern="100" dirty="0">
                <a:latin typeface="IPAPANNEW" panose="02000500070000020004" pitchFamily="2" charset="0"/>
                <a:ea typeface="微软雅黑" panose="020B0503020204020204" charset="-122"/>
                <a:cs typeface="Times New Roman" panose="02020603050405020304" pitchFamily="18" charset="0"/>
              </a:rPr>
              <a:t>从木板的左端滑上木板，已知木块与木板间的动摩擦因数</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μ</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0.3</a:t>
            </a:r>
            <a:r>
              <a:rPr lang="zh-CN" altLang="zh-CN" sz="2600" kern="100" dirty="0">
                <a:latin typeface="IPAPANNEW" panose="02000500070000020004" pitchFamily="2" charset="0"/>
                <a:ea typeface="微软雅黑" panose="020B0503020204020204" charset="-122"/>
                <a:cs typeface="Times New Roman" panose="02020603050405020304" pitchFamily="18" charset="0"/>
              </a:rPr>
              <a:t>，木板与地面间的动摩擦因数</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μ</a:t>
            </a:r>
            <a:r>
              <a:rPr lang="en-US" altLang="zh-CN" sz="2600" kern="100" baseline="-25000" dirty="0">
                <a:latin typeface="IPAPANNEW" panose="02000500070000020004" pitchFamily="2" charset="0"/>
                <a:ea typeface="微软雅黑" panose="020B0503020204020204" charset="-122"/>
                <a:cs typeface="Times New Roman" panose="02020603050405020304" pitchFamily="18" charset="0"/>
              </a:rPr>
              <a:t>2</a:t>
            </a:r>
            <a:r>
              <a:rPr lang="zh-CN" altLang="zh-CN" sz="2600" kern="100" dirty="0">
                <a:latin typeface="IPAPANNEW" panose="02000500070000020004" pitchFamily="2"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0.1</a:t>
            </a:r>
            <a:r>
              <a:rPr lang="zh-CN" altLang="zh-CN" sz="2600" kern="100" dirty="0">
                <a:latin typeface="IPAPANNEW" panose="02000500070000020004" pitchFamily="2" charset="0"/>
                <a:ea typeface="微软雅黑" panose="020B0503020204020204" charset="-122"/>
                <a:cs typeface="Times New Roman" panose="02020603050405020304" pitchFamily="18" charset="0"/>
              </a:rPr>
              <a:t>，重力加速度</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10 m/s</a:t>
            </a:r>
            <a:r>
              <a:rPr lang="en-US" altLang="zh-CN" sz="2600" kern="100" baseline="30000" dirty="0">
                <a:latin typeface="Times New Roman" panose="02020603050405020304" pitchFamily="18" charset="0"/>
                <a:ea typeface="微软雅黑" panose="020B0503020204020204" charset="-122"/>
                <a:cs typeface="Courier New" panose="02070309020205020404" pitchFamily="49" charset="0"/>
              </a:rPr>
              <a:t>2</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求</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小木块滑上第二个木板的瞬间的速度大小</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5677848" y="4881567"/>
            <a:ext cx="83471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1</a:t>
            </a:r>
            <a:r>
              <a:rPr lang="en-US" altLang="zh-CN" sz="2600" b="1" kern="100" dirty="0" smtClean="0">
                <a:latin typeface="Times New Roman" panose="02020603050405020304" pitchFamily="18" charset="0"/>
                <a:ea typeface="楷体_GB2312" panose="02010609030101010101" pitchFamily="49" charset="-122"/>
              </a:rPr>
              <a:t>1</a:t>
            </a:r>
            <a:endParaRPr lang="zh-CN" altLang="en-US" sz="2600" dirty="0"/>
          </a:p>
        </p:txBody>
      </p:sp>
      <p:sp>
        <p:nvSpPr>
          <p:cNvPr id="26" name="矩形 25"/>
          <p:cNvSpPr/>
          <p:nvPr/>
        </p:nvSpPr>
        <p:spPr>
          <a:xfrm>
            <a:off x="389205" y="5157986"/>
            <a:ext cx="11412000" cy="648230"/>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1 m/s</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338946" name="Picture 2" descr="46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133" y="3658110"/>
            <a:ext cx="3834147" cy="115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9206" y="837506"/>
            <a:ext cx="11412000" cy="4259412"/>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木板受到木块的摩擦力为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f1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μ</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1.2 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木板受到地面的摩擦力为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f2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μ</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1.6 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因为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f2</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f1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，所以木块运动时，木板静止不动</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设木块在左边第一个木板上的加速度大小为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小木块滑上第二个木板的瞬间的速度为</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则有：</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μ</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en-US" altLang="zh-CN" sz="26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l</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联立解得：</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3 m/s</a:t>
            </a:r>
            <a:r>
              <a:rPr lang="en-US" altLang="zh-CN" sz="26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1 m/s</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27" name="Picture 2" descr="46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390" y="2391487"/>
            <a:ext cx="3834147" cy="115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75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750"/>
                                        <p:tgtEl>
                                          <p:spTgt spid="27"/>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blinds(horizontal)">
                                      <p:cBhvr>
                                        <p:cTn id="14" dur="750"/>
                                        <p:tgtEl>
                                          <p:spTgt spid="18">
                                            <p:txEl>
                                              <p:pRg st="1" end="1"/>
                                            </p:txEl>
                                          </p:spTgt>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blinds(horizontal)">
                                      <p:cBhvr>
                                        <p:cTn id="18" dur="750"/>
                                        <p:tgtEl>
                                          <p:spTgt spid="18">
                                            <p:txEl>
                                              <p:pRg st="2" end="2"/>
                                            </p:txEl>
                                          </p:spTgt>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750"/>
                                        <p:tgtEl>
                                          <p:spTgt spid="18">
                                            <p:txEl>
                                              <p:pRg st="3" end="3"/>
                                            </p:txEl>
                                          </p:spTgt>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18">
                                            <p:txEl>
                                              <p:pRg st="4" end="4"/>
                                            </p:txEl>
                                          </p:spTgt>
                                        </p:tgtEl>
                                        <p:attrNameLst>
                                          <p:attrName>style.visibility</p:attrName>
                                        </p:attrNameLst>
                                      </p:cBhvr>
                                      <p:to>
                                        <p:strVal val="visible"/>
                                      </p:to>
                                    </p:set>
                                    <p:animEffect transition="in" filter="blinds(horizontal)">
                                      <p:cBhvr>
                                        <p:cTn id="26" dur="750"/>
                                        <p:tgtEl>
                                          <p:spTgt spid="18">
                                            <p:txEl>
                                              <p:pRg st="4" end="4"/>
                                            </p:txEl>
                                          </p:spTgt>
                                        </p:tgtEl>
                                      </p:cBhvr>
                                    </p:animEffect>
                                  </p:childTnLst>
                                </p:cTn>
                              </p:par>
                            </p:childTnLst>
                          </p:cTn>
                        </p:par>
                        <p:par>
                          <p:cTn id="27" fill="hold">
                            <p:stCondLst>
                              <p:cond delay="5000"/>
                            </p:stCondLst>
                            <p:childTnLst>
                              <p:par>
                                <p:cTn id="28" presetID="3" presetClass="entr" presetSubtype="10" fill="hold" nodeType="afterEffect">
                                  <p:stCondLst>
                                    <p:cond delay="0"/>
                                  </p:stCondLst>
                                  <p:childTnLst>
                                    <p:set>
                                      <p:cBhvr>
                                        <p:cTn id="29" dur="1" fill="hold">
                                          <p:stCondLst>
                                            <p:cond delay="0"/>
                                          </p:stCondLst>
                                        </p:cTn>
                                        <p:tgtEl>
                                          <p:spTgt spid="18">
                                            <p:txEl>
                                              <p:pRg st="5" end="5"/>
                                            </p:txEl>
                                          </p:spTgt>
                                        </p:tgtEl>
                                        <p:attrNameLst>
                                          <p:attrName>style.visibility</p:attrName>
                                        </p:attrNameLst>
                                      </p:cBhvr>
                                      <p:to>
                                        <p:strVal val="visible"/>
                                      </p:to>
                                    </p:set>
                                    <p:animEffect transition="in" filter="blinds(horizontal)">
                                      <p:cBhvr>
                                        <p:cTn id="30" dur="750"/>
                                        <p:tgtEl>
                                          <p:spTgt spid="18">
                                            <p:txEl>
                                              <p:pRg st="5" end="5"/>
                                            </p:txEl>
                                          </p:spTgt>
                                        </p:tgtEl>
                                      </p:cBhvr>
                                    </p:animEffect>
                                  </p:childTnLst>
                                </p:cTn>
                              </p:par>
                            </p:childTnLst>
                          </p:cTn>
                        </p:par>
                        <p:par>
                          <p:cTn id="31" fill="hold">
                            <p:stCondLst>
                              <p:cond delay="6000"/>
                            </p:stCondLst>
                            <p:childTnLst>
                              <p:par>
                                <p:cTn id="32" presetID="3" presetClass="entr" presetSubtype="10" fill="hold" nodeType="afterEffect">
                                  <p:stCondLst>
                                    <p:cond delay="0"/>
                                  </p:stCondLst>
                                  <p:childTnLst>
                                    <p:set>
                                      <p:cBhvr>
                                        <p:cTn id="33" dur="1" fill="hold">
                                          <p:stCondLst>
                                            <p:cond delay="0"/>
                                          </p:stCondLst>
                                        </p:cTn>
                                        <p:tgtEl>
                                          <p:spTgt spid="18">
                                            <p:txEl>
                                              <p:pRg st="6" end="6"/>
                                            </p:txEl>
                                          </p:spTgt>
                                        </p:tgtEl>
                                        <p:attrNameLst>
                                          <p:attrName>style.visibility</p:attrName>
                                        </p:attrNameLst>
                                      </p:cBhvr>
                                      <p:to>
                                        <p:strVal val="visible"/>
                                      </p:to>
                                    </p:set>
                                    <p:animEffect transition="in" filter="blinds(horizontal)">
                                      <p:cBhvr>
                                        <p:cTn id="34" dur="75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1341562"/>
            <a:ext cx="11412000" cy="648230"/>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小木块最终滑动的位移</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保留两位有效数字</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389205" y="3501802"/>
            <a:ext cx="11412000" cy="648230"/>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sz="2600" kern="100" dirty="0">
                <a:solidFill>
                  <a:srgbClr val="C00000"/>
                </a:solidFill>
                <a:latin typeface="Times New Roman" panose="02020603050405020304" pitchFamily="18" charset="0"/>
                <a:ea typeface="微软雅黑" panose="020B0503020204020204" charset="-122"/>
                <a:cs typeface="Courier New" panose="02070309020205020404" pitchFamily="49" charset="0"/>
              </a:rPr>
              <a:t>0.67 m</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338946" name="Picture 2" descr="46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1771" y="2277666"/>
            <a:ext cx="3834147" cy="115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876275"/>
            <a:ext cx="9306400" cy="2607421"/>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以小球为研究对象受力分析，小球受到重力、细绳的拉力和斜面的支持力，三力平衡，根据平衡条件可知拉力与支持力的合力与重力</a:t>
            </a:r>
            <a:r>
              <a:rPr lang="en-US" altLang="zh-CN" sz="2600" i="1" kern="100" dirty="0" smtClean="0">
                <a:latin typeface="Times New Roman" panose="02020603050405020304" pitchFamily="18" charset="0"/>
                <a:ea typeface="宋体" panose="02010600030101010101" pitchFamily="2" charset="-122"/>
                <a:cs typeface="Courier New" panose="02070309020205020404" pitchFamily="49" charset="0"/>
              </a:rPr>
              <a:t>mg</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等大反向，即保持不变</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作出三个位置拉力与支持力的合成的示意图，</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矩形 24"/>
          <p:cNvSpPr/>
          <p:nvPr/>
        </p:nvSpPr>
        <p:spPr>
          <a:xfrm>
            <a:off x="389206" y="3306415"/>
            <a:ext cx="11412000" cy="1923579"/>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通过力的图示可以看出当细绳由水平方向逐渐向上偏移时，绳子拉力</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先减小后增大，斜面对小球的支持力逐渐减小，由牛顿第三定律知，小球对斜面的压力</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逐渐减小，</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3586" name="Picture 2" descr="R27解析"/>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3712" y="923229"/>
            <a:ext cx="2106885" cy="241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750"/>
                                        <p:tgtEl>
                                          <p:spTgt spid="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3586"/>
                                        </p:tgtEl>
                                        <p:attrNameLst>
                                          <p:attrName>style.visibility</p:attrName>
                                        </p:attrNameLst>
                                      </p:cBhvr>
                                      <p:to>
                                        <p:strVal val="visible"/>
                                      </p:to>
                                    </p:set>
                                    <p:animEffect transition="in" filter="blinds(horizontal)">
                                      <p:cBhvr>
                                        <p:cTn id="10" dur="750"/>
                                        <p:tgtEl>
                                          <p:spTgt spid="323586"/>
                                        </p:tgtEl>
                                      </p:cBhvr>
                                    </p:animEffect>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linds(horizontal)">
                                      <p:cBhvr>
                                        <p:cTn id="1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9206" y="195001"/>
            <a:ext cx="11412000" cy="3659247"/>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木块滑上第二个木板后，由于</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μ</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1 N&lt;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f1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，所以第二个木板向右加速滑动，设木板的加速度大小为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，则有</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μ</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μ</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设木块与第二个木板达到相同速度</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时，用时为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，则有：</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对木块：</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对木板：</a:t>
            </a: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27" name="Picture 2" descr="46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382" y="2854409"/>
            <a:ext cx="3834147" cy="115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94952" y="3870669"/>
          <a:ext cx="8129587" cy="828675"/>
        </p:xfrm>
        <a:graphic>
          <a:graphicData uri="http://schemas.openxmlformats.org/presentationml/2006/ole">
            <mc:AlternateContent xmlns:mc="http://schemas.openxmlformats.org/markup-compatibility/2006">
              <mc:Choice xmlns:v="urn:schemas-microsoft-com:vml" Requires="v">
                <p:oleObj spid="_x0000_s341008" name="文档" r:id="rId13" imgW="8130540" imgH="830580" progId="Word.Document.12">
                  <p:embed/>
                </p:oleObj>
              </mc:Choice>
              <mc:Fallback>
                <p:oleObj name="文档" r:id="rId13" imgW="8130540" imgH="830580" progId="Word.Document.12">
                  <p:embed/>
                  <p:pic>
                    <p:nvPicPr>
                      <p:cNvPr id="0" name="图片 341007"/>
                      <p:cNvPicPr/>
                      <p:nvPr/>
                    </p:nvPicPr>
                    <p:blipFill>
                      <a:blip r:embed="rId14"/>
                      <a:stretch>
                        <a:fillRect/>
                      </a:stretch>
                    </p:blipFill>
                    <p:spPr>
                      <a:xfrm>
                        <a:off x="494952" y="3870669"/>
                        <a:ext cx="8129587" cy="82867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494952" y="4597758"/>
          <a:ext cx="8124825" cy="990600"/>
        </p:xfrm>
        <a:graphic>
          <a:graphicData uri="http://schemas.openxmlformats.org/presentationml/2006/ole">
            <mc:AlternateContent xmlns:mc="http://schemas.openxmlformats.org/markup-compatibility/2006">
              <mc:Choice xmlns:v="urn:schemas-microsoft-com:vml" Requires="v">
                <p:oleObj spid="_x0000_s341009" name="文档" r:id="rId15" imgW="8130540" imgH="993775" progId="Word.Document.12">
                  <p:embed/>
                </p:oleObj>
              </mc:Choice>
              <mc:Fallback>
                <p:oleObj name="文档" r:id="rId15" imgW="8130540" imgH="993775" progId="Word.Document.12">
                  <p:embed/>
                  <p:pic>
                    <p:nvPicPr>
                      <p:cNvPr id="0" name="图片 341008"/>
                      <p:cNvPicPr/>
                      <p:nvPr/>
                    </p:nvPicPr>
                    <p:blipFill>
                      <a:blip r:embed="rId16"/>
                      <a:stretch>
                        <a:fillRect/>
                      </a:stretch>
                    </p:blipFill>
                    <p:spPr>
                      <a:xfrm>
                        <a:off x="494952" y="4597758"/>
                        <a:ext cx="8124825" cy="9906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94952" y="5401047"/>
          <a:ext cx="8124825" cy="990600"/>
        </p:xfrm>
        <a:graphic>
          <a:graphicData uri="http://schemas.openxmlformats.org/presentationml/2006/ole">
            <mc:AlternateContent xmlns:mc="http://schemas.openxmlformats.org/markup-compatibility/2006">
              <mc:Choice xmlns:v="urn:schemas-microsoft-com:vml" Requires="v">
                <p:oleObj spid="_x0000_s341010" name="文档" r:id="rId17" imgW="8130540" imgH="995045" progId="Word.Document.12">
                  <p:embed/>
                </p:oleObj>
              </mc:Choice>
              <mc:Fallback>
                <p:oleObj name="文档" r:id="rId17" imgW="8130540" imgH="995045" progId="Word.Document.12">
                  <p:embed/>
                  <p:pic>
                    <p:nvPicPr>
                      <p:cNvPr id="0" name="图片 341009"/>
                      <p:cNvPicPr/>
                      <p:nvPr/>
                    </p:nvPicPr>
                    <p:blipFill>
                      <a:blip r:embed="rId18"/>
                      <a:stretch>
                        <a:fillRect/>
                      </a:stretch>
                    </p:blipFill>
                    <p:spPr>
                      <a:xfrm>
                        <a:off x="494952" y="5401047"/>
                        <a:ext cx="8124825" cy="9906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75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750"/>
                                        <p:tgtEl>
                                          <p:spTgt spid="27"/>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blinds(horizontal)">
                                      <p:cBhvr>
                                        <p:cTn id="14" dur="750"/>
                                        <p:tgtEl>
                                          <p:spTgt spid="18">
                                            <p:txEl>
                                              <p:pRg st="1" end="1"/>
                                            </p:txEl>
                                          </p:spTgt>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blinds(horizontal)">
                                      <p:cBhvr>
                                        <p:cTn id="18" dur="750"/>
                                        <p:tgtEl>
                                          <p:spTgt spid="18">
                                            <p:txEl>
                                              <p:pRg st="2" end="2"/>
                                            </p:txEl>
                                          </p:spTgt>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750"/>
                                        <p:tgtEl>
                                          <p:spTgt spid="18">
                                            <p:txEl>
                                              <p:pRg st="3" end="3"/>
                                            </p:txEl>
                                          </p:spTgt>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18">
                                            <p:txEl>
                                              <p:pRg st="4" end="4"/>
                                            </p:txEl>
                                          </p:spTgt>
                                        </p:tgtEl>
                                        <p:attrNameLst>
                                          <p:attrName>style.visibility</p:attrName>
                                        </p:attrNameLst>
                                      </p:cBhvr>
                                      <p:to>
                                        <p:strVal val="visible"/>
                                      </p:to>
                                    </p:set>
                                    <p:animEffect transition="in" filter="blinds(horizontal)">
                                      <p:cBhvr>
                                        <p:cTn id="26" dur="750"/>
                                        <p:tgtEl>
                                          <p:spTgt spid="18">
                                            <p:txEl>
                                              <p:pRg st="4" end="4"/>
                                            </p:txEl>
                                          </p:spTgt>
                                        </p:tgtEl>
                                      </p:cBhvr>
                                    </p:animEffect>
                                  </p:childTnLst>
                                </p:cTn>
                              </p:par>
                            </p:childTnLst>
                          </p:cTn>
                        </p:par>
                        <p:par>
                          <p:cTn id="27" fill="hold">
                            <p:stCondLst>
                              <p:cond delay="5000"/>
                            </p:stCondLst>
                            <p:childTnLst>
                              <p:par>
                                <p:cTn id="28" presetID="3" presetClass="entr" presetSubtype="1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750"/>
                                        <p:tgtEl>
                                          <p:spTgt spid="2"/>
                                        </p:tgtEl>
                                      </p:cBhvr>
                                    </p:animEffect>
                                  </p:childTnLst>
                                </p:cTn>
                              </p:par>
                            </p:childTnLst>
                          </p:cTn>
                        </p:par>
                        <p:par>
                          <p:cTn id="31" fill="hold">
                            <p:stCondLst>
                              <p:cond delay="6000"/>
                            </p:stCondLst>
                            <p:childTnLst>
                              <p:par>
                                <p:cTn id="32" presetID="3" presetClass="entr" presetSubtype="1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750"/>
                                        <p:tgtEl>
                                          <p:spTgt spid="17"/>
                                        </p:tgtEl>
                                      </p:cBhvr>
                                    </p:animEffect>
                                  </p:childTnLst>
                                </p:cTn>
                              </p:par>
                            </p:childTnLst>
                          </p:cTn>
                        </p:par>
                        <p:par>
                          <p:cTn id="35" fill="hold">
                            <p:stCondLst>
                              <p:cond delay="7000"/>
                            </p:stCondLst>
                            <p:childTnLst>
                              <p:par>
                                <p:cTn id="36" presetID="3" presetClass="entr" presetSubtype="1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89206" y="957715"/>
            <a:ext cx="11412000" cy="4248318"/>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木块在第二个木板上滑动的距离为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6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，故</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达到共速后，木块和第二个木板一起继续运动，设木块、第二个木板一起运动的加速度大小为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，位移为</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，有：</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μ</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3</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6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联立解得</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0.005 m</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故小木块滑动的总位移</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0.67 m.</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17" name="Picture 2" descr="46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382" y="2854409"/>
            <a:ext cx="3834147" cy="115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75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750"/>
                                        <p:tgtEl>
                                          <p:spTgt spid="17"/>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blinds(horizontal)">
                                      <p:cBhvr>
                                        <p:cTn id="14" dur="750"/>
                                        <p:tgtEl>
                                          <p:spTgt spid="18">
                                            <p:txEl>
                                              <p:pRg st="1" end="1"/>
                                            </p:txEl>
                                          </p:spTgt>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blinds(horizontal)">
                                      <p:cBhvr>
                                        <p:cTn id="18" dur="750"/>
                                        <p:tgtEl>
                                          <p:spTgt spid="18">
                                            <p:txEl>
                                              <p:pRg st="2" end="2"/>
                                            </p:txEl>
                                          </p:spTgt>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750"/>
                                        <p:tgtEl>
                                          <p:spTgt spid="18">
                                            <p:txEl>
                                              <p:pRg st="3" end="3"/>
                                            </p:txEl>
                                          </p:spTgt>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18">
                                            <p:txEl>
                                              <p:pRg st="4" end="4"/>
                                            </p:txEl>
                                          </p:spTgt>
                                        </p:tgtEl>
                                        <p:attrNameLst>
                                          <p:attrName>style.visibility</p:attrName>
                                        </p:attrNameLst>
                                      </p:cBhvr>
                                      <p:to>
                                        <p:strVal val="visible"/>
                                      </p:to>
                                    </p:set>
                                    <p:animEffect transition="in" filter="blinds(horizontal)">
                                      <p:cBhvr>
                                        <p:cTn id="26" dur="750"/>
                                        <p:tgtEl>
                                          <p:spTgt spid="18">
                                            <p:txEl>
                                              <p:pRg st="4" end="4"/>
                                            </p:txEl>
                                          </p:spTgt>
                                        </p:tgtEl>
                                      </p:cBhvr>
                                    </p:animEffect>
                                  </p:childTnLst>
                                </p:cTn>
                              </p:par>
                            </p:childTnLst>
                          </p:cTn>
                        </p:par>
                        <p:par>
                          <p:cTn id="27" fill="hold">
                            <p:stCondLst>
                              <p:cond delay="5000"/>
                            </p:stCondLst>
                            <p:childTnLst>
                              <p:par>
                                <p:cTn id="28" presetID="3" presetClass="entr" presetSubtype="10" fill="hold" nodeType="afterEffect">
                                  <p:stCondLst>
                                    <p:cond delay="0"/>
                                  </p:stCondLst>
                                  <p:childTnLst>
                                    <p:set>
                                      <p:cBhvr>
                                        <p:cTn id="29" dur="1" fill="hold">
                                          <p:stCondLst>
                                            <p:cond delay="0"/>
                                          </p:stCondLst>
                                        </p:cTn>
                                        <p:tgtEl>
                                          <p:spTgt spid="18">
                                            <p:txEl>
                                              <p:pRg st="5" end="5"/>
                                            </p:txEl>
                                          </p:spTgt>
                                        </p:tgtEl>
                                        <p:attrNameLst>
                                          <p:attrName>style.visibility</p:attrName>
                                        </p:attrNameLst>
                                      </p:cBhvr>
                                      <p:to>
                                        <p:strVal val="visible"/>
                                      </p:to>
                                    </p:set>
                                    <p:animEffect transition="in" filter="blinds(horizontal)">
                                      <p:cBhvr>
                                        <p:cTn id="30" dur="75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直角三角形 9"/>
          <p:cNvSpPr/>
          <p:nvPr/>
        </p:nvSpPr>
        <p:spPr>
          <a:xfrm>
            <a:off x="0" y="0"/>
            <a:ext cx="6880485" cy="6859587"/>
          </a:xfrm>
          <a:prstGeom prst="rtTriangle">
            <a:avLst/>
          </a:prstGeom>
          <a:blipFill dpi="0" rotWithShape="1">
            <a:blip r:embed="rId1">
              <a:alphaModFix amt="70000"/>
            </a:blip>
            <a:srcRect/>
            <a:stretch>
              <a:fillRect l="-11000"/>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38" y="-60498"/>
            <a:ext cx="4711818" cy="4711818"/>
          </a:xfrm>
          <a:prstGeom prst="rect">
            <a:avLst/>
          </a:prstGeom>
        </p:spPr>
      </p:pic>
      <p:sp>
        <p:nvSpPr>
          <p:cNvPr id="9" name="文本框 8"/>
          <p:cNvSpPr txBox="1"/>
          <p:nvPr/>
        </p:nvSpPr>
        <p:spPr>
          <a:xfrm>
            <a:off x="5159101" y="2772451"/>
            <a:ext cx="5441765" cy="1680460"/>
          </a:xfrm>
          <a:prstGeom prst="rect">
            <a:avLst/>
          </a:prstGeom>
          <a:noFill/>
        </p:spPr>
        <p:txBody>
          <a:bodyPr wrap="square" rtlCol="0">
            <a:spAutoFit/>
            <a:scene3d>
              <a:camera prst="orthographicFront"/>
              <a:lightRig rig="threePt" dir="t"/>
            </a:scene3d>
            <a:sp3d contourW="12700"/>
          </a:bodyPr>
          <a:lstStyle/>
          <a:p>
            <a:pPr>
              <a:lnSpc>
                <a:spcPct val="120000"/>
              </a:lnSpc>
              <a:tabLst>
                <a:tab pos="2334895" algn="l"/>
              </a:tabLst>
            </a:pPr>
            <a:r>
              <a:rPr lang="en-US" altLang="zh-CN" sz="4200" b="1" dirty="0" smtClean="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4200" b="1" dirty="0" smtClean="0">
                <a:solidFill>
                  <a:srgbClr val="044491"/>
                </a:solidFill>
                <a:latin typeface="微软雅黑" panose="020B0503020204020204" charset="-122"/>
                <a:ea typeface="微软雅黑" panose="020B0503020204020204" charset="-122"/>
              </a:rPr>
              <a:t>7</a:t>
            </a:r>
            <a:r>
              <a:rPr lang="zh-CN" altLang="zh-CN" sz="4200" b="1" dirty="0" smtClean="0">
                <a:solidFill>
                  <a:srgbClr val="044491"/>
                </a:solidFill>
                <a:latin typeface="微软雅黑" panose="020B0503020204020204" charset="-122"/>
                <a:ea typeface="微软雅黑" panose="020B0503020204020204" charset="-122"/>
              </a:rPr>
              <a:t>＋</a:t>
            </a:r>
            <a:r>
              <a:rPr lang="en-US" altLang="zh-CN" sz="4200" b="1" dirty="0">
                <a:solidFill>
                  <a:srgbClr val="044491"/>
                </a:solidFill>
                <a:latin typeface="微软雅黑" panose="020B0503020204020204" charset="-122"/>
                <a:ea typeface="微软雅黑" panose="020B0503020204020204" charset="-122"/>
              </a:rPr>
              <a:t>2</a:t>
            </a:r>
            <a:r>
              <a:rPr lang="zh-CN" altLang="zh-CN" sz="4200" b="1" dirty="0" smtClean="0">
                <a:solidFill>
                  <a:srgbClr val="044491"/>
                </a:solidFill>
                <a:latin typeface="微软雅黑" panose="020B0503020204020204" charset="-122"/>
                <a:ea typeface="微软雅黑" panose="020B0503020204020204" charset="-122"/>
              </a:rPr>
              <a:t>＋</a:t>
            </a:r>
            <a:r>
              <a:rPr lang="en-US" altLang="zh-CN" sz="4200" b="1" dirty="0" smtClean="0">
                <a:solidFill>
                  <a:srgbClr val="044491"/>
                </a:solidFill>
                <a:latin typeface="微软雅黑" panose="020B0503020204020204" charset="-122"/>
                <a:ea typeface="微软雅黑" panose="020B0503020204020204" charset="-122"/>
              </a:rPr>
              <a:t>2</a:t>
            </a:r>
            <a:r>
              <a:rPr lang="en-US" altLang="zh-CN" sz="4200" b="1" dirty="0" smtClean="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4200" b="1" dirty="0" smtClean="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tabLst>
                <a:tab pos="2334895" algn="l"/>
              </a:tabLst>
            </a:pPr>
            <a:r>
              <a:rPr lang="zh-CN" altLang="zh-CN" sz="4200" b="1" dirty="0">
                <a:solidFill>
                  <a:srgbClr val="044491"/>
                </a:solidFill>
                <a:latin typeface="微软雅黑" panose="020B0503020204020204" charset="-122"/>
                <a:ea typeface="微软雅黑" panose="020B0503020204020204" charset="-122"/>
              </a:rPr>
              <a:t>章末综合能力滚动练</a:t>
            </a:r>
            <a:endParaRPr lang="zh-CN" altLang="zh-CN" sz="4200" b="1" dirty="0">
              <a:solidFill>
                <a:srgbClr val="04449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1277995"/>
            <a:ext cx="11412000" cy="2523744"/>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所示，物体</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叠放在水平粗糙桌面上，用水平力</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拉物体</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，使</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一起向右做匀加速直线运动，则与物体</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发生作用与反作用的力</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有</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三对</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		B</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四对</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  </a:t>
            </a:r>
            <a:endParaRPr lang="en-US" altLang="zh-CN" sz="2600" kern="100" dirty="0" smtClean="0">
              <a:latin typeface="Times New Roman" panose="02020603050405020304" pitchFamily="18" charset="0"/>
              <a:ea typeface="微软雅黑" panose="020B0503020204020204" charset="-122"/>
              <a:cs typeface="Courier New" panose="02070309020205020404" pitchFamily="49" charset="0"/>
            </a:endParaRPr>
          </a:p>
          <a:p>
            <a:pPr algn="just">
              <a:lnSpc>
                <a:spcPct val="150000"/>
              </a:lnSpc>
              <a:spcAft>
                <a:spcPts val="0"/>
              </a:spcAft>
            </a:pP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C</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五对</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		D</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六</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对</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TextBox 14"/>
          <p:cNvSpPr txBox="1"/>
          <p:nvPr/>
        </p:nvSpPr>
        <p:spPr>
          <a:xfrm>
            <a:off x="2690152" y="3086792"/>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307217" name="Picture 17" descr="446"/>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8153" y="2595109"/>
            <a:ext cx="2959461" cy="137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7944680" y="3945463"/>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2</a:t>
            </a:r>
            <a:endParaRPr lang="zh-CN"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141075"/>
            <a:ext cx="8586320" cy="2523744"/>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所示，在倾角为</a:t>
            </a:r>
            <a:r>
              <a:rPr lang="en-US" altLang="zh-CN" sz="2600" i="1" kern="100" dirty="0" smtClean="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的斜面上放一质量为</a:t>
            </a:r>
            <a:r>
              <a:rPr lang="en-US" altLang="zh-CN" sz="2600" i="1" kern="100" dirty="0" smtClean="0">
                <a:latin typeface="Times New Roman" panose="02020603050405020304" pitchFamily="18" charset="0"/>
                <a:ea typeface="微软雅黑" panose="020B0503020204020204" charset="-122"/>
                <a:cs typeface="Courier New" panose="02070309020205020404" pitchFamily="49" charset="0"/>
              </a:rPr>
              <a:t>m</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的小球，小球被竖直的木板挡住，重力加速度为</a:t>
            </a:r>
            <a:r>
              <a:rPr lang="en-US" altLang="zh-CN" sz="2600" i="1" kern="100" dirty="0" smtClean="0">
                <a:latin typeface="Times New Roman" panose="02020603050405020304" pitchFamily="18" charset="0"/>
                <a:ea typeface="微软雅黑" panose="020B0503020204020204" charset="-122"/>
                <a:cs typeface="Courier New" panose="02070309020205020404" pitchFamily="49" charset="0"/>
              </a:rPr>
              <a:t>g</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，则球对挡板的压力大小是</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sz="2600" kern="100" dirty="0" err="1">
                <a:latin typeface="Times New Roman" panose="02020603050405020304" pitchFamily="18" charset="0"/>
                <a:ea typeface="微软雅黑" panose="020B0503020204020204" charset="-122"/>
                <a:cs typeface="Courier New" panose="02070309020205020404" pitchFamily="49" charset="0"/>
              </a:rPr>
              <a:t>A.</a:t>
            </a:r>
            <a:r>
              <a:rPr lang="en-US" altLang="zh-CN" sz="2600" i="1" kern="100" dirty="0" err="1">
                <a:latin typeface="Times New Roman" panose="02020603050405020304" pitchFamily="18" charset="0"/>
                <a:ea typeface="微软雅黑" panose="020B0503020204020204" charset="-122"/>
                <a:cs typeface="Courier New" panose="02070309020205020404" pitchFamily="49" charset="0"/>
              </a:rPr>
              <a:t>mg</a:t>
            </a:r>
            <a:r>
              <a:rPr lang="en-US" altLang="zh-CN" sz="2600" kern="100" dirty="0" err="1">
                <a:latin typeface="Times New Roman" panose="02020603050405020304" pitchFamily="18" charset="0"/>
                <a:ea typeface="微软雅黑" panose="020B0503020204020204" charset="-122"/>
                <a:cs typeface="Courier New" panose="02070309020205020404" pitchFamily="49" charset="0"/>
              </a:rPr>
              <a:t>cos</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600" kern="100" dirty="0" err="1">
                <a:latin typeface="Times New Roman" panose="02020603050405020304" pitchFamily="18" charset="0"/>
                <a:ea typeface="微软雅黑" panose="020B0503020204020204" charset="-122"/>
                <a:cs typeface="Courier New" panose="02070309020205020404" pitchFamily="49" charset="0"/>
              </a:rPr>
              <a:t>B.</a:t>
            </a:r>
            <a:r>
              <a:rPr lang="en-US" altLang="zh-CN" sz="2600" i="1" kern="100" dirty="0" err="1">
                <a:latin typeface="Times New Roman" panose="02020603050405020304" pitchFamily="18" charset="0"/>
                <a:ea typeface="微软雅黑" panose="020B0503020204020204" charset="-122"/>
                <a:cs typeface="Courier New" panose="02070309020205020404" pitchFamily="49" charset="0"/>
              </a:rPr>
              <a:t>mg</a:t>
            </a:r>
            <a:r>
              <a:rPr lang="en-US" altLang="zh-CN" sz="2600" kern="100" dirty="0" err="1">
                <a:latin typeface="Times New Roman" panose="02020603050405020304" pitchFamily="18" charset="0"/>
                <a:ea typeface="微软雅黑" panose="020B0503020204020204" charset="-122"/>
                <a:cs typeface="Courier New" panose="02070309020205020404" pitchFamily="49" charset="0"/>
              </a:rPr>
              <a:t>tan</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600" i="1" kern="100" dirty="0" smtClean="0">
                <a:latin typeface="Times New Roman" panose="02020603050405020304" pitchFamily="18" charset="0"/>
                <a:ea typeface="微软雅黑" panose="020B0503020204020204" charset="-122"/>
                <a:cs typeface="Courier New" panose="02070309020205020404" pitchFamily="49" charset="0"/>
              </a:rPr>
              <a:t>α</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485775" y="2520727"/>
          <a:ext cx="9620250" cy="1057275"/>
        </p:xfrm>
        <a:graphic>
          <a:graphicData uri="http://schemas.openxmlformats.org/presentationml/2006/ole">
            <mc:AlternateContent xmlns:mc="http://schemas.openxmlformats.org/markup-compatibility/2006">
              <mc:Choice xmlns:v="urn:schemas-microsoft-com:vml" Requires="v">
                <p:oleObj spid="_x0000_s308270" name="文档" r:id="rId12" imgW="9627235" imgH="1060450" progId="Word.Document.12">
                  <p:embed/>
                </p:oleObj>
              </mc:Choice>
              <mc:Fallback>
                <p:oleObj name="文档" r:id="rId12" imgW="9627235" imgH="1060450" progId="Word.Document.12">
                  <p:embed/>
                  <p:pic>
                    <p:nvPicPr>
                      <p:cNvPr id="0" name="图片 308269"/>
                      <p:cNvPicPr/>
                      <p:nvPr/>
                    </p:nvPicPr>
                    <p:blipFill>
                      <a:blip r:embed="rId13"/>
                      <a:stretch>
                        <a:fillRect/>
                      </a:stretch>
                    </p:blipFill>
                    <p:spPr>
                      <a:xfrm>
                        <a:off x="485775" y="2520727"/>
                        <a:ext cx="9620250" cy="1057275"/>
                      </a:xfrm>
                      <a:prstGeom prst="rect">
                        <a:avLst/>
                      </a:prstGeom>
                    </p:spPr>
                  </p:pic>
                </p:oleObj>
              </mc:Fallback>
            </mc:AlternateContent>
          </a:graphicData>
        </a:graphic>
      </p:graphicFrame>
      <p:sp>
        <p:nvSpPr>
          <p:cNvPr id="21" name="TextBox 14"/>
          <p:cNvSpPr txBox="1"/>
          <p:nvPr/>
        </p:nvSpPr>
        <p:spPr>
          <a:xfrm>
            <a:off x="3907654" y="1945389"/>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08254" name="Picture 30" descr="2-10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5750" y="215381"/>
            <a:ext cx="2515150" cy="23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10160122" y="2563198"/>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3</a:t>
            </a:r>
            <a:endParaRPr lang="zh-CN" altLang="en-US" sz="2600" dirty="0"/>
          </a:p>
        </p:txBody>
      </p:sp>
      <p:sp>
        <p:nvSpPr>
          <p:cNvPr id="26" name="矩形 25"/>
          <p:cNvSpPr/>
          <p:nvPr/>
        </p:nvSpPr>
        <p:spPr>
          <a:xfrm>
            <a:off x="389206" y="3573810"/>
            <a:ext cx="8730336" cy="2523744"/>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对小球受力分析如图所示，小球的重力</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的两个分力分别与</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大小相等，方向相反，故</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mg</a:t>
            </a:r>
            <a:r>
              <a:rPr lang="en-US" altLang="zh-CN" sz="2600" kern="100" dirty="0" err="1">
                <a:latin typeface="Times New Roman" panose="02020603050405020304" pitchFamily="18" charset="0"/>
                <a:ea typeface="宋体" panose="02010600030101010101" pitchFamily="2" charset="-122"/>
                <a:cs typeface="Courier New" panose="02070309020205020404" pitchFamily="49" charset="0"/>
              </a:rPr>
              <a:t>tan</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，由牛顿第三定律可知，球对挡板的压力大小</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N1</a:t>
            </a:r>
            <a:r>
              <a:rPr lang="en-US" altLang="zh-CN" sz="26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N1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mg</a:t>
            </a:r>
            <a:r>
              <a:rPr lang="en-US" altLang="zh-CN" sz="2600" kern="100" dirty="0" err="1">
                <a:latin typeface="Times New Roman" panose="02020603050405020304" pitchFamily="18" charset="0"/>
                <a:ea typeface="宋体" panose="02010600030101010101" pitchFamily="2" charset="-122"/>
                <a:cs typeface="Courier New" panose="02070309020205020404" pitchFamily="49" charset="0"/>
              </a:rPr>
              <a:t>tan</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α</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8255" name="Picture 31" descr="2-10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3896" y="3523581"/>
            <a:ext cx="2502144" cy="317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linds(horizontal)">
                                      <p:cBhvr>
                                        <p:cTn id="12" dur="500"/>
                                        <p:tgtEl>
                                          <p:spTgt spid="2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08255"/>
                                        </p:tgtEl>
                                        <p:attrNameLst>
                                          <p:attrName>style.visibility</p:attrName>
                                        </p:attrNameLst>
                                      </p:cBhvr>
                                      <p:to>
                                        <p:strVal val="visible"/>
                                      </p:to>
                                    </p:set>
                                    <p:animEffect transition="in" filter="blinds(horizontal)">
                                      <p:cBhvr>
                                        <p:cTn id="15" dur="500"/>
                                        <p:tgtEl>
                                          <p:spTgt spid="308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54943"/>
            <a:ext cx="11412000" cy="3979142"/>
          </a:xfrm>
          <a:prstGeom prst="rect">
            <a:avLst/>
          </a:prstGeom>
        </p:spPr>
        <p:txBody>
          <a:bodyPr wrap="square" lIns="121898" tIns="60948" rIns="121898" bIns="60948">
            <a:spAutoFit/>
          </a:bodyPr>
          <a:lstStyle/>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4.(2019·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上海嘉定区二模</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所示，小明站在体重计上，当他静止时体重计的指针指在</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45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刻度处</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若他快速蹲下，则在他下蹲的整个过程中，体重计的指针</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一直指在大于</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45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刻度处</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一直指在小于</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45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刻度处</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先指在大于</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45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刻度处，后指在小于</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45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刻度处</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先指在小于</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45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刻度处，后指在大于</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45 kg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刻度处</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矩形 26"/>
          <p:cNvSpPr/>
          <p:nvPr/>
        </p:nvSpPr>
        <p:spPr>
          <a:xfrm>
            <a:off x="9867447" y="3592860"/>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4</a:t>
            </a:r>
            <a:endParaRPr lang="zh-CN" altLang="en-US" sz="2600" dirty="0"/>
          </a:p>
        </p:txBody>
      </p:sp>
      <p:sp>
        <p:nvSpPr>
          <p:cNvPr id="15" name="TextBox 14"/>
          <p:cNvSpPr txBox="1"/>
          <p:nvPr/>
        </p:nvSpPr>
        <p:spPr>
          <a:xfrm>
            <a:off x="253033" y="3366839"/>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09293" name="Picture 45" descr="44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33440" y="1279079"/>
            <a:ext cx="1154421" cy="23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89206" y="4078313"/>
            <a:ext cx="11412000" cy="2447825"/>
          </a:xfrm>
          <a:prstGeom prst="rect">
            <a:avLst/>
          </a:prstGeom>
        </p:spPr>
        <p:txBody>
          <a:bodyPr wrap="square" lIns="121898" tIns="60948" rIns="121898" bIns="60948">
            <a:spAutoFit/>
          </a:bodyPr>
          <a:lstStyle/>
          <a:p>
            <a:pPr algn="just">
              <a:lnSpc>
                <a:spcPct val="14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小明先加速下降，有方向向下的加速度，此时他对体重计的压力小于重力，处于失重状态，后减速下降，有方向向上的加速度，此时他对体重计的压力大于重力，处于超重状态，因此视重先变小后变大，则读出的质量先小于</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45 kg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，后大于</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45 kg</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，只有选项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7" name="Rectangle 21">
            <a:hlinkClick r:id="rId6"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7"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8"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9"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1"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linds(horizontal)">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0" name="矩形 9"/>
          <p:cNvSpPr/>
          <p:nvPr/>
        </p:nvSpPr>
        <p:spPr>
          <a:xfrm>
            <a:off x="389206" y="549474"/>
            <a:ext cx="11412000" cy="4849380"/>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5.(2019·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闽粤赣三省十校下学期联考</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5</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所示，倾斜固定直杆与水平方向成</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60°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角，直杆上套有一个圆环，圆环通过一根细线与一小球相连接</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当圆环沿直杆下滑时，小球与圆环保持相对静止，细线伸直，且与竖直方向成</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30°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角</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下列说法中正确的是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圆环不一定加速下滑</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圆环可能匀速下滑</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圆环与杆之间一定没有摩擦</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圆环与杆之间一定存在摩擦</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252938" y="4718593"/>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矩形 23"/>
          <p:cNvSpPr/>
          <p:nvPr/>
        </p:nvSpPr>
        <p:spPr>
          <a:xfrm>
            <a:off x="8623333" y="4990263"/>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5</a:t>
            </a:r>
            <a:endParaRPr lang="zh-CN" altLang="en-US" sz="2600" dirty="0"/>
          </a:p>
        </p:txBody>
      </p:sp>
      <p:pic>
        <p:nvPicPr>
          <p:cNvPr id="324610" name="Picture 2" descr="448"/>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6273" y="2538877"/>
            <a:ext cx="2660527" cy="239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89206" y="64468"/>
            <a:ext cx="8658328" cy="2523744"/>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以小球为研究对象受力分析，小球受到竖直向下的重力和细线的拉力，小球的合外力不为零，小球不可能匀速下滑，小球与圆环相对静止，圆环也不可能匀速下滑，</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 name="Picture 2" descr="448"/>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0304" y="179909"/>
            <a:ext cx="2334053" cy="209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76250" y="2352675"/>
          <a:ext cx="11096625" cy="1009650"/>
        </p:xfrm>
        <a:graphic>
          <a:graphicData uri="http://schemas.openxmlformats.org/presentationml/2006/ole">
            <mc:AlternateContent xmlns:mc="http://schemas.openxmlformats.org/markup-compatibility/2006">
              <mc:Choice xmlns:v="urn:schemas-microsoft-com:vml" Requires="v">
                <p:oleObj spid="_x0000_s326706" name="文档" r:id="rId2" imgW="11109960" imgH="1009015" progId="Word.Document.12">
                  <p:embed/>
                </p:oleObj>
              </mc:Choice>
              <mc:Fallback>
                <p:oleObj name="文档" r:id="rId2" imgW="11109960" imgH="1009015" progId="Word.Document.12">
                  <p:embed/>
                  <p:pic>
                    <p:nvPicPr>
                      <p:cNvPr id="0" name="图片 326705"/>
                      <p:cNvPicPr/>
                      <p:nvPr/>
                    </p:nvPicPr>
                    <p:blipFill>
                      <a:blip r:embed="rId3"/>
                      <a:stretch>
                        <a:fillRect/>
                      </a:stretch>
                    </p:blipFill>
                    <p:spPr>
                      <a:xfrm>
                        <a:off x="476250" y="2352675"/>
                        <a:ext cx="11096625" cy="100965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476250" y="4068341"/>
          <a:ext cx="11096625" cy="1000125"/>
        </p:xfrm>
        <a:graphic>
          <a:graphicData uri="http://schemas.openxmlformats.org/presentationml/2006/ole">
            <mc:AlternateContent xmlns:mc="http://schemas.openxmlformats.org/markup-compatibility/2006">
              <mc:Choice xmlns:v="urn:schemas-microsoft-com:vml" Requires="v">
                <p:oleObj spid="_x0000_s326707" name="文档" r:id="rId4" imgW="11109960" imgH="999490" progId="Word.Document.12">
                  <p:embed/>
                </p:oleObj>
              </mc:Choice>
              <mc:Fallback>
                <p:oleObj name="文档" r:id="rId4" imgW="11109960" imgH="999490" progId="Word.Document.12">
                  <p:embed/>
                  <p:pic>
                    <p:nvPicPr>
                      <p:cNvPr id="0" name="图片 326706"/>
                      <p:cNvPicPr/>
                      <p:nvPr/>
                    </p:nvPicPr>
                    <p:blipFill>
                      <a:blip r:embed="rId5"/>
                      <a:stretch>
                        <a:fillRect/>
                      </a:stretch>
                    </p:blipFill>
                    <p:spPr>
                      <a:xfrm>
                        <a:off x="476250" y="4068341"/>
                        <a:ext cx="11096625" cy="1000125"/>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476250" y="3242345"/>
          <a:ext cx="11096625" cy="1028700"/>
        </p:xfrm>
        <a:graphic>
          <a:graphicData uri="http://schemas.openxmlformats.org/presentationml/2006/ole">
            <mc:AlternateContent xmlns:mc="http://schemas.openxmlformats.org/markup-compatibility/2006">
              <mc:Choice xmlns:v="urn:schemas-microsoft-com:vml" Requires="v">
                <p:oleObj spid="_x0000_s326708" name="文档" r:id="rId6" imgW="11109960" imgH="1028700" progId="Word.Document.12">
                  <p:embed/>
                </p:oleObj>
              </mc:Choice>
              <mc:Fallback>
                <p:oleObj name="文档" r:id="rId6" imgW="11109960" imgH="1028700" progId="Word.Document.12">
                  <p:embed/>
                  <p:pic>
                    <p:nvPicPr>
                      <p:cNvPr id="0" name="图片 326707"/>
                      <p:cNvPicPr/>
                      <p:nvPr/>
                    </p:nvPicPr>
                    <p:blipFill>
                      <a:blip r:embed="rId7"/>
                      <a:stretch>
                        <a:fillRect/>
                      </a:stretch>
                    </p:blipFill>
                    <p:spPr>
                      <a:xfrm>
                        <a:off x="476250" y="3242345"/>
                        <a:ext cx="11096625" cy="10287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476250" y="4898529"/>
          <a:ext cx="11096625" cy="1019175"/>
        </p:xfrm>
        <a:graphic>
          <a:graphicData uri="http://schemas.openxmlformats.org/presentationml/2006/ole">
            <mc:AlternateContent xmlns:mc="http://schemas.openxmlformats.org/markup-compatibility/2006">
              <mc:Choice xmlns:v="urn:schemas-microsoft-com:vml" Requires="v">
                <p:oleObj spid="_x0000_s326709" name="文档" r:id="rId8" imgW="11109960" imgH="1028700" progId="Word.Document.12">
                  <p:embed/>
                </p:oleObj>
              </mc:Choice>
              <mc:Fallback>
                <p:oleObj name="文档" r:id="rId8" imgW="11109960" imgH="1028700" progId="Word.Document.12">
                  <p:embed/>
                  <p:pic>
                    <p:nvPicPr>
                      <p:cNvPr id="0" name="图片 326708"/>
                      <p:cNvPicPr/>
                      <p:nvPr/>
                    </p:nvPicPr>
                    <p:blipFill>
                      <a:blip r:embed="rId9"/>
                      <a:stretch>
                        <a:fillRect/>
                      </a:stretch>
                    </p:blipFill>
                    <p:spPr>
                      <a:xfrm>
                        <a:off x="476250" y="4898529"/>
                        <a:ext cx="11096625" cy="1019175"/>
                      </a:xfrm>
                      <a:prstGeom prst="rect">
                        <a:avLst/>
                      </a:prstGeom>
                    </p:spPr>
                  </p:pic>
                </p:oleObj>
              </mc:Fallback>
            </mc:AlternateContent>
          </a:graphicData>
        </a:graphic>
      </p:graphicFrame>
      <p:sp>
        <p:nvSpPr>
          <p:cNvPr id="4" name="矩形 3"/>
          <p:cNvSpPr/>
          <p:nvPr/>
        </p:nvSpPr>
        <p:spPr>
          <a:xfrm>
            <a:off x="389206" y="5753100"/>
            <a:ext cx="11412000" cy="692497"/>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设错误，圆环与杆之间一定存在摩擦，</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11"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12"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13"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4"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6"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7"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8"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9"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20"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75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750"/>
                                        <p:tgtEl>
                                          <p:spTgt spid="16"/>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75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750"/>
                                        <p:tgtEl>
                                          <p:spTgt spid="26"/>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750"/>
                                        <p:tgtEl>
                                          <p:spTgt spid="24"/>
                                        </p:tgtEl>
                                      </p:cBhvr>
                                    </p:animEffect>
                                  </p:childTnLst>
                                </p:cTn>
                              </p:par>
                              <p:par>
                                <p:cTn id="22" presetID="3" presetClass="entr" presetSubtype="1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750"/>
                                        <p:tgtEl>
                                          <p:spTgt spid="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389206" y="549474"/>
            <a:ext cx="11412000" cy="4924401"/>
          </a:xfrm>
          <a:prstGeom prst="rect">
            <a:avLst/>
          </a:prstGeom>
        </p:spPr>
        <p:txBody>
          <a:bodyPr wrap="square" lIns="121898" tIns="60948" rIns="121898" bIns="60948">
            <a:spAutoFit/>
          </a:bodyPr>
          <a:lstStyle/>
          <a:p>
            <a:pPr algn="just">
              <a:lnSpc>
                <a:spcPct val="150000"/>
              </a:lnSpc>
              <a:spcAft>
                <a:spcPts val="0"/>
              </a:spcAft>
            </a:pPr>
            <a:r>
              <a:rPr lang="zh-CN" altLang="zh-CN" sz="2600" b="1" kern="100" dirty="0">
                <a:solidFill>
                  <a:srgbClr val="0000FF"/>
                </a:solidFill>
                <a:latin typeface="宋体" panose="02010600030101010101" pitchFamily="2" charset="-122"/>
                <a:ea typeface="微软雅黑" panose="020B0503020204020204" charset="-122"/>
                <a:cs typeface="Times New Roman" panose="02020603050405020304" pitchFamily="18" charset="0"/>
              </a:rPr>
              <a:t>二、多项选择题</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6.</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6</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所示，倾角为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的粗糙斜劈放在粗糙水平面上，物体</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放在斜面上，</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轻质细线一端固定在物体</a:t>
            </a:r>
            <a:r>
              <a:rPr lang="en-US" altLang="zh-CN" sz="2600" i="1" kern="100" spc="-5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上，另一端绕过光滑的滑轮固定在</a:t>
            </a:r>
            <a:r>
              <a:rPr lang="en-US" altLang="zh-CN" sz="2600" i="1" kern="100" spc="-5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点，滑轮</a:t>
            </a:r>
            <a:r>
              <a:rPr lang="en-US" altLang="zh-CN" sz="2600" kern="100" spc="-5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下悬挂物体</a:t>
            </a:r>
            <a:r>
              <a:rPr lang="en-US" altLang="zh-CN" sz="2600" i="1" kern="100" spc="-5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，系统处于静止状态</a:t>
            </a:r>
            <a:r>
              <a:rPr lang="en-US" altLang="zh-CN" sz="2600" kern="100" spc="-5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若将固定点</a:t>
            </a:r>
            <a:r>
              <a:rPr lang="en-US" altLang="zh-CN" sz="2600" i="1" kern="100" spc="-5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向右移动少许，而</a:t>
            </a:r>
            <a:r>
              <a:rPr lang="en-US" altLang="zh-CN" sz="2600" i="1" kern="100" spc="-5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spc="-50" dirty="0">
                <a:latin typeface="Times New Roman" panose="02020603050405020304" pitchFamily="18" charset="0"/>
                <a:ea typeface="微软雅黑" panose="020B0503020204020204" charset="-122"/>
                <a:cs typeface="Times New Roman" panose="02020603050405020304" pitchFamily="18" charset="0"/>
              </a:rPr>
              <a:t>与斜劈始终静止，</a:t>
            </a:r>
            <a:r>
              <a:rPr lang="zh-CN" altLang="zh-CN" sz="2600" kern="100" spc="-50" dirty="0" smtClean="0">
                <a:latin typeface="Times New Roman" panose="02020603050405020304" pitchFamily="18" charset="0"/>
                <a:ea typeface="微软雅黑" panose="020B0503020204020204" charset="-122"/>
                <a:cs typeface="Times New Roman" panose="02020603050405020304" pitchFamily="18" charset="0"/>
              </a:rPr>
              <a:t>则</a:t>
            </a:r>
            <a:endParaRPr lang="en-US" altLang="zh-CN" sz="2600" kern="100" spc="-5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细线对物体</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的拉力增大</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斜劈对地面的压力减小</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斜劈对物体</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的摩擦力减小</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地面对斜劈的摩擦力</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增大</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253033" y="3014784"/>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8019281" y="5341472"/>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a:latin typeface="Times New Roman" panose="02020603050405020304" pitchFamily="18" charset="0"/>
                <a:ea typeface="楷体_GB2312" panose="02010609030101010101" pitchFamily="49" charset="-122"/>
              </a:rPr>
              <a:t>6</a:t>
            </a:r>
            <a:endParaRPr lang="zh-CN" altLang="en-US" sz="2600" b="1" dirty="0"/>
          </a:p>
        </p:txBody>
      </p:sp>
      <p:sp>
        <p:nvSpPr>
          <p:cNvPr id="1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4"/>
          <p:cNvSpPr txBox="1"/>
          <p:nvPr/>
        </p:nvSpPr>
        <p:spPr>
          <a:xfrm>
            <a:off x="252938" y="4714401"/>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25634" name="Picture 2" descr="R28"/>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9971" y="3008125"/>
            <a:ext cx="4205026" cy="232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4679</Words>
  <Application>WPS 演示</Application>
  <PresentationFormat>自定义</PresentationFormat>
  <Paragraphs>871</Paragraphs>
  <Slides>32</Slides>
  <Notes>0</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21</vt:i4>
      </vt:variant>
      <vt:variant>
        <vt:lpstr>幻灯片标题</vt:lpstr>
      </vt:variant>
      <vt:variant>
        <vt:i4>32</vt:i4>
      </vt:variant>
    </vt:vector>
  </HeadingPairs>
  <TitlesOfParts>
    <vt:vector size="76" baseType="lpstr">
      <vt:lpstr>Arial</vt:lpstr>
      <vt:lpstr>宋体</vt:lpstr>
      <vt:lpstr>Wingdings</vt:lpstr>
      <vt:lpstr>迷你简菱心</vt:lpstr>
      <vt:lpstr>微软雅黑</vt:lpstr>
      <vt:lpstr>Times New Roman</vt:lpstr>
      <vt:lpstr>Arial</vt:lpstr>
      <vt:lpstr>Courier New</vt:lpstr>
      <vt:lpstr>楷体_GB2312</vt:lpstr>
      <vt:lpstr>新宋体</vt:lpstr>
      <vt:lpstr>Broadway</vt:lpstr>
      <vt:lpstr>楷体</vt:lpstr>
      <vt:lpstr>经典繁仿黑</vt:lpstr>
      <vt:lpstr>华文细黑</vt:lpstr>
      <vt:lpstr>Segoe Print</vt:lpstr>
      <vt:lpstr>Arial Unicode MS</vt:lpstr>
      <vt:lpstr>Calibri</vt:lpstr>
      <vt:lpstr>Book Antiqua</vt:lpstr>
      <vt:lpstr>MS Gothic</vt:lpstr>
      <vt:lpstr>IPAPANNEW</vt:lpstr>
      <vt:lpstr>PMingLiU-ExtB</vt:lpstr>
      <vt:lpstr>黑体</vt:lpstr>
      <vt:lpstr>7_Office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5719</cp:revision>
  <dcterms:created xsi:type="dcterms:W3CDTF">2014-11-27T01:03:00Z</dcterms:created>
  <dcterms:modified xsi:type="dcterms:W3CDTF">2020-11-06T07:11:38Z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