
<file path=[Content_Types].xml><?xml version="1.0" encoding="utf-8"?>
<Types xmlns="http://schemas.openxmlformats.org/package/2006/content-types">
  <Default Extension="vml" ContentType="application/vnd.openxmlformats-officedocument.vmlDrawing"/>
  <Default Extension="docx" ContentType="application/vnd.openxmlformats-officedocument.wordprocessingml.document"/>
  <Default Extension="png" ContentType="image/png"/>
  <Default Extension="emf" ContentType="image/x-em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33"/>
  </p:handoutMasterIdLst>
  <p:sldIdLst>
    <p:sldId id="1813" r:id="rId3"/>
    <p:sldId id="1780" r:id="rId4"/>
    <p:sldId id="2013" r:id="rId5"/>
    <p:sldId id="1828" r:id="rId6"/>
    <p:sldId id="1998" r:id="rId7"/>
    <p:sldId id="1829" r:id="rId8"/>
    <p:sldId id="2010" r:id="rId9"/>
    <p:sldId id="1830" r:id="rId10"/>
    <p:sldId id="2014" r:id="rId11"/>
    <p:sldId id="1961" r:id="rId12"/>
    <p:sldId id="2011" r:id="rId13"/>
    <p:sldId id="1962" r:id="rId14"/>
    <p:sldId id="1987" r:id="rId15"/>
    <p:sldId id="1963" r:id="rId16"/>
    <p:sldId id="2012" r:id="rId17"/>
    <p:sldId id="1964" r:id="rId18"/>
    <p:sldId id="2002" r:id="rId19"/>
    <p:sldId id="2005" r:id="rId20"/>
    <p:sldId id="1991" r:id="rId22"/>
    <p:sldId id="1992" r:id="rId23"/>
    <p:sldId id="1993" r:id="rId24"/>
    <p:sldId id="1994" r:id="rId25"/>
    <p:sldId id="2003" r:id="rId26"/>
    <p:sldId id="2015" r:id="rId27"/>
    <p:sldId id="2016" r:id="rId28"/>
    <p:sldId id="2017" r:id="rId29"/>
    <p:sldId id="2019" r:id="rId30"/>
    <p:sldId id="2018" r:id="rId31"/>
    <p:sldId id="1932" r:id="rId32"/>
  </p:sldIdLst>
  <p:sldSz cx="12190095" cy="6859270"/>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F81BD"/>
    <a:srgbClr val="00CCFF"/>
    <a:srgbClr val="1481E2"/>
    <a:srgbClr val="044491"/>
    <a:srgbClr val="EAE8ED"/>
    <a:srgbClr val="FFFFFF"/>
    <a:srgbClr val="FFD966"/>
    <a:srgbClr val="EEEFF3"/>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87648" autoAdjust="0"/>
  </p:normalViewPr>
  <p:slideViewPr>
    <p:cSldViewPr>
      <p:cViewPr varScale="1">
        <p:scale>
          <a:sx n="104" d="100"/>
          <a:sy n="104" d="100"/>
        </p:scale>
        <p:origin x="120" y="276"/>
      </p:cViewPr>
      <p:guideLst>
        <p:guide orient="horz" pos="2161"/>
        <p:guide pos="3840"/>
      </p:guideLst>
    </p:cSldViewPr>
  </p:slideViewPr>
  <p:outlineViewPr>
    <p:cViewPr>
      <p:scale>
        <a:sx n="33" d="100"/>
        <a:sy n="33" d="100"/>
      </p:scale>
      <p:origin x="0" y="-63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handoutMaster" Target="handoutMasters/handoutMaster1.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4" Type="http://schemas.openxmlformats.org/officeDocument/2006/relationships/image" Target="../media/image35.emf"/><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image" Target="../media/image3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image" Target="../media/image2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image" Target="../media/image3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userDrawn="1">
  <p:cSld name="4.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789834"/>
            <a:ext cx="12190413" cy="30697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userDrawn="1">
  <p:cSld name="4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149874"/>
            <a:ext cx="12190413" cy="27097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3.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509914"/>
            <a:ext cx="12190413" cy="234967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3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869954"/>
            <a:ext cx="12190413" cy="19896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2.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229994"/>
            <a:ext cx="12190413" cy="16295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2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590034"/>
            <a:ext cx="12190413" cy="12695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1.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950074"/>
            <a:ext cx="12190413" cy="9095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2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空白">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8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userDrawn="1"/>
        </p:nvSpPr>
        <p:spPr>
          <a:xfrm>
            <a:off x="0" y="0"/>
            <a:ext cx="12190413" cy="6859588"/>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8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269554"/>
            <a:ext cx="12190413" cy="55900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7.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629594"/>
            <a:ext cx="12190413" cy="52299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userDrawn="1">
  <p:cSld name="7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989634"/>
            <a:ext cx="12190413" cy="48699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6.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2349674"/>
            <a:ext cx="12190413" cy="45099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userDrawn="1">
  <p:cSld name="6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2709714"/>
            <a:ext cx="12190413" cy="414987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userDrawn="1">
  <p:cSld name="5.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069754"/>
            <a:ext cx="12190413" cy="37898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429794"/>
            <a:ext cx="12190413" cy="34297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1.png"/><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blipFill dpi="0" rotWithShape="1">
            <a:blip r:embed="rId19"/>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3.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11.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1.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1" Type="http://schemas.openxmlformats.org/officeDocument/2006/relationships/vmlDrawing" Target="../drawings/vmlDrawing3.vml"/><Relationship Id="rId20" Type="http://schemas.openxmlformats.org/officeDocument/2006/relationships/slideLayout" Target="../slideLayouts/slideLayout2.xml"/><Relationship Id="rId2" Type="http://schemas.openxmlformats.org/officeDocument/2006/relationships/slide" Target="slide4.xml"/><Relationship Id="rId19" Type="http://schemas.openxmlformats.org/officeDocument/2006/relationships/slide" Target="slide24.xml"/><Relationship Id="rId18" Type="http://schemas.openxmlformats.org/officeDocument/2006/relationships/image" Target="../media/image14.emf"/><Relationship Id="rId17" Type="http://schemas.openxmlformats.org/officeDocument/2006/relationships/package" Target="../embeddings/Document5.docx"/><Relationship Id="rId16" Type="http://schemas.openxmlformats.org/officeDocument/2006/relationships/image" Target="../media/image13.emf"/><Relationship Id="rId15" Type="http://schemas.openxmlformats.org/officeDocument/2006/relationships/package" Target="../embeddings/Document4.docx"/><Relationship Id="rId14" Type="http://schemas.openxmlformats.org/officeDocument/2006/relationships/image" Target="../media/image12.emf"/><Relationship Id="rId13" Type="http://schemas.openxmlformats.org/officeDocument/2006/relationships/package" Target="../embeddings/Document3.docx"/><Relationship Id="rId12" Type="http://schemas.openxmlformats.org/officeDocument/2006/relationships/image" Target="../media/image11.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2.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15.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3.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2.xml"/><Relationship Id="rId13" Type="http://schemas.openxmlformats.org/officeDocument/2006/relationships/slide" Target="slide24.xml"/><Relationship Id="rId12" Type="http://schemas.openxmlformats.org/officeDocument/2006/relationships/image" Target="../media/image15.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4.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16.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5.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2.xml"/><Relationship Id="rId13" Type="http://schemas.openxmlformats.org/officeDocument/2006/relationships/slide" Target="slide24.xml"/><Relationship Id="rId12" Type="http://schemas.openxmlformats.org/officeDocument/2006/relationships/image" Target="../media/image16.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6.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17.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7.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18.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8.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8" Type="http://schemas.openxmlformats.org/officeDocument/2006/relationships/notesSlide" Target="../notesSlides/notesSlide1.xml"/><Relationship Id="rId17" Type="http://schemas.openxmlformats.org/officeDocument/2006/relationships/vmlDrawing" Target="../drawings/vmlDrawing4.vml"/><Relationship Id="rId16" Type="http://schemas.openxmlformats.org/officeDocument/2006/relationships/slideLayout" Target="../slideLayouts/slideLayout2.xml"/><Relationship Id="rId15" Type="http://schemas.openxmlformats.org/officeDocument/2006/relationships/slide" Target="slide24.xml"/><Relationship Id="rId14" Type="http://schemas.openxmlformats.org/officeDocument/2006/relationships/image" Target="../media/image19.emf"/><Relationship Id="rId13" Type="http://schemas.openxmlformats.org/officeDocument/2006/relationships/package" Target="../embeddings/Document6.docx"/><Relationship Id="rId12" Type="http://schemas.openxmlformats.org/officeDocument/2006/relationships/image" Target="../media/image18.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19.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20.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xml.rels><?xml version="1.0" encoding="UTF-8" standalone="yes"?>
<Relationships xmlns="http://schemas.openxmlformats.org/package/2006/relationships"><Relationship Id="rId9" Type="http://schemas.openxmlformats.org/officeDocument/2006/relationships/slide" Target="slide17.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4.png"/><Relationship Id="rId11" Type="http://schemas.openxmlformats.org/officeDocument/2006/relationships/slide" Target="slide21.xml"/><Relationship Id="rId10" Type="http://schemas.openxmlformats.org/officeDocument/2006/relationships/slide" Target="slide19.xml"/><Relationship Id="rId1" Type="http://schemas.openxmlformats.org/officeDocument/2006/relationships/slide" Target="slide2.xml"/></Relationships>
</file>

<file path=ppt/slides/_rels/slide20.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2.xml"/><Relationship Id="rId13" Type="http://schemas.openxmlformats.org/officeDocument/2006/relationships/slide" Target="slide24.xml"/><Relationship Id="rId12" Type="http://schemas.openxmlformats.org/officeDocument/2006/relationships/image" Target="../media/image20.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1.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21.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2.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9" Type="http://schemas.openxmlformats.org/officeDocument/2006/relationships/vmlDrawing" Target="../drawings/vmlDrawing5.vml"/><Relationship Id="rId18" Type="http://schemas.openxmlformats.org/officeDocument/2006/relationships/slideLayout" Target="../slideLayouts/slideLayout7.xml"/><Relationship Id="rId17" Type="http://schemas.openxmlformats.org/officeDocument/2006/relationships/slide" Target="slide24.xml"/><Relationship Id="rId16" Type="http://schemas.openxmlformats.org/officeDocument/2006/relationships/image" Target="../media/image23.emf"/><Relationship Id="rId15" Type="http://schemas.openxmlformats.org/officeDocument/2006/relationships/package" Target="../embeddings/Document8.docx"/><Relationship Id="rId14" Type="http://schemas.openxmlformats.org/officeDocument/2006/relationships/image" Target="../media/image22.emf"/><Relationship Id="rId13" Type="http://schemas.openxmlformats.org/officeDocument/2006/relationships/package" Target="../embeddings/Document7.docx"/><Relationship Id="rId12" Type="http://schemas.openxmlformats.org/officeDocument/2006/relationships/image" Target="../media/image21.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3.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7" Type="http://schemas.openxmlformats.org/officeDocument/2006/relationships/vmlDrawing" Target="../drawings/vmlDrawing6.vml"/><Relationship Id="rId16" Type="http://schemas.openxmlformats.org/officeDocument/2006/relationships/slideLayout" Target="../slideLayouts/slideLayout6.xml"/><Relationship Id="rId15" Type="http://schemas.openxmlformats.org/officeDocument/2006/relationships/slide" Target="slide24.xml"/><Relationship Id="rId14" Type="http://schemas.openxmlformats.org/officeDocument/2006/relationships/image" Target="../media/image24.emf"/><Relationship Id="rId13" Type="http://schemas.openxmlformats.org/officeDocument/2006/relationships/package" Target="../embeddings/Document9.docx"/><Relationship Id="rId12" Type="http://schemas.openxmlformats.org/officeDocument/2006/relationships/image" Target="../media/image21.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4.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25.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5.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1" Type="http://schemas.openxmlformats.org/officeDocument/2006/relationships/vmlDrawing" Target="../drawings/vmlDrawing7.vml"/><Relationship Id="rId20" Type="http://schemas.openxmlformats.org/officeDocument/2006/relationships/slideLayout" Target="../slideLayouts/slideLayout6.xml"/><Relationship Id="rId2" Type="http://schemas.openxmlformats.org/officeDocument/2006/relationships/slide" Target="slide4.xml"/><Relationship Id="rId19" Type="http://schemas.openxmlformats.org/officeDocument/2006/relationships/slide" Target="slide24.xml"/><Relationship Id="rId18" Type="http://schemas.openxmlformats.org/officeDocument/2006/relationships/image" Target="../media/image28.emf"/><Relationship Id="rId17" Type="http://schemas.openxmlformats.org/officeDocument/2006/relationships/package" Target="../embeddings/Document12.docx"/><Relationship Id="rId16" Type="http://schemas.openxmlformats.org/officeDocument/2006/relationships/image" Target="../media/image27.emf"/><Relationship Id="rId15" Type="http://schemas.openxmlformats.org/officeDocument/2006/relationships/package" Target="../embeddings/Document11.docx"/><Relationship Id="rId14" Type="http://schemas.openxmlformats.org/officeDocument/2006/relationships/image" Target="../media/image26.emf"/><Relationship Id="rId13" Type="http://schemas.openxmlformats.org/officeDocument/2006/relationships/package" Target="../embeddings/Document10.docx"/><Relationship Id="rId12" Type="http://schemas.openxmlformats.org/officeDocument/2006/relationships/image" Target="../media/image25.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6.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7" Type="http://schemas.openxmlformats.org/officeDocument/2006/relationships/vmlDrawing" Target="../drawings/vmlDrawing8.vml"/><Relationship Id="rId16" Type="http://schemas.openxmlformats.org/officeDocument/2006/relationships/slideLayout" Target="../slideLayouts/slideLayout1.xml"/><Relationship Id="rId15" Type="http://schemas.openxmlformats.org/officeDocument/2006/relationships/slide" Target="slide24.xml"/><Relationship Id="rId14" Type="http://schemas.openxmlformats.org/officeDocument/2006/relationships/image" Target="../media/image29.emf"/><Relationship Id="rId13" Type="http://schemas.openxmlformats.org/officeDocument/2006/relationships/package" Target="../embeddings/Document13.docx"/><Relationship Id="rId12" Type="http://schemas.openxmlformats.org/officeDocument/2006/relationships/image" Target="../media/image25.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7.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9" Type="http://schemas.openxmlformats.org/officeDocument/2006/relationships/vmlDrawing" Target="../drawings/vmlDrawing9.vml"/><Relationship Id="rId18" Type="http://schemas.openxmlformats.org/officeDocument/2006/relationships/slideLayout" Target="../slideLayouts/slideLayout2.xml"/><Relationship Id="rId17" Type="http://schemas.openxmlformats.org/officeDocument/2006/relationships/slide" Target="slide24.xml"/><Relationship Id="rId16" Type="http://schemas.openxmlformats.org/officeDocument/2006/relationships/image" Target="../media/image31.emf"/><Relationship Id="rId15" Type="http://schemas.openxmlformats.org/officeDocument/2006/relationships/package" Target="../embeddings/Document15.docx"/><Relationship Id="rId14" Type="http://schemas.openxmlformats.org/officeDocument/2006/relationships/image" Target="../media/image30.emf"/><Relationship Id="rId13" Type="http://schemas.openxmlformats.org/officeDocument/2006/relationships/package" Target="../embeddings/Document14.docx"/><Relationship Id="rId12" Type="http://schemas.openxmlformats.org/officeDocument/2006/relationships/image" Target="../media/image25.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28.xml.rels><?xml version="1.0" encoding="UTF-8" standalone="yes"?>
<Relationships xmlns="http://schemas.openxmlformats.org/package/2006/relationships"><Relationship Id="rId9" Type="http://schemas.openxmlformats.org/officeDocument/2006/relationships/image" Target="../media/image25.png"/><Relationship Id="rId8" Type="http://schemas.openxmlformats.org/officeDocument/2006/relationships/image" Target="../media/image35.emf"/><Relationship Id="rId7" Type="http://schemas.openxmlformats.org/officeDocument/2006/relationships/package" Target="../embeddings/Document19.docx"/><Relationship Id="rId6" Type="http://schemas.openxmlformats.org/officeDocument/2006/relationships/image" Target="../media/image34.emf"/><Relationship Id="rId5" Type="http://schemas.openxmlformats.org/officeDocument/2006/relationships/package" Target="../embeddings/Document18.docx"/><Relationship Id="rId4" Type="http://schemas.openxmlformats.org/officeDocument/2006/relationships/image" Target="../media/image33.emf"/><Relationship Id="rId3" Type="http://schemas.openxmlformats.org/officeDocument/2006/relationships/package" Target="../embeddings/Document17.docx"/><Relationship Id="rId23" Type="http://schemas.openxmlformats.org/officeDocument/2006/relationships/vmlDrawing" Target="../drawings/vmlDrawing10.vml"/><Relationship Id="rId22" Type="http://schemas.openxmlformats.org/officeDocument/2006/relationships/slideLayout" Target="../slideLayouts/slideLayout2.xml"/><Relationship Id="rId21" Type="http://schemas.openxmlformats.org/officeDocument/2006/relationships/slide" Target="slide24.xml"/><Relationship Id="rId20" Type="http://schemas.openxmlformats.org/officeDocument/2006/relationships/slide" Target="slide17.xml"/><Relationship Id="rId2" Type="http://schemas.openxmlformats.org/officeDocument/2006/relationships/image" Target="../media/image32.emf"/><Relationship Id="rId19" Type="http://schemas.openxmlformats.org/officeDocument/2006/relationships/slide" Target="slide21.xml"/><Relationship Id="rId18" Type="http://schemas.openxmlformats.org/officeDocument/2006/relationships/slide" Target="slide19.xml"/><Relationship Id="rId17" Type="http://schemas.openxmlformats.org/officeDocument/2006/relationships/slide" Target="slide16.xml"/><Relationship Id="rId16" Type="http://schemas.openxmlformats.org/officeDocument/2006/relationships/slide" Target="slide14.xml"/><Relationship Id="rId15" Type="http://schemas.openxmlformats.org/officeDocument/2006/relationships/slide" Target="slide12.xml"/><Relationship Id="rId14" Type="http://schemas.openxmlformats.org/officeDocument/2006/relationships/slide" Target="slide10.xml"/><Relationship Id="rId13" Type="http://schemas.openxmlformats.org/officeDocument/2006/relationships/slide" Target="slide8.xml"/><Relationship Id="rId12" Type="http://schemas.openxmlformats.org/officeDocument/2006/relationships/slide" Target="slide6.xml"/><Relationship Id="rId11" Type="http://schemas.openxmlformats.org/officeDocument/2006/relationships/slide" Target="slide4.xml"/><Relationship Id="rId10" Type="http://schemas.openxmlformats.org/officeDocument/2006/relationships/slide" Target="slide2.xml"/><Relationship Id="rId1" Type="http://schemas.openxmlformats.org/officeDocument/2006/relationships/package" Target="../embeddings/Document16.docx"/></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3.pn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9" Type="http://schemas.openxmlformats.org/officeDocument/2006/relationships/slide" Target="slide12.xml"/><Relationship Id="rId8" Type="http://schemas.openxmlformats.org/officeDocument/2006/relationships/slide" Target="slide10.xml"/><Relationship Id="rId7" Type="http://schemas.openxmlformats.org/officeDocument/2006/relationships/slide" Target="slide8.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2.xml"/><Relationship Id="rId3" Type="http://schemas.openxmlformats.org/officeDocument/2006/relationships/image" Target="../media/image5.emf"/><Relationship Id="rId2" Type="http://schemas.openxmlformats.org/officeDocument/2006/relationships/package" Target="../embeddings/Document1.docx"/><Relationship Id="rId17" Type="http://schemas.openxmlformats.org/officeDocument/2006/relationships/vmlDrawing" Target="../drawings/vmlDrawing1.vml"/><Relationship Id="rId16" Type="http://schemas.openxmlformats.org/officeDocument/2006/relationships/slideLayout" Target="../slideLayouts/slideLayout2.xml"/><Relationship Id="rId15" Type="http://schemas.openxmlformats.org/officeDocument/2006/relationships/slide" Target="slide24.xml"/><Relationship Id="rId14" Type="http://schemas.openxmlformats.org/officeDocument/2006/relationships/slide" Target="slide21.xml"/><Relationship Id="rId13" Type="http://schemas.openxmlformats.org/officeDocument/2006/relationships/slide" Target="slide19.xml"/><Relationship Id="rId12" Type="http://schemas.openxmlformats.org/officeDocument/2006/relationships/slide" Target="slide17.xml"/><Relationship Id="rId11" Type="http://schemas.openxmlformats.org/officeDocument/2006/relationships/slide" Target="slide16.xml"/><Relationship Id="rId10" Type="http://schemas.openxmlformats.org/officeDocument/2006/relationships/slide" Target="slide14.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6.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5.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7" Type="http://schemas.openxmlformats.org/officeDocument/2006/relationships/vmlDrawing" Target="../drawings/vmlDrawing2.vml"/><Relationship Id="rId16" Type="http://schemas.openxmlformats.org/officeDocument/2006/relationships/slideLayout" Target="../slideLayouts/slideLayout2.xml"/><Relationship Id="rId15" Type="http://schemas.openxmlformats.org/officeDocument/2006/relationships/slide" Target="slide24.xml"/><Relationship Id="rId14" Type="http://schemas.openxmlformats.org/officeDocument/2006/relationships/image" Target="../media/image6.png"/><Relationship Id="rId13" Type="http://schemas.openxmlformats.org/officeDocument/2006/relationships/image" Target="../media/image7.emf"/><Relationship Id="rId12" Type="http://schemas.openxmlformats.org/officeDocument/2006/relationships/package" Target="../embeddings/Document2.docx"/><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6.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1.xml"/><Relationship Id="rId13" Type="http://schemas.openxmlformats.org/officeDocument/2006/relationships/slide" Target="slide24.xml"/><Relationship Id="rId12" Type="http://schemas.openxmlformats.org/officeDocument/2006/relationships/image" Target="../media/image8.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7.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4" Type="http://schemas.openxmlformats.org/officeDocument/2006/relationships/slideLayout" Target="../slideLayouts/slideLayout2.xml"/><Relationship Id="rId13" Type="http://schemas.openxmlformats.org/officeDocument/2006/relationships/slide" Target="slide24.xml"/><Relationship Id="rId12" Type="http://schemas.openxmlformats.org/officeDocument/2006/relationships/image" Target="../media/image8.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8.xml.rels><?xml version="1.0" encoding="UTF-8" standalone="yes"?>
<Relationships xmlns="http://schemas.openxmlformats.org/package/2006/relationships"><Relationship Id="rId9" Type="http://schemas.openxmlformats.org/officeDocument/2006/relationships/slide" Target="slide19.xml"/><Relationship Id="rId8" Type="http://schemas.openxmlformats.org/officeDocument/2006/relationships/slide" Target="slide16.xml"/><Relationship Id="rId7" Type="http://schemas.openxmlformats.org/officeDocument/2006/relationships/slide" Target="slide14.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3" Type="http://schemas.openxmlformats.org/officeDocument/2006/relationships/slide" Target="slide6.xml"/><Relationship Id="rId2" Type="http://schemas.openxmlformats.org/officeDocument/2006/relationships/slide" Target="slide4.xml"/><Relationship Id="rId15" Type="http://schemas.openxmlformats.org/officeDocument/2006/relationships/slideLayout" Target="../slideLayouts/slideLayout1.xml"/><Relationship Id="rId14" Type="http://schemas.openxmlformats.org/officeDocument/2006/relationships/slide" Target="slide24.xml"/><Relationship Id="rId13" Type="http://schemas.openxmlformats.org/officeDocument/2006/relationships/image" Target="../media/image10.png"/><Relationship Id="rId12" Type="http://schemas.openxmlformats.org/officeDocument/2006/relationships/image" Target="../media/image9.png"/><Relationship Id="rId11" Type="http://schemas.openxmlformats.org/officeDocument/2006/relationships/slide" Target="slide17.xml"/><Relationship Id="rId10" Type="http://schemas.openxmlformats.org/officeDocument/2006/relationships/slide" Target="slide21.xml"/><Relationship Id="rId1" Type="http://schemas.openxmlformats.org/officeDocument/2006/relationships/slide" Target="slide2.xml"/></Relationships>
</file>

<file path=ppt/slides/_rels/slide9.xml.rels><?xml version="1.0" encoding="UTF-8" standalone="yes"?>
<Relationships xmlns="http://schemas.openxmlformats.org/package/2006/relationships"><Relationship Id="rId9" Type="http://schemas.openxmlformats.org/officeDocument/2006/relationships/slide" Target="slide14.xml"/><Relationship Id="rId8" Type="http://schemas.openxmlformats.org/officeDocument/2006/relationships/slide" Target="slide12.xml"/><Relationship Id="rId7" Type="http://schemas.openxmlformats.org/officeDocument/2006/relationships/slide" Target="slide10.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4.xml"/><Relationship Id="rId3" Type="http://schemas.openxmlformats.org/officeDocument/2006/relationships/slide" Target="slide2.xml"/><Relationship Id="rId2" Type="http://schemas.openxmlformats.org/officeDocument/2006/relationships/image" Target="../media/image10.png"/><Relationship Id="rId15" Type="http://schemas.openxmlformats.org/officeDocument/2006/relationships/slideLayout" Target="../slideLayouts/slideLayout2.xml"/><Relationship Id="rId14" Type="http://schemas.openxmlformats.org/officeDocument/2006/relationships/slide" Target="slide24.xml"/><Relationship Id="rId13" Type="http://schemas.openxmlformats.org/officeDocument/2006/relationships/slide" Target="slide17.xml"/><Relationship Id="rId12" Type="http://schemas.openxmlformats.org/officeDocument/2006/relationships/slide" Target="slide21.xml"/><Relationship Id="rId11" Type="http://schemas.openxmlformats.org/officeDocument/2006/relationships/slide" Target="slide19.xml"/><Relationship Id="rId10" Type="http://schemas.openxmlformats.org/officeDocument/2006/relationships/slide" Target="slide16.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直角三角形 10"/>
          <p:cNvSpPr/>
          <p:nvPr/>
        </p:nvSpPr>
        <p:spPr>
          <a:xfrm>
            <a:off x="0" y="0"/>
            <a:ext cx="6880485" cy="6859587"/>
          </a:xfrm>
          <a:prstGeom prst="rtTriangle">
            <a:avLst/>
          </a:prstGeom>
          <a:blipFill dpi="0" rotWithShape="1">
            <a:blip r:embed="rId1">
              <a:alphaModFix amt="70000"/>
            </a:blip>
            <a:srcRect/>
            <a:stretch>
              <a:fillRect l="-32000" t="-2000" r="-3000" b="-62000"/>
            </a:stretch>
          </a:blipFill>
          <a:ln>
            <a:noFill/>
          </a:ln>
          <a:effectLst>
            <a:outerShdw blurRad="63500" algn="ctr" rotWithShape="0">
              <a:prstClr val="black">
                <a:alpha val="40000"/>
              </a:prstClr>
            </a:outerShdw>
          </a:effectLst>
        </p:spPr>
        <p:txBody>
          <a:bodyPr vert="horz" wrap="square" lIns="91440" tIns="45720" rIns="91440" bIns="45720" numCol="1" anchor="ctr" anchorCtr="0" compatLnSpc="1"/>
          <a:lstStyle/>
          <a:p>
            <a:pPr algn="ctr"/>
            <a:endParaRPr lang="zh-CN" altLang="en-US" sz="4800">
              <a:solidFill>
                <a:prstClr val="white"/>
              </a:solidFill>
              <a:latin typeface="迷你简菱心" panose="02010609000101010101" pitchFamily="49" charset="-122"/>
              <a:ea typeface="迷你简菱心" panose="02010609000101010101" pitchFamily="49" charset="-122"/>
            </a:endParaRPr>
          </a:p>
        </p:txBody>
      </p:sp>
      <p:sp>
        <p:nvSpPr>
          <p:cNvPr id="8" name="文本框 7"/>
          <p:cNvSpPr txBox="1"/>
          <p:nvPr/>
        </p:nvSpPr>
        <p:spPr>
          <a:xfrm>
            <a:off x="5159101" y="2772451"/>
            <a:ext cx="5441765" cy="1643527"/>
          </a:xfrm>
          <a:prstGeom prst="rect">
            <a:avLst/>
          </a:prstGeom>
          <a:noFill/>
        </p:spPr>
        <p:txBody>
          <a:bodyPr wrap="square" rtlCol="0">
            <a:spAutoFit/>
            <a:scene3d>
              <a:camera prst="orthographicFront"/>
              <a:lightRig rig="threePt" dir="t"/>
            </a:scene3d>
            <a:sp3d contourW="12700"/>
          </a:bodyPr>
          <a:lstStyle/>
          <a:p>
            <a:pPr>
              <a:lnSpc>
                <a:spcPct val="120000"/>
              </a:lnSpc>
              <a:tabLst>
                <a:tab pos="2334895" algn="l"/>
              </a:tabLst>
            </a:pPr>
            <a:r>
              <a:rPr lang="en-US" altLang="zh-CN" sz="4200" b="1" dirty="0" smtClean="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4200" b="1" dirty="0" smtClean="0">
                <a:solidFill>
                  <a:srgbClr val="044491"/>
                </a:solidFill>
                <a:latin typeface="微软雅黑" panose="020B0503020204020204" charset="-122"/>
                <a:ea typeface="微软雅黑" panose="020B0503020204020204" charset="-122"/>
              </a:rPr>
              <a:t>10</a:t>
            </a:r>
            <a:r>
              <a:rPr lang="zh-CN" altLang="zh-CN" sz="4200" b="1" dirty="0" smtClean="0">
                <a:solidFill>
                  <a:srgbClr val="044491"/>
                </a:solidFill>
                <a:latin typeface="微软雅黑" panose="020B0503020204020204" charset="-122"/>
                <a:ea typeface="微软雅黑" panose="020B0503020204020204" charset="-122"/>
              </a:rPr>
              <a:t>＋</a:t>
            </a:r>
            <a:r>
              <a:rPr lang="en-US" altLang="zh-CN" sz="4200" b="1" dirty="0" smtClean="0">
                <a:solidFill>
                  <a:srgbClr val="044491"/>
                </a:solidFill>
                <a:latin typeface="微软雅黑" panose="020B0503020204020204" charset="-122"/>
                <a:ea typeface="微软雅黑" panose="020B0503020204020204" charset="-122"/>
              </a:rPr>
              <a:t>2</a:t>
            </a:r>
            <a:r>
              <a:rPr lang="en-US" altLang="zh-CN" sz="4200" b="1" dirty="0" smtClean="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zh-CN" sz="4200" b="1" dirty="0" smtClean="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tabLst>
                <a:tab pos="2334895" algn="l"/>
              </a:tabLst>
            </a:pPr>
            <a:r>
              <a:rPr lang="zh-CN" altLang="zh-CN" sz="4200" b="1" dirty="0" smtClean="0">
                <a:solidFill>
                  <a:srgbClr val="044491"/>
                </a:solidFill>
                <a:latin typeface="微软雅黑" panose="020B0503020204020204" charset="-122"/>
                <a:ea typeface="微软雅黑" panose="020B0503020204020204" charset="-122"/>
              </a:rPr>
              <a:t>章</a:t>
            </a:r>
            <a:r>
              <a:rPr lang="zh-CN" altLang="zh-CN" sz="4200" b="1" dirty="0">
                <a:solidFill>
                  <a:srgbClr val="044491"/>
                </a:solidFill>
                <a:latin typeface="微软雅黑" panose="020B0503020204020204" charset="-122"/>
                <a:ea typeface="微软雅黑" panose="020B0503020204020204" charset="-122"/>
              </a:rPr>
              <a:t>末综合能力滚动练</a:t>
            </a:r>
            <a:endParaRPr lang="zh-CN" altLang="zh-CN" sz="4200" b="1" dirty="0">
              <a:solidFill>
                <a:srgbClr val="044491"/>
              </a:solidFill>
              <a:latin typeface="微软雅黑" panose="020B0503020204020204" charset="-122"/>
              <a:ea typeface="微软雅黑" panose="020B0503020204020204" charset="-122"/>
            </a:endParaRPr>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38" y="-60498"/>
            <a:ext cx="4711818" cy="471181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10" name="矩形 9"/>
          <p:cNvSpPr/>
          <p:nvPr/>
        </p:nvSpPr>
        <p:spPr>
          <a:xfrm>
            <a:off x="345661" y="680552"/>
            <a:ext cx="11538648" cy="4849380"/>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5.</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福建龙岩市</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5</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月模拟</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5</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，区域</a:t>
            </a:r>
            <a:r>
              <a:rPr lang="en-US" altLang="zh-CN" sz="2600" kern="100" dirty="0">
                <a:latin typeface="宋体" panose="02010600030101010101" pitchFamily="2" charset="-122"/>
                <a:ea typeface="微软雅黑" panose="020B0503020204020204" charset="-122"/>
                <a:cs typeface="Times New Roman" panose="02020603050405020304" pitchFamily="18" charset="0"/>
              </a:rPr>
              <a:t>Ⅰ</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宋体" panose="02010600030101010101" pitchFamily="2" charset="-122"/>
                <a:ea typeface="微软雅黑" panose="020B0503020204020204" charset="-122"/>
                <a:cs typeface="Times New Roman" panose="02020603050405020304" pitchFamily="18" charset="0"/>
              </a:rPr>
              <a:t>Ⅱ</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有两个相邻的竖直匀强电场，方向相反，竖直虚线为电场边界，区域</a:t>
            </a:r>
            <a:r>
              <a:rPr lang="en-US" altLang="zh-CN" sz="2600" kern="100" dirty="0">
                <a:latin typeface="宋体" panose="02010600030101010101" pitchFamily="2" charset="-122"/>
                <a:ea typeface="微软雅黑" panose="020B0503020204020204" charset="-122"/>
                <a:cs typeface="Times New Roman" panose="02020603050405020304" pitchFamily="18" charset="0"/>
              </a:rPr>
              <a:t>Ⅱ</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的电场强度是区域</a:t>
            </a:r>
            <a:r>
              <a:rPr lang="en-US" altLang="zh-CN" sz="2600" kern="100" dirty="0">
                <a:latin typeface="宋体" panose="02010600030101010101" pitchFamily="2" charset="-122"/>
                <a:ea typeface="微软雅黑" panose="020B0503020204020204" charset="-122"/>
                <a:cs typeface="Times New Roman" panose="02020603050405020304" pitchFamily="18" charset="0"/>
              </a:rPr>
              <a:t>Ⅰ</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倍</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带电粒子以某初速度从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点在纸面内垂直左边界进入区域</a:t>
            </a:r>
            <a:r>
              <a:rPr lang="en-US" altLang="zh-CN" sz="2600" kern="100" dirty="0">
                <a:latin typeface="宋体" panose="02010600030101010101" pitchFamily="2" charset="-122"/>
                <a:ea typeface="微软雅黑" panose="020B0503020204020204" charset="-122"/>
                <a:cs typeface="Times New Roman" panose="02020603050405020304" pitchFamily="18" charset="0"/>
              </a:rPr>
              <a:t>Ⅰ</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，经过一段时间后，从区域</a:t>
            </a:r>
            <a:r>
              <a:rPr lang="en-US" altLang="zh-CN" sz="2600" kern="100" dirty="0">
                <a:latin typeface="宋体" panose="02010600030101010101" pitchFamily="2" charset="-122"/>
                <a:ea typeface="微软雅黑" panose="020B0503020204020204" charset="-122"/>
                <a:cs typeface="Times New Roman" panose="02020603050405020304" pitchFamily="18" charset="0"/>
              </a:rPr>
              <a:t>Ⅱ</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右边界上的</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未画出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垂直电场方向穿出，粒子重力不计，则</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粒子从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点运动到</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点电场力一直做正功</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两点的连线与电场线垂直</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粒子在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两点处动能相等</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粒子穿过两电场区域时间相等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5" name="TextBox 14"/>
          <p:cNvSpPr txBox="1"/>
          <p:nvPr/>
        </p:nvSpPr>
        <p:spPr>
          <a:xfrm>
            <a:off x="235520" y="4249829"/>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8"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5</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9"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矩形 23"/>
          <p:cNvSpPr/>
          <p:nvPr/>
        </p:nvSpPr>
        <p:spPr>
          <a:xfrm>
            <a:off x="9436037" y="5313615"/>
            <a:ext cx="686406" cy="492443"/>
          </a:xfrm>
          <a:prstGeom prst="rect">
            <a:avLst/>
          </a:prstGeom>
        </p:spPr>
        <p:txBody>
          <a:bodyPr wrap="none">
            <a:spAutoFit/>
          </a:bodyPr>
          <a:lstStyle/>
          <a:p>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rPr>
              <a:t>5</a:t>
            </a:r>
            <a:endParaRPr lang="zh-CN" altLang="en-US" sz="2600" dirty="0"/>
          </a:p>
        </p:txBody>
      </p:sp>
      <p:sp>
        <p:nvSpPr>
          <p:cNvPr id="25"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336898" name="Picture 2" descr="7-138"/>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95877" y="3153375"/>
            <a:ext cx="3776934" cy="2070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5</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矩形 13"/>
          <p:cNvSpPr/>
          <p:nvPr/>
        </p:nvSpPr>
        <p:spPr>
          <a:xfrm>
            <a:off x="360693" y="576764"/>
            <a:ext cx="11495153" cy="2492990"/>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ea typeface="微软雅黑" panose="020B0503020204020204" charset="-122"/>
                <a:cs typeface="Times New Roman" panose="02020603050405020304" pitchFamily="18" charset="0"/>
              </a:rPr>
              <a:t>解析</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由题意知，粒子在</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点速度垂直电场方向，所以从</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到</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的过程中在竖直方向先加速后减速，故电场力先做正功后做负功，</a:t>
            </a:r>
            <a:r>
              <a:rPr lang="en-US" altLang="zh-CN" sz="2600"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从</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到</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在竖直方向发生了位移，故</a:t>
            </a:r>
            <a:r>
              <a:rPr lang="en-US" altLang="zh-CN" sz="2600" i="1" kern="100" dirty="0">
                <a:latin typeface="Times New Roman" panose="02020603050405020304" pitchFamily="18" charset="0"/>
                <a:ea typeface="宋体" panose="02010600030101010101" pitchFamily="2" charset="-122"/>
              </a:rPr>
              <a:t>AB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的连线与电场方向不垂直，</a:t>
            </a:r>
            <a:r>
              <a:rPr lang="en-US" altLang="zh-CN" sz="2600"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粒子</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在水平方向一直做匀速直线运动，所以在</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两点处动能相等，</a:t>
            </a:r>
            <a:r>
              <a:rPr lang="en-US" altLang="zh-CN" sz="2600" kern="100" dirty="0">
                <a:latin typeface="Times New Roman" panose="02020603050405020304" pitchFamily="18" charset="0"/>
                <a:ea typeface="宋体" panose="02010600030101010101" pitchFamily="2" charset="-122"/>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6" name="Picture 2" descr="7-138"/>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1350" y="3069754"/>
            <a:ext cx="3776934" cy="2070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对象 12"/>
          <p:cNvGraphicFramePr>
            <a:graphicFrameLocks noChangeAspect="1"/>
          </p:cNvGraphicFramePr>
          <p:nvPr/>
        </p:nvGraphicFramePr>
        <p:xfrm>
          <a:off x="452455" y="2946425"/>
          <a:ext cx="7181850" cy="793750"/>
        </p:xfrm>
        <a:graphic>
          <a:graphicData uri="http://schemas.openxmlformats.org/presentationml/2006/ole">
            <mc:AlternateContent xmlns:mc="http://schemas.openxmlformats.org/markup-compatibility/2006">
              <mc:Choice xmlns:v="urn:schemas-microsoft-com:vml" Requires="v">
                <p:oleObj spid="_x0000_s338976" name="文档" r:id="rId13" imgW="7182485" imgH="795655" progId="Word.Document.12">
                  <p:embed/>
                </p:oleObj>
              </mc:Choice>
              <mc:Fallback>
                <p:oleObj name="文档" r:id="rId13" imgW="7182485" imgH="795655" progId="Word.Document.12">
                  <p:embed/>
                  <p:pic>
                    <p:nvPicPr>
                      <p:cNvPr id="0" name="图片 338975"/>
                      <p:cNvPicPr/>
                      <p:nvPr/>
                    </p:nvPicPr>
                    <p:blipFill>
                      <a:blip r:embed="rId14"/>
                      <a:stretch>
                        <a:fillRect/>
                      </a:stretch>
                    </p:blipFill>
                    <p:spPr>
                      <a:xfrm>
                        <a:off x="452455" y="2946425"/>
                        <a:ext cx="7181850" cy="793750"/>
                      </a:xfrm>
                      <a:prstGeom prst="rect">
                        <a:avLst/>
                      </a:prstGeom>
                    </p:spPr>
                  </p:pic>
                </p:oleObj>
              </mc:Fallback>
            </mc:AlternateContent>
          </a:graphicData>
        </a:graphic>
      </p:graphicFrame>
      <p:graphicFrame>
        <p:nvGraphicFramePr>
          <p:cNvPr id="17" name="对象 16"/>
          <p:cNvGraphicFramePr>
            <a:graphicFrameLocks noChangeAspect="1"/>
          </p:cNvGraphicFramePr>
          <p:nvPr/>
        </p:nvGraphicFramePr>
        <p:xfrm>
          <a:off x="452455" y="3738513"/>
          <a:ext cx="6821487" cy="793750"/>
        </p:xfrm>
        <a:graphic>
          <a:graphicData uri="http://schemas.openxmlformats.org/presentationml/2006/ole">
            <mc:AlternateContent xmlns:mc="http://schemas.openxmlformats.org/markup-compatibility/2006">
              <mc:Choice xmlns:v="urn:schemas-microsoft-com:vml" Requires="v">
                <p:oleObj spid="_x0000_s338977" name="文档" r:id="rId15" imgW="6823075" imgH="795655" progId="Word.Document.12">
                  <p:embed/>
                </p:oleObj>
              </mc:Choice>
              <mc:Fallback>
                <p:oleObj name="文档" r:id="rId15" imgW="6823075" imgH="795655" progId="Word.Document.12">
                  <p:embed/>
                  <p:pic>
                    <p:nvPicPr>
                      <p:cNvPr id="0" name="图片 338976"/>
                      <p:cNvPicPr/>
                      <p:nvPr/>
                    </p:nvPicPr>
                    <p:blipFill>
                      <a:blip r:embed="rId16"/>
                      <a:stretch>
                        <a:fillRect/>
                      </a:stretch>
                    </p:blipFill>
                    <p:spPr>
                      <a:xfrm>
                        <a:off x="452455" y="3738513"/>
                        <a:ext cx="6821487" cy="793750"/>
                      </a:xfrm>
                      <a:prstGeom prst="rect">
                        <a:avLst/>
                      </a:prstGeom>
                    </p:spPr>
                  </p:pic>
                </p:oleObj>
              </mc:Fallback>
            </mc:AlternateContent>
          </a:graphicData>
        </a:graphic>
      </p:graphicFrame>
      <p:graphicFrame>
        <p:nvGraphicFramePr>
          <p:cNvPr id="18" name="对象 17"/>
          <p:cNvGraphicFramePr>
            <a:graphicFrameLocks noChangeAspect="1"/>
          </p:cNvGraphicFramePr>
          <p:nvPr/>
        </p:nvGraphicFramePr>
        <p:xfrm>
          <a:off x="452455" y="4386585"/>
          <a:ext cx="6738938" cy="987425"/>
        </p:xfrm>
        <a:graphic>
          <a:graphicData uri="http://schemas.openxmlformats.org/presentationml/2006/ole">
            <mc:AlternateContent xmlns:mc="http://schemas.openxmlformats.org/markup-compatibility/2006">
              <mc:Choice xmlns:v="urn:schemas-microsoft-com:vml" Requires="v">
                <p:oleObj spid="_x0000_s338978" name="文档" r:id="rId17" imgW="6739255" imgH="989330" progId="Word.Document.12">
                  <p:embed/>
                </p:oleObj>
              </mc:Choice>
              <mc:Fallback>
                <p:oleObj name="文档" r:id="rId17" imgW="6739255" imgH="989330" progId="Word.Document.12">
                  <p:embed/>
                  <p:pic>
                    <p:nvPicPr>
                      <p:cNvPr id="0" name="图片 338977"/>
                      <p:cNvPicPr/>
                      <p:nvPr/>
                    </p:nvPicPr>
                    <p:blipFill>
                      <a:blip r:embed="rId18"/>
                      <a:stretch>
                        <a:fillRect/>
                      </a:stretch>
                    </p:blipFill>
                    <p:spPr>
                      <a:xfrm>
                        <a:off x="452455" y="4386585"/>
                        <a:ext cx="6738938" cy="987425"/>
                      </a:xfrm>
                      <a:prstGeom prst="rect">
                        <a:avLst/>
                      </a:prstGeom>
                    </p:spPr>
                  </p:pic>
                </p:oleObj>
              </mc:Fallback>
            </mc:AlternateContent>
          </a:graphicData>
        </a:graphic>
      </p:graphicFrame>
      <p:sp>
        <p:nvSpPr>
          <p:cNvPr id="19" name="Rectangle 21">
            <a:hlinkClick r:id="rId19"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linds(horizontal)">
                                      <p:cBhvr>
                                        <p:cTn id="7" dur="750"/>
                                        <p:tgtEl>
                                          <p:spTgt spid="1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750"/>
                                        <p:tgtEl>
                                          <p:spTgt spid="16"/>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blinds(horizontal)">
                                      <p:cBhvr>
                                        <p:cTn id="14" dur="750"/>
                                        <p:tgtEl>
                                          <p:spTgt spid="14">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14">
                                            <p:txEl>
                                              <p:pRg st="2" end="2"/>
                                            </p:txEl>
                                          </p:spTgt>
                                        </p:tgtEl>
                                        <p:attrNameLst>
                                          <p:attrName>style.visibility</p:attrName>
                                        </p:attrNameLst>
                                      </p:cBhvr>
                                      <p:to>
                                        <p:strVal val="visible"/>
                                      </p:to>
                                    </p:set>
                                    <p:animEffect transition="in" filter="blinds(horizontal)">
                                      <p:cBhvr>
                                        <p:cTn id="18" dur="750"/>
                                        <p:tgtEl>
                                          <p:spTgt spid="14">
                                            <p:txEl>
                                              <p:pRg st="2" end="2"/>
                                            </p:txEl>
                                          </p:spTgt>
                                        </p:tgtEl>
                                      </p:cBhvr>
                                    </p:animEffect>
                                  </p:childTnLst>
                                </p:cTn>
                              </p:par>
                            </p:childTnLst>
                          </p:cTn>
                        </p:par>
                        <p:par>
                          <p:cTn id="19" fill="hold">
                            <p:stCondLst>
                              <p:cond delay="3000"/>
                            </p:stCondLst>
                            <p:childTnLst>
                              <p:par>
                                <p:cTn id="20" presetID="3" presetClass="entr" presetSubtype="1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750"/>
                                        <p:tgtEl>
                                          <p:spTgt spid="13"/>
                                        </p:tgtEl>
                                      </p:cBhvr>
                                    </p:animEffect>
                                  </p:childTnLst>
                                </p:cTn>
                              </p:par>
                            </p:childTnLst>
                          </p:cTn>
                        </p:par>
                        <p:par>
                          <p:cTn id="23" fill="hold">
                            <p:stCondLst>
                              <p:cond delay="4000"/>
                            </p:stCondLst>
                            <p:childTnLst>
                              <p:par>
                                <p:cTn id="24" presetID="3" presetClass="entr" presetSubtype="10"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750"/>
                                        <p:tgtEl>
                                          <p:spTgt spid="17"/>
                                        </p:tgtEl>
                                      </p:cBhvr>
                                    </p:animEffect>
                                  </p:childTnLst>
                                </p:cTn>
                              </p:par>
                            </p:childTnLst>
                          </p:cTn>
                        </p:par>
                        <p:par>
                          <p:cTn id="27" fill="hold">
                            <p:stCondLst>
                              <p:cond delay="5000"/>
                            </p:stCondLst>
                            <p:childTnLst>
                              <p:par>
                                <p:cTn id="28" presetID="3" presetClass="entr" presetSubtype="10"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linds(horizontal)">
                                      <p:cBhvr>
                                        <p:cTn id="30"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矩形 9"/>
          <p:cNvSpPr/>
          <p:nvPr/>
        </p:nvSpPr>
        <p:spPr>
          <a:xfrm>
            <a:off x="389206" y="693490"/>
            <a:ext cx="11412000" cy="3724072"/>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6. </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安徽芜湖市上学期期末</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某静电场在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轴上各点的电势</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φ</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随坐标</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的分布图象如图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6.</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轴上</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三点的电势值分别为</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，电场强度沿</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轴方向的分量大小分别为</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Ax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Ox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Bx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，电子在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三点的电势能分别为</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B</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下列判断正确的是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  	</a:t>
            </a: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	</a:t>
            </a:r>
            <a:r>
              <a:rPr lang="en-US" altLang="zh-CN" sz="2600" kern="100" dirty="0" err="1" smtClean="0">
                <a:latin typeface="Times New Roman" panose="02020603050405020304" pitchFamily="18" charset="0"/>
                <a:ea typeface="微软雅黑" panose="020B0503020204020204" charset="-122"/>
                <a:cs typeface="Courier New" panose="02070309020205020404" pitchFamily="49" charset="0"/>
              </a:rPr>
              <a:t>B.</a:t>
            </a:r>
            <a:r>
              <a:rPr lang="en-US" altLang="zh-CN" sz="2600" i="1" kern="100" dirty="0" err="1" smtClean="0">
                <a:latin typeface="Times New Roman" panose="02020603050405020304" pitchFamily="18" charset="0"/>
                <a:ea typeface="微软雅黑" panose="020B0503020204020204" charset="-122"/>
                <a:cs typeface="Courier New" panose="02070309020205020404" pitchFamily="49" charset="0"/>
              </a:rPr>
              <a:t>E</a:t>
            </a:r>
            <a:r>
              <a:rPr lang="en-US" altLang="zh-CN" sz="2600" i="1" kern="100" baseline="-25000" dirty="0" err="1" smtClean="0">
                <a:latin typeface="Times New Roman" panose="02020603050405020304" pitchFamily="18" charset="0"/>
                <a:ea typeface="微软雅黑" panose="020B0503020204020204" charset="-122"/>
                <a:cs typeface="Courier New" panose="02070309020205020404" pitchFamily="49" charset="0"/>
              </a:rPr>
              <a:t>Ox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Bx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Ax</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err="1">
                <a:latin typeface="Times New Roman" panose="02020603050405020304" pitchFamily="18" charset="0"/>
                <a:ea typeface="微软雅黑" panose="020B0503020204020204" charset="-122"/>
                <a:cs typeface="Courier New" panose="02070309020205020404" pitchFamily="49" charset="0"/>
              </a:rPr>
              <a:t>C.</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  	</a:t>
            </a:r>
            <a:r>
              <a:rPr lang="en-US" altLang="zh-CN" sz="2600" kern="100" dirty="0" err="1">
                <a:latin typeface="Times New Roman" panose="02020603050405020304" pitchFamily="18" charset="0"/>
                <a:ea typeface="微软雅黑" panose="020B0503020204020204" charset="-122"/>
                <a:cs typeface="Courier New" panose="02070309020205020404" pitchFamily="49" charset="0"/>
              </a:rPr>
              <a:t>D.</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B</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6</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4"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9551590" y="4581922"/>
            <a:ext cx="686406" cy="492443"/>
          </a:xfrm>
          <a:prstGeom prst="rect">
            <a:avLst/>
          </a:prstGeom>
        </p:spPr>
        <p:txBody>
          <a:bodyPr wrap="none">
            <a:spAutoFit/>
          </a:bodyPr>
          <a:lstStyle/>
          <a:p>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rPr>
              <a:t>6</a:t>
            </a:r>
            <a:endParaRPr lang="zh-CN" altLang="en-US" sz="2600" b="1" dirty="0"/>
          </a:p>
        </p:txBody>
      </p:sp>
      <p:sp>
        <p:nvSpPr>
          <p:cNvPr id="16"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TextBox 14"/>
          <p:cNvSpPr txBox="1"/>
          <p:nvPr/>
        </p:nvSpPr>
        <p:spPr>
          <a:xfrm>
            <a:off x="3934966" y="364581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pic>
        <p:nvPicPr>
          <p:cNvPr id="337922" name="Picture 2" descr="7-139"/>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95406" y="2493690"/>
            <a:ext cx="3904280" cy="192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2"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6</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4"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7"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334566" y="765498"/>
            <a:ext cx="7488832" cy="1816908"/>
          </a:xfrm>
          <a:prstGeom prst="rect">
            <a:avLst/>
          </a:prstGeom>
        </p:spPr>
        <p:txBody>
          <a:bodyPr wrap="square">
            <a:spAutoFit/>
          </a:bodyPr>
          <a:lstStyle/>
          <a:p>
            <a:pPr lvl="0" algn="just">
              <a:lnSpc>
                <a:spcPct val="150000"/>
              </a:lnSpc>
            </a:pPr>
            <a:r>
              <a:rPr lang="zh-CN" altLang="zh-CN" sz="2600" b="1" kern="100" dirty="0">
                <a:solidFill>
                  <a:srgbClr val="0000FF"/>
                </a:solidFill>
                <a:ea typeface="微软雅黑" panose="020B0503020204020204" charset="-122"/>
                <a:cs typeface="Times New Roman" panose="02020603050405020304" pitchFamily="18" charset="0"/>
              </a:rPr>
              <a:t>解析</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由题图知，</a:t>
            </a:r>
            <a:r>
              <a:rPr lang="en-US" altLang="zh-CN" sz="2600" i="1" kern="100" dirty="0" err="1">
                <a:latin typeface="Times New Roman" panose="02020603050405020304" pitchFamily="18" charset="0"/>
                <a:ea typeface="宋体" panose="02010600030101010101" pitchFamily="2" charset="-122"/>
              </a:rPr>
              <a:t>φ</a:t>
            </a:r>
            <a:r>
              <a:rPr lang="en-US" altLang="zh-CN" sz="2600" i="1" kern="100" baseline="-25000" dirty="0" err="1">
                <a:latin typeface="Times New Roman" panose="02020603050405020304" pitchFamily="18" charset="0"/>
                <a:ea typeface="宋体" panose="02010600030101010101" pitchFamily="2" charset="-122"/>
              </a:rPr>
              <a:t>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rPr>
              <a:t>φ</a:t>
            </a:r>
            <a:r>
              <a:rPr lang="en-US" altLang="zh-CN" sz="2600" i="1" kern="100" baseline="-25000" dirty="0" err="1">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rPr>
              <a:t>φ</a:t>
            </a:r>
            <a:r>
              <a:rPr lang="en-US" altLang="zh-CN" sz="2600" i="1" kern="100" baseline="-25000" dirty="0" err="1">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lvl="0" algn="just">
              <a:lnSpc>
                <a:spcPct val="150000"/>
              </a:lnSpc>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根据</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图象切线斜率的大小表示电场强度沿</a:t>
            </a:r>
            <a:r>
              <a:rPr lang="en-US" altLang="zh-CN" sz="2600" i="1" kern="100" dirty="0">
                <a:latin typeface="Times New Roman" panose="02020603050405020304" pitchFamily="18" charset="0"/>
                <a:ea typeface="宋体" panose="02010600030101010101" pitchFamily="2" charset="-122"/>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轴方向的分量大小，则知，</a:t>
            </a:r>
            <a:r>
              <a:rPr lang="en-US" altLang="zh-CN" sz="2600" i="1" kern="100" dirty="0" err="1">
                <a:latin typeface="Times New Roman" panose="02020603050405020304" pitchFamily="18" charset="0"/>
                <a:ea typeface="宋体" panose="02010600030101010101" pitchFamily="2" charset="-122"/>
              </a:rPr>
              <a:t>E</a:t>
            </a:r>
            <a:r>
              <a:rPr lang="en-US" altLang="zh-CN" sz="2600" i="1" kern="100" baseline="-25000" dirty="0" err="1">
                <a:latin typeface="Times New Roman" panose="02020603050405020304" pitchFamily="18" charset="0"/>
                <a:ea typeface="宋体" panose="02010600030101010101" pitchFamily="2" charset="-122"/>
              </a:rPr>
              <a:t>Ox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rPr>
              <a:t>E</a:t>
            </a:r>
            <a:r>
              <a:rPr lang="en-US" altLang="zh-CN" sz="2600" i="1" kern="100" baseline="-25000" dirty="0" err="1">
                <a:latin typeface="Times New Roman" panose="02020603050405020304" pitchFamily="18" charset="0"/>
                <a:ea typeface="宋体" panose="02010600030101010101" pitchFamily="2" charset="-122"/>
              </a:rPr>
              <a:t>Bx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rPr>
              <a:t>E</a:t>
            </a:r>
            <a:r>
              <a:rPr lang="en-US" altLang="zh-CN" sz="2600" i="1" kern="100" baseline="-25000" dirty="0" err="1">
                <a:latin typeface="Times New Roman" panose="02020603050405020304" pitchFamily="18" charset="0"/>
                <a:ea typeface="宋体" panose="02010600030101010101" pitchFamily="2" charset="-122"/>
              </a:rPr>
              <a:t>Ax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endParaRPr lang="en-US"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7" name="Picture 2" descr="7-139"/>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95406" y="621482"/>
            <a:ext cx="3904280" cy="192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334566" y="2520980"/>
            <a:ext cx="11521280" cy="2492990"/>
          </a:xfrm>
          <a:prstGeom prst="rect">
            <a:avLst/>
          </a:prstGeom>
        </p:spPr>
        <p:txBody>
          <a:bodyPr wrap="square">
            <a:spAutoFit/>
          </a:bodyPr>
          <a:lstStyle/>
          <a:p>
            <a:pPr algn="just">
              <a:lnSpc>
                <a:spcPct val="150000"/>
              </a:lnSpc>
              <a:spcAft>
                <a:spcPts val="0"/>
              </a:spcAft>
            </a:pP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因电子带负电，故根据电势能公式</a:t>
            </a:r>
            <a:r>
              <a:rPr lang="en-US" altLang="zh-CN" sz="2600" i="1" kern="100" spc="-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spc="-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spc="-100" dirty="0" err="1">
                <a:latin typeface="Times New Roman" panose="02020603050405020304" pitchFamily="18" charset="0"/>
                <a:ea typeface="宋体" panose="02010600030101010101" pitchFamily="2" charset="-122"/>
                <a:cs typeface="Courier New" panose="02070309020205020404" pitchFamily="49" charset="0"/>
              </a:rPr>
              <a:t>qφ</a:t>
            </a: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spc="-100" dirty="0" err="1">
                <a:latin typeface="Times New Roman" panose="02020603050405020304" pitchFamily="18" charset="0"/>
                <a:ea typeface="宋体" panose="02010600030101010101" pitchFamily="2" charset="-122"/>
                <a:cs typeface="Courier New" panose="02070309020205020404" pitchFamily="49" charset="0"/>
              </a:rPr>
              <a:t>eφ</a:t>
            </a: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可知，</a:t>
            </a:r>
            <a:r>
              <a:rPr lang="en-US" altLang="zh-CN" sz="2600" i="1" kern="100" spc="-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spc="-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spc="-100" baseline="-25000" dirty="0" err="1">
                <a:latin typeface="Times New Roman" panose="02020603050405020304" pitchFamily="18" charset="0"/>
                <a:ea typeface="宋体" panose="02010600030101010101" pitchFamily="2" charset="-122"/>
                <a:cs typeface="Courier New" panose="02070309020205020404" pitchFamily="49" charset="0"/>
              </a:rPr>
              <a:t>O</a:t>
            </a: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spc="-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spc="-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spc="-100" baseline="-25000" dirty="0" err="1">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spc="-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spc="-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spc="-100" baseline="-25000" dirty="0" err="1">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spc="-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spc="-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spc="-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spc="-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题图知，</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OA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间电势差大于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OB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间电势差，即有</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U</a:t>
            </a:r>
            <a:r>
              <a:rPr lang="en-US" altLang="zh-CN" sz="2600" i="1" kern="100" baseline="-25000" dirty="0">
                <a:latin typeface="Times New Roman" panose="02020603050405020304" pitchFamily="18" charset="0"/>
                <a:ea typeface="宋体" panose="02010600030101010101" pitchFamily="2" charset="-122"/>
                <a:cs typeface="Courier New" panose="02070309020205020404" pitchFamily="49" charset="0"/>
              </a:rPr>
              <a:t>AO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U</a:t>
            </a:r>
            <a:r>
              <a:rPr lang="en-US" altLang="zh-CN" sz="2600" i="1" kern="100" baseline="-25000" dirty="0">
                <a:latin typeface="Times New Roman" panose="02020603050405020304" pitchFamily="18" charset="0"/>
                <a:ea typeface="宋体" panose="02010600030101010101" pitchFamily="2" charset="-122"/>
                <a:cs typeface="Courier New" panose="02070309020205020404" pitchFamily="49" charset="0"/>
              </a:rPr>
              <a:t>BO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，即</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φ</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φ</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φ</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φ</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，电子带负电，则根据电势能公式</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qφ</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smtClean="0">
                <a:latin typeface="Times New Roman" panose="02020603050405020304" pitchFamily="18" charset="0"/>
                <a:ea typeface="宋体" panose="02010600030101010101" pitchFamily="2" charset="-122"/>
                <a:cs typeface="Courier New" panose="02070309020205020404" pitchFamily="49" charset="0"/>
              </a:rPr>
              <a:t>eφ</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得</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O</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，即</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A</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&gt;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O</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E</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p</a:t>
            </a:r>
            <a:r>
              <a:rPr lang="en-US" altLang="zh-CN" sz="2600" i="1" kern="100" baseline="-25000" dirty="0" err="1">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6"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75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750"/>
                                        <p:tgtEl>
                                          <p:spTgt spid="17"/>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750"/>
                                        <p:tgtEl>
                                          <p:spTgt spid="3">
                                            <p:txEl>
                                              <p:pRg st="0" end="0"/>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4566" y="768688"/>
            <a:ext cx="11521280" cy="4293483"/>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7.</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(2016·</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全国卷</a:t>
            </a:r>
            <a:r>
              <a:rPr lang="en-US" altLang="zh-CN" sz="2600" kern="100" dirty="0">
                <a:latin typeface="宋体" panose="02010600030101010101" pitchFamily="2" charset="-122"/>
                <a:ea typeface="楷体_GB2312" panose="02010609030101010101" pitchFamily="49" charset="-122"/>
                <a:cs typeface="Times New Roman" panose="02020603050405020304" pitchFamily="18" charset="0"/>
              </a:rPr>
              <a:t>Ⅰ</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7</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所示，一带负电荷的油滴在匀强电场中运动，其轨迹在竖直面</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纸面</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内，且相对于过轨迹最低点</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的竖直线对称</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忽略空气阻力</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由此可知</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点的电势比</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点高</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油滴在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点的动能比它在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点的大</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油滴在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点的电势能比它在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点的大</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油滴在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点的加速度大小比它在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点的小</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srgbClr val="0000FF"/>
                </a:solidFill>
                <a:latin typeface="Broadway" pitchFamily="82" charset="0"/>
                <a:ea typeface="楷体" panose="02010609060101010101" pitchFamily="49" charset="-122"/>
                <a:cs typeface="经典繁仿黑" pitchFamily="49" charset="-122"/>
              </a:rPr>
              <a:t>7</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4"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8"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TextBox 14"/>
          <p:cNvSpPr txBox="1"/>
          <p:nvPr/>
        </p:nvSpPr>
        <p:spPr>
          <a:xfrm>
            <a:off x="180930" y="256569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4"/>
          <p:cNvSpPr txBox="1"/>
          <p:nvPr/>
        </p:nvSpPr>
        <p:spPr>
          <a:xfrm>
            <a:off x="180930" y="3141762"/>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6" name="矩形 25"/>
          <p:cNvSpPr/>
          <p:nvPr/>
        </p:nvSpPr>
        <p:spPr>
          <a:xfrm>
            <a:off x="334566" y="117426"/>
            <a:ext cx="2518638" cy="692497"/>
          </a:xfrm>
          <a:prstGeom prst="rect">
            <a:avLst/>
          </a:prstGeom>
        </p:spPr>
        <p:txBody>
          <a:bodyPr wrap="none">
            <a:spAutoFit/>
          </a:bodyPr>
          <a:lstStyle/>
          <a:p>
            <a:pPr lvl="0" algn="just">
              <a:lnSpc>
                <a:spcPct val="150000"/>
              </a:lnSpc>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二、多项选择题</a:t>
            </a:r>
            <a:endParaRPr lang="zh-CN" altLang="zh-CN" sz="26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27" name="矩形 26"/>
          <p:cNvSpPr/>
          <p:nvPr/>
        </p:nvSpPr>
        <p:spPr>
          <a:xfrm>
            <a:off x="8615486" y="4293890"/>
            <a:ext cx="686406" cy="492443"/>
          </a:xfrm>
          <a:prstGeom prst="rect">
            <a:avLst/>
          </a:prstGeom>
        </p:spPr>
        <p:txBody>
          <a:bodyPr wrap="none">
            <a:spAutoFit/>
          </a:bodyPr>
          <a:lstStyle/>
          <a:p>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rPr>
              <a:t>7</a:t>
            </a:r>
            <a:endParaRPr lang="zh-CN" altLang="en-US" sz="2600" dirty="0"/>
          </a:p>
        </p:txBody>
      </p:sp>
      <p:pic>
        <p:nvPicPr>
          <p:cNvPr id="339970" name="Picture 2" descr="7-140"/>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26686" y="2566913"/>
            <a:ext cx="3089000" cy="122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34567" y="549474"/>
            <a:ext cx="7992888" cy="3387338"/>
          </a:xfrm>
          <a:prstGeom prst="rect">
            <a:avLst/>
          </a:prstGeom>
        </p:spPr>
        <p:txBody>
          <a:bodyPr wrap="square">
            <a:spAutoFit/>
          </a:bodyPr>
          <a:lstStyle/>
          <a:p>
            <a:pPr lvl="0" algn="just">
              <a:lnSpc>
                <a:spcPct val="135000"/>
              </a:lnSpc>
            </a:pPr>
            <a:r>
              <a:rPr lang="zh-CN" altLang="zh-CN" sz="2600" b="1" kern="100" dirty="0">
                <a:solidFill>
                  <a:srgbClr val="0000FF"/>
                </a:solidFill>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由于油滴受到的电场力和重力都是恒力，所以合外力为恒力，加速度恒定不变，</a:t>
            </a:r>
            <a:r>
              <a:rPr lang="en-US" altLang="zh-CN" sz="2600" kern="100" dirty="0">
                <a:latin typeface="Times New Roman" panose="02020603050405020304" pitchFamily="18" charset="0"/>
                <a:ea typeface="宋体" panose="02010600030101010101" pitchFamily="2" charset="-122"/>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选项错误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lvl="0" algn="just">
              <a:lnSpc>
                <a:spcPct val="135000"/>
              </a:lnSpc>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由于</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油滴轨迹相对于过</a:t>
            </a:r>
            <a:r>
              <a:rPr lang="en-US" altLang="zh-CN" sz="2600" i="1" kern="100" dirty="0">
                <a:latin typeface="Times New Roman" panose="02020603050405020304" pitchFamily="18" charset="0"/>
                <a:ea typeface="宋体" panose="02010600030101010101" pitchFamily="2" charset="-122"/>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的竖直线对称且合外力总是指向轨迹弯曲内侧，所以油滴所受合外力沿竖直向上的方向，因此电场力竖直向上，且</a:t>
            </a:r>
            <a:r>
              <a:rPr lang="en-US" altLang="zh-CN" sz="2600" i="1" kern="100" dirty="0" err="1">
                <a:latin typeface="Times New Roman" panose="02020603050405020304" pitchFamily="18" charset="0"/>
                <a:ea typeface="宋体" panose="02010600030101010101" pitchFamily="2" charset="-122"/>
              </a:rPr>
              <a:t>qE</a:t>
            </a:r>
            <a:r>
              <a:rPr lang="en-US" altLang="zh-CN" sz="2600" kern="100" dirty="0">
                <a:latin typeface="Times New Roman" panose="02020603050405020304" pitchFamily="18" charset="0"/>
                <a:ea typeface="宋体" panose="02010600030101010101" pitchFamily="2" charset="-122"/>
              </a:rPr>
              <a:t>&gt;</a:t>
            </a:r>
            <a:r>
              <a:rPr lang="en-US" altLang="zh-CN" sz="2600" i="1" kern="100" dirty="0">
                <a:latin typeface="Times New Roman" panose="02020603050405020304" pitchFamily="18" charset="0"/>
                <a:ea typeface="宋体" panose="02010600030101010101" pitchFamily="2" charset="-122"/>
              </a:rPr>
              <a:t>mg</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，则电场方向竖直向下，所以</a:t>
            </a:r>
            <a:r>
              <a:rPr lang="en-US" altLang="zh-CN" sz="2600" i="1" kern="100" dirty="0">
                <a:latin typeface="Times New Roman" panose="02020603050405020304" pitchFamily="18" charset="0"/>
                <a:ea typeface="宋体" panose="02010600030101010101" pitchFamily="2" charset="-122"/>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点的电势比</a:t>
            </a:r>
            <a:r>
              <a:rPr lang="en-US" altLang="zh-CN" sz="2600" i="1" kern="100" dirty="0">
                <a:latin typeface="Times New Roman" panose="02020603050405020304" pitchFamily="18" charset="0"/>
                <a:ea typeface="宋体" panose="02010600030101010101" pitchFamily="2" charset="-122"/>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点的高，</a:t>
            </a:r>
            <a:r>
              <a:rPr lang="en-US" altLang="zh-CN" sz="2600"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选项正确；</a:t>
            </a:r>
            <a:endParaRPr lang="en-US"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12"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srgbClr val="0000FF"/>
                </a:solidFill>
                <a:latin typeface="Broadway" pitchFamily="82" charset="0"/>
                <a:ea typeface="楷体" panose="02010609060101010101" pitchFamily="49" charset="-122"/>
                <a:cs typeface="经典繁仿黑" pitchFamily="49" charset="-122"/>
              </a:rPr>
              <a:t>7</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5"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19" name="Picture 2" descr="7-140"/>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87494" y="1845618"/>
            <a:ext cx="3089000" cy="122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334566" y="3717826"/>
            <a:ext cx="11521280" cy="2492990"/>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假设油滴从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点运动到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点，当油滴从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点运动到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点时，电场力做正功，电势能减小，</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选项错误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假设</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油滴从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点运动到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点，当油滴从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点运动到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点的过程中，合外力做正功，动能增加，所以油滴在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点的动能大于在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点的动能，</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选项正确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0"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75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750"/>
                                        <p:tgtEl>
                                          <p:spTgt spid="19"/>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linds(horizontal)">
                                      <p:cBhvr>
                                        <p:cTn id="14" dur="750"/>
                                        <p:tgtEl>
                                          <p:spTgt spid="6">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750"/>
                                        <p:tgtEl>
                                          <p:spTgt spid="5">
                                            <p:txEl>
                                              <p:pRg st="0" end="0"/>
                                            </p:txEl>
                                          </p:spTgt>
                                        </p:tgtEl>
                                      </p:cBhvr>
                                    </p:animEffect>
                                  </p:childTnLst>
                                </p:cTn>
                              </p:par>
                            </p:childTnLst>
                          </p:cTn>
                        </p:par>
                        <p:par>
                          <p:cTn id="19" fill="hold">
                            <p:stCondLst>
                              <p:cond delay="3000"/>
                            </p:stCondLst>
                            <p:childTnLst>
                              <p:par>
                                <p:cTn id="20" presetID="3" presetClass="entr" presetSubtype="10" fill="hold" nodeType="after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4566" y="426095"/>
            <a:ext cx="11521280" cy="4849380"/>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8.</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湖北</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4</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月份调研</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一匀强电场的方向平行于纸面，平面内有矩形</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abcd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，已知</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8 cm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bc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6 cm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8</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三点的电势分别为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 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16 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22 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一电荷量为＋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的粒子从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点沿</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bd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方向以</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4 eV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的初动能射入电场，恰好经过</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点，不计粒子重力，下列说法正确的是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点的电势比</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点低</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4.8 V</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电场强度的大小为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125 V/m</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粒子到达</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点时的动能为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 eV</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仅改变粒子的电性，粒子能通过</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16"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8</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6"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7"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矩形 23"/>
          <p:cNvSpPr/>
          <p:nvPr/>
        </p:nvSpPr>
        <p:spPr>
          <a:xfrm>
            <a:off x="9263558" y="4581922"/>
            <a:ext cx="686406" cy="616579"/>
          </a:xfrm>
          <a:prstGeom prst="rect">
            <a:avLst/>
          </a:prstGeom>
        </p:spPr>
        <p:txBody>
          <a:bodyPr wrap="none">
            <a:spAutoFit/>
          </a:bodyPr>
          <a:lstStyle/>
          <a:p>
            <a:pPr algn="ctr">
              <a:lnSpc>
                <a:spcPct val="150000"/>
              </a:lnSpc>
              <a:spcAft>
                <a:spcPts val="0"/>
              </a:spcAft>
            </a:pPr>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cs typeface="Courier New" panose="02070309020205020404" pitchFamily="49" charset="0"/>
              </a:rPr>
              <a:t>8</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8"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TextBox 14"/>
          <p:cNvSpPr txBox="1"/>
          <p:nvPr/>
        </p:nvSpPr>
        <p:spPr>
          <a:xfrm>
            <a:off x="180930" y="3429794"/>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5" name="TextBox 14"/>
          <p:cNvSpPr txBox="1"/>
          <p:nvPr/>
        </p:nvSpPr>
        <p:spPr>
          <a:xfrm>
            <a:off x="180930" y="404177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pic>
        <p:nvPicPr>
          <p:cNvPr id="340994" name="Picture 2" descr="7-141"/>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95406" y="2327701"/>
            <a:ext cx="3089000" cy="2038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58357" y="506692"/>
            <a:ext cx="11412000" cy="4647402"/>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panose="02020603050405020304" pitchFamily="18" charset="0"/>
                <a:ea typeface="微软雅黑" panose="020B0503020204020204" charset="-122"/>
                <a:cs typeface="Courier New" panose="02070309020205020404" pitchFamily="49" charset="0"/>
              </a:rPr>
              <a:t>9.</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800" kern="100" dirty="0">
                <a:latin typeface="Times New Roman" panose="02020603050405020304" pitchFamily="18" charset="0"/>
                <a:ea typeface="微软雅黑" panose="020B0503020204020204" charset="-122"/>
                <a:cs typeface="Courier New" panose="02070309020205020404" pitchFamily="49" charset="0"/>
              </a:rPr>
              <a:t>9</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，水平向右的匀强电场中，一带电粒子从</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点以竖直向上的初速度开始运动，经最高点</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后回到与</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在同一水平线上的</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点，粒子从</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到</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过程中克服重力做功</a:t>
            </a:r>
            <a:r>
              <a:rPr lang="en-US" altLang="zh-CN" sz="2800" kern="100" dirty="0">
                <a:latin typeface="Times New Roman" panose="02020603050405020304" pitchFamily="18" charset="0"/>
                <a:ea typeface="微软雅黑" panose="020B0503020204020204" charset="-122"/>
                <a:cs typeface="Courier New" panose="02070309020205020404" pitchFamily="49" charset="0"/>
              </a:rPr>
              <a:t>2 J</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，电场力做功</a:t>
            </a:r>
            <a:r>
              <a:rPr lang="en-US" altLang="zh-CN" sz="2800" kern="100" dirty="0">
                <a:latin typeface="Times New Roman" panose="02020603050405020304" pitchFamily="18" charset="0"/>
                <a:ea typeface="微软雅黑" panose="020B0503020204020204" charset="-122"/>
                <a:cs typeface="Courier New" panose="02070309020205020404" pitchFamily="49" charset="0"/>
              </a:rPr>
              <a:t>3 J</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，则</a:t>
            </a:r>
            <a:endParaRPr lang="zh-CN" altLang="zh-CN" sz="11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粒子在</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点的动能比在</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点多</a:t>
            </a:r>
            <a:r>
              <a:rPr lang="en-US" altLang="zh-CN" sz="2800" kern="100" dirty="0">
                <a:latin typeface="Times New Roman" panose="02020603050405020304" pitchFamily="18" charset="0"/>
                <a:ea typeface="微软雅黑" panose="020B0503020204020204" charset="-122"/>
                <a:cs typeface="Courier New" panose="02070309020205020404" pitchFamily="49" charset="0"/>
              </a:rPr>
              <a:t>1 J</a:t>
            </a:r>
            <a:endParaRPr lang="zh-CN" altLang="zh-CN" sz="11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粒子在</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点的电势能比在</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点少</a:t>
            </a:r>
            <a:r>
              <a:rPr lang="en-US" altLang="zh-CN" sz="2800" kern="100" dirty="0">
                <a:latin typeface="Times New Roman" panose="02020603050405020304" pitchFamily="18" charset="0"/>
                <a:ea typeface="微软雅黑" panose="020B0503020204020204" charset="-122"/>
                <a:cs typeface="Courier New" panose="02070309020205020404" pitchFamily="49" charset="0"/>
              </a:rPr>
              <a:t>3 J</a:t>
            </a:r>
            <a:endParaRPr lang="zh-CN" altLang="zh-CN" sz="11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粒子在</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点的机械能比在</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点多</a:t>
            </a:r>
            <a:r>
              <a:rPr lang="en-US" altLang="zh-CN" sz="2800" kern="100" dirty="0">
                <a:latin typeface="Times New Roman" panose="02020603050405020304" pitchFamily="18" charset="0"/>
                <a:ea typeface="微软雅黑" panose="020B0503020204020204" charset="-122"/>
                <a:cs typeface="Courier New" panose="02070309020205020404" pitchFamily="49" charset="0"/>
              </a:rPr>
              <a:t>12 J</a:t>
            </a:r>
            <a:endParaRPr lang="zh-CN" altLang="zh-CN" sz="11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粒子在</a:t>
            </a:r>
            <a:r>
              <a:rPr lang="en-US" altLang="zh-CN" sz="28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800" kern="100" dirty="0">
                <a:latin typeface="Times New Roman" panose="02020603050405020304" pitchFamily="18" charset="0"/>
                <a:ea typeface="微软雅黑" panose="020B0503020204020204" charset="-122"/>
                <a:cs typeface="Times New Roman" panose="02020603050405020304" pitchFamily="18" charset="0"/>
              </a:rPr>
              <a:t>点的动能为</a:t>
            </a:r>
            <a:r>
              <a:rPr lang="en-US" altLang="zh-CN" sz="2800" kern="100" dirty="0">
                <a:latin typeface="Times New Roman" panose="02020603050405020304" pitchFamily="18" charset="0"/>
                <a:ea typeface="微软雅黑" panose="020B0503020204020204" charset="-122"/>
                <a:cs typeface="Courier New" panose="02070309020205020404" pitchFamily="49" charset="0"/>
              </a:rPr>
              <a:t>6 J</a:t>
            </a:r>
            <a:endParaRPr lang="zh-CN" altLang="zh-CN" sz="11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7"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9</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3" name="矩形 2"/>
          <p:cNvSpPr/>
          <p:nvPr/>
        </p:nvSpPr>
        <p:spPr>
          <a:xfrm>
            <a:off x="8615486" y="4509914"/>
            <a:ext cx="686406" cy="616579"/>
          </a:xfrm>
          <a:prstGeom prst="rect">
            <a:avLst/>
          </a:prstGeom>
        </p:spPr>
        <p:txBody>
          <a:bodyPr wrap="none">
            <a:spAutoFit/>
          </a:bodyPr>
          <a:lstStyle/>
          <a:p>
            <a:pPr algn="ctr">
              <a:lnSpc>
                <a:spcPct val="150000"/>
              </a:lnSpc>
              <a:spcAft>
                <a:spcPts val="0"/>
              </a:spcAft>
            </a:pPr>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cs typeface="Courier New" panose="02070309020205020404" pitchFamily="49" charset="0"/>
              </a:rPr>
              <a:t>9</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342018" name="Picture 2" descr="7-142"/>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3358" y="2493690"/>
            <a:ext cx="3043704" cy="192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4"/>
          <p:cNvSpPr txBox="1"/>
          <p:nvPr/>
        </p:nvSpPr>
        <p:spPr>
          <a:xfrm>
            <a:off x="252938" y="2493690"/>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4" name="TextBox 14"/>
          <p:cNvSpPr txBox="1"/>
          <p:nvPr/>
        </p:nvSpPr>
        <p:spPr>
          <a:xfrm>
            <a:off x="252938" y="3753746"/>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8"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14"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9</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5" name="矩形 4"/>
          <p:cNvSpPr/>
          <p:nvPr/>
        </p:nvSpPr>
        <p:spPr>
          <a:xfrm>
            <a:off x="334566" y="624964"/>
            <a:ext cx="8568952" cy="1292662"/>
          </a:xfrm>
          <a:prstGeom prst="rect">
            <a:avLst/>
          </a:prstGeom>
        </p:spPr>
        <p:txBody>
          <a:bodyPr wrap="square">
            <a:spAutoFit/>
          </a:bodyPr>
          <a:lstStyle/>
          <a:p>
            <a:pPr>
              <a:lnSpc>
                <a:spcPct val="150000"/>
              </a:lnSpc>
            </a:pPr>
            <a:r>
              <a:rPr lang="zh-CN" altLang="zh-CN" sz="2600" b="1" kern="100" dirty="0">
                <a:solidFill>
                  <a:srgbClr val="0000FF"/>
                </a:solidFill>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从</a:t>
            </a:r>
            <a:r>
              <a:rPr lang="en-US" altLang="zh-CN" sz="2600" i="1" kern="100" dirty="0">
                <a:latin typeface="Times New Roman" panose="02020603050405020304" pitchFamily="18" charset="0"/>
                <a:ea typeface="宋体" panose="02010600030101010101" pitchFamily="2" charset="-122"/>
              </a:rPr>
              <a:t>A</a:t>
            </a:r>
            <a:r>
              <a:rPr lang="en-US" altLang="zh-CN" sz="2600" kern="100" dirty="0">
                <a:latin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根据动能定理可知：</a:t>
            </a:r>
            <a:r>
              <a:rPr lang="en-US" altLang="zh-CN" sz="2600" i="1" kern="100" dirty="0">
                <a:latin typeface="Times New Roman" panose="02020603050405020304" pitchFamily="18" charset="0"/>
                <a:ea typeface="宋体" panose="02010600030101010101" pitchFamily="2" charset="-122"/>
              </a:rPr>
              <a:t>W</a:t>
            </a:r>
            <a:r>
              <a:rPr lang="en-US" altLang="zh-CN" sz="2600" i="1" kern="100" baseline="-25000" dirty="0">
                <a:latin typeface="Times New Roman" panose="02020603050405020304" pitchFamily="18" charset="0"/>
                <a:ea typeface="宋体" panose="02010600030101010101" pitchFamily="2" charset="-122"/>
              </a:rPr>
              <a:t>AB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rPr>
              <a:t>mgh</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err="1">
                <a:latin typeface="Times New Roman" panose="02020603050405020304" pitchFamily="18" charset="0"/>
                <a:ea typeface="宋体" panose="02010600030101010101" pitchFamily="2" charset="-122"/>
              </a:rPr>
              <a:t>Δ</a:t>
            </a:r>
            <a:r>
              <a:rPr lang="en-US" altLang="zh-CN" sz="2600" i="1" kern="100" dirty="0" err="1">
                <a:latin typeface="Times New Roman" panose="02020603050405020304" pitchFamily="18" charset="0"/>
                <a:ea typeface="宋体" panose="02010600030101010101" pitchFamily="2" charset="-122"/>
              </a:rPr>
              <a:t>E</a:t>
            </a:r>
            <a:r>
              <a:rPr lang="en-US" altLang="zh-CN" sz="2600" kern="100" baseline="-25000" dirty="0" err="1">
                <a:latin typeface="Times New Roman" panose="02020603050405020304" pitchFamily="18" charset="0"/>
                <a:ea typeface="宋体" panose="02010600030101010101" pitchFamily="2" charset="-122"/>
              </a:rPr>
              <a:t>k</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，即：</a:t>
            </a:r>
            <a:r>
              <a:rPr lang="en-US" altLang="zh-CN" sz="2600" kern="100" spc="-150" dirty="0" err="1">
                <a:latin typeface="Times New Roman" panose="02020603050405020304" pitchFamily="18" charset="0"/>
                <a:ea typeface="宋体" panose="02010600030101010101" pitchFamily="2" charset="-122"/>
              </a:rPr>
              <a:t>Δ</a:t>
            </a:r>
            <a:r>
              <a:rPr lang="en-US" altLang="zh-CN" sz="2600" i="1" kern="100" spc="-150" dirty="0" err="1">
                <a:latin typeface="Times New Roman" panose="02020603050405020304" pitchFamily="18" charset="0"/>
                <a:ea typeface="宋体" panose="02010600030101010101" pitchFamily="2" charset="-122"/>
              </a:rPr>
              <a:t>E</a:t>
            </a:r>
            <a:r>
              <a:rPr lang="en-US" altLang="zh-CN" sz="2600" kern="100" spc="-150" baseline="-25000" dirty="0" err="1">
                <a:latin typeface="Times New Roman" panose="02020603050405020304" pitchFamily="18" charset="0"/>
                <a:ea typeface="宋体" panose="02010600030101010101" pitchFamily="2" charset="-122"/>
              </a:rPr>
              <a:t>k</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spc="-150" dirty="0">
                <a:latin typeface="Times New Roman" panose="02020603050405020304" pitchFamily="18" charset="0"/>
                <a:ea typeface="宋体" panose="02010600030101010101" pitchFamily="2" charset="-122"/>
              </a:rPr>
              <a:t>1 J</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，即粒子在</a:t>
            </a:r>
            <a:r>
              <a:rPr lang="en-US" altLang="zh-CN" sz="2600" i="1" kern="100" spc="-150" dirty="0">
                <a:latin typeface="Times New Roman" panose="02020603050405020304" pitchFamily="18" charset="0"/>
                <a:ea typeface="宋体" panose="02010600030101010101" pitchFamily="2" charset="-122"/>
              </a:rPr>
              <a:t>B</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点的动能比在</a:t>
            </a:r>
            <a:r>
              <a:rPr lang="en-US" altLang="zh-CN" sz="2600" i="1" kern="100" spc="-150" dirty="0">
                <a:latin typeface="Times New Roman" panose="02020603050405020304" pitchFamily="18" charset="0"/>
                <a:ea typeface="宋体" panose="02010600030101010101" pitchFamily="2" charset="-122"/>
              </a:rPr>
              <a:t>A</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点多</a:t>
            </a:r>
            <a:r>
              <a:rPr lang="en-US" altLang="zh-CN" sz="2600" kern="100" spc="-150" dirty="0">
                <a:latin typeface="Times New Roman" panose="02020603050405020304" pitchFamily="18" charset="0"/>
                <a:ea typeface="宋体" panose="02010600030101010101" pitchFamily="2" charset="-122"/>
              </a:rPr>
              <a:t>1 J</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，故选项</a:t>
            </a:r>
            <a:r>
              <a:rPr lang="en-US" altLang="zh-CN" sz="2600" kern="100" spc="-150" dirty="0">
                <a:latin typeface="Times New Roman" panose="02020603050405020304" pitchFamily="18" charset="0"/>
                <a:ea typeface="宋体" panose="02010600030101010101" pitchFamily="2" charset="-122"/>
              </a:rPr>
              <a:t>A</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正确；</a:t>
            </a:r>
            <a:endParaRPr lang="zh-CN" altLang="en-US" spc="-150" dirty="0"/>
          </a:p>
        </p:txBody>
      </p:sp>
      <p:pic>
        <p:nvPicPr>
          <p:cNvPr id="25" name="Picture 2" descr="7-142"/>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31510" y="60143"/>
            <a:ext cx="3043704" cy="192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7"/>
          <p:cNvSpPr/>
          <p:nvPr/>
        </p:nvSpPr>
        <p:spPr>
          <a:xfrm>
            <a:off x="334566" y="1825000"/>
            <a:ext cx="11521280" cy="1892826"/>
          </a:xfrm>
          <a:prstGeom prst="rect">
            <a:avLst/>
          </a:prstGeom>
        </p:spPr>
        <p:txBody>
          <a:bodyPr wrap="square">
            <a:spAutoFit/>
          </a:bodyPr>
          <a:lstStyle/>
          <a:p>
            <a:pPr>
              <a:lnSpc>
                <a:spcPct val="150000"/>
              </a:lnSpc>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设在</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点初速度为</a:t>
            </a:r>
            <a:r>
              <a:rPr lang="en-US" altLang="zh-CN" sz="2600" i="1" kern="100" dirty="0">
                <a:latin typeface="Book Antiqua" panose="02040602050305030304" pitchFamily="18" charset="0"/>
                <a:ea typeface="宋体" panose="02010600030101010101" pitchFamily="2" charset="-122"/>
                <a:cs typeface="Times New Roman" panose="02020603050405020304" pitchFamily="18" charset="0"/>
              </a:rPr>
              <a:t>v</a:t>
            </a:r>
            <a:r>
              <a:rPr lang="en-US" altLang="zh-CN" sz="2600" kern="100" baseline="-25000" dirty="0">
                <a:latin typeface="Times New Roman" panose="02020603050405020304" pitchFamily="18" charset="0"/>
                <a:ea typeface="宋体" panose="02010600030101010101" pitchFamily="2" charset="-122"/>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，粒子在竖直方向只受重力，做加速度大小为</a:t>
            </a:r>
            <a:r>
              <a:rPr lang="en-US" altLang="zh-CN" sz="2600" i="1" kern="100" dirty="0">
                <a:latin typeface="Times New Roman" panose="02020603050405020304" pitchFamily="18" charset="0"/>
                <a:ea typeface="宋体" panose="02010600030101010101" pitchFamily="2" charset="-122"/>
              </a:rPr>
              <a:t>g</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的匀变速运动，故从</a:t>
            </a:r>
            <a:r>
              <a:rPr lang="en-US" altLang="zh-CN" sz="2600" i="1" kern="100" dirty="0">
                <a:latin typeface="Times New Roman" panose="02020603050405020304" pitchFamily="18" charset="0"/>
                <a:ea typeface="宋体" panose="02010600030101010101" pitchFamily="2" charset="-122"/>
              </a:rPr>
              <a:t>A</a:t>
            </a:r>
            <a:r>
              <a:rPr lang="en-US" altLang="zh-CN" sz="2600" kern="100" dirty="0">
                <a:latin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和从</a:t>
            </a:r>
            <a:r>
              <a:rPr lang="en-US" altLang="zh-CN" sz="2600" i="1" kern="100" dirty="0">
                <a:latin typeface="Times New Roman" panose="02020603050405020304" pitchFamily="18" charset="0"/>
                <a:ea typeface="宋体" panose="02010600030101010101" pitchFamily="2" charset="-122"/>
              </a:rPr>
              <a:t>B</a:t>
            </a:r>
            <a:r>
              <a:rPr lang="en-US" altLang="zh-CN" sz="2600" kern="100" dirty="0">
                <a:latin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的时间相等，而水平方向只受到电场力作用，在</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水平方向做匀加速直线运动，设从</a:t>
            </a:r>
            <a:r>
              <a:rPr lang="en-US" altLang="zh-CN" sz="2600" i="1" kern="100" spc="-150" dirty="0">
                <a:latin typeface="Times New Roman" panose="02020603050405020304" pitchFamily="18" charset="0"/>
                <a:ea typeface="宋体" panose="02010600030101010101" pitchFamily="2" charset="-122"/>
              </a:rPr>
              <a:t>A</a:t>
            </a:r>
            <a:r>
              <a:rPr lang="en-US" altLang="zh-CN" sz="2600" kern="100" spc="-150" dirty="0">
                <a:latin typeface="宋体" panose="02010600030101010101" pitchFamily="2" charset="-122"/>
                <a:cs typeface="Times New Roman" panose="02020603050405020304" pitchFamily="18" charset="0"/>
              </a:rPr>
              <a:t>→</a:t>
            </a:r>
            <a:r>
              <a:rPr lang="en-US" altLang="zh-CN" sz="2600" i="1" kern="100" spc="-150" dirty="0">
                <a:latin typeface="Times New Roman" panose="02020603050405020304" pitchFamily="18" charset="0"/>
                <a:ea typeface="宋体" panose="02010600030101010101" pitchFamily="2" charset="-122"/>
              </a:rPr>
              <a:t>B</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的水平分位移为</a:t>
            </a:r>
            <a:r>
              <a:rPr lang="en-US" altLang="zh-CN" sz="2600" i="1" kern="100" spc="-150" dirty="0">
                <a:latin typeface="Times New Roman" panose="02020603050405020304" pitchFamily="18" charset="0"/>
                <a:ea typeface="宋体" panose="02010600030101010101" pitchFamily="2" charset="-122"/>
              </a:rPr>
              <a:t>x</a:t>
            </a:r>
            <a:r>
              <a:rPr lang="en-US" altLang="zh-CN" sz="2600" kern="100" spc="-150" baseline="-25000" dirty="0">
                <a:latin typeface="Times New Roman" panose="02020603050405020304" pitchFamily="18" charset="0"/>
                <a:ea typeface="宋体" panose="02010600030101010101" pitchFamily="2" charset="-122"/>
              </a:rPr>
              <a:t>1</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，从</a:t>
            </a:r>
            <a:r>
              <a:rPr lang="en-US" altLang="zh-CN" sz="2600" i="1" kern="100" spc="-150" dirty="0">
                <a:latin typeface="Times New Roman" panose="02020603050405020304" pitchFamily="18" charset="0"/>
                <a:ea typeface="宋体" panose="02010600030101010101" pitchFamily="2" charset="-122"/>
              </a:rPr>
              <a:t>B</a:t>
            </a:r>
            <a:r>
              <a:rPr lang="en-US" altLang="zh-CN" sz="2600" kern="100" spc="-150" dirty="0">
                <a:latin typeface="宋体" panose="02010600030101010101" pitchFamily="2" charset="-122"/>
                <a:cs typeface="Times New Roman" panose="02020603050405020304" pitchFamily="18" charset="0"/>
              </a:rPr>
              <a:t>→</a:t>
            </a:r>
            <a:r>
              <a:rPr lang="en-US" altLang="zh-CN" sz="2600" i="1" kern="100" spc="-150" dirty="0">
                <a:latin typeface="Times New Roman" panose="02020603050405020304" pitchFamily="18" charset="0"/>
                <a:ea typeface="宋体" panose="02010600030101010101" pitchFamily="2" charset="-122"/>
              </a:rPr>
              <a:t>C</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的水平分位移为</a:t>
            </a:r>
            <a:r>
              <a:rPr lang="en-US" altLang="zh-CN" sz="2600" i="1" kern="100" spc="-150" dirty="0">
                <a:latin typeface="Times New Roman" panose="02020603050405020304" pitchFamily="18" charset="0"/>
                <a:ea typeface="宋体" panose="02010600030101010101" pitchFamily="2" charset="-122"/>
              </a:rPr>
              <a:t>x</a:t>
            </a:r>
            <a:r>
              <a:rPr lang="en-US" altLang="zh-CN" sz="2600" kern="100" spc="-150" baseline="-25000" dirty="0">
                <a:latin typeface="Times New Roman" panose="02020603050405020304" pitchFamily="18" charset="0"/>
                <a:ea typeface="宋体" panose="02010600030101010101" pitchFamily="2" charset="-122"/>
              </a:rPr>
              <a:t>2</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pc="-150" dirty="0"/>
          </a:p>
        </p:txBody>
      </p:sp>
      <p:graphicFrame>
        <p:nvGraphicFramePr>
          <p:cNvPr id="22" name="对象 21"/>
          <p:cNvGraphicFramePr>
            <a:graphicFrameLocks noChangeAspect="1"/>
          </p:cNvGraphicFramePr>
          <p:nvPr/>
        </p:nvGraphicFramePr>
        <p:xfrm>
          <a:off x="441410" y="3573810"/>
          <a:ext cx="9810750" cy="790575"/>
        </p:xfrm>
        <a:graphic>
          <a:graphicData uri="http://schemas.openxmlformats.org/presentationml/2006/ole">
            <mc:AlternateContent xmlns:mc="http://schemas.openxmlformats.org/markup-compatibility/2006">
              <mc:Choice xmlns:v="urn:schemas-microsoft-com:vml" Requires="v">
                <p:oleObj spid="_x0000_s326728" name="文档" r:id="rId13" imgW="9813290" imgH="792480" progId="Word.Document.12">
                  <p:embed/>
                </p:oleObj>
              </mc:Choice>
              <mc:Fallback>
                <p:oleObj name="文档" r:id="rId13" imgW="9813290" imgH="792480" progId="Word.Document.12">
                  <p:embed/>
                  <p:pic>
                    <p:nvPicPr>
                      <p:cNvPr id="0" name="图片 326727"/>
                      <p:cNvPicPr/>
                      <p:nvPr/>
                    </p:nvPicPr>
                    <p:blipFill>
                      <a:blip r:embed="rId14"/>
                      <a:stretch>
                        <a:fillRect/>
                      </a:stretch>
                    </p:blipFill>
                    <p:spPr>
                      <a:xfrm>
                        <a:off x="441410" y="3573810"/>
                        <a:ext cx="9810750" cy="790575"/>
                      </a:xfrm>
                      <a:prstGeom prst="rect">
                        <a:avLst/>
                      </a:prstGeom>
                    </p:spPr>
                  </p:pic>
                </p:oleObj>
              </mc:Fallback>
            </mc:AlternateContent>
          </a:graphicData>
        </a:graphic>
      </p:graphicFrame>
      <p:sp>
        <p:nvSpPr>
          <p:cNvPr id="27" name="矩形 26"/>
          <p:cNvSpPr/>
          <p:nvPr/>
        </p:nvSpPr>
        <p:spPr>
          <a:xfrm>
            <a:off x="334566" y="4105156"/>
            <a:ext cx="11593288" cy="2492990"/>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由于电场力做正功，则粒子在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点的电势能比在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点少</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9 J</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，故选项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根据</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功能关系可知，从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机械能增量为：</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Δ</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en-US" altLang="zh-CN" sz="2600" i="1" kern="100" baseline="-25000" dirty="0">
                <a:latin typeface="Times New Roman" panose="02020603050405020304" pitchFamily="18" charset="0"/>
                <a:ea typeface="宋体" panose="02010600030101010101" pitchFamily="2" charset="-122"/>
                <a:cs typeface="Courier New" panose="02070309020205020404" pitchFamily="49" charset="0"/>
              </a:rPr>
              <a:t>AB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en-US" altLang="zh-CN" sz="2600" i="1" kern="100" baseline="-25000" dirty="0">
                <a:latin typeface="Times New Roman" panose="02020603050405020304" pitchFamily="18" charset="0"/>
                <a:ea typeface="宋体" panose="02010600030101010101" pitchFamily="2" charset="-122"/>
                <a:cs typeface="Courier New" panose="02070309020205020404" pitchFamily="49" charset="0"/>
              </a:rPr>
              <a:t>BC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12 J</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，由于重力势能不变，即从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动能增加</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12 J</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，即粒子在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点的动能比在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点多</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12 J</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，故选项</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8" name="Rectangle 21">
            <a:hlinkClick r:id="rId15"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75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750"/>
                                        <p:tgtEl>
                                          <p:spTgt spid="25"/>
                                        </p:tgtEl>
                                      </p:cBhvr>
                                    </p:animEffect>
                                  </p:childTnLst>
                                </p:cTn>
                              </p:par>
                            </p:childTnLst>
                          </p:cTn>
                        </p:par>
                        <p:par>
                          <p:cTn id="11" fill="hold">
                            <p:stCondLst>
                              <p:cond delay="1000"/>
                            </p:stCondLst>
                            <p:childTnLst>
                              <p:par>
                                <p:cTn id="12" presetID="3" presetClass="entr" presetSubtype="1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750"/>
                                        <p:tgtEl>
                                          <p:spTgt spid="8"/>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750"/>
                                        <p:tgtEl>
                                          <p:spTgt spid="22"/>
                                        </p:tgtEl>
                                      </p:cBhvr>
                                    </p:animEffect>
                                  </p:childTnLst>
                                </p:cTn>
                              </p:par>
                            </p:childTnLst>
                          </p:cTn>
                        </p:par>
                        <p:par>
                          <p:cTn id="19" fill="hold">
                            <p:stCondLst>
                              <p:cond delay="3000"/>
                            </p:stCondLst>
                            <p:childTnLst>
                              <p:par>
                                <p:cTn id="20" presetID="3" presetClass="entr" presetSubtype="10" fill="hold" nodeType="after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blinds(horizontal)">
                                      <p:cBhvr>
                                        <p:cTn id="22" dur="750"/>
                                        <p:tgtEl>
                                          <p:spTgt spid="27">
                                            <p:txEl>
                                              <p:pRg st="0" end="0"/>
                                            </p:txEl>
                                          </p:spTgt>
                                        </p:tgtEl>
                                      </p:cBhvr>
                                    </p:animEffect>
                                  </p:childTnLst>
                                </p:cTn>
                              </p:par>
                            </p:childTnLst>
                          </p:cTn>
                        </p:par>
                        <p:par>
                          <p:cTn id="23" fill="hold">
                            <p:stCondLst>
                              <p:cond delay="4000"/>
                            </p:stCondLst>
                            <p:childTnLst>
                              <p:par>
                                <p:cTn id="24" presetID="3" presetClass="entr" presetSubtype="10" fill="hold" nodeType="afterEffect">
                                  <p:stCondLst>
                                    <p:cond delay="0"/>
                                  </p:stCondLst>
                                  <p:childTnLst>
                                    <p:set>
                                      <p:cBhvr>
                                        <p:cTn id="25" dur="1" fill="hold">
                                          <p:stCondLst>
                                            <p:cond delay="0"/>
                                          </p:stCondLst>
                                        </p:cTn>
                                        <p:tgtEl>
                                          <p:spTgt spid="27">
                                            <p:txEl>
                                              <p:pRg st="1" end="1"/>
                                            </p:txEl>
                                          </p:spTgt>
                                        </p:tgtEl>
                                        <p:attrNameLst>
                                          <p:attrName>style.visibility</p:attrName>
                                        </p:attrNameLst>
                                      </p:cBhvr>
                                      <p:to>
                                        <p:strVal val="visible"/>
                                      </p:to>
                                    </p:set>
                                    <p:animEffect transition="in" filter="blinds(horizontal)">
                                      <p:cBhvr>
                                        <p:cTn id="26" dur="750"/>
                                        <p:tgtEl>
                                          <p:spTgt spid="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矩形 9"/>
          <p:cNvSpPr/>
          <p:nvPr/>
        </p:nvSpPr>
        <p:spPr>
          <a:xfrm>
            <a:off x="336952" y="117426"/>
            <a:ext cx="7846486" cy="3724072"/>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山东菏泽市第一次模拟</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xOy</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坐标系</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负半轴上的一点，空间有平行于</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xOy</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坐标平面的匀强电场，一个质量为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、电荷量为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的带正电粒子以初速度</a:t>
            </a:r>
            <a:r>
              <a:rPr lang="en-US" altLang="zh-CN" sz="2600" i="1" kern="100" dirty="0">
                <a:latin typeface="Book Antiqua" panose="02040602050305030304" pitchFamily="18" charset="0"/>
                <a:ea typeface="微软雅黑" panose="020B0503020204020204" charset="-122"/>
                <a:cs typeface="Times New Roman" panose="02020603050405020304" pitchFamily="18" charset="0"/>
              </a:rPr>
              <a:t>v</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点沿与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轴正半轴成</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θ</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角斜向右上射入电场，粒子只在电场力作用下运动，经过</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y</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轴正半轴上的</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图中未标出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，则下列说法正确的</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10</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9"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1"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矩形 3"/>
          <p:cNvSpPr/>
          <p:nvPr/>
        </p:nvSpPr>
        <p:spPr>
          <a:xfrm>
            <a:off x="9767614" y="3069754"/>
            <a:ext cx="853119" cy="492443"/>
          </a:xfrm>
          <a:prstGeom prst="rect">
            <a:avLst/>
          </a:prstGeom>
        </p:spPr>
        <p:txBody>
          <a:bodyPr wrap="none">
            <a:spAutoFit/>
          </a:bodyPr>
          <a:lstStyle/>
          <a:p>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rPr>
              <a:t>10</a:t>
            </a:r>
            <a:endParaRPr lang="zh-CN" altLang="en-US" dirty="0"/>
          </a:p>
        </p:txBody>
      </p:sp>
      <p:pic>
        <p:nvPicPr>
          <p:cNvPr id="316468" name="Picture 52" descr="7-143"/>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83438" y="189434"/>
            <a:ext cx="3653404" cy="277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334566" y="3601100"/>
            <a:ext cx="11593288" cy="2492990"/>
          </a:xfrm>
          <a:prstGeom prst="rect">
            <a:avLst/>
          </a:prstGeom>
        </p:spPr>
        <p:txBody>
          <a:bodyPr wrap="square">
            <a:spAutoFit/>
          </a:bodyPr>
          <a:lstStyle/>
          <a:p>
            <a:pPr lvl="0" algn="just">
              <a:lnSpc>
                <a:spcPct val="150000"/>
              </a:lnSpc>
            </a:pP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若粒子在</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点速度方向沿</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轴正方向，则电场方向可能平行于</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x</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轴</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lvl="0" algn="just">
              <a:lnSpc>
                <a:spcPct val="150000"/>
              </a:lnSpc>
            </a:pP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若粒子运动过程中在</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点速度最小，则</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点为粒子运动轨迹上电势最低点</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lvl="0" algn="just">
              <a:lnSpc>
                <a:spcPct val="150000"/>
              </a:lnSpc>
            </a:pP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若粒子在</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点速度大小也为</a:t>
            </a:r>
            <a:r>
              <a:rPr lang="en-US" altLang="zh-CN" sz="2600" i="1" kern="100" dirty="0">
                <a:solidFill>
                  <a:prstClr val="black"/>
                </a:solidFill>
                <a:latin typeface="Book Antiqua" panose="02040602050305030304" pitchFamily="18" charset="0"/>
                <a:ea typeface="微软雅黑" panose="020B0503020204020204" charset="-122"/>
                <a:cs typeface="Times New Roman" panose="02020603050405020304" pitchFamily="18" charset="0"/>
              </a:rPr>
              <a:t>v</a:t>
            </a:r>
            <a:r>
              <a:rPr lang="en-US" altLang="zh-CN" sz="2600" kern="100" baseline="-25000" dirty="0">
                <a:solidFill>
                  <a:prstClr val="black"/>
                </a:solidFill>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，则</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两点电势相等</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lvl="0" algn="just">
              <a:lnSpc>
                <a:spcPct val="150000"/>
              </a:lnSpc>
            </a:pP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若粒子在</a:t>
            </a:r>
            <a:r>
              <a:rPr lang="en-US" altLang="zh-CN" sz="2600" i="1"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点的速度为零，则电场方向一定与</a:t>
            </a:r>
            <a:r>
              <a:rPr lang="en-US" altLang="zh-CN" sz="2600" i="1" kern="100" dirty="0">
                <a:solidFill>
                  <a:prstClr val="black"/>
                </a:solidFill>
                <a:latin typeface="Book Antiqua" panose="02040602050305030304" pitchFamily="18" charset="0"/>
                <a:ea typeface="微软雅黑" panose="020B0503020204020204" charset="-122"/>
                <a:cs typeface="Times New Roman" panose="02020603050405020304" pitchFamily="18" charset="0"/>
              </a:rPr>
              <a:t>v</a:t>
            </a:r>
            <a:r>
              <a:rPr lang="en-US" altLang="zh-CN" sz="2600" kern="100" baseline="-25000" dirty="0">
                <a:solidFill>
                  <a:prstClr val="black"/>
                </a:solidFill>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方向相反</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24" name="TextBox 14"/>
          <p:cNvSpPr txBox="1"/>
          <p:nvPr/>
        </p:nvSpPr>
        <p:spPr>
          <a:xfrm>
            <a:off x="180930" y="4798114"/>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5" name="TextBox 14"/>
          <p:cNvSpPr txBox="1"/>
          <p:nvPr/>
        </p:nvSpPr>
        <p:spPr>
          <a:xfrm>
            <a:off x="180930" y="5374010"/>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4566" y="765498"/>
            <a:ext cx="11449272" cy="4818627"/>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天津市和平区上学期期末</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利用控制变量法，可以研究影响平行板电容器电容的因素，如图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所示，平行板电容器的极板</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与一静电计相接，极板</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接地，若极板</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稍向上移动一点，由观察到的静电计的指针变化，得出平行板电容器的电容变小的结论，其依据是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两极板间的电压不变，静电计指针张角变大</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两极板间的电压不变，静电计指针张角变小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极板上的电荷量几乎不变，静电计指针张角变小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极板上的电荷量几乎不变，静电计指针张角变大</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5" name="矩形 14"/>
          <p:cNvSpPr/>
          <p:nvPr/>
        </p:nvSpPr>
        <p:spPr>
          <a:xfrm>
            <a:off x="389206" y="170384"/>
            <a:ext cx="11412000" cy="648230"/>
          </a:xfrm>
          <a:prstGeom prst="rect">
            <a:avLst/>
          </a:prstGeom>
        </p:spPr>
        <p:txBody>
          <a:bodyPr wrap="square" lIns="121898" tIns="60948" rIns="121898" bIns="60948">
            <a:spAutoFit/>
          </a:bodyPr>
          <a:lstStyle/>
          <a:p>
            <a:pPr algn="just">
              <a:lnSpc>
                <a:spcPct val="150000"/>
              </a:lnSpc>
              <a:spcAft>
                <a:spcPts val="0"/>
              </a:spcAft>
            </a:pPr>
            <a:r>
              <a:rPr lang="zh-CN" altLang="zh-CN" sz="2600" b="1" kern="100" dirty="0" smtClean="0">
                <a:solidFill>
                  <a:srgbClr val="0000FF"/>
                </a:solidFill>
                <a:latin typeface="宋体" panose="02010600030101010101" pitchFamily="2" charset="-122"/>
                <a:ea typeface="微软雅黑" panose="020B0503020204020204" charset="-122"/>
                <a:cs typeface="Times New Roman" panose="02020603050405020304" pitchFamily="18" charset="0"/>
              </a:rPr>
              <a:t>一</a:t>
            </a: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、单项</a:t>
            </a:r>
            <a:r>
              <a:rPr lang="zh-CN" altLang="zh-CN" sz="2600" b="1" kern="100" dirty="0" smtClean="0">
                <a:solidFill>
                  <a:srgbClr val="0000FF"/>
                </a:solidFill>
                <a:latin typeface="宋体" panose="02010600030101010101" pitchFamily="2" charset="-122"/>
                <a:ea typeface="微软雅黑" panose="020B0503020204020204" charset="-122"/>
                <a:cs typeface="Times New Roman" panose="02020603050405020304" pitchFamily="18" charset="0"/>
              </a:rPr>
              <a:t>选择题</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5"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6"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TextBox 14"/>
          <p:cNvSpPr txBox="1"/>
          <p:nvPr/>
        </p:nvSpPr>
        <p:spPr>
          <a:xfrm>
            <a:off x="181841" y="4906042"/>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2"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9"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0"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11"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331778" name="Picture 2" descr="7-133"/>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27454" y="2665289"/>
            <a:ext cx="3211292" cy="2278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9911630" y="4941962"/>
            <a:ext cx="686406" cy="692497"/>
          </a:xfrm>
          <a:prstGeom prst="rect">
            <a:avLst/>
          </a:prstGeom>
        </p:spPr>
        <p:txBody>
          <a:bodyPr wrap="none">
            <a:spAutoFit/>
          </a:bodyPr>
          <a:lstStyle/>
          <a:p>
            <a:pPr algn="ctr">
              <a:lnSpc>
                <a:spcPct val="150000"/>
              </a:lnSpc>
              <a:spcAft>
                <a:spcPts val="0"/>
              </a:spcAft>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1</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9"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10</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3"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矩形 4"/>
          <p:cNvSpPr/>
          <p:nvPr/>
        </p:nvSpPr>
        <p:spPr>
          <a:xfrm>
            <a:off x="334566" y="3745116"/>
            <a:ext cx="11521280" cy="2492990"/>
          </a:xfrm>
          <a:prstGeom prst="rect">
            <a:avLst/>
          </a:prstGeom>
        </p:spPr>
        <p:txBody>
          <a:bodyPr wrap="square">
            <a:spAutoFit/>
          </a:bodyPr>
          <a:lstStyle/>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若</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粒子在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点速度大小也为</a:t>
            </a:r>
            <a:r>
              <a:rPr lang="en-US" altLang="zh-CN" sz="2600" i="1" kern="100" dirty="0">
                <a:latin typeface="Book Antiqua" panose="02040602050305030304" pitchFamily="18" charset="0"/>
                <a:ea typeface="宋体" panose="02010600030101010101" pitchFamily="2" charset="-122"/>
                <a:cs typeface="Times New Roman" panose="02020603050405020304" pitchFamily="18"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，则粒子在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两点的动能相等，电势能也相等，则</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两点电势相等，</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项正确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若</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粒子在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点的速度为零，则粒子一定做匀减速直线运动，由于粒子带正电，因此电场方向一定与</a:t>
            </a:r>
            <a:r>
              <a:rPr lang="en-US" altLang="zh-CN" sz="2600" i="1" kern="100" dirty="0">
                <a:latin typeface="Book Antiqua" panose="02040602050305030304" pitchFamily="18" charset="0"/>
                <a:ea typeface="宋体" panose="02010600030101010101" pitchFamily="2" charset="-122"/>
                <a:cs typeface="Times New Roman" panose="02020603050405020304" pitchFamily="18"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方向相反，</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项正确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334566" y="288032"/>
            <a:ext cx="7704856" cy="3693319"/>
          </a:xfrm>
          <a:prstGeom prst="rect">
            <a:avLst/>
          </a:prstGeom>
        </p:spPr>
        <p:txBody>
          <a:bodyPr wrap="square">
            <a:spAutoFit/>
          </a:bodyPr>
          <a:lstStyle/>
          <a:p>
            <a:pPr lvl="0" algn="just">
              <a:lnSpc>
                <a:spcPct val="150000"/>
              </a:lnSpc>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解析　</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如果电场平行于</a:t>
            </a:r>
            <a:r>
              <a:rPr lang="en-US" altLang="zh-CN" sz="2600" i="1"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轴，由于粒子在垂直于</a:t>
            </a:r>
            <a:r>
              <a:rPr lang="en-US" altLang="zh-CN" sz="2600" i="1"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轴方向分速度不为零，因此粒子速度不可能平行于</a:t>
            </a:r>
            <a:r>
              <a:rPr lang="en-US" altLang="zh-CN" sz="2600" i="1"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轴，</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项错误；</a:t>
            </a:r>
            <a:endParaRPr lang="en-US"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lvl="0" algn="just">
              <a:lnSpc>
                <a:spcPct val="150000"/>
              </a:lnSpc>
            </a:pP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若粒子运动过程中在</a:t>
            </a:r>
            <a:r>
              <a:rPr lang="en-US" altLang="zh-CN" sz="2600" i="1"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点速度最小，则在粒子运动到</a:t>
            </a:r>
            <a:r>
              <a:rPr lang="en-US" altLang="zh-CN" sz="2600" i="1"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点时粒子的电势能最大，由于粒子带正电，因此</a:t>
            </a:r>
            <a:r>
              <a:rPr lang="en-US" altLang="zh-CN" sz="2600" i="1"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点的电势最高，</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项错误；</a:t>
            </a:r>
            <a:endParaRPr lang="en-US"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4" name="Picture 52" descr="7-143"/>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95406" y="405458"/>
            <a:ext cx="4018744" cy="3055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750"/>
                                        <p:tgtEl>
                                          <p:spTgt spid="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750"/>
                                        <p:tgtEl>
                                          <p:spTgt spid="24"/>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linds(horizontal)">
                                      <p:cBhvr>
                                        <p:cTn id="14" dur="750"/>
                                        <p:tgtEl>
                                          <p:spTgt spid="7">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750"/>
                                        <p:tgtEl>
                                          <p:spTgt spid="5">
                                            <p:txEl>
                                              <p:pRg st="0" end="0"/>
                                            </p:txEl>
                                          </p:spTgt>
                                        </p:tgtEl>
                                      </p:cBhvr>
                                    </p:animEffect>
                                  </p:childTnLst>
                                </p:cTn>
                              </p:par>
                            </p:childTnLst>
                          </p:cTn>
                        </p:par>
                        <p:par>
                          <p:cTn id="19" fill="hold">
                            <p:stCondLst>
                              <p:cond delay="3000"/>
                            </p:stCondLst>
                            <p:childTnLst>
                              <p:par>
                                <p:cTn id="20" presetID="3" presetClass="entr" presetSubtype="10" fill="hold" nodeType="after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4566" y="1053530"/>
            <a:ext cx="8352929" cy="4924401"/>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11.</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 (2020·</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四川资阳市一诊</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a:t>
            </a:r>
            <a:r>
              <a:rPr lang="en-US" altLang="zh-CN" sz="2600" kern="100" baseline="30000" dirty="0">
                <a:latin typeface="Times New Roman" panose="02020603050405020304" pitchFamily="18" charset="0"/>
                <a:ea typeface="微软雅黑" panose="020B0503020204020204" charset="-122"/>
                <a:cs typeface="Courier New" panose="02070309020205020404" pitchFamily="49" charset="0"/>
              </a:rPr>
              <a:t>3</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 V</a:t>
            </a:r>
            <a:r>
              <a:rPr lang="en-US" altLang="zh-CN" sz="2600" kern="100" dirty="0">
                <a:latin typeface="IPAPANNEW" panose="02000500070000020004" pitchFamily="2" charset="0"/>
                <a:ea typeface="微软雅黑" panose="020B0503020204020204" charset="-122"/>
                <a:cs typeface="Times New Roman" panose="02020603050405020304" pitchFamily="18" charset="0"/>
              </a:rPr>
              <a:t>/m</a:t>
            </a:r>
            <a:r>
              <a:rPr lang="zh-CN" altLang="zh-CN" sz="2600" kern="100" dirty="0">
                <a:latin typeface="IPAPANNEW" panose="02000500070000020004" pitchFamily="2" charset="0"/>
                <a:ea typeface="微软雅黑" panose="020B0503020204020204" charset="-122"/>
                <a:cs typeface="Times New Roman" panose="02020603050405020304" pitchFamily="18" charset="0"/>
              </a:rPr>
              <a:t>的竖直匀强电场中，有一光滑半圆形绝缘轨道</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QPN</a:t>
            </a:r>
            <a:r>
              <a:rPr lang="zh-CN" altLang="zh-CN" sz="2600" kern="100" dirty="0">
                <a:latin typeface="IPAPANNEW" panose="02000500070000020004" pitchFamily="2" charset="0"/>
                <a:ea typeface="微软雅黑" panose="020B0503020204020204" charset="-122"/>
                <a:cs typeface="Times New Roman" panose="02020603050405020304" pitchFamily="18" charset="0"/>
              </a:rPr>
              <a:t>与一水平绝缘轨道</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MN</a:t>
            </a:r>
            <a:r>
              <a:rPr lang="zh-CN" altLang="zh-CN" sz="2600" kern="100" dirty="0">
                <a:latin typeface="IPAPANNEW" panose="02000500070000020004" pitchFamily="2" charset="0"/>
                <a:ea typeface="微软雅黑" panose="020B0503020204020204" charset="-122"/>
                <a:cs typeface="Times New Roman" panose="02020603050405020304" pitchFamily="18" charset="0"/>
              </a:rPr>
              <a:t>在</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N</a:t>
            </a:r>
            <a:r>
              <a:rPr lang="zh-CN" altLang="zh-CN" sz="2600" kern="100" dirty="0">
                <a:latin typeface="IPAPANNEW" panose="02000500070000020004" pitchFamily="2" charset="0"/>
                <a:ea typeface="微软雅黑" panose="020B0503020204020204" charset="-122"/>
                <a:cs typeface="Times New Roman" panose="02020603050405020304" pitchFamily="18" charset="0"/>
              </a:rPr>
              <a:t>点平滑相接，半圆形轨道平面与电场线平行，其半径</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R</a:t>
            </a:r>
            <a:r>
              <a:rPr lang="zh-CN" altLang="zh-CN" sz="2600" kern="100" dirty="0">
                <a:latin typeface="IPAPANNEW" panose="02000500070000020004" pitchFamily="2" charset="0"/>
                <a:ea typeface="微软雅黑" panose="020B0503020204020204" charset="-122"/>
                <a:cs typeface="Times New Roman" panose="02020603050405020304" pitchFamily="18" charset="0"/>
              </a:rPr>
              <a:t>＝</a:t>
            </a:r>
            <a:r>
              <a:rPr lang="en-US" altLang="zh-CN" sz="2600" kern="100" dirty="0">
                <a:latin typeface="IPAPANNEW" panose="02000500070000020004" pitchFamily="2" charset="0"/>
                <a:ea typeface="微软雅黑" panose="020B0503020204020204" charset="-122"/>
                <a:cs typeface="Times New Roman" panose="02020603050405020304" pitchFamily="18" charset="0"/>
              </a:rPr>
              <a:t>0.4 m</a:t>
            </a:r>
            <a:r>
              <a:rPr lang="zh-CN" altLang="zh-CN" sz="2600" kern="100" dirty="0">
                <a:latin typeface="IPAPANNEW" panose="02000500070000020004" pitchFamily="2" charset="0"/>
                <a:ea typeface="微软雅黑" panose="020B0503020204020204" charset="-122"/>
                <a:cs typeface="Times New Roman" panose="02020603050405020304" pitchFamily="18" charset="0"/>
              </a:rPr>
              <a:t>，</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N</a:t>
            </a:r>
            <a:r>
              <a:rPr lang="zh-CN" altLang="zh-CN" sz="2600" kern="100" dirty="0">
                <a:latin typeface="IPAPANNEW" panose="02000500070000020004" pitchFamily="2" charset="0"/>
                <a:ea typeface="微软雅黑" panose="020B0503020204020204" charset="-122"/>
                <a:cs typeface="Times New Roman" panose="02020603050405020304" pitchFamily="18" charset="0"/>
              </a:rPr>
              <a:t>为半圆形轨道最低点，一带负电且电荷量</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q</a:t>
            </a:r>
            <a:r>
              <a:rPr lang="zh-CN" altLang="zh-CN" sz="2600" kern="100" dirty="0">
                <a:latin typeface="IPAPANNEW" panose="02000500070000020004" pitchFamily="2" charset="0"/>
                <a:ea typeface="微软雅黑" panose="020B0503020204020204" charset="-122"/>
                <a:cs typeface="Times New Roman" panose="02020603050405020304" pitchFamily="18" charset="0"/>
              </a:rPr>
              <a:t>＝</a:t>
            </a:r>
            <a:r>
              <a:rPr lang="en-US" altLang="zh-CN" sz="2600" kern="100" dirty="0">
                <a:latin typeface="IPAPANNEW" panose="02000500070000020004" pitchFamily="2" charset="0"/>
                <a:ea typeface="微软雅黑" panose="020B0503020204020204" charset="-122"/>
                <a:cs typeface="Times New Roman" panose="02020603050405020304" pitchFamily="18" charset="0"/>
              </a:rPr>
              <a:t>10</a:t>
            </a:r>
            <a:r>
              <a:rPr lang="zh-CN" altLang="zh-CN" sz="2600" kern="100" baseline="30000" dirty="0">
                <a:latin typeface="IPAPANNEW" panose="02000500070000020004" pitchFamily="2" charset="0"/>
                <a:ea typeface="微软雅黑" panose="020B0503020204020204" charset="-122"/>
                <a:cs typeface="Times New Roman" panose="02020603050405020304" pitchFamily="18" charset="0"/>
              </a:rPr>
              <a:t>－</a:t>
            </a:r>
            <a:r>
              <a:rPr lang="en-US" altLang="zh-CN" sz="2600" kern="100" baseline="30000" dirty="0">
                <a:latin typeface="IPAPANNEW" panose="02000500070000020004" pitchFamily="2" charset="0"/>
                <a:ea typeface="微软雅黑" panose="020B0503020204020204" charset="-122"/>
                <a:cs typeface="Times New Roman" panose="02020603050405020304" pitchFamily="18" charset="0"/>
              </a:rPr>
              <a:t>4</a:t>
            </a:r>
            <a:r>
              <a:rPr lang="en-US" altLang="zh-CN" sz="2600" kern="100" dirty="0">
                <a:latin typeface="IPAPANNEW" panose="02000500070000020004" pitchFamily="2" charset="0"/>
                <a:ea typeface="微软雅黑" panose="020B0503020204020204" charset="-122"/>
                <a:cs typeface="Times New Roman" panose="02020603050405020304" pitchFamily="18" charset="0"/>
              </a:rPr>
              <a:t> C</a:t>
            </a:r>
            <a:r>
              <a:rPr lang="zh-CN" altLang="zh-CN" sz="2600" kern="100" dirty="0">
                <a:latin typeface="IPAPANNEW" panose="02000500070000020004" pitchFamily="2" charset="0"/>
                <a:ea typeface="微软雅黑" panose="020B0503020204020204" charset="-122"/>
                <a:cs typeface="Times New Roman" panose="02020603050405020304" pitchFamily="18" charset="0"/>
              </a:rPr>
              <a:t>的小滑块，质量</a:t>
            </a:r>
            <a:r>
              <a:rPr lang="en-US" altLang="zh-CN" sz="2600" i="1" kern="100" dirty="0">
                <a:latin typeface="Times New Roman" panose="02020603050405020304" pitchFamily="18" charset="0"/>
                <a:ea typeface="Times New Roman" panose="02020603050405020304" pitchFamily="18" charset="0"/>
                <a:cs typeface="Times New Roman" panose="02020603050405020304" pitchFamily="18" charset="0"/>
              </a:rPr>
              <a:t>m</a:t>
            </a:r>
            <a:r>
              <a:rPr lang="zh-CN" altLang="zh-CN" sz="2600" kern="100" dirty="0">
                <a:latin typeface="IPAPANNEW" panose="02000500070000020004" pitchFamily="2" charset="0"/>
                <a:ea typeface="微软雅黑" panose="020B0503020204020204" charset="-122"/>
                <a:cs typeface="Times New Roman" panose="02020603050405020304" pitchFamily="18" charset="0"/>
              </a:rPr>
              <a:t>＝</a:t>
            </a:r>
            <a:r>
              <a:rPr lang="en-US" altLang="zh-CN" sz="2600" kern="100" dirty="0">
                <a:latin typeface="IPAPANNEW" panose="02000500070000020004" pitchFamily="2" charset="0"/>
                <a:ea typeface="微软雅黑" panose="020B0503020204020204" charset="-122"/>
                <a:cs typeface="Times New Roman" panose="02020603050405020304" pitchFamily="18" charset="0"/>
              </a:rPr>
              <a:t>0.01 kg</a:t>
            </a:r>
            <a:r>
              <a:rPr lang="zh-CN" altLang="zh-CN" sz="2600" kern="100" dirty="0">
                <a:latin typeface="IPAPANNEW" panose="02000500070000020004" pitchFamily="2" charset="0"/>
                <a:ea typeface="微软雅黑" panose="020B0503020204020204" charset="-122"/>
                <a:cs typeface="Times New Roman" panose="02020603050405020304" pitchFamily="18" charset="0"/>
              </a:rPr>
              <a:t>，与水平轨道间的动摩擦因数</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μ</a:t>
            </a:r>
            <a:r>
              <a:rPr lang="zh-CN" altLang="zh-CN" sz="2600" kern="100" dirty="0">
                <a:latin typeface="IPAPANNEW" panose="02000500070000020004" pitchFamily="2" charset="0"/>
                <a:ea typeface="微软雅黑" panose="020B0503020204020204" charset="-122"/>
                <a:cs typeface="Times New Roman" panose="02020603050405020304" pitchFamily="18" charset="0"/>
              </a:rPr>
              <a:t>＝</a:t>
            </a:r>
            <a:r>
              <a:rPr lang="en-US" altLang="zh-CN" sz="2600" kern="100" dirty="0">
                <a:latin typeface="IPAPANNEW" panose="02000500070000020004" pitchFamily="2" charset="0"/>
                <a:ea typeface="微软雅黑" panose="020B0503020204020204" charset="-122"/>
                <a:cs typeface="Times New Roman" panose="02020603050405020304" pitchFamily="18" charset="0"/>
              </a:rPr>
              <a:t>0.15</a:t>
            </a:r>
            <a:r>
              <a:rPr lang="zh-CN" altLang="zh-CN" sz="2600" kern="100" dirty="0">
                <a:latin typeface="IPAPANNEW" panose="02000500070000020004" pitchFamily="2" charset="0"/>
                <a:ea typeface="微软雅黑" panose="020B0503020204020204" charset="-122"/>
                <a:cs typeface="Times New Roman" panose="02020603050405020304" pitchFamily="18" charset="0"/>
              </a:rPr>
              <a:t>，位于</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N</a:t>
            </a:r>
            <a:r>
              <a:rPr lang="zh-CN" altLang="zh-CN" sz="2600" kern="100" dirty="0">
                <a:latin typeface="IPAPANNEW" panose="02000500070000020004" pitchFamily="2" charset="0"/>
                <a:ea typeface="微软雅黑" panose="020B0503020204020204" charset="-122"/>
                <a:cs typeface="Times New Roman" panose="02020603050405020304" pitchFamily="18" charset="0"/>
              </a:rPr>
              <a:t>点右侧</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d</a:t>
            </a:r>
            <a:r>
              <a:rPr lang="zh-CN" altLang="zh-CN" sz="2600" kern="100" dirty="0">
                <a:latin typeface="IPAPANNEW" panose="02000500070000020004" pitchFamily="2" charset="0"/>
                <a:ea typeface="微软雅黑" panose="020B0503020204020204" charset="-122"/>
                <a:cs typeface="Times New Roman" panose="02020603050405020304" pitchFamily="18" charset="0"/>
              </a:rPr>
              <a:t>＝</a:t>
            </a:r>
            <a:r>
              <a:rPr lang="en-US" altLang="zh-CN" sz="2600" kern="100" dirty="0">
                <a:latin typeface="IPAPANNEW" panose="02000500070000020004" pitchFamily="2" charset="0"/>
                <a:ea typeface="微软雅黑" panose="020B0503020204020204" charset="-122"/>
                <a:cs typeface="Times New Roman" panose="02020603050405020304" pitchFamily="18" charset="0"/>
              </a:rPr>
              <a:t>1.5 m</a:t>
            </a:r>
            <a:r>
              <a:rPr lang="zh-CN" altLang="zh-CN" sz="2600" kern="100" dirty="0">
                <a:latin typeface="IPAPANNEW" panose="02000500070000020004" pitchFamily="2" charset="0"/>
                <a:ea typeface="微软雅黑" panose="020B0503020204020204" charset="-122"/>
                <a:cs typeface="Times New Roman" panose="02020603050405020304" pitchFamily="18" charset="0"/>
              </a:rPr>
              <a:t>的</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M</a:t>
            </a:r>
            <a:r>
              <a:rPr lang="zh-CN" altLang="zh-CN" sz="2600" kern="100" dirty="0">
                <a:latin typeface="IPAPANNEW" panose="02000500070000020004" pitchFamily="2" charset="0"/>
                <a:ea typeface="微软雅黑" panose="020B0503020204020204" charset="-122"/>
                <a:cs typeface="Times New Roman" panose="02020603050405020304" pitchFamily="18" charset="0"/>
              </a:rPr>
              <a:t>处，若给小滑块一个水平向左的初速度</a:t>
            </a:r>
            <a:r>
              <a:rPr lang="en-US" altLang="zh-CN" sz="2600" i="1" kern="100" dirty="0">
                <a:latin typeface="Book Antiqua" panose="02040602050305030304" pitchFamily="18" charset="0"/>
                <a:ea typeface="微软雅黑" panose="020B0503020204020204" charset="-122"/>
                <a:cs typeface="Times New Roman" panose="02020603050405020304" pitchFamily="18" charset="0"/>
              </a:rPr>
              <a:t>v</a:t>
            </a:r>
            <a:r>
              <a:rPr lang="en-US" altLang="zh-CN" sz="2600" kern="100" baseline="-25000" dirty="0">
                <a:latin typeface="IPAPANNEW" panose="02000500070000020004" pitchFamily="2" charset="0"/>
                <a:ea typeface="微软雅黑" panose="020B0503020204020204" charset="-122"/>
                <a:cs typeface="Times New Roman" panose="02020603050405020304" pitchFamily="18" charset="0"/>
              </a:rPr>
              <a:t>0</a:t>
            </a:r>
            <a:r>
              <a:rPr lang="zh-CN" altLang="zh-CN" sz="2600" kern="100" dirty="0">
                <a:latin typeface="IPAPANNEW" panose="02000500070000020004" pitchFamily="2" charset="0"/>
                <a:ea typeface="微软雅黑" panose="020B0503020204020204" charset="-122"/>
                <a:cs typeface="Times New Roman" panose="02020603050405020304" pitchFamily="18" charset="0"/>
              </a:rPr>
              <a:t>，小滑块恰能通过半圆形轨道的最高点</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Q</a:t>
            </a:r>
            <a:r>
              <a:rPr lang="en-US" altLang="zh-CN" sz="2600" kern="100" dirty="0">
                <a:latin typeface="IPAPANNEW" panose="02000500070000020004" pitchFamily="2" charset="0"/>
                <a:ea typeface="微软雅黑" panose="020B0503020204020204" charset="-122"/>
                <a:cs typeface="Times New Roman" panose="02020603050405020304" pitchFamily="18" charset="0"/>
              </a:rPr>
              <a:t>.</a:t>
            </a:r>
            <a:r>
              <a:rPr lang="zh-CN" altLang="zh-CN" sz="2600" kern="100" dirty="0">
                <a:latin typeface="IPAPANNEW" panose="02000500070000020004" pitchFamily="2" charset="0"/>
                <a:ea typeface="微软雅黑" panose="020B0503020204020204" charset="-122"/>
                <a:cs typeface="Times New Roman" panose="02020603050405020304" pitchFamily="18" charset="0"/>
              </a:rPr>
              <a:t>取</a:t>
            </a:r>
            <a:r>
              <a:rPr lang="en-US" altLang="zh-CN" sz="2600" i="1" kern="100" dirty="0">
                <a:latin typeface="IPAPANNEW" panose="02000500070000020004" pitchFamily="2" charset="0"/>
                <a:ea typeface="微软雅黑" panose="020B0503020204020204" charset="-122"/>
                <a:cs typeface="Times New Roman" panose="02020603050405020304" pitchFamily="18" charset="0"/>
              </a:rPr>
              <a:t>g</a:t>
            </a:r>
            <a:r>
              <a:rPr lang="zh-CN" altLang="zh-CN" sz="2600" kern="100" dirty="0">
                <a:latin typeface="IPAPANNEW" panose="02000500070000020004" pitchFamily="2" charset="0"/>
                <a:ea typeface="微软雅黑" panose="020B0503020204020204" charset="-122"/>
                <a:cs typeface="Times New Roman" panose="02020603050405020304" pitchFamily="18" charset="0"/>
              </a:rPr>
              <a:t>＝</a:t>
            </a:r>
            <a:r>
              <a:rPr lang="en-US" altLang="zh-CN" sz="2600" kern="100" dirty="0">
                <a:latin typeface="IPAPANNEW" panose="02000500070000020004" pitchFamily="2" charset="0"/>
                <a:ea typeface="微软雅黑" panose="020B0503020204020204" charset="-122"/>
                <a:cs typeface="Times New Roman" panose="02020603050405020304" pitchFamily="18" charset="0"/>
              </a:rPr>
              <a:t>10 m/</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s</a:t>
            </a:r>
            <a:r>
              <a:rPr lang="en-US" altLang="zh-CN" sz="2600" kern="100" baseline="300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，求：</a:t>
            </a:r>
            <a:endParaRPr lang="zh-CN" altLang="zh-CN" sz="26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5" name="矩形 24"/>
          <p:cNvSpPr/>
          <p:nvPr/>
        </p:nvSpPr>
        <p:spPr>
          <a:xfrm>
            <a:off x="10127655" y="5085978"/>
            <a:ext cx="834716" cy="492443"/>
          </a:xfrm>
          <a:prstGeom prst="rect">
            <a:avLst/>
          </a:prstGeom>
        </p:spPr>
        <p:txBody>
          <a:bodyPr wrap="none">
            <a:spAutoFit/>
          </a:bodyPr>
          <a:lstStyle/>
          <a:p>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rPr>
              <a:t>11</a:t>
            </a:r>
            <a:endParaRPr lang="zh-CN" altLang="en-US" sz="2600" dirty="0"/>
          </a:p>
        </p:txBody>
      </p:sp>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4"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6" name="矩形 25"/>
          <p:cNvSpPr/>
          <p:nvPr/>
        </p:nvSpPr>
        <p:spPr>
          <a:xfrm>
            <a:off x="351985" y="477466"/>
            <a:ext cx="2185214" cy="692497"/>
          </a:xfrm>
          <a:prstGeom prst="rect">
            <a:avLst/>
          </a:prstGeom>
        </p:spPr>
        <p:txBody>
          <a:bodyPr wrap="none">
            <a:spAutoFit/>
          </a:bodyPr>
          <a:lstStyle/>
          <a:p>
            <a:pPr lvl="0" algn="just">
              <a:lnSpc>
                <a:spcPct val="150000"/>
              </a:lnSpc>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三、非选择题</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pic>
        <p:nvPicPr>
          <p:cNvPr id="327711" name="Picture 31" descr="7-144"/>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831511" y="2421682"/>
            <a:ext cx="3039515" cy="2440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5" name="矩形 24"/>
          <p:cNvSpPr/>
          <p:nvPr/>
        </p:nvSpPr>
        <p:spPr>
          <a:xfrm>
            <a:off x="334566" y="477466"/>
            <a:ext cx="4184159" cy="627672"/>
          </a:xfrm>
          <a:prstGeom prst="rect">
            <a:avLst/>
          </a:prstGeom>
        </p:spPr>
        <p:txBody>
          <a:bodyPr wrap="non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小滑块的初速度大小</a:t>
            </a:r>
            <a:r>
              <a:rPr lang="en-US" altLang="zh-CN" sz="2600" i="1" kern="100" dirty="0">
                <a:latin typeface="Book Antiqua" panose="02040602050305030304" pitchFamily="18" charset="0"/>
                <a:ea typeface="微软雅黑" panose="020B0503020204020204" charset="-122"/>
                <a:cs typeface="Times New Roman" panose="02020603050405020304" pitchFamily="18" charset="0"/>
              </a:rPr>
              <a:t>v</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9"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19" name="Picture 31" descr="7-144"/>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76171" y="189434"/>
            <a:ext cx="3039515" cy="2440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334566" y="1413570"/>
            <a:ext cx="1917513" cy="492443"/>
          </a:xfrm>
          <a:prstGeom prst="rect">
            <a:avLst/>
          </a:prstGeom>
        </p:spPr>
        <p:txBody>
          <a:bodyPr wrap="none">
            <a:spAutoFit/>
          </a:bodyPr>
          <a:lstStyle/>
          <a:p>
            <a:r>
              <a:rPr lang="zh-CN" altLang="zh-CN" sz="2600" b="1" kern="100" dirty="0">
                <a:solidFill>
                  <a:srgbClr val="0000FF"/>
                </a:solidFill>
                <a:ea typeface="微软雅黑" panose="020B0503020204020204" charset="-122"/>
                <a:cs typeface="Times New Roman" panose="02020603050405020304" pitchFamily="18" charset="0"/>
              </a:rPr>
              <a:t>答案　</a:t>
            </a:r>
            <a:r>
              <a:rPr lang="en-US" altLang="zh-CN" sz="2600" kern="100" dirty="0">
                <a:solidFill>
                  <a:srgbClr val="C00000"/>
                </a:solidFill>
                <a:latin typeface="Times New Roman" panose="02020603050405020304" pitchFamily="18" charset="0"/>
                <a:ea typeface="微软雅黑" panose="020B0503020204020204" charset="-122"/>
              </a:rPr>
              <a:t>7 m/s</a:t>
            </a:r>
            <a:endParaRPr lang="zh-CN" altLang="en-US" dirty="0"/>
          </a:p>
        </p:txBody>
      </p:sp>
      <p:graphicFrame>
        <p:nvGraphicFramePr>
          <p:cNvPr id="8" name="对象 7"/>
          <p:cNvGraphicFramePr>
            <a:graphicFrameLocks noChangeAspect="1"/>
          </p:cNvGraphicFramePr>
          <p:nvPr/>
        </p:nvGraphicFramePr>
        <p:xfrm>
          <a:off x="458828" y="2781722"/>
          <a:ext cx="11242675" cy="1074738"/>
        </p:xfrm>
        <a:graphic>
          <a:graphicData uri="http://schemas.openxmlformats.org/presentationml/2006/ole">
            <mc:AlternateContent xmlns:mc="http://schemas.openxmlformats.org/markup-compatibility/2006">
              <mc:Choice xmlns:v="urn:schemas-microsoft-com:vml" Requires="v">
                <p:oleObj spid="_x0000_s330801" name="文档" r:id="rId13" imgW="11243945" imgH="1075690" progId="Word.Document.12">
                  <p:embed/>
                </p:oleObj>
              </mc:Choice>
              <mc:Fallback>
                <p:oleObj name="文档" r:id="rId13" imgW="11243945" imgH="1075690" progId="Word.Document.12">
                  <p:embed/>
                  <p:pic>
                    <p:nvPicPr>
                      <p:cNvPr id="0" name="图片 330800"/>
                      <p:cNvPicPr/>
                      <p:nvPr/>
                    </p:nvPicPr>
                    <p:blipFill>
                      <a:blip r:embed="rId14"/>
                      <a:stretch>
                        <a:fillRect/>
                      </a:stretch>
                    </p:blipFill>
                    <p:spPr>
                      <a:xfrm>
                        <a:off x="458828" y="2781722"/>
                        <a:ext cx="11242675" cy="1074738"/>
                      </a:xfrm>
                      <a:prstGeom prst="rect">
                        <a:avLst/>
                      </a:prstGeom>
                    </p:spPr>
                  </p:pic>
                </p:oleObj>
              </mc:Fallback>
            </mc:AlternateContent>
          </a:graphicData>
        </a:graphic>
      </p:graphicFrame>
      <p:sp>
        <p:nvSpPr>
          <p:cNvPr id="10" name="矩形 9"/>
          <p:cNvSpPr/>
          <p:nvPr/>
        </p:nvSpPr>
        <p:spPr>
          <a:xfrm>
            <a:off x="334566" y="3501802"/>
            <a:ext cx="11521280" cy="692497"/>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小滑块从开始运动至到达</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点过程中，由动能定理得：</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14" name="对象 13"/>
          <p:cNvGraphicFramePr>
            <a:graphicFrameLocks noChangeAspect="1"/>
          </p:cNvGraphicFramePr>
          <p:nvPr/>
        </p:nvGraphicFramePr>
        <p:xfrm>
          <a:off x="458828" y="4170561"/>
          <a:ext cx="6719887" cy="987425"/>
        </p:xfrm>
        <a:graphic>
          <a:graphicData uri="http://schemas.openxmlformats.org/presentationml/2006/ole">
            <mc:AlternateContent xmlns:mc="http://schemas.openxmlformats.org/markup-compatibility/2006">
              <mc:Choice xmlns:v="urn:schemas-microsoft-com:vml" Requires="v">
                <p:oleObj spid="_x0000_s330802" name="文档" r:id="rId15" imgW="6720840" imgH="989330" progId="Word.Document.12">
                  <p:embed/>
                </p:oleObj>
              </mc:Choice>
              <mc:Fallback>
                <p:oleObj name="文档" r:id="rId15" imgW="6720840" imgH="989330" progId="Word.Document.12">
                  <p:embed/>
                  <p:pic>
                    <p:nvPicPr>
                      <p:cNvPr id="0" name="图片 330801"/>
                      <p:cNvPicPr/>
                      <p:nvPr/>
                    </p:nvPicPr>
                    <p:blipFill>
                      <a:blip r:embed="rId16"/>
                      <a:stretch>
                        <a:fillRect/>
                      </a:stretch>
                    </p:blipFill>
                    <p:spPr>
                      <a:xfrm>
                        <a:off x="458828" y="4170561"/>
                        <a:ext cx="6719887" cy="987425"/>
                      </a:xfrm>
                      <a:prstGeom prst="rect">
                        <a:avLst/>
                      </a:prstGeom>
                    </p:spPr>
                  </p:pic>
                </p:oleObj>
              </mc:Fallback>
            </mc:AlternateContent>
          </a:graphicData>
        </a:graphic>
      </p:graphicFrame>
      <p:sp>
        <p:nvSpPr>
          <p:cNvPr id="18" name="矩形 17"/>
          <p:cNvSpPr/>
          <p:nvPr/>
        </p:nvSpPr>
        <p:spPr>
          <a:xfrm>
            <a:off x="334566" y="4825529"/>
            <a:ext cx="11521280" cy="692497"/>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联立解得：</a:t>
            </a:r>
            <a:r>
              <a:rPr lang="en-US" altLang="zh-CN" sz="2600" i="1" kern="100" dirty="0">
                <a:latin typeface="Book Antiqua" panose="02040602050305030304" pitchFamily="18" charset="0"/>
                <a:ea typeface="宋体" panose="02010600030101010101" pitchFamily="2" charset="-122"/>
                <a:cs typeface="Times New Roman" panose="02020603050405020304" pitchFamily="18" charset="0"/>
              </a:rPr>
              <a:t>v</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0</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7 m/s</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6" name="Rectangle 21">
            <a:hlinkClick r:id="rId17"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矩形 9"/>
          <p:cNvSpPr/>
          <p:nvPr/>
        </p:nvSpPr>
        <p:spPr>
          <a:xfrm>
            <a:off x="334566" y="549474"/>
            <a:ext cx="11412000" cy="648230"/>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小滑块通过</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Q</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点后落回水平轨道时落点</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S</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距</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的水平距离</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x</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0"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2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27"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24" name="Picture 31" descr="7-144"/>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903518" y="-13987"/>
            <a:ext cx="3039515" cy="2440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334566" y="1269554"/>
            <a:ext cx="2645596" cy="692497"/>
          </a:xfrm>
          <a:prstGeom prst="rect">
            <a:avLst/>
          </a:prstGeom>
        </p:spPr>
        <p:txBody>
          <a:bodyPr wrap="non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答案　</a:t>
            </a:r>
            <a:r>
              <a:rPr lang="en-US" altLang="zh-CN" sz="2600" kern="100" dirty="0">
                <a:solidFill>
                  <a:srgbClr val="C00000"/>
                </a:solidFill>
                <a:latin typeface="Times New Roman" panose="02020603050405020304" pitchFamily="18" charset="0"/>
                <a:ea typeface="微软雅黑" panose="020B0503020204020204" charset="-122"/>
                <a:cs typeface="Courier New" panose="02070309020205020404" pitchFamily="49" charset="0"/>
              </a:rPr>
              <a:t>0.8 m	</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334566" y="2349674"/>
            <a:ext cx="11521280" cy="692497"/>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小滑块从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点飞出，由类平抛运动规律有：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334566" y="2925738"/>
            <a:ext cx="2036135" cy="616579"/>
          </a:xfrm>
          <a:prstGeom prst="rect">
            <a:avLst/>
          </a:prstGeom>
        </p:spPr>
        <p:txBody>
          <a:bodyPr wrap="none">
            <a:spAutoFit/>
          </a:bodyPr>
          <a:lstStyle/>
          <a:p>
            <a:pPr algn="just">
              <a:lnSpc>
                <a:spcPct val="150000"/>
              </a:lnSpc>
              <a:spcAft>
                <a:spcPts val="0"/>
              </a:spcAft>
            </a:pP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mg</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qE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a:t>
            </a:r>
            <a:endParaRPr lang="zh-CN" altLang="zh-CN" sz="260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9" name="对象 8"/>
          <p:cNvGraphicFramePr>
            <a:graphicFrameLocks noChangeAspect="1"/>
          </p:cNvGraphicFramePr>
          <p:nvPr/>
        </p:nvGraphicFramePr>
        <p:xfrm>
          <a:off x="426328" y="3573810"/>
          <a:ext cx="1622425" cy="987425"/>
        </p:xfrm>
        <a:graphic>
          <a:graphicData uri="http://schemas.openxmlformats.org/presentationml/2006/ole">
            <mc:AlternateContent xmlns:mc="http://schemas.openxmlformats.org/markup-compatibility/2006">
              <mc:Choice xmlns:v="urn:schemas-microsoft-com:vml" Requires="v">
                <p:oleObj spid="_x0000_s318538" name="文档" r:id="rId13" imgW="1624330" imgH="989330" progId="Word.Document.12">
                  <p:embed/>
                </p:oleObj>
              </mc:Choice>
              <mc:Fallback>
                <p:oleObj name="文档" r:id="rId13" imgW="1624330" imgH="989330" progId="Word.Document.12">
                  <p:embed/>
                  <p:pic>
                    <p:nvPicPr>
                      <p:cNvPr id="0" name="图片 318537"/>
                      <p:cNvPicPr/>
                      <p:nvPr/>
                    </p:nvPicPr>
                    <p:blipFill>
                      <a:blip r:embed="rId14"/>
                      <a:stretch>
                        <a:fillRect/>
                      </a:stretch>
                    </p:blipFill>
                    <p:spPr>
                      <a:xfrm>
                        <a:off x="426328" y="3573810"/>
                        <a:ext cx="1622425" cy="987425"/>
                      </a:xfrm>
                      <a:prstGeom prst="rect">
                        <a:avLst/>
                      </a:prstGeom>
                    </p:spPr>
                  </p:pic>
                </p:oleObj>
              </mc:Fallback>
            </mc:AlternateContent>
          </a:graphicData>
        </a:graphic>
      </p:graphicFrame>
      <p:sp>
        <p:nvSpPr>
          <p:cNvPr id="31" name="矩形 30"/>
          <p:cNvSpPr/>
          <p:nvPr/>
        </p:nvSpPr>
        <p:spPr>
          <a:xfrm>
            <a:off x="334566" y="4225364"/>
            <a:ext cx="11521280" cy="1292662"/>
          </a:xfrm>
          <a:prstGeom prst="rect">
            <a:avLst/>
          </a:prstGeom>
        </p:spPr>
        <p:txBody>
          <a:bodyPr wrap="square">
            <a:spAutoFit/>
          </a:bodyPr>
          <a:lstStyle/>
          <a:p>
            <a:pPr algn="just">
              <a:lnSpc>
                <a:spcPct val="150000"/>
              </a:lnSpc>
              <a:spcAft>
                <a:spcPts val="0"/>
              </a:spcAft>
            </a:pP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err="1">
                <a:latin typeface="Book Antiqua" panose="02040602050305030304" pitchFamily="18" charset="0"/>
                <a:ea typeface="宋体" panose="02010600030101010101" pitchFamily="2" charset="-122"/>
                <a:cs typeface="Times New Roman" panose="02020603050405020304" pitchFamily="18" charset="0"/>
              </a:rPr>
              <a:t>v</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联立解得：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0.8 m.</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5" name="Rectangle 21">
            <a:hlinkClick r:id="rId15"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blinds(horizontal)">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11</a:t>
            </a:r>
            <a:endParaRPr lang="en-US" altLang="zh-CN" sz="1400" dirty="0">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矩形 13"/>
          <p:cNvSpPr/>
          <p:nvPr/>
        </p:nvSpPr>
        <p:spPr>
          <a:xfrm>
            <a:off x="334566" y="45418"/>
            <a:ext cx="11521280" cy="4293483"/>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12.</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全国卷</a:t>
            </a:r>
            <a:r>
              <a:rPr lang="en-US" altLang="zh-CN" sz="2600" kern="100" dirty="0">
                <a:latin typeface="宋体" panose="02010600030101010101" pitchFamily="2" charset="-122"/>
                <a:ea typeface="楷体_GB2312" panose="02010609030101010101" pitchFamily="49" charset="-122"/>
                <a:cs typeface="Times New Roman" panose="02020603050405020304" pitchFamily="18" charset="0"/>
              </a:rPr>
              <a:t>Ⅰ</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·25</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改编</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竖直面内一倾斜轨道与一足够长的水平轨道通过一小段光滑圆弧平滑连接，小物块</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静止于水平轨道的最左端，如图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12(a)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a:t>
            </a: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a:t>
            </a:r>
            <a:endParaRPr lang="en-US" altLang="zh-CN" sz="2600" kern="100" dirty="0" smtClean="0">
              <a:latin typeface="Times New Roman" panose="02020603050405020304" pitchFamily="18" charset="0"/>
              <a:ea typeface="微软雅黑" panose="020B0503020204020204" charset="-122"/>
              <a:cs typeface="Courier New" panose="02070309020205020404" pitchFamily="49" charset="0"/>
            </a:endParaRPr>
          </a:p>
          <a:p>
            <a:pPr algn="just">
              <a:lnSpc>
                <a:spcPct val="150000"/>
              </a:lnSpc>
              <a:spcAft>
                <a:spcPts val="0"/>
              </a:spcAft>
            </a:pPr>
            <a:r>
              <a:rPr lang="en-US" altLang="zh-CN" sz="2600" i="1" kern="100" dirty="0" smtClean="0">
                <a:latin typeface="Times New Roman" panose="02020603050405020304" pitchFamily="18" charset="0"/>
                <a:ea typeface="微软雅黑" panose="020B0503020204020204" charset="-122"/>
                <a:cs typeface="Courier New" panose="02070309020205020404" pitchFamily="49" charset="0"/>
              </a:rPr>
              <a:t>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时刻，小物块</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在倾斜轨道上从静止开始下滑，一段时间后与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发生弹性碰撞</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碰撞时间极短</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；当</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返回到倾斜轨道上的</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图中未标出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时，速度减为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，此时对其施加一外力，使其在倾斜轨道上保持静止</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物块</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运动的</a:t>
            </a:r>
            <a:r>
              <a:rPr lang="en-US" altLang="zh-CN" sz="2600" i="1" kern="100" dirty="0">
                <a:latin typeface="Book Antiqua" panose="02040602050305030304" pitchFamily="18" charset="0"/>
                <a:ea typeface="微软雅黑" panose="020B0503020204020204" charset="-122"/>
                <a:cs typeface="Times New Roman" panose="02020603050405020304" pitchFamily="18" charset="0"/>
              </a:rPr>
              <a:t>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图象如图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所示，图中的</a:t>
            </a:r>
            <a:r>
              <a:rPr lang="en-US" altLang="zh-CN" sz="2600" i="1" kern="100" dirty="0">
                <a:latin typeface="Book Antiqua" panose="02040602050305030304" pitchFamily="18" charset="0"/>
                <a:ea typeface="微软雅黑" panose="020B0503020204020204" charset="-122"/>
                <a:cs typeface="Times New Roman" panose="02020603050405020304" pitchFamily="18" charset="0"/>
              </a:rPr>
              <a:t>v</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和</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t</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均为未知量</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已知</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的质量为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，初始时</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的高度差为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H</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，重力加速度大小为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g</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，不计空气阻力</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343042" name="Picture 2" descr="6-46"/>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06039" y="4004184"/>
            <a:ext cx="6442121" cy="200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15"/>
          <p:cNvSpPr/>
          <p:nvPr/>
        </p:nvSpPr>
        <p:spPr>
          <a:xfrm>
            <a:off x="5231110" y="5590034"/>
            <a:ext cx="853119" cy="692497"/>
          </a:xfrm>
          <a:prstGeom prst="rect">
            <a:avLst/>
          </a:prstGeom>
        </p:spPr>
        <p:txBody>
          <a:bodyPr wrap="none">
            <a:spAutoFit/>
          </a:bodyPr>
          <a:lstStyle/>
          <a:p>
            <a:pPr algn="ctr">
              <a:lnSpc>
                <a:spcPct val="150000"/>
              </a:lnSpc>
              <a:spcAft>
                <a:spcPts val="0"/>
              </a:spcAft>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12</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7"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11</a:t>
            </a:r>
            <a:endParaRPr lang="en-US" altLang="zh-CN" sz="1400" dirty="0">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矩形 15"/>
          <p:cNvSpPr/>
          <p:nvPr/>
        </p:nvSpPr>
        <p:spPr>
          <a:xfrm>
            <a:off x="334566" y="333450"/>
            <a:ext cx="3110147" cy="692497"/>
          </a:xfrm>
          <a:prstGeom prst="rect">
            <a:avLst/>
          </a:prstGeom>
        </p:spPr>
        <p:txBody>
          <a:bodyPr wrap="non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求物块</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的质量；</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8" name="矩形 17"/>
          <p:cNvSpPr/>
          <p:nvPr/>
        </p:nvSpPr>
        <p:spPr>
          <a:xfrm>
            <a:off x="334566" y="1341562"/>
            <a:ext cx="1592103" cy="492443"/>
          </a:xfrm>
          <a:prstGeom prst="rect">
            <a:avLst/>
          </a:prstGeom>
        </p:spPr>
        <p:txBody>
          <a:bodyPr wrap="none">
            <a:spAutoFit/>
          </a:bodyPr>
          <a:lstStyle/>
          <a:p>
            <a:r>
              <a:rPr lang="zh-CN" altLang="zh-CN" sz="2600" b="1" kern="100" dirty="0">
                <a:solidFill>
                  <a:srgbClr val="0000FF"/>
                </a:solidFill>
                <a:ea typeface="微软雅黑" panose="020B0503020204020204" charset="-122"/>
                <a:cs typeface="Times New Roman" panose="02020603050405020304" pitchFamily="18" charset="0"/>
              </a:rPr>
              <a:t>答案　</a:t>
            </a:r>
            <a:r>
              <a:rPr lang="en-US" altLang="zh-CN" sz="2600" kern="100" dirty="0">
                <a:solidFill>
                  <a:srgbClr val="C00000"/>
                </a:solidFill>
                <a:latin typeface="Times New Roman" panose="02020603050405020304" pitchFamily="18" charset="0"/>
                <a:ea typeface="微软雅黑" panose="020B0503020204020204" charset="-122"/>
              </a:rPr>
              <a:t>3</a:t>
            </a:r>
            <a:r>
              <a:rPr lang="en-US" altLang="zh-CN" sz="2600" i="1" kern="100" dirty="0">
                <a:solidFill>
                  <a:srgbClr val="C00000"/>
                </a:solidFill>
                <a:latin typeface="Times New Roman" panose="02020603050405020304" pitchFamily="18" charset="0"/>
                <a:ea typeface="微软雅黑" panose="020B0503020204020204" charset="-122"/>
              </a:rPr>
              <a:t>m</a:t>
            </a:r>
            <a:endParaRPr lang="zh-CN" altLang="en-US" dirty="0"/>
          </a:p>
        </p:txBody>
      </p:sp>
      <p:pic>
        <p:nvPicPr>
          <p:cNvPr id="19" name="Picture 2" descr="6-46"/>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31110" y="189434"/>
            <a:ext cx="6442121" cy="200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 name="对象 21"/>
          <p:cNvGraphicFramePr>
            <a:graphicFrameLocks noChangeAspect="1"/>
          </p:cNvGraphicFramePr>
          <p:nvPr/>
        </p:nvGraphicFramePr>
        <p:xfrm>
          <a:off x="478582" y="2277666"/>
          <a:ext cx="11326813" cy="989012"/>
        </p:xfrm>
        <a:graphic>
          <a:graphicData uri="http://schemas.openxmlformats.org/presentationml/2006/ole">
            <mc:AlternateContent xmlns:mc="http://schemas.openxmlformats.org/markup-compatibility/2006">
              <mc:Choice xmlns:v="urn:schemas-microsoft-com:vml" Requires="v">
                <p:oleObj spid="_x0000_s344097" name="文档" r:id="rId13" imgW="11327765" imgH="990600" progId="Word.Document.12">
                  <p:embed/>
                </p:oleObj>
              </mc:Choice>
              <mc:Fallback>
                <p:oleObj name="文档" r:id="rId13" imgW="11327765" imgH="990600" progId="Word.Document.12">
                  <p:embed/>
                  <p:pic>
                    <p:nvPicPr>
                      <p:cNvPr id="0" name="图片 344096"/>
                      <p:cNvPicPr/>
                      <p:nvPr/>
                    </p:nvPicPr>
                    <p:blipFill>
                      <a:blip r:embed="rId14"/>
                      <a:stretch>
                        <a:fillRect/>
                      </a:stretch>
                    </p:blipFill>
                    <p:spPr>
                      <a:xfrm>
                        <a:off x="478582" y="2277666"/>
                        <a:ext cx="11326813" cy="989012"/>
                      </a:xfrm>
                      <a:prstGeom prst="rect">
                        <a:avLst/>
                      </a:prstGeom>
                    </p:spPr>
                  </p:pic>
                </p:oleObj>
              </mc:Fallback>
            </mc:AlternateContent>
          </a:graphicData>
        </a:graphic>
      </p:graphicFrame>
      <p:sp>
        <p:nvSpPr>
          <p:cNvPr id="24" name="矩形 23"/>
          <p:cNvSpPr/>
          <p:nvPr/>
        </p:nvSpPr>
        <p:spPr>
          <a:xfrm>
            <a:off x="334566" y="2959729"/>
            <a:ext cx="11521280" cy="1198854"/>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设物块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的质量为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，碰撞后瞬间的速度大小为</a:t>
            </a:r>
            <a:r>
              <a:rPr lang="en-US" altLang="zh-CN" sz="2600" i="1" kern="100" dirty="0">
                <a:latin typeface="Book Antiqua" panose="02040602050305030304" pitchFamily="18" charset="0"/>
                <a:ea typeface="宋体" panose="02010600030101010101" pitchFamily="2" charset="-122"/>
                <a:cs typeface="Times New Roman" panose="02020603050405020304" pitchFamily="18" charset="0"/>
              </a:rPr>
              <a:t>v</a:t>
            </a:r>
            <a:r>
              <a:rPr lang="en-US" altLang="zh-CN" sz="2600" kern="10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动量守恒定律和机械能守恒定律有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5" name="对象 24"/>
          <p:cNvGraphicFramePr>
            <a:graphicFrameLocks noChangeAspect="1"/>
          </p:cNvGraphicFramePr>
          <p:nvPr/>
        </p:nvGraphicFramePr>
        <p:xfrm>
          <a:off x="550590" y="4149874"/>
          <a:ext cx="6178550" cy="1016000"/>
        </p:xfrm>
        <a:graphic>
          <a:graphicData uri="http://schemas.openxmlformats.org/presentationml/2006/ole">
            <mc:AlternateContent xmlns:mc="http://schemas.openxmlformats.org/markup-compatibility/2006">
              <mc:Choice xmlns:v="urn:schemas-microsoft-com:vml" Requires="v">
                <p:oleObj spid="_x0000_s344098" name="文档" r:id="rId15" imgW="6186170" imgH="1019810" progId="Word.Document.12">
                  <p:embed/>
                </p:oleObj>
              </mc:Choice>
              <mc:Fallback>
                <p:oleObj name="文档" r:id="rId15" imgW="6186170" imgH="1019810" progId="Word.Document.12">
                  <p:embed/>
                  <p:pic>
                    <p:nvPicPr>
                      <p:cNvPr id="0" name="图片 344097"/>
                      <p:cNvPicPr/>
                      <p:nvPr/>
                    </p:nvPicPr>
                    <p:blipFill>
                      <a:blip r:embed="rId16"/>
                      <a:stretch>
                        <a:fillRect/>
                      </a:stretch>
                    </p:blipFill>
                    <p:spPr>
                      <a:xfrm>
                        <a:off x="550590" y="4149874"/>
                        <a:ext cx="6178550" cy="1016000"/>
                      </a:xfrm>
                      <a:prstGeom prst="rect">
                        <a:avLst/>
                      </a:prstGeom>
                    </p:spPr>
                  </p:pic>
                </p:oleObj>
              </mc:Fallback>
            </mc:AlternateContent>
          </a:graphicData>
        </a:graphic>
      </p:graphicFrame>
      <p:graphicFrame>
        <p:nvGraphicFramePr>
          <p:cNvPr id="26" name="对象 25"/>
          <p:cNvGraphicFramePr>
            <a:graphicFrameLocks noChangeAspect="1"/>
          </p:cNvGraphicFramePr>
          <p:nvPr/>
        </p:nvGraphicFramePr>
        <p:xfrm>
          <a:off x="481013" y="4941963"/>
          <a:ext cx="7057544" cy="936104"/>
        </p:xfrm>
        <a:graphic>
          <a:graphicData uri="http://schemas.openxmlformats.org/presentationml/2006/ole">
            <mc:AlternateContent xmlns:mc="http://schemas.openxmlformats.org/markup-compatibility/2006">
              <mc:Choice xmlns:v="urn:schemas-microsoft-com:vml" Requires="v">
                <p:oleObj spid="_x0000_s344099" name="文档" r:id="rId17" imgW="6740525" imgH="996950" progId="Word.Document.12">
                  <p:embed/>
                </p:oleObj>
              </mc:Choice>
              <mc:Fallback>
                <p:oleObj name="文档" r:id="rId17" imgW="6740525" imgH="996950" progId="Word.Document.12">
                  <p:embed/>
                  <p:pic>
                    <p:nvPicPr>
                      <p:cNvPr id="0" name="图片 344098"/>
                      <p:cNvPicPr/>
                      <p:nvPr/>
                    </p:nvPicPr>
                    <p:blipFill>
                      <a:blip r:embed="rId18"/>
                      <a:stretch>
                        <a:fillRect/>
                      </a:stretch>
                    </p:blipFill>
                    <p:spPr>
                      <a:xfrm>
                        <a:off x="481013" y="4941963"/>
                        <a:ext cx="7057544" cy="936104"/>
                      </a:xfrm>
                      <a:prstGeom prst="rect">
                        <a:avLst/>
                      </a:prstGeom>
                    </p:spPr>
                  </p:pic>
                </p:oleObj>
              </mc:Fallback>
            </mc:AlternateContent>
          </a:graphicData>
        </a:graphic>
      </p:graphicFrame>
      <p:sp>
        <p:nvSpPr>
          <p:cNvPr id="28" name="矩形 27"/>
          <p:cNvSpPr/>
          <p:nvPr/>
        </p:nvSpPr>
        <p:spPr>
          <a:xfrm>
            <a:off x="334566" y="5734050"/>
            <a:ext cx="11521280" cy="692497"/>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联立</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①②</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式得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3</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m</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                   </a:t>
            </a:r>
            <a:r>
              <a:rPr lang="en-US" altLang="zh-CN" sz="2600" kern="100" dirty="0" smtClean="0">
                <a:latin typeface="宋体" panose="02010600030101010101" pitchFamily="2" charset="-122"/>
                <a:ea typeface="宋体" panose="02010600030101010101" pitchFamily="2" charset="-122"/>
                <a:cs typeface="Times New Roman" panose="02020603050405020304" pitchFamily="18" charset="0"/>
              </a:rPr>
              <a:t>③</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Rectangle 21">
            <a:hlinkClick r:id="rId19"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blinds(horizontal)">
                                      <p:cBhvr>
                                        <p:cTn id="17" dur="500"/>
                                        <p:tgtEl>
                                          <p:spTgt spid="2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
                                            <p:txEl>
                                              <p:pRg st="1" end="1"/>
                                            </p:txEl>
                                          </p:spTgt>
                                        </p:tgtEl>
                                        <p:attrNameLst>
                                          <p:attrName>style.visibility</p:attrName>
                                        </p:attrNameLst>
                                      </p:cBhvr>
                                      <p:to>
                                        <p:strVal val="visible"/>
                                      </p:to>
                                    </p:set>
                                    <p:animEffect transition="in" filter="blinds(horizontal)">
                                      <p:cBhvr>
                                        <p:cTn id="22" dur="500"/>
                                        <p:tgtEl>
                                          <p:spTgt spid="2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linds(horizontal)">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11</a:t>
            </a:r>
            <a:endParaRPr lang="en-US" altLang="zh-CN" sz="1400" dirty="0">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13" name="Picture 2" descr="6-46"/>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47134" y="788343"/>
            <a:ext cx="6442121" cy="200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334567" y="788343"/>
            <a:ext cx="5256584" cy="1292662"/>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在图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所描述的整个运动过程中，求物块</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克服摩擦力所做的功</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16" name="对象 15"/>
          <p:cNvGraphicFramePr>
            <a:graphicFrameLocks noChangeAspect="1"/>
          </p:cNvGraphicFramePr>
          <p:nvPr/>
        </p:nvGraphicFramePr>
        <p:xfrm>
          <a:off x="440851" y="2084487"/>
          <a:ext cx="2343150" cy="1057275"/>
        </p:xfrm>
        <a:graphic>
          <a:graphicData uri="http://schemas.openxmlformats.org/presentationml/2006/ole">
            <mc:AlternateContent xmlns:mc="http://schemas.openxmlformats.org/markup-compatibility/2006">
              <mc:Choice xmlns:v="urn:schemas-microsoft-com:vml" Requires="v">
                <p:oleObj spid="_x0000_s345120" name="文档" r:id="rId13" imgW="2345690" imgH="1057910" progId="Word.Document.12">
                  <p:embed/>
                </p:oleObj>
              </mc:Choice>
              <mc:Fallback>
                <p:oleObj name="文档" r:id="rId13" imgW="2345690" imgH="1057910" progId="Word.Document.12">
                  <p:embed/>
                  <p:pic>
                    <p:nvPicPr>
                      <p:cNvPr id="0" name="图片 345119"/>
                      <p:cNvPicPr/>
                      <p:nvPr/>
                    </p:nvPicPr>
                    <p:blipFill>
                      <a:blip r:embed="rId14"/>
                      <a:stretch>
                        <a:fillRect/>
                      </a:stretch>
                    </p:blipFill>
                    <p:spPr>
                      <a:xfrm>
                        <a:off x="440851" y="2084487"/>
                        <a:ext cx="2343150" cy="1057275"/>
                      </a:xfrm>
                      <a:prstGeom prst="rect">
                        <a:avLst/>
                      </a:prstGeom>
                    </p:spPr>
                  </p:pic>
                </p:oleObj>
              </mc:Fallback>
            </mc:AlternateContent>
          </a:graphicData>
        </a:graphic>
      </p:graphicFrame>
      <p:sp>
        <p:nvSpPr>
          <p:cNvPr id="21" name="Rectangle 21">
            <a:hlinkClick r:id="rId15"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11</a:t>
            </a:r>
            <a:endParaRPr lang="en-US" altLang="zh-CN" sz="1400" dirty="0">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13" name="Picture 2" descr="6-46"/>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51851" y="2791569"/>
            <a:ext cx="6442121" cy="200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351984" y="693490"/>
            <a:ext cx="11503862" cy="2399183"/>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在题图</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所描述的运动中，设物块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与轨道间的滑动摩擦力大小为</a:t>
            </a:r>
            <a:r>
              <a:rPr lang="en-US" altLang="zh-CN" sz="2600" i="1" kern="100" dirty="0" err="1">
                <a:latin typeface="Times New Roman" panose="02020603050405020304" pitchFamily="18" charset="0"/>
                <a:ea typeface="宋体" panose="02010600030101010101" pitchFamily="2" charset="-122"/>
                <a:cs typeface="Courier New" panose="02070309020205020404" pitchFamily="49" charset="0"/>
              </a:rPr>
              <a:t>F</a:t>
            </a:r>
            <a:r>
              <a:rPr lang="en-US" altLang="zh-CN" sz="2600" kern="100" baseline="-25000" dirty="0" err="1">
                <a:latin typeface="Times New Roman" panose="02020603050405020304" pitchFamily="18" charset="0"/>
                <a:ea typeface="宋体" panose="02010600030101010101" pitchFamily="2" charset="-122"/>
                <a:cs typeface="Courier New" panose="02070309020205020404" pitchFamily="49" charset="0"/>
              </a:rPr>
              <a:t>f</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，下滑过程中所经过的路程为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s</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，返回过程中所经过的路程为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s</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P</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的高度差为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h</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，整个过程中克服摩擦力所做的功为</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t>
            </a:r>
            <a:endPar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动能定理有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19" name="对象 18"/>
          <p:cNvGraphicFramePr>
            <a:graphicFrameLocks noChangeAspect="1"/>
          </p:cNvGraphicFramePr>
          <p:nvPr/>
        </p:nvGraphicFramePr>
        <p:xfrm>
          <a:off x="442913" y="2990918"/>
          <a:ext cx="6732413" cy="942932"/>
        </p:xfrm>
        <a:graphic>
          <a:graphicData uri="http://schemas.openxmlformats.org/presentationml/2006/ole">
            <mc:AlternateContent xmlns:mc="http://schemas.openxmlformats.org/markup-compatibility/2006">
              <mc:Choice xmlns:v="urn:schemas-microsoft-com:vml" Requires="v">
                <p:oleObj spid="_x0000_s347138" name="文档" r:id="rId13" imgW="6295390" imgH="989330" progId="Word.Document.12">
                  <p:embed/>
                </p:oleObj>
              </mc:Choice>
              <mc:Fallback>
                <p:oleObj name="文档" r:id="rId13" imgW="6295390" imgH="989330" progId="Word.Document.12">
                  <p:embed/>
                  <p:pic>
                    <p:nvPicPr>
                      <p:cNvPr id="0" name="图片 347137"/>
                      <p:cNvPicPr/>
                      <p:nvPr/>
                    </p:nvPicPr>
                    <p:blipFill>
                      <a:blip r:embed="rId14"/>
                      <a:stretch>
                        <a:fillRect/>
                      </a:stretch>
                    </p:blipFill>
                    <p:spPr>
                      <a:xfrm>
                        <a:off x="442913" y="2990918"/>
                        <a:ext cx="6732413" cy="942932"/>
                      </a:xfrm>
                      <a:prstGeom prst="rect">
                        <a:avLst/>
                      </a:prstGeom>
                    </p:spPr>
                  </p:pic>
                </p:oleObj>
              </mc:Fallback>
            </mc:AlternateContent>
          </a:graphicData>
        </a:graphic>
      </p:graphicFrame>
      <p:graphicFrame>
        <p:nvGraphicFramePr>
          <p:cNvPr id="20" name="对象 19"/>
          <p:cNvGraphicFramePr>
            <a:graphicFrameLocks noChangeAspect="1"/>
          </p:cNvGraphicFramePr>
          <p:nvPr/>
        </p:nvGraphicFramePr>
        <p:xfrm>
          <a:off x="440851" y="3645818"/>
          <a:ext cx="4781550" cy="1009650"/>
        </p:xfrm>
        <a:graphic>
          <a:graphicData uri="http://schemas.openxmlformats.org/presentationml/2006/ole">
            <mc:AlternateContent xmlns:mc="http://schemas.openxmlformats.org/markup-compatibility/2006">
              <mc:Choice xmlns:v="urn:schemas-microsoft-com:vml" Requires="v">
                <p:oleObj spid="_x0000_s347139" name="文档" r:id="rId15" imgW="4782185" imgH="1010285" progId="Word.Document.12">
                  <p:embed/>
                </p:oleObj>
              </mc:Choice>
              <mc:Fallback>
                <p:oleObj name="文档" r:id="rId15" imgW="4782185" imgH="1010285" progId="Word.Document.12">
                  <p:embed/>
                  <p:pic>
                    <p:nvPicPr>
                      <p:cNvPr id="0" name="图片 347138"/>
                      <p:cNvPicPr/>
                      <p:nvPr/>
                    </p:nvPicPr>
                    <p:blipFill>
                      <a:blip r:embed="rId16"/>
                      <a:stretch>
                        <a:fillRect/>
                      </a:stretch>
                    </p:blipFill>
                    <p:spPr>
                      <a:xfrm>
                        <a:off x="440851" y="3645818"/>
                        <a:ext cx="4781550" cy="1009650"/>
                      </a:xfrm>
                      <a:prstGeom prst="rect">
                        <a:avLst/>
                      </a:prstGeom>
                    </p:spPr>
                  </p:pic>
                </p:oleObj>
              </mc:Fallback>
            </mc:AlternateContent>
          </a:graphicData>
        </a:graphic>
      </p:graphicFrame>
      <p:sp>
        <p:nvSpPr>
          <p:cNvPr id="21" name="Rectangle 21">
            <a:hlinkClick r:id="rId17"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750"/>
                                        <p:tgtEl>
                                          <p:spTgt spid="18"/>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750"/>
                                        <p:tgtEl>
                                          <p:spTgt spid="13"/>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blinds(horizontal)">
                                      <p:cBhvr>
                                        <p:cTn id="14" dur="750"/>
                                        <p:tgtEl>
                                          <p:spTgt spid="19"/>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4566" y="549474"/>
            <a:ext cx="11521280" cy="692497"/>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从题图</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所给出的</a:t>
            </a:r>
            <a:r>
              <a:rPr lang="en-US" altLang="zh-CN" sz="2600" i="1" kern="100" dirty="0">
                <a:latin typeface="Book Antiqua" panose="02040602050305030304" pitchFamily="18" charset="0"/>
                <a:ea typeface="宋体" panose="02010600030101010101" pitchFamily="2" charset="-122"/>
                <a:cs typeface="Times New Roman" panose="02020603050405020304" pitchFamily="18" charset="0"/>
              </a:rPr>
              <a:t>v</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图线可知</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3" name="对象 2"/>
          <p:cNvGraphicFramePr>
            <a:graphicFrameLocks noChangeAspect="1"/>
          </p:cNvGraphicFramePr>
          <p:nvPr/>
        </p:nvGraphicFramePr>
        <p:xfrm>
          <a:off x="481013" y="1200150"/>
          <a:ext cx="4635500" cy="989013"/>
        </p:xfrm>
        <a:graphic>
          <a:graphicData uri="http://schemas.openxmlformats.org/presentationml/2006/ole">
            <mc:AlternateContent xmlns:mc="http://schemas.openxmlformats.org/markup-compatibility/2006">
              <mc:Choice xmlns:v="urn:schemas-microsoft-com:vml" Requires="v">
                <p:oleObj spid="_x0000_s346156" name="文档" r:id="rId1" imgW="4641850" imgH="991870" progId="Word.Document.12">
                  <p:embed/>
                </p:oleObj>
              </mc:Choice>
              <mc:Fallback>
                <p:oleObj name="文档" r:id="rId1" imgW="4641850" imgH="991870" progId="Word.Document.12">
                  <p:embed/>
                  <p:pic>
                    <p:nvPicPr>
                      <p:cNvPr id="0" name="图片 346155"/>
                      <p:cNvPicPr/>
                      <p:nvPr/>
                    </p:nvPicPr>
                    <p:blipFill>
                      <a:blip r:embed="rId2"/>
                      <a:stretch>
                        <a:fillRect/>
                      </a:stretch>
                    </p:blipFill>
                    <p:spPr>
                      <a:xfrm>
                        <a:off x="481013" y="1200150"/>
                        <a:ext cx="4635500" cy="989013"/>
                      </a:xfrm>
                      <a:prstGeom prst="rect">
                        <a:avLst/>
                      </a:prstGeom>
                    </p:spPr>
                  </p:pic>
                </p:oleObj>
              </mc:Fallback>
            </mc:AlternateContent>
          </a:graphicData>
        </a:graphic>
      </p:graphicFrame>
      <p:graphicFrame>
        <p:nvGraphicFramePr>
          <p:cNvPr id="4" name="对象 3"/>
          <p:cNvGraphicFramePr>
            <a:graphicFrameLocks noChangeAspect="1"/>
          </p:cNvGraphicFramePr>
          <p:nvPr/>
        </p:nvGraphicFramePr>
        <p:xfrm>
          <a:off x="481013" y="1985963"/>
          <a:ext cx="5532437" cy="1016000"/>
        </p:xfrm>
        <a:graphic>
          <a:graphicData uri="http://schemas.openxmlformats.org/presentationml/2006/ole">
            <mc:AlternateContent xmlns:mc="http://schemas.openxmlformats.org/markup-compatibility/2006">
              <mc:Choice xmlns:v="urn:schemas-microsoft-com:vml" Requires="v">
                <p:oleObj spid="_x0000_s346157" name="文档" r:id="rId3" imgW="5541010" imgH="1019810" progId="Word.Document.12">
                  <p:embed/>
                </p:oleObj>
              </mc:Choice>
              <mc:Fallback>
                <p:oleObj name="文档" r:id="rId3" imgW="5541010" imgH="1019810" progId="Word.Document.12">
                  <p:embed/>
                  <p:pic>
                    <p:nvPicPr>
                      <p:cNvPr id="0" name="图片 346156"/>
                      <p:cNvPicPr/>
                      <p:nvPr/>
                    </p:nvPicPr>
                    <p:blipFill>
                      <a:blip r:embed="rId4"/>
                      <a:stretch>
                        <a:fillRect/>
                      </a:stretch>
                    </p:blipFill>
                    <p:spPr>
                      <a:xfrm>
                        <a:off x="481013" y="1985963"/>
                        <a:ext cx="5532437" cy="1016000"/>
                      </a:xfrm>
                      <a:prstGeom prst="rect">
                        <a:avLst/>
                      </a:prstGeom>
                    </p:spPr>
                  </p:pic>
                </p:oleObj>
              </mc:Fallback>
            </mc:AlternateContent>
          </a:graphicData>
        </a:graphic>
      </p:graphicFrame>
      <p:graphicFrame>
        <p:nvGraphicFramePr>
          <p:cNvPr id="5" name="对象 4"/>
          <p:cNvGraphicFramePr>
            <a:graphicFrameLocks noChangeAspect="1"/>
          </p:cNvGraphicFramePr>
          <p:nvPr/>
        </p:nvGraphicFramePr>
        <p:xfrm>
          <a:off x="478582" y="2709714"/>
          <a:ext cx="3811588" cy="987425"/>
        </p:xfrm>
        <a:graphic>
          <a:graphicData uri="http://schemas.openxmlformats.org/presentationml/2006/ole">
            <mc:AlternateContent xmlns:mc="http://schemas.openxmlformats.org/markup-compatibility/2006">
              <mc:Choice xmlns:v="urn:schemas-microsoft-com:vml" Requires="v">
                <p:oleObj spid="_x0000_s346158" name="文档" r:id="rId5" imgW="3813175" imgH="990600" progId="Word.Document.12">
                  <p:embed/>
                </p:oleObj>
              </mc:Choice>
              <mc:Fallback>
                <p:oleObj name="文档" r:id="rId5" imgW="3813175" imgH="990600" progId="Word.Document.12">
                  <p:embed/>
                  <p:pic>
                    <p:nvPicPr>
                      <p:cNvPr id="0" name="图片 346157"/>
                      <p:cNvPicPr/>
                      <p:nvPr/>
                    </p:nvPicPr>
                    <p:blipFill>
                      <a:blip r:embed="rId6"/>
                      <a:stretch>
                        <a:fillRect/>
                      </a:stretch>
                    </p:blipFill>
                    <p:spPr>
                      <a:xfrm>
                        <a:off x="478582" y="2709714"/>
                        <a:ext cx="3811588" cy="987425"/>
                      </a:xfrm>
                      <a:prstGeom prst="rect">
                        <a:avLst/>
                      </a:prstGeom>
                    </p:spPr>
                  </p:pic>
                </p:oleObj>
              </mc:Fallback>
            </mc:AlternateContent>
          </a:graphicData>
        </a:graphic>
      </p:graphicFrame>
      <p:sp>
        <p:nvSpPr>
          <p:cNvPr id="7" name="矩形 6"/>
          <p:cNvSpPr/>
          <p:nvPr/>
        </p:nvSpPr>
        <p:spPr>
          <a:xfrm>
            <a:off x="334566" y="3457377"/>
            <a:ext cx="11521280" cy="692497"/>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物块</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在整个运动过程中克服摩擦力所做的功为</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406574" y="4005858"/>
            <a:ext cx="9649072" cy="692497"/>
          </a:xfrm>
          <a:prstGeom prst="rect">
            <a:avLst/>
          </a:prstGeom>
        </p:spPr>
        <p:txBody>
          <a:bodyPr wrap="square">
            <a:spAutoFit/>
          </a:bodyPr>
          <a:lstStyle/>
          <a:p>
            <a:pPr algn="just">
              <a:lnSpc>
                <a:spcPct val="150000"/>
              </a:lnSpc>
              <a:spcAft>
                <a:spcPts val="0"/>
              </a:spcAft>
            </a:pP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W</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F</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f</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s</a:t>
            </a:r>
            <a:r>
              <a:rPr lang="en-US" altLang="zh-CN" sz="2600" kern="100" baseline="-250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smtClean="0">
                <a:latin typeface="Times New Roman" panose="02020603050405020304" pitchFamily="18" charset="0"/>
                <a:ea typeface="宋体" panose="02010600030101010101" pitchFamily="2" charset="-122"/>
                <a:cs typeface="Courier New" panose="02070309020205020404" pitchFamily="49" charset="0"/>
              </a:rPr>
              <a:t>F</a:t>
            </a:r>
            <a:r>
              <a:rPr lang="en-US" altLang="zh-CN" sz="2600" kern="100" baseline="-25000" dirty="0" smtClean="0">
                <a:latin typeface="Times New Roman" panose="02020603050405020304" pitchFamily="18" charset="0"/>
                <a:ea typeface="宋体" panose="02010600030101010101" pitchFamily="2" charset="-122"/>
                <a:cs typeface="Courier New" panose="02070309020205020404" pitchFamily="49" charset="0"/>
              </a:rPr>
              <a:t>f</a:t>
            </a:r>
            <a:r>
              <a:rPr lang="en-US" altLang="zh-CN" sz="2600" i="1" kern="100" dirty="0" smtClean="0">
                <a:latin typeface="Times New Roman" panose="02020603050405020304" pitchFamily="18" charset="0"/>
                <a:ea typeface="宋体" panose="02010600030101010101" pitchFamily="2" charset="-122"/>
                <a:cs typeface="Courier New" panose="02070309020205020404" pitchFamily="49" charset="0"/>
              </a:rPr>
              <a:t>s</a:t>
            </a:r>
            <a:r>
              <a:rPr lang="en-US" altLang="zh-CN" sz="2600" kern="100" baseline="-25000" dirty="0" smtClean="0">
                <a:latin typeface="Times New Roman" panose="02020603050405020304" pitchFamily="18" charset="0"/>
                <a:ea typeface="宋体" panose="02010600030101010101" pitchFamily="2" charset="-122"/>
                <a:cs typeface="Courier New" panose="02070309020205020404" pitchFamily="49" charset="0"/>
              </a:rPr>
              <a:t>2                     </a:t>
            </a:r>
            <a:r>
              <a:rPr lang="en-US" altLang="zh-CN" sz="2600" kern="100" dirty="0" smtClean="0">
                <a:latin typeface="宋体" panose="02010600030101010101" pitchFamily="2" charset="-122"/>
                <a:ea typeface="宋体" panose="02010600030101010101" pitchFamily="2" charset="-122"/>
                <a:cs typeface="Times New Roman" panose="02020603050405020304" pitchFamily="18" charset="0"/>
              </a:rPr>
              <a:t>⑨</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11" name="对象 10"/>
          <p:cNvGraphicFramePr>
            <a:graphicFrameLocks noChangeAspect="1"/>
          </p:cNvGraphicFramePr>
          <p:nvPr/>
        </p:nvGraphicFramePr>
        <p:xfrm>
          <a:off x="478582" y="4581922"/>
          <a:ext cx="5715000" cy="987425"/>
        </p:xfrm>
        <a:graphic>
          <a:graphicData uri="http://schemas.openxmlformats.org/presentationml/2006/ole">
            <mc:AlternateContent xmlns:mc="http://schemas.openxmlformats.org/markup-compatibility/2006">
              <mc:Choice xmlns:v="urn:schemas-microsoft-com:vml" Requires="v">
                <p:oleObj spid="_x0000_s346159" name="文档" r:id="rId7" imgW="5716270" imgH="989330" progId="Word.Document.12">
                  <p:embed/>
                </p:oleObj>
              </mc:Choice>
              <mc:Fallback>
                <p:oleObj name="文档" r:id="rId7" imgW="5716270" imgH="989330" progId="Word.Document.12">
                  <p:embed/>
                  <p:pic>
                    <p:nvPicPr>
                      <p:cNvPr id="0" name="图片 346158"/>
                      <p:cNvPicPr/>
                      <p:nvPr/>
                    </p:nvPicPr>
                    <p:blipFill>
                      <a:blip r:embed="rId8"/>
                      <a:stretch>
                        <a:fillRect/>
                      </a:stretch>
                    </p:blipFill>
                    <p:spPr>
                      <a:xfrm>
                        <a:off x="478582" y="4581922"/>
                        <a:ext cx="5715000" cy="987425"/>
                      </a:xfrm>
                      <a:prstGeom prst="rect">
                        <a:avLst/>
                      </a:prstGeom>
                    </p:spPr>
                  </p:pic>
                </p:oleObj>
              </mc:Fallback>
            </mc:AlternateContent>
          </a:graphicData>
        </a:graphic>
      </p:graphicFrame>
      <p:pic>
        <p:nvPicPr>
          <p:cNvPr id="12" name="Picture 2" descr="6-46"/>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71070" y="837506"/>
            <a:ext cx="7086333" cy="2207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21">
            <a:hlinkClick r:id="rId10"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11"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12"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13"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4</a:t>
            </a:r>
            <a:endParaRPr lang="en-US" altLang="zh-CN" sz="1400" dirty="0">
              <a:latin typeface="Broadway" pitchFamily="82" charset="0"/>
              <a:ea typeface="楷体" panose="02010609060101010101" pitchFamily="49" charset="-122"/>
              <a:cs typeface="经典繁仿黑" pitchFamily="49" charset="-122"/>
            </a:endParaRPr>
          </a:p>
        </p:txBody>
      </p:sp>
      <p:sp>
        <p:nvSpPr>
          <p:cNvPr id="17" name="Rectangle 21">
            <a:hlinkClick r:id="rId14"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15"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16"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17"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18"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Rectangle 21">
            <a:hlinkClick r:id="rId19"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latin typeface="Broadway" pitchFamily="82" charset="0"/>
                <a:ea typeface="楷体" panose="02010609060101010101" pitchFamily="49" charset="-122"/>
                <a:cs typeface="经典繁仿黑" pitchFamily="49" charset="-122"/>
              </a:rPr>
              <a:t>11</a:t>
            </a:r>
            <a:endParaRPr lang="en-US" altLang="zh-CN" sz="1400" dirty="0">
              <a:latin typeface="Broadway" pitchFamily="82" charset="0"/>
              <a:ea typeface="楷体" panose="02010609060101010101" pitchFamily="49" charset="-122"/>
              <a:cs typeface="经典繁仿黑" pitchFamily="49" charset="-122"/>
            </a:endParaRPr>
          </a:p>
        </p:txBody>
      </p:sp>
      <p:sp>
        <p:nvSpPr>
          <p:cNvPr id="23" name="Rectangle 21">
            <a:hlinkClick r:id="rId20"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21"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750"/>
                                        <p:tgtEl>
                                          <p:spTgt spid="12"/>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linds(horizontal)">
                                      <p:cBhvr>
                                        <p:cTn id="14" dur="750"/>
                                        <p:tgtEl>
                                          <p:spTgt spid="3"/>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750"/>
                                        <p:tgtEl>
                                          <p:spTgt spid="4"/>
                                        </p:tgtEl>
                                      </p:cBhvr>
                                    </p:animEffect>
                                  </p:childTnLst>
                                </p:cTn>
                              </p:par>
                            </p:childTnLst>
                          </p:cTn>
                        </p:par>
                        <p:par>
                          <p:cTn id="19" fill="hold">
                            <p:stCondLst>
                              <p:cond delay="3000"/>
                            </p:stCondLst>
                            <p:childTnLst>
                              <p:par>
                                <p:cTn id="20" presetID="3" presetClass="entr" presetSubtype="1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750"/>
                                        <p:tgtEl>
                                          <p:spTgt spid="5"/>
                                        </p:tgtEl>
                                      </p:cBhvr>
                                    </p:animEffect>
                                  </p:childTnLst>
                                </p:cTn>
                              </p:par>
                            </p:childTnLst>
                          </p:cTn>
                        </p:par>
                        <p:par>
                          <p:cTn id="23" fill="hold">
                            <p:stCondLst>
                              <p:cond delay="4000"/>
                            </p:stCondLst>
                            <p:childTnLst>
                              <p:par>
                                <p:cTn id="24" presetID="3" presetClass="entr" presetSubtype="1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750"/>
                                        <p:tgtEl>
                                          <p:spTgt spid="7"/>
                                        </p:tgtEl>
                                      </p:cBhvr>
                                    </p:animEffect>
                                  </p:childTnLst>
                                </p:cTn>
                              </p:par>
                            </p:childTnLst>
                          </p:cTn>
                        </p:par>
                        <p:par>
                          <p:cTn id="27" fill="hold">
                            <p:stCondLst>
                              <p:cond delay="5000"/>
                            </p:stCondLst>
                            <p:childTnLst>
                              <p:par>
                                <p:cTn id="28" presetID="3" presetClass="entr" presetSubtype="1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750"/>
                                        <p:tgtEl>
                                          <p:spTgt spid="10"/>
                                        </p:tgtEl>
                                      </p:cBhvr>
                                    </p:animEffect>
                                  </p:childTnLst>
                                </p:cTn>
                              </p:par>
                            </p:childTnLst>
                          </p:cTn>
                        </p:par>
                        <p:par>
                          <p:cTn id="31" fill="hold">
                            <p:stCondLst>
                              <p:cond delay="6000"/>
                            </p:stCondLst>
                            <p:childTnLst>
                              <p:par>
                                <p:cTn id="32" presetID="3" presetClass="entr" presetSubtype="10"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文本框 16"/>
          <p:cNvSpPr txBox="1"/>
          <p:nvPr/>
        </p:nvSpPr>
        <p:spPr>
          <a:xfrm>
            <a:off x="5159101" y="2772451"/>
            <a:ext cx="5441765" cy="1643527"/>
          </a:xfrm>
          <a:prstGeom prst="rect">
            <a:avLst/>
          </a:prstGeom>
          <a:noFill/>
        </p:spPr>
        <p:txBody>
          <a:bodyPr wrap="square" rtlCol="0">
            <a:spAutoFit/>
            <a:scene3d>
              <a:camera prst="orthographicFront"/>
              <a:lightRig rig="threePt" dir="t"/>
            </a:scene3d>
            <a:sp3d contourW="12700"/>
          </a:bodyPr>
          <a:lstStyle/>
          <a:p>
            <a:pPr>
              <a:lnSpc>
                <a:spcPct val="120000"/>
              </a:lnSpc>
              <a:tabLst>
                <a:tab pos="2334895" algn="l"/>
              </a:tabLst>
            </a:pPr>
            <a:r>
              <a:rPr lang="en-US" altLang="zh-CN" sz="4200" b="1" dirty="0" smtClean="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4200" b="1" dirty="0" smtClean="0">
                <a:solidFill>
                  <a:srgbClr val="044491"/>
                </a:solidFill>
                <a:latin typeface="微软雅黑" panose="020B0503020204020204" charset="-122"/>
                <a:ea typeface="微软雅黑" panose="020B0503020204020204" charset="-122"/>
              </a:rPr>
              <a:t>10</a:t>
            </a:r>
            <a:r>
              <a:rPr lang="zh-CN" altLang="zh-CN" sz="4200" b="1" dirty="0" smtClean="0">
                <a:solidFill>
                  <a:srgbClr val="044491"/>
                </a:solidFill>
                <a:latin typeface="微软雅黑" panose="020B0503020204020204" charset="-122"/>
                <a:ea typeface="微软雅黑" panose="020B0503020204020204" charset="-122"/>
              </a:rPr>
              <a:t>＋</a:t>
            </a:r>
            <a:r>
              <a:rPr lang="en-US" altLang="zh-CN" sz="4200" b="1" dirty="0" smtClean="0">
                <a:solidFill>
                  <a:srgbClr val="044491"/>
                </a:solidFill>
                <a:latin typeface="微软雅黑" panose="020B0503020204020204" charset="-122"/>
                <a:ea typeface="微软雅黑" panose="020B0503020204020204" charset="-122"/>
              </a:rPr>
              <a:t>2</a:t>
            </a:r>
            <a:r>
              <a:rPr lang="en-US" altLang="zh-CN" sz="4200" b="1" dirty="0" smtClean="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zh-CN" sz="4200" b="1" dirty="0" smtClean="0">
              <a:solidFill>
                <a:srgbClr val="044491"/>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tabLst>
                <a:tab pos="2334895" algn="l"/>
              </a:tabLst>
            </a:pPr>
            <a:r>
              <a:rPr lang="zh-CN" altLang="zh-CN" sz="4200" b="1" dirty="0" smtClean="0">
                <a:solidFill>
                  <a:srgbClr val="044491"/>
                </a:solidFill>
                <a:latin typeface="微软雅黑" panose="020B0503020204020204" charset="-122"/>
                <a:ea typeface="微软雅黑" panose="020B0503020204020204" charset="-122"/>
              </a:rPr>
              <a:t>章</a:t>
            </a:r>
            <a:r>
              <a:rPr lang="zh-CN" altLang="zh-CN" sz="4200" b="1" dirty="0">
                <a:solidFill>
                  <a:srgbClr val="044491"/>
                </a:solidFill>
                <a:latin typeface="微软雅黑" panose="020B0503020204020204" charset="-122"/>
                <a:ea typeface="微软雅黑" panose="020B0503020204020204" charset="-122"/>
              </a:rPr>
              <a:t>末综合能力滚动练</a:t>
            </a:r>
            <a:endParaRPr lang="zh-CN" altLang="zh-CN" sz="4200" b="1" dirty="0">
              <a:solidFill>
                <a:srgbClr val="044491"/>
              </a:solidFill>
              <a:latin typeface="微软雅黑" panose="020B0503020204020204" charset="-122"/>
              <a:ea typeface="微软雅黑" panose="020B0503020204020204" charset="-122"/>
            </a:endParaRPr>
          </a:p>
        </p:txBody>
      </p:sp>
      <p:sp>
        <p:nvSpPr>
          <p:cNvPr id="8" name="直角三角形 7"/>
          <p:cNvSpPr/>
          <p:nvPr/>
        </p:nvSpPr>
        <p:spPr>
          <a:xfrm>
            <a:off x="0" y="0"/>
            <a:ext cx="6880485" cy="6859587"/>
          </a:xfrm>
          <a:prstGeom prst="rtTriangle">
            <a:avLst/>
          </a:prstGeom>
          <a:blipFill dpi="0" rotWithShape="1">
            <a:blip r:embed="rId1">
              <a:alphaModFix amt="70000"/>
            </a:blip>
            <a:srcRect/>
            <a:stretch>
              <a:fillRect l="-32000" t="-2000" r="-3000" b="-62000"/>
            </a:stretch>
          </a:blipFill>
          <a:ln>
            <a:noFill/>
          </a:ln>
          <a:effectLst>
            <a:outerShdw blurRad="63500" algn="ctr" rotWithShape="0">
              <a:prstClr val="black">
                <a:alpha val="40000"/>
              </a:prstClr>
            </a:outerShdw>
          </a:effectLst>
        </p:spPr>
        <p:txBody>
          <a:bodyPr vert="horz" wrap="square" lIns="91440" tIns="45720" rIns="91440" bIns="45720" numCol="1" anchor="ctr" anchorCtr="0" compatLnSpc="1"/>
          <a:lstStyle/>
          <a:p>
            <a:pPr algn="ctr"/>
            <a:endParaRPr lang="zh-CN" altLang="en-US" sz="4800">
              <a:solidFill>
                <a:prstClr val="white"/>
              </a:solidFill>
              <a:latin typeface="迷你简菱心" panose="02010609000101010101" pitchFamily="49" charset="-122"/>
              <a:ea typeface="迷你简菱心" panose="02010609000101010101" pitchFamily="49" charset="-122"/>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38" y="-60498"/>
            <a:ext cx="4711818" cy="471181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4567" y="1104920"/>
            <a:ext cx="7920880" cy="2492990"/>
          </a:xfrm>
          <a:prstGeom prst="rect">
            <a:avLst/>
          </a:prstGeom>
        </p:spPr>
        <p:txBody>
          <a:bodyPr wrap="square">
            <a:spAutoFit/>
          </a:bodyPr>
          <a:lstStyle/>
          <a:p>
            <a:pPr>
              <a:lnSpc>
                <a:spcPct val="150000"/>
              </a:lnSpc>
            </a:pPr>
            <a:r>
              <a:rPr lang="zh-CN" altLang="zh-CN" sz="2600" b="1" kern="100" dirty="0">
                <a:solidFill>
                  <a:srgbClr val="0000FF"/>
                </a:solidFill>
                <a:ea typeface="微软雅黑" panose="020B0503020204020204" charset="-122"/>
                <a:cs typeface="Times New Roman" panose="02020603050405020304" pitchFamily="18" charset="0"/>
              </a:rPr>
              <a:t>解析</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极板与静电计相连，所带电荷量几乎不变，</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板与</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板带等量异种电荷，电荷量也几乎不变，故电容器的电荷量</a:t>
            </a:r>
            <a:r>
              <a:rPr lang="en-US" altLang="zh-CN" sz="2600" i="1" kern="100" dirty="0">
                <a:latin typeface="Times New Roman" panose="02020603050405020304" pitchFamily="18" charset="0"/>
                <a:ea typeface="宋体" panose="02010600030101010101" pitchFamily="2" charset="-122"/>
              </a:rPr>
              <a:t>Q</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几乎不变</a:t>
            </a:r>
            <a:r>
              <a:rPr lang="en-US" altLang="zh-CN" sz="2600" kern="100" dirty="0" smtClean="0">
                <a:latin typeface="Times New Roman" panose="02020603050405020304" pitchFamily="18" charset="0"/>
                <a:ea typeface="宋体" panose="02010600030101010101" pitchFamily="2" charset="-122"/>
              </a:rPr>
              <a:t>.</a:t>
            </a:r>
            <a:endParaRPr lang="en-US" altLang="zh-CN" sz="2600" kern="100" dirty="0" smtClean="0">
              <a:latin typeface="Times New Roman" panose="02020603050405020304" pitchFamily="18" charset="0"/>
              <a:ea typeface="宋体" panose="02010600030101010101" pitchFamily="2" charset="-122"/>
            </a:endParaRPr>
          </a:p>
          <a:p>
            <a:pPr>
              <a:lnSpc>
                <a:spcPct val="150000"/>
              </a:lnSpc>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将</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极板</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稍向上移动一点，极板正对面积减小，</a:t>
            </a:r>
            <a:endParaRPr lang="zh-CN" altLang="en-US" dirty="0"/>
          </a:p>
        </p:txBody>
      </p:sp>
      <p:pic>
        <p:nvPicPr>
          <p:cNvPr id="4" name="Picture 2" descr="7-133"/>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15486" y="1125538"/>
            <a:ext cx="3211292" cy="2278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对象 4"/>
          <p:cNvGraphicFramePr>
            <a:graphicFrameLocks noChangeAspect="1"/>
          </p:cNvGraphicFramePr>
          <p:nvPr/>
        </p:nvGraphicFramePr>
        <p:xfrm>
          <a:off x="417619" y="3429794"/>
          <a:ext cx="8129587" cy="795338"/>
        </p:xfrm>
        <a:graphic>
          <a:graphicData uri="http://schemas.openxmlformats.org/presentationml/2006/ole">
            <mc:AlternateContent xmlns:mc="http://schemas.openxmlformats.org/markup-compatibility/2006">
              <mc:Choice xmlns:v="urn:schemas-microsoft-com:vml" Requires="v">
                <p:oleObj spid="_x0000_s333836" name="文档" r:id="rId2" imgW="8130540" imgH="796925" progId="Word.Document.12">
                  <p:embed/>
                </p:oleObj>
              </mc:Choice>
              <mc:Fallback>
                <p:oleObj name="文档" r:id="rId2" imgW="8130540" imgH="796925" progId="Word.Document.12">
                  <p:embed/>
                  <p:pic>
                    <p:nvPicPr>
                      <p:cNvPr id="0" name="图片 333835"/>
                      <p:cNvPicPr/>
                      <p:nvPr/>
                    </p:nvPicPr>
                    <p:blipFill>
                      <a:blip r:embed="rId3"/>
                      <a:stretch>
                        <a:fillRect/>
                      </a:stretch>
                    </p:blipFill>
                    <p:spPr>
                      <a:xfrm>
                        <a:off x="417619" y="3429794"/>
                        <a:ext cx="8129587" cy="795338"/>
                      </a:xfrm>
                      <a:prstGeom prst="rect">
                        <a:avLst/>
                      </a:prstGeom>
                    </p:spPr>
                  </p:pic>
                </p:oleObj>
              </mc:Fallback>
            </mc:AlternateContent>
          </a:graphicData>
        </a:graphic>
      </p:graphicFrame>
      <p:sp>
        <p:nvSpPr>
          <p:cNvPr id="7" name="矩形 6"/>
          <p:cNvSpPr/>
          <p:nvPr/>
        </p:nvSpPr>
        <p:spPr>
          <a:xfrm>
            <a:off x="334566" y="4105449"/>
            <a:ext cx="8806259" cy="692497"/>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则静电计指针的偏角</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θ</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变大，故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Rectangle 21">
            <a:hlinkClick r:id="rId4"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1</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8" name="Rectangle 21">
            <a:hlinkClick r:id="rId5"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6"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7"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8"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9"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10"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11"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12"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13"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4"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15"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750"/>
                                        <p:tgtEl>
                                          <p:spTgt spid="4"/>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750"/>
                                        <p:tgtEl>
                                          <p:spTgt spid="3">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750"/>
                                        <p:tgtEl>
                                          <p:spTgt spid="5"/>
                                        </p:tgtEl>
                                      </p:cBhvr>
                                    </p:animEffect>
                                  </p:childTnLst>
                                </p:cTn>
                              </p:par>
                            </p:childTnLst>
                          </p:cTn>
                        </p:par>
                        <p:par>
                          <p:cTn id="19" fill="hold">
                            <p:stCondLst>
                              <p:cond delay="3000"/>
                            </p:stCondLst>
                            <p:childTnLst>
                              <p:par>
                                <p:cTn id="20" presetID="3" presetClass="entr" presetSubtype="1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34566" y="549474"/>
            <a:ext cx="11412000" cy="4924401"/>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(2018·</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天津卷</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所示，实线表示某电场的电场线</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方向未标出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，虚线是一带负电的粒子只在电场力作用下的运动轨迹，设</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点和</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点的电势分别为</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，粒子在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和</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时加速度大小分别为</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，速度大小分别为</a:t>
            </a:r>
            <a:r>
              <a:rPr lang="en-US" altLang="zh-CN" sz="2600" i="1" kern="100" dirty="0" err="1">
                <a:latin typeface="Book Antiqua" panose="02040602050305030304" pitchFamily="18" charset="0"/>
                <a:ea typeface="微软雅黑" panose="020B0503020204020204" charset="-122"/>
                <a:cs typeface="Times New Roman" panose="02020603050405020304" pitchFamily="18" charset="0"/>
              </a:rPr>
              <a:t>v</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Book Antiqua" panose="02040602050305030304" pitchFamily="18" charset="0"/>
                <a:ea typeface="微软雅黑" panose="020B0503020204020204" charset="-122"/>
                <a:cs typeface="Times New Roman" panose="02020603050405020304" pitchFamily="18" charset="0"/>
              </a:rPr>
              <a:t>v</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，电势能分别为</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下列判断正确的是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dirty="0" err="1">
                <a:latin typeface="Book Antiqua" panose="02040602050305030304" pitchFamily="18" charset="0"/>
                <a:ea typeface="微软雅黑" panose="020B0503020204020204" charset="-122"/>
                <a:cs typeface="Times New Roman" panose="02020603050405020304" pitchFamily="18" charset="0"/>
              </a:rPr>
              <a:t>v</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Book Antiqua" panose="02040602050305030304" pitchFamily="18" charset="0"/>
                <a:ea typeface="微软雅黑" panose="020B0503020204020204" charset="-122"/>
                <a:cs typeface="Times New Roman" panose="02020603050405020304" pitchFamily="18" charset="0"/>
              </a:rPr>
              <a:t>v</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  	</a:t>
            </a:r>
            <a:endParaRPr lang="en-US" altLang="zh-CN" sz="2600" kern="100" dirty="0" smtClean="0">
              <a:latin typeface="Times New Roman" panose="02020603050405020304" pitchFamily="18" charset="0"/>
              <a:ea typeface="微软雅黑" panose="020B0503020204020204" charset="-122"/>
              <a:cs typeface="Courier New" panose="02070309020205020404" pitchFamily="49" charset="0"/>
            </a:endParaRPr>
          </a:p>
          <a:p>
            <a:pPr algn="just">
              <a:lnSpc>
                <a:spcPct val="150000"/>
              </a:lnSpc>
              <a:spcAft>
                <a:spcPts val="0"/>
              </a:spcAft>
            </a:pPr>
            <a:r>
              <a:rPr lang="en-US" altLang="zh-CN" sz="2600" kern="100" dirty="0" err="1" smtClean="0">
                <a:latin typeface="Times New Roman" panose="02020603050405020304" pitchFamily="18" charset="0"/>
                <a:ea typeface="微软雅黑" panose="020B0503020204020204" charset="-122"/>
                <a:cs typeface="Courier New" panose="02070309020205020404" pitchFamily="49" charset="0"/>
              </a:rPr>
              <a:t>B.</a:t>
            </a:r>
            <a:r>
              <a:rPr lang="en-US" altLang="zh-CN" sz="2600" i="1" kern="100" dirty="0" err="1" smtClean="0">
                <a:latin typeface="Book Antiqua" panose="02040602050305030304" pitchFamily="18" charset="0"/>
                <a:ea typeface="微软雅黑" panose="020B0503020204020204" charset="-122"/>
                <a:cs typeface="Times New Roman" panose="02020603050405020304" pitchFamily="18" charset="0"/>
              </a:rPr>
              <a:t>v</a:t>
            </a:r>
            <a:r>
              <a:rPr lang="en-US" altLang="zh-CN" sz="2600" i="1" kern="100" baseline="-25000" dirty="0" err="1" smtClean="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Book Antiqua" panose="02040602050305030304" pitchFamily="18" charset="0"/>
                <a:ea typeface="微软雅黑" panose="020B0503020204020204" charset="-122"/>
                <a:cs typeface="Times New Roman" panose="02020603050405020304" pitchFamily="18" charset="0"/>
              </a:rPr>
              <a:t>v</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err="1">
                <a:latin typeface="Times New Roman" panose="02020603050405020304" pitchFamily="18" charset="0"/>
                <a:ea typeface="微软雅黑" panose="020B0503020204020204" charset="-122"/>
                <a:cs typeface="Courier New" panose="02070309020205020404" pitchFamily="49" charset="0"/>
              </a:rPr>
              <a:t>C.</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φ</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  	</a:t>
            </a:r>
            <a:endParaRPr lang="en-US" altLang="zh-CN" sz="2600" kern="100" dirty="0" smtClean="0">
              <a:latin typeface="Times New Roman" panose="02020603050405020304" pitchFamily="18" charset="0"/>
              <a:ea typeface="微软雅黑" panose="020B0503020204020204" charset="-122"/>
              <a:cs typeface="Courier New" panose="02070309020205020404" pitchFamily="49" charset="0"/>
            </a:endParaRPr>
          </a:p>
          <a:p>
            <a:pPr algn="just">
              <a:lnSpc>
                <a:spcPct val="150000"/>
              </a:lnSpc>
              <a:spcAft>
                <a:spcPts val="0"/>
              </a:spcAft>
            </a:pPr>
            <a:r>
              <a:rPr lang="en-US" altLang="zh-CN" sz="2600" kern="100" dirty="0" err="1" smtClean="0">
                <a:latin typeface="Times New Roman" panose="02020603050405020304" pitchFamily="18" charset="0"/>
                <a:ea typeface="微软雅黑" panose="020B0503020204020204" charset="-122"/>
                <a:cs typeface="Courier New" panose="02070309020205020404" pitchFamily="49" charset="0"/>
              </a:rPr>
              <a:t>D.</a:t>
            </a:r>
            <a:r>
              <a:rPr lang="en-US" altLang="zh-CN" sz="2600" i="1" kern="100" dirty="0" err="1" smtClean="0">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baseline="-25000" dirty="0" err="1" smtClean="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err="1">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err="1">
                <a:latin typeface="Times New Roman" panose="02020603050405020304" pitchFamily="18" charset="0"/>
                <a:ea typeface="微软雅黑" panose="020B0503020204020204" charset="-122"/>
                <a:cs typeface="Courier New" panose="02070309020205020404" pitchFamily="49" charset="0"/>
              </a:rPr>
              <a:t>p</a:t>
            </a:r>
            <a:r>
              <a:rPr lang="en-US" altLang="zh-CN" sz="2600" i="1" kern="100" baseline="-25000" dirty="0" err="1">
                <a:latin typeface="Times New Roman" panose="02020603050405020304" pitchFamily="18" charset="0"/>
                <a:ea typeface="微软雅黑" panose="020B0503020204020204" charset="-122"/>
                <a:cs typeface="Courier New" panose="02070309020205020404" pitchFamily="49" charset="0"/>
              </a:rPr>
              <a:t>N</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1"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TextBox 14"/>
          <p:cNvSpPr txBox="1"/>
          <p:nvPr/>
        </p:nvSpPr>
        <p:spPr>
          <a:xfrm>
            <a:off x="190550" y="472593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8"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332802" name="Picture 2" descr="7-134"/>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80062" y="2434310"/>
            <a:ext cx="3854043" cy="2890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7857072" y="5085978"/>
            <a:ext cx="686406" cy="692497"/>
          </a:xfrm>
          <a:prstGeom prst="rect">
            <a:avLst/>
          </a:prstGeom>
        </p:spPr>
        <p:txBody>
          <a:bodyPr wrap="none">
            <a:spAutoFit/>
          </a:bodyPr>
          <a:lstStyle/>
          <a:p>
            <a:pPr algn="ctr">
              <a:lnSpc>
                <a:spcPct val="150000"/>
              </a:lnSpc>
              <a:spcAft>
                <a:spcPts val="0"/>
              </a:spcAft>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2</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9"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2</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1"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2" name="矩形 21"/>
          <p:cNvSpPr/>
          <p:nvPr/>
        </p:nvSpPr>
        <p:spPr>
          <a:xfrm>
            <a:off x="334566" y="550129"/>
            <a:ext cx="11521280" cy="1892826"/>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ea typeface="微软雅黑" panose="020B0503020204020204" charset="-122"/>
                <a:cs typeface="Times New Roman" panose="02020603050405020304" pitchFamily="18" charset="0"/>
              </a:rPr>
              <a:t>解析</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a:latin typeface="Times New Roman" panose="02020603050405020304" pitchFamily="18" charset="0"/>
                <a:ea typeface="宋体、"/>
                <a:cs typeface="Times New Roman" panose="02020603050405020304" pitchFamily="18" charset="0"/>
              </a:rPr>
              <a:t>由粒子的轨迹知粒子所受电场力的方向偏向右，因粒子带负电，故电场线方向偏向左</a:t>
            </a:r>
            <a:r>
              <a:rPr lang="zh-CN" altLang="zh-CN" sz="2600" kern="100" dirty="0" smtClean="0">
                <a:latin typeface="Times New Roman" panose="02020603050405020304" pitchFamily="18" charset="0"/>
                <a:ea typeface="宋体、"/>
                <a:cs typeface="Times New Roman" panose="02020603050405020304" pitchFamily="18" charset="0"/>
              </a:rPr>
              <a:t>，</a:t>
            </a:r>
            <a:endParaRPr lang="en-US" altLang="zh-CN" sz="2600" kern="100" dirty="0" smtClean="0">
              <a:latin typeface="Times New Roman" panose="02020603050405020304" pitchFamily="18" charset="0"/>
              <a:ea typeface="宋体、"/>
              <a:cs typeface="Times New Roman" panose="02020603050405020304" pitchFamily="18" charset="0"/>
            </a:endParaRPr>
          </a:p>
          <a:p>
            <a:pPr algn="just">
              <a:lnSpc>
                <a:spcPct val="150000"/>
              </a:lnSpc>
              <a:spcAft>
                <a:spcPts val="0"/>
              </a:spcAft>
            </a:pPr>
            <a:r>
              <a:rPr lang="zh-CN" altLang="zh-CN" sz="2600" kern="100" spc="-150" dirty="0" smtClean="0">
                <a:latin typeface="Times New Roman" panose="02020603050405020304" pitchFamily="18" charset="0"/>
                <a:ea typeface="宋体、"/>
                <a:cs typeface="Times New Roman" panose="02020603050405020304" pitchFamily="18" charset="0"/>
              </a:rPr>
              <a:t>由</a:t>
            </a:r>
            <a:r>
              <a:rPr lang="zh-CN" altLang="zh-CN" sz="2600" kern="100" spc="-150" dirty="0">
                <a:latin typeface="Times New Roman" panose="02020603050405020304" pitchFamily="18" charset="0"/>
                <a:ea typeface="宋体、"/>
                <a:cs typeface="Times New Roman" panose="02020603050405020304" pitchFamily="18" charset="0"/>
              </a:rPr>
              <a:t>沿电场线方向电势降低，可知</a:t>
            </a:r>
            <a:r>
              <a:rPr lang="en-US" altLang="zh-CN" sz="2600" i="1" kern="100" spc="-150" dirty="0" err="1">
                <a:latin typeface="Times New Roman" panose="02020603050405020304" pitchFamily="18" charset="0"/>
                <a:ea typeface="宋体、"/>
              </a:rPr>
              <a:t>φ</a:t>
            </a:r>
            <a:r>
              <a:rPr lang="en-US" altLang="zh-CN" sz="2600" i="1" kern="100" spc="-150" baseline="-25000" dirty="0" err="1">
                <a:latin typeface="Times New Roman" panose="02020603050405020304" pitchFamily="18" charset="0"/>
                <a:ea typeface="宋体、"/>
              </a:rPr>
              <a:t>N</a:t>
            </a:r>
            <a:r>
              <a:rPr lang="en-US" altLang="zh-CN" sz="2600" kern="100" spc="-150" dirty="0">
                <a:latin typeface="Times New Roman" panose="02020603050405020304" pitchFamily="18" charset="0"/>
                <a:ea typeface="宋体、"/>
              </a:rPr>
              <a:t>&lt;</a:t>
            </a:r>
            <a:r>
              <a:rPr lang="en-US" altLang="zh-CN" sz="2600" i="1" kern="100" spc="-150" dirty="0" err="1">
                <a:latin typeface="Times New Roman" panose="02020603050405020304" pitchFamily="18" charset="0"/>
                <a:ea typeface="宋体、"/>
              </a:rPr>
              <a:t>φ</a:t>
            </a:r>
            <a:r>
              <a:rPr lang="en-US" altLang="zh-CN" sz="2600" i="1" kern="100" spc="-150" baseline="-25000" dirty="0" err="1">
                <a:latin typeface="Times New Roman" panose="02020603050405020304" pitchFamily="18" charset="0"/>
                <a:ea typeface="宋体、"/>
              </a:rPr>
              <a:t>M</a:t>
            </a:r>
            <a:r>
              <a:rPr lang="zh-CN" altLang="zh-CN" sz="2600" kern="100" spc="-150" dirty="0">
                <a:latin typeface="Times New Roman" panose="02020603050405020304" pitchFamily="18" charset="0"/>
                <a:ea typeface="宋体、"/>
                <a:cs typeface="Times New Roman" panose="02020603050405020304" pitchFamily="18" charset="0"/>
              </a:rPr>
              <a:t>，</a:t>
            </a:r>
            <a:r>
              <a:rPr lang="en-US" altLang="zh-CN" sz="2600" i="1" kern="100" spc="-150" dirty="0" err="1">
                <a:latin typeface="Times New Roman" panose="02020603050405020304" pitchFamily="18" charset="0"/>
                <a:ea typeface="宋体、"/>
              </a:rPr>
              <a:t>E</a:t>
            </a:r>
            <a:r>
              <a:rPr lang="en-US" altLang="zh-CN" sz="2600" kern="100" spc="-150" baseline="-25000" dirty="0" err="1">
                <a:latin typeface="Times New Roman" panose="02020603050405020304" pitchFamily="18" charset="0"/>
                <a:ea typeface="宋体、"/>
              </a:rPr>
              <a:t>p</a:t>
            </a:r>
            <a:r>
              <a:rPr lang="en-US" altLang="zh-CN" sz="2600" i="1" kern="100" spc="-150" baseline="-25000" dirty="0" err="1">
                <a:latin typeface="Times New Roman" panose="02020603050405020304" pitchFamily="18" charset="0"/>
                <a:ea typeface="宋体、"/>
              </a:rPr>
              <a:t>M</a:t>
            </a:r>
            <a:r>
              <a:rPr lang="en-US" altLang="zh-CN" sz="2600" kern="100" spc="-150" dirty="0">
                <a:latin typeface="Times New Roman" panose="02020603050405020304" pitchFamily="18" charset="0"/>
                <a:ea typeface="宋体、"/>
              </a:rPr>
              <a:t>&lt;</a:t>
            </a:r>
            <a:r>
              <a:rPr lang="en-US" altLang="zh-CN" sz="2600" i="1" kern="100" spc="-150" dirty="0" err="1">
                <a:latin typeface="Times New Roman" panose="02020603050405020304" pitchFamily="18" charset="0"/>
                <a:ea typeface="宋体、"/>
              </a:rPr>
              <a:t>E</a:t>
            </a:r>
            <a:r>
              <a:rPr lang="en-US" altLang="zh-CN" sz="2600" kern="100" spc="-150" baseline="-25000" dirty="0" err="1">
                <a:latin typeface="Times New Roman" panose="02020603050405020304" pitchFamily="18" charset="0"/>
                <a:ea typeface="宋体、"/>
              </a:rPr>
              <a:t>p</a:t>
            </a:r>
            <a:r>
              <a:rPr lang="en-US" altLang="zh-CN" sz="2600" i="1" kern="100" spc="-150" baseline="-25000" dirty="0" err="1">
                <a:latin typeface="Times New Roman" panose="02020603050405020304" pitchFamily="18" charset="0"/>
                <a:ea typeface="宋体、"/>
              </a:rPr>
              <a:t>N</a:t>
            </a:r>
            <a:r>
              <a:rPr lang="en-US" altLang="zh-CN" sz="2600" kern="100" spc="-150" dirty="0" err="1">
                <a:latin typeface="Times New Roman" panose="02020603050405020304" pitchFamily="18" charset="0"/>
                <a:ea typeface="宋体、"/>
              </a:rPr>
              <a:t>.</a:t>
            </a:r>
            <a:r>
              <a:rPr lang="en-US" altLang="zh-CN" sz="2600" i="1" kern="100" spc="-150" dirty="0" err="1">
                <a:latin typeface="Times New Roman" panose="02020603050405020304" pitchFamily="18" charset="0"/>
                <a:ea typeface="宋体、"/>
              </a:rPr>
              <a:t>N</a:t>
            </a:r>
            <a:r>
              <a:rPr lang="zh-CN" altLang="zh-CN" sz="2600" kern="100" spc="-150" dirty="0">
                <a:latin typeface="Times New Roman" panose="02020603050405020304" pitchFamily="18" charset="0"/>
                <a:ea typeface="宋体、"/>
                <a:cs typeface="Times New Roman" panose="02020603050405020304" pitchFamily="18" charset="0"/>
              </a:rPr>
              <a:t>点电场线比</a:t>
            </a:r>
            <a:r>
              <a:rPr lang="en-US" altLang="zh-CN" sz="2600" i="1" kern="100" spc="-150" dirty="0">
                <a:latin typeface="Times New Roman" panose="02020603050405020304" pitchFamily="18" charset="0"/>
                <a:ea typeface="宋体、"/>
              </a:rPr>
              <a:t>M</a:t>
            </a:r>
            <a:r>
              <a:rPr lang="zh-CN" altLang="zh-CN" sz="2600" kern="100" spc="-150" dirty="0">
                <a:latin typeface="Times New Roman" panose="02020603050405020304" pitchFamily="18" charset="0"/>
                <a:ea typeface="宋体、"/>
                <a:cs typeface="Times New Roman" panose="02020603050405020304" pitchFamily="18" charset="0"/>
              </a:rPr>
              <a:t>点密，故场强</a:t>
            </a:r>
            <a:r>
              <a:rPr lang="en-US" altLang="zh-CN" sz="2600" i="1" kern="100" spc="-150" dirty="0">
                <a:latin typeface="Times New Roman" panose="02020603050405020304" pitchFamily="18" charset="0"/>
                <a:ea typeface="宋体、"/>
              </a:rPr>
              <a:t>E</a:t>
            </a:r>
            <a:r>
              <a:rPr lang="en-US" altLang="zh-CN" sz="2600" i="1" kern="100" spc="-150" baseline="-25000" dirty="0">
                <a:latin typeface="Times New Roman" panose="02020603050405020304" pitchFamily="18" charset="0"/>
                <a:ea typeface="宋体、"/>
              </a:rPr>
              <a:t>M</a:t>
            </a:r>
            <a:r>
              <a:rPr lang="en-US" altLang="zh-CN" sz="2600" kern="100" spc="-150" dirty="0">
                <a:latin typeface="Times New Roman" panose="02020603050405020304" pitchFamily="18" charset="0"/>
                <a:ea typeface="宋体、"/>
              </a:rPr>
              <a:t>&lt;</a:t>
            </a:r>
            <a:r>
              <a:rPr lang="en-US" altLang="zh-CN" sz="2600" i="1" kern="100" spc="-150" dirty="0">
                <a:latin typeface="Times New Roman" panose="02020603050405020304" pitchFamily="18" charset="0"/>
                <a:ea typeface="宋体、"/>
              </a:rPr>
              <a:t>E</a:t>
            </a:r>
            <a:r>
              <a:rPr lang="en-US" altLang="zh-CN" sz="2600" i="1" kern="100" spc="-150" baseline="-25000" dirty="0">
                <a:latin typeface="Times New Roman" panose="02020603050405020304" pitchFamily="18" charset="0"/>
                <a:ea typeface="宋体、"/>
              </a:rPr>
              <a:t>N</a:t>
            </a:r>
            <a:r>
              <a:rPr lang="zh-CN" altLang="zh-CN" sz="2600" kern="100" spc="-150" dirty="0">
                <a:latin typeface="Times New Roman" panose="02020603050405020304" pitchFamily="18" charset="0"/>
                <a:ea typeface="宋体、"/>
                <a:cs typeface="Times New Roman" panose="02020603050405020304" pitchFamily="18" charset="0"/>
              </a:rPr>
              <a:t>，</a:t>
            </a:r>
            <a:endParaRPr lang="zh-CN" altLang="zh-CN" sz="1050" kern="100" spc="-15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5"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graphicFrame>
        <p:nvGraphicFramePr>
          <p:cNvPr id="2" name="对象 1"/>
          <p:cNvGraphicFramePr>
            <a:graphicFrameLocks noChangeAspect="1"/>
          </p:cNvGraphicFramePr>
          <p:nvPr/>
        </p:nvGraphicFramePr>
        <p:xfrm>
          <a:off x="432701" y="2295084"/>
          <a:ext cx="8129587" cy="793750"/>
        </p:xfrm>
        <a:graphic>
          <a:graphicData uri="http://schemas.openxmlformats.org/presentationml/2006/ole">
            <mc:AlternateContent xmlns:mc="http://schemas.openxmlformats.org/markup-compatibility/2006">
              <mc:Choice xmlns:v="urn:schemas-microsoft-com:vml" Requires="v">
                <p:oleObj spid="_x0000_s334861" name="文档" r:id="rId12" imgW="8130540" imgH="795655" progId="Word.Document.12">
                  <p:embed/>
                </p:oleObj>
              </mc:Choice>
              <mc:Fallback>
                <p:oleObj name="文档" r:id="rId12" imgW="8130540" imgH="795655" progId="Word.Document.12">
                  <p:embed/>
                  <p:pic>
                    <p:nvPicPr>
                      <p:cNvPr id="0" name="图片 334860"/>
                      <p:cNvPicPr/>
                      <p:nvPr/>
                    </p:nvPicPr>
                    <p:blipFill>
                      <a:blip r:embed="rId13"/>
                      <a:stretch>
                        <a:fillRect/>
                      </a:stretch>
                    </p:blipFill>
                    <p:spPr>
                      <a:xfrm>
                        <a:off x="432701" y="2295084"/>
                        <a:ext cx="8129587" cy="793750"/>
                      </a:xfrm>
                      <a:prstGeom prst="rect">
                        <a:avLst/>
                      </a:prstGeom>
                    </p:spPr>
                  </p:pic>
                </p:oleObj>
              </mc:Fallback>
            </mc:AlternateContent>
          </a:graphicData>
        </a:graphic>
      </p:graphicFrame>
      <p:sp>
        <p:nvSpPr>
          <p:cNvPr id="4" name="矩形 3"/>
          <p:cNvSpPr/>
          <p:nvPr/>
        </p:nvSpPr>
        <p:spPr>
          <a:xfrm>
            <a:off x="334566" y="2953321"/>
            <a:ext cx="11521280" cy="692497"/>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a:cs typeface="Times New Roman" panose="02020603050405020304" pitchFamily="18" charset="0"/>
              </a:rPr>
              <a:t>电场力做正功，动能增加，故</a:t>
            </a:r>
            <a:r>
              <a:rPr lang="en-US" altLang="zh-CN" sz="2600" i="1" kern="100" dirty="0" err="1">
                <a:latin typeface="Book Antiqua" panose="02040602050305030304" pitchFamily="18" charset="0"/>
                <a:ea typeface="宋体、"/>
                <a:cs typeface="Times New Roman" panose="02020603050405020304" pitchFamily="18" charset="0"/>
              </a:rPr>
              <a:t>v</a:t>
            </a:r>
            <a:r>
              <a:rPr lang="en-US" altLang="zh-CN" sz="2600" i="1" kern="100" baseline="-25000" dirty="0" err="1">
                <a:latin typeface="Times New Roman" panose="02020603050405020304" pitchFamily="18" charset="0"/>
                <a:ea typeface="宋体、"/>
                <a:cs typeface="Courier New" panose="02070309020205020404" pitchFamily="49" charset="0"/>
              </a:rPr>
              <a:t>M</a:t>
            </a:r>
            <a:r>
              <a:rPr lang="en-US" altLang="zh-CN" sz="2600" kern="100" dirty="0">
                <a:latin typeface="Times New Roman" panose="02020603050405020304" pitchFamily="18" charset="0"/>
                <a:ea typeface="宋体、"/>
                <a:cs typeface="Courier New" panose="02070309020205020404" pitchFamily="49" charset="0"/>
              </a:rPr>
              <a:t>&gt;</a:t>
            </a:r>
            <a:r>
              <a:rPr lang="en-US" altLang="zh-CN" sz="2600" i="1" kern="100" dirty="0" err="1">
                <a:latin typeface="Book Antiqua" panose="02040602050305030304" pitchFamily="18" charset="0"/>
                <a:ea typeface="宋体、"/>
                <a:cs typeface="Times New Roman" panose="02020603050405020304" pitchFamily="18" charset="0"/>
              </a:rPr>
              <a:t>v</a:t>
            </a:r>
            <a:r>
              <a:rPr lang="en-US" altLang="zh-CN" sz="2600" i="1" kern="100" baseline="-25000" dirty="0" err="1">
                <a:latin typeface="Times New Roman" panose="02020603050405020304" pitchFamily="18" charset="0"/>
                <a:ea typeface="宋体、"/>
                <a:cs typeface="Courier New" panose="02070309020205020404" pitchFamily="49" charset="0"/>
              </a:rPr>
              <a:t>N</a:t>
            </a:r>
            <a:r>
              <a:rPr lang="en-US" altLang="zh-CN" sz="2600" kern="100" dirty="0">
                <a:latin typeface="Times New Roman" panose="02020603050405020304" pitchFamily="18" charset="0"/>
                <a:ea typeface="宋体、"/>
                <a:cs typeface="Courier New" panose="02070309020205020404" pitchFamily="49" charset="0"/>
              </a:rPr>
              <a:t>.</a:t>
            </a:r>
            <a:r>
              <a:rPr lang="zh-CN" altLang="zh-CN" sz="2600" kern="100" dirty="0">
                <a:latin typeface="Times New Roman" panose="02020603050405020304" pitchFamily="18" charset="0"/>
                <a:ea typeface="宋体、"/>
                <a:cs typeface="Times New Roman" panose="02020603050405020304" pitchFamily="18" charset="0"/>
              </a:rPr>
              <a:t>综上所述，选项</a:t>
            </a:r>
            <a:r>
              <a:rPr lang="en-US" altLang="zh-CN" sz="2600" kern="100" dirty="0">
                <a:latin typeface="Times New Roman" panose="02020603050405020304" pitchFamily="18" charset="0"/>
                <a:ea typeface="宋体、"/>
                <a:cs typeface="Courier New" panose="02070309020205020404" pitchFamily="49" charset="0"/>
              </a:rPr>
              <a:t>D</a:t>
            </a:r>
            <a:r>
              <a:rPr lang="zh-CN" altLang="zh-CN" sz="2600" kern="100" dirty="0">
                <a:latin typeface="Times New Roman" panose="02020603050405020304" pitchFamily="18" charset="0"/>
                <a:ea typeface="宋体、"/>
                <a:cs typeface="Times New Roman" panose="02020603050405020304" pitchFamily="18" charset="0"/>
              </a:rPr>
              <a:t>正确</a:t>
            </a:r>
            <a:r>
              <a:rPr lang="en-US" altLang="zh-CN" sz="2600" kern="100" dirty="0">
                <a:latin typeface="Times New Roman" panose="02020603050405020304" pitchFamily="18" charset="0"/>
                <a:ea typeface="宋体、"/>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 name="Picture 2" descr="7-134"/>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43078" y="3717826"/>
            <a:ext cx="3854043" cy="2890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21">
            <a:hlinkClick r:id="rId15"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750"/>
                                        <p:tgtEl>
                                          <p:spTgt spid="2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750"/>
                                        <p:tgtEl>
                                          <p:spTgt spid="18"/>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22">
                                            <p:txEl>
                                              <p:pRg st="1" end="1"/>
                                            </p:txEl>
                                          </p:spTgt>
                                        </p:tgtEl>
                                        <p:attrNameLst>
                                          <p:attrName>style.visibility</p:attrName>
                                        </p:attrNameLst>
                                      </p:cBhvr>
                                      <p:to>
                                        <p:strVal val="visible"/>
                                      </p:to>
                                    </p:set>
                                    <p:animEffect transition="in" filter="blinds(horizontal)">
                                      <p:cBhvr>
                                        <p:cTn id="14" dur="750"/>
                                        <p:tgtEl>
                                          <p:spTgt spid="22">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750"/>
                                        <p:tgtEl>
                                          <p:spTgt spid="2"/>
                                        </p:tgtEl>
                                      </p:cBhvr>
                                    </p:animEffect>
                                  </p:childTnLst>
                                </p:cTn>
                              </p:par>
                            </p:childTnLst>
                          </p:cTn>
                        </p:par>
                        <p:par>
                          <p:cTn id="19" fill="hold">
                            <p:stCondLst>
                              <p:cond delay="3000"/>
                            </p:stCondLst>
                            <p:childTnLst>
                              <p:par>
                                <p:cTn id="20" presetID="3" presetClass="entr" presetSubtype="1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52034" y="401702"/>
            <a:ext cx="11466640" cy="4324236"/>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3.</a:t>
            </a:r>
            <a:r>
              <a:rPr lang="en-US" altLang="zh-CN" sz="2600" kern="100" dirty="0" smtClean="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2020·</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河南郑州市质检</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，一带正电的点电荷固定于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点，两虚线圆均以</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为圆心，两实线分别为带电粒子</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和</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先后在电场中运动的轨迹，</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为轨迹和虚线圆的交点</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不计重力，下列说法错误的是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带负电荷，</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带正电荷</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点的动能小于它在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点的动能</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点的电势能等于它在</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点的电势能</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在从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点运动到</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点的过程中克服电场力做功</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6"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3"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1" name="TextBox 14"/>
          <p:cNvSpPr txBox="1"/>
          <p:nvPr/>
        </p:nvSpPr>
        <p:spPr>
          <a:xfrm>
            <a:off x="225386" y="4005858"/>
            <a:ext cx="657692"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5"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335874" name="Picture 2" descr="7-135"/>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50322" y="2133650"/>
            <a:ext cx="3166411" cy="28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10306506" y="4941962"/>
            <a:ext cx="686406" cy="692497"/>
          </a:xfrm>
          <a:prstGeom prst="rect">
            <a:avLst/>
          </a:prstGeom>
        </p:spPr>
        <p:txBody>
          <a:bodyPr wrap="none">
            <a:spAutoFit/>
          </a:bodyPr>
          <a:lstStyle/>
          <a:p>
            <a:pPr algn="ctr">
              <a:lnSpc>
                <a:spcPct val="150000"/>
              </a:lnSpc>
              <a:spcAft>
                <a:spcPts val="0"/>
              </a:spcAft>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3</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0"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3"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4"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3</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5"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4</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6"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7"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8"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9"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矩形 16"/>
          <p:cNvSpPr/>
          <p:nvPr/>
        </p:nvSpPr>
        <p:spPr>
          <a:xfrm>
            <a:off x="334567" y="576764"/>
            <a:ext cx="8208912" cy="2492990"/>
          </a:xfrm>
          <a:prstGeom prst="rect">
            <a:avLst/>
          </a:prstGeom>
        </p:spPr>
        <p:txBody>
          <a:bodyPr wrap="square">
            <a:spAutoFit/>
          </a:bodyPr>
          <a:lstStyle/>
          <a:p>
            <a:pPr>
              <a:lnSpc>
                <a:spcPct val="150000"/>
              </a:lnSpc>
            </a:pPr>
            <a:r>
              <a:rPr lang="zh-CN" altLang="zh-CN" sz="2600" b="1" kern="100" dirty="0">
                <a:solidFill>
                  <a:srgbClr val="0000FF"/>
                </a:solidFill>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由粒子运动轨迹可知，</a:t>
            </a:r>
            <a:r>
              <a:rPr lang="en-US" altLang="zh-CN" sz="2600" i="1" kern="100" dirty="0">
                <a:latin typeface="Times New Roman" panose="02020603050405020304" pitchFamily="18" charset="0"/>
                <a:ea typeface="宋体" panose="02010600030101010101" pitchFamily="2" charset="-122"/>
              </a:rPr>
              <a:t>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受到的是吸引力，</a:t>
            </a:r>
            <a:r>
              <a:rPr lang="en-US" altLang="zh-CN" sz="2600" i="1" kern="100" dirty="0">
                <a:latin typeface="Times New Roman" panose="02020603050405020304" pitchFamily="18" charset="0"/>
                <a:ea typeface="宋体" panose="02010600030101010101" pitchFamily="2" charset="-122"/>
              </a:rPr>
              <a:t>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受到的是排斥力，可知</a:t>
            </a:r>
            <a:r>
              <a:rPr lang="en-US" altLang="zh-CN" sz="2600" i="1" kern="100" dirty="0">
                <a:latin typeface="Times New Roman" panose="02020603050405020304" pitchFamily="18" charset="0"/>
                <a:ea typeface="宋体" panose="02010600030101010101" pitchFamily="2" charset="-122"/>
              </a:rPr>
              <a:t>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带负电荷，</a:t>
            </a:r>
            <a:r>
              <a:rPr lang="en-US" altLang="zh-CN" sz="2600" i="1" kern="100" dirty="0">
                <a:latin typeface="Times New Roman" panose="02020603050405020304" pitchFamily="18" charset="0"/>
                <a:ea typeface="宋体" panose="02010600030101010101" pitchFamily="2" charset="-122"/>
              </a:rPr>
              <a:t>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带正电荷，故</a:t>
            </a:r>
            <a:r>
              <a:rPr lang="en-US" altLang="zh-CN" sz="2600"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pPr>
            <a:r>
              <a:rPr lang="en-US" altLang="zh-CN" sz="2600" i="1" kern="100" dirty="0" smtClean="0">
                <a:latin typeface="Times New Roman" panose="02020603050405020304" pitchFamily="18" charset="0"/>
                <a:ea typeface="宋体" panose="02010600030101010101" pitchFamily="2" charset="-122"/>
              </a:rPr>
              <a:t>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从</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点到</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点，库仑力做负功，根据动能定理知，动能减小，则</a:t>
            </a:r>
            <a:r>
              <a:rPr lang="en-US" altLang="zh-CN" sz="2600" i="1" kern="100" dirty="0">
                <a:latin typeface="Times New Roman" panose="02020603050405020304" pitchFamily="18" charset="0"/>
                <a:ea typeface="宋体" panose="02010600030101010101" pitchFamily="2" charset="-122"/>
              </a:rPr>
              <a:t>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600" i="1"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点的动能小于在</a:t>
            </a:r>
            <a:r>
              <a:rPr lang="en-US" altLang="zh-CN" sz="2600" i="1"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点的动能，故</a:t>
            </a:r>
            <a:r>
              <a:rPr lang="en-US" altLang="zh-CN" sz="2600" kern="100" dirty="0">
                <a:latin typeface="Times New Roman" panose="02020603050405020304" pitchFamily="18" charset="0"/>
                <a:ea typeface="宋体" panose="02010600030101010101" pitchFamily="2" charset="-122"/>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endParaRPr lang="zh-CN" altLang="en-US" dirty="0"/>
          </a:p>
        </p:txBody>
      </p:sp>
      <p:pic>
        <p:nvPicPr>
          <p:cNvPr id="18" name="Picture 2" descr="7-135"/>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15486" y="189434"/>
            <a:ext cx="3166411" cy="28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矩形 19"/>
          <p:cNvSpPr/>
          <p:nvPr/>
        </p:nvSpPr>
        <p:spPr>
          <a:xfrm>
            <a:off x="334566" y="2909030"/>
            <a:ext cx="11521280" cy="1816908"/>
          </a:xfrm>
          <a:prstGeom prst="rect">
            <a:avLst/>
          </a:prstGeom>
        </p:spPr>
        <p:txBody>
          <a:bodyPr wrap="square">
            <a:spAutoFit/>
          </a:bodyPr>
          <a:lstStyle/>
          <a:p>
            <a:pPr algn="just">
              <a:lnSpc>
                <a:spcPct val="150000"/>
              </a:lnSpc>
              <a:spcAft>
                <a:spcPts val="0"/>
              </a:spcAft>
            </a:pP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点和</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点在同一等势面上，电势相等，则</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点的电势能等于在</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e</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点的电势能，故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en-US" altLang="zh-CN" sz="2600" i="1" kern="100" dirty="0" smtClean="0">
                <a:latin typeface="Times New Roman" panose="02020603050405020304" pitchFamily="18" charset="0"/>
                <a:ea typeface="宋体" panose="02010600030101010101" pitchFamily="2" charset="-122"/>
                <a:cs typeface="Courier New" panose="02070309020205020404" pitchFamily="49" charset="0"/>
              </a:rPr>
              <a:t>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从</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点运动到</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点，库仑斥力做正功，故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6" name="Rectangle 21">
            <a:hlinkClick r:id="rId13"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750"/>
                                        <p:tgtEl>
                                          <p:spTgt spid="1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750"/>
                                        <p:tgtEl>
                                          <p:spTgt spid="18"/>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Effect transition="in" filter="blinds(horizontal)">
                                      <p:cBhvr>
                                        <p:cTn id="14" dur="750"/>
                                        <p:tgtEl>
                                          <p:spTgt spid="17">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20">
                                            <p:txEl>
                                              <p:pRg st="0" end="0"/>
                                            </p:txEl>
                                          </p:spTgt>
                                        </p:tgtEl>
                                        <p:attrNameLst>
                                          <p:attrName>style.visibility</p:attrName>
                                        </p:attrNameLst>
                                      </p:cBhvr>
                                      <p:to>
                                        <p:strVal val="visible"/>
                                      </p:to>
                                    </p:set>
                                    <p:animEffect transition="in" filter="blinds(horizontal)">
                                      <p:cBhvr>
                                        <p:cTn id="18" dur="750"/>
                                        <p:tgtEl>
                                          <p:spTgt spid="20">
                                            <p:txEl>
                                              <p:pRg st="0" end="0"/>
                                            </p:txEl>
                                          </p:spTgt>
                                        </p:tgtEl>
                                      </p:cBhvr>
                                    </p:animEffect>
                                  </p:childTnLst>
                                </p:cTn>
                              </p:par>
                            </p:childTnLst>
                          </p:cTn>
                        </p:par>
                        <p:par>
                          <p:cTn id="19" fill="hold">
                            <p:stCondLst>
                              <p:cond delay="3000"/>
                            </p:stCondLst>
                            <p:childTnLst>
                              <p:par>
                                <p:cTn id="20" presetID="3" presetClass="entr" presetSubtype="10" fill="hold" nodeType="afterEffect">
                                  <p:stCondLst>
                                    <p:cond delay="0"/>
                                  </p:stCondLst>
                                  <p:childTnLst>
                                    <p:set>
                                      <p:cBhvr>
                                        <p:cTn id="21" dur="1" fill="hold">
                                          <p:stCondLst>
                                            <p:cond delay="0"/>
                                          </p:stCondLst>
                                        </p:cTn>
                                        <p:tgtEl>
                                          <p:spTgt spid="20">
                                            <p:txEl>
                                              <p:pRg st="1" end="1"/>
                                            </p:txEl>
                                          </p:spTgt>
                                        </p:tgtEl>
                                        <p:attrNameLst>
                                          <p:attrName>style.visibility</p:attrName>
                                        </p:attrNameLst>
                                      </p:cBhvr>
                                      <p:to>
                                        <p:strVal val="visible"/>
                                      </p:to>
                                    </p:set>
                                    <p:animEffect transition="in" filter="blinds(horizontal)">
                                      <p:cBhvr>
                                        <p:cTn id="22" dur="75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1">
            <a:hlinkClick r:id="rId1"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2"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3" name="Rectangle 21">
            <a:hlinkClick r:id="rId3"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4"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4</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0" name="矩形 9"/>
          <p:cNvSpPr/>
          <p:nvPr/>
        </p:nvSpPr>
        <p:spPr>
          <a:xfrm>
            <a:off x="334566" y="261442"/>
            <a:ext cx="6426080" cy="2523744"/>
          </a:xfrm>
          <a:prstGeom prst="rect">
            <a:avLst/>
          </a:prstGeom>
        </p:spPr>
        <p:txBody>
          <a:bodyPr wrap="square" lIns="121898" tIns="60948" rIns="121898" bIns="60948">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4.</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湖南长沙、望城、浏阳、宁乡四个县市区</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3</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月调研</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所示三幅图显示了在外加匀强电场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的情形下，无穷大导体板中静电平衡的建立过程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下列说法正确的是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7" name="Rectangle 21">
            <a:hlinkClick r:id="rId5"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6"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7"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8"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4" name="Rectangle 21">
            <a:hlinkClick r:id="rId9"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5" name="Rectangle 21">
            <a:hlinkClick r:id="rId10"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7" name="矩形 26"/>
          <p:cNvSpPr/>
          <p:nvPr/>
        </p:nvSpPr>
        <p:spPr>
          <a:xfrm>
            <a:off x="9407574" y="6310114"/>
            <a:ext cx="686406" cy="492443"/>
          </a:xfrm>
          <a:prstGeom prst="rect">
            <a:avLst/>
          </a:prstGeom>
        </p:spPr>
        <p:txBody>
          <a:bodyPr wrap="none">
            <a:spAutoFit/>
          </a:bodyPr>
          <a:lstStyle/>
          <a:p>
            <a:r>
              <a:rPr lang="zh-CN" altLang="zh-CN" sz="2600" b="1" kern="100" dirty="0" smtClean="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smtClean="0">
                <a:latin typeface="Times New Roman" panose="02020603050405020304" pitchFamily="18" charset="0"/>
                <a:ea typeface="楷体_GB2312" panose="02010609030101010101" pitchFamily="49" charset="-122"/>
              </a:rPr>
              <a:t>4</a:t>
            </a:r>
            <a:endParaRPr lang="zh-CN" altLang="en-US" sz="2600" dirty="0"/>
          </a:p>
        </p:txBody>
      </p:sp>
      <p:sp>
        <p:nvSpPr>
          <p:cNvPr id="21" name="Rectangle 21">
            <a:hlinkClick r:id="rId11"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pic>
        <p:nvPicPr>
          <p:cNvPr id="308244" name="Picture 20" descr="7-136"/>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87294" y="261442"/>
            <a:ext cx="5014685" cy="303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334566" y="2637706"/>
            <a:ext cx="8856984" cy="3693319"/>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图甲、图乙显示：导体内部带负电的</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电子在</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电场</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力作用</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下运动</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，而带正电的离子不受电场力作用</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图乙中，导体表面感应电荷在导体内部</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产</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生</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一个水平</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向左的</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电场</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，场强大小等于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图丙中，导体内部场强处处为零，但电势不一定是零</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图丙中，导体</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表面的电势低于</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表面的电势</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308245" name="Picture 21" descr="7-137"/>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87494" y="3069754"/>
            <a:ext cx="2070016" cy="330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190550" y="4978050"/>
            <a:ext cx="657692"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2" name="Rectangle 21">
            <a:hlinkClick r:id="rId14"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4567" y="72415"/>
            <a:ext cx="6912767" cy="3693319"/>
          </a:xfrm>
          <a:prstGeom prst="rect">
            <a:avLst/>
          </a:prstGeom>
        </p:spPr>
        <p:txBody>
          <a:bodyPr wrap="square">
            <a:spAutoFit/>
          </a:bodyPr>
          <a:lstStyle/>
          <a:p>
            <a:pPr>
              <a:lnSpc>
                <a:spcPct val="150000"/>
              </a:lnSpc>
            </a:pPr>
            <a:r>
              <a:rPr lang="zh-CN" altLang="zh-CN" sz="2600" b="1" kern="100" dirty="0">
                <a:solidFill>
                  <a:srgbClr val="0000FF"/>
                </a:solidFill>
                <a:ea typeface="微软雅黑" panose="020B0503020204020204" charset="-122"/>
                <a:cs typeface="Times New Roman" panose="02020603050405020304" pitchFamily="18" charset="0"/>
              </a:rPr>
              <a:t>解析</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题图甲、乙显示：导体内部带负电的电子在电场力作用下运动，而带正电的离子也受电场力作用，故</a:t>
            </a:r>
            <a:r>
              <a:rPr lang="en-US" altLang="zh-CN" sz="2600"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题</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图乙中，电子在外加电场作用下运动，在导体表面产生感应电荷的过程，所以感应电荷的</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电场还没有达到稳定，场强大小小于</a:t>
            </a:r>
            <a:r>
              <a:rPr lang="en-US" altLang="zh-CN" sz="2600" i="1" kern="100" spc="-150" dirty="0">
                <a:latin typeface="Times New Roman" panose="02020603050405020304" pitchFamily="18" charset="0"/>
                <a:ea typeface="宋体" panose="02010600030101010101" pitchFamily="2" charset="-122"/>
              </a:rPr>
              <a:t>E</a:t>
            </a:r>
            <a:r>
              <a:rPr lang="en-US" altLang="zh-CN" sz="2600" kern="100" spc="-150" baseline="-25000" dirty="0">
                <a:latin typeface="Times New Roman" panose="02020603050405020304" pitchFamily="18" charset="0"/>
                <a:ea typeface="宋体" panose="02010600030101010101" pitchFamily="2" charset="-122"/>
              </a:rPr>
              <a:t>0</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，故</a:t>
            </a:r>
            <a:r>
              <a:rPr lang="en-US" altLang="zh-CN" sz="2600" kern="100" spc="-150" dirty="0">
                <a:latin typeface="Times New Roman" panose="02020603050405020304" pitchFamily="18" charset="0"/>
                <a:ea typeface="宋体" panose="02010600030101010101" pitchFamily="2" charset="-122"/>
              </a:rPr>
              <a:t>B</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错误；</a:t>
            </a:r>
            <a:endParaRPr lang="zh-CN" altLang="en-US" spc="-150" dirty="0"/>
          </a:p>
        </p:txBody>
      </p:sp>
      <p:pic>
        <p:nvPicPr>
          <p:cNvPr id="4" name="Picture 20" descr="7-136"/>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31310" y="405458"/>
            <a:ext cx="5014685" cy="303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334566" y="3573810"/>
            <a:ext cx="9145016" cy="3093154"/>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题图丙中，导体板已达到静电平衡，即感应电荷的电场与外加的匀强电场等大反向，所以导体内部场强处处为零，电势</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的高低与零电势点的选取有关，所以电势不一定为零，故</a:t>
            </a:r>
            <a:r>
              <a:rPr lang="en-US" altLang="zh-CN" sz="2600" kern="100" spc="-15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spc="-15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由于</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导体板已达到静电平衡，所以整个导体为一等势体，电势处处相等，故</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7" name="Picture 21" descr="7-137"/>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23598" y="3357786"/>
            <a:ext cx="2070016" cy="330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1">
            <a:hlinkClick r:id="rId3" action="ppaction://hlinksldjump"/>
          </p:cNvPr>
          <p:cNvSpPr>
            <a:spLocks noChangeArrowheads="1"/>
          </p:cNvSpPr>
          <p:nvPr/>
        </p:nvSpPr>
        <p:spPr bwMode="auto">
          <a:xfrm>
            <a:off x="225953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0" name="Rectangle 21">
            <a:hlinkClick r:id="rId4" action="ppaction://hlinksldjump"/>
          </p:cNvPr>
          <p:cNvSpPr>
            <a:spLocks noChangeArrowheads="1"/>
          </p:cNvSpPr>
          <p:nvPr/>
        </p:nvSpPr>
        <p:spPr bwMode="auto">
          <a:xfrm>
            <a:off x="254468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1" name="Rectangle 21">
            <a:hlinkClick r:id="rId5" action="ppaction://hlinksldjump"/>
          </p:cNvPr>
          <p:cNvSpPr>
            <a:spLocks noChangeArrowheads="1"/>
          </p:cNvSpPr>
          <p:nvPr/>
        </p:nvSpPr>
        <p:spPr bwMode="auto">
          <a:xfrm>
            <a:off x="282982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smtClean="0">
                <a:solidFill>
                  <a:prstClr val="black"/>
                </a:solidFill>
                <a:latin typeface="Broadway" pitchFamily="82" charset="0"/>
                <a:ea typeface="楷体" panose="02010609060101010101" pitchFamily="49" charset="-122"/>
                <a:cs typeface="经典繁仿黑" pitchFamily="49" charset="-122"/>
              </a:rPr>
              <a:t>3</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311497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srgbClr val="0000FF"/>
                </a:solidFill>
                <a:latin typeface="Broadway" pitchFamily="82" charset="0"/>
                <a:ea typeface="楷体" panose="02010609060101010101" pitchFamily="49" charset="-122"/>
                <a:cs typeface="经典繁仿黑" pitchFamily="49" charset="-122"/>
              </a:rPr>
              <a:t>4</a:t>
            </a:r>
            <a:endParaRPr lang="en-US" altLang="zh-CN" sz="1400" dirty="0">
              <a:solidFill>
                <a:srgbClr val="0000FF"/>
              </a:solidFill>
              <a:latin typeface="Broadway" pitchFamily="82" charset="0"/>
              <a:ea typeface="楷体" panose="02010609060101010101" pitchFamily="49" charset="-122"/>
              <a:cs typeface="经典繁仿黑" pitchFamily="49" charset="-122"/>
            </a:endParaRPr>
          </a:p>
        </p:txBody>
      </p:sp>
      <p:sp>
        <p:nvSpPr>
          <p:cNvPr id="13" name="Rectangle 21">
            <a:hlinkClick r:id="rId7" action="ppaction://hlinksldjump"/>
          </p:cNvPr>
          <p:cNvSpPr>
            <a:spLocks noChangeArrowheads="1"/>
          </p:cNvSpPr>
          <p:nvPr/>
        </p:nvSpPr>
        <p:spPr bwMode="auto">
          <a:xfrm>
            <a:off x="340011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5</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4" name="Rectangle 21">
            <a:hlinkClick r:id="rId8" action="ppaction://hlinksldjump"/>
          </p:cNvPr>
          <p:cNvSpPr>
            <a:spLocks noChangeArrowheads="1"/>
          </p:cNvSpPr>
          <p:nvPr/>
        </p:nvSpPr>
        <p:spPr bwMode="auto">
          <a:xfrm>
            <a:off x="368526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6</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5" name="Rectangle 21">
            <a:hlinkClick r:id="rId9" action="ppaction://hlinksldjump"/>
          </p:cNvPr>
          <p:cNvSpPr>
            <a:spLocks noChangeArrowheads="1"/>
          </p:cNvSpPr>
          <p:nvPr/>
        </p:nvSpPr>
        <p:spPr bwMode="auto">
          <a:xfrm>
            <a:off x="3970405"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a:solidFill>
                  <a:prstClr val="black"/>
                </a:solidFill>
                <a:latin typeface="Broadway" pitchFamily="82" charset="0"/>
                <a:ea typeface="楷体" panose="02010609060101010101" pitchFamily="49" charset="-122"/>
                <a:cs typeface="经典繁仿黑" pitchFamily="49" charset="-122"/>
              </a:rPr>
              <a:t>7</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6" name="Rectangle 21">
            <a:hlinkClick r:id="rId10" action="ppaction://hlinksldjump"/>
          </p:cNvPr>
          <p:cNvSpPr>
            <a:spLocks noChangeArrowheads="1"/>
          </p:cNvSpPr>
          <p:nvPr/>
        </p:nvSpPr>
        <p:spPr bwMode="auto">
          <a:xfrm>
            <a:off x="4255550"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8</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7" name="Rectangle 21">
            <a:hlinkClick r:id="rId11" action="ppaction://hlinksldjump"/>
          </p:cNvPr>
          <p:cNvSpPr>
            <a:spLocks noChangeArrowheads="1"/>
          </p:cNvSpPr>
          <p:nvPr/>
        </p:nvSpPr>
        <p:spPr bwMode="auto">
          <a:xfrm>
            <a:off x="4823395"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10</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8" name="Rectangle 21">
            <a:hlinkClick r:id="rId12" action="ppaction://hlinksldjump"/>
          </p:cNvPr>
          <p:cNvSpPr>
            <a:spLocks noChangeArrowheads="1"/>
          </p:cNvSpPr>
          <p:nvPr/>
        </p:nvSpPr>
        <p:spPr bwMode="auto">
          <a:xfrm>
            <a:off x="5187623"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11</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19" name="Rectangle 21">
            <a:hlinkClick r:id="rId13" action="ppaction://hlinksldjump"/>
          </p:cNvPr>
          <p:cNvSpPr>
            <a:spLocks noChangeArrowheads="1"/>
          </p:cNvSpPr>
          <p:nvPr/>
        </p:nvSpPr>
        <p:spPr bwMode="auto">
          <a:xfrm>
            <a:off x="4540696" y="6416030"/>
            <a:ext cx="24485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9</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
        <p:nvSpPr>
          <p:cNvPr id="20" name="Rectangle 21">
            <a:hlinkClick r:id="rId14" action="ppaction://hlinksldjump"/>
          </p:cNvPr>
          <p:cNvSpPr>
            <a:spLocks noChangeArrowheads="1"/>
          </p:cNvSpPr>
          <p:nvPr/>
        </p:nvSpPr>
        <p:spPr bwMode="auto">
          <a:xfrm>
            <a:off x="5551851" y="6416030"/>
            <a:ext cx="293827" cy="3249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350" fontAlgn="base">
              <a:spcBef>
                <a:spcPct val="0"/>
              </a:spcBef>
              <a:spcAft>
                <a:spcPct val="0"/>
              </a:spcAft>
            </a:pPr>
            <a:r>
              <a:rPr lang="en-US" altLang="zh-CN" sz="1400" dirty="0">
                <a:solidFill>
                  <a:prstClr val="black"/>
                </a:solidFill>
                <a:latin typeface="Broadway" pitchFamily="82" charset="0"/>
                <a:ea typeface="楷体" panose="02010609060101010101" pitchFamily="49" charset="-122"/>
                <a:cs typeface="经典繁仿黑" pitchFamily="49" charset="-122"/>
              </a:rPr>
              <a:t>12</a:t>
            </a:r>
            <a:endParaRPr lang="en-US" altLang="zh-CN" sz="1400" dirty="0">
              <a:solidFill>
                <a:prstClr val="black"/>
              </a:solidFill>
              <a:latin typeface="Broadway" pitchFamily="82" charset="0"/>
              <a:ea typeface="楷体" panose="02010609060101010101" pitchFamily="49" charset="-122"/>
              <a:cs typeface="经典繁仿黑"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750"/>
                                        <p:tgtEl>
                                          <p:spTgt spid="4"/>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750"/>
                                        <p:tgtEl>
                                          <p:spTgt spid="3">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750"/>
                                        <p:tgtEl>
                                          <p:spTgt spid="6">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750"/>
                                        <p:tgtEl>
                                          <p:spTgt spid="7"/>
                                        </p:tgtEl>
                                      </p:cBhvr>
                                    </p:animEffect>
                                  </p:childTnLst>
                                </p:cTn>
                              </p:par>
                            </p:childTnLst>
                          </p:cTn>
                        </p:par>
                        <p:par>
                          <p:cTn id="22" fill="hold">
                            <p:stCondLst>
                              <p:cond delay="3000"/>
                            </p:stCondLst>
                            <p:childTnLst>
                              <p:par>
                                <p:cTn id="23" presetID="3" presetClass="entr" presetSubtype="10" fill="hold" nodeType="after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blinds(horizontal)">
                                      <p:cBhvr>
                                        <p:cTn id="25" dur="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5160</Words>
  <Application>WPS 演示</Application>
  <PresentationFormat>自定义</PresentationFormat>
  <Paragraphs>869</Paragraphs>
  <Slides>29</Slides>
  <Notes>1</Notes>
  <HiddenSlides>0</HiddenSlides>
  <MMClips>0</MMClips>
  <ScaleCrop>false</ScaleCrop>
  <HeadingPairs>
    <vt:vector size="8" baseType="variant">
      <vt:variant>
        <vt:lpstr>已用的字体</vt:lpstr>
      </vt:variant>
      <vt:variant>
        <vt:i4>22</vt:i4>
      </vt:variant>
      <vt:variant>
        <vt:lpstr>主题</vt:lpstr>
      </vt:variant>
      <vt:variant>
        <vt:i4>1</vt:i4>
      </vt:variant>
      <vt:variant>
        <vt:lpstr>嵌入 OLE 服务器</vt:lpstr>
      </vt:variant>
      <vt:variant>
        <vt:i4>19</vt:i4>
      </vt:variant>
      <vt:variant>
        <vt:lpstr>幻灯片标题</vt:lpstr>
      </vt:variant>
      <vt:variant>
        <vt:i4>29</vt:i4>
      </vt:variant>
    </vt:vector>
  </HeadingPairs>
  <TitlesOfParts>
    <vt:vector size="71" baseType="lpstr">
      <vt:lpstr>Arial</vt:lpstr>
      <vt:lpstr>宋体</vt:lpstr>
      <vt:lpstr>Wingdings</vt:lpstr>
      <vt:lpstr>迷你简菱心</vt:lpstr>
      <vt:lpstr>微软雅黑</vt:lpstr>
      <vt:lpstr>Times New Roman</vt:lpstr>
      <vt:lpstr>Arial</vt:lpstr>
      <vt:lpstr>Courier New</vt:lpstr>
      <vt:lpstr>楷体_GB2312</vt:lpstr>
      <vt:lpstr>新宋体</vt:lpstr>
      <vt:lpstr>Broadway</vt:lpstr>
      <vt:lpstr>楷体</vt:lpstr>
      <vt:lpstr>经典繁仿黑</vt:lpstr>
      <vt:lpstr>华文细黑</vt:lpstr>
      <vt:lpstr>Segoe Print</vt:lpstr>
      <vt:lpstr>Book Antiqua</vt:lpstr>
      <vt:lpstr>宋体、</vt:lpstr>
      <vt:lpstr>Arial Unicode MS</vt:lpstr>
      <vt:lpstr>Calibri</vt:lpstr>
      <vt:lpstr>IPAPANNEW</vt:lpstr>
      <vt:lpstr>黑体</vt:lpstr>
      <vt:lpstr>PMingLiU-ExtB</vt:lpstr>
      <vt:lpstr>7_Office 主题</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Word.Document.12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5743</cp:revision>
  <dcterms:created xsi:type="dcterms:W3CDTF">2014-11-27T01:03:00Z</dcterms:created>
  <dcterms:modified xsi:type="dcterms:W3CDTF">2020-11-06T07:14:43Z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