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1813" r:id="rId3"/>
    <p:sldId id="1780" r:id="rId4"/>
    <p:sldId id="2067" r:id="rId5"/>
    <p:sldId id="1828" r:id="rId6"/>
    <p:sldId id="2040" r:id="rId7"/>
    <p:sldId id="1829" r:id="rId8"/>
    <p:sldId id="1830" r:id="rId9"/>
    <p:sldId id="2080" r:id="rId10"/>
    <p:sldId id="1961" r:id="rId11"/>
    <p:sldId id="1993" r:id="rId12"/>
    <p:sldId id="1962" r:id="rId13"/>
    <p:sldId id="2020" r:id="rId14"/>
    <p:sldId id="1995" r:id="rId15"/>
    <p:sldId id="2021" r:id="rId16"/>
    <p:sldId id="1996" r:id="rId17"/>
    <p:sldId id="1997" r:id="rId18"/>
    <p:sldId id="2069" r:id="rId19"/>
    <p:sldId id="2081" r:id="rId20"/>
    <p:sldId id="2071" r:id="rId21"/>
    <p:sldId id="2082" r:id="rId22"/>
    <p:sldId id="2070" r:id="rId23"/>
    <p:sldId id="2072" r:id="rId24"/>
    <p:sldId id="2083" r:id="rId25"/>
    <p:sldId id="2073" r:id="rId26"/>
    <p:sldId id="2085" r:id="rId27"/>
    <p:sldId id="2084" r:id="rId28"/>
    <p:sldId id="2075" r:id="rId29"/>
    <p:sldId id="2074" r:id="rId30"/>
    <p:sldId id="2086" r:id="rId31"/>
    <p:sldId id="2087" r:id="rId32"/>
    <p:sldId id="1932" r:id="rId33"/>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F81BD"/>
    <a:srgbClr val="00CCFF"/>
    <a:srgbClr val="1481E2"/>
    <a:srgbClr val="044491"/>
    <a:srgbClr val="EAE8ED"/>
    <a:srgbClr val="FFFFFF"/>
    <a:srgbClr val="FFD966"/>
    <a:srgbClr val="EEEFF3"/>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2" autoAdjust="0"/>
    <p:restoredTop sz="95107" autoAdjust="0"/>
  </p:normalViewPr>
  <p:slideViewPr>
    <p:cSldViewPr>
      <p:cViewPr varScale="1">
        <p:scale>
          <a:sx n="106" d="100"/>
          <a:sy n="106" d="100"/>
        </p:scale>
        <p:origin x="78" y="228"/>
      </p:cViewPr>
      <p:guideLst>
        <p:guide orient="horz" pos="2161"/>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45.emf"/><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9.emf"/><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2.emf"/><Relationship Id="rId4" Type="http://schemas.openxmlformats.org/officeDocument/2006/relationships/image" Target="../media/image31.emf"/><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36.e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789834"/>
            <a:ext cx="12190413" cy="30697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149874"/>
            <a:ext cx="12190413" cy="27097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3.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509914"/>
            <a:ext cx="12190413" cy="23496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4869954"/>
            <a:ext cx="12190413" cy="19896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2.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229994"/>
            <a:ext cx="12190413" cy="16295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590034"/>
            <a:ext cx="12190413" cy="12695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5950074"/>
            <a:ext cx="12190413" cy="9095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0"/>
            <a:ext cx="12190413" cy="6859588"/>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8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269554"/>
            <a:ext cx="12190413" cy="55900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7.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629594"/>
            <a:ext cx="12190413" cy="52299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7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1989634"/>
            <a:ext cx="12190413" cy="486995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349674"/>
            <a:ext cx="12190413" cy="450991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2709714"/>
            <a:ext cx="12190413" cy="414987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069754"/>
            <a:ext cx="12190413" cy="378983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5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userDrawn="1"/>
        </p:nvSpPr>
        <p:spPr>
          <a:xfrm>
            <a:off x="0" y="3429794"/>
            <a:ext cx="12190413" cy="3429794"/>
          </a:xfrm>
          <a:prstGeom prst="rect">
            <a:avLst/>
          </a:prstGeom>
          <a:solidFill>
            <a:srgbClr val="DBEE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19"/>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5" Type="http://schemas.openxmlformats.org/officeDocument/2006/relationships/slideLayout" Target="../slideLayouts/slideLayout11.xml"/><Relationship Id="rId14" Type="http://schemas.openxmlformats.org/officeDocument/2006/relationships/image" Target="../media/image5.png"/><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4" Type="http://schemas.openxmlformats.org/officeDocument/2006/relationships/vmlDrawing" Target="../drawings/vmlDrawing2.vml"/><Relationship Id="rId23" Type="http://schemas.openxmlformats.org/officeDocument/2006/relationships/slideLayout" Target="../slideLayouts/slideLayout1.xml"/><Relationship Id="rId22" Type="http://schemas.openxmlformats.org/officeDocument/2006/relationships/package" Target="../embeddings/Document6.docx"/><Relationship Id="rId21" Type="http://schemas.openxmlformats.org/officeDocument/2006/relationships/image" Target="../media/image9.emf"/><Relationship Id="rId20" Type="http://schemas.openxmlformats.org/officeDocument/2006/relationships/package" Target="../embeddings/Document5.docx"/><Relationship Id="rId2" Type="http://schemas.openxmlformats.org/officeDocument/2006/relationships/slide" Target="slide4.xml"/><Relationship Id="rId19" Type="http://schemas.openxmlformats.org/officeDocument/2006/relationships/image" Target="../media/image8.emf"/><Relationship Id="rId18" Type="http://schemas.openxmlformats.org/officeDocument/2006/relationships/package" Target="../embeddings/Document4.docx"/><Relationship Id="rId17" Type="http://schemas.openxmlformats.org/officeDocument/2006/relationships/image" Target="../media/image7.emf"/><Relationship Id="rId16" Type="http://schemas.openxmlformats.org/officeDocument/2006/relationships/package" Target="../embeddings/Document3.docx"/><Relationship Id="rId15" Type="http://schemas.openxmlformats.org/officeDocument/2006/relationships/image" Target="../media/image6.emf"/><Relationship Id="rId14" Type="http://schemas.openxmlformats.org/officeDocument/2006/relationships/package" Target="../embeddings/Document2.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1" Type="http://schemas.openxmlformats.org/officeDocument/2006/relationships/vmlDrawing" Target="../drawings/vmlDrawing3.vml"/><Relationship Id="rId20" Type="http://schemas.openxmlformats.org/officeDocument/2006/relationships/slideLayout" Target="../slideLayouts/slideLayout1.xml"/><Relationship Id="rId2" Type="http://schemas.openxmlformats.org/officeDocument/2006/relationships/slide" Target="slide4.xml"/><Relationship Id="rId19" Type="http://schemas.openxmlformats.org/officeDocument/2006/relationships/image" Target="../media/image12.emf"/><Relationship Id="rId18" Type="http://schemas.openxmlformats.org/officeDocument/2006/relationships/package" Target="../embeddings/Document9.docx"/><Relationship Id="rId17" Type="http://schemas.openxmlformats.org/officeDocument/2006/relationships/image" Target="../media/image11.emf"/><Relationship Id="rId16" Type="http://schemas.openxmlformats.org/officeDocument/2006/relationships/package" Target="../embeddings/Document8.docx"/><Relationship Id="rId15" Type="http://schemas.openxmlformats.org/officeDocument/2006/relationships/image" Target="../media/image10.emf"/><Relationship Id="rId14" Type="http://schemas.openxmlformats.org/officeDocument/2006/relationships/package" Target="../embeddings/Document7.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1" Type="http://schemas.openxmlformats.org/officeDocument/2006/relationships/vmlDrawing" Target="../drawings/vmlDrawing4.vml"/><Relationship Id="rId20" Type="http://schemas.openxmlformats.org/officeDocument/2006/relationships/slideLayout" Target="../slideLayouts/slideLayout2.xml"/><Relationship Id="rId2" Type="http://schemas.openxmlformats.org/officeDocument/2006/relationships/slide" Target="slide4.xml"/><Relationship Id="rId19" Type="http://schemas.openxmlformats.org/officeDocument/2006/relationships/image" Target="../media/image15.emf"/><Relationship Id="rId18" Type="http://schemas.openxmlformats.org/officeDocument/2006/relationships/package" Target="../embeddings/Document12.docx"/><Relationship Id="rId17" Type="http://schemas.openxmlformats.org/officeDocument/2006/relationships/image" Target="../media/image14.emf"/><Relationship Id="rId16" Type="http://schemas.openxmlformats.org/officeDocument/2006/relationships/package" Target="../embeddings/Document11.docx"/><Relationship Id="rId15" Type="http://schemas.openxmlformats.org/officeDocument/2006/relationships/image" Target="../media/image13.emf"/><Relationship Id="rId14" Type="http://schemas.openxmlformats.org/officeDocument/2006/relationships/package" Target="../embeddings/Document10.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5" Type="http://schemas.openxmlformats.org/officeDocument/2006/relationships/slideLayout" Target="../slideLayouts/slideLayout1.xml"/><Relationship Id="rId14" Type="http://schemas.openxmlformats.org/officeDocument/2006/relationships/image" Target="../media/image16.png"/><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9" Type="http://schemas.openxmlformats.org/officeDocument/2006/relationships/vmlDrawing" Target="../drawings/vmlDrawing5.vml"/><Relationship Id="rId18" Type="http://schemas.openxmlformats.org/officeDocument/2006/relationships/slideLayout" Target="../slideLayouts/slideLayout1.xml"/><Relationship Id="rId17" Type="http://schemas.openxmlformats.org/officeDocument/2006/relationships/image" Target="../media/image18.emf"/><Relationship Id="rId16" Type="http://schemas.openxmlformats.org/officeDocument/2006/relationships/package" Target="../embeddings/Document14.docx"/><Relationship Id="rId15" Type="http://schemas.openxmlformats.org/officeDocument/2006/relationships/image" Target="../media/image17.emf"/><Relationship Id="rId14" Type="http://schemas.openxmlformats.org/officeDocument/2006/relationships/package" Target="../embeddings/Document13.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1" Type="http://schemas.openxmlformats.org/officeDocument/2006/relationships/vmlDrawing" Target="../drawings/vmlDrawing6.vml"/><Relationship Id="rId20" Type="http://schemas.openxmlformats.org/officeDocument/2006/relationships/slideLayout" Target="../slideLayouts/slideLayout1.xml"/><Relationship Id="rId2" Type="http://schemas.openxmlformats.org/officeDocument/2006/relationships/slide" Target="slide4.xml"/><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emf"/><Relationship Id="rId16" Type="http://schemas.openxmlformats.org/officeDocument/2006/relationships/package" Target="../embeddings/Document16.docx"/><Relationship Id="rId15" Type="http://schemas.openxmlformats.org/officeDocument/2006/relationships/image" Target="../media/image21.emf"/><Relationship Id="rId14" Type="http://schemas.openxmlformats.org/officeDocument/2006/relationships/package" Target="../embeddings/Document15.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3" Type="http://schemas.openxmlformats.org/officeDocument/2006/relationships/vmlDrawing" Target="../drawings/vmlDrawing7.vml"/><Relationship Id="rId22" Type="http://schemas.openxmlformats.org/officeDocument/2006/relationships/slideLayout" Target="../slideLayouts/slideLayout1.xml"/><Relationship Id="rId21" Type="http://schemas.openxmlformats.org/officeDocument/2006/relationships/image" Target="../media/image24.png"/><Relationship Id="rId20" Type="http://schemas.openxmlformats.org/officeDocument/2006/relationships/image" Target="../media/image23.png"/><Relationship Id="rId2" Type="http://schemas.openxmlformats.org/officeDocument/2006/relationships/slide" Target="slide4.xml"/><Relationship Id="rId19" Type="http://schemas.openxmlformats.org/officeDocument/2006/relationships/image" Target="../media/image27.emf"/><Relationship Id="rId18" Type="http://schemas.openxmlformats.org/officeDocument/2006/relationships/package" Target="../embeddings/Document19.docx"/><Relationship Id="rId17" Type="http://schemas.openxmlformats.org/officeDocument/2006/relationships/image" Target="../media/image26.emf"/><Relationship Id="rId16" Type="http://schemas.openxmlformats.org/officeDocument/2006/relationships/package" Target="../embeddings/Document18.docx"/><Relationship Id="rId15" Type="http://schemas.openxmlformats.org/officeDocument/2006/relationships/image" Target="../media/image25.emf"/><Relationship Id="rId14" Type="http://schemas.openxmlformats.org/officeDocument/2006/relationships/package" Target="../embeddings/Document17.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7" Type="http://schemas.openxmlformats.org/officeDocument/2006/relationships/vmlDrawing" Target="../drawings/vmlDrawing8.vml"/><Relationship Id="rId26" Type="http://schemas.openxmlformats.org/officeDocument/2006/relationships/slideLayout" Target="../slideLayouts/slideLayout2.xml"/><Relationship Id="rId25" Type="http://schemas.openxmlformats.org/officeDocument/2006/relationships/image" Target="../media/image32.emf"/><Relationship Id="rId24" Type="http://schemas.openxmlformats.org/officeDocument/2006/relationships/package" Target="../embeddings/Document24.docx"/><Relationship Id="rId23" Type="http://schemas.openxmlformats.org/officeDocument/2006/relationships/image" Target="../media/image24.png"/><Relationship Id="rId22" Type="http://schemas.openxmlformats.org/officeDocument/2006/relationships/image" Target="../media/image31.emf"/><Relationship Id="rId21" Type="http://schemas.openxmlformats.org/officeDocument/2006/relationships/package" Target="../embeddings/Document23.docx"/><Relationship Id="rId20" Type="http://schemas.openxmlformats.org/officeDocument/2006/relationships/image" Target="../media/image23.png"/><Relationship Id="rId2" Type="http://schemas.openxmlformats.org/officeDocument/2006/relationships/slide" Target="slide4.xml"/><Relationship Id="rId19" Type="http://schemas.openxmlformats.org/officeDocument/2006/relationships/image" Target="../media/image30.emf"/><Relationship Id="rId18" Type="http://schemas.openxmlformats.org/officeDocument/2006/relationships/package" Target="../embeddings/Document22.docx"/><Relationship Id="rId17" Type="http://schemas.openxmlformats.org/officeDocument/2006/relationships/image" Target="../media/image29.emf"/><Relationship Id="rId16" Type="http://schemas.openxmlformats.org/officeDocument/2006/relationships/package" Target="../embeddings/Document21.docx"/><Relationship Id="rId15" Type="http://schemas.openxmlformats.org/officeDocument/2006/relationships/image" Target="../media/image28.emf"/><Relationship Id="rId14" Type="http://schemas.openxmlformats.org/officeDocument/2006/relationships/package" Target="../embeddings/Document20.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5.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5" Type="http://schemas.openxmlformats.org/officeDocument/2006/relationships/vmlDrawing" Target="../drawings/vmlDrawing9.vml"/><Relationship Id="rId24" Type="http://schemas.openxmlformats.org/officeDocument/2006/relationships/slideLayout" Target="../slideLayouts/slideLayout2.xml"/><Relationship Id="rId23" Type="http://schemas.openxmlformats.org/officeDocument/2006/relationships/image" Target="../media/image36.emf"/><Relationship Id="rId22" Type="http://schemas.openxmlformats.org/officeDocument/2006/relationships/package" Target="../embeddings/Document28.docx"/><Relationship Id="rId21" Type="http://schemas.openxmlformats.org/officeDocument/2006/relationships/image" Target="../media/image35.emf"/><Relationship Id="rId20" Type="http://schemas.openxmlformats.org/officeDocument/2006/relationships/package" Target="../embeddings/Document27.docx"/><Relationship Id="rId2" Type="http://schemas.openxmlformats.org/officeDocument/2006/relationships/slide" Target="slide4.xml"/><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34.emf"/><Relationship Id="rId16" Type="http://schemas.openxmlformats.org/officeDocument/2006/relationships/package" Target="../embeddings/Document26.docx"/><Relationship Id="rId15" Type="http://schemas.openxmlformats.org/officeDocument/2006/relationships/image" Target="../media/image33.emf"/><Relationship Id="rId14" Type="http://schemas.openxmlformats.org/officeDocument/2006/relationships/package" Target="../embeddings/Document25.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1" Type="http://schemas.openxmlformats.org/officeDocument/2006/relationships/vmlDrawing" Target="../drawings/vmlDrawing10.vml"/><Relationship Id="rId20" Type="http://schemas.openxmlformats.org/officeDocument/2006/relationships/slideLayout" Target="../slideLayouts/slideLayout2.xml"/><Relationship Id="rId2" Type="http://schemas.openxmlformats.org/officeDocument/2006/relationships/slide" Target="slide4.xml"/><Relationship Id="rId19" Type="http://schemas.openxmlformats.org/officeDocument/2006/relationships/image" Target="../media/image23.png"/><Relationship Id="rId18" Type="http://schemas.openxmlformats.org/officeDocument/2006/relationships/image" Target="../media/image24.png"/><Relationship Id="rId17" Type="http://schemas.openxmlformats.org/officeDocument/2006/relationships/image" Target="../media/image38.emf"/><Relationship Id="rId16" Type="http://schemas.openxmlformats.org/officeDocument/2006/relationships/package" Target="../embeddings/Document30.docx"/><Relationship Id="rId15" Type="http://schemas.openxmlformats.org/officeDocument/2006/relationships/image" Target="../media/image37.emf"/><Relationship Id="rId14" Type="http://schemas.openxmlformats.org/officeDocument/2006/relationships/package" Target="../embeddings/Document29.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5" Type="http://schemas.openxmlformats.org/officeDocument/2006/relationships/slideLayout" Target="../slideLayouts/slideLayout1.xml"/><Relationship Id="rId14" Type="http://schemas.openxmlformats.org/officeDocument/2006/relationships/image" Target="../media/image39.png"/><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28.xml.rels><?xml version="1.0" encoding="UTF-8" standalone="yes"?>
<Relationships xmlns="http://schemas.openxmlformats.org/package/2006/relationships"><Relationship Id="rId9" Type="http://schemas.openxmlformats.org/officeDocument/2006/relationships/slide" Target="slide7.xml"/><Relationship Id="rId8" Type="http://schemas.openxmlformats.org/officeDocument/2006/relationships/slide" Target="slide6.xml"/><Relationship Id="rId7" Type="http://schemas.openxmlformats.org/officeDocument/2006/relationships/slide" Target="slide4.xml"/><Relationship Id="rId6" Type="http://schemas.openxmlformats.org/officeDocument/2006/relationships/slide" Target="slide2.xml"/><Relationship Id="rId5" Type="http://schemas.openxmlformats.org/officeDocument/2006/relationships/image" Target="../media/image41.emf"/><Relationship Id="rId4" Type="http://schemas.openxmlformats.org/officeDocument/2006/relationships/package" Target="../embeddings/Document32.docx"/><Relationship Id="rId3" Type="http://schemas.openxmlformats.org/officeDocument/2006/relationships/image" Target="../media/image40.emf"/><Relationship Id="rId20" Type="http://schemas.openxmlformats.org/officeDocument/2006/relationships/vmlDrawing" Target="../drawings/vmlDrawing11.vml"/><Relationship Id="rId2" Type="http://schemas.openxmlformats.org/officeDocument/2006/relationships/package" Target="../embeddings/Document31.docx"/><Relationship Id="rId19" Type="http://schemas.openxmlformats.org/officeDocument/2006/relationships/slideLayout" Target="../slideLayouts/slideLayout6.xml"/><Relationship Id="rId18" Type="http://schemas.openxmlformats.org/officeDocument/2006/relationships/slide" Target="slide19.xml"/><Relationship Id="rId17" Type="http://schemas.openxmlformats.org/officeDocument/2006/relationships/slide" Target="slide27.xml"/><Relationship Id="rId16" Type="http://schemas.openxmlformats.org/officeDocument/2006/relationships/slide" Target="slide22.xml"/><Relationship Id="rId15" Type="http://schemas.openxmlformats.org/officeDocument/2006/relationships/slide" Target="slide17.xml"/><Relationship Id="rId14" Type="http://schemas.openxmlformats.org/officeDocument/2006/relationships/slide" Target="slide15.xml"/><Relationship Id="rId13" Type="http://schemas.openxmlformats.org/officeDocument/2006/relationships/slide" Target="slide13.xml"/><Relationship Id="rId12" Type="http://schemas.openxmlformats.org/officeDocument/2006/relationships/slide" Target="slide11.xml"/><Relationship Id="rId11" Type="http://schemas.openxmlformats.org/officeDocument/2006/relationships/slide" Target="slide10.xml"/><Relationship Id="rId10" Type="http://schemas.openxmlformats.org/officeDocument/2006/relationships/slide" Target="slide9.xml"/><Relationship Id="rId1" Type="http://schemas.openxmlformats.org/officeDocument/2006/relationships/image" Target="../media/image39.png"/></Relationships>
</file>

<file path=ppt/slides/_rels/slide29.xml.rels><?xml version="1.0" encoding="UTF-8" standalone="yes"?>
<Relationships xmlns="http://schemas.openxmlformats.org/package/2006/relationships"><Relationship Id="rId9" Type="http://schemas.openxmlformats.org/officeDocument/2006/relationships/image" Target="../media/image45.emf"/><Relationship Id="rId8" Type="http://schemas.openxmlformats.org/officeDocument/2006/relationships/package" Target="../embeddings/Document36.docx"/><Relationship Id="rId7" Type="http://schemas.openxmlformats.org/officeDocument/2006/relationships/image" Target="../media/image44.emf"/><Relationship Id="rId6" Type="http://schemas.openxmlformats.org/officeDocument/2006/relationships/package" Target="../embeddings/Document35.docx"/><Relationship Id="rId5" Type="http://schemas.openxmlformats.org/officeDocument/2006/relationships/image" Target="../media/image43.emf"/><Relationship Id="rId4" Type="http://schemas.openxmlformats.org/officeDocument/2006/relationships/package" Target="../embeddings/Document34.docx"/><Relationship Id="rId3" Type="http://schemas.openxmlformats.org/officeDocument/2006/relationships/image" Target="../media/image42.emf"/><Relationship Id="rId24" Type="http://schemas.openxmlformats.org/officeDocument/2006/relationships/vmlDrawing" Target="../drawings/vmlDrawing12.vml"/><Relationship Id="rId23" Type="http://schemas.openxmlformats.org/officeDocument/2006/relationships/slideLayout" Target="../slideLayouts/slideLayout6.xml"/><Relationship Id="rId22" Type="http://schemas.openxmlformats.org/officeDocument/2006/relationships/slide" Target="slide19.xml"/><Relationship Id="rId21" Type="http://schemas.openxmlformats.org/officeDocument/2006/relationships/slide" Target="slide27.xml"/><Relationship Id="rId20" Type="http://schemas.openxmlformats.org/officeDocument/2006/relationships/slide" Target="slide22.xml"/><Relationship Id="rId2" Type="http://schemas.openxmlformats.org/officeDocument/2006/relationships/package" Target="../embeddings/Document33.docx"/><Relationship Id="rId19" Type="http://schemas.openxmlformats.org/officeDocument/2006/relationships/slide" Target="slide17.xml"/><Relationship Id="rId18" Type="http://schemas.openxmlformats.org/officeDocument/2006/relationships/slide" Target="slide15.xml"/><Relationship Id="rId17" Type="http://schemas.openxmlformats.org/officeDocument/2006/relationships/slide" Target="slide13.xml"/><Relationship Id="rId16" Type="http://schemas.openxmlformats.org/officeDocument/2006/relationships/slide" Target="slide11.xml"/><Relationship Id="rId15" Type="http://schemas.openxmlformats.org/officeDocument/2006/relationships/slide" Target="slide10.xml"/><Relationship Id="rId14" Type="http://schemas.openxmlformats.org/officeDocument/2006/relationships/slide" Target="slide9.xml"/><Relationship Id="rId13" Type="http://schemas.openxmlformats.org/officeDocument/2006/relationships/slide" Target="slide7.xml"/><Relationship Id="rId12" Type="http://schemas.openxmlformats.org/officeDocument/2006/relationships/slide" Target="slide6.xml"/><Relationship Id="rId11" Type="http://schemas.openxmlformats.org/officeDocument/2006/relationships/slide" Target="slide4.xml"/><Relationship Id="rId10" Type="http://schemas.openxmlformats.org/officeDocument/2006/relationships/slide" Target="slide2.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30.xml.rels><?xml version="1.0" encoding="UTF-8" standalone="yes"?>
<Relationships xmlns="http://schemas.openxmlformats.org/package/2006/relationships"><Relationship Id="rId9" Type="http://schemas.openxmlformats.org/officeDocument/2006/relationships/slide" Target="slide4.xml"/><Relationship Id="rId8" Type="http://schemas.openxmlformats.org/officeDocument/2006/relationships/slide" Target="slide2.xml"/><Relationship Id="rId7" Type="http://schemas.openxmlformats.org/officeDocument/2006/relationships/image" Target="../media/image48.emf"/><Relationship Id="rId6" Type="http://schemas.openxmlformats.org/officeDocument/2006/relationships/package" Target="../embeddings/Document39.docx"/><Relationship Id="rId5" Type="http://schemas.openxmlformats.org/officeDocument/2006/relationships/image" Target="../media/image47.emf"/><Relationship Id="rId4" Type="http://schemas.openxmlformats.org/officeDocument/2006/relationships/package" Target="../embeddings/Document38.docx"/><Relationship Id="rId3" Type="http://schemas.openxmlformats.org/officeDocument/2006/relationships/image" Target="../media/image46.emf"/><Relationship Id="rId22" Type="http://schemas.openxmlformats.org/officeDocument/2006/relationships/vmlDrawing" Target="../drawings/vmlDrawing13.vml"/><Relationship Id="rId21" Type="http://schemas.openxmlformats.org/officeDocument/2006/relationships/slideLayout" Target="../slideLayouts/slideLayout6.xml"/><Relationship Id="rId20" Type="http://schemas.openxmlformats.org/officeDocument/2006/relationships/slide" Target="slide19.xml"/><Relationship Id="rId2" Type="http://schemas.openxmlformats.org/officeDocument/2006/relationships/package" Target="../embeddings/Document37.docx"/><Relationship Id="rId19" Type="http://schemas.openxmlformats.org/officeDocument/2006/relationships/slide" Target="slide27.xml"/><Relationship Id="rId18" Type="http://schemas.openxmlformats.org/officeDocument/2006/relationships/slide" Target="slide22.xml"/><Relationship Id="rId17" Type="http://schemas.openxmlformats.org/officeDocument/2006/relationships/slide" Target="slide17.xml"/><Relationship Id="rId16" Type="http://schemas.openxmlformats.org/officeDocument/2006/relationships/slide" Target="slide15.xml"/><Relationship Id="rId15" Type="http://schemas.openxmlformats.org/officeDocument/2006/relationships/slide" Target="slide13.xml"/><Relationship Id="rId14" Type="http://schemas.openxmlformats.org/officeDocument/2006/relationships/slide" Target="slide11.xml"/><Relationship Id="rId13" Type="http://schemas.openxmlformats.org/officeDocument/2006/relationships/slide" Target="slide10.xml"/><Relationship Id="rId12" Type="http://schemas.openxmlformats.org/officeDocument/2006/relationships/slide" Target="slide9.xml"/><Relationship Id="rId11" Type="http://schemas.openxmlformats.org/officeDocument/2006/relationships/slide" Target="slide7.xml"/><Relationship Id="rId10" Type="http://schemas.openxmlformats.org/officeDocument/2006/relationships/slide" Target="slide6.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6.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1.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8.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4" Type="http://schemas.openxmlformats.org/officeDocument/2006/relationships/slideLayout" Target="../slideLayouts/slideLayout2.xml"/><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9" Type="http://schemas.openxmlformats.org/officeDocument/2006/relationships/slide" Target="slide15.xml"/><Relationship Id="rId8" Type="http://schemas.openxmlformats.org/officeDocument/2006/relationships/slide" Target="slide13.xml"/><Relationship Id="rId7" Type="http://schemas.openxmlformats.org/officeDocument/2006/relationships/slide" Target="slide1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7.xml"/><Relationship Id="rId3" Type="http://schemas.openxmlformats.org/officeDocument/2006/relationships/slide" Target="slide6.xml"/><Relationship Id="rId2" Type="http://schemas.openxmlformats.org/officeDocument/2006/relationships/slide" Target="slide4.xml"/><Relationship Id="rId17" Type="http://schemas.openxmlformats.org/officeDocument/2006/relationships/vmlDrawing" Target="../drawings/vmlDrawing1.vml"/><Relationship Id="rId16" Type="http://schemas.openxmlformats.org/officeDocument/2006/relationships/slideLayout" Target="../slideLayouts/slideLayout9.xml"/><Relationship Id="rId15" Type="http://schemas.openxmlformats.org/officeDocument/2006/relationships/image" Target="../media/image4.emf"/><Relationship Id="rId14" Type="http://schemas.openxmlformats.org/officeDocument/2006/relationships/package" Target="../embeddings/Document1.docx"/><Relationship Id="rId13" Type="http://schemas.openxmlformats.org/officeDocument/2006/relationships/slide" Target="slide19.xml"/><Relationship Id="rId12" Type="http://schemas.openxmlformats.org/officeDocument/2006/relationships/slide" Target="slide27.xml"/><Relationship Id="rId11" Type="http://schemas.openxmlformats.org/officeDocument/2006/relationships/slide" Target="slide22.xml"/><Relationship Id="rId10" Type="http://schemas.openxmlformats.org/officeDocument/2006/relationships/slide" Target="slide17.xml"/><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直角三角形 12"/>
          <p:cNvSpPr/>
          <p:nvPr/>
        </p:nvSpPr>
        <p:spPr>
          <a:xfrm>
            <a:off x="0" y="-73198"/>
            <a:ext cx="6880485" cy="6932785"/>
          </a:xfrm>
          <a:prstGeom prst="rtTriangle">
            <a:avLst/>
          </a:prstGeom>
          <a:blipFill dpi="0" rotWithShape="1">
            <a:blip r:embed="rId1">
              <a:alphaModFix amt="70000"/>
            </a:blip>
            <a:srcRect/>
            <a:stretch>
              <a:fillRect/>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
        <p:nvSpPr>
          <p:cNvPr id="8" name="文本框 7"/>
          <p:cNvSpPr txBox="1"/>
          <p:nvPr/>
        </p:nvSpPr>
        <p:spPr>
          <a:xfrm>
            <a:off x="5159101" y="2989035"/>
            <a:ext cx="6879470" cy="707886"/>
          </a:xfrm>
          <a:prstGeom prst="rect">
            <a:avLst/>
          </a:prstGeom>
          <a:noFill/>
        </p:spPr>
        <p:txBody>
          <a:bodyPr wrap="square" rtlCol="0">
            <a:spAutoFit/>
            <a:scene3d>
              <a:camera prst="orthographicFront"/>
              <a:lightRig rig="threePt" dir="t"/>
            </a:scene3d>
            <a:sp3d contourW="12700"/>
          </a:bodyPr>
          <a:lstStyle/>
          <a:p>
            <a:r>
              <a:rPr lang="en-US" altLang="zh-CN" sz="4000" b="1" dirty="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000" b="1" dirty="0">
                <a:solidFill>
                  <a:srgbClr val="044491"/>
                </a:solidFill>
                <a:latin typeface="微软雅黑" panose="020B0503020204020204" charset="-122"/>
                <a:ea typeface="微软雅黑" panose="020B0503020204020204" charset="-122"/>
              </a:rPr>
              <a:t>12</a:t>
            </a:r>
            <a:r>
              <a:rPr lang="zh-CN" altLang="zh-CN" sz="4000" b="1" dirty="0">
                <a:solidFill>
                  <a:srgbClr val="044491"/>
                </a:solidFill>
                <a:latin typeface="微软雅黑" panose="020B0503020204020204" charset="-122"/>
                <a:ea typeface="微软雅黑" panose="020B0503020204020204" charset="-122"/>
              </a:rPr>
              <a:t>＋</a:t>
            </a:r>
            <a:r>
              <a:rPr lang="en-US" altLang="zh-CN" sz="4000" b="1" dirty="0">
                <a:solidFill>
                  <a:srgbClr val="044491"/>
                </a:solidFill>
                <a:latin typeface="微软雅黑" panose="020B0503020204020204" charset="-122"/>
                <a:ea typeface="微软雅黑" panose="020B0503020204020204" charset="-122"/>
              </a:rPr>
              <a:t>1</a:t>
            </a:r>
            <a:r>
              <a:rPr lang="en-US" altLang="zh-CN" sz="4000" b="1" dirty="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4000" b="1" dirty="0">
                <a:solidFill>
                  <a:srgbClr val="044491"/>
                </a:solidFill>
                <a:latin typeface="微软雅黑" panose="020B0503020204020204" charset="-122"/>
                <a:ea typeface="微软雅黑" panose="020B0503020204020204" charset="-122"/>
              </a:rPr>
              <a:t>章末综合能力滚动练</a:t>
            </a:r>
            <a:endParaRPr lang="zh-CN" altLang="zh-CN" sz="4000" b="1" dirty="0">
              <a:solidFill>
                <a:srgbClr val="044491"/>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38" y="-60498"/>
            <a:ext cx="4711818" cy="4711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234010"/>
            <a:ext cx="8514312" cy="3979142"/>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6.(2019·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山东泰安市</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月第一轮模拟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，用光电管进行光电效应实验，当用某一频率的光照射时，有光电流产生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则饱和光电流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与照射时间成正比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与入射光的强度无关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与入射光的强度成正比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与两极间的电压成正比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62177" y="2970314"/>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矩形 17"/>
          <p:cNvSpPr/>
          <p:nvPr/>
        </p:nvSpPr>
        <p:spPr>
          <a:xfrm>
            <a:off x="10075284" y="3573810"/>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1</a:t>
            </a:r>
            <a:endParaRPr lang="zh-CN" altLang="en-US" sz="2600" dirty="0"/>
          </a:p>
        </p:txBody>
      </p:sp>
      <p:sp>
        <p:nvSpPr>
          <p:cNvPr id="1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417794" name="Picture 2" descr="12-2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6689" y="333450"/>
            <a:ext cx="2543596" cy="32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89206" y="4365898"/>
            <a:ext cx="11466640" cy="1737631"/>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当某种频率的光入射到金属上能发生光电效应时，饱和光电流的大小只与入射光的强度有关，且与入射光的强度成正比，与光照时间以及光电管两极间的电压无关</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356513"/>
            <a:ext cx="11412000" cy="552456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7.(2019·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河南郑州市第二次质量预测</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)1933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年至</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1934</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年间，约里奥</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居里夫妇用</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粒子轰击铝箔时，发生的核反应方程</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反应生成物</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像</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天然放射性元素一样衰变，放出正电子</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e</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，且伴随产生</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中微子</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核反应方程</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则</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当温度、压强等条件变化时，</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放射性元素</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的</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半衰期随之变化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中微子的质量数</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，电荷数</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Z</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正电子产生的原因可能是核外电子转变成的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两个质子和两个中子结合成一个</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粒子，则质子与中子的质量之和一定</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等于</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粒子的质量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62558" y="3285778"/>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209906" y="1062410"/>
          <a:ext cx="3870325" cy="711200"/>
        </p:xfrm>
        <a:graphic>
          <a:graphicData uri="http://schemas.openxmlformats.org/presentationml/2006/ole">
            <mc:AlternateContent xmlns:mc="http://schemas.openxmlformats.org/markup-compatibility/2006">
              <mc:Choice xmlns:v="urn:schemas-microsoft-com:vml" Requires="v">
                <p:oleObj spid="_x0000_s419858" name="文档" r:id="rId14" imgW="3879215" imgH="713105" progId="Word.Document.12">
                  <p:embed/>
                </p:oleObj>
              </mc:Choice>
              <mc:Fallback>
                <p:oleObj name="文档" r:id="rId14" imgW="3879215" imgH="713105" progId="Word.Document.12">
                  <p:embed/>
                  <p:pic>
                    <p:nvPicPr>
                      <p:cNvPr id="0" name="图片 419857"/>
                      <p:cNvPicPr/>
                      <p:nvPr/>
                    </p:nvPicPr>
                    <p:blipFill>
                      <a:blip r:embed="rId15"/>
                      <a:stretch>
                        <a:fillRect/>
                      </a:stretch>
                    </p:blipFill>
                    <p:spPr>
                      <a:xfrm>
                        <a:off x="6209906" y="1062410"/>
                        <a:ext cx="3870325" cy="7112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10928886" y="1150897"/>
          <a:ext cx="928687" cy="515938"/>
        </p:xfrm>
        <a:graphic>
          <a:graphicData uri="http://schemas.openxmlformats.org/presentationml/2006/ole">
            <mc:AlternateContent xmlns:mc="http://schemas.openxmlformats.org/markup-compatibility/2006">
              <mc:Choice xmlns:v="urn:schemas-microsoft-com:vml" Requires="v">
                <p:oleObj spid="_x0000_s419859" name="文档" r:id="rId16" imgW="930910" imgH="518795" progId="Word.Document.12">
                  <p:embed/>
                </p:oleObj>
              </mc:Choice>
              <mc:Fallback>
                <p:oleObj name="文档" r:id="rId16" imgW="930910" imgH="518795" progId="Word.Document.12">
                  <p:embed/>
                  <p:pic>
                    <p:nvPicPr>
                      <p:cNvPr id="0" name="图片 419858"/>
                      <p:cNvPicPr/>
                      <p:nvPr/>
                    </p:nvPicPr>
                    <p:blipFill>
                      <a:blip r:embed="rId17"/>
                      <a:stretch>
                        <a:fillRect/>
                      </a:stretch>
                    </p:blipFill>
                    <p:spPr>
                      <a:xfrm>
                        <a:off x="10928886" y="1150897"/>
                        <a:ext cx="928687" cy="515938"/>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9344710" y="1753728"/>
          <a:ext cx="928687" cy="515938"/>
        </p:xfrm>
        <a:graphic>
          <a:graphicData uri="http://schemas.openxmlformats.org/presentationml/2006/ole">
            <mc:AlternateContent xmlns:mc="http://schemas.openxmlformats.org/markup-compatibility/2006">
              <mc:Choice xmlns:v="urn:schemas-microsoft-com:vml" Requires="v">
                <p:oleObj spid="_x0000_s419860" name="文档" r:id="rId18" imgW="930910" imgH="517525" progId="Word.Document.12">
                  <p:embed/>
                </p:oleObj>
              </mc:Choice>
              <mc:Fallback>
                <p:oleObj name="文档" r:id="rId18" imgW="930910" imgH="517525" progId="Word.Document.12">
                  <p:embed/>
                  <p:pic>
                    <p:nvPicPr>
                      <p:cNvPr id="0" name="图片 419859"/>
                      <p:cNvPicPr/>
                      <p:nvPr/>
                    </p:nvPicPr>
                    <p:blipFill>
                      <a:blip r:embed="rId19"/>
                      <a:stretch>
                        <a:fillRect/>
                      </a:stretch>
                    </p:blipFill>
                    <p:spPr>
                      <a:xfrm>
                        <a:off x="9344710" y="1753728"/>
                        <a:ext cx="928687" cy="515938"/>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894829" y="2258408"/>
          <a:ext cx="3832225" cy="703263"/>
        </p:xfrm>
        <a:graphic>
          <a:graphicData uri="http://schemas.openxmlformats.org/presentationml/2006/ole">
            <mc:AlternateContent xmlns:mc="http://schemas.openxmlformats.org/markup-compatibility/2006">
              <mc:Choice xmlns:v="urn:schemas-microsoft-com:vml" Requires="v">
                <p:oleObj spid="_x0000_s419861" name="文档" r:id="rId20" imgW="3879215" imgH="713105" progId="Word.Document.12">
                  <p:embed/>
                </p:oleObj>
              </mc:Choice>
              <mc:Fallback>
                <p:oleObj name="文档" r:id="rId20" imgW="3879215" imgH="713105" progId="Word.Document.12">
                  <p:embed/>
                  <p:pic>
                    <p:nvPicPr>
                      <p:cNvPr id="0" name="图片 419860"/>
                      <p:cNvPicPr/>
                      <p:nvPr/>
                    </p:nvPicPr>
                    <p:blipFill>
                      <a:blip r:embed="rId21"/>
                      <a:stretch>
                        <a:fillRect/>
                      </a:stretch>
                    </p:blipFill>
                    <p:spPr>
                      <a:xfrm>
                        <a:off x="894829" y="2258408"/>
                        <a:ext cx="3832225" cy="703263"/>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6791448" y="2953170"/>
          <a:ext cx="928687" cy="515938"/>
        </p:xfrm>
        <a:graphic>
          <a:graphicData uri="http://schemas.openxmlformats.org/presentationml/2006/ole">
            <mc:AlternateContent xmlns:mc="http://schemas.openxmlformats.org/markup-compatibility/2006">
              <mc:Choice xmlns:v="urn:schemas-microsoft-com:vml" Requires="v">
                <p:oleObj spid="_x0000_s419862" name="文档" r:id="rId22" imgW="930910" imgH="518795" progId="Word.Document.12">
                  <p:embed/>
                </p:oleObj>
              </mc:Choice>
              <mc:Fallback>
                <p:oleObj name="文档" r:id="rId22" imgW="930910" imgH="518795" progId="Word.Document.12">
                  <p:embed/>
                  <p:pic>
                    <p:nvPicPr>
                      <p:cNvPr id="0" name="图片 419861"/>
                      <p:cNvPicPr/>
                      <p:nvPr/>
                    </p:nvPicPr>
                    <p:blipFill>
                      <a:blip r:embed="rId17"/>
                      <a:stretch>
                        <a:fillRect/>
                      </a:stretch>
                    </p:blipFill>
                    <p:spPr>
                      <a:xfrm>
                        <a:off x="6791448" y="2953170"/>
                        <a:ext cx="928687" cy="5159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9206" y="597828"/>
            <a:ext cx="11178608" cy="4324236"/>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放射性元素的半衰期与外界因素无关，选项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核反应的质量数和电荷数守恒可知，中微子的质量数</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，电荷数</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正电子</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产生的原因是核内的质子转化为中子时放出的，选项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个质子和两个中子结合成一个</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粒子要释放能量，根据爱因斯坦质能方程及质量亏损可知，两个质子与两个中子的质量之和大于</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粒子的质量，选项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750"/>
                                        <p:tgtEl>
                                          <p:spTgt spid="9">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linds(horizontal)">
                                      <p:cBhvr>
                                        <p:cTn id="11" dur="750"/>
                                        <p:tgtEl>
                                          <p:spTgt spid="9">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linds(horizontal)">
                                      <p:cBhvr>
                                        <p:cTn id="15" dur="750"/>
                                        <p:tgtEl>
                                          <p:spTgt spid="9">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blinds(horizontal)">
                                      <p:cBhvr>
                                        <p:cTn id="19" dur="7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261442"/>
            <a:ext cx="11412000" cy="4724346"/>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8.(2019·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福建龙岩市</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月质量检查</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两个</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氘核以相等的动能</a:t>
            </a:r>
            <a:r>
              <a:rPr lang="en-US" altLang="zh-CN" sz="2600" i="1" kern="100" spc="-100" dirty="0" err="1">
                <a:latin typeface="Times New Roman" panose="02020603050405020304" pitchFamily="18" charset="0"/>
                <a:ea typeface="微软雅黑" panose="020B0503020204020204" charset="-122"/>
                <a:cs typeface="Courier New" panose="02070309020205020404" pitchFamily="49" charset="0"/>
              </a:rPr>
              <a:t>E</a:t>
            </a:r>
            <a:r>
              <a:rPr lang="en-US" altLang="zh-CN" sz="2600" kern="100" spc="-100" baseline="-25000" dirty="0" err="1">
                <a:latin typeface="Times New Roman" panose="02020603050405020304" pitchFamily="18" charset="0"/>
                <a:ea typeface="微软雅黑" panose="020B0503020204020204" charset="-122"/>
                <a:cs typeface="Courier New" panose="02070309020205020404" pitchFamily="49" charset="0"/>
              </a:rPr>
              <a:t>k</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对心碰撞发生核聚变，核反应方程</a:t>
            </a:r>
            <a:r>
              <a:rPr lang="zh-CN" altLang="zh-CN" sz="2600" kern="100" spc="-100" dirty="0" smtClean="0">
                <a:latin typeface="Times New Roman" panose="02020603050405020304" pitchFamily="18" charset="0"/>
                <a:ea typeface="微软雅黑" panose="020B0503020204020204" charset="-122"/>
                <a:cs typeface="Times New Roman" panose="02020603050405020304" pitchFamily="18" charset="0"/>
              </a:rPr>
              <a:t>为</a:t>
            </a:r>
            <a:r>
              <a:rPr lang="en-US" altLang="zh-CN" sz="2600" kern="100" spc="-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spc="-100" dirty="0" smtClean="0">
                <a:latin typeface="Times New Roman" panose="02020603050405020304" pitchFamily="18" charset="0"/>
                <a:ea typeface="微软雅黑" panose="020B0503020204020204" charset="-122"/>
                <a:cs typeface="Times New Roman" panose="02020603050405020304" pitchFamily="18" charset="0"/>
              </a:rPr>
              <a:t>其中</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氘核的质量为</a:t>
            </a:r>
            <a:r>
              <a:rPr lang="en-US" altLang="zh-CN" sz="2600" i="1" kern="100" spc="-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spc="-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，氦核的质量为</a:t>
            </a:r>
            <a:r>
              <a:rPr lang="en-US" altLang="zh-CN" sz="2600" i="1" kern="100" spc="-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spc="-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，中子的质量为</a:t>
            </a:r>
            <a:r>
              <a:rPr lang="en-US" altLang="zh-CN" sz="2600" i="1" kern="100" spc="-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spc="-100" baseline="-25000" dirty="0">
                <a:latin typeface="Times New Roman" panose="02020603050405020304" pitchFamily="18" charset="0"/>
                <a:ea typeface="微软雅黑" panose="020B0503020204020204" charset="-122"/>
                <a:cs typeface="Courier New" panose="02070309020205020404" pitchFamily="49" charset="0"/>
              </a:rPr>
              <a:t>3</a:t>
            </a:r>
            <a:r>
              <a:rPr lang="en-US" altLang="zh-CN" sz="2600" kern="100" spc="-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假设核反应释放的核能</a:t>
            </a:r>
            <a:r>
              <a:rPr lang="en-US" altLang="zh-CN" sz="2600" i="1" kern="100" spc="-100" dirty="0">
                <a:latin typeface="Times New Roman" panose="02020603050405020304" pitchFamily="18" charset="0"/>
                <a:ea typeface="微软雅黑" panose="020B0503020204020204" charset="-122"/>
                <a:cs typeface="Courier New" panose="02070309020205020404" pitchFamily="49" charset="0"/>
              </a:rPr>
              <a:t>E</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全部转化为动能，下列说法正确的是</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核反应后氦核与中子的动量相同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该核反应释放的能量为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E</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3</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c</a:t>
            </a:r>
            <a:r>
              <a:rPr lang="en-US" altLang="zh-CN" sz="2600" kern="100" baseline="30000" dirty="0">
                <a:latin typeface="Times New Roman" panose="02020603050405020304" pitchFamily="18" charset="0"/>
                <a:ea typeface="微软雅黑" panose="020B050302020402020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核反应后氦核的动能为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核反应后中子的动能为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62558" y="3357786"/>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2422798" y="927802"/>
          <a:ext cx="3562350" cy="728663"/>
        </p:xfrm>
        <a:graphic>
          <a:graphicData uri="http://schemas.openxmlformats.org/presentationml/2006/ole">
            <mc:AlternateContent xmlns:mc="http://schemas.openxmlformats.org/markup-compatibility/2006">
              <mc:Choice xmlns:v="urn:schemas-microsoft-com:vml" Requires="v">
                <p:oleObj spid="_x0000_s421899" name="文档" r:id="rId14" imgW="3564890" imgH="730250" progId="Word.Document.12">
                  <p:embed/>
                </p:oleObj>
              </mc:Choice>
              <mc:Fallback>
                <p:oleObj name="文档" r:id="rId14" imgW="3564890" imgH="730250" progId="Word.Document.12">
                  <p:embed/>
                  <p:pic>
                    <p:nvPicPr>
                      <p:cNvPr id="0" name="图片 421898"/>
                      <p:cNvPicPr/>
                      <p:nvPr/>
                    </p:nvPicPr>
                    <p:blipFill>
                      <a:blip r:embed="rId15"/>
                      <a:stretch>
                        <a:fillRect/>
                      </a:stretch>
                    </p:blipFill>
                    <p:spPr>
                      <a:xfrm>
                        <a:off x="2422798" y="927802"/>
                        <a:ext cx="3562350" cy="728663"/>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4183087" y="3257823"/>
          <a:ext cx="1598613" cy="1108075"/>
        </p:xfrm>
        <a:graphic>
          <a:graphicData uri="http://schemas.openxmlformats.org/presentationml/2006/ole">
            <mc:AlternateContent xmlns:mc="http://schemas.openxmlformats.org/markup-compatibility/2006">
              <mc:Choice xmlns:v="urn:schemas-microsoft-com:vml" Requires="v">
                <p:oleObj spid="_x0000_s421900" name="文档" r:id="rId16" imgW="1605280" imgH="1113155" progId="Word.Document.12">
                  <p:embed/>
                </p:oleObj>
              </mc:Choice>
              <mc:Fallback>
                <p:oleObj name="文档" r:id="rId16" imgW="1605280" imgH="1113155" progId="Word.Document.12">
                  <p:embed/>
                  <p:pic>
                    <p:nvPicPr>
                      <p:cNvPr id="0" name="图片 421899"/>
                      <p:cNvPicPr/>
                      <p:nvPr/>
                    </p:nvPicPr>
                    <p:blipFill>
                      <a:blip r:embed="rId17"/>
                      <a:stretch>
                        <a:fillRect/>
                      </a:stretch>
                    </p:blipFill>
                    <p:spPr>
                      <a:xfrm>
                        <a:off x="4183087" y="3257823"/>
                        <a:ext cx="1598613" cy="110807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4183087" y="4087160"/>
          <a:ext cx="1598613" cy="1108075"/>
        </p:xfrm>
        <a:graphic>
          <a:graphicData uri="http://schemas.openxmlformats.org/presentationml/2006/ole">
            <mc:AlternateContent xmlns:mc="http://schemas.openxmlformats.org/markup-compatibility/2006">
              <mc:Choice xmlns:v="urn:schemas-microsoft-com:vml" Requires="v">
                <p:oleObj spid="_x0000_s421901" name="文档" r:id="rId18" imgW="1605280" imgH="1111885" progId="Word.Document.12">
                  <p:embed/>
                </p:oleObj>
              </mc:Choice>
              <mc:Fallback>
                <p:oleObj name="文档" r:id="rId18" imgW="1605280" imgH="1111885" progId="Word.Document.12">
                  <p:embed/>
                  <p:pic>
                    <p:nvPicPr>
                      <p:cNvPr id="0" name="图片 421900"/>
                      <p:cNvPicPr/>
                      <p:nvPr/>
                    </p:nvPicPr>
                    <p:blipFill>
                      <a:blip r:embed="rId19"/>
                      <a:stretch>
                        <a:fillRect/>
                      </a:stretch>
                    </p:blipFill>
                    <p:spPr>
                      <a:xfrm>
                        <a:off x="4183087" y="4087160"/>
                        <a:ext cx="1598613" cy="11080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6573" y="2309159"/>
            <a:ext cx="11521281" cy="616579"/>
          </a:xfrm>
          <a:prstGeom prst="rect">
            <a:avLst/>
          </a:prstGeom>
        </p:spPr>
        <p:txBody>
          <a:bodyPr wrap="square">
            <a:spAutoFit/>
          </a:bodyPr>
          <a:lstStyle/>
          <a:p>
            <a:pPr algn="just">
              <a:lnSpc>
                <a:spcPct val="150000"/>
              </a:lnSpc>
              <a:spcAft>
                <a:spcPts val="0"/>
              </a:spcAft>
              <a:tabLst>
                <a:tab pos="2070735" algn="l"/>
              </a:tabLs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由能量守恒可得：核反应后的总能量为</a:t>
            </a:r>
            <a:r>
              <a:rPr lang="en-US" altLang="zh-CN" sz="2600" i="1" kern="100" dirty="0">
                <a:latin typeface="Times New Roman" panose="02020603050405020304" pitchFamily="18" charset="0"/>
                <a:ea typeface="宋体" panose="02010600030101010101" pitchFamily="2" charset="-122"/>
              </a:rPr>
              <a:t>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rPr>
              <a:t>2</a:t>
            </a:r>
            <a:r>
              <a:rPr lang="en-US" altLang="zh-CN" sz="2600" i="1" kern="100" dirty="0">
                <a:latin typeface="Times New Roman" panose="02020603050405020304" pitchFamily="18" charset="0"/>
                <a:ea typeface="宋体" panose="02010600030101010101" pitchFamily="2" charset="-122"/>
              </a:rPr>
              <a:t>E</a:t>
            </a:r>
            <a:r>
              <a:rPr lang="en-US" altLang="zh-CN" sz="2600" kern="100" baseline="-25000" dirty="0">
                <a:latin typeface="Times New Roman" panose="02020603050405020304" pitchFamily="18" charset="0"/>
                <a:ea typeface="宋体" panose="02010600030101010101" pitchFamily="2" charset="-122"/>
              </a:rPr>
              <a:t>k</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06573" y="456848"/>
            <a:ext cx="11305257" cy="1892826"/>
          </a:xfrm>
          <a:prstGeom prst="rect">
            <a:avLst/>
          </a:prstGeom>
        </p:spPr>
        <p:txBody>
          <a:bodyPr wrap="square">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核反应前两氘核动量和为零，因而核反应后氦核与中子的动量等大反向，故</a:t>
            </a:r>
            <a:r>
              <a:rPr lang="en-US" altLang="zh-CN" sz="2600" kern="100" dirty="0">
                <a:latin typeface="Times New Roman" panose="02020603050405020304" pitchFamily="18" charset="0"/>
                <a:ea typeface="宋体" panose="02010600030101010101" pitchFamily="2" charset="-122"/>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核反应释放的能量</a:t>
            </a:r>
            <a:r>
              <a:rPr lang="en-US" altLang="zh-CN" sz="2600" i="1" kern="100" dirty="0">
                <a:latin typeface="Times New Roman" panose="02020603050405020304" pitchFamily="18" charset="0"/>
                <a:ea typeface="宋体" panose="02010600030101010101" pitchFamily="2" charset="-122"/>
              </a:rPr>
              <a:t>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rPr>
              <a:t>(2</a:t>
            </a:r>
            <a:r>
              <a:rPr lang="en-US" altLang="zh-CN" sz="2600" i="1" kern="100" dirty="0">
                <a:latin typeface="Times New Roman" panose="02020603050405020304" pitchFamily="18" charset="0"/>
                <a:ea typeface="宋体" panose="02010600030101010101" pitchFamily="2" charset="-122"/>
              </a:rPr>
              <a:t>m</a:t>
            </a:r>
            <a:r>
              <a:rPr lang="en-US" altLang="zh-CN" sz="2600" kern="100" baseline="-25000" dirty="0">
                <a:latin typeface="Times New Roman" panose="02020603050405020304" pitchFamily="18" charset="0"/>
                <a:ea typeface="宋体" panose="02010600030101010101" pitchFamily="2" charset="-122"/>
              </a:rPr>
              <a:t>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rPr>
              <a:t>m</a:t>
            </a:r>
            <a:r>
              <a:rPr lang="en-US" altLang="zh-CN" sz="2600" kern="100" baseline="-25000" dirty="0">
                <a:latin typeface="Times New Roman" panose="02020603050405020304" pitchFamily="18" charset="0"/>
                <a:ea typeface="宋体" panose="02010600030101010101" pitchFamily="2" charset="-122"/>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rPr>
              <a:t>m</a:t>
            </a:r>
            <a:r>
              <a:rPr lang="en-US" altLang="zh-CN" sz="2600" kern="100" baseline="-25000" dirty="0">
                <a:latin typeface="Times New Roman" panose="02020603050405020304" pitchFamily="18" charset="0"/>
                <a:ea typeface="宋体" panose="02010600030101010101" pitchFamily="2" charset="-122"/>
              </a:rPr>
              <a:t>3</a:t>
            </a:r>
            <a:r>
              <a:rPr lang="en-US" altLang="zh-CN" sz="2600" kern="100" dirty="0">
                <a:latin typeface="Times New Roman" panose="02020603050405020304" pitchFamily="18" charset="0"/>
                <a:ea typeface="宋体" panose="02010600030101010101" pitchFamily="2" charset="-122"/>
              </a:rPr>
              <a:t>)</a:t>
            </a:r>
            <a:r>
              <a:rPr lang="en-US" altLang="zh-CN" sz="2600" i="1" kern="100" dirty="0">
                <a:latin typeface="Times New Roman" panose="02020603050405020304" pitchFamily="18" charset="0"/>
                <a:ea typeface="宋体" panose="02010600030101010101" pitchFamily="2" charset="-122"/>
              </a:rPr>
              <a:t>c</a:t>
            </a:r>
            <a:r>
              <a:rPr lang="en-US" altLang="zh-CN" sz="2600" kern="100" baseline="30000" dirty="0">
                <a:latin typeface="Times New Roman" panose="02020603050405020304" pitchFamily="18" charset="0"/>
                <a:ea typeface="宋体" panose="02010600030101010101" pitchFamily="2" charset="-122"/>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600" kern="100" dirty="0">
                <a:latin typeface="Times New Roman" panose="02020603050405020304" pitchFamily="18" charset="0"/>
                <a:ea typeface="宋体" panose="02010600030101010101" pitchFamily="2" charset="-122"/>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06485" y="2997746"/>
          <a:ext cx="5443538" cy="950913"/>
        </p:xfrm>
        <a:graphic>
          <a:graphicData uri="http://schemas.openxmlformats.org/presentationml/2006/ole">
            <mc:AlternateContent xmlns:mc="http://schemas.openxmlformats.org/markup-compatibility/2006">
              <mc:Choice xmlns:v="urn:schemas-microsoft-com:vml" Requires="v">
                <p:oleObj spid="_x0000_s405519" name="文档" r:id="rId14" imgW="5454650" imgH="954405" progId="Word.Document.12">
                  <p:embed/>
                </p:oleObj>
              </mc:Choice>
              <mc:Fallback>
                <p:oleObj name="文档" r:id="rId14" imgW="5454650" imgH="954405" progId="Word.Document.12">
                  <p:embed/>
                  <p:pic>
                    <p:nvPicPr>
                      <p:cNvPr id="0" name="图片 405518"/>
                      <p:cNvPicPr/>
                      <p:nvPr/>
                    </p:nvPicPr>
                    <p:blipFill>
                      <a:blip r:embed="rId15"/>
                      <a:stretch>
                        <a:fillRect/>
                      </a:stretch>
                    </p:blipFill>
                    <p:spPr>
                      <a:xfrm>
                        <a:off x="506485" y="2997746"/>
                        <a:ext cx="5443538" cy="950913"/>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06485" y="3732635"/>
          <a:ext cx="10464800" cy="1246188"/>
        </p:xfrm>
        <a:graphic>
          <a:graphicData uri="http://schemas.openxmlformats.org/presentationml/2006/ole">
            <mc:AlternateContent xmlns:mc="http://schemas.openxmlformats.org/markup-compatibility/2006">
              <mc:Choice xmlns:v="urn:schemas-microsoft-com:vml" Requires="v">
                <p:oleObj spid="_x0000_s405520" name="文档" r:id="rId16" imgW="10594975" imgH="1269365" progId="Word.Document.12">
                  <p:embed/>
                </p:oleObj>
              </mc:Choice>
              <mc:Fallback>
                <p:oleObj name="文档" r:id="rId16" imgW="10594975" imgH="1269365" progId="Word.Document.12">
                  <p:embed/>
                  <p:pic>
                    <p:nvPicPr>
                      <p:cNvPr id="0" name="图片 405519"/>
                      <p:cNvPicPr/>
                      <p:nvPr/>
                    </p:nvPicPr>
                    <p:blipFill>
                      <a:blip r:embed="rId17"/>
                      <a:stretch>
                        <a:fillRect/>
                      </a:stretch>
                    </p:blipFill>
                    <p:spPr>
                      <a:xfrm>
                        <a:off x="506485" y="3732635"/>
                        <a:ext cx="10464800" cy="1246188"/>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06485" y="4740747"/>
          <a:ext cx="10464800" cy="1246188"/>
        </p:xfrm>
        <a:graphic>
          <a:graphicData uri="http://schemas.openxmlformats.org/presentationml/2006/ole">
            <mc:AlternateContent xmlns:mc="http://schemas.openxmlformats.org/markup-compatibility/2006">
              <mc:Choice xmlns:v="urn:schemas-microsoft-com:vml" Requires="v">
                <p:oleObj spid="_x0000_s405521" name="文档" r:id="rId18" imgW="10594975" imgH="1266190" progId="Word.Document.12">
                  <p:embed/>
                </p:oleObj>
              </mc:Choice>
              <mc:Fallback>
                <p:oleObj name="文档" r:id="rId18" imgW="10594975" imgH="1266190" progId="Word.Document.12">
                  <p:embed/>
                  <p:pic>
                    <p:nvPicPr>
                      <p:cNvPr id="0" name="图片 405520"/>
                      <p:cNvPicPr/>
                      <p:nvPr/>
                    </p:nvPicPr>
                    <p:blipFill>
                      <a:blip r:embed="rId19"/>
                      <a:stretch>
                        <a:fillRect/>
                      </a:stretch>
                    </p:blipFill>
                    <p:spPr>
                      <a:xfrm>
                        <a:off x="506485" y="4740747"/>
                        <a:ext cx="10464800" cy="124618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750"/>
                                        <p:tgtEl>
                                          <p:spTgt spid="5">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750"/>
                                        <p:tgtEl>
                                          <p:spTgt spid="5">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750"/>
                                        <p:tgtEl>
                                          <p:spTgt spid="16"/>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750"/>
                                        <p:tgtEl>
                                          <p:spTgt spid="3"/>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750"/>
                                        <p:tgtEl>
                                          <p:spTgt spid="22"/>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0990" y="333450"/>
            <a:ext cx="11412000" cy="4924401"/>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二、多项选择题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9.(2019·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天津卷</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·6</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，我国核聚变反应研究大科学装置</a:t>
            </a:r>
            <a:r>
              <a:rPr lang="en-US" altLang="zh-CN" sz="2600" kern="100" dirty="0">
                <a:latin typeface="宋体" panose="02010600030101010101" pitchFamily="2" charset="-122"/>
                <a:ea typeface="微软雅黑" panose="020B0503020204020204" charset="-122"/>
                <a:cs typeface="Times New Roman" panose="02020603050405020304" pitchFamily="18"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人造太阳</a:t>
            </a:r>
            <a:r>
              <a:rPr lang="en-US" altLang="zh-CN" sz="2600" kern="100" dirty="0">
                <a:latin typeface="宋体" panose="02010600030101010101" pitchFamily="2" charset="-122"/>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2018</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年获得重大突破，等离子体中心电子温度首次达到</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亿摄氏度，为人类开发利用核聚变能源奠定了重要的技术基础</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下列关于聚变的说法正确的是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核聚变比核裂变更为安全、清洁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任何两个原子核都可以发生聚变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两个轻核结合成质量较大的核，总质量较聚变前增加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两个轻核结合成质量较大的核，核子的比结合能增加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324946" y="2817810"/>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420866" name="Picture 2" descr="B15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59502" y="2916594"/>
            <a:ext cx="3128975" cy="213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9980786" y="5097591"/>
            <a:ext cx="686406" cy="492443"/>
          </a:xfrm>
          <a:prstGeom prst="rect">
            <a:avLst/>
          </a:prstGeom>
        </p:spPr>
        <p:txBody>
          <a:bodyPr wrap="none">
            <a:spAutoFit/>
          </a:bodyPr>
          <a:lstStyle/>
          <a:p>
            <a:r>
              <a:rPr lang="zh-CN" altLang="zh-CN" sz="2600" b="1" kern="10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2</a:t>
            </a:r>
            <a:endParaRPr lang="zh-CN" altLang="en-US" sz="2600" dirty="0"/>
          </a:p>
        </p:txBody>
      </p:sp>
      <p:sp>
        <p:nvSpPr>
          <p:cNvPr id="27" name="TextBox 14"/>
          <p:cNvSpPr txBox="1"/>
          <p:nvPr/>
        </p:nvSpPr>
        <p:spPr>
          <a:xfrm>
            <a:off x="324946" y="4507213"/>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0990" y="569818"/>
            <a:ext cx="11394856" cy="4324236"/>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与核裂变相比轻核聚变更为安全、清洁，</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自然界</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中最容易发生的聚变反应是氢的同位素氘与氚的聚变，不是任意两个原子核都能发生核聚变，</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个轻核发生聚变结合成质量较大的核时，放出巨大的能量，根据</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mc</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可知，聚变反应中存在质量亏损，则总质量较聚变前减少，</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个轻核结合成质量较大的核的过程中要释放能量，核子的平均质量减少，所以核子的比结合能增加，</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750"/>
                                        <p:tgtEl>
                                          <p:spTgt spid="2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blinds(horizontal)">
                                      <p:cBhvr>
                                        <p:cTn id="11" dur="750"/>
                                        <p:tgtEl>
                                          <p:spTgt spid="24">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blinds(horizontal)">
                                      <p:cBhvr>
                                        <p:cTn id="15" dur="750"/>
                                        <p:tgtEl>
                                          <p:spTgt spid="24">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blinds(horizontal)">
                                      <p:cBhvr>
                                        <p:cTn id="19" dur="75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0990" y="521910"/>
            <a:ext cx="11412000" cy="3123908"/>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10.(2019·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山东潍坊市下学期高考模拟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关于原子物理知识，下列说法正确的是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升高放射性物质的温度，其半衰期变短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发生光电效应现象时，增大入射光的频率，同一金属的逸出功变大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C.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经过</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7</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次</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衰变和</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次</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β</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衰变后</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变成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根据玻尔理论，氢原子向低能级跃迁时只放出符合两能级能量差的光子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352392" y="2269462"/>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4" name="对象 3"/>
          <p:cNvGraphicFramePr>
            <a:graphicFrameLocks noChangeAspect="1"/>
          </p:cNvGraphicFramePr>
          <p:nvPr/>
        </p:nvGraphicFramePr>
        <p:xfrm>
          <a:off x="901486" y="2484414"/>
          <a:ext cx="1339850" cy="469900"/>
        </p:xfrm>
        <a:graphic>
          <a:graphicData uri="http://schemas.openxmlformats.org/presentationml/2006/ole">
            <mc:AlternateContent xmlns:mc="http://schemas.openxmlformats.org/markup-compatibility/2006">
              <mc:Choice xmlns:v="urn:schemas-microsoft-com:vml" Requires="v">
                <p:oleObj spid="_x0000_s406542" name="文档" r:id="rId14" imgW="1338580" imgH="471805" progId="Word.Document.12">
                  <p:embed/>
                </p:oleObj>
              </mc:Choice>
              <mc:Fallback>
                <p:oleObj name="文档" r:id="rId14" imgW="1338580" imgH="471805" progId="Word.Document.12">
                  <p:embed/>
                  <p:pic>
                    <p:nvPicPr>
                      <p:cNvPr id="0" name="图片 406541"/>
                      <p:cNvPicPr/>
                      <p:nvPr/>
                    </p:nvPicPr>
                    <p:blipFill>
                      <a:blip r:embed="rId15"/>
                      <a:stretch>
                        <a:fillRect/>
                      </a:stretch>
                    </p:blipFill>
                    <p:spPr>
                      <a:xfrm>
                        <a:off x="901486" y="2484414"/>
                        <a:ext cx="1339850" cy="4699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356950" y="2456982"/>
          <a:ext cx="1425575" cy="590550"/>
        </p:xfrm>
        <a:graphic>
          <a:graphicData uri="http://schemas.openxmlformats.org/presentationml/2006/ole">
            <mc:AlternateContent xmlns:mc="http://schemas.openxmlformats.org/markup-compatibility/2006">
              <mc:Choice xmlns:v="urn:schemas-microsoft-com:vml" Requires="v">
                <p:oleObj spid="_x0000_s406543" name="文档" r:id="rId16" imgW="1421130" imgH="588645" progId="Word.Document.12">
                  <p:embed/>
                </p:oleObj>
              </mc:Choice>
              <mc:Fallback>
                <p:oleObj name="文档" r:id="rId16" imgW="1421130" imgH="588645" progId="Word.Document.12">
                  <p:embed/>
                  <p:pic>
                    <p:nvPicPr>
                      <p:cNvPr id="0" name="图片 406542"/>
                      <p:cNvPicPr/>
                      <p:nvPr/>
                    </p:nvPicPr>
                    <p:blipFill>
                      <a:blip r:embed="rId17"/>
                      <a:stretch>
                        <a:fillRect/>
                      </a:stretch>
                    </p:blipFill>
                    <p:spPr>
                      <a:xfrm>
                        <a:off x="6356950" y="2456982"/>
                        <a:ext cx="1425575" cy="590550"/>
                      </a:xfrm>
                      <a:prstGeom prst="rect">
                        <a:avLst/>
                      </a:prstGeom>
                    </p:spPr>
                  </p:pic>
                </p:oleObj>
              </mc:Fallback>
            </mc:AlternateContent>
          </a:graphicData>
        </a:graphic>
      </p:graphicFrame>
      <p:sp>
        <p:nvSpPr>
          <p:cNvPr id="26" name="TextBox 14"/>
          <p:cNvSpPr txBox="1"/>
          <p:nvPr/>
        </p:nvSpPr>
        <p:spPr>
          <a:xfrm>
            <a:off x="352392" y="2889818"/>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06574" y="569818"/>
            <a:ext cx="11466864" cy="372407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半衰期与温度无关，即升高放射性物质的温度，其半衰期不会发生变化，故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金属</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的逸出功由金属材料决定，与入射光的频率无关，故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设</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需要经过</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次</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衰变和</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次</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β</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衰变，根据质量数守恒和电荷数守恒有：</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93</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83,4</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237</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209</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，所以解得：</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spc="-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玻尔理论，氢原子向低能级跃迁时只放出符合两能级能量差的光子，</a:t>
            </a:r>
            <a:r>
              <a:rPr lang="en-US" altLang="zh-CN" sz="2600" kern="100" spc="-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spc="-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750"/>
                                        <p:tgtEl>
                                          <p:spTgt spid="2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blinds(horizontal)">
                                      <p:cBhvr>
                                        <p:cTn id="11" dur="750"/>
                                        <p:tgtEl>
                                          <p:spTgt spid="24">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blinds(horizontal)">
                                      <p:cBhvr>
                                        <p:cTn id="15" dur="750"/>
                                        <p:tgtEl>
                                          <p:spTgt spid="24">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blinds(horizontal)">
                                      <p:cBhvr>
                                        <p:cTn id="19" dur="75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2558" y="17008"/>
            <a:ext cx="11593288" cy="2417970"/>
          </a:xfrm>
          <a:prstGeom prst="rect">
            <a:avLst/>
          </a:prstGeom>
        </p:spPr>
        <p:txBody>
          <a:bodyPr wrap="square">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11.(2019·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东北三省三校第二次联合模拟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所示，甲图为演示光电效应的实验装置；乙图为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三种光照射下得到的三条电流表与电压表读数之间的关系曲线；丙图为氢原子的能级图；丁图给出了几种金属的逸出功和截止频率</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以下说法正确的是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408602" name="Picture 26" descr="12-3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91" y="2637706"/>
            <a:ext cx="4571656" cy="18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603" name="Picture 27" descr="12-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214" y="2657188"/>
            <a:ext cx="4644033" cy="18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481450" y="4493201"/>
            <a:ext cx="684803" cy="616579"/>
          </a:xfrm>
          <a:prstGeom prst="rect">
            <a:avLst/>
          </a:prstGeom>
        </p:spPr>
        <p:txBody>
          <a:bodyPr wrap="none">
            <a:spAutoFit/>
          </a:bodyPr>
          <a:lstStyle/>
          <a:p>
            <a:pPr algn="ctr">
              <a:lnSpc>
                <a:spcPct val="150000"/>
              </a:lnSpc>
              <a:spcAft>
                <a:spcPts val="0"/>
              </a:spcAft>
              <a:tabLst>
                <a:tab pos="2070735" algn="l"/>
              </a:tabLst>
            </a:pPr>
            <a:r>
              <a:rPr lang="zh-CN" altLang="zh-CN" sz="2600" b="1" kern="100"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a:latin typeface="Times New Roman" panose="02020603050405020304" pitchFamily="18" charset="0"/>
                <a:ea typeface="楷体_GB2312" panose="02010609030101010101" pitchFamily="49" charset="-122"/>
                <a:cs typeface="Courier New" panose="02070309020205020404" pitchFamily="49" charset="0"/>
              </a:rPr>
              <a:t>3</a:t>
            </a:r>
            <a:endParaRPr lang="zh-CN" altLang="zh-CN" sz="1050" b="1" kern="100" dirty="0">
              <a:effectLst/>
              <a:latin typeface="楷体_GB2312" panose="02010609030101010101" pitchFamily="49" charset="-122"/>
              <a:ea typeface="楷体_GB2312" panose="02010609030101010101" pitchFamily="49"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136966"/>
            <a:ext cx="11412000" cy="6284773"/>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一、单项选择题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山东临沂市</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月质检</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)2018</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年</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月</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14</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日，著名物理学家斯蒂芬</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威廉</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霍金逝世，引发全球各界悼念</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在物理学发展的历程中，许多物理学家的科学研究为物理学的建立做出了巨大的贡献</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关于下列几位物理学家所做科学贡献的叙述中，正确的是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卡文迪许将行星与太阳、地球与月球、地球与地面物体之间的引力规律</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推</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广</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到宇宙中的一切物体，得出万有引力定律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法拉第通过长时间的实验研究发现了通电导线周围存在磁场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查德威克用</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粒子轰击</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Be</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原子核发现了中子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爱因斯坦的光子说认为，只要光照时间足够长，所有电子最终都能跃出</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金</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属</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表面成为光电子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2558" y="4509914"/>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408602" name="Picture 26" descr="12-3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142" y="189434"/>
            <a:ext cx="4571656" cy="18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603" name="Picture 27" descr="12-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5678" y="208916"/>
            <a:ext cx="4644033" cy="183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262558" y="1845618"/>
            <a:ext cx="11593288" cy="4293483"/>
          </a:xfrm>
          <a:prstGeom prst="rect">
            <a:avLst/>
          </a:prstGeom>
        </p:spPr>
        <p:txBody>
          <a:bodyPr wrap="square">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光为绿光，</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光可能是紫光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光为绿光，</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光可能是紫光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光光子能量为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2.81 eV</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，用它照射由金属铷制成的阴极，所产生的大</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量具</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有</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最大初动能的光电子去撞击大量处于</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激发态的氢原子，可以产生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种不</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同</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频率的光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光光子能量为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2.81 eV</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，用它直接照射大量处于</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n</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激发态的氢原子，</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可</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以</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产生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6</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种不同频率的光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108922" y="2391673"/>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4"/>
          <p:cNvSpPr txBox="1"/>
          <p:nvPr/>
        </p:nvSpPr>
        <p:spPr>
          <a:xfrm>
            <a:off x="108922" y="2937728"/>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0990" y="261442"/>
            <a:ext cx="11178832" cy="6048811"/>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由光电效应方程</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k</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hν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W</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eU</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k</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，联立解得</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eU</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hν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W</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，即光照射同一块金属时，只要遏止电压一样，说明光的频率一样，遏止电压越大，光的频率越大，因此可知</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光和</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光的频率一样，大于</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光的频率，故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600" i="1"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光照射由金属铷制成的阴极产生的光电子的最大初动能为</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k</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hν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W</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(2.81</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2.13)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0.68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，光电子撞击氢原子，氢原子只吸收两个能级差的能量，因此</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能级的氢原子吸收的能量为</a:t>
            </a:r>
            <a:r>
              <a:rPr lang="en-US" altLang="zh-CN" sz="2600" kern="100" dirty="0" err="1">
                <a:latin typeface="Times New Roman" panose="02020603050405020304" pitchFamily="18" charset="0"/>
                <a:ea typeface="宋体" panose="02010600030101010101" pitchFamily="2" charset="-122"/>
                <a:cs typeface="Courier New" panose="02070309020205020404" pitchFamily="49" charset="0"/>
              </a:rPr>
              <a:t>Δ</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k</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0.85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1.51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0.66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，这时氢原子处在</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的能级上，可辐射</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种频率的光，</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用光子照射氢原子，氢原子只能吸收光子能量恰好为能级能量差的光子，</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2.81 eV</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能量的光子不被吸收，</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750"/>
                                        <p:tgtEl>
                                          <p:spTgt spid="2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blinds(horizontal)">
                                      <p:cBhvr>
                                        <p:cTn id="11" dur="750"/>
                                        <p:tgtEl>
                                          <p:spTgt spid="24">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blinds(horizontal)">
                                      <p:cBhvr>
                                        <p:cTn id="15" dur="75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2558" y="459275"/>
            <a:ext cx="11593288" cy="2492990"/>
          </a:xfrm>
          <a:prstGeom prst="rect">
            <a:avLst/>
          </a:prstGeom>
        </p:spPr>
        <p:txBody>
          <a:bodyPr wrap="square">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12.(2019·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湖南娄底市第二次模拟</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4</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，在磁感应强度为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的匀强磁场中，一个静止的放射性原子核</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发生了一次</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衰变</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放射出的</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   )</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在与磁场垂直的平面内做圆周运动，其轨道半径为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以</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q</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分别表示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粒子的质量和电荷量，生成的新核用</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Y</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表示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4" name="对象 3"/>
          <p:cNvGraphicFramePr>
            <a:graphicFrameLocks noChangeAspect="1"/>
          </p:cNvGraphicFramePr>
          <p:nvPr/>
        </p:nvGraphicFramePr>
        <p:xfrm>
          <a:off x="3502918" y="1241797"/>
          <a:ext cx="1187450" cy="560388"/>
        </p:xfrm>
        <a:graphic>
          <a:graphicData uri="http://schemas.openxmlformats.org/presentationml/2006/ole">
            <mc:AlternateContent xmlns:mc="http://schemas.openxmlformats.org/markup-compatibility/2006">
              <mc:Choice xmlns:v="urn:schemas-microsoft-com:vml" Requires="v">
                <p:oleObj spid="_x0000_s409618" name="文档" r:id="rId14" imgW="1189990" imgH="562610" progId="Word.Document.12">
                  <p:embed/>
                </p:oleObj>
              </mc:Choice>
              <mc:Fallback>
                <p:oleObj name="文档" r:id="rId14" imgW="1189990" imgH="562610" progId="Word.Document.12">
                  <p:embed/>
                  <p:pic>
                    <p:nvPicPr>
                      <p:cNvPr id="0" name="图片 409617"/>
                      <p:cNvPicPr/>
                      <p:nvPr/>
                    </p:nvPicPr>
                    <p:blipFill>
                      <a:blip r:embed="rId15"/>
                      <a:stretch>
                        <a:fillRect/>
                      </a:stretch>
                    </p:blipFill>
                    <p:spPr>
                      <a:xfrm>
                        <a:off x="3502918" y="1241797"/>
                        <a:ext cx="1187450" cy="560388"/>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868196" y="1241797"/>
          <a:ext cx="1187450" cy="560388"/>
        </p:xfrm>
        <a:graphic>
          <a:graphicData uri="http://schemas.openxmlformats.org/presentationml/2006/ole">
            <mc:AlternateContent xmlns:mc="http://schemas.openxmlformats.org/markup-compatibility/2006">
              <mc:Choice xmlns:v="urn:schemas-microsoft-com:vml" Requires="v">
                <p:oleObj spid="_x0000_s409619" name="文档" r:id="rId16" imgW="1189990" imgH="560705" progId="Word.Document.12">
                  <p:embed/>
                </p:oleObj>
              </mc:Choice>
              <mc:Fallback>
                <p:oleObj name="文档" r:id="rId16" imgW="1189990" imgH="560705" progId="Word.Document.12">
                  <p:embed/>
                  <p:pic>
                    <p:nvPicPr>
                      <p:cNvPr id="0" name="图片 409618"/>
                      <p:cNvPicPr/>
                      <p:nvPr/>
                    </p:nvPicPr>
                    <p:blipFill>
                      <a:blip r:embed="rId17"/>
                      <a:stretch>
                        <a:fillRect/>
                      </a:stretch>
                    </p:blipFill>
                    <p:spPr>
                      <a:xfrm>
                        <a:off x="8868196" y="1241797"/>
                        <a:ext cx="1187450" cy="560388"/>
                      </a:xfrm>
                      <a:prstGeom prst="rect">
                        <a:avLst/>
                      </a:prstGeom>
                    </p:spPr>
                  </p:pic>
                </p:oleObj>
              </mc:Fallback>
            </mc:AlternateContent>
          </a:graphicData>
        </a:graphic>
      </p:graphicFrame>
      <p:pic>
        <p:nvPicPr>
          <p:cNvPr id="409610" name="Picture 10" descr="12-32A"/>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74" y="3141264"/>
            <a:ext cx="5450159" cy="20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11" name="Picture 11" descr="12-32B"/>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254" y="3205232"/>
            <a:ext cx="5450159"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5554419" y="5189479"/>
            <a:ext cx="684803" cy="616579"/>
          </a:xfrm>
          <a:prstGeom prst="rect">
            <a:avLst/>
          </a:prstGeom>
        </p:spPr>
        <p:txBody>
          <a:bodyPr wrap="none">
            <a:spAutoFit/>
          </a:bodyPr>
          <a:lstStyle/>
          <a:p>
            <a:pPr algn="ctr">
              <a:lnSpc>
                <a:spcPct val="150000"/>
              </a:lnSpc>
              <a:spcAft>
                <a:spcPts val="0"/>
              </a:spcAft>
              <a:tabLst>
                <a:tab pos="2070735" algn="l"/>
              </a:tabLst>
            </a:pPr>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cs typeface="Courier New" panose="02070309020205020404" pitchFamily="49" charset="0"/>
              </a:rPr>
              <a:t>4</a:t>
            </a:r>
            <a:endParaRPr lang="zh-CN" altLang="zh-CN" sz="1050" b="1" kern="100" dirty="0">
              <a:effectLst/>
              <a:latin typeface="楷体_GB2312" panose="02010609030101010101" pitchFamily="49" charset="-122"/>
              <a:ea typeface="楷体_GB2312" panose="02010609030101010101" pitchFamily="49"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2558" y="2133650"/>
            <a:ext cx="11593288" cy="3893374"/>
          </a:xfrm>
          <a:prstGeom prst="rect">
            <a:avLst/>
          </a:prstGeom>
        </p:spPr>
        <p:txBody>
          <a:bodyPr wrap="square">
            <a:spAutoFit/>
          </a:bodyPr>
          <a:lstStyle/>
          <a:p>
            <a:pPr algn="just">
              <a:lnSpc>
                <a:spcPct val="20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新核</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Y</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在磁场中圆周运动的半径为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Y</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en-US" altLang="zh-CN" sz="2600" i="1" kern="100" dirty="0" smtClean="0">
                <a:latin typeface="Times New Roman" panose="02020603050405020304" pitchFamily="18" charset="0"/>
                <a:ea typeface="微软雅黑" panose="020B0503020204020204" charset="-122"/>
                <a:cs typeface="Courier New" panose="02070309020205020404" pitchFamily="49" charset="0"/>
              </a:rPr>
              <a:t>R</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粒子的圆周运动可以等效成一个环形电流，且电流大小为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I</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若衰变过程中释放的核能都转化为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粒子和新核的动能，则衰变过程中的</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质量</a:t>
            </a:r>
            <a:b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b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亏损</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为</a:t>
            </a:r>
            <a:r>
              <a:rPr lang="en-US" altLang="zh-CN" sz="2600" kern="100" dirty="0" err="1">
                <a:latin typeface="Times New Roman" panose="02020603050405020304" pitchFamily="18" charset="0"/>
                <a:ea typeface="微软雅黑" panose="020B0503020204020204" charset="-122"/>
                <a:cs typeface="Courier New" panose="02070309020205020404" pitchFamily="49" charset="0"/>
              </a:rPr>
              <a:t>Δ</a:t>
            </a:r>
            <a:r>
              <a:rPr lang="en-US" altLang="zh-CN" sz="2600" i="1" kern="100" dirty="0" err="1">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发生衰变后产生的</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粒子与新核</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Y</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在磁场中运动的轨迹正确的是图丙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108922" y="2295857"/>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6167214" y="2267282"/>
          <a:ext cx="1355725" cy="1122363"/>
        </p:xfrm>
        <a:graphic>
          <a:graphicData uri="http://schemas.openxmlformats.org/presentationml/2006/ole">
            <mc:AlternateContent xmlns:mc="http://schemas.openxmlformats.org/markup-compatibility/2006">
              <mc:Choice xmlns:v="urn:schemas-microsoft-com:vml" Requires="v">
                <p:oleObj spid="_x0000_s422926" name="文档" r:id="rId14" imgW="1360170" imgH="1125220" progId="Word.Document.12">
                  <p:embed/>
                </p:oleObj>
              </mc:Choice>
              <mc:Fallback>
                <p:oleObj name="文档" r:id="rId14" imgW="1360170" imgH="1125220" progId="Word.Document.12">
                  <p:embed/>
                  <p:pic>
                    <p:nvPicPr>
                      <p:cNvPr id="0" name="图片 422925"/>
                      <p:cNvPicPr/>
                      <p:nvPr/>
                    </p:nvPicPr>
                    <p:blipFill>
                      <a:blip r:embed="rId15"/>
                      <a:stretch>
                        <a:fillRect/>
                      </a:stretch>
                    </p:blipFill>
                    <p:spPr>
                      <a:xfrm>
                        <a:off x="6167214" y="2267282"/>
                        <a:ext cx="1355725" cy="1122363"/>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9489107" y="3074277"/>
          <a:ext cx="1355725" cy="1122363"/>
        </p:xfrm>
        <a:graphic>
          <a:graphicData uri="http://schemas.openxmlformats.org/presentationml/2006/ole">
            <mc:AlternateContent xmlns:mc="http://schemas.openxmlformats.org/markup-compatibility/2006">
              <mc:Choice xmlns:v="urn:schemas-microsoft-com:vml" Requires="v">
                <p:oleObj spid="_x0000_s422927" name="文档" r:id="rId16" imgW="1360170" imgH="1123315" progId="Word.Document.12">
                  <p:embed/>
                </p:oleObj>
              </mc:Choice>
              <mc:Fallback>
                <p:oleObj name="文档" r:id="rId16" imgW="1360170" imgH="1123315" progId="Word.Document.12">
                  <p:embed/>
                  <p:pic>
                    <p:nvPicPr>
                      <p:cNvPr id="0" name="图片 422926"/>
                      <p:cNvPicPr/>
                      <p:nvPr/>
                    </p:nvPicPr>
                    <p:blipFill>
                      <a:blip r:embed="rId17"/>
                      <a:stretch>
                        <a:fillRect/>
                      </a:stretch>
                    </p:blipFill>
                    <p:spPr>
                      <a:xfrm>
                        <a:off x="9489107" y="3074277"/>
                        <a:ext cx="1355725" cy="1122363"/>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2350790" y="4600113"/>
          <a:ext cx="2962275" cy="1257300"/>
        </p:xfrm>
        <a:graphic>
          <a:graphicData uri="http://schemas.openxmlformats.org/presentationml/2006/ole">
            <mc:AlternateContent xmlns:mc="http://schemas.openxmlformats.org/markup-compatibility/2006">
              <mc:Choice xmlns:v="urn:schemas-microsoft-com:vml" Requires="v">
                <p:oleObj spid="_x0000_s422928" name="文档" r:id="rId18" imgW="2971165" imgH="1251585" progId="Word.Document.12">
                  <p:embed/>
                </p:oleObj>
              </mc:Choice>
              <mc:Fallback>
                <p:oleObj name="文档" r:id="rId18" imgW="2971165" imgH="1251585" progId="Word.Document.12">
                  <p:embed/>
                  <p:pic>
                    <p:nvPicPr>
                      <p:cNvPr id="0" name="图片 422927"/>
                      <p:cNvPicPr/>
                      <p:nvPr/>
                    </p:nvPicPr>
                    <p:blipFill>
                      <a:blip r:embed="rId19"/>
                      <a:stretch>
                        <a:fillRect/>
                      </a:stretch>
                    </p:blipFill>
                    <p:spPr>
                      <a:xfrm>
                        <a:off x="2350790" y="4600113"/>
                        <a:ext cx="2962275" cy="1257300"/>
                      </a:xfrm>
                      <a:prstGeom prst="rect">
                        <a:avLst/>
                      </a:prstGeom>
                    </p:spPr>
                  </p:pic>
                </p:oleObj>
              </mc:Fallback>
            </mc:AlternateContent>
          </a:graphicData>
        </a:graphic>
      </p:graphicFrame>
      <p:sp>
        <p:nvSpPr>
          <p:cNvPr id="26" name="TextBox 14"/>
          <p:cNvSpPr txBox="1"/>
          <p:nvPr/>
        </p:nvSpPr>
        <p:spPr>
          <a:xfrm>
            <a:off x="108922" y="3011645"/>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7" name="TextBox 14"/>
          <p:cNvSpPr txBox="1"/>
          <p:nvPr/>
        </p:nvSpPr>
        <p:spPr>
          <a:xfrm>
            <a:off x="108922" y="3725203"/>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8" name="Picture 10" descr="12-32A"/>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74" y="117426"/>
            <a:ext cx="5450159" cy="20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12-32B"/>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222" y="181394"/>
            <a:ext cx="5450159"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488776" y="189434"/>
          <a:ext cx="6686550" cy="855663"/>
        </p:xfrm>
        <a:graphic>
          <a:graphicData uri="http://schemas.openxmlformats.org/presentationml/2006/ole">
            <mc:AlternateContent xmlns:mc="http://schemas.openxmlformats.org/markup-compatibility/2006">
              <mc:Choice xmlns:v="urn:schemas-microsoft-com:vml" Requires="v">
                <p:oleObj spid="_x0000_s410655" name="文档" r:id="rId14" imgW="6676390" imgH="855345" progId="Word.Document.12">
                  <p:embed/>
                </p:oleObj>
              </mc:Choice>
              <mc:Fallback>
                <p:oleObj name="文档" r:id="rId14" imgW="6676390" imgH="855345" progId="Word.Document.12">
                  <p:embed/>
                  <p:pic>
                    <p:nvPicPr>
                      <p:cNvPr id="0" name="图片 410654"/>
                      <p:cNvPicPr/>
                      <p:nvPr/>
                    </p:nvPicPr>
                    <p:blipFill>
                      <a:blip r:embed="rId15"/>
                      <a:stretch>
                        <a:fillRect/>
                      </a:stretch>
                    </p:blipFill>
                    <p:spPr>
                      <a:xfrm>
                        <a:off x="488776" y="189434"/>
                        <a:ext cx="6686550" cy="855663"/>
                      </a:xfrm>
                      <a:prstGeom prst="rect">
                        <a:avLst/>
                      </a:prstGeom>
                    </p:spPr>
                  </p:pic>
                </p:oleObj>
              </mc:Fallback>
            </mc:AlternateContent>
          </a:graphicData>
        </a:graphic>
      </p:graphicFrame>
      <p:sp>
        <p:nvSpPr>
          <p:cNvPr id="6" name="矩形 5"/>
          <p:cNvSpPr/>
          <p:nvPr/>
        </p:nvSpPr>
        <p:spPr>
          <a:xfrm>
            <a:off x="424904" y="765498"/>
            <a:ext cx="7038454" cy="1292662"/>
          </a:xfrm>
          <a:prstGeom prst="rect">
            <a:avLst/>
          </a:prstGeom>
        </p:spPr>
        <p:txBody>
          <a:bodyPr wrap="square">
            <a:spAutoFit/>
          </a:bodyPr>
          <a:lstStyle/>
          <a:p>
            <a:pPr>
              <a:lnSpc>
                <a:spcPct val="150000"/>
              </a:lnSpc>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生成的新核</a:t>
            </a:r>
            <a:r>
              <a:rPr lang="en-US" altLang="zh-CN" sz="2600" kern="100" dirty="0">
                <a:latin typeface="Times New Roman" panose="02020603050405020304" pitchFamily="18" charset="0"/>
                <a:ea typeface="宋体" panose="02010600030101010101" pitchFamily="2" charset="-122"/>
              </a:rPr>
              <a:t>Y</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kern="100" dirty="0">
                <a:latin typeface="Times New Roman" panose="02020603050405020304" pitchFamily="18" charset="0"/>
                <a:ea typeface="宋体" panose="02010600030101010101" pitchFamily="2" charset="-122"/>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粒子动量大小相等</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方向</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相反，而且洛伦兹力提供向心力，</a:t>
            </a:r>
            <a:endParaRPr lang="zh-CN" altLang="en-US" sz="2600" dirty="0"/>
          </a:p>
        </p:txBody>
      </p:sp>
      <p:graphicFrame>
        <p:nvGraphicFramePr>
          <p:cNvPr id="7" name="对象 6"/>
          <p:cNvGraphicFramePr>
            <a:graphicFrameLocks noChangeAspect="1"/>
          </p:cNvGraphicFramePr>
          <p:nvPr/>
        </p:nvGraphicFramePr>
        <p:xfrm>
          <a:off x="485775" y="1993429"/>
          <a:ext cx="4524375" cy="1076325"/>
        </p:xfrm>
        <a:graphic>
          <a:graphicData uri="http://schemas.openxmlformats.org/presentationml/2006/ole">
            <mc:AlternateContent xmlns:mc="http://schemas.openxmlformats.org/markup-compatibility/2006">
              <mc:Choice xmlns:v="urn:schemas-microsoft-com:vml" Requires="v">
                <p:oleObj spid="_x0000_s410656" name="文档" r:id="rId16" imgW="4535170" imgH="1077595" progId="Word.Document.12">
                  <p:embed/>
                </p:oleObj>
              </mc:Choice>
              <mc:Fallback>
                <p:oleObj name="文档" r:id="rId16" imgW="4535170" imgH="1077595" progId="Word.Document.12">
                  <p:embed/>
                  <p:pic>
                    <p:nvPicPr>
                      <p:cNvPr id="0" name="图片 410655"/>
                      <p:cNvPicPr/>
                      <p:nvPr/>
                    </p:nvPicPr>
                    <p:blipFill>
                      <a:blip r:embed="rId17"/>
                      <a:stretch>
                        <a:fillRect/>
                      </a:stretch>
                    </p:blipFill>
                    <p:spPr>
                      <a:xfrm>
                        <a:off x="485775" y="1993429"/>
                        <a:ext cx="4524375" cy="1076325"/>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485775" y="3914800"/>
          <a:ext cx="4933950" cy="952500"/>
        </p:xfrm>
        <a:graphic>
          <a:graphicData uri="http://schemas.openxmlformats.org/presentationml/2006/ole">
            <mc:AlternateContent xmlns:mc="http://schemas.openxmlformats.org/markup-compatibility/2006">
              <mc:Choice xmlns:v="urn:schemas-microsoft-com:vml" Requires="v">
                <p:oleObj spid="_x0000_s410657" name="文档" r:id="rId18" imgW="4938395" imgH="951230" progId="Word.Document.12">
                  <p:embed/>
                </p:oleObj>
              </mc:Choice>
              <mc:Fallback>
                <p:oleObj name="文档" r:id="rId18" imgW="4938395" imgH="951230" progId="Word.Document.12">
                  <p:embed/>
                  <p:pic>
                    <p:nvPicPr>
                      <p:cNvPr id="0" name="图片 410656"/>
                      <p:cNvPicPr/>
                      <p:nvPr/>
                    </p:nvPicPr>
                    <p:blipFill>
                      <a:blip r:embed="rId19"/>
                      <a:stretch>
                        <a:fillRect/>
                      </a:stretch>
                    </p:blipFill>
                    <p:spPr>
                      <a:xfrm>
                        <a:off x="485775" y="3914800"/>
                        <a:ext cx="4933950" cy="952500"/>
                      </a:xfrm>
                      <a:prstGeom prst="rect">
                        <a:avLst/>
                      </a:prstGeom>
                    </p:spPr>
                  </p:pic>
                </p:oleObj>
              </mc:Fallback>
            </mc:AlternateContent>
          </a:graphicData>
        </a:graphic>
      </p:graphicFrame>
      <p:pic>
        <p:nvPicPr>
          <p:cNvPr id="29" name="Picture 10" descr="12-32A"/>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3679" y="261442"/>
            <a:ext cx="5450159" cy="20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对象 29"/>
          <p:cNvGraphicFramePr>
            <a:graphicFrameLocks noChangeAspect="1"/>
          </p:cNvGraphicFramePr>
          <p:nvPr/>
        </p:nvGraphicFramePr>
        <p:xfrm>
          <a:off x="485775" y="2978696"/>
          <a:ext cx="7848600" cy="1000125"/>
        </p:xfrm>
        <a:graphic>
          <a:graphicData uri="http://schemas.openxmlformats.org/presentationml/2006/ole">
            <mc:AlternateContent xmlns:mc="http://schemas.openxmlformats.org/markup-compatibility/2006">
              <mc:Choice xmlns:v="urn:schemas-microsoft-com:vml" Requires="v">
                <p:oleObj spid="_x0000_s410658" name="文档" r:id="rId21" imgW="7863840" imgH="999490" progId="Word.Document.12">
                  <p:embed/>
                </p:oleObj>
              </mc:Choice>
              <mc:Fallback>
                <p:oleObj name="文档" r:id="rId21" imgW="7863840" imgH="999490" progId="Word.Document.12">
                  <p:embed/>
                  <p:pic>
                    <p:nvPicPr>
                      <p:cNvPr id="0" name="图片 410657"/>
                      <p:cNvPicPr/>
                      <p:nvPr/>
                    </p:nvPicPr>
                    <p:blipFill>
                      <a:blip r:embed="rId22"/>
                      <a:stretch>
                        <a:fillRect/>
                      </a:stretch>
                    </p:blipFill>
                    <p:spPr>
                      <a:xfrm>
                        <a:off x="485775" y="2978696"/>
                        <a:ext cx="7848600" cy="1000125"/>
                      </a:xfrm>
                      <a:prstGeom prst="rect">
                        <a:avLst/>
                      </a:prstGeom>
                    </p:spPr>
                  </p:pic>
                </p:oleObj>
              </mc:Fallback>
            </mc:AlternateContent>
          </a:graphicData>
        </a:graphic>
      </p:graphicFrame>
      <p:pic>
        <p:nvPicPr>
          <p:cNvPr id="31" name="Picture 11" descr="12-32B"/>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r="60357"/>
          <a:stretch>
            <a:fillRect/>
          </a:stretch>
        </p:blipFill>
        <p:spPr bwMode="auto">
          <a:xfrm>
            <a:off x="7895406" y="2367004"/>
            <a:ext cx="2160613"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 name="对象 38"/>
          <p:cNvGraphicFramePr>
            <a:graphicFrameLocks noChangeAspect="1"/>
          </p:cNvGraphicFramePr>
          <p:nvPr/>
        </p:nvGraphicFramePr>
        <p:xfrm>
          <a:off x="485775" y="4778896"/>
          <a:ext cx="6962775" cy="990600"/>
        </p:xfrm>
        <a:graphic>
          <a:graphicData uri="http://schemas.openxmlformats.org/presentationml/2006/ole">
            <mc:AlternateContent xmlns:mc="http://schemas.openxmlformats.org/markup-compatibility/2006">
              <mc:Choice xmlns:v="urn:schemas-microsoft-com:vml" Requires="v">
                <p:oleObj spid="_x0000_s410659" name="文档" r:id="rId24" imgW="6971665" imgH="992505" progId="Word.Document.12">
                  <p:embed/>
                </p:oleObj>
              </mc:Choice>
              <mc:Fallback>
                <p:oleObj name="文档" r:id="rId24" imgW="6971665" imgH="992505" progId="Word.Document.12">
                  <p:embed/>
                  <p:pic>
                    <p:nvPicPr>
                      <p:cNvPr id="0" name="图片 410658"/>
                      <p:cNvPicPr/>
                      <p:nvPr/>
                    </p:nvPicPr>
                    <p:blipFill>
                      <a:blip r:embed="rId25"/>
                      <a:stretch>
                        <a:fillRect/>
                      </a:stretch>
                    </p:blipFill>
                    <p:spPr>
                      <a:xfrm>
                        <a:off x="485775" y="4778896"/>
                        <a:ext cx="6962775" cy="990600"/>
                      </a:xfrm>
                      <a:prstGeom prst="rect">
                        <a:avLst/>
                      </a:prstGeom>
                    </p:spPr>
                  </p:pic>
                </p:oleObj>
              </mc:Fallback>
            </mc:AlternateContent>
          </a:graphicData>
        </a:graphic>
      </p:graphicFrame>
      <p:pic>
        <p:nvPicPr>
          <p:cNvPr id="45" name="Picture 11" descr="12-32B"/>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60505"/>
          <a:stretch>
            <a:fillRect/>
          </a:stretch>
        </p:blipFill>
        <p:spPr bwMode="auto">
          <a:xfrm>
            <a:off x="7899425" y="4581922"/>
            <a:ext cx="2152574"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75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75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linds(horizontal)">
                                      <p:cBhvr>
                                        <p:cTn id="16" dur="750"/>
                                        <p:tgtEl>
                                          <p:spTgt spid="45"/>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750"/>
                                        <p:tgtEl>
                                          <p:spTgt spid="6">
                                            <p:txEl>
                                              <p:pRg st="0" end="0"/>
                                            </p:txEl>
                                          </p:spTgt>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linds(horizontal)">
                                      <p:cBhvr>
                                        <p:cTn id="24" dur="750"/>
                                        <p:tgtEl>
                                          <p:spTgt spid="6">
                                            <p:txEl>
                                              <p:pRg st="1" end="1"/>
                                            </p:txEl>
                                          </p:spTgt>
                                        </p:tgtEl>
                                      </p:cBhvr>
                                    </p:animEffect>
                                  </p:childTnLst>
                                </p:cTn>
                              </p:par>
                            </p:childTnLst>
                          </p:cTn>
                        </p:par>
                        <p:par>
                          <p:cTn id="25" fill="hold">
                            <p:stCondLst>
                              <p:cond delay="3000"/>
                            </p:stCondLst>
                            <p:childTnLst>
                              <p:par>
                                <p:cTn id="26" presetID="3"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750"/>
                                        <p:tgtEl>
                                          <p:spTgt spid="7"/>
                                        </p:tgtEl>
                                      </p:cBhvr>
                                    </p:animEffect>
                                  </p:childTnLst>
                                </p:cTn>
                              </p:par>
                            </p:childTnLst>
                          </p:cTn>
                        </p:par>
                        <p:par>
                          <p:cTn id="29" fill="hold">
                            <p:stCondLst>
                              <p:cond delay="4000"/>
                            </p:stCondLst>
                            <p:childTnLst>
                              <p:par>
                                <p:cTn id="30" presetID="3" presetClass="entr" presetSubtype="1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750"/>
                                        <p:tgtEl>
                                          <p:spTgt spid="30"/>
                                        </p:tgtEl>
                                      </p:cBhvr>
                                    </p:animEffect>
                                  </p:childTnLst>
                                </p:cTn>
                              </p:par>
                            </p:childTnLst>
                          </p:cTn>
                        </p:par>
                        <p:par>
                          <p:cTn id="33" fill="hold">
                            <p:stCondLst>
                              <p:cond delay="5000"/>
                            </p:stCondLst>
                            <p:childTnLst>
                              <p:par>
                                <p:cTn id="34" presetID="3" presetClass="entr" presetSubtype="1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750"/>
                                        <p:tgtEl>
                                          <p:spTgt spid="26"/>
                                        </p:tgtEl>
                                      </p:cBhvr>
                                    </p:animEffect>
                                  </p:childTnLst>
                                </p:cTn>
                              </p:par>
                            </p:childTnLst>
                          </p:cTn>
                        </p:par>
                        <p:par>
                          <p:cTn id="37" fill="hold">
                            <p:stCondLst>
                              <p:cond delay="6000"/>
                            </p:stCondLst>
                            <p:childTnLst>
                              <p:par>
                                <p:cTn id="38" presetID="3" presetClass="entr" presetSubtype="1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406574" y="2421682"/>
          <a:ext cx="10615612" cy="1425575"/>
        </p:xfrm>
        <a:graphic>
          <a:graphicData uri="http://schemas.openxmlformats.org/presentationml/2006/ole">
            <mc:AlternateContent xmlns:mc="http://schemas.openxmlformats.org/markup-compatibility/2006">
              <mc:Choice xmlns:v="urn:schemas-microsoft-com:vml" Requires="v">
                <p:oleObj spid="_x0000_s423955" name="文档" r:id="rId14" imgW="10617835" imgH="1421765" progId="Word.Document.12">
                  <p:embed/>
                </p:oleObj>
              </mc:Choice>
              <mc:Fallback>
                <p:oleObj name="文档" r:id="rId14" imgW="10617835" imgH="1421765" progId="Word.Document.12">
                  <p:embed/>
                  <p:pic>
                    <p:nvPicPr>
                      <p:cNvPr id="0" name="图片 423954"/>
                      <p:cNvPicPr/>
                      <p:nvPr/>
                    </p:nvPicPr>
                    <p:blipFill>
                      <a:blip r:embed="rId15"/>
                      <a:stretch>
                        <a:fillRect/>
                      </a:stretch>
                    </p:blipFill>
                    <p:spPr>
                      <a:xfrm>
                        <a:off x="406574" y="2421682"/>
                        <a:ext cx="10615612" cy="1425575"/>
                      </a:xfrm>
                      <a:prstGeom prst="rect">
                        <a:avLst/>
                      </a:prstGeom>
                    </p:spPr>
                  </p:pic>
                </p:oleObj>
              </mc:Fallback>
            </mc:AlternateContent>
          </a:graphicData>
        </a:graphic>
      </p:graphicFrame>
      <p:graphicFrame>
        <p:nvGraphicFramePr>
          <p:cNvPr id="28" name="对象 27"/>
          <p:cNvGraphicFramePr>
            <a:graphicFrameLocks noChangeAspect="1"/>
          </p:cNvGraphicFramePr>
          <p:nvPr/>
        </p:nvGraphicFramePr>
        <p:xfrm>
          <a:off x="406574" y="3285778"/>
          <a:ext cx="10615612" cy="1425575"/>
        </p:xfrm>
        <a:graphic>
          <a:graphicData uri="http://schemas.openxmlformats.org/presentationml/2006/ole">
            <mc:AlternateContent xmlns:mc="http://schemas.openxmlformats.org/markup-compatibility/2006">
              <mc:Choice xmlns:v="urn:schemas-microsoft-com:vml" Requires="v">
                <p:oleObj spid="_x0000_s423956" name="文档" r:id="rId16" imgW="10617835" imgH="1418590" progId="Word.Document.12">
                  <p:embed/>
                </p:oleObj>
              </mc:Choice>
              <mc:Fallback>
                <p:oleObj name="文档" r:id="rId16" imgW="10617835" imgH="1418590" progId="Word.Document.12">
                  <p:embed/>
                  <p:pic>
                    <p:nvPicPr>
                      <p:cNvPr id="0" name="图片 423955"/>
                      <p:cNvPicPr/>
                      <p:nvPr/>
                    </p:nvPicPr>
                    <p:blipFill>
                      <a:blip r:embed="rId17"/>
                      <a:stretch>
                        <a:fillRect/>
                      </a:stretch>
                    </p:blipFill>
                    <p:spPr>
                      <a:xfrm>
                        <a:off x="406574" y="3285778"/>
                        <a:ext cx="10615612" cy="1425575"/>
                      </a:xfrm>
                      <a:prstGeom prst="rect">
                        <a:avLst/>
                      </a:prstGeom>
                    </p:spPr>
                  </p:pic>
                </p:oleObj>
              </mc:Fallback>
            </mc:AlternateContent>
          </a:graphicData>
        </a:graphic>
      </p:graphicFrame>
      <p:pic>
        <p:nvPicPr>
          <p:cNvPr id="29" name="Picture 10" descr="12-32A"/>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602" y="261442"/>
            <a:ext cx="5450159" cy="208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12-32B"/>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5771" y="351278"/>
            <a:ext cx="5450159"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对象 29"/>
          <p:cNvGraphicFramePr>
            <a:graphicFrameLocks noChangeAspect="1"/>
          </p:cNvGraphicFramePr>
          <p:nvPr/>
        </p:nvGraphicFramePr>
        <p:xfrm>
          <a:off x="406574" y="4077866"/>
          <a:ext cx="10615612" cy="1425575"/>
        </p:xfrm>
        <a:graphic>
          <a:graphicData uri="http://schemas.openxmlformats.org/presentationml/2006/ole">
            <mc:AlternateContent xmlns:mc="http://schemas.openxmlformats.org/markup-compatibility/2006">
              <mc:Choice xmlns:v="urn:schemas-microsoft-com:vml" Requires="v">
                <p:oleObj spid="_x0000_s423957" name="文档" r:id="rId20" imgW="10617835" imgH="1424940" progId="Word.Document.12">
                  <p:embed/>
                </p:oleObj>
              </mc:Choice>
              <mc:Fallback>
                <p:oleObj name="文档" r:id="rId20" imgW="10617835" imgH="1424940" progId="Word.Document.12">
                  <p:embed/>
                  <p:pic>
                    <p:nvPicPr>
                      <p:cNvPr id="0" name="图片 423956"/>
                      <p:cNvPicPr/>
                      <p:nvPr/>
                    </p:nvPicPr>
                    <p:blipFill>
                      <a:blip r:embed="rId21"/>
                      <a:stretch>
                        <a:fillRect/>
                      </a:stretch>
                    </p:blipFill>
                    <p:spPr>
                      <a:xfrm>
                        <a:off x="406574" y="4077866"/>
                        <a:ext cx="10615612" cy="1425575"/>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06574" y="4941962"/>
          <a:ext cx="8391525" cy="1095375"/>
        </p:xfrm>
        <a:graphic>
          <a:graphicData uri="http://schemas.openxmlformats.org/presentationml/2006/ole">
            <mc:AlternateContent xmlns:mc="http://schemas.openxmlformats.org/markup-compatibility/2006">
              <mc:Choice xmlns:v="urn:schemas-microsoft-com:vml" Requires="v">
                <p:oleObj spid="_x0000_s423958" name="文档" r:id="rId22" imgW="8395335" imgH="1092200" progId="Word.Document.12">
                  <p:embed/>
                </p:oleObj>
              </mc:Choice>
              <mc:Fallback>
                <p:oleObj name="文档" r:id="rId22" imgW="8395335" imgH="1092200" progId="Word.Document.12">
                  <p:embed/>
                  <p:pic>
                    <p:nvPicPr>
                      <p:cNvPr id="0" name="图片 423957"/>
                      <p:cNvPicPr/>
                      <p:nvPr/>
                    </p:nvPicPr>
                    <p:blipFill>
                      <a:blip r:embed="rId23"/>
                      <a:stretch>
                        <a:fillRect/>
                      </a:stretch>
                    </p:blipFill>
                    <p:spPr>
                      <a:xfrm>
                        <a:off x="406574" y="4941962"/>
                        <a:ext cx="8391525" cy="10953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75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75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750"/>
                                        <p:tgtEl>
                                          <p:spTgt spid="27"/>
                                        </p:tgtEl>
                                      </p:cBhvr>
                                    </p:animEffect>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750"/>
                                        <p:tgtEl>
                                          <p:spTgt spid="28"/>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750"/>
                                        <p:tgtEl>
                                          <p:spTgt spid="30"/>
                                        </p:tgtEl>
                                      </p:cBhvr>
                                    </p:animEffect>
                                  </p:childTnLst>
                                </p:cTn>
                              </p:par>
                            </p:childTnLst>
                          </p:cTn>
                        </p:par>
                        <p:par>
                          <p:cTn id="22" fill="hold">
                            <p:stCondLst>
                              <p:cond delay="3000"/>
                            </p:stCondLst>
                            <p:childTnLst>
                              <p:par>
                                <p:cTn id="23" presetID="3"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7" name="对象 26"/>
          <p:cNvGraphicFramePr>
            <a:graphicFrameLocks noChangeAspect="1"/>
          </p:cNvGraphicFramePr>
          <p:nvPr/>
        </p:nvGraphicFramePr>
        <p:xfrm>
          <a:off x="371475" y="2796307"/>
          <a:ext cx="10615612" cy="1425575"/>
        </p:xfrm>
        <a:graphic>
          <a:graphicData uri="http://schemas.openxmlformats.org/presentationml/2006/ole">
            <mc:AlternateContent xmlns:mc="http://schemas.openxmlformats.org/markup-compatibility/2006">
              <mc:Choice xmlns:v="urn:schemas-microsoft-com:vml" Requires="v">
                <p:oleObj spid="_x0000_s424972" name="文档" r:id="rId14" imgW="10617835" imgH="1418590" progId="Word.Document.12">
                  <p:embed/>
                </p:oleObj>
              </mc:Choice>
              <mc:Fallback>
                <p:oleObj name="文档" r:id="rId14" imgW="10617835" imgH="1418590" progId="Word.Document.12">
                  <p:embed/>
                  <p:pic>
                    <p:nvPicPr>
                      <p:cNvPr id="0" name="图片 424971"/>
                      <p:cNvPicPr/>
                      <p:nvPr/>
                    </p:nvPicPr>
                    <p:blipFill>
                      <a:blip r:embed="rId15"/>
                      <a:stretch>
                        <a:fillRect/>
                      </a:stretch>
                    </p:blipFill>
                    <p:spPr>
                      <a:xfrm>
                        <a:off x="371475" y="2796307"/>
                        <a:ext cx="10615612" cy="1425575"/>
                      </a:xfrm>
                      <a:prstGeom prst="rect">
                        <a:avLst/>
                      </a:prstGeom>
                    </p:spPr>
                  </p:pic>
                </p:oleObj>
              </mc:Fallback>
            </mc:AlternateContent>
          </a:graphicData>
        </a:graphic>
      </p:graphicFrame>
      <p:sp>
        <p:nvSpPr>
          <p:cNvPr id="4" name="矩形 3"/>
          <p:cNvSpPr/>
          <p:nvPr/>
        </p:nvSpPr>
        <p:spPr>
          <a:xfrm>
            <a:off x="267891" y="2089225"/>
            <a:ext cx="3983783" cy="692497"/>
          </a:xfrm>
          <a:prstGeom prst="rect">
            <a:avLst/>
          </a:prstGeom>
        </p:spPr>
        <p:txBody>
          <a:bodyPr wrap="none">
            <a:spAutoFit/>
          </a:bodyPr>
          <a:lstStyle/>
          <a:p>
            <a:pPr algn="just">
              <a:lnSpc>
                <a:spcPct val="150000"/>
              </a:lnSpc>
              <a:spcAft>
                <a:spcPts val="0"/>
              </a:spcAft>
              <a:tabLst>
                <a:tab pos="2070735" algn="l"/>
              </a:tabLs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由质能方程得：</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mc</a:t>
            </a:r>
            <a:r>
              <a:rPr lang="en-US" altLang="zh-CN" sz="2600" kern="100" baseline="30000" dirty="0">
                <a:latin typeface="Times New Roman" panose="02020603050405020304" pitchFamily="18" charset="0"/>
                <a:ea typeface="宋体" panose="02010600030101010101" pitchFamily="2"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267891" y="3717826"/>
            <a:ext cx="11457315" cy="616579"/>
          </a:xfrm>
          <a:prstGeom prst="rect">
            <a:avLst/>
          </a:prstGeom>
        </p:spPr>
        <p:txBody>
          <a:bodyPr wrap="square">
            <a:spAutoFit/>
          </a:bodyPr>
          <a:lstStyle/>
          <a:p>
            <a:pPr algn="just">
              <a:lnSpc>
                <a:spcPct val="150000"/>
              </a:lnSpc>
              <a:spcAft>
                <a:spcPts val="0"/>
              </a:spcAft>
              <a:tabLst>
                <a:tab pos="2070735" algn="l"/>
              </a:tabLst>
            </a:pP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由动量守恒可知，衰变后</a:t>
            </a:r>
            <a:r>
              <a:rPr lang="en-US" altLang="zh-CN" sz="2600" kern="100" spc="-100" dirty="0">
                <a:latin typeface="Times New Roman" panose="02020603050405020304" pitchFamily="18" charset="0"/>
                <a:ea typeface="宋体" panose="02010600030101010101" pitchFamily="2" charset="-122"/>
              </a:rPr>
              <a:t>α</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粒子与新核</a:t>
            </a:r>
            <a:r>
              <a:rPr lang="en-US" altLang="zh-CN" sz="2600" kern="100" spc="-100" dirty="0">
                <a:latin typeface="Times New Roman" panose="02020603050405020304" pitchFamily="18" charset="0"/>
                <a:ea typeface="宋体" panose="02010600030101010101" pitchFamily="2" charset="-122"/>
              </a:rPr>
              <a:t>Y</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运动方向相反，所以，轨迹圆应外切，</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371475" y="4437906"/>
          <a:ext cx="11201400" cy="1933575"/>
        </p:xfrm>
        <a:graphic>
          <a:graphicData uri="http://schemas.openxmlformats.org/presentationml/2006/ole">
            <mc:AlternateContent xmlns:mc="http://schemas.openxmlformats.org/markup-compatibility/2006">
              <mc:Choice xmlns:v="urn:schemas-microsoft-com:vml" Requires="v">
                <p:oleObj spid="_x0000_s424973" name="文档" r:id="rId16" imgW="11201400" imgH="1932305" progId="Word.Document.12">
                  <p:embed/>
                </p:oleObj>
              </mc:Choice>
              <mc:Fallback>
                <p:oleObj name="文档" r:id="rId16" imgW="11201400" imgH="1932305" progId="Word.Document.12">
                  <p:embed/>
                  <p:pic>
                    <p:nvPicPr>
                      <p:cNvPr id="0" name="图片 424972"/>
                      <p:cNvPicPr/>
                      <p:nvPr/>
                    </p:nvPicPr>
                    <p:blipFill>
                      <a:blip r:embed="rId17"/>
                      <a:stretch>
                        <a:fillRect/>
                      </a:stretch>
                    </p:blipFill>
                    <p:spPr>
                      <a:xfrm>
                        <a:off x="371475" y="4437906"/>
                        <a:ext cx="11201400" cy="1933575"/>
                      </a:xfrm>
                      <a:prstGeom prst="rect">
                        <a:avLst/>
                      </a:prstGeom>
                    </p:spPr>
                  </p:pic>
                </p:oleObj>
              </mc:Fallback>
            </mc:AlternateContent>
          </a:graphicData>
        </a:graphic>
      </p:graphicFrame>
      <p:pic>
        <p:nvPicPr>
          <p:cNvPr id="30" name="Picture 11" descr="12-32B"/>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222" y="73993"/>
            <a:ext cx="5450159" cy="199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12-32A"/>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746" y="96942"/>
            <a:ext cx="5155870" cy="19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75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750"/>
                                        <p:tgtEl>
                                          <p:spTgt spid="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750"/>
                                        <p:tgtEl>
                                          <p:spTgt spid="4"/>
                                        </p:tgtEl>
                                      </p:cBhvr>
                                    </p:animEffect>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750"/>
                                        <p:tgtEl>
                                          <p:spTgt spid="27"/>
                                        </p:tgtEl>
                                      </p:cBhvr>
                                    </p:animEffect>
                                  </p:childTnLst>
                                </p:cTn>
                              </p:par>
                            </p:childTnLst>
                          </p:cTn>
                        </p:par>
                        <p:par>
                          <p:cTn id="18" fill="hold">
                            <p:stCondLst>
                              <p:cond delay="2000"/>
                            </p:stCondLst>
                            <p:childTnLst>
                              <p:par>
                                <p:cTn id="19" presetID="3" presetClass="entr" presetSubtype="1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750"/>
                                        <p:tgtEl>
                                          <p:spTgt spid="29"/>
                                        </p:tgtEl>
                                      </p:cBhvr>
                                    </p:animEffect>
                                  </p:childTnLst>
                                </p:cTn>
                              </p:par>
                            </p:childTnLst>
                          </p:cTn>
                        </p:par>
                        <p:par>
                          <p:cTn id="22" fill="hold">
                            <p:stCondLst>
                              <p:cond delay="3000"/>
                            </p:stCondLst>
                            <p:childTnLst>
                              <p:par>
                                <p:cTn id="23" presetID="3"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4566" y="123335"/>
            <a:ext cx="11593288" cy="4818627"/>
          </a:xfrm>
          <a:prstGeom prst="rect">
            <a:avLst/>
          </a:prstGeom>
        </p:spPr>
        <p:txBody>
          <a:bodyPr wrap="square">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三、非选择题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13.(2020·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江苏南通市一模</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如图</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5</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，两足够长的光滑平行导轨水平放置，处于磁感应强度为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、方向竖直向上的匀强磁场中，导轨间距为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L</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，一端连接阻值为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的电阻</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一金属棒垂直导轨放置，质量为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m</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，接入电路的电阻为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水平放置的轻弹簧左端固定，右端与金属棒中点垂直连接，弹簧劲度系数为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k</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装置处于静止状态</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现给金属棒一个水平向右的初速度</a:t>
            </a:r>
            <a:r>
              <a:rPr lang="en-US" altLang="zh-CN" sz="2600" i="1" kern="100" dirty="0">
                <a:latin typeface="Book Antiqua" panose="02040602050305030304" pitchFamily="18" charset="0"/>
                <a:ea typeface="微软雅黑" panose="020B0503020204020204" charset="-122"/>
                <a:cs typeface="Times New Roman" panose="02020603050405020304" pitchFamily="18" charset="0"/>
              </a:rPr>
              <a:t>v</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0</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，第一次运动到最右端时，棒的加速度为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，棒与导轨始终接触良好，导轨电阻不计，弹簧在弹性限度内，重力加速度为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g</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412677" name="Picture 5" descr="江6-16"/>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4365898"/>
            <a:ext cx="3846463" cy="15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9475434" y="5950074"/>
            <a:ext cx="686406" cy="492443"/>
          </a:xfrm>
          <a:prstGeom prst="rect">
            <a:avLst/>
          </a:prstGeom>
        </p:spPr>
        <p:txBody>
          <a:bodyPr wrap="none">
            <a:spAutoFit/>
          </a:bodyPr>
          <a:lstStyle/>
          <a:p>
            <a:r>
              <a:rPr lang="zh-CN" altLang="zh-CN" sz="2600" b="1" kern="100" dirty="0" smtClean="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600" b="1" kern="100" dirty="0" smtClean="0">
                <a:latin typeface="Times New Roman" panose="02020603050405020304" pitchFamily="18" charset="0"/>
                <a:ea typeface="楷体_GB2312" panose="02010609030101010101" pitchFamily="49" charset="-122"/>
              </a:rPr>
              <a:t>5</a:t>
            </a:r>
            <a:endParaRPr lang="zh-CN" altLang="en-US" sz="2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0989" y="396219"/>
            <a:ext cx="8226505" cy="723251"/>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(1)</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金属棒开始运动时受到的安培力</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F</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的大小和方向；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5" descr="江6-1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446" y="189881"/>
            <a:ext cx="3846463" cy="15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60989" y="1197388"/>
            <a:ext cx="8226505" cy="64823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569640" y="2415162"/>
          <a:ext cx="8231188" cy="1377950"/>
        </p:xfrm>
        <a:graphic>
          <a:graphicData uri="http://schemas.openxmlformats.org/presentationml/2006/ole">
            <mc:AlternateContent xmlns:mc="http://schemas.openxmlformats.org/markup-compatibility/2006">
              <mc:Choice xmlns:v="urn:schemas-microsoft-com:vml" Requires="v">
                <p:oleObj spid="_x0000_s413713" name="文档" r:id="rId2" imgW="8232775" imgH="1380490" progId="Word.Document.12">
                  <p:embed/>
                </p:oleObj>
              </mc:Choice>
              <mc:Fallback>
                <p:oleObj name="文档" r:id="rId2" imgW="8232775" imgH="1380490" progId="Word.Document.12">
                  <p:embed/>
                  <p:pic>
                    <p:nvPicPr>
                      <p:cNvPr id="0" name="图片 413712"/>
                      <p:cNvPicPr/>
                      <p:nvPr/>
                    </p:nvPicPr>
                    <p:blipFill>
                      <a:blip r:embed="rId3"/>
                      <a:stretch>
                        <a:fillRect/>
                      </a:stretch>
                    </p:blipFill>
                    <p:spPr>
                      <a:xfrm>
                        <a:off x="569640" y="2415162"/>
                        <a:ext cx="8231188" cy="1377950"/>
                      </a:xfrm>
                      <a:prstGeom prst="rect">
                        <a:avLst/>
                      </a:prstGeom>
                    </p:spPr>
                  </p:pic>
                </p:oleObj>
              </mc:Fallback>
            </mc:AlternateContent>
          </a:graphicData>
        </a:graphic>
      </p:graphicFrame>
      <p:sp>
        <p:nvSpPr>
          <p:cNvPr id="28" name="矩形 27"/>
          <p:cNvSpPr/>
          <p:nvPr/>
        </p:nvSpPr>
        <p:spPr>
          <a:xfrm>
            <a:off x="460989" y="3271566"/>
            <a:ext cx="8226505" cy="64823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安培力：</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I</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LB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nvGraphicFramePr>
        <p:xfrm>
          <a:off x="569640" y="4212084"/>
          <a:ext cx="8231188" cy="1377950"/>
        </p:xfrm>
        <a:graphic>
          <a:graphicData uri="http://schemas.openxmlformats.org/presentationml/2006/ole">
            <mc:AlternateContent xmlns:mc="http://schemas.openxmlformats.org/markup-compatibility/2006">
              <mc:Choice xmlns:v="urn:schemas-microsoft-com:vml" Requires="v">
                <p:oleObj spid="_x0000_s413714" name="文档" r:id="rId4" imgW="8232775" imgH="1377950" progId="Word.Document.12">
                  <p:embed/>
                </p:oleObj>
              </mc:Choice>
              <mc:Fallback>
                <p:oleObj name="文档" r:id="rId4" imgW="8232775" imgH="1377950" progId="Word.Document.12">
                  <p:embed/>
                  <p:pic>
                    <p:nvPicPr>
                      <p:cNvPr id="0" name="图片 413713"/>
                      <p:cNvPicPr/>
                      <p:nvPr/>
                    </p:nvPicPr>
                    <p:blipFill>
                      <a:blip r:embed="rId5"/>
                      <a:stretch>
                        <a:fillRect/>
                      </a:stretch>
                    </p:blipFill>
                    <p:spPr>
                      <a:xfrm>
                        <a:off x="569640" y="4212084"/>
                        <a:ext cx="8231188" cy="1377950"/>
                      </a:xfrm>
                      <a:prstGeom prst="rect">
                        <a:avLst/>
                      </a:prstGeom>
                    </p:spPr>
                  </p:pic>
                </p:oleObj>
              </mc:Fallback>
            </mc:AlternateContent>
          </a:graphicData>
        </a:graphic>
      </p:graphicFrame>
      <p:sp>
        <p:nvSpPr>
          <p:cNvPr id="3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9" name="Rectangle 21">
            <a:hlinkClick r:id="rId7"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8"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11"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2"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14"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5"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6"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7"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3" name="Rectangle 21">
            <a:hlinkClick r:id="rId18"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0989" y="261442"/>
            <a:ext cx="8226505" cy="1248394"/>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金属棒从开始运动到第一次运动到最右端时，通过</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的电荷量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q</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5" descr="江6-1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399283"/>
            <a:ext cx="3846463" cy="15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60989" y="1557586"/>
            <a:ext cx="8226505" cy="64823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矩形 27"/>
          <p:cNvSpPr/>
          <p:nvPr/>
        </p:nvSpPr>
        <p:spPr>
          <a:xfrm>
            <a:off x="460989" y="2627784"/>
            <a:ext cx="11394857" cy="64823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设金属棒</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向右运动的最大距离为</a:t>
            </a:r>
            <a:r>
              <a:rPr lang="en-US" altLang="zh-CN" sz="2600" i="1" kern="100" spc="-100" dirty="0">
                <a:latin typeface="Times New Roman" panose="02020603050405020304" pitchFamily="18" charset="0"/>
                <a:ea typeface="宋体" panose="02010600030101010101" pitchFamily="2" charset="-122"/>
              </a:rPr>
              <a:t>x</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，当金属棒运动到最右端时，速度为</a:t>
            </a:r>
            <a:r>
              <a:rPr lang="en-US" altLang="zh-CN" sz="2600" kern="100" spc="-100" dirty="0">
                <a:latin typeface="Times New Roman" panose="02020603050405020304" pitchFamily="18" charset="0"/>
                <a:ea typeface="宋体" panose="02010600030101010101" pitchFamily="2" charset="-122"/>
              </a:rPr>
              <a:t>0</a:t>
            </a:r>
            <a:r>
              <a:rPr lang="zh-CN" altLang="zh-CN" sz="2600" kern="100" spc="-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nvGraphicFramePr>
        <p:xfrm>
          <a:off x="550590" y="3285381"/>
          <a:ext cx="8231188" cy="1377950"/>
        </p:xfrm>
        <a:graphic>
          <a:graphicData uri="http://schemas.openxmlformats.org/presentationml/2006/ole">
            <mc:AlternateContent xmlns:mc="http://schemas.openxmlformats.org/markup-compatibility/2006">
              <mc:Choice xmlns:v="urn:schemas-microsoft-com:vml" Requires="v">
                <p:oleObj spid="_x0000_s425994" name="文档" r:id="rId2" imgW="8232775" imgH="1376045" progId="Word.Document.12">
                  <p:embed/>
                </p:oleObj>
              </mc:Choice>
              <mc:Fallback>
                <p:oleObj name="文档" r:id="rId2" imgW="8232775" imgH="1376045" progId="Word.Document.12">
                  <p:embed/>
                  <p:pic>
                    <p:nvPicPr>
                      <p:cNvPr id="0" name="图片 425993"/>
                      <p:cNvPicPr/>
                      <p:nvPr/>
                    </p:nvPicPr>
                    <p:blipFill>
                      <a:blip r:embed="rId3"/>
                      <a:stretch>
                        <a:fillRect/>
                      </a:stretch>
                    </p:blipFill>
                    <p:spPr>
                      <a:xfrm>
                        <a:off x="550590" y="3285381"/>
                        <a:ext cx="8231188" cy="1377950"/>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550590" y="4077469"/>
          <a:ext cx="10629900" cy="1381125"/>
        </p:xfrm>
        <a:graphic>
          <a:graphicData uri="http://schemas.openxmlformats.org/presentationml/2006/ole">
            <mc:AlternateContent xmlns:mc="http://schemas.openxmlformats.org/markup-compatibility/2006">
              <mc:Choice xmlns:v="urn:schemas-microsoft-com:vml" Requires="v">
                <p:oleObj spid="_x0000_s425995" name="文档" r:id="rId4" imgW="10631805" imgH="1378585" progId="Word.Document.12">
                  <p:embed/>
                </p:oleObj>
              </mc:Choice>
              <mc:Fallback>
                <p:oleObj name="文档" r:id="rId4" imgW="10631805" imgH="1378585" progId="Word.Document.12">
                  <p:embed/>
                  <p:pic>
                    <p:nvPicPr>
                      <p:cNvPr id="0" name="图片 425994"/>
                      <p:cNvPicPr/>
                      <p:nvPr/>
                    </p:nvPicPr>
                    <p:blipFill>
                      <a:blip r:embed="rId5"/>
                      <a:stretch>
                        <a:fillRect/>
                      </a:stretch>
                    </p:blipFill>
                    <p:spPr>
                      <a:xfrm>
                        <a:off x="550590" y="4077469"/>
                        <a:ext cx="10629900" cy="1381125"/>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550590" y="4941565"/>
          <a:ext cx="4962525" cy="1152525"/>
        </p:xfrm>
        <a:graphic>
          <a:graphicData uri="http://schemas.openxmlformats.org/presentationml/2006/ole">
            <mc:AlternateContent xmlns:mc="http://schemas.openxmlformats.org/markup-compatibility/2006">
              <mc:Choice xmlns:v="urn:schemas-microsoft-com:vml" Requires="v">
                <p:oleObj spid="_x0000_s425996" name="文档" r:id="rId6" imgW="4971415" imgH="1151890" progId="Word.Document.12">
                  <p:embed/>
                </p:oleObj>
              </mc:Choice>
              <mc:Fallback>
                <p:oleObj name="文档" r:id="rId6" imgW="4971415" imgH="1151890" progId="Word.Document.12">
                  <p:embed/>
                  <p:pic>
                    <p:nvPicPr>
                      <p:cNvPr id="0" name="图片 425995"/>
                      <p:cNvPicPr/>
                      <p:nvPr/>
                    </p:nvPicPr>
                    <p:blipFill>
                      <a:blip r:embed="rId7"/>
                      <a:stretch>
                        <a:fillRect/>
                      </a:stretch>
                    </p:blipFill>
                    <p:spPr>
                      <a:xfrm>
                        <a:off x="550590" y="4941565"/>
                        <a:ext cx="4962525" cy="1152525"/>
                      </a:xfrm>
                      <a:prstGeom prst="rect">
                        <a:avLst/>
                      </a:prstGeom>
                    </p:spPr>
                  </p:pic>
                </p:oleObj>
              </mc:Fallback>
            </mc:AlternateContent>
          </a:graphicData>
        </a:graphic>
      </p:graphicFrame>
      <p:graphicFrame>
        <p:nvGraphicFramePr>
          <p:cNvPr id="39" name="对象 38"/>
          <p:cNvGraphicFramePr>
            <a:graphicFrameLocks noChangeAspect="1"/>
          </p:cNvGraphicFramePr>
          <p:nvPr/>
        </p:nvGraphicFramePr>
        <p:xfrm>
          <a:off x="5375126" y="5013573"/>
          <a:ext cx="4962525" cy="1152525"/>
        </p:xfrm>
        <a:graphic>
          <a:graphicData uri="http://schemas.openxmlformats.org/presentationml/2006/ole">
            <mc:AlternateContent xmlns:mc="http://schemas.openxmlformats.org/markup-compatibility/2006">
              <mc:Choice xmlns:v="urn:schemas-microsoft-com:vml" Requires="v">
                <p:oleObj spid="_x0000_s425997" name="文档" r:id="rId8" imgW="4971415" imgH="1150620" progId="Word.Document.12">
                  <p:embed/>
                </p:oleObj>
              </mc:Choice>
              <mc:Fallback>
                <p:oleObj name="文档" r:id="rId8" imgW="4971415" imgH="1150620" progId="Word.Document.12">
                  <p:embed/>
                  <p:pic>
                    <p:nvPicPr>
                      <p:cNvPr id="0" name="图片 425996"/>
                      <p:cNvPicPr/>
                      <p:nvPr/>
                    </p:nvPicPr>
                    <p:blipFill>
                      <a:blip r:embed="rId9"/>
                      <a:stretch>
                        <a:fillRect/>
                      </a:stretch>
                    </p:blipFill>
                    <p:spPr>
                      <a:xfrm>
                        <a:off x="5375126" y="5013573"/>
                        <a:ext cx="4962525" cy="1152525"/>
                      </a:xfrm>
                      <a:prstGeom prst="rect">
                        <a:avLst/>
                      </a:prstGeom>
                    </p:spPr>
                  </p:pic>
                </p:oleObj>
              </mc:Fallback>
            </mc:AlternateContent>
          </a:graphicData>
        </a:graphic>
      </p:graphicFrame>
      <p:sp>
        <p:nvSpPr>
          <p:cNvPr id="43"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16"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50" name="Rectangle 21">
            <a:hlinkClick r:id="rId17"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51" name="Rectangle 21">
            <a:hlinkClick r:id="rId18"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9"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20"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21"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5" name="Rectangle 21">
            <a:hlinkClick r:id="rId22"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443846" y="737934"/>
            <a:ext cx="11412000" cy="3648154"/>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牛顿将行星与太阳、地球与月球、地球与地面物体之间的引力规律推广到宇宙中的一切物体，得出万有引力定律，选项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奥斯特</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通过长时间的实验研究发现了通电导线周围存在磁场，选项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查德威克</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用</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粒子轰击</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原子核发现了中子，选项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爱因斯坦</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的光子说认为，能否发生光电效应与入射光的频率有关，与光照时间无关，选项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blinds(horizontal)">
                                      <p:cBhvr>
                                        <p:cTn id="7" dur="750"/>
                                        <p:tgtEl>
                                          <p:spTgt spid="48">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blinds(horizontal)">
                                      <p:cBhvr>
                                        <p:cTn id="11" dur="750"/>
                                        <p:tgtEl>
                                          <p:spTgt spid="48">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animEffect transition="in" filter="blinds(horizontal)">
                                      <p:cBhvr>
                                        <p:cTn id="15" dur="750"/>
                                        <p:tgtEl>
                                          <p:spTgt spid="48">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Effect transition="in" filter="blinds(horizontal)">
                                      <p:cBhvr>
                                        <p:cTn id="19" dur="75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60989" y="261442"/>
            <a:ext cx="8226505" cy="1248394"/>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(3)</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金属棒从开始运动到最终停止的整个过程中，</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R</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上产生的热量</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Q</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5" descr="江6-1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399283"/>
            <a:ext cx="3846463" cy="15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460989" y="1557586"/>
            <a:ext cx="8226505" cy="64823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答案　</a:t>
            </a:r>
            <a:r>
              <a:rPr lang="zh-CN" altLang="zh-CN" sz="2600"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见解析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矩形 27"/>
          <p:cNvSpPr/>
          <p:nvPr/>
        </p:nvSpPr>
        <p:spPr>
          <a:xfrm>
            <a:off x="460989" y="2627784"/>
            <a:ext cx="11394857" cy="132341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金属棒从开始运动到最终停止的整个过程，由能量守恒定律可知回路产生的总热量</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600" kern="100" baseline="-25000" dirty="0">
                <a:latin typeface="Times New Roman" panose="02020603050405020304" pitchFamily="18" charset="0"/>
                <a:ea typeface="宋体" panose="02010600030101010101" pitchFamily="2" charset="-122"/>
                <a:cs typeface="Times New Roman" panose="02020603050405020304" pitchFamily="18" charset="0"/>
              </a:rPr>
              <a:t>总</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i="1" kern="100" dirty="0" smtClean="0">
                <a:latin typeface="Times New Roman" panose="02020603050405020304" pitchFamily="18" charset="0"/>
                <a:ea typeface="宋体" panose="02010600030101010101" pitchFamily="2" charset="-122"/>
                <a:cs typeface="Courier New" panose="02070309020205020404" pitchFamily="49" charset="0"/>
              </a:rPr>
              <a:t>m</a:t>
            </a:r>
            <a:r>
              <a:rPr lang="en-US" altLang="zh-CN" sz="26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en-US" altLang="zh-CN" sz="2600" kern="100" baseline="-25000" dirty="0" smtClean="0">
                <a:latin typeface="Times New Roman" panose="02020603050405020304" pitchFamily="18" charset="0"/>
                <a:ea typeface="宋体" panose="02010600030101010101" pitchFamily="2" charset="-122"/>
                <a:cs typeface="Courier New" panose="02070309020205020404" pitchFamily="49" charset="0"/>
              </a:rPr>
              <a:t>0</a:t>
            </a:r>
            <a:r>
              <a:rPr lang="en-US" altLang="zh-CN" sz="26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nvGraphicFramePr>
        <p:xfrm>
          <a:off x="550590" y="3957836"/>
          <a:ext cx="2895600" cy="1200150"/>
        </p:xfrm>
        <a:graphic>
          <a:graphicData uri="http://schemas.openxmlformats.org/presentationml/2006/ole">
            <mc:AlternateContent xmlns:mc="http://schemas.openxmlformats.org/markup-compatibility/2006">
              <mc:Choice xmlns:v="urn:schemas-microsoft-com:vml" Requires="v">
                <p:oleObj spid="_x0000_s427016" name="文档" r:id="rId2" imgW="2905125" imgH="1203325" progId="Word.Document.12">
                  <p:embed/>
                </p:oleObj>
              </mc:Choice>
              <mc:Fallback>
                <p:oleObj name="文档" r:id="rId2" imgW="2905125" imgH="1203325" progId="Word.Document.12">
                  <p:embed/>
                  <p:pic>
                    <p:nvPicPr>
                      <p:cNvPr id="0" name="图片 427015"/>
                      <p:cNvPicPr/>
                      <p:nvPr/>
                    </p:nvPicPr>
                    <p:blipFill>
                      <a:blip r:embed="rId3"/>
                      <a:stretch>
                        <a:fillRect/>
                      </a:stretch>
                    </p:blipFill>
                    <p:spPr>
                      <a:xfrm>
                        <a:off x="550590" y="3957836"/>
                        <a:ext cx="2895600" cy="120015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550590" y="4941962"/>
          <a:ext cx="4962525" cy="1152525"/>
        </p:xfrm>
        <a:graphic>
          <a:graphicData uri="http://schemas.openxmlformats.org/presentationml/2006/ole">
            <mc:AlternateContent xmlns:mc="http://schemas.openxmlformats.org/markup-compatibility/2006">
              <mc:Choice xmlns:v="urn:schemas-microsoft-com:vml" Requires="v">
                <p:oleObj spid="_x0000_s427017" name="文档" r:id="rId4" imgW="4971415" imgH="1150620" progId="Word.Document.12">
                  <p:embed/>
                </p:oleObj>
              </mc:Choice>
              <mc:Fallback>
                <p:oleObj name="文档" r:id="rId4" imgW="4971415" imgH="1150620" progId="Word.Document.12">
                  <p:embed/>
                  <p:pic>
                    <p:nvPicPr>
                      <p:cNvPr id="0" name="图片 427016"/>
                      <p:cNvPicPr/>
                      <p:nvPr/>
                    </p:nvPicPr>
                    <p:blipFill>
                      <a:blip r:embed="rId5"/>
                      <a:stretch>
                        <a:fillRect/>
                      </a:stretch>
                    </p:blipFill>
                    <p:spPr>
                      <a:xfrm>
                        <a:off x="550590" y="4941962"/>
                        <a:ext cx="4962525" cy="1152525"/>
                      </a:xfrm>
                      <a:prstGeom prst="rect">
                        <a:avLst/>
                      </a:prstGeom>
                    </p:spPr>
                  </p:pic>
                </p:oleObj>
              </mc:Fallback>
            </mc:AlternateContent>
          </a:graphicData>
        </a:graphic>
      </p:graphicFrame>
      <p:graphicFrame>
        <p:nvGraphicFramePr>
          <p:cNvPr id="2" name="对象 1"/>
          <p:cNvGraphicFramePr>
            <a:graphicFrameLocks noChangeAspect="1"/>
          </p:cNvGraphicFramePr>
          <p:nvPr/>
        </p:nvGraphicFramePr>
        <p:xfrm>
          <a:off x="3372098" y="3224485"/>
          <a:ext cx="850900" cy="1141413"/>
        </p:xfrm>
        <a:graphic>
          <a:graphicData uri="http://schemas.openxmlformats.org/presentationml/2006/ole">
            <mc:AlternateContent xmlns:mc="http://schemas.openxmlformats.org/markup-compatibility/2006">
              <mc:Choice xmlns:v="urn:schemas-microsoft-com:vml" Requires="v">
                <p:oleObj spid="_x0000_s427018" name="文档" r:id="rId6" imgW="855980" imgH="1146810" progId="Word.Document.12">
                  <p:embed/>
                </p:oleObj>
              </mc:Choice>
              <mc:Fallback>
                <p:oleObj name="文档" r:id="rId6" imgW="855980" imgH="1146810" progId="Word.Document.12">
                  <p:embed/>
                  <p:pic>
                    <p:nvPicPr>
                      <p:cNvPr id="0" name="图片 427017"/>
                      <p:cNvPicPr/>
                      <p:nvPr/>
                    </p:nvPicPr>
                    <p:blipFill>
                      <a:blip r:embed="rId7"/>
                      <a:stretch>
                        <a:fillRect/>
                      </a:stretch>
                    </p:blipFill>
                    <p:spPr>
                      <a:xfrm>
                        <a:off x="3372098" y="3224485"/>
                        <a:ext cx="850900" cy="1141413"/>
                      </a:xfrm>
                      <a:prstGeom prst="rect">
                        <a:avLst/>
                      </a:prstGeom>
                    </p:spPr>
                  </p:pic>
                </p:oleObj>
              </mc:Fallback>
            </mc:AlternateContent>
          </a:graphicData>
        </a:graphic>
      </p:graphicFrame>
      <p:sp>
        <p:nvSpPr>
          <p:cNvPr id="43"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11"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2"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14"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50" name="Rectangle 21">
            <a:hlinkClick r:id="rId15"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51" name="Rectangle 21">
            <a:hlinkClick r:id="rId16"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7"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8"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9"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5" name="Rectangle 21">
            <a:hlinkClick r:id="rId20"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4538" y="-60498"/>
            <a:ext cx="4711818" cy="4711818"/>
          </a:xfrm>
          <a:prstGeom prst="rect">
            <a:avLst/>
          </a:prstGeom>
        </p:spPr>
      </p:pic>
      <p:sp>
        <p:nvSpPr>
          <p:cNvPr id="8" name="文本框 7"/>
          <p:cNvSpPr txBox="1"/>
          <p:nvPr/>
        </p:nvSpPr>
        <p:spPr>
          <a:xfrm>
            <a:off x="5159101" y="2989035"/>
            <a:ext cx="6879470" cy="707886"/>
          </a:xfrm>
          <a:prstGeom prst="rect">
            <a:avLst/>
          </a:prstGeom>
          <a:noFill/>
        </p:spPr>
        <p:txBody>
          <a:bodyPr wrap="square" rtlCol="0">
            <a:spAutoFit/>
            <a:scene3d>
              <a:camera prst="orthographicFront"/>
              <a:lightRig rig="threePt" dir="t"/>
            </a:scene3d>
            <a:sp3d contourW="12700"/>
          </a:bodyPr>
          <a:lstStyle/>
          <a:p>
            <a:r>
              <a:rPr lang="en-US" altLang="zh-CN" sz="4000" b="1" dirty="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000" b="1" dirty="0">
                <a:solidFill>
                  <a:srgbClr val="044491"/>
                </a:solidFill>
                <a:latin typeface="微软雅黑" panose="020B0503020204020204" charset="-122"/>
                <a:ea typeface="微软雅黑" panose="020B0503020204020204" charset="-122"/>
              </a:rPr>
              <a:t>12</a:t>
            </a:r>
            <a:r>
              <a:rPr lang="zh-CN" altLang="zh-CN" sz="4000" b="1" dirty="0">
                <a:solidFill>
                  <a:srgbClr val="044491"/>
                </a:solidFill>
                <a:latin typeface="微软雅黑" panose="020B0503020204020204" charset="-122"/>
                <a:ea typeface="微软雅黑" panose="020B0503020204020204" charset="-122"/>
              </a:rPr>
              <a:t>＋</a:t>
            </a:r>
            <a:r>
              <a:rPr lang="en-US" altLang="zh-CN" sz="4000" b="1" dirty="0">
                <a:solidFill>
                  <a:srgbClr val="044491"/>
                </a:solidFill>
                <a:latin typeface="微软雅黑" panose="020B0503020204020204" charset="-122"/>
                <a:ea typeface="微软雅黑" panose="020B0503020204020204" charset="-122"/>
              </a:rPr>
              <a:t>1</a:t>
            </a:r>
            <a:r>
              <a:rPr lang="en-US" altLang="zh-CN" sz="4000" b="1" dirty="0">
                <a:solidFill>
                  <a:srgbClr val="04449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4000" b="1" dirty="0">
                <a:solidFill>
                  <a:srgbClr val="044491"/>
                </a:solidFill>
                <a:latin typeface="微软雅黑" panose="020B0503020204020204" charset="-122"/>
                <a:ea typeface="微软雅黑" panose="020B0503020204020204" charset="-122"/>
              </a:rPr>
              <a:t>章末综合能力滚动练</a:t>
            </a:r>
            <a:endParaRPr lang="zh-CN" altLang="zh-CN" sz="4000" b="1" dirty="0">
              <a:solidFill>
                <a:srgbClr val="044491"/>
              </a:solidFill>
              <a:latin typeface="微软雅黑" panose="020B0503020204020204" charset="-122"/>
              <a:ea typeface="微软雅黑" panose="020B0503020204020204" charset="-122"/>
            </a:endParaRPr>
          </a:p>
        </p:txBody>
      </p:sp>
      <p:sp>
        <p:nvSpPr>
          <p:cNvPr id="9" name="直角三角形 8"/>
          <p:cNvSpPr/>
          <p:nvPr/>
        </p:nvSpPr>
        <p:spPr>
          <a:xfrm>
            <a:off x="0" y="-73198"/>
            <a:ext cx="6880485" cy="6932785"/>
          </a:xfrm>
          <a:prstGeom prst="rtTriangle">
            <a:avLst/>
          </a:prstGeom>
          <a:blipFill dpi="0" rotWithShape="1">
            <a:blip r:embed="rId2">
              <a:alphaModFix amt="70000"/>
            </a:blip>
            <a:srcRect/>
            <a:stretch>
              <a:fillRect/>
            </a:stretch>
          </a:blipFill>
          <a:ln>
            <a:noFill/>
          </a:ln>
          <a:effectLst>
            <a:outerShdw blurRad="63500" algn="ctr" rotWithShape="0">
              <a:prstClr val="black">
                <a:alpha val="40000"/>
              </a:prstClr>
            </a:outerShdw>
          </a:effectLst>
        </p:spPr>
        <p:txBody>
          <a:bodyPr vert="horz" wrap="square" lIns="91440" tIns="45720" rIns="91440" bIns="45720" numCol="1" anchor="ctr" anchorCtr="0" compatLnSpc="1"/>
          <a:lstStyle/>
          <a:p>
            <a:pPr algn="ctr"/>
            <a:endParaRPr lang="zh-CN" altLang="en-US" sz="4800">
              <a:solidFill>
                <a:prstClr val="white"/>
              </a:solidFill>
              <a:latin typeface="迷你简菱心" panose="02010609000101010101" pitchFamily="49" charset="-122"/>
              <a:ea typeface="迷你简菱心"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3846" y="524923"/>
            <a:ext cx="11412000" cy="372407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2.(2019·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河北张家口市上学期期末</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英国物理学家汤姆孙发现电子，并通过油滴实验精确</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测定</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了</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元电荷</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e</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的电荷量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开普勒通过对行星观测记录的研究，发现了万有引力定律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伽利略通过实验和合理的推理提出质量并不是影响落体运动快慢的原因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电场和磁场的概念分别是由奥斯特和楞次建立的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324946" y="2889818"/>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443846" y="689734"/>
            <a:ext cx="11412000" cy="4324236"/>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英国物理学家汤姆孙发现电子，密立根通过油滴实验精确测定了元电荷</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的电荷量，选项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开</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普勒通过对行星观测记录的研究，发现了行星运动定律，牛顿发现了万有引力定律，选项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伽利略</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通过实验和合理的推理提出质量并不是影响落体运动快慢的原因，选项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电场</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和磁场的概念是由法拉第建立的，选项</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blinds(horizontal)">
                                      <p:cBhvr>
                                        <p:cTn id="7" dur="750"/>
                                        <p:tgtEl>
                                          <p:spTgt spid="48">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blinds(horizontal)">
                                      <p:cBhvr>
                                        <p:cTn id="11" dur="750"/>
                                        <p:tgtEl>
                                          <p:spTgt spid="48">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animEffect transition="in" filter="blinds(horizontal)">
                                      <p:cBhvr>
                                        <p:cTn id="15" dur="750"/>
                                        <p:tgtEl>
                                          <p:spTgt spid="48">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Effect transition="in" filter="blinds(horizontal)">
                                      <p:cBhvr>
                                        <p:cTn id="19" dur="75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3846" y="53418"/>
            <a:ext cx="11412000" cy="2363700"/>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3.(2019·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湖北天门、仙桃等八市第二次联考</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下列现象中，原子核结构发生了改变的是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氢气放电管发出</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可见光</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B.β</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衰变放出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β</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C.α</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粒子散射</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现象</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600" kern="100" dirty="0" smtClean="0">
                <a:latin typeface="Times New Roman" panose="02020603050405020304" pitchFamily="18" charset="0"/>
                <a:ea typeface="微软雅黑" panose="020B0503020204020204" charset="-122"/>
                <a:cs typeface="Courier New" panose="02070309020205020404" pitchFamily="49" charset="0"/>
              </a:rPr>
              <a:t>D</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光电效应现象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14"/>
          <p:cNvSpPr txBox="1"/>
          <p:nvPr/>
        </p:nvSpPr>
        <p:spPr>
          <a:xfrm>
            <a:off x="5159102" y="1161626"/>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矩形 30"/>
          <p:cNvSpPr/>
          <p:nvPr/>
        </p:nvSpPr>
        <p:spPr>
          <a:xfrm>
            <a:off x="443846" y="2394250"/>
            <a:ext cx="11412000" cy="3978244"/>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氢气放电管发出可见光是原子从较高能级跃迁至较低能级的结果，是由于原子内部电子运动产生的，与原子核内部变化无关，故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β</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衰变放出</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β</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粒子是原子核内一个中子转变为一个质子和一个电子，所以导致原子核结构发生了改变，故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粒子散射实验表明原子具有核式结构，故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光电效应</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是原子核外电子吸收光子能量逃逸出来的现象，跟原子核内部变化无关，故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blinds(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blinds(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blinds(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Effect transition="in" filter="blinds(horizontal)">
                                      <p:cBhvr>
                                        <p:cTn id="2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785842"/>
            <a:ext cx="11412000" cy="372407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4.(2019·</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云南昆明市</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月质检</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A.</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原子核的结合能越大，原子核越稳定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B.β</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衰变释放出电子，说明原子核内有电子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氡的半衰期为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3.8</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天，</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8</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个氡原子核经过</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7.6</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天后剩下</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个氡原子核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D.</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用频率为</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ν</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的入射光照射光电管的阴极，遏止电压为</a:t>
            </a:r>
            <a:r>
              <a:rPr lang="en-US" altLang="zh-CN" sz="2600" i="1" kern="100" dirty="0" err="1">
                <a:latin typeface="Times New Roman" panose="02020603050405020304" pitchFamily="18" charset="0"/>
                <a:ea typeface="微软雅黑" panose="020B0503020204020204" charset="-122"/>
                <a:cs typeface="Courier New" panose="02070309020205020404" pitchFamily="49" charset="0"/>
              </a:rPr>
              <a:t>U</a:t>
            </a:r>
            <a:r>
              <a:rPr lang="en-US" altLang="zh-CN" sz="2600" kern="100" baseline="-25000" dirty="0" err="1">
                <a:latin typeface="Times New Roman" panose="02020603050405020304" pitchFamily="18" charset="0"/>
                <a:ea typeface="微软雅黑" panose="020B0503020204020204" charset="-122"/>
                <a:cs typeface="Courier New" panose="02070309020205020404" pitchFamily="49" charset="0"/>
              </a:rPr>
              <a:t>c</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，改用频率为</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ν</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的</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入</a:t>
            </a:r>
            <a:endPar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kern="100" dirty="0" smtClean="0">
                <a:latin typeface="Times New Roman" panose="02020603050405020304" pitchFamily="18" charset="0"/>
                <a:ea typeface="微软雅黑" panose="020B0503020204020204" charset="-122"/>
                <a:cs typeface="Times New Roman" panose="02020603050405020304" pitchFamily="18" charset="0"/>
              </a:rPr>
              <a:t>   </a:t>
            </a:r>
            <a:r>
              <a:rPr lang="zh-CN" altLang="zh-CN" sz="2600" kern="100" dirty="0" smtClean="0">
                <a:latin typeface="Times New Roman" panose="02020603050405020304" pitchFamily="18" charset="0"/>
                <a:ea typeface="微软雅黑" panose="020B0503020204020204" charset="-122"/>
                <a:cs typeface="Times New Roman" panose="02020603050405020304" pitchFamily="18" charset="0"/>
              </a:rPr>
              <a:t>射</a:t>
            </a:r>
            <a:r>
              <a:rPr lang="zh-CN" altLang="zh-CN" sz="2600" kern="100" dirty="0">
                <a:latin typeface="Times New Roman" panose="02020603050405020304" pitchFamily="18" charset="0"/>
                <a:ea typeface="微软雅黑" panose="020B0503020204020204" charset="-122"/>
                <a:cs typeface="Times New Roman" panose="02020603050405020304" pitchFamily="18" charset="0"/>
              </a:rPr>
              <a:t>光照射同一光电管，遏止电压大于</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2</a:t>
            </a:r>
            <a:r>
              <a:rPr lang="en-US" altLang="zh-CN" sz="2600" i="1" kern="100" dirty="0">
                <a:latin typeface="Times New Roman" panose="02020603050405020304" pitchFamily="18" charset="0"/>
                <a:ea typeface="微软雅黑" panose="020B0503020204020204" charset="-122"/>
                <a:cs typeface="Courier New" panose="02070309020205020404" pitchFamily="49" charset="0"/>
              </a:rPr>
              <a:t>U</a:t>
            </a:r>
            <a:r>
              <a:rPr lang="en-US" altLang="zh-CN" sz="2600" kern="100" baseline="-25000" dirty="0">
                <a:latin typeface="Times New Roman" panose="02020603050405020304" pitchFamily="18" charset="0"/>
                <a:ea typeface="微软雅黑" panose="020B0503020204020204"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4"/>
          <p:cNvSpPr txBox="1"/>
          <p:nvPr/>
        </p:nvSpPr>
        <p:spPr>
          <a:xfrm>
            <a:off x="243508" y="3090098"/>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443846" y="785842"/>
            <a:ext cx="11412000" cy="372407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原子核的比结合能越大，原子核越稳定，故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β</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衰变释放出电子，是中子转化为质子放出的，不能说明原子核内有电子，故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半衰期</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的概念是对大量原子核而言的，对于个别原子核无意义，故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光电效应方程：</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eU</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hν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W</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，当改用频率为</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的入射光照射同一光电管，遏止电压满足关系式</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eU</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ν</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W</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600" i="1" kern="100" dirty="0" err="1">
                <a:latin typeface="Times New Roman" panose="02020603050405020304" pitchFamily="18" charset="0"/>
                <a:ea typeface="宋体" panose="02010600030101010101" pitchFamily="2" charset="-122"/>
                <a:cs typeface="Courier New" panose="02070309020205020404" pitchFamily="49" charset="0"/>
              </a:rPr>
              <a:t>U</a:t>
            </a:r>
            <a:r>
              <a:rPr lang="en-US" altLang="zh-CN" sz="2600" kern="100" baseline="-25000" dirty="0" err="1">
                <a:latin typeface="Times New Roman" panose="02020603050405020304" pitchFamily="18" charset="0"/>
                <a:ea typeface="宋体" panose="02010600030101010101" pitchFamily="2" charset="-122"/>
                <a:cs typeface="Courier New" panose="02070309020205020404" pitchFamily="49" charset="0"/>
              </a:rPr>
              <a:t>c</a:t>
            </a:r>
            <a:r>
              <a:rPr lang="en-US" altLang="zh-CN" sz="26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&gt;2</a:t>
            </a:r>
            <a:r>
              <a:rPr lang="en-US" altLang="zh-CN" sz="2600" i="1" kern="100" dirty="0">
                <a:latin typeface="Times New Roman" panose="02020603050405020304" pitchFamily="18" charset="0"/>
                <a:ea typeface="宋体" panose="02010600030101010101" pitchFamily="2" charset="-122"/>
                <a:cs typeface="Courier New" panose="02070309020205020404" pitchFamily="49" charset="0"/>
              </a:rPr>
              <a:t>U</a:t>
            </a:r>
            <a:r>
              <a:rPr lang="en-US" altLang="zh-CN" sz="2600" kern="100" baseline="-250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blinds(horizontal)">
                                      <p:cBhvr>
                                        <p:cTn id="7" dur="750"/>
                                        <p:tgtEl>
                                          <p:spTgt spid="48">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blinds(horizontal)">
                                      <p:cBhvr>
                                        <p:cTn id="11" dur="750"/>
                                        <p:tgtEl>
                                          <p:spTgt spid="48">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animEffect transition="in" filter="blinds(horizontal)">
                                      <p:cBhvr>
                                        <p:cTn id="15" dur="750"/>
                                        <p:tgtEl>
                                          <p:spTgt spid="48">
                                            <p:txEl>
                                              <p:pRg st="2" end="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animEffect transition="in" filter="blinds(horizontal)">
                                      <p:cBhvr>
                                        <p:cTn id="19" dur="75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453208"/>
            <a:ext cx="11412000" cy="1248394"/>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600" kern="100" dirty="0">
                <a:latin typeface="Times New Roman" panose="02020603050405020304" pitchFamily="18" charset="0"/>
                <a:ea typeface="微软雅黑" panose="020B0503020204020204" charset="-122"/>
                <a:cs typeface="Courier New" panose="02070309020205020404" pitchFamily="49" charset="0"/>
              </a:rPr>
              <a:t>5.(2020·</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辽宁沈阳市第一次质检</a:t>
            </a:r>
            <a:r>
              <a:rPr lang="en-US" altLang="zh-CN" sz="2600" kern="100" dirty="0">
                <a:latin typeface="Times New Roman" panose="02020603050405020304" pitchFamily="18" charset="0"/>
                <a:ea typeface="微软雅黑" panose="020B0503020204020204" charset="-122"/>
                <a:cs typeface="Courier New" panose="02070309020205020404" pitchFamily="49" charset="0"/>
              </a:rPr>
              <a:t>)</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贝可勒尔在</a:t>
            </a:r>
            <a:r>
              <a:rPr lang="en-US" altLang="zh-CN" sz="2600" kern="100" spc="-100" dirty="0">
                <a:latin typeface="Times New Roman" panose="02020603050405020304" pitchFamily="18" charset="0"/>
                <a:ea typeface="微软雅黑" panose="020B0503020204020204" charset="-122"/>
                <a:cs typeface="Courier New" panose="02070309020205020404" pitchFamily="49" charset="0"/>
              </a:rPr>
              <a:t>120</a:t>
            </a:r>
            <a:r>
              <a:rPr lang="zh-CN" altLang="zh-CN" sz="2600" kern="100" spc="-100" dirty="0">
                <a:latin typeface="Times New Roman" panose="02020603050405020304" pitchFamily="18" charset="0"/>
                <a:ea typeface="微软雅黑" panose="020B0503020204020204" charset="-122"/>
                <a:cs typeface="Times New Roman" panose="02020603050405020304" pitchFamily="18" charset="0"/>
              </a:rPr>
              <a:t>年前首先发现了天然放射现象，如今原子核的放射性在众多领域中有着重要作用，下列属于放射性元素衰变的是</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341397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69912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398426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426941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3"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nvGraphicFramePr>
        <p:xfrm>
          <a:off x="522100" y="1845618"/>
          <a:ext cx="9918700" cy="2482850"/>
        </p:xfrm>
        <a:graphic>
          <a:graphicData uri="http://schemas.openxmlformats.org/presentationml/2006/ole">
            <mc:AlternateContent xmlns:mc="http://schemas.openxmlformats.org/markup-compatibility/2006">
              <mc:Choice xmlns:v="urn:schemas-microsoft-com:vml" Requires="v">
                <p:oleObj spid="_x0000_s418821" name="文档" r:id="rId14" imgW="9936480" imgH="2488565" progId="Word.Document.12">
                  <p:embed/>
                </p:oleObj>
              </mc:Choice>
              <mc:Fallback>
                <p:oleObj name="文档" r:id="rId14" imgW="9936480" imgH="2488565" progId="Word.Document.12">
                  <p:embed/>
                  <p:pic>
                    <p:nvPicPr>
                      <p:cNvPr id="0" name="图片 418820"/>
                      <p:cNvPicPr/>
                      <p:nvPr/>
                    </p:nvPicPr>
                    <p:blipFill>
                      <a:blip r:embed="rId15"/>
                      <a:stretch>
                        <a:fillRect/>
                      </a:stretch>
                    </p:blipFill>
                    <p:spPr>
                      <a:xfrm>
                        <a:off x="522100" y="1845618"/>
                        <a:ext cx="9918700" cy="2482850"/>
                      </a:xfrm>
                      <a:prstGeom prst="rect">
                        <a:avLst/>
                      </a:prstGeom>
                    </p:spPr>
                  </p:pic>
                </p:oleObj>
              </mc:Fallback>
            </mc:AlternateContent>
          </a:graphicData>
        </a:graphic>
      </p:graphicFrame>
      <p:sp>
        <p:nvSpPr>
          <p:cNvPr id="15" name="TextBox 14"/>
          <p:cNvSpPr txBox="1"/>
          <p:nvPr/>
        </p:nvSpPr>
        <p:spPr>
          <a:xfrm>
            <a:off x="252938" y="1773610"/>
            <a:ext cx="657692"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矩形 21"/>
          <p:cNvSpPr/>
          <p:nvPr/>
        </p:nvSpPr>
        <p:spPr>
          <a:xfrm>
            <a:off x="389206" y="3570346"/>
            <a:ext cx="11412000" cy="2523744"/>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选项的反应释放出</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粒子，属于</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衰变，故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选项属于重核裂变，故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选项属于轻核聚变，故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6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6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选项是原子核的人工转变，不是放射性衰变，故</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6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6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linds(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blinds(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blinds(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blinds(horizontal)">
                                      <p:cBhvr>
                                        <p:cTn id="27"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5116</Words>
  <Application>WPS 演示</Application>
  <PresentationFormat>自定义</PresentationFormat>
  <Paragraphs>959</Paragraphs>
  <Slides>31</Slides>
  <Notes>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39</vt:i4>
      </vt:variant>
      <vt:variant>
        <vt:lpstr>幻灯片标题</vt:lpstr>
      </vt:variant>
      <vt:variant>
        <vt:i4>31</vt:i4>
      </vt:variant>
    </vt:vector>
  </HeadingPairs>
  <TitlesOfParts>
    <vt:vector size="90" baseType="lpstr">
      <vt:lpstr>Arial</vt:lpstr>
      <vt:lpstr>宋体</vt:lpstr>
      <vt:lpstr>Wingdings</vt:lpstr>
      <vt:lpstr>迷你简菱心</vt:lpstr>
      <vt:lpstr>微软雅黑</vt:lpstr>
      <vt:lpstr>Times New Roman</vt:lpstr>
      <vt:lpstr>Arial</vt:lpstr>
      <vt:lpstr>Courier New</vt:lpstr>
      <vt:lpstr>楷体_GB2312</vt:lpstr>
      <vt:lpstr>新宋体</vt:lpstr>
      <vt:lpstr>华文细黑</vt:lpstr>
      <vt:lpstr>Broadway</vt:lpstr>
      <vt:lpstr>楷体</vt:lpstr>
      <vt:lpstr>经典繁仿黑</vt:lpstr>
      <vt:lpstr>Segoe Print</vt:lpstr>
      <vt:lpstr>Arial Unicode MS</vt:lpstr>
      <vt:lpstr>Calibri</vt:lpstr>
      <vt:lpstr>Book Antiqua</vt:lpstr>
      <vt:lpstr>黑体</vt:lpstr>
      <vt:lpstr>7_Office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5742</cp:revision>
  <dcterms:created xsi:type="dcterms:W3CDTF">2014-11-27T01:03:00Z</dcterms:created>
  <dcterms:modified xsi:type="dcterms:W3CDTF">2020-11-06T07:15:11Z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