
<file path=[Content_Types].xml><?xml version="1.0" encoding="utf-8"?>
<Types xmlns="http://schemas.openxmlformats.org/package/2006/content-types">
  <Default Extension="vml" ContentType="application/vnd.openxmlformats-officedocument.vmlDrawing"/>
  <Default Extension="docx" ContentType="application/vnd.openxmlformats-officedocument.wordprocessingml.documen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1813" r:id="rId3"/>
    <p:sldId id="1780" r:id="rId4"/>
    <p:sldId id="1960" r:id="rId5"/>
    <p:sldId id="1828" r:id="rId6"/>
    <p:sldId id="1829" r:id="rId7"/>
    <p:sldId id="1830" r:id="rId8"/>
    <p:sldId id="1961" r:id="rId9"/>
    <p:sldId id="1986" r:id="rId10"/>
    <p:sldId id="1962" r:id="rId11"/>
    <p:sldId id="1987" r:id="rId12"/>
    <p:sldId id="1963" r:id="rId13"/>
    <p:sldId id="2005" r:id="rId14"/>
    <p:sldId id="1964" r:id="rId15"/>
    <p:sldId id="2006" r:id="rId16"/>
    <p:sldId id="2007" r:id="rId17"/>
    <p:sldId id="1989" r:id="rId18"/>
    <p:sldId id="2008" r:id="rId19"/>
    <p:sldId id="2009" r:id="rId20"/>
    <p:sldId id="1990" r:id="rId21"/>
    <p:sldId id="2010" r:id="rId22"/>
    <p:sldId id="2011" r:id="rId23"/>
    <p:sldId id="1991" r:id="rId24"/>
    <p:sldId id="1992" r:id="rId25"/>
    <p:sldId id="2012" r:id="rId26"/>
    <p:sldId id="1993" r:id="rId27"/>
    <p:sldId id="1994" r:id="rId28"/>
    <p:sldId id="2013" r:id="rId29"/>
    <p:sldId id="1932" r:id="rId30"/>
  </p:sldIdLst>
  <p:sldSz cx="12190095" cy="6859270"/>
  <p:notesSz cx="6858000" cy="9144000"/>
  <p:defaultTextStyle>
    <a:defPPr>
      <a:defRPr lang="zh-CN"/>
    </a:defPPr>
    <a:lvl1pPr marL="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F81BD"/>
    <a:srgbClr val="00CCFF"/>
    <a:srgbClr val="1481E2"/>
    <a:srgbClr val="044491"/>
    <a:srgbClr val="EAE8ED"/>
    <a:srgbClr val="FFFFFF"/>
    <a:srgbClr val="FFD966"/>
    <a:srgbClr val="EEEFF3"/>
    <a:srgbClr val="9D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82" autoAdjust="0"/>
    <p:restoredTop sz="95107" autoAdjust="0"/>
  </p:normalViewPr>
  <p:slideViewPr>
    <p:cSldViewPr>
      <p:cViewPr varScale="1">
        <p:scale>
          <a:sx n="104" d="100"/>
          <a:sy n="104" d="100"/>
        </p:scale>
        <p:origin x="90" y="198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6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handoutMaster" Target="handoutMasters/handoutMaster1.xml"/><Relationship Id="rId31" Type="http://schemas.openxmlformats.org/officeDocument/2006/relationships/notesMaster" Target="notesMasters/notesMaster1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image" Target="../media/image2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594FB-2808-45A5-BDC8-80C0F481B27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B4082-C5AE-46D0-A000-D929E8B2595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A0F-2349-45DA-9EBD-9D94C9A1CFA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7086-15D0-443D-AF17-A3F21825C04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4.5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 userDrawn="1"/>
        </p:nvSpPr>
        <p:spPr>
          <a:xfrm>
            <a:off x="0" y="3789834"/>
            <a:ext cx="12190413" cy="3069754"/>
          </a:xfrm>
          <a:prstGeom prst="rect">
            <a:avLst/>
          </a:prstGeom>
          <a:solidFill>
            <a:srgbClr val="DBEEF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 userDrawn="1"/>
        </p:nvSpPr>
        <p:spPr>
          <a:xfrm>
            <a:off x="0" y="4149874"/>
            <a:ext cx="12190413" cy="2709714"/>
          </a:xfrm>
          <a:prstGeom prst="rect">
            <a:avLst/>
          </a:prstGeom>
          <a:solidFill>
            <a:srgbClr val="DBEEF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3.5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 userDrawn="1"/>
        </p:nvSpPr>
        <p:spPr>
          <a:xfrm>
            <a:off x="0" y="4509914"/>
            <a:ext cx="12190413" cy="2349674"/>
          </a:xfrm>
          <a:prstGeom prst="rect">
            <a:avLst/>
          </a:prstGeom>
          <a:solidFill>
            <a:srgbClr val="DBEEF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3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 userDrawn="1"/>
        </p:nvSpPr>
        <p:spPr>
          <a:xfrm>
            <a:off x="0" y="4869954"/>
            <a:ext cx="12190413" cy="1989634"/>
          </a:xfrm>
          <a:prstGeom prst="rect">
            <a:avLst/>
          </a:prstGeom>
          <a:solidFill>
            <a:srgbClr val="DBEEF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2.5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 userDrawn="1"/>
        </p:nvSpPr>
        <p:spPr>
          <a:xfrm>
            <a:off x="0" y="5229994"/>
            <a:ext cx="12190413" cy="1629594"/>
          </a:xfrm>
          <a:prstGeom prst="rect">
            <a:avLst/>
          </a:prstGeom>
          <a:solidFill>
            <a:srgbClr val="DBEEF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2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 userDrawn="1"/>
        </p:nvSpPr>
        <p:spPr>
          <a:xfrm>
            <a:off x="0" y="5590034"/>
            <a:ext cx="12190413" cy="1269554"/>
          </a:xfrm>
          <a:prstGeom prst="rect">
            <a:avLst/>
          </a:prstGeom>
          <a:solidFill>
            <a:srgbClr val="DBEEF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1.5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 userDrawn="1"/>
        </p:nvSpPr>
        <p:spPr>
          <a:xfrm>
            <a:off x="0" y="5950074"/>
            <a:ext cx="12190413" cy="909514"/>
          </a:xfrm>
          <a:prstGeom prst="rect">
            <a:avLst/>
          </a:prstGeom>
          <a:solidFill>
            <a:srgbClr val="DBEEF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DBEEF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8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 userDrawn="1"/>
        </p:nvSpPr>
        <p:spPr>
          <a:xfrm>
            <a:off x="0" y="1269554"/>
            <a:ext cx="12190413" cy="5590034"/>
          </a:xfrm>
          <a:prstGeom prst="rect">
            <a:avLst/>
          </a:prstGeom>
          <a:solidFill>
            <a:srgbClr val="DBEEF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7.5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 userDrawn="1"/>
        </p:nvSpPr>
        <p:spPr>
          <a:xfrm>
            <a:off x="0" y="1629594"/>
            <a:ext cx="12190413" cy="5229994"/>
          </a:xfrm>
          <a:prstGeom prst="rect">
            <a:avLst/>
          </a:prstGeom>
          <a:solidFill>
            <a:srgbClr val="DBEEF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7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 userDrawn="1"/>
        </p:nvSpPr>
        <p:spPr>
          <a:xfrm>
            <a:off x="0" y="1989634"/>
            <a:ext cx="12190413" cy="4869954"/>
          </a:xfrm>
          <a:prstGeom prst="rect">
            <a:avLst/>
          </a:prstGeom>
          <a:solidFill>
            <a:srgbClr val="DBEEF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6.5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 userDrawn="1"/>
        </p:nvSpPr>
        <p:spPr>
          <a:xfrm>
            <a:off x="0" y="2349674"/>
            <a:ext cx="12190413" cy="4509914"/>
          </a:xfrm>
          <a:prstGeom prst="rect">
            <a:avLst/>
          </a:prstGeom>
          <a:solidFill>
            <a:srgbClr val="DBEEF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6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 userDrawn="1"/>
        </p:nvSpPr>
        <p:spPr>
          <a:xfrm>
            <a:off x="0" y="2709714"/>
            <a:ext cx="12190413" cy="4149874"/>
          </a:xfrm>
          <a:prstGeom prst="rect">
            <a:avLst/>
          </a:prstGeom>
          <a:solidFill>
            <a:srgbClr val="DBEEF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5.5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 userDrawn="1"/>
        </p:nvSpPr>
        <p:spPr>
          <a:xfrm>
            <a:off x="0" y="3069754"/>
            <a:ext cx="12190413" cy="3789834"/>
          </a:xfrm>
          <a:prstGeom prst="rect">
            <a:avLst/>
          </a:prstGeom>
          <a:solidFill>
            <a:srgbClr val="DBEEF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5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 userDrawn="1"/>
        </p:nvSpPr>
        <p:spPr>
          <a:xfrm>
            <a:off x="0" y="3429794"/>
            <a:ext cx="12190413" cy="3429794"/>
          </a:xfrm>
          <a:prstGeom prst="rect">
            <a:avLst/>
          </a:prstGeom>
          <a:solidFill>
            <a:srgbClr val="DBEEF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0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9" Type="http://schemas.openxmlformats.org/officeDocument/2006/relationships/image" Target="../media/image1.png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19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iming>
    <p:tnLst>
      <p:par>
        <p:cTn id="1" dur="indefinite" restart="never" nodeType="tmRoot"/>
      </p:par>
    </p:tnLst>
  </p:timing>
  <p:txStyles>
    <p:titleStyle>
      <a:lvl1pPr algn="ctr" defTabSz="121856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slide" Target="slide13.xml"/><Relationship Id="rId7" Type="http://schemas.openxmlformats.org/officeDocument/2006/relationships/slide" Target="slide11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3" Type="http://schemas.openxmlformats.org/officeDocument/2006/relationships/slide" Target="slide5.xml"/><Relationship Id="rId2" Type="http://schemas.openxmlformats.org/officeDocument/2006/relationships/slide" Target="slide4.xml"/><Relationship Id="rId13" Type="http://schemas.openxmlformats.org/officeDocument/2006/relationships/slideLayout" Target="../slideLayouts/slideLayout2.xml"/><Relationship Id="rId12" Type="http://schemas.openxmlformats.org/officeDocument/2006/relationships/image" Target="../media/image13.png"/><Relationship Id="rId11" Type="http://schemas.openxmlformats.org/officeDocument/2006/relationships/slide" Target="slide25.xml"/><Relationship Id="rId10" Type="http://schemas.openxmlformats.org/officeDocument/2006/relationships/slide" Target="slide22.xml"/><Relationship Id="rId1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slide" Target="slide13.xml"/><Relationship Id="rId7" Type="http://schemas.openxmlformats.org/officeDocument/2006/relationships/slide" Target="slide11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3" Type="http://schemas.openxmlformats.org/officeDocument/2006/relationships/slide" Target="slide5.xml"/><Relationship Id="rId2" Type="http://schemas.openxmlformats.org/officeDocument/2006/relationships/slide" Target="slide4.xml"/><Relationship Id="rId13" Type="http://schemas.openxmlformats.org/officeDocument/2006/relationships/slideLayout" Target="../slideLayouts/slideLayout1.xml"/><Relationship Id="rId12" Type="http://schemas.openxmlformats.org/officeDocument/2006/relationships/image" Target="../media/image14.png"/><Relationship Id="rId11" Type="http://schemas.openxmlformats.org/officeDocument/2006/relationships/slide" Target="slide25.xml"/><Relationship Id="rId10" Type="http://schemas.openxmlformats.org/officeDocument/2006/relationships/slide" Target="slide22.xml"/><Relationship Id="rId1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slide" Target="slide13.xml"/><Relationship Id="rId7" Type="http://schemas.openxmlformats.org/officeDocument/2006/relationships/slide" Target="slide11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3" Type="http://schemas.openxmlformats.org/officeDocument/2006/relationships/slide" Target="slide5.xml"/><Relationship Id="rId2" Type="http://schemas.openxmlformats.org/officeDocument/2006/relationships/slide" Target="slide4.xml"/><Relationship Id="rId13" Type="http://schemas.openxmlformats.org/officeDocument/2006/relationships/slideLayout" Target="../slideLayouts/slideLayout2.xml"/><Relationship Id="rId12" Type="http://schemas.openxmlformats.org/officeDocument/2006/relationships/image" Target="../media/image14.png"/><Relationship Id="rId11" Type="http://schemas.openxmlformats.org/officeDocument/2006/relationships/slide" Target="slide25.xml"/><Relationship Id="rId10" Type="http://schemas.openxmlformats.org/officeDocument/2006/relationships/slide" Target="slide22.xml"/><Relationship Id="rId1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slide" Target="slide13.xml"/><Relationship Id="rId7" Type="http://schemas.openxmlformats.org/officeDocument/2006/relationships/slide" Target="slide11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3" Type="http://schemas.openxmlformats.org/officeDocument/2006/relationships/slide" Target="slide5.xml"/><Relationship Id="rId2" Type="http://schemas.openxmlformats.org/officeDocument/2006/relationships/slide" Target="slide4.xml"/><Relationship Id="rId13" Type="http://schemas.openxmlformats.org/officeDocument/2006/relationships/slideLayout" Target="../slideLayouts/slideLayout15.xml"/><Relationship Id="rId12" Type="http://schemas.openxmlformats.org/officeDocument/2006/relationships/image" Target="../media/image15.png"/><Relationship Id="rId11" Type="http://schemas.openxmlformats.org/officeDocument/2006/relationships/slide" Target="slide25.xml"/><Relationship Id="rId10" Type="http://schemas.openxmlformats.org/officeDocument/2006/relationships/slide" Target="slide22.xml"/><Relationship Id="rId1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slide" Target="slide13.xml"/><Relationship Id="rId7" Type="http://schemas.openxmlformats.org/officeDocument/2006/relationships/slide" Target="slide11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3" Type="http://schemas.openxmlformats.org/officeDocument/2006/relationships/slide" Target="slide5.xml"/><Relationship Id="rId2" Type="http://schemas.openxmlformats.org/officeDocument/2006/relationships/slide" Target="slide4.xml"/><Relationship Id="rId16" Type="http://schemas.openxmlformats.org/officeDocument/2006/relationships/vmlDrawing" Target="../drawings/vmlDrawing4.vml"/><Relationship Id="rId15" Type="http://schemas.openxmlformats.org/officeDocument/2006/relationships/slideLayout" Target="../slideLayouts/slideLayout12.xml"/><Relationship Id="rId14" Type="http://schemas.openxmlformats.org/officeDocument/2006/relationships/image" Target="../media/image16.emf"/><Relationship Id="rId13" Type="http://schemas.openxmlformats.org/officeDocument/2006/relationships/package" Target="../embeddings/Document7.docx"/><Relationship Id="rId12" Type="http://schemas.openxmlformats.org/officeDocument/2006/relationships/image" Target="../media/image15.png"/><Relationship Id="rId11" Type="http://schemas.openxmlformats.org/officeDocument/2006/relationships/slide" Target="slide25.xml"/><Relationship Id="rId10" Type="http://schemas.openxmlformats.org/officeDocument/2006/relationships/slide" Target="slide22.xml"/><Relationship Id="rId1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slide" Target="slide13.xml"/><Relationship Id="rId7" Type="http://schemas.openxmlformats.org/officeDocument/2006/relationships/slide" Target="slide11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3" Type="http://schemas.openxmlformats.org/officeDocument/2006/relationships/slide" Target="slide5.xml"/><Relationship Id="rId2" Type="http://schemas.openxmlformats.org/officeDocument/2006/relationships/slide" Target="slide4.xml"/><Relationship Id="rId13" Type="http://schemas.openxmlformats.org/officeDocument/2006/relationships/slideLayout" Target="../slideLayouts/slideLayout8.xml"/><Relationship Id="rId12" Type="http://schemas.openxmlformats.org/officeDocument/2006/relationships/image" Target="../media/image15.png"/><Relationship Id="rId11" Type="http://schemas.openxmlformats.org/officeDocument/2006/relationships/slide" Target="slide25.xml"/><Relationship Id="rId10" Type="http://schemas.openxmlformats.org/officeDocument/2006/relationships/slide" Target="slide22.xml"/><Relationship Id="rId1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slide" Target="slide13.xml"/><Relationship Id="rId7" Type="http://schemas.openxmlformats.org/officeDocument/2006/relationships/slide" Target="slide11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3" Type="http://schemas.openxmlformats.org/officeDocument/2006/relationships/slide" Target="slide5.xml"/><Relationship Id="rId2" Type="http://schemas.openxmlformats.org/officeDocument/2006/relationships/slide" Target="slide4.xml"/><Relationship Id="rId13" Type="http://schemas.openxmlformats.org/officeDocument/2006/relationships/slideLayout" Target="../slideLayouts/slideLayout1.xml"/><Relationship Id="rId12" Type="http://schemas.openxmlformats.org/officeDocument/2006/relationships/image" Target="../media/image17.png"/><Relationship Id="rId11" Type="http://schemas.openxmlformats.org/officeDocument/2006/relationships/slide" Target="slide25.xml"/><Relationship Id="rId10" Type="http://schemas.openxmlformats.org/officeDocument/2006/relationships/slide" Target="slide22.xml"/><Relationship Id="rId1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slide" Target="slide13.xml"/><Relationship Id="rId7" Type="http://schemas.openxmlformats.org/officeDocument/2006/relationships/slide" Target="slide11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3" Type="http://schemas.openxmlformats.org/officeDocument/2006/relationships/slide" Target="slide5.xml"/><Relationship Id="rId2" Type="http://schemas.openxmlformats.org/officeDocument/2006/relationships/slide" Target="slide4.xml"/><Relationship Id="rId14" Type="http://schemas.openxmlformats.org/officeDocument/2006/relationships/slideLayout" Target="../slideLayouts/slideLayout12.xml"/><Relationship Id="rId13" Type="http://schemas.openxmlformats.org/officeDocument/2006/relationships/image" Target="../media/image18.png"/><Relationship Id="rId12" Type="http://schemas.openxmlformats.org/officeDocument/2006/relationships/image" Target="../media/image17.png"/><Relationship Id="rId11" Type="http://schemas.openxmlformats.org/officeDocument/2006/relationships/slide" Target="slide25.xml"/><Relationship Id="rId10" Type="http://schemas.openxmlformats.org/officeDocument/2006/relationships/slide" Target="slide22.xml"/><Relationship Id="rId1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slide" Target="slide13.xml"/><Relationship Id="rId7" Type="http://schemas.openxmlformats.org/officeDocument/2006/relationships/slide" Target="slide11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3" Type="http://schemas.openxmlformats.org/officeDocument/2006/relationships/slide" Target="slide5.xml"/><Relationship Id="rId2" Type="http://schemas.openxmlformats.org/officeDocument/2006/relationships/slide" Target="slide4.xml"/><Relationship Id="rId14" Type="http://schemas.openxmlformats.org/officeDocument/2006/relationships/slideLayout" Target="../slideLayouts/slideLayout1.xml"/><Relationship Id="rId13" Type="http://schemas.openxmlformats.org/officeDocument/2006/relationships/image" Target="../media/image20.png"/><Relationship Id="rId12" Type="http://schemas.openxmlformats.org/officeDocument/2006/relationships/image" Target="../media/image19.png"/><Relationship Id="rId11" Type="http://schemas.openxmlformats.org/officeDocument/2006/relationships/slide" Target="slide25.xml"/><Relationship Id="rId10" Type="http://schemas.openxmlformats.org/officeDocument/2006/relationships/slide" Target="slide22.xml"/><Relationship Id="rId1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slide" Target="slide13.xml"/><Relationship Id="rId7" Type="http://schemas.openxmlformats.org/officeDocument/2006/relationships/slide" Target="slide11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3" Type="http://schemas.openxmlformats.org/officeDocument/2006/relationships/slide" Target="slide5.xml"/><Relationship Id="rId2" Type="http://schemas.openxmlformats.org/officeDocument/2006/relationships/slide" Target="slide4.xml"/><Relationship Id="rId13" Type="http://schemas.openxmlformats.org/officeDocument/2006/relationships/slideLayout" Target="../slideLayouts/slideLayout2.xml"/><Relationship Id="rId12" Type="http://schemas.openxmlformats.org/officeDocument/2006/relationships/image" Target="../media/image21.png"/><Relationship Id="rId11" Type="http://schemas.openxmlformats.org/officeDocument/2006/relationships/slide" Target="slide25.xml"/><Relationship Id="rId10" Type="http://schemas.openxmlformats.org/officeDocument/2006/relationships/slide" Target="slide22.xml"/><Relationship Id="rId1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slide" Target="slide13.xml"/><Relationship Id="rId7" Type="http://schemas.openxmlformats.org/officeDocument/2006/relationships/slide" Target="slide11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3" Type="http://schemas.openxmlformats.org/officeDocument/2006/relationships/slide" Target="slide5.xml"/><Relationship Id="rId2" Type="http://schemas.openxmlformats.org/officeDocument/2006/relationships/slide" Target="slide4.xml"/><Relationship Id="rId13" Type="http://schemas.openxmlformats.org/officeDocument/2006/relationships/slideLayout" Target="../slideLayouts/slideLayout1.xml"/><Relationship Id="rId12" Type="http://schemas.openxmlformats.org/officeDocument/2006/relationships/image" Target="../media/image4.png"/><Relationship Id="rId11" Type="http://schemas.openxmlformats.org/officeDocument/2006/relationships/slide" Target="slide25.xml"/><Relationship Id="rId10" Type="http://schemas.openxmlformats.org/officeDocument/2006/relationships/slide" Target="slide22.xml"/><Relationship Id="rId1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slide" Target="slide13.xml"/><Relationship Id="rId7" Type="http://schemas.openxmlformats.org/officeDocument/2006/relationships/slide" Target="slide11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3" Type="http://schemas.openxmlformats.org/officeDocument/2006/relationships/slide" Target="slide5.xml"/><Relationship Id="rId2" Type="http://schemas.openxmlformats.org/officeDocument/2006/relationships/slide" Target="slide4.xml"/><Relationship Id="rId13" Type="http://schemas.openxmlformats.org/officeDocument/2006/relationships/slideLayout" Target="../slideLayouts/slideLayout1.xml"/><Relationship Id="rId12" Type="http://schemas.openxmlformats.org/officeDocument/2006/relationships/image" Target="../media/image17.png"/><Relationship Id="rId11" Type="http://schemas.openxmlformats.org/officeDocument/2006/relationships/slide" Target="slide25.xml"/><Relationship Id="rId10" Type="http://schemas.openxmlformats.org/officeDocument/2006/relationships/slide" Target="slide22.xml"/><Relationship Id="rId1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slide" Target="slide13.xml"/><Relationship Id="rId7" Type="http://schemas.openxmlformats.org/officeDocument/2006/relationships/slide" Target="slide11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3" Type="http://schemas.openxmlformats.org/officeDocument/2006/relationships/slide" Target="slide5.xml"/><Relationship Id="rId2" Type="http://schemas.openxmlformats.org/officeDocument/2006/relationships/slide" Target="slide4.xml"/><Relationship Id="rId13" Type="http://schemas.openxmlformats.org/officeDocument/2006/relationships/slideLayout" Target="../slideLayouts/slideLayout2.xml"/><Relationship Id="rId12" Type="http://schemas.openxmlformats.org/officeDocument/2006/relationships/image" Target="../media/image22.png"/><Relationship Id="rId11" Type="http://schemas.openxmlformats.org/officeDocument/2006/relationships/slide" Target="slide25.xml"/><Relationship Id="rId10" Type="http://schemas.openxmlformats.org/officeDocument/2006/relationships/slide" Target="slide22.xml"/><Relationship Id="rId1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slide" Target="slide13.xml"/><Relationship Id="rId7" Type="http://schemas.openxmlformats.org/officeDocument/2006/relationships/slide" Target="slide11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3" Type="http://schemas.openxmlformats.org/officeDocument/2006/relationships/slide" Target="slide5.xml"/><Relationship Id="rId2" Type="http://schemas.openxmlformats.org/officeDocument/2006/relationships/slide" Target="slide4.xml"/><Relationship Id="rId13" Type="http://schemas.openxmlformats.org/officeDocument/2006/relationships/slideLayout" Target="../slideLayouts/slideLayout1.xml"/><Relationship Id="rId12" Type="http://schemas.openxmlformats.org/officeDocument/2006/relationships/image" Target="../media/image23.png"/><Relationship Id="rId11" Type="http://schemas.openxmlformats.org/officeDocument/2006/relationships/slide" Target="slide25.xml"/><Relationship Id="rId10" Type="http://schemas.openxmlformats.org/officeDocument/2006/relationships/slide" Target="slide22.xml"/><Relationship Id="rId1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slide" Target="slide13.xml"/><Relationship Id="rId7" Type="http://schemas.openxmlformats.org/officeDocument/2006/relationships/slide" Target="slide11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3" Type="http://schemas.openxmlformats.org/officeDocument/2006/relationships/slide" Target="slide5.xml"/><Relationship Id="rId2" Type="http://schemas.openxmlformats.org/officeDocument/2006/relationships/slide" Target="slide4.xml"/><Relationship Id="rId13" Type="http://schemas.openxmlformats.org/officeDocument/2006/relationships/slideLayout" Target="../slideLayouts/slideLayout2.xml"/><Relationship Id="rId12" Type="http://schemas.openxmlformats.org/officeDocument/2006/relationships/image" Target="../media/image24.png"/><Relationship Id="rId11" Type="http://schemas.openxmlformats.org/officeDocument/2006/relationships/slide" Target="slide25.xml"/><Relationship Id="rId10" Type="http://schemas.openxmlformats.org/officeDocument/2006/relationships/slide" Target="slide22.xml"/><Relationship Id="rId1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slide" Target="slide13.xml"/><Relationship Id="rId7" Type="http://schemas.openxmlformats.org/officeDocument/2006/relationships/slide" Target="slide11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3" Type="http://schemas.openxmlformats.org/officeDocument/2006/relationships/slide" Target="slide5.xml"/><Relationship Id="rId2" Type="http://schemas.openxmlformats.org/officeDocument/2006/relationships/slide" Target="slide4.xml"/><Relationship Id="rId14" Type="http://schemas.openxmlformats.org/officeDocument/2006/relationships/slideLayout" Target="../slideLayouts/slideLayout9.xml"/><Relationship Id="rId13" Type="http://schemas.openxmlformats.org/officeDocument/2006/relationships/image" Target="../media/image25.png"/><Relationship Id="rId12" Type="http://schemas.openxmlformats.org/officeDocument/2006/relationships/image" Target="../media/image23.png"/><Relationship Id="rId11" Type="http://schemas.openxmlformats.org/officeDocument/2006/relationships/slide" Target="slide25.xml"/><Relationship Id="rId10" Type="http://schemas.openxmlformats.org/officeDocument/2006/relationships/slide" Target="slide22.xml"/><Relationship Id="rId1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slide" Target="slide13.xml"/><Relationship Id="rId7" Type="http://schemas.openxmlformats.org/officeDocument/2006/relationships/slide" Target="slide11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3" Type="http://schemas.openxmlformats.org/officeDocument/2006/relationships/slide" Target="slide5.xml"/><Relationship Id="rId2" Type="http://schemas.openxmlformats.org/officeDocument/2006/relationships/slide" Target="slide4.xml"/><Relationship Id="rId13" Type="http://schemas.openxmlformats.org/officeDocument/2006/relationships/slideLayout" Target="../slideLayouts/slideLayout1.xml"/><Relationship Id="rId12" Type="http://schemas.openxmlformats.org/officeDocument/2006/relationships/image" Target="../media/image26.png"/><Relationship Id="rId11" Type="http://schemas.openxmlformats.org/officeDocument/2006/relationships/slide" Target="slide25.xml"/><Relationship Id="rId10" Type="http://schemas.openxmlformats.org/officeDocument/2006/relationships/slide" Target="slide22.xml"/><Relationship Id="rId1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slide" Target="slide11.xml"/><Relationship Id="rId8" Type="http://schemas.openxmlformats.org/officeDocument/2006/relationships/image" Target="../media/image27.emf"/><Relationship Id="rId7" Type="http://schemas.openxmlformats.org/officeDocument/2006/relationships/package" Target="../embeddings/Document8.docx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3" Type="http://schemas.openxmlformats.org/officeDocument/2006/relationships/slide" Target="slide5.xml"/><Relationship Id="rId2" Type="http://schemas.openxmlformats.org/officeDocument/2006/relationships/slide" Target="slide4.xml"/><Relationship Id="rId18" Type="http://schemas.openxmlformats.org/officeDocument/2006/relationships/vmlDrawing" Target="../drawings/vmlDrawing5.vml"/><Relationship Id="rId17" Type="http://schemas.openxmlformats.org/officeDocument/2006/relationships/slideLayout" Target="../slideLayouts/slideLayout2.xml"/><Relationship Id="rId16" Type="http://schemas.openxmlformats.org/officeDocument/2006/relationships/image" Target="../media/image26.png"/><Relationship Id="rId15" Type="http://schemas.openxmlformats.org/officeDocument/2006/relationships/image" Target="../media/image28.emf"/><Relationship Id="rId14" Type="http://schemas.openxmlformats.org/officeDocument/2006/relationships/package" Target="../embeddings/Document9.docx"/><Relationship Id="rId13" Type="http://schemas.openxmlformats.org/officeDocument/2006/relationships/slide" Target="slide25.xml"/><Relationship Id="rId12" Type="http://schemas.openxmlformats.org/officeDocument/2006/relationships/slide" Target="slide22.xml"/><Relationship Id="rId11" Type="http://schemas.openxmlformats.org/officeDocument/2006/relationships/slide" Target="slide16.xml"/><Relationship Id="rId10" Type="http://schemas.openxmlformats.org/officeDocument/2006/relationships/slide" Target="slide13.xml"/><Relationship Id="rId1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slide" Target="slide11.xml"/><Relationship Id="rId8" Type="http://schemas.openxmlformats.org/officeDocument/2006/relationships/image" Target="../media/image29.emf"/><Relationship Id="rId7" Type="http://schemas.openxmlformats.org/officeDocument/2006/relationships/package" Target="../embeddings/Document10.docx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3" Type="http://schemas.openxmlformats.org/officeDocument/2006/relationships/slide" Target="slide5.xml"/><Relationship Id="rId2" Type="http://schemas.openxmlformats.org/officeDocument/2006/relationships/slide" Target="slide4.xml"/><Relationship Id="rId16" Type="http://schemas.openxmlformats.org/officeDocument/2006/relationships/vmlDrawing" Target="../drawings/vmlDrawing6.vml"/><Relationship Id="rId15" Type="http://schemas.openxmlformats.org/officeDocument/2006/relationships/slideLayout" Target="../slideLayouts/slideLayout2.xml"/><Relationship Id="rId14" Type="http://schemas.openxmlformats.org/officeDocument/2006/relationships/image" Target="../media/image26.png"/><Relationship Id="rId13" Type="http://schemas.openxmlformats.org/officeDocument/2006/relationships/slide" Target="slide25.xml"/><Relationship Id="rId12" Type="http://schemas.openxmlformats.org/officeDocument/2006/relationships/slide" Target="slide22.xml"/><Relationship Id="rId11" Type="http://schemas.openxmlformats.org/officeDocument/2006/relationships/slide" Target="slide16.xml"/><Relationship Id="rId10" Type="http://schemas.openxmlformats.org/officeDocument/2006/relationships/slide" Target="slide13.xml"/><Relationship Id="rId1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slide" Target="slide13.xml"/><Relationship Id="rId7" Type="http://schemas.openxmlformats.org/officeDocument/2006/relationships/slide" Target="slide11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3" Type="http://schemas.openxmlformats.org/officeDocument/2006/relationships/slide" Target="slide5.xml"/><Relationship Id="rId2" Type="http://schemas.openxmlformats.org/officeDocument/2006/relationships/slide" Target="slide4.xml"/><Relationship Id="rId13" Type="http://schemas.openxmlformats.org/officeDocument/2006/relationships/slideLayout" Target="../slideLayouts/slideLayout2.xml"/><Relationship Id="rId12" Type="http://schemas.openxmlformats.org/officeDocument/2006/relationships/image" Target="../media/image4.png"/><Relationship Id="rId11" Type="http://schemas.openxmlformats.org/officeDocument/2006/relationships/slide" Target="slide25.xml"/><Relationship Id="rId10" Type="http://schemas.openxmlformats.org/officeDocument/2006/relationships/slide" Target="slide22.xml"/><Relationship Id="rId1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slide" Target="slide13.xml"/><Relationship Id="rId7" Type="http://schemas.openxmlformats.org/officeDocument/2006/relationships/slide" Target="slide11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3" Type="http://schemas.openxmlformats.org/officeDocument/2006/relationships/slide" Target="slide5.xml"/><Relationship Id="rId2" Type="http://schemas.openxmlformats.org/officeDocument/2006/relationships/slide" Target="slide4.xml"/><Relationship Id="rId15" Type="http://schemas.openxmlformats.org/officeDocument/2006/relationships/vmlDrawing" Target="../drawings/vmlDrawing1.vml"/><Relationship Id="rId14" Type="http://schemas.openxmlformats.org/officeDocument/2006/relationships/slideLayout" Target="../slideLayouts/slideLayout10.xml"/><Relationship Id="rId13" Type="http://schemas.openxmlformats.org/officeDocument/2006/relationships/image" Target="../media/image5.emf"/><Relationship Id="rId12" Type="http://schemas.openxmlformats.org/officeDocument/2006/relationships/package" Target="../embeddings/Document1.docx"/><Relationship Id="rId11" Type="http://schemas.openxmlformats.org/officeDocument/2006/relationships/slide" Target="slide25.xml"/><Relationship Id="rId10" Type="http://schemas.openxmlformats.org/officeDocument/2006/relationships/slide" Target="slide22.xml"/><Relationship Id="rId1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slide" Target="slide13.xml"/><Relationship Id="rId7" Type="http://schemas.openxmlformats.org/officeDocument/2006/relationships/slide" Target="slide11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3" Type="http://schemas.openxmlformats.org/officeDocument/2006/relationships/slide" Target="slide5.xml"/><Relationship Id="rId2" Type="http://schemas.openxmlformats.org/officeDocument/2006/relationships/slide" Target="slide4.xml"/><Relationship Id="rId17" Type="http://schemas.openxmlformats.org/officeDocument/2006/relationships/vmlDrawing" Target="../drawings/vmlDrawing2.vml"/><Relationship Id="rId16" Type="http://schemas.openxmlformats.org/officeDocument/2006/relationships/slideLayout" Target="../slideLayouts/slideLayout8.xml"/><Relationship Id="rId15" Type="http://schemas.openxmlformats.org/officeDocument/2006/relationships/image" Target="../media/image7.emf"/><Relationship Id="rId14" Type="http://schemas.openxmlformats.org/officeDocument/2006/relationships/package" Target="../embeddings/Document3.docx"/><Relationship Id="rId13" Type="http://schemas.openxmlformats.org/officeDocument/2006/relationships/image" Target="../media/image6.emf"/><Relationship Id="rId12" Type="http://schemas.openxmlformats.org/officeDocument/2006/relationships/package" Target="../embeddings/Document2.docx"/><Relationship Id="rId11" Type="http://schemas.openxmlformats.org/officeDocument/2006/relationships/slide" Target="slide25.xml"/><Relationship Id="rId10" Type="http://schemas.openxmlformats.org/officeDocument/2006/relationships/slide" Target="slide22.xml"/><Relationship Id="rId1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slide" Target="slide13.xml"/><Relationship Id="rId7" Type="http://schemas.openxmlformats.org/officeDocument/2006/relationships/slide" Target="slide11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3" Type="http://schemas.openxmlformats.org/officeDocument/2006/relationships/slide" Target="slide5.xml"/><Relationship Id="rId20" Type="http://schemas.openxmlformats.org/officeDocument/2006/relationships/vmlDrawing" Target="../drawings/vmlDrawing3.vml"/><Relationship Id="rId2" Type="http://schemas.openxmlformats.org/officeDocument/2006/relationships/slide" Target="slide4.xml"/><Relationship Id="rId19" Type="http://schemas.openxmlformats.org/officeDocument/2006/relationships/slideLayout" Target="../slideLayouts/slideLayout12.xml"/><Relationship Id="rId18" Type="http://schemas.openxmlformats.org/officeDocument/2006/relationships/image" Target="../media/image11.emf"/><Relationship Id="rId17" Type="http://schemas.openxmlformats.org/officeDocument/2006/relationships/package" Target="../embeddings/Document6.docx"/><Relationship Id="rId16" Type="http://schemas.openxmlformats.org/officeDocument/2006/relationships/image" Target="../media/image10.emf"/><Relationship Id="rId15" Type="http://schemas.openxmlformats.org/officeDocument/2006/relationships/package" Target="../embeddings/Document5.docx"/><Relationship Id="rId14" Type="http://schemas.openxmlformats.org/officeDocument/2006/relationships/image" Target="../media/image9.png"/><Relationship Id="rId13" Type="http://schemas.openxmlformats.org/officeDocument/2006/relationships/image" Target="../media/image8.emf"/><Relationship Id="rId12" Type="http://schemas.openxmlformats.org/officeDocument/2006/relationships/package" Target="../embeddings/Document4.docx"/><Relationship Id="rId11" Type="http://schemas.openxmlformats.org/officeDocument/2006/relationships/slide" Target="slide25.xml"/><Relationship Id="rId10" Type="http://schemas.openxmlformats.org/officeDocument/2006/relationships/slide" Target="slide22.xml"/><Relationship Id="rId1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slide" Target="slide13.xml"/><Relationship Id="rId7" Type="http://schemas.openxmlformats.org/officeDocument/2006/relationships/slide" Target="slide11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3" Type="http://schemas.openxmlformats.org/officeDocument/2006/relationships/slide" Target="slide5.xml"/><Relationship Id="rId2" Type="http://schemas.openxmlformats.org/officeDocument/2006/relationships/slide" Target="slide4.xml"/><Relationship Id="rId13" Type="http://schemas.openxmlformats.org/officeDocument/2006/relationships/slideLayout" Target="../slideLayouts/slideLayout1.xml"/><Relationship Id="rId12" Type="http://schemas.openxmlformats.org/officeDocument/2006/relationships/image" Target="../media/image12.png"/><Relationship Id="rId11" Type="http://schemas.openxmlformats.org/officeDocument/2006/relationships/slide" Target="slide25.xml"/><Relationship Id="rId10" Type="http://schemas.openxmlformats.org/officeDocument/2006/relationships/slide" Target="slide22.xml"/><Relationship Id="rId1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slide" Target="slide13.xml"/><Relationship Id="rId7" Type="http://schemas.openxmlformats.org/officeDocument/2006/relationships/slide" Target="slide11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3" Type="http://schemas.openxmlformats.org/officeDocument/2006/relationships/slide" Target="slide5.xml"/><Relationship Id="rId2" Type="http://schemas.openxmlformats.org/officeDocument/2006/relationships/slide" Target="slide4.xml"/><Relationship Id="rId13" Type="http://schemas.openxmlformats.org/officeDocument/2006/relationships/slideLayout" Target="../slideLayouts/slideLayout2.xml"/><Relationship Id="rId12" Type="http://schemas.openxmlformats.org/officeDocument/2006/relationships/image" Target="../media/image12.png"/><Relationship Id="rId11" Type="http://schemas.openxmlformats.org/officeDocument/2006/relationships/slide" Target="slide25.xml"/><Relationship Id="rId10" Type="http://schemas.openxmlformats.org/officeDocument/2006/relationships/slide" Target="slide22.xml"/><Relationship Id="rId1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slide" Target="slide13.xml"/><Relationship Id="rId7" Type="http://schemas.openxmlformats.org/officeDocument/2006/relationships/slide" Target="slide11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3" Type="http://schemas.openxmlformats.org/officeDocument/2006/relationships/slide" Target="slide5.xml"/><Relationship Id="rId2" Type="http://schemas.openxmlformats.org/officeDocument/2006/relationships/slide" Target="slide4.xml"/><Relationship Id="rId13" Type="http://schemas.openxmlformats.org/officeDocument/2006/relationships/slideLayout" Target="../slideLayouts/slideLayout1.xml"/><Relationship Id="rId12" Type="http://schemas.openxmlformats.org/officeDocument/2006/relationships/image" Target="../media/image13.png"/><Relationship Id="rId11" Type="http://schemas.openxmlformats.org/officeDocument/2006/relationships/slide" Target="slide25.xml"/><Relationship Id="rId10" Type="http://schemas.openxmlformats.org/officeDocument/2006/relationships/slide" Target="slide22.xml"/><Relationship Id="rId1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>
            <a:off x="0" y="0"/>
            <a:ext cx="6880485" cy="6859587"/>
          </a:xfrm>
          <a:prstGeom prst="rtTriangle">
            <a:avLst/>
          </a:prstGeom>
          <a:blipFill dpi="0" rotWithShape="1">
            <a:blip r:embed="rId1">
              <a:alphaModFix amt="70000"/>
            </a:blip>
            <a:srcRect/>
            <a:stretch>
              <a:fillRect l="-20000"/>
            </a:stretch>
          </a:blip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zh-CN" altLang="en-US" sz="4800">
              <a:solidFill>
                <a:prstClr val="white"/>
              </a:solidFill>
              <a:latin typeface="迷你简菱心" panose="02010609000101010101" pitchFamily="49" charset="-122"/>
              <a:ea typeface="迷你简菱心" panose="02010609000101010101" pitchFamily="49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38" y="-60498"/>
            <a:ext cx="4711818" cy="4711818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5159101" y="2772451"/>
            <a:ext cx="5441765" cy="16804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  <a:tabLst>
                <a:tab pos="2334895" algn="l"/>
              </a:tabLst>
            </a:pPr>
            <a:r>
              <a:rPr lang="en-US" altLang="zh-CN" sz="4200" b="1" dirty="0" smtClean="0">
                <a:solidFill>
                  <a:srgbClr val="04449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4200" b="1" dirty="0" smtClean="0">
                <a:solidFill>
                  <a:srgbClr val="044491"/>
                </a:solidFill>
                <a:latin typeface="微软雅黑" panose="020B0503020204020204" charset="-122"/>
                <a:ea typeface="微软雅黑" panose="020B0503020204020204" charset="-122"/>
              </a:rPr>
              <a:t>7</a:t>
            </a:r>
            <a:r>
              <a:rPr lang="zh-CN" altLang="zh-CN" sz="4200" b="1" dirty="0" smtClean="0">
                <a:solidFill>
                  <a:srgbClr val="044491"/>
                </a:solidFill>
                <a:latin typeface="微软雅黑" panose="020B0503020204020204" charset="-122"/>
                <a:ea typeface="微软雅黑" panose="020B0503020204020204" charset="-122"/>
              </a:rPr>
              <a:t>＋</a:t>
            </a:r>
            <a:r>
              <a:rPr lang="en-US" altLang="zh-CN" sz="4200" b="1" dirty="0">
                <a:solidFill>
                  <a:srgbClr val="044491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zh-CN" sz="4200" b="1" dirty="0" smtClean="0">
                <a:solidFill>
                  <a:srgbClr val="044491"/>
                </a:solidFill>
                <a:latin typeface="微软雅黑" panose="020B0503020204020204" charset="-122"/>
                <a:ea typeface="微软雅黑" panose="020B0503020204020204" charset="-122"/>
              </a:rPr>
              <a:t>＋</a:t>
            </a:r>
            <a:r>
              <a:rPr lang="en-US" altLang="zh-CN" sz="4200" b="1" dirty="0" smtClean="0">
                <a:solidFill>
                  <a:srgbClr val="044491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en-US" altLang="zh-CN" sz="4200" b="1" dirty="0" smtClean="0">
                <a:solidFill>
                  <a:srgbClr val="04449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4200" b="1" dirty="0" smtClean="0">
              <a:solidFill>
                <a:srgbClr val="04449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2334895" algn="l"/>
              </a:tabLst>
            </a:pPr>
            <a:r>
              <a:rPr lang="zh-CN" altLang="zh-CN" sz="4200" b="1" dirty="0">
                <a:solidFill>
                  <a:srgbClr val="044491"/>
                </a:solidFill>
                <a:latin typeface="微软雅黑" panose="020B0503020204020204" charset="-122"/>
                <a:ea typeface="微软雅黑" panose="020B0503020204020204" charset="-122"/>
              </a:rPr>
              <a:t>章末综合能力滚动练</a:t>
            </a:r>
            <a:endParaRPr lang="zh-CN" altLang="zh-CN" sz="4200" b="1" dirty="0">
              <a:solidFill>
                <a:srgbClr val="04449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5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89206" y="710246"/>
            <a:ext cx="11412000" cy="304799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受力分析，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受到重力、支持力、弹簧水平向右的拉力和木板的摩擦力，根据平衡条件知，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的摩擦力方向向左，故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错误，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正确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60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整体受力分析，在竖直方向上受到重力和支持力，二力平衡，若地面对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有摩擦力，则整体所受合力不为零，故地面对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无摩擦力作用，故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错误，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正确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6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6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7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15" name="Picture 2" descr="269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412" y="3446550"/>
            <a:ext cx="3485588" cy="1567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75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89206" y="621482"/>
            <a:ext cx="11412000" cy="4249216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7.(2019·</a:t>
            </a:r>
            <a:r>
              <a:rPr lang="zh-CN" altLang="zh-CN" sz="26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重庆南开中学</a:t>
            </a:r>
            <a:r>
              <a:rPr lang="en-US" altLang="zh-CN" sz="26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6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月月考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)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如图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5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所示，斜面体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放置于水平地面上，其两侧放有物体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、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C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，物体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C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通过轻绳连接于天花板上，轻绳平行于斜面且处于拉直状态，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、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、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C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均静止，下列说法正确的是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A.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、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间的接触面一定是粗糙的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地面对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一定有摩擦力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C.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、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C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间的接触面可能是光滑的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D.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一共受到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6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个力的作用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9152706" y="4521527"/>
            <a:ext cx="6864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图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</a:rPr>
              <a:t>5</a:t>
            </a:r>
            <a:endParaRPr lang="zh-CN" altLang="en-US" sz="2600" b="1" dirty="0"/>
          </a:p>
        </p:txBody>
      </p:sp>
      <p:sp>
        <p:nvSpPr>
          <p:cNvPr id="30" name="TextBox 14"/>
          <p:cNvSpPr txBox="1"/>
          <p:nvPr/>
        </p:nvSpPr>
        <p:spPr>
          <a:xfrm>
            <a:off x="252938" y="2465115"/>
            <a:ext cx="657692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31" name="TextBox 14"/>
          <p:cNvSpPr txBox="1"/>
          <p:nvPr/>
        </p:nvSpPr>
        <p:spPr>
          <a:xfrm>
            <a:off x="276595" y="3615831"/>
            <a:ext cx="657692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pic>
        <p:nvPicPr>
          <p:cNvPr id="32" name="Picture 52" descr="270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252" y="2073539"/>
            <a:ext cx="3531315" cy="259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89206" y="45418"/>
            <a:ext cx="7866240" cy="229778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zh-CN" altLang="zh-CN" sz="25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以</a:t>
            </a:r>
            <a:r>
              <a:rPr lang="en-US" altLang="zh-CN" sz="25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为研究对象，若</a:t>
            </a:r>
            <a:r>
              <a:rPr lang="en-US" altLang="zh-CN" sz="25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5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间的接触面光滑，则</a:t>
            </a:r>
            <a:r>
              <a:rPr lang="en-US" altLang="zh-CN" sz="25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受到竖直向下的重力和垂直斜面的支持力，重力和支持力不可能平衡，所以</a:t>
            </a:r>
            <a:r>
              <a:rPr lang="en-US" altLang="zh-CN" sz="25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一定受到</a:t>
            </a:r>
            <a:r>
              <a:rPr lang="en-US" altLang="zh-CN" sz="25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</a:t>
            </a:r>
            <a:r>
              <a:rPr lang="en-US" altLang="zh-CN" sz="25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沿斜面向上的静摩擦力，</a:t>
            </a:r>
            <a:r>
              <a:rPr lang="en-US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正确</a:t>
            </a:r>
            <a:r>
              <a:rPr lang="zh-CN" altLang="zh-CN" sz="25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zh-CN" altLang="zh-CN" sz="25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89206" y="2152700"/>
            <a:ext cx="11412000" cy="443195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lvl="0" algn="just">
              <a:lnSpc>
                <a:spcPct val="140000"/>
              </a:lnSpc>
            </a:pPr>
            <a:r>
              <a:rPr lang="zh-CN" altLang="zh-CN" sz="25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以</a:t>
            </a:r>
            <a:r>
              <a:rPr lang="en-US" altLang="zh-CN" sz="25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5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5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5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5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25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整体为研究对象，整体受到重力和地面的支持力，可能受到斜向左上的轻绳的拉力，若轻绳拉力为</a:t>
            </a:r>
            <a:r>
              <a:rPr lang="en-US" altLang="zh-CN" sz="25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0</a:t>
            </a:r>
            <a:r>
              <a:rPr lang="zh-CN" altLang="zh-CN" sz="25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，则地面对</a:t>
            </a:r>
            <a:r>
              <a:rPr lang="en-US" altLang="zh-CN" sz="25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5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没有静摩擦力，</a:t>
            </a:r>
            <a:r>
              <a:rPr lang="en-US" altLang="zh-CN" sz="25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5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错误</a:t>
            </a:r>
            <a:r>
              <a:rPr lang="zh-CN" altLang="zh-CN" sz="25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500" kern="100" dirty="0" smtClean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zh-CN" altLang="zh-CN" sz="25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以</a:t>
            </a:r>
            <a:r>
              <a:rPr lang="en-US" altLang="zh-CN" sz="25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为研究对象，</a:t>
            </a:r>
            <a:r>
              <a:rPr lang="en-US" altLang="zh-CN" sz="25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受到重力和</a:t>
            </a:r>
            <a:r>
              <a:rPr lang="en-US" altLang="zh-CN" sz="25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</a:t>
            </a:r>
            <a:r>
              <a:rPr lang="en-US" altLang="zh-CN" sz="25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的支持力，可能受到斜向左上的轻绳的拉力，若重力、支持力、绳的拉力这三个力平衡，则</a:t>
            </a:r>
            <a:r>
              <a:rPr lang="en-US" altLang="zh-CN" sz="25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5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之间没有静摩擦力，</a:t>
            </a:r>
            <a:r>
              <a:rPr lang="en-US" altLang="zh-CN" sz="25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5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间的接触面可能是光滑的，</a:t>
            </a:r>
            <a:r>
              <a:rPr lang="en-US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正确</a:t>
            </a:r>
            <a:r>
              <a:rPr lang="zh-CN" altLang="zh-CN" sz="25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50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zh-CN" altLang="zh-CN" sz="25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以</a:t>
            </a:r>
            <a:r>
              <a:rPr lang="en-US" altLang="zh-CN" sz="25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为研究对象，若轻绳拉力不为</a:t>
            </a:r>
            <a:r>
              <a:rPr lang="en-US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0</a:t>
            </a:r>
            <a:r>
              <a:rPr lang="zh-CN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且</a:t>
            </a:r>
            <a:r>
              <a:rPr lang="en-US" altLang="zh-CN" sz="25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5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之间有静摩擦力，则此时</a:t>
            </a:r>
            <a:r>
              <a:rPr lang="en-US" altLang="zh-CN" sz="25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受到</a:t>
            </a:r>
            <a:r>
              <a:rPr lang="en-US" altLang="zh-CN" sz="25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</a:t>
            </a:r>
            <a:r>
              <a:rPr lang="en-US" altLang="zh-CN" sz="25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的压力和静摩擦力、</a:t>
            </a:r>
            <a:r>
              <a:rPr lang="en-US" altLang="zh-CN" sz="25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</a:t>
            </a:r>
            <a:r>
              <a:rPr lang="en-US" altLang="zh-CN" sz="25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的压力和静摩擦力、地面对</a:t>
            </a:r>
            <a:r>
              <a:rPr lang="en-US" altLang="zh-CN" sz="25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的支持力和静摩擦力、</a:t>
            </a:r>
            <a:r>
              <a:rPr lang="en-US" altLang="zh-CN" sz="25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的重力共</a:t>
            </a:r>
            <a:r>
              <a:rPr lang="en-US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7</a:t>
            </a:r>
            <a:r>
              <a:rPr lang="zh-CN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个力的作用，</a:t>
            </a:r>
            <a:r>
              <a:rPr lang="en-US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</a:t>
            </a:r>
            <a:r>
              <a:rPr lang="zh-CN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错误</a:t>
            </a:r>
            <a:r>
              <a:rPr lang="en-US" altLang="zh-CN" sz="25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</a:t>
            </a:r>
            <a:endParaRPr lang="zh-CN" altLang="zh-CN" sz="25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6" name="Picture 52" descr="270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359" y="205176"/>
            <a:ext cx="2877456" cy="2118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75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75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75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89206" y="35893"/>
            <a:ext cx="11412000" cy="229868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zh-CN" altLang="zh-CN" sz="2600" b="1" kern="100" dirty="0">
                <a:solidFill>
                  <a:srgbClr val="0000FF"/>
                </a:solidFill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三、非选择题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di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8.(2020·</a:t>
            </a:r>
            <a:r>
              <a:rPr lang="zh-CN" altLang="zh-CN" sz="26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重庆市南岸区模拟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)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某同学在</a:t>
            </a:r>
            <a:r>
              <a:rPr lang="en-US" altLang="zh-CN" sz="26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“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探究弹力和弹簧伸长量的关系</a:t>
            </a:r>
            <a:r>
              <a:rPr lang="en-US" altLang="zh-CN" sz="26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”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时，将轻质弹簧竖直悬挂，弹簧下端挂一个小盘，在小盘中增添砝码，改变弹簧的弹力，通过旁边竖直放置的刻度尺可以读出弹簧末端指针的位置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x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，实验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得到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5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6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7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258226" y="5095503"/>
            <a:ext cx="6864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图</a:t>
            </a:r>
            <a:r>
              <a:rPr lang="en-US" altLang="zh-CN" sz="26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6</a:t>
            </a:r>
            <a:endParaRPr lang="zh-CN" altLang="en-US" sz="2600" dirty="0"/>
          </a:p>
        </p:txBody>
      </p:sp>
      <p:pic>
        <p:nvPicPr>
          <p:cNvPr id="312322" name="Picture 2" descr="272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029" y="2474640"/>
            <a:ext cx="6220801" cy="2888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矩形 20"/>
          <p:cNvSpPr/>
          <p:nvPr/>
        </p:nvSpPr>
        <p:spPr>
          <a:xfrm>
            <a:off x="389206" y="5690617"/>
            <a:ext cx="11412000" cy="61822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刻度尺的最小分度为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0.1 cm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，故读数为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18.00 cm.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89206" y="2259360"/>
            <a:ext cx="5012447" cy="3484006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zh-CN" altLang="zh-CN" sz="2600" kern="100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了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弹簧指针位置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x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与小盘中砝码质量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m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的图象如图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6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乙所示，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g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取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10 m/s</a:t>
            </a:r>
            <a:r>
              <a:rPr lang="en-US" altLang="zh-CN" sz="2600" kern="100" baseline="30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2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回答下列问题：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(1)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某次测量如图甲所示，指针指示的读数为</a:t>
            </a:r>
            <a:r>
              <a:rPr lang="en-US" altLang="zh-CN" sz="2600" kern="100" dirty="0" smtClean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____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__</a:t>
            </a:r>
            <a:r>
              <a:rPr lang="en-US" altLang="zh-CN" sz="2600" kern="100" dirty="0" smtClean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_ 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cm(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刻度尺单位为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cm).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35349" y="4600972"/>
            <a:ext cx="9348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18.00</a:t>
            </a:r>
            <a:endParaRPr lang="zh-CN" alt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89206" y="330279"/>
            <a:ext cx="11412000" cy="72325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(2)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从图乙可求得该弹簧的劲度系数为</a:t>
            </a:r>
            <a:r>
              <a:rPr lang="en-US" altLang="zh-CN" sz="2600" kern="100" dirty="0" smtClean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______ 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N/m(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结果保留两位有效数字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).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5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6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7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312322" name="Picture 2" descr="272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766" y="1260399"/>
            <a:ext cx="6842881" cy="3177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5960715" y="455245"/>
            <a:ext cx="76815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0.30</a:t>
            </a:r>
            <a:endParaRPr lang="zh-CN" altLang="en-US" sz="2600" dirty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478582" y="4653930"/>
          <a:ext cx="10688637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59" name="文档" r:id="rId13" imgW="10690860" imgH="1065530" progId="Word.Document.12">
                  <p:embed/>
                </p:oleObj>
              </mc:Choice>
              <mc:Fallback>
                <p:oleObj name="文档" r:id="rId13" imgW="10690860" imgH="1065530" progId="Word.Document.12">
                  <p:embed/>
                  <p:pic>
                    <p:nvPicPr>
                      <p:cNvPr id="0" name="图片 31335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78582" y="4653930"/>
                        <a:ext cx="10688637" cy="1065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89206" y="198959"/>
            <a:ext cx="11412000" cy="285883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(3)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另一同学在做该实验时有下列做法，其中正确的是</a:t>
            </a:r>
            <a:r>
              <a:rPr lang="en-US" altLang="zh-CN" sz="2600" kern="100" dirty="0" smtClean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_____.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实验中未考虑小盘受到的重力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刻度尺零刻度未与弹簧上端对齐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C.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读取指针指示的读数时，选择弹簧指针上下运动最快的位置读取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D.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在利用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x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－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m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图线计算弹簧的劲度系数时舍弃图中曲线部分数据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5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6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7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245921" y="309067"/>
            <a:ext cx="66556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AD</a:t>
            </a:r>
            <a:endParaRPr lang="zh-CN" altLang="en-US" sz="2600" dirty="0"/>
          </a:p>
        </p:txBody>
      </p:sp>
      <p:sp>
        <p:nvSpPr>
          <p:cNvPr id="17" name="矩形 16"/>
          <p:cNvSpPr/>
          <p:nvPr/>
        </p:nvSpPr>
        <p:spPr>
          <a:xfrm>
            <a:off x="389206" y="3016989"/>
            <a:ext cx="11412000" cy="341809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本实验中采用图象法处理数据，故小盘受到的重力可以不考虑，故选项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正确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60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zh-CN" altLang="zh-CN" sz="26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读数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时刻度尺的零刻度应与弹簧上端对齐，才能准确测量，故选项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错误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60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zh-CN" altLang="zh-CN" sz="26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读指针的读数时，应让弹簧指针静止之后再读取，故选项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错误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60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zh-CN" altLang="zh-CN" sz="26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当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拉力超过弹性限度时，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图线将变成曲线，不再符合胡克定律，故应舍去曲线部分数据，故选项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正确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1" name="Picture 2" descr="272"/>
          <p:cNvPicPr>
            <a:picLocks noChangeAspect="1" noChangeArrowheads="1"/>
          </p:cNvPicPr>
          <p:nvPr/>
        </p:nvPicPr>
        <p:blipFill rotWithShape="1"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28" r="58741" b="289"/>
          <a:stretch>
            <a:fillRect/>
          </a:stretch>
        </p:blipFill>
        <p:spPr bwMode="auto">
          <a:xfrm>
            <a:off x="9412452" y="179909"/>
            <a:ext cx="2333286" cy="214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89206" y="2954313"/>
            <a:ext cx="11412000" cy="3418989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kern="100" dirty="0" smtClean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②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取下钩码，将两绳套系在弹簧末端，用两个弹簧测力计共同将弹簧末端拉到同一位置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O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，记录此时细绳套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OA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、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OB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的方向及两个弹簧测力计相应的读数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；</a:t>
            </a:r>
            <a:endParaRPr lang="en-US" altLang="zh-CN" sz="2600" kern="100" dirty="0" smtClean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③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选好标度，在坐标纸上画出两只弹簧测力计的拉力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F</a:t>
            </a:r>
            <a:r>
              <a:rPr lang="en-US" altLang="zh-CN" sz="2600" i="1" kern="100" baseline="-25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和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F</a:t>
            </a:r>
            <a:r>
              <a:rPr lang="en-US" altLang="zh-CN" sz="2600" i="1" kern="100" baseline="-25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的图示，并根据平行四边形定则求出合力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F</a:t>
            </a:r>
            <a:r>
              <a:rPr lang="zh-CN" altLang="zh-CN" sz="2600" kern="100" baseline="-25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合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；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④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按同一标度，在坐标纸上画出挂一个钩码时弹簧所受的拉力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F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的图示；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⑤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比较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F</a:t>
            </a:r>
            <a:r>
              <a:rPr lang="zh-CN" altLang="zh-CN" sz="2600" kern="100" baseline="-25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合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和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F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的大小和方向，得出结论</a:t>
            </a:r>
            <a:r>
              <a:rPr lang="en-US" altLang="zh-CN" sz="2600" kern="100" dirty="0" smtClean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0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772742" y="2440732"/>
            <a:ext cx="6864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图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</a:rPr>
              <a:t>7</a:t>
            </a:r>
            <a:endParaRPr lang="zh-CN" altLang="en-US" sz="2600" dirty="0"/>
          </a:p>
        </p:txBody>
      </p:sp>
      <p:sp>
        <p:nvSpPr>
          <p:cNvPr id="19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5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6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89206" y="179189"/>
            <a:ext cx="7722224" cy="2828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40000"/>
              </a:lnSpc>
            </a:pPr>
            <a:r>
              <a:rPr lang="en-US" altLang="zh-CN" sz="2600" kern="100" spc="-5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9.(2019·</a:t>
            </a:r>
            <a:r>
              <a:rPr lang="zh-CN" altLang="zh-CN" sz="2600" kern="100" spc="-50" dirty="0">
                <a:solidFill>
                  <a:prstClr val="black"/>
                </a:solidFill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福建莆田市</a:t>
            </a:r>
            <a:r>
              <a:rPr lang="en-US" altLang="zh-CN" sz="2600" kern="100" spc="-50" dirty="0">
                <a:solidFill>
                  <a:prstClr val="black"/>
                </a:solidFill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5</a:t>
            </a:r>
            <a:r>
              <a:rPr lang="zh-CN" altLang="zh-CN" sz="2600" kern="100" spc="-50" dirty="0">
                <a:solidFill>
                  <a:prstClr val="black"/>
                </a:solidFill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月第二次质检</a:t>
            </a:r>
            <a:r>
              <a:rPr lang="en-US" altLang="zh-CN" sz="2600" kern="100" spc="-5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)</a:t>
            </a:r>
            <a:r>
              <a:rPr lang="zh-CN" altLang="zh-CN" sz="2600" kern="100" spc="-5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小明用如图</a:t>
            </a:r>
            <a:r>
              <a:rPr lang="en-US" altLang="zh-CN" sz="2600" kern="100" spc="-5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7</a:t>
            </a:r>
            <a:r>
              <a:rPr lang="zh-CN" altLang="zh-CN" sz="2600" kern="100" spc="-5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的实验装置</a:t>
            </a:r>
            <a:r>
              <a:rPr lang="en-US" altLang="zh-CN" sz="2600" kern="100" spc="-50" dirty="0">
                <a:solidFill>
                  <a:prstClr val="black"/>
                </a:solidFill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“</a:t>
            </a:r>
            <a:r>
              <a:rPr lang="zh-CN" altLang="zh-CN" sz="2600" kern="100" spc="-5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验证力的平行四边形定则</a:t>
            </a:r>
            <a:r>
              <a:rPr lang="en-US" altLang="zh-CN" sz="2600" kern="100" spc="-50" dirty="0">
                <a:solidFill>
                  <a:prstClr val="black"/>
                </a:solidFill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”</a:t>
            </a:r>
            <a:r>
              <a:rPr lang="zh-CN" altLang="zh-CN" sz="2600" kern="100" spc="-5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，实验步骤如下：</a:t>
            </a:r>
            <a:endParaRPr lang="en-US" altLang="zh-CN" sz="2600" kern="100" spc="-5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lvl="0" algn="just">
              <a:lnSpc>
                <a:spcPct val="140000"/>
              </a:lnSpc>
            </a:pPr>
            <a:r>
              <a:rPr lang="en-US" altLang="zh-CN" sz="2600" kern="100" dirty="0">
                <a:solidFill>
                  <a:prstClr val="black"/>
                </a:solidFill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①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将弹簧的一端固定于铁架台上的</a:t>
            </a:r>
            <a:r>
              <a:rPr lang="en-US" altLang="zh-CN" sz="26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C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处，在竖直放置的木板上贴一张坐标纸，在弹簧末端挂上一个重力已知的钩码，在坐标纸上记下此时弹簧末端的位置</a:t>
            </a:r>
            <a:r>
              <a:rPr lang="en-US" altLang="zh-CN" sz="26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O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；</a:t>
            </a:r>
            <a:endParaRPr lang="zh-CN" altLang="zh-CN" sz="260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314370" name="Picture 2" descr="273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2" y="405458"/>
            <a:ext cx="3432967" cy="203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89206" y="4653930"/>
            <a:ext cx="11412000" cy="64823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步骤</a:t>
            </a:r>
            <a:r>
              <a:rPr lang="en-US" altLang="zh-CN" sz="2600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②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中弹簧测力计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的读数为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4.00 N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0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059181" y="3726712"/>
            <a:ext cx="6864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图</a:t>
            </a:r>
            <a:r>
              <a:rPr lang="en-US" altLang="zh-CN" sz="26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8</a:t>
            </a:r>
            <a:endParaRPr lang="zh-CN" altLang="en-US" sz="2600" dirty="0"/>
          </a:p>
        </p:txBody>
      </p:sp>
      <p:sp>
        <p:nvSpPr>
          <p:cNvPr id="19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5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6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89206" y="336932"/>
            <a:ext cx="11412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回答下列问题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：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(1)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步骤</a:t>
            </a:r>
            <a:r>
              <a:rPr lang="en-US" altLang="zh-CN" sz="26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②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中弹簧测力计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的示数如图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8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，该读数为</a:t>
            </a:r>
            <a:r>
              <a:rPr lang="en-US" altLang="zh-CN" sz="2600" kern="100" dirty="0" smtClean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_____ 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N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；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554416" y="1054939"/>
            <a:ext cx="76815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4.00</a:t>
            </a:r>
            <a:endParaRPr lang="zh-CN" altLang="en-US" sz="2600" dirty="0"/>
          </a:p>
        </p:txBody>
      </p:sp>
      <p:pic>
        <p:nvPicPr>
          <p:cNvPr id="314370" name="Picture 2" descr="273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051" y="1917626"/>
            <a:ext cx="4153890" cy="2461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394" name="Picture 2" descr="274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067" y="2133650"/>
            <a:ext cx="4314635" cy="145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17222" y="1917626"/>
            <a:ext cx="1169496" cy="72325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答案　</a:t>
            </a:r>
            <a:endParaRPr lang="zh-CN" altLang="en-US" sz="2600" dirty="0">
              <a:solidFill>
                <a:prstClr val="black"/>
              </a:solidFill>
            </a:endParaRPr>
          </a:p>
        </p:txBody>
      </p:sp>
      <p:sp>
        <p:nvSpPr>
          <p:cNvPr id="20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486622" y="4809559"/>
            <a:ext cx="6864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图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</a:rPr>
              <a:t>9</a:t>
            </a:r>
            <a:endParaRPr lang="zh-CN" altLang="en-US" sz="2600" dirty="0"/>
          </a:p>
        </p:txBody>
      </p:sp>
      <p:sp>
        <p:nvSpPr>
          <p:cNvPr id="19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5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6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89206" y="511842"/>
            <a:ext cx="11412000" cy="1217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(2)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图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9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中已画出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F</a:t>
            </a:r>
            <a:r>
              <a:rPr lang="en-US" altLang="zh-CN" sz="2600" i="1" kern="100" baseline="-25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和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F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的图示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(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小方格的边长表示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1.0 N)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F</a:t>
            </a:r>
            <a:r>
              <a:rPr lang="en-US" altLang="zh-CN" sz="2600" i="1" kern="100" baseline="-25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的方向如图中虚线所示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请在图中画出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F</a:t>
            </a:r>
            <a:r>
              <a:rPr lang="en-US" altLang="zh-CN" sz="2600" i="1" kern="100" baseline="-25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的图示，并根据平行四边形定则画出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F</a:t>
            </a:r>
            <a:r>
              <a:rPr lang="en-US" altLang="zh-CN" sz="2600" i="1" kern="100" baseline="-25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和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F</a:t>
            </a:r>
            <a:r>
              <a:rPr lang="en-US" altLang="zh-CN" sz="2600" i="1" kern="100" baseline="-25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的合力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F</a:t>
            </a:r>
            <a:r>
              <a:rPr lang="zh-CN" altLang="zh-CN" sz="2600" kern="100" baseline="-25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合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；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316418" name="Picture 2" descr="275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570" y="2149218"/>
            <a:ext cx="2942510" cy="2688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419" name="Picture 3" descr="276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897" y="2061642"/>
            <a:ext cx="3387634" cy="3080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89206" y="1366109"/>
            <a:ext cx="11412000" cy="64823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画出的图象如图：</a:t>
            </a:r>
            <a:endParaRPr lang="zh-CN" altLang="zh-CN" sz="260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5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6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317442" name="Picture 2" descr="277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008" y="1557586"/>
            <a:ext cx="3726397" cy="3388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750"/>
                                        <p:tgtEl>
                                          <p:spTgt spid="3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389206" y="549474"/>
            <a:ext cx="11412000" cy="484938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solidFill>
                  <a:srgbClr val="0000FF"/>
                </a:solidFill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一、单项选择题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1.(2019</a:t>
            </a:r>
            <a:r>
              <a:rPr lang="en-US" altLang="zh-CN" sz="26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·</a:t>
            </a:r>
            <a:r>
              <a:rPr lang="zh-CN" altLang="zh-CN" sz="26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山西晋中市适应性调研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)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用一轻绳将小球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P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系于光滑竖直墙壁上的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O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点，在墙壁和球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P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之间夹有一矩形物块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Q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，如图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所示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P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、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Q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均处于静止状态，则下列说法正确的是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若绳子变短，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Q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受到的静摩擦力将增大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小球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P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受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4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个力的作用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C.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物块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Q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受到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3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个力的作用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D.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若绳子变短，绳子的拉力将变小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" name="TextBox 14"/>
          <p:cNvSpPr txBox="1"/>
          <p:nvPr/>
        </p:nvSpPr>
        <p:spPr>
          <a:xfrm>
            <a:off x="253033" y="3529905"/>
            <a:ext cx="657692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5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829618" y="5601647"/>
            <a:ext cx="6864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图</a:t>
            </a:r>
            <a:r>
              <a:rPr lang="en-US" altLang="zh-CN" sz="26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1</a:t>
            </a:r>
            <a:endParaRPr lang="zh-CN" altLang="en-US" sz="2600" dirty="0"/>
          </a:p>
        </p:txBody>
      </p:sp>
      <p:pic>
        <p:nvPicPr>
          <p:cNvPr id="306178" name="Picture 2" descr="260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189" y="2417300"/>
            <a:ext cx="1515265" cy="3388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5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6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89206" y="909514"/>
            <a:ext cx="11412000" cy="3618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(3)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本次实验中，若保持弹簧测力计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的读数不变，增大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OA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与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OC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的夹角，为将弹簧末端拉到同一位置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O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，可采用的办法是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________.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增大弹簧测力计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的读数，减小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OB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与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OC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之间的夹角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增大弹簧测力计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的读数，增大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OB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与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OC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之间的夹角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C.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减小弹簧测力计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的读数，减小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OB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与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OC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之间的夹角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D.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减小弹簧测力计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的读数，增大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OB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与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OC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之间的夹角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940390" y="1626112"/>
            <a:ext cx="64793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CD</a:t>
            </a:r>
            <a:endParaRPr lang="zh-CN" altLang="en-US" sz="2600" dirty="0"/>
          </a:p>
        </p:txBody>
      </p:sp>
      <p:pic>
        <p:nvPicPr>
          <p:cNvPr id="314370" name="Picture 2" descr="273"/>
          <p:cNvPicPr>
            <a:picLocks noChangeAspect="1" noChangeArrowheads="1"/>
          </p:cNvPicPr>
          <p:nvPr/>
        </p:nvPicPr>
        <p:blipFill rotWithShape="1"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04"/>
          <a:stretch>
            <a:fillRect/>
          </a:stretch>
        </p:blipFill>
        <p:spPr bwMode="auto">
          <a:xfrm>
            <a:off x="8869610" y="1873742"/>
            <a:ext cx="2425698" cy="2461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89206" y="621482"/>
            <a:ext cx="11412000" cy="244782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若保持弹簧测力计</a:t>
            </a:r>
            <a:r>
              <a:rPr lang="en-US" altLang="zh-CN" sz="26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的读数不变，逐渐增大</a:t>
            </a:r>
            <a:r>
              <a:rPr lang="en-US" altLang="zh-CN" sz="26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OA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sz="26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OC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的夹角，甲、乙两个弹簧测力计弹力的合力不变，如图所示，则可知采用的方法是：减小弹簧测力计</a:t>
            </a:r>
            <a:r>
              <a:rPr lang="en-US" altLang="zh-CN" sz="26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的读数，减小</a:t>
            </a:r>
            <a:r>
              <a:rPr lang="en-US" altLang="zh-CN" sz="26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OB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sz="26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OC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之间的夹角；或者减小弹簧测力计</a:t>
            </a:r>
            <a:r>
              <a:rPr lang="en-US" altLang="zh-CN" sz="26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的读数，增大</a:t>
            </a:r>
            <a:r>
              <a:rPr lang="en-US" altLang="zh-CN" sz="26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OB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sz="26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OC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之间的夹角，故选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D.</a:t>
            </a:r>
            <a:endParaRPr lang="zh-CN" altLang="zh-CN" sz="260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5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6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318466" name="Picture 2" descr="278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272" y="3236029"/>
            <a:ext cx="3445868" cy="2281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750"/>
                                        <p:tgtEl>
                                          <p:spTgt spid="3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89206" y="261442"/>
            <a:ext cx="11412000" cy="317007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10.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质量为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m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0.8 kg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的砝码悬挂在轻绳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PA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和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PB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的结点上并处于静止状态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PA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与竖直方向的夹角为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37°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PB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沿水平方向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质量为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M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10 kg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的木块与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PB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相连，静止于倾角为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37°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的斜面上，如图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10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所示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.(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取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g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10 m/s</a:t>
            </a:r>
            <a:r>
              <a:rPr lang="en-US" altLang="zh-CN" sz="2600" kern="100" baseline="30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2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sin 37°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0.6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lang="en-US" altLang="zh-CN" sz="2600" kern="100" dirty="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cos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 37°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0.8)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求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：</a:t>
            </a:r>
            <a:endParaRPr lang="en-US" altLang="zh-CN" sz="2600" kern="100" dirty="0" smtClean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(1)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轻绳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PB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拉力的大小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；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0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394414" y="5475715"/>
            <a:ext cx="85311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图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</a:rPr>
              <a:t>10</a:t>
            </a:r>
            <a:endParaRPr lang="zh-CN" altLang="en-US" sz="2600" dirty="0"/>
          </a:p>
        </p:txBody>
      </p:sp>
      <p:pic>
        <p:nvPicPr>
          <p:cNvPr id="319490" name="Picture 2" descr="279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117" y="2277666"/>
            <a:ext cx="5615000" cy="3223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矩形 22"/>
          <p:cNvSpPr/>
          <p:nvPr/>
        </p:nvSpPr>
        <p:spPr>
          <a:xfrm>
            <a:off x="389206" y="3357628"/>
            <a:ext cx="11412000" cy="64823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答案　</a:t>
            </a:r>
            <a:r>
              <a:rPr lang="en-US" altLang="zh-CN" sz="26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6 N</a:t>
            </a:r>
            <a:r>
              <a:rPr lang="zh-CN" altLang="zh-CN" sz="26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　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89206" y="1650628"/>
            <a:ext cx="11412000" cy="18476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分析结点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的受力情况，如图甲所示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en-US" altLang="zh-CN" sz="260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正交分解，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lang="en-US" altLang="zh-CN" sz="2600" i="1" kern="100" baseline="-250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600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cos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37°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mg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lang="en-US" altLang="zh-CN" sz="2600" i="1" kern="100" baseline="-250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600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sin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37°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lang="en-US" altLang="zh-CN" sz="2600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联立解得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lang="en-US" altLang="zh-CN" sz="2600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6 N</a:t>
            </a:r>
            <a:r>
              <a:rPr lang="en-US" altLang="zh-CN" sz="26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289881" name="Picture 89" descr="280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438" y="1015010"/>
            <a:ext cx="2237033" cy="3118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750"/>
                                        <p:tgtEl>
                                          <p:spTgt spid="28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75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75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89206" y="621482"/>
            <a:ext cx="11412000" cy="64823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(2)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木块所受斜面的摩擦力和弹力大小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0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319490" name="Picture 2" descr="279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206" y="14139"/>
            <a:ext cx="5615000" cy="3223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矩形 22"/>
          <p:cNvSpPr/>
          <p:nvPr/>
        </p:nvSpPr>
        <p:spPr>
          <a:xfrm>
            <a:off x="389206" y="1845618"/>
            <a:ext cx="11412000" cy="64823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答案　</a:t>
            </a:r>
            <a:r>
              <a:rPr lang="en-US" altLang="zh-CN" sz="26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64.8 N</a:t>
            </a:r>
            <a:r>
              <a:rPr lang="zh-CN" altLang="zh-CN" sz="26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　</a:t>
            </a:r>
            <a:r>
              <a:rPr lang="en-US" altLang="zh-CN" sz="26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76.4 N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89206" y="3507863"/>
            <a:ext cx="8586320" cy="252374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分析木块的受力情况，如图乙所示：</a:t>
            </a:r>
            <a:endParaRPr lang="en-US" altLang="zh-CN" sz="2600" kern="10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正交分解，沿斜面方向上，</a:t>
            </a:r>
            <a:r>
              <a:rPr lang="en-US" altLang="zh-CN" sz="2600" i="1" kern="1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lang="en-US" altLang="zh-CN" sz="2600" kern="100" baseline="-250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i="1" kern="1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Mg</a:t>
            </a:r>
            <a:r>
              <a:rPr lang="en-US" altLang="zh-CN" sz="2600" kern="1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sin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37°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600" i="1" kern="1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lang="en-US" altLang="zh-CN" sz="2600" i="1" kern="100" baseline="-250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en-US" altLang="zh-CN" sz="2600" kern="100" dirty="0" err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′</a:t>
            </a:r>
            <a:r>
              <a:rPr lang="en-US" altLang="zh-CN" sz="2600" kern="1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cos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37°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，垂直于斜面方向上，</a:t>
            </a:r>
            <a:r>
              <a:rPr lang="en-US" altLang="zh-CN" sz="26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lang="en-US" altLang="zh-CN" sz="2600" kern="1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600" i="1" kern="1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lang="en-US" altLang="zh-CN" sz="2600" i="1" kern="100" baseline="-250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en-US" altLang="zh-CN" sz="2600" kern="100" dirty="0" err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′</a:t>
            </a:r>
            <a:r>
              <a:rPr lang="en-US" altLang="zh-CN" sz="2600" kern="1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sin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37°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i="1" kern="1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Mg</a:t>
            </a:r>
            <a:r>
              <a:rPr lang="en-US" altLang="zh-CN" sz="2600" kern="1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cos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37°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，其中</a:t>
            </a:r>
            <a:r>
              <a:rPr lang="en-US" altLang="zh-CN" sz="26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lang="en-US" altLang="zh-CN" sz="2600" i="1" kern="1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en-US" altLang="zh-CN" sz="2600" kern="1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′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lang="en-US" altLang="zh-CN" sz="2600" i="1" kern="1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，联立解得</a:t>
            </a:r>
            <a:r>
              <a:rPr lang="en-US" altLang="zh-CN" sz="2600" i="1" kern="1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lang="en-US" altLang="zh-CN" sz="2600" kern="100" baseline="-250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64.8 N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lang="en-US" altLang="zh-CN" sz="2600" kern="1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76.4 N.</a:t>
            </a:r>
            <a:endParaRPr lang="zh-CN" altLang="zh-CN" sz="260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320514" name="Picture 2" descr="281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0154" y="3574676"/>
            <a:ext cx="2605722" cy="2834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89206" y="64468"/>
            <a:ext cx="11412000" cy="364905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11.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如图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11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，质量为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5.4 kg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且倾角为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α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37°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的粗糙斜劈放置在水平面上，其与水平面间的动摩擦因数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μ</a:t>
            </a:r>
            <a:r>
              <a:rPr lang="en-US" altLang="zh-CN" sz="2600" kern="100" baseline="-25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0.4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，质量为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5 kg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的物体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放在斜面上且与斜面间的动摩擦因数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μ</a:t>
            </a:r>
            <a:r>
              <a:rPr lang="en-US" altLang="zh-CN" sz="2600" kern="100" baseline="-25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2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0.5.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一根平行于斜面的不可伸长的轻质细线一端固定在物体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上，另一端绕过两个光滑小滑轮固定在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c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处，滑轮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2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下吊有一物体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且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β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74°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，物体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受到斜劈的摩擦力大小为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F</a:t>
            </a:r>
            <a:r>
              <a:rPr lang="en-US" altLang="zh-CN" sz="2600" kern="100" baseline="-25000" dirty="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f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，且最大静摩擦力等于滑动摩擦力，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g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取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10 N/kg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sin 37°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0.6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lang="en-US" altLang="zh-CN" sz="2600" kern="100" dirty="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cos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 37°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0.8.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求：保证系统静止时，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的质量范围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677848" y="5726613"/>
            <a:ext cx="83471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图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</a:rPr>
              <a:t>1</a:t>
            </a:r>
            <a:endParaRPr lang="zh-CN" altLang="en-US" sz="2600" dirty="0"/>
          </a:p>
        </p:txBody>
      </p:sp>
      <p:sp>
        <p:nvSpPr>
          <p:cNvPr id="26" name="矩形 25"/>
          <p:cNvSpPr/>
          <p:nvPr/>
        </p:nvSpPr>
        <p:spPr>
          <a:xfrm>
            <a:off x="389206" y="5586863"/>
            <a:ext cx="4728015" cy="72325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答案　</a:t>
            </a:r>
            <a:r>
              <a:rPr lang="en-US" altLang="zh-CN" sz="26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1.6 kg</a:t>
            </a:r>
            <a:r>
              <a:rPr lang="en-US" altLang="zh-CN" sz="2600" kern="100" dirty="0">
                <a:solidFill>
                  <a:srgbClr val="C00000"/>
                </a:solidFill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≤</a:t>
            </a:r>
            <a:r>
              <a:rPr lang="en-US" altLang="zh-CN" sz="2600" i="1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m</a:t>
            </a:r>
            <a:r>
              <a:rPr lang="en-US" altLang="zh-CN" sz="2600" i="1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</a:t>
            </a:r>
            <a:r>
              <a:rPr lang="en-US" altLang="zh-CN" sz="2600" kern="100" dirty="0">
                <a:solidFill>
                  <a:srgbClr val="C00000"/>
                </a:solidFill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≤</a:t>
            </a:r>
            <a:r>
              <a:rPr lang="en-US" altLang="zh-CN" sz="26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8 kg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304148" name="Picture 20" descr="282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621" y="3738124"/>
            <a:ext cx="4171171" cy="1938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389206" y="453659"/>
            <a:ext cx="11412000" cy="132341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spc="-2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　</a:t>
            </a:r>
            <a:r>
              <a:rPr lang="en-US" altLang="zh-CN" sz="2600" i="1" kern="100" spc="-2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spc="-2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刚要下滑时</a:t>
            </a:r>
            <a:r>
              <a:rPr lang="en-US" altLang="zh-CN" sz="2600" i="1" kern="100" spc="-2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spc="-2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的质量最小，</a:t>
            </a:r>
            <a:r>
              <a:rPr lang="en-US" altLang="zh-CN" sz="2600" i="1" kern="100" spc="-2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spc="-2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受到沿斜面向上的静摩擦力作用，</a:t>
            </a:r>
            <a:r>
              <a:rPr lang="en-US" altLang="zh-CN" sz="2600" i="1" kern="100" spc="-2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</a:t>
            </a:r>
            <a:r>
              <a:rPr lang="en-US" altLang="zh-CN" sz="2600" i="1" kern="100" spc="-20" baseline="-250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600" i="1" kern="100" spc="-2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g</a:t>
            </a:r>
            <a:r>
              <a:rPr lang="en-US" altLang="zh-CN" sz="2600" kern="100" spc="-2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sin</a:t>
            </a:r>
            <a:r>
              <a:rPr lang="en-US" altLang="zh-CN" sz="2600" kern="100" spc="-2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600" i="1" kern="100" spc="-2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α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μ</a:t>
            </a:r>
            <a:r>
              <a:rPr lang="en-US" altLang="zh-CN" sz="26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</a:t>
            </a:r>
            <a:r>
              <a:rPr lang="en-US" altLang="zh-CN" sz="2600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g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cos 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α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lang="en-US" altLang="zh-CN" sz="26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495300" y="1821811"/>
          <a:ext cx="75723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957" name="文档" r:id="rId7" imgW="7578725" imgH="1004570" progId="Word.Document.12">
                  <p:embed/>
                </p:oleObj>
              </mc:Choice>
              <mc:Fallback>
                <p:oleObj name="文档" r:id="rId7" imgW="7578725" imgH="1004570" progId="Word.Document.12">
                  <p:embed/>
                  <p:pic>
                    <p:nvPicPr>
                      <p:cNvPr id="0" name="图片 29195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5300" y="1821811"/>
                        <a:ext cx="7572375" cy="1000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89206" y="2571195"/>
            <a:ext cx="11412000" cy="18476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联立解得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</a:t>
            </a:r>
            <a:r>
              <a:rPr lang="en-US" altLang="zh-CN" sz="2600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en-US" altLang="zh-CN" sz="26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1.6 kg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刚好上滑时，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受到沿斜面向下的静摩擦力作用，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i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</a:t>
            </a:r>
            <a:r>
              <a:rPr lang="en-US" altLang="zh-CN" sz="2600" i="1" kern="100" baseline="-250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g</a:t>
            </a:r>
            <a:r>
              <a:rPr lang="en-US" altLang="zh-CN" sz="2600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sin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α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μ</a:t>
            </a:r>
            <a:r>
              <a:rPr lang="en-US" altLang="zh-CN" sz="26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</a:t>
            </a:r>
            <a:r>
              <a:rPr lang="en-US" altLang="zh-CN" sz="2600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g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cos 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α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lang="en-US" altLang="zh-CN" sz="26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</a:t>
            </a:r>
            <a:r>
              <a:rPr lang="en-US" altLang="zh-CN" sz="2600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′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26" name="对象 25"/>
          <p:cNvGraphicFramePr>
            <a:graphicFrameLocks noChangeAspect="1"/>
          </p:cNvGraphicFramePr>
          <p:nvPr/>
        </p:nvGraphicFramePr>
        <p:xfrm>
          <a:off x="495300" y="4494094"/>
          <a:ext cx="75723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958" name="文档" r:id="rId14" imgW="7578725" imgH="1005840" progId="Word.Document.12">
                  <p:embed/>
                </p:oleObj>
              </mc:Choice>
              <mc:Fallback>
                <p:oleObj name="文档" r:id="rId14" imgW="7578725" imgH="1005840" progId="Word.Document.12">
                  <p:embed/>
                  <p:pic>
                    <p:nvPicPr>
                      <p:cNvPr id="0" name="图片 29195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95300" y="4494094"/>
                        <a:ext cx="7572375" cy="1000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矩形 27"/>
          <p:cNvSpPr/>
          <p:nvPr/>
        </p:nvSpPr>
        <p:spPr>
          <a:xfrm>
            <a:off x="389206" y="5249044"/>
            <a:ext cx="11412000" cy="64733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联立解得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</a:t>
            </a:r>
            <a:r>
              <a:rPr lang="en-US" altLang="zh-CN" sz="2600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en-US" altLang="zh-CN" sz="26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8 kg.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9" name="Picture 20" descr="282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334" y="1227442"/>
            <a:ext cx="4171171" cy="1938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75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75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75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75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389206" y="957715"/>
            <a:ext cx="11412000" cy="18476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当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沿斜面有上滑趋势，且斜劈相对于地面刚好滑动时，研究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和斜劈组成的整体，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i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lang="en-US" altLang="zh-CN" sz="2600" kern="100" baseline="-250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</a:t>
            </a:r>
            <a:r>
              <a:rPr lang="en-US" altLang="zh-CN" sz="2600" kern="100" dirty="0" err="1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″</a:t>
            </a:r>
            <a:r>
              <a:rPr lang="en-US" altLang="zh-CN" sz="2600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cos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53°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μ</a:t>
            </a:r>
            <a:r>
              <a:rPr lang="en-US" altLang="zh-CN" sz="26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Mg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</a:t>
            </a:r>
            <a:r>
              <a:rPr lang="en-US" altLang="zh-CN" sz="2600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g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lang="en-US" altLang="zh-CN" sz="2600" kern="100" baseline="-250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</a:t>
            </a:r>
            <a:r>
              <a:rPr lang="en-US" altLang="zh-CN" sz="2600" kern="100" dirty="0" err="1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″</a:t>
            </a:r>
            <a:r>
              <a:rPr lang="en-US" altLang="zh-CN" sz="2600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sin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53°)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495300" y="2926031"/>
          <a:ext cx="75723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43" name="文档" r:id="rId7" imgW="7578725" imgH="1005840" progId="Word.Document.12">
                  <p:embed/>
                </p:oleObj>
              </mc:Choice>
              <mc:Fallback>
                <p:oleObj name="文档" r:id="rId7" imgW="7578725" imgH="1005840" progId="Word.Document.12">
                  <p:embed/>
                  <p:pic>
                    <p:nvPicPr>
                      <p:cNvPr id="0" name="图片 32154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5300" y="2926031"/>
                        <a:ext cx="7572375" cy="1000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89206" y="3766473"/>
            <a:ext cx="11412000" cy="1247497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联立解得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</a:t>
            </a:r>
            <a:r>
              <a:rPr lang="en-US" altLang="zh-CN" sz="2600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en-US" altLang="zh-CN" sz="26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600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≈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23.77 kg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综上可知，保证系统静止时，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的质量范围为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1.6 kg</a:t>
            </a:r>
            <a:r>
              <a:rPr lang="en-US" altLang="zh-CN" sz="26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≤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</a:t>
            </a:r>
            <a:r>
              <a:rPr lang="en-US" altLang="zh-CN" sz="2600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en-US" altLang="zh-CN" sz="26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≤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8 kg.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9" name="Picture 20" descr="282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334" y="1701602"/>
            <a:ext cx="4171171" cy="1938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75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75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75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角三角形 7"/>
          <p:cNvSpPr/>
          <p:nvPr/>
        </p:nvSpPr>
        <p:spPr>
          <a:xfrm>
            <a:off x="0" y="0"/>
            <a:ext cx="6880485" cy="6859587"/>
          </a:xfrm>
          <a:prstGeom prst="rtTriangle">
            <a:avLst/>
          </a:prstGeom>
          <a:blipFill dpi="0" rotWithShape="1">
            <a:blip r:embed="rId1">
              <a:alphaModFix amt="70000"/>
            </a:blip>
            <a:srcRect/>
            <a:stretch>
              <a:fillRect l="-20000"/>
            </a:stretch>
          </a:blip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zh-CN" altLang="en-US" sz="4800">
              <a:solidFill>
                <a:prstClr val="white"/>
              </a:solidFill>
              <a:latin typeface="迷你简菱心" panose="02010609000101010101" pitchFamily="49" charset="-122"/>
              <a:ea typeface="迷你简菱心" panose="02010609000101010101" pitchFamily="49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38" y="-60498"/>
            <a:ext cx="4711818" cy="4711818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5159101" y="2772451"/>
            <a:ext cx="5441765" cy="16804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  <a:tabLst>
                <a:tab pos="2334895" algn="l"/>
              </a:tabLst>
            </a:pPr>
            <a:r>
              <a:rPr lang="en-US" altLang="zh-CN" sz="4200" b="1" dirty="0" smtClean="0">
                <a:solidFill>
                  <a:srgbClr val="04449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4200" b="1" dirty="0" smtClean="0">
                <a:solidFill>
                  <a:srgbClr val="044491"/>
                </a:solidFill>
                <a:latin typeface="微软雅黑" panose="020B0503020204020204" charset="-122"/>
                <a:ea typeface="微软雅黑" panose="020B0503020204020204" charset="-122"/>
              </a:rPr>
              <a:t>7</a:t>
            </a:r>
            <a:r>
              <a:rPr lang="zh-CN" altLang="zh-CN" sz="4200" b="1" dirty="0" smtClean="0">
                <a:solidFill>
                  <a:srgbClr val="044491"/>
                </a:solidFill>
                <a:latin typeface="微软雅黑" panose="020B0503020204020204" charset="-122"/>
                <a:ea typeface="微软雅黑" panose="020B0503020204020204" charset="-122"/>
              </a:rPr>
              <a:t>＋</a:t>
            </a:r>
            <a:r>
              <a:rPr lang="en-US" altLang="zh-CN" sz="4200" b="1" dirty="0">
                <a:solidFill>
                  <a:srgbClr val="044491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zh-CN" sz="4200" b="1" dirty="0" smtClean="0">
                <a:solidFill>
                  <a:srgbClr val="044491"/>
                </a:solidFill>
                <a:latin typeface="微软雅黑" panose="020B0503020204020204" charset="-122"/>
                <a:ea typeface="微软雅黑" panose="020B0503020204020204" charset="-122"/>
              </a:rPr>
              <a:t>＋</a:t>
            </a:r>
            <a:r>
              <a:rPr lang="en-US" altLang="zh-CN" sz="4200" b="1" dirty="0" smtClean="0">
                <a:solidFill>
                  <a:srgbClr val="044491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en-US" altLang="zh-CN" sz="4200" b="1" dirty="0" smtClean="0">
                <a:solidFill>
                  <a:srgbClr val="04449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4200" b="1" dirty="0" smtClean="0">
              <a:solidFill>
                <a:srgbClr val="04449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2334895" algn="l"/>
              </a:tabLst>
            </a:pPr>
            <a:r>
              <a:rPr lang="zh-CN" altLang="zh-CN" sz="4200" b="1" dirty="0">
                <a:solidFill>
                  <a:srgbClr val="044491"/>
                </a:solidFill>
                <a:latin typeface="微软雅黑" panose="020B0503020204020204" charset="-122"/>
                <a:ea typeface="微软雅黑" panose="020B0503020204020204" charset="-122"/>
              </a:rPr>
              <a:t>章末综合能力滚动练</a:t>
            </a:r>
            <a:endParaRPr lang="zh-CN" altLang="zh-CN" sz="4200" b="1" dirty="0">
              <a:solidFill>
                <a:srgbClr val="04449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389206" y="549474"/>
            <a:ext cx="9306400" cy="372407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　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Q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受到的静摩擦力竖直向上，与其重力平衡，与绳子长度无关，所以若绳子变短，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Q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受到的静摩擦力不变，故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错误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60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i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受到重力、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Q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的支持力、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Q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的静摩擦力、绳子的拉力，共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个力作用，故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正确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60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altLang="zh-CN" sz="2600" i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Q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受到重力、墙壁的弹力、</a:t>
            </a:r>
            <a:r>
              <a:rPr lang="en-US" altLang="zh-CN" sz="26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的压力和静摩擦力，共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个力作用，故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错误</a:t>
            </a:r>
            <a:r>
              <a:rPr lang="zh-CN" altLang="zh-CN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600" kern="10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1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89206" y="4095972"/>
            <a:ext cx="11412000" cy="18476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设绳子与竖直方向的夹角为</a:t>
            </a:r>
            <a:r>
              <a:rPr lang="en-US" altLang="zh-CN" sz="2600" i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α</a:t>
            </a:r>
            <a:r>
              <a:rPr lang="zh-CN" altLang="zh-CN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i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</a:t>
            </a:r>
            <a:r>
              <a:rPr lang="zh-CN" altLang="zh-CN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的重力为</a:t>
            </a:r>
            <a:r>
              <a:rPr lang="en-US" altLang="zh-CN" sz="2600" i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G</a:t>
            </a:r>
            <a:r>
              <a:rPr lang="zh-CN" altLang="zh-CN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，绳子的拉力大小为</a:t>
            </a:r>
            <a:r>
              <a:rPr lang="en-US" altLang="zh-CN" sz="2600" i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lang="en-US" altLang="zh-CN" sz="2600" kern="1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</a:t>
            </a:r>
            <a:r>
              <a:rPr lang="zh-CN" altLang="zh-CN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，则由平衡条件得：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lang="en-US" altLang="zh-CN" sz="2600" kern="100" baseline="-250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G</a:t>
            </a:r>
            <a:r>
              <a:rPr lang="en-US" altLang="zh-CN" sz="2600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Q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G</a:t>
            </a:r>
            <a:r>
              <a:rPr lang="en-US" altLang="zh-CN" sz="2600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lang="en-US" altLang="zh-CN" sz="2600" kern="100" baseline="-250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lang="en-US" altLang="zh-CN" sz="2600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′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lang="en-US" altLang="zh-CN" sz="2600" kern="100" baseline="-250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</a:t>
            </a:r>
            <a:r>
              <a:rPr lang="en-US" altLang="zh-CN" sz="2600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cos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α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lang="en-US" altLang="zh-CN" sz="2600" kern="100" baseline="-250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lang="en-US" altLang="zh-CN" sz="2600" kern="100" baseline="-250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lang="en-US" altLang="zh-CN" sz="2600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′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则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G</a:t>
            </a:r>
            <a:r>
              <a:rPr lang="en-US" altLang="zh-CN" sz="2600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G</a:t>
            </a:r>
            <a:r>
              <a:rPr lang="en-US" altLang="zh-CN" sz="2600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Q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lang="en-US" altLang="zh-CN" sz="2600" kern="100" baseline="-250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</a:t>
            </a:r>
            <a:r>
              <a:rPr lang="en-US" altLang="zh-CN" sz="2600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cos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α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G</a:t>
            </a:r>
            <a:r>
              <a:rPr lang="en-US" altLang="zh-CN" sz="2600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G</a:t>
            </a:r>
            <a:r>
              <a:rPr lang="en-US" altLang="zh-CN" sz="2600" i="1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Q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不变，若绳子变短，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α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变大，</a:t>
            </a:r>
            <a:r>
              <a:rPr lang="en-US" altLang="zh-CN" sz="2600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cos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α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变小，则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lang="en-US" altLang="zh-CN" sz="26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变大，故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错误．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17" name="Picture 2" descr="260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779" y="545092"/>
            <a:ext cx="1515265" cy="3388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75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75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389206" y="557915"/>
            <a:ext cx="11412000" cy="312390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2.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假设某无人机靶机以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300 m</a:t>
            </a:r>
            <a:r>
              <a:rPr lang="en-US" altLang="zh-CN" sz="2600" kern="100" dirty="0">
                <a:latin typeface="IPAPANNEW" panose="02000500070000020004" pitchFamily="2" charset="0"/>
                <a:ea typeface="微软雅黑" panose="020B0503020204020204" charset="-122"/>
                <a:cs typeface="Times New Roman" panose="02020603050405020304" pitchFamily="18" charset="0"/>
              </a:rPr>
              <a:t>/s</a:t>
            </a:r>
            <a:r>
              <a:rPr lang="zh-CN" altLang="zh-CN" sz="2600" kern="100" dirty="0">
                <a:latin typeface="IPAPANNEW" panose="02000500070000020004" pitchFamily="2" charset="0"/>
                <a:ea typeface="微软雅黑" panose="020B0503020204020204" charset="-122"/>
                <a:cs typeface="Times New Roman" panose="02020603050405020304" pitchFamily="18" charset="0"/>
              </a:rPr>
              <a:t>的速度匀速向某个目标飞来，在无人机离目标尚有一段距离时从地面发射导弹，导弹以</a:t>
            </a:r>
            <a:r>
              <a:rPr lang="en-US" altLang="zh-CN" sz="2600" kern="100" dirty="0">
                <a:latin typeface="IPAPANNEW" panose="02000500070000020004" pitchFamily="2" charset="0"/>
                <a:ea typeface="微软雅黑" panose="020B0503020204020204" charset="-122"/>
                <a:cs typeface="Times New Roman" panose="02020603050405020304" pitchFamily="18" charset="0"/>
              </a:rPr>
              <a:t>80 m/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s</a:t>
            </a:r>
            <a:r>
              <a:rPr lang="en-US" altLang="zh-CN" sz="2600" kern="100" baseline="30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2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的加速度做匀加速直线运动，以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1 200 m/s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的速度在目标位置击中该无人机，则导弹发射后击中无人机所需的时间为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A.3.75 s  </a:t>
            </a:r>
            <a:r>
              <a:rPr lang="en-US" altLang="zh-CN" sz="2600" kern="100" dirty="0" smtClean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	B.15 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s  </a:t>
            </a:r>
            <a:r>
              <a:rPr lang="en-US" altLang="zh-CN" sz="2600" kern="100" dirty="0" smtClean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		C.30 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s  </a:t>
            </a:r>
            <a:r>
              <a:rPr lang="en-US" altLang="zh-CN" sz="2600" kern="100" dirty="0" smtClean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		D.45 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s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1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" name="TextBox 14"/>
          <p:cNvSpPr txBox="1"/>
          <p:nvPr/>
        </p:nvSpPr>
        <p:spPr>
          <a:xfrm>
            <a:off x="2690152" y="2943720"/>
            <a:ext cx="657692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3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89206" y="3798887"/>
            <a:ext cx="11412000" cy="1247497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导弹由静止做匀加速直线运动，即</a:t>
            </a:r>
            <a:r>
              <a:rPr lang="en-US" altLang="zh-CN" sz="2600" i="1" kern="100" dirty="0">
                <a:latin typeface="Book Antiqua" panose="0204060205030503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0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0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80 m/s</a:t>
            </a:r>
            <a:r>
              <a:rPr lang="en-US" altLang="zh-CN" sz="2600" kern="100" baseline="30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，据公式</a:t>
            </a:r>
            <a:r>
              <a:rPr lang="en-US" altLang="zh-CN" sz="2600" i="1" kern="100" dirty="0">
                <a:latin typeface="Book Antiqua" panose="0204060205030503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i="1" kern="100" dirty="0">
                <a:latin typeface="Book Antiqua" panose="0204060205030503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0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at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469729" y="5090764"/>
          <a:ext cx="10987087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0" name="文档" r:id="rId12" imgW="10989310" imgH="868680" progId="Word.Document.12">
                  <p:embed/>
                </p:oleObj>
              </mc:Choice>
              <mc:Fallback>
                <p:oleObj name="文档" r:id="rId12" imgW="10989310" imgH="868680" progId="Word.Document.12">
                  <p:embed/>
                  <p:pic>
                    <p:nvPicPr>
                      <p:cNvPr id="0" name="图片 30721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69729" y="5090764"/>
                        <a:ext cx="10987087" cy="868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389206" y="693490"/>
            <a:ext cx="11412000" cy="124839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3.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一质点做匀加速直线运动，在时间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t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内的平均速度为</a:t>
            </a:r>
            <a:r>
              <a:rPr lang="en-US" altLang="zh-CN" sz="2600" i="1" kern="100" dirty="0">
                <a:latin typeface="Book Antiqua" panose="0204060205030503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v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，末速度是初速度的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3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倍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则该质点在时间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t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内的加速度为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2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1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478582" y="1953814"/>
          <a:ext cx="9626600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60" name="文档" r:id="rId12" imgW="9627235" imgH="1062355" progId="Word.Document.12">
                  <p:embed/>
                </p:oleObj>
              </mc:Choice>
              <mc:Fallback>
                <p:oleObj name="文档" r:id="rId12" imgW="9627235" imgH="1062355" progId="Word.Document.12">
                  <p:embed/>
                  <p:pic>
                    <p:nvPicPr>
                      <p:cNvPr id="0" name="图片 30825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78582" y="1953814"/>
                        <a:ext cx="9626600" cy="1062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对象 24"/>
          <p:cNvGraphicFramePr>
            <a:graphicFrameLocks noChangeAspect="1"/>
          </p:cNvGraphicFramePr>
          <p:nvPr/>
        </p:nvGraphicFramePr>
        <p:xfrm>
          <a:off x="480169" y="3043808"/>
          <a:ext cx="11110913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61" name="文档" r:id="rId14" imgW="11139170" imgH="2770505" progId="Word.Document.12">
                  <p:embed/>
                </p:oleObj>
              </mc:Choice>
              <mc:Fallback>
                <p:oleObj name="文档" r:id="rId14" imgW="11139170" imgH="2770505" progId="Word.Document.12">
                  <p:embed/>
                  <p:pic>
                    <p:nvPicPr>
                      <p:cNvPr id="0" name="图片 308260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80169" y="3043808"/>
                        <a:ext cx="11110913" cy="2762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14"/>
          <p:cNvSpPr txBox="1"/>
          <p:nvPr/>
        </p:nvSpPr>
        <p:spPr>
          <a:xfrm>
            <a:off x="6617368" y="2088727"/>
            <a:ext cx="657692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89206" y="396405"/>
            <a:ext cx="11412000" cy="252374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4.(2019·</a:t>
            </a:r>
            <a:r>
              <a:rPr lang="zh-CN" altLang="zh-CN" sz="26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山东济南市</a:t>
            </a:r>
            <a:r>
              <a:rPr lang="en-US" altLang="zh-CN" sz="26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6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月模拟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)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如图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2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所示，在倾角为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37°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的斜面上放置一质量为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0.5 kg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的物体，用一大小为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 N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的平行斜面底边的水平力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F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推物体时，物体保持静止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已知物体与斜面间的动摩擦因数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为</a:t>
            </a:r>
            <a:r>
              <a:rPr lang="en-US" altLang="zh-CN" sz="2600" kern="100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 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物体受到的摩擦力大小为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(sin 37°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0.6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lang="en-US" altLang="zh-CN" sz="2600" kern="100" dirty="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cos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 37°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0.8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g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取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10 m/s</a:t>
            </a:r>
            <a:r>
              <a:rPr lang="en-US" altLang="zh-CN" sz="2600" kern="100" baseline="30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2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)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7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5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401073" y="3843736"/>
            <a:ext cx="6864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图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</a:rPr>
              <a:t>2</a:t>
            </a:r>
            <a:endParaRPr lang="zh-CN" altLang="en-US" sz="2600" dirty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6266381" y="1476525"/>
          <a:ext cx="792163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99" name="文档" r:id="rId12" imgW="793750" imgH="993775" progId="Word.Document.12">
                  <p:embed/>
                </p:oleObj>
              </mc:Choice>
              <mc:Fallback>
                <p:oleObj name="文档" r:id="rId12" imgW="793750" imgH="993775" progId="Word.Document.12">
                  <p:embed/>
                  <p:pic>
                    <p:nvPicPr>
                      <p:cNvPr id="0" name="图片 30929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266381" y="1476525"/>
                        <a:ext cx="792163" cy="992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9250" name="Picture 2" descr="267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334" y="2300026"/>
            <a:ext cx="2993885" cy="166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498475" y="2756819"/>
          <a:ext cx="5459413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00" name="文档" r:id="rId15" imgW="5471160" imgH="1408430" progId="Word.Document.12">
                  <p:embed/>
                </p:oleObj>
              </mc:Choice>
              <mc:Fallback>
                <p:oleObj name="文档" r:id="rId15" imgW="5471160" imgH="1408430" progId="Word.Document.12">
                  <p:embed/>
                  <p:pic>
                    <p:nvPicPr>
                      <p:cNvPr id="0" name="图片 30929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98475" y="2756819"/>
                        <a:ext cx="5459413" cy="1403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3033" y="3366839"/>
            <a:ext cx="657692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graphicFrame>
        <p:nvGraphicFramePr>
          <p:cNvPr id="21" name="对象 20"/>
          <p:cNvGraphicFramePr>
            <a:graphicFrameLocks noChangeAspect="1"/>
          </p:cNvGraphicFramePr>
          <p:nvPr/>
        </p:nvGraphicFramePr>
        <p:xfrm>
          <a:off x="406574" y="4600028"/>
          <a:ext cx="11396662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01" name="文档" r:id="rId17" imgW="11525885" imgH="1269365" progId="Word.Document.12">
                  <p:embed/>
                </p:oleObj>
              </mc:Choice>
              <mc:Fallback>
                <p:oleObj name="文档" r:id="rId17" imgW="11525885" imgH="1269365" progId="Word.Document.12">
                  <p:embed/>
                  <p:pic>
                    <p:nvPicPr>
                      <p:cNvPr id="0" name="图片 30930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06574" y="4600028"/>
                        <a:ext cx="11396662" cy="1255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89206" y="800818"/>
            <a:ext cx="11412000" cy="4249216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5.(2020·</a:t>
            </a:r>
            <a:r>
              <a:rPr lang="zh-CN" altLang="zh-CN" sz="26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山东济宁市质检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)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如图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3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所示，物体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叠放在物体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上，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、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的质量均为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m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，且上、下表面均与斜面平行，它们以共同速度沿倾角为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θ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的固定斜面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C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匀速下滑，重力加速度为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g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，则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A.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、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间没有静摩擦力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B.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受到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的静摩擦力方向沿斜面向上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C.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受到斜面的滑动摩擦力大小为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mg</a:t>
            </a:r>
            <a:r>
              <a:rPr lang="en-US" altLang="zh-CN" sz="2600" kern="100" dirty="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sin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 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θ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D.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与斜面间的动摩擦因数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μ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tan 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θ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2558" y="4384348"/>
            <a:ext cx="657692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8623334" y="4437906"/>
            <a:ext cx="6864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图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</a:rPr>
              <a:t>3</a:t>
            </a:r>
            <a:endParaRPr lang="zh-CN" altLang="en-US" sz="2600" dirty="0"/>
          </a:p>
        </p:txBody>
      </p:sp>
      <p:pic>
        <p:nvPicPr>
          <p:cNvPr id="310274" name="Picture 2" descr="268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429" y="2452624"/>
            <a:ext cx="3308217" cy="202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89206" y="207540"/>
            <a:ext cx="7866240" cy="312390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对物体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受力分析可知，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一定受重力、支持力，将重力分解可知重力有沿斜面向下的分力，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能匀速下滑，受力一定平衡，故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应有沿斜面向上的静摩擦力；根据力的相互作用规律可知，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受到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的静摩擦力应沿斜面向下，故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错误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89206" y="3199169"/>
            <a:ext cx="11412000" cy="304799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zh-CN" altLang="zh-CN" sz="2600" kern="100" spc="-5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</a:t>
            </a:r>
            <a:r>
              <a:rPr lang="en-US" altLang="zh-CN" sz="2600" i="1" kern="100" spc="-5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spc="-5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600" i="1" kern="100" spc="-5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spc="-5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整体受力分析，并将整体重力分解，可知沿斜面方向上，重力的分力与摩擦力等大反向，故</a:t>
            </a:r>
            <a:r>
              <a:rPr lang="en-US" altLang="zh-CN" sz="2600" i="1" kern="100" spc="-5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spc="-5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受的滑动摩擦力沿斜面向上，大小为</a:t>
            </a:r>
            <a:r>
              <a:rPr lang="en-US" altLang="zh-CN" sz="2600" kern="100" spc="-5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600" i="1" kern="100" spc="-5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mg</a:t>
            </a:r>
            <a:r>
              <a:rPr lang="en-US" altLang="zh-CN" sz="2600" kern="100" spc="-5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sin </a:t>
            </a:r>
            <a:r>
              <a:rPr lang="en-US" altLang="zh-CN" sz="2600" i="1" kern="100" spc="-5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θ</a:t>
            </a:r>
            <a:r>
              <a:rPr lang="zh-CN" altLang="zh-CN" sz="2600" kern="100" spc="-5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kern="100" spc="-5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2600" kern="100" spc="-5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错误</a:t>
            </a:r>
            <a:r>
              <a:rPr lang="zh-CN" altLang="zh-CN" sz="2600" kern="100" spc="-5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600" kern="100" spc="-50" dirty="0" smtClean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zh-CN" altLang="zh-CN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</a:t>
            </a:r>
            <a:r>
              <a:rPr lang="en-US" altLang="zh-CN" sz="26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6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整体受力分析，受重力、支持力和滑动摩擦力，由于匀速下滑，故重力沿斜面方向的分力与滑动摩擦力平衡，故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6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mg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sin </a:t>
            </a:r>
            <a:r>
              <a:rPr lang="en-US" altLang="zh-CN" sz="26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θ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μ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·2</a:t>
            </a:r>
            <a:r>
              <a:rPr lang="en-US" altLang="zh-CN" sz="26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mg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cos </a:t>
            </a:r>
            <a:r>
              <a:rPr lang="en-US" altLang="zh-CN" sz="26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θ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，解得</a:t>
            </a:r>
            <a:r>
              <a:rPr lang="en-US" altLang="zh-CN" sz="26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μ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tan </a:t>
            </a:r>
            <a:r>
              <a:rPr lang="en-US" altLang="zh-CN" sz="26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θ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正确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</a:t>
            </a:r>
            <a:endParaRPr lang="zh-CN" altLang="zh-CN" sz="260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2" name="Picture 2" descr="268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857" y="587226"/>
            <a:ext cx="3308217" cy="202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75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75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89206" y="621482"/>
            <a:ext cx="11412000" cy="4324236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solidFill>
                  <a:srgbClr val="0000FF"/>
                </a:solidFill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二、多项选择题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spc="-50" dirty="0" smtClean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6</a:t>
            </a:r>
            <a:r>
              <a:rPr lang="en-US" altLang="zh-CN" sz="2600" kern="100" spc="-5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.(2019·</a:t>
            </a:r>
            <a:r>
              <a:rPr lang="zh-CN" altLang="zh-CN" sz="2600" kern="100" spc="-5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安徽六安市质检</a:t>
            </a:r>
            <a:r>
              <a:rPr lang="en-US" altLang="zh-CN" sz="2600" kern="100" spc="-5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)</a:t>
            </a:r>
            <a:r>
              <a:rPr lang="zh-CN" altLang="zh-CN" sz="2600" kern="100" spc="-5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如图</a:t>
            </a:r>
            <a:r>
              <a:rPr lang="en-US" altLang="zh-CN" sz="2600" kern="100" spc="-5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4</a:t>
            </a:r>
            <a:r>
              <a:rPr lang="zh-CN" altLang="zh-CN" sz="2600" kern="100" spc="-5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所示，水平地面上的</a:t>
            </a:r>
            <a:r>
              <a:rPr lang="en-US" altLang="zh-CN" sz="2600" kern="100" spc="-5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L</a:t>
            </a:r>
            <a:r>
              <a:rPr lang="zh-CN" altLang="zh-CN" sz="2600" kern="100" spc="-5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形木板</a:t>
            </a:r>
            <a:r>
              <a:rPr lang="en-US" altLang="zh-CN" sz="2600" i="1" kern="100" spc="-5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M</a:t>
            </a:r>
            <a:r>
              <a:rPr lang="zh-CN" altLang="zh-CN" sz="2600" kern="100" spc="-5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上放着小木块</a:t>
            </a:r>
            <a:r>
              <a:rPr lang="en-US" altLang="zh-CN" sz="2600" i="1" kern="100" spc="-5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m</a:t>
            </a:r>
            <a:r>
              <a:rPr lang="zh-CN" altLang="zh-CN" sz="2600" kern="100" spc="-5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lang="en-US" altLang="zh-CN" sz="2600" i="1" kern="100" spc="-8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M</a:t>
            </a:r>
            <a:r>
              <a:rPr lang="zh-CN" altLang="zh-CN" sz="2600" kern="100" spc="-8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与</a:t>
            </a:r>
            <a:r>
              <a:rPr lang="en-US" altLang="zh-CN" sz="2600" i="1" kern="100" spc="-8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m</a:t>
            </a:r>
            <a:r>
              <a:rPr lang="zh-CN" altLang="zh-CN" sz="2600" kern="100" spc="-8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间有一个处于拉伸状态的弹簧，整个装置处于静止状态</a:t>
            </a:r>
            <a:r>
              <a:rPr lang="en-US" altLang="zh-CN" sz="2600" kern="100" spc="-8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r>
              <a:rPr lang="zh-CN" altLang="zh-CN" sz="2600" kern="100" spc="-8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下列说法正确的是</a:t>
            </a:r>
            <a:endParaRPr lang="zh-CN" altLang="zh-CN" sz="2600" kern="100" spc="-8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A.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M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对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m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无摩擦力作用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B.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M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对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m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的摩擦力方向向左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C.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地面对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M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的摩擦力方向向左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D.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地面对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M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无摩擦力作用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3508" y="2978696"/>
            <a:ext cx="657692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5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019281" y="4196409"/>
            <a:ext cx="6864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图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</a:rPr>
              <a:t>4</a:t>
            </a:r>
            <a:endParaRPr lang="zh-CN" altLang="en-US" sz="2600" b="1" dirty="0"/>
          </a:p>
        </p:txBody>
      </p:sp>
      <p:sp>
        <p:nvSpPr>
          <p:cNvPr id="14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TextBox 14"/>
          <p:cNvSpPr txBox="1"/>
          <p:nvPr/>
        </p:nvSpPr>
        <p:spPr>
          <a:xfrm>
            <a:off x="252938" y="4178449"/>
            <a:ext cx="657692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pic>
        <p:nvPicPr>
          <p:cNvPr id="311298" name="Picture 2" descr="269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690" y="2565698"/>
            <a:ext cx="3485588" cy="1567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</p:bldLst>
  </p:timing>
</p:sld>
</file>

<file path=ppt/theme/theme1.xml><?xml version="1.0" encoding="utf-8"?>
<a:theme xmlns:a="http://schemas.openxmlformats.org/drawingml/2006/main" name="7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4554</Words>
  <Application>WPS 演示</Application>
  <PresentationFormat>自定义</PresentationFormat>
  <Paragraphs>765</Paragraphs>
  <Slides>28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10</vt:i4>
      </vt:variant>
      <vt:variant>
        <vt:lpstr>幻灯片标题</vt:lpstr>
      </vt:variant>
      <vt:variant>
        <vt:i4>28</vt:i4>
      </vt:variant>
    </vt:vector>
  </HeadingPairs>
  <TitlesOfParts>
    <vt:vector size="60" baseType="lpstr">
      <vt:lpstr>Arial</vt:lpstr>
      <vt:lpstr>宋体</vt:lpstr>
      <vt:lpstr>Wingdings</vt:lpstr>
      <vt:lpstr>迷你简菱心</vt:lpstr>
      <vt:lpstr>微软雅黑</vt:lpstr>
      <vt:lpstr>Times New Roman</vt:lpstr>
      <vt:lpstr>Arial</vt:lpstr>
      <vt:lpstr>Courier New</vt:lpstr>
      <vt:lpstr>楷体_GB2312</vt:lpstr>
      <vt:lpstr>新宋体</vt:lpstr>
      <vt:lpstr>Broadway</vt:lpstr>
      <vt:lpstr>楷体</vt:lpstr>
      <vt:lpstr>经典繁仿黑</vt:lpstr>
      <vt:lpstr>华文细黑</vt:lpstr>
      <vt:lpstr>Segoe Print</vt:lpstr>
      <vt:lpstr>IPAPANNEW</vt:lpstr>
      <vt:lpstr>PMingLiU-ExtB</vt:lpstr>
      <vt:lpstr>Book Antiqua</vt:lpstr>
      <vt:lpstr>Arial Unicode MS</vt:lpstr>
      <vt:lpstr>Calibri</vt:lpstr>
      <vt:lpstr>黑体</vt:lpstr>
      <vt:lpstr>7_Office 主题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5708</cp:revision>
  <dcterms:created xsi:type="dcterms:W3CDTF">2014-11-27T01:03:00Z</dcterms:created>
  <dcterms:modified xsi:type="dcterms:W3CDTF">2020-11-06T07:13:47Z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