
<file path=[Content_Types].xml><?xml version="1.0" encoding="utf-8"?>
<Types xmlns="http://schemas.openxmlformats.org/package/2006/content-types">
  <Default Extension="vml" ContentType="application/vnd.openxmlformats-officedocument.vmlDrawing"/>
  <Default Extension="docx" ContentType="application/vnd.openxmlformats-officedocument.wordprocessingml.document"/>
  <Default Extension="png" ContentType="image/png"/>
  <Default Extension="emf" ContentType="image/x-emf"/>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6"/>
  </p:handoutMasterIdLst>
  <p:sldIdLst>
    <p:sldId id="1813" r:id="rId3"/>
    <p:sldId id="1772" r:id="rId4"/>
    <p:sldId id="2006" r:id="rId5"/>
    <p:sldId id="1996" r:id="rId6"/>
    <p:sldId id="1997" r:id="rId7"/>
    <p:sldId id="1998" r:id="rId8"/>
    <p:sldId id="1999" r:id="rId9"/>
    <p:sldId id="1986" r:id="rId10"/>
    <p:sldId id="2007" r:id="rId11"/>
    <p:sldId id="2005" r:id="rId12"/>
    <p:sldId id="1945" r:id="rId14"/>
    <p:sldId id="1932" r:id="rId15"/>
  </p:sldIdLst>
  <p:sldSz cx="12190095" cy="6859270"/>
  <p:notesSz cx="6858000" cy="9144000"/>
  <p:defaultTex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4F81BD"/>
    <a:srgbClr val="00CCFF"/>
    <a:srgbClr val="1481E2"/>
    <a:srgbClr val="044491"/>
    <a:srgbClr val="EAE8ED"/>
    <a:srgbClr val="FFFFFF"/>
    <a:srgbClr val="FFD966"/>
    <a:srgbClr val="EEEFF3"/>
    <a:srgbClr val="9DC3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82" autoAdjust="0"/>
    <p:restoredTop sz="95107" autoAdjust="0"/>
  </p:normalViewPr>
  <p:slideViewPr>
    <p:cSldViewPr>
      <p:cViewPr varScale="1">
        <p:scale>
          <a:sx n="108" d="100"/>
          <a:sy n="108" d="100"/>
        </p:scale>
        <p:origin x="126" y="108"/>
      </p:cViewPr>
      <p:guideLst>
        <p:guide orient="horz" pos="2161"/>
        <p:guide pos="384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79" d="100"/>
          <a:sy n="79" d="100"/>
        </p:scale>
        <p:origin x="-396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notesMaster" Target="notesMasters/notes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1218565" rtl="0" eaLnBrk="1" latinLnBrk="0" hangingPunct="1">
      <a:defRPr sz="1600" kern="1200">
        <a:solidFill>
          <a:schemeClr val="tx1"/>
        </a:solidFill>
        <a:latin typeface="+mn-lt"/>
        <a:ea typeface="+mn-ea"/>
        <a:cs typeface="+mn-cs"/>
      </a:defRPr>
    </a:lvl1pPr>
    <a:lvl2pPr marL="609600" algn="l" defTabSz="1218565" rtl="0" eaLnBrk="1" latinLnBrk="0" hangingPunct="1">
      <a:defRPr sz="1600" kern="1200">
        <a:solidFill>
          <a:schemeClr val="tx1"/>
        </a:solidFill>
        <a:latin typeface="+mn-lt"/>
        <a:ea typeface="+mn-ea"/>
        <a:cs typeface="+mn-cs"/>
      </a:defRPr>
    </a:lvl2pPr>
    <a:lvl3pPr marL="1219200" algn="l" defTabSz="1218565" rtl="0" eaLnBrk="1" latinLnBrk="0" hangingPunct="1">
      <a:defRPr sz="1600" kern="1200">
        <a:solidFill>
          <a:schemeClr val="tx1"/>
        </a:solidFill>
        <a:latin typeface="+mn-lt"/>
        <a:ea typeface="+mn-ea"/>
        <a:cs typeface="+mn-cs"/>
      </a:defRPr>
    </a:lvl3pPr>
    <a:lvl4pPr marL="1828800" algn="l" defTabSz="1218565" rtl="0" eaLnBrk="1" latinLnBrk="0" hangingPunct="1">
      <a:defRPr sz="1600" kern="1200">
        <a:solidFill>
          <a:schemeClr val="tx1"/>
        </a:solidFill>
        <a:latin typeface="+mn-lt"/>
        <a:ea typeface="+mn-ea"/>
        <a:cs typeface="+mn-cs"/>
      </a:defRPr>
    </a:lvl4pPr>
    <a:lvl5pPr marL="2438400" algn="l" defTabSz="1218565" rtl="0" eaLnBrk="1" latinLnBrk="0" hangingPunct="1">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3F37086-15D0-443D-AF17-A3F21825C045}"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userDrawn="1">
  <p:cSld name="自定义版式">
    <p:spTree>
      <p:nvGrpSpPr>
        <p:cNvPr id="1" name=""/>
        <p:cNvGrpSpPr/>
        <p:nvPr/>
      </p:nvGrpSpPr>
      <p:grpSpPr>
        <a:xfrm>
          <a:off x="0" y="0"/>
          <a:ext cx="0" cy="0"/>
          <a:chOff x="0" y="0"/>
          <a:chExt cx="0" cy="0"/>
        </a:xfrm>
      </p:grpSpPr>
      <p:sp>
        <p:nvSpPr>
          <p:cNvPr id="2" name="矩形 1"/>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showMasterSp="0" userDrawn="1">
  <p:cSld name="4.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3789834"/>
            <a:ext cx="12190413" cy="306975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showMasterSp="0" userDrawn="1">
  <p:cSld name="4_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4149874"/>
            <a:ext cx="12190413" cy="270971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showMasterSp="0" userDrawn="1">
  <p:cSld name="3.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4509914"/>
            <a:ext cx="12190413" cy="234967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showMasterSp="0" userDrawn="1">
  <p:cSld name="3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4869954"/>
            <a:ext cx="12190413" cy="198963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showMasterSp="0" userDrawn="1">
  <p:cSld name="2.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5229994"/>
            <a:ext cx="12190413" cy="162959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showMasterSp="0" userDrawn="1">
  <p:cSld name="2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5590034"/>
            <a:ext cx="12190413" cy="126955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showMasterSp="0" userDrawn="1">
  <p:cSld name="1.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5950074"/>
            <a:ext cx="12190413" cy="90951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showMasterSp="0" userDrawn="1">
  <p:cSld name="2_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空白">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showMasterSp="0" userDrawn="1">
  <p:cSld name="8_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矩形 3"/>
          <p:cNvSpPr/>
          <p:nvPr userDrawn="1"/>
        </p:nvSpPr>
        <p:spPr>
          <a:xfrm>
            <a:off x="0" y="0"/>
            <a:ext cx="12190413" cy="6859588"/>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userDrawn="1">
  <p:cSld name="8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1269554"/>
            <a:ext cx="12190413" cy="559003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showMasterSp="0" userDrawn="1">
  <p:cSld name="7.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1629594"/>
            <a:ext cx="12190413" cy="522999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showMasterSp="0" userDrawn="1">
  <p:cSld name="7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1989634"/>
            <a:ext cx="12190413" cy="486995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showMasterSp="0" userDrawn="1">
  <p:cSld name="6.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2349674"/>
            <a:ext cx="12190413" cy="450991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showMasterSp="0" userDrawn="1">
  <p:cSld name="6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2709714"/>
            <a:ext cx="12190413" cy="414987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userDrawn="1">
  <p:cSld name="5.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3069754"/>
            <a:ext cx="12190413" cy="378983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userDrawn="1">
  <p:cSld name="5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0" y="3429794"/>
            <a:ext cx="12190413" cy="3429794"/>
          </a:xfrm>
          <a:prstGeom prst="rect">
            <a:avLst/>
          </a:prstGeom>
          <a:solidFill>
            <a:srgbClr val="DBEEF4">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zh-CN" altLang="en-US" sz="180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0" Type="http://schemas.openxmlformats.org/officeDocument/2006/relationships/theme" Target="../theme/theme1.xml"/><Relationship Id="rId2" Type="http://schemas.openxmlformats.org/officeDocument/2006/relationships/slideLayout" Target="../slideLayouts/slideLayout2.xml"/><Relationship Id="rId19" Type="http://schemas.openxmlformats.org/officeDocument/2006/relationships/image" Target="../media/image1.png"/><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矩形 1"/>
          <p:cNvSpPr/>
          <p:nvPr userDrawn="1"/>
        </p:nvSpPr>
        <p:spPr>
          <a:xfrm>
            <a:off x="0" y="0"/>
            <a:ext cx="12192000" cy="6858000"/>
          </a:xfrm>
          <a:prstGeom prst="rect">
            <a:avLst/>
          </a:prstGeom>
          <a:blipFill dpi="0" rotWithShape="1">
            <a:blip r:embed="rId19"/>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3.pn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image" Target="../media/image17.png"/><Relationship Id="rId1"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3.png"/><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tags" Target="../tags/tag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7.png"/><Relationship Id="rId1"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7.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6.xml"/><Relationship Id="rId2" Type="http://schemas.openxmlformats.org/officeDocument/2006/relationships/image" Target="../media/image9.emf"/><Relationship Id="rId1" Type="http://schemas.openxmlformats.org/officeDocument/2006/relationships/package" Target="../embeddings/Document1.docx"/></Relationships>
</file>

<file path=ppt/slides/_rels/slide8.xml.rels><?xml version="1.0" encoding="UTF-8" standalone="yes"?>
<Relationships xmlns="http://schemas.openxmlformats.org/package/2006/relationships"><Relationship Id="rId6" Type="http://schemas.openxmlformats.org/officeDocument/2006/relationships/vmlDrawing" Target="../drawings/vmlDrawing2.vml"/><Relationship Id="rId5" Type="http://schemas.openxmlformats.org/officeDocument/2006/relationships/slideLayout" Target="../slideLayouts/slideLayout1.xml"/><Relationship Id="rId4" Type="http://schemas.openxmlformats.org/officeDocument/2006/relationships/image" Target="../media/image10.emf"/><Relationship Id="rId3" Type="http://schemas.openxmlformats.org/officeDocument/2006/relationships/package" Target="../embeddings/Document2.docx"/><Relationship Id="rId2" Type="http://schemas.openxmlformats.org/officeDocument/2006/relationships/tags" Target="../tags/tag4.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4.png"/><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文本框 7"/>
          <p:cNvSpPr txBox="1"/>
          <p:nvPr/>
        </p:nvSpPr>
        <p:spPr>
          <a:xfrm>
            <a:off x="5159101" y="2772451"/>
            <a:ext cx="6408713" cy="1015663"/>
          </a:xfrm>
          <a:prstGeom prst="rect">
            <a:avLst/>
          </a:prstGeom>
          <a:noFill/>
        </p:spPr>
        <p:txBody>
          <a:bodyPr wrap="square" rtlCol="0">
            <a:spAutoFit/>
            <a:scene3d>
              <a:camera prst="orthographicFront"/>
              <a:lightRig rig="threePt" dir="t"/>
            </a:scene3d>
            <a:sp3d contourW="12700"/>
          </a:bodyPr>
          <a:lstStyle/>
          <a:p>
            <a:pPr>
              <a:lnSpc>
                <a:spcPct val="120000"/>
              </a:lnSpc>
              <a:tabLst>
                <a:tab pos="2249170" algn="l"/>
                <a:tab pos="3228975" algn="l"/>
              </a:tabLst>
            </a:pPr>
            <a:r>
              <a:rPr lang="zh-CN" altLang="zh-CN" sz="5000" b="1" dirty="0">
                <a:solidFill>
                  <a:srgbClr val="044491"/>
                </a:solidFill>
                <a:latin typeface="微软雅黑" panose="020B0503020204020204" charset="-122"/>
                <a:ea typeface="微软雅黑" panose="020B0503020204020204" charset="-122"/>
              </a:rPr>
              <a:t>本章学科素养提升</a:t>
            </a:r>
            <a:endParaRPr lang="zh-CN" altLang="zh-CN" sz="5000" b="1" dirty="0">
              <a:solidFill>
                <a:srgbClr val="044491"/>
              </a:solidFill>
              <a:latin typeface="微软雅黑" panose="020B0503020204020204" charset="-122"/>
              <a:ea typeface="微软雅黑" panose="020B0503020204020204" charset="-122"/>
            </a:endParaRPr>
          </a:p>
        </p:txBody>
      </p:sp>
      <p:sp>
        <p:nvSpPr>
          <p:cNvPr id="9" name="矩形 8"/>
          <p:cNvSpPr/>
          <p:nvPr/>
        </p:nvSpPr>
        <p:spPr>
          <a:xfrm>
            <a:off x="5159102" y="2245245"/>
            <a:ext cx="1721383" cy="4644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800" dirty="0" smtClean="0">
                <a:solidFill>
                  <a:prstClr val="black">
                    <a:lumMod val="65000"/>
                    <a:lumOff val="35000"/>
                  </a:prstClr>
                </a:solidFill>
                <a:latin typeface="微软雅黑" panose="020B0503020204020204" charset="-122"/>
                <a:ea typeface="微软雅黑" panose="020B0503020204020204" charset="-122"/>
                <a:cs typeface="Times New Roman" panose="02020603050405020304" pitchFamily="18" charset="0"/>
              </a:rPr>
              <a:t>自主阅读素材</a:t>
            </a:r>
            <a:r>
              <a:rPr lang="en-US" altLang="zh-CN" sz="1800" dirty="0" smtClean="0">
                <a:solidFill>
                  <a:prstClr val="black">
                    <a:lumMod val="65000"/>
                    <a:lumOff val="35000"/>
                  </a:prstClr>
                </a:solidFill>
                <a:latin typeface="微软雅黑" panose="020B0503020204020204" charset="-122"/>
                <a:ea typeface="微软雅黑" panose="020B0503020204020204" charset="-122"/>
                <a:cs typeface="Times New Roman" panose="02020603050405020304" pitchFamily="18" charset="0"/>
              </a:rPr>
              <a:t>8</a:t>
            </a:r>
            <a:endParaRPr lang="zh-CN" altLang="en-US" sz="1800" dirty="0">
              <a:solidFill>
                <a:prstClr val="black">
                  <a:lumMod val="65000"/>
                  <a:lumOff val="35000"/>
                </a:prstClr>
              </a:solidFill>
              <a:latin typeface="微软雅黑" panose="020B0503020204020204" charset="-122"/>
              <a:ea typeface="微软雅黑" panose="020B0503020204020204" charset="-122"/>
              <a:cs typeface="Times New Roman" panose="02020603050405020304" pitchFamily="18" charset="0"/>
            </a:endParaRPr>
          </a:p>
        </p:txBody>
      </p:sp>
      <p:sp>
        <p:nvSpPr>
          <p:cNvPr id="10" name="直角三角形 9"/>
          <p:cNvSpPr/>
          <p:nvPr/>
        </p:nvSpPr>
        <p:spPr>
          <a:xfrm>
            <a:off x="0" y="0"/>
            <a:ext cx="6880485" cy="6859587"/>
          </a:xfrm>
          <a:prstGeom prst="rtTriangle">
            <a:avLst/>
          </a:prstGeom>
          <a:blipFill dpi="0" rotWithShape="1">
            <a:blip r:embed="rId1">
              <a:alphaModFix amt="70000"/>
            </a:blip>
            <a:srcRect/>
            <a:stretch>
              <a:fillRect l="-1000" t="-33000" b="-19000"/>
            </a:stretch>
          </a:blipFill>
          <a:ln>
            <a:noFill/>
          </a:ln>
          <a:effectLst>
            <a:outerShdw blurRad="63500" algn="ctr" rotWithShape="0">
              <a:prstClr val="black">
                <a:alpha val="40000"/>
              </a:prstClr>
            </a:outerShdw>
          </a:effectLst>
        </p:spPr>
        <p:txBody>
          <a:bodyPr vert="horz" wrap="square" lIns="91440" tIns="45720" rIns="91440" bIns="45720" numCol="1" anchor="ctr" anchorCtr="0" compatLnSpc="1"/>
          <a:lstStyle/>
          <a:p>
            <a:pPr algn="ctr"/>
            <a:endParaRPr lang="zh-CN" altLang="en-US" sz="4800">
              <a:solidFill>
                <a:prstClr val="white"/>
              </a:solidFill>
              <a:latin typeface="迷你简菱心" panose="02010609000101010101" pitchFamily="49" charset="-122"/>
              <a:ea typeface="迷你简菱心" panose="02010609000101010101" pitchFamily="49" charset="-122"/>
            </a:endParaRPr>
          </a:p>
        </p:txBody>
      </p:sp>
      <p:pic>
        <p:nvPicPr>
          <p:cNvPr id="11" name="图片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538" y="-60498"/>
            <a:ext cx="4711818" cy="471181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34566" y="-179"/>
            <a:ext cx="11521280" cy="6694140"/>
          </a:xfrm>
          <a:prstGeom prst="rect">
            <a:avLst/>
          </a:prstGeom>
        </p:spPr>
        <p:txBody>
          <a:bodyPr wrap="square">
            <a:spAutoFit/>
          </a:bodyPr>
          <a:lstStyle/>
          <a:p>
            <a:pPr algn="just">
              <a:lnSpc>
                <a:spcPct val="150000"/>
              </a:lnSpc>
              <a:spcAft>
                <a:spcPts val="0"/>
              </a:spcAft>
            </a:pPr>
            <a:r>
              <a:rPr lang="zh-CN" altLang="zh-CN" sz="2600" b="1" kern="100" dirty="0">
                <a:solidFill>
                  <a:srgbClr val="0000FF"/>
                </a:solidFill>
                <a:latin typeface="宋体" panose="02010600030101010101" pitchFamily="2" charset="-122"/>
                <a:ea typeface="微软雅黑" panose="020B0503020204020204" charset="-122"/>
                <a:cs typeface="Times New Roman" panose="02020603050405020304" pitchFamily="18" charset="0"/>
              </a:rPr>
              <a:t>例</a:t>
            </a:r>
            <a:r>
              <a:rPr lang="en-US" altLang="zh-CN" sz="2600" b="1" kern="100" dirty="0">
                <a:solidFill>
                  <a:srgbClr val="0000FF"/>
                </a:solidFill>
                <a:latin typeface="+mj-ea"/>
                <a:ea typeface="+mj-ea"/>
                <a:cs typeface="Times New Roman" panose="02020603050405020304" pitchFamily="18" charset="0"/>
              </a:rPr>
              <a:t>2</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　欲测量一个电流表的内阻，根据以下要求来选择器材并设计电路：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无论怎样调节变阻器，电流表都不会超量程</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有尽可能高的测量精度，并能测得多组数据</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现备有如下器材：</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待测电流表</a:t>
            </a:r>
            <a:r>
              <a:rPr lang="zh-CN" altLang="zh-CN" sz="2600" kern="100" dirty="0">
                <a:latin typeface="宋体" panose="02010600030101010101" pitchFamily="2" charset="-122"/>
                <a:ea typeface="Times New Roman" panose="02020603050405020304" pitchFamily="18" charset="0"/>
                <a:cs typeface="Courier New" panose="02070309020205020404" pitchFamily="49" charset="0"/>
              </a:rPr>
              <a:t>  </a:t>
            </a:r>
            <a:r>
              <a:rPr lang="en-US" altLang="zh-CN" sz="2600" kern="100" dirty="0">
                <a:latin typeface="宋体" panose="02010600030101010101" pitchFamily="2" charset="-122"/>
                <a:ea typeface="Times New Roman" panose="02020603050405020304" pitchFamily="18" charset="0"/>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量程</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3 mA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，内阻约为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50 Ω)</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电压表</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  </a:t>
            </a:r>
            <a:r>
              <a:rPr lang="en-US" altLang="zh-CN" sz="2600" kern="100" dirty="0" smtClean="0">
                <a:latin typeface="Times New Roman" panose="02020603050405020304" pitchFamily="18" charset="0"/>
                <a:ea typeface="微软雅黑" panose="020B0503020204020204" charset="-122"/>
                <a:cs typeface="Courier New" panose="02070309020205020404" pitchFamily="49" charset="0"/>
              </a:rPr>
              <a:t>   (</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量程</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3 V</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，内阻未知</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电流表</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 </a:t>
            </a:r>
            <a:r>
              <a:rPr lang="en-US" altLang="zh-CN" sz="2600" kern="100" dirty="0" smtClean="0">
                <a:latin typeface="Times New Roman" panose="02020603050405020304" pitchFamily="18" charset="0"/>
                <a:ea typeface="微软雅黑" panose="020B0503020204020204" charset="-122"/>
                <a:cs typeface="Courier New" panose="02070309020205020404" pitchFamily="49" charset="0"/>
              </a:rPr>
              <a:t>    </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量程</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15 mA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，内阻为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10 Ω)</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保护电阻</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R</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120 Ω</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E.</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直流电源</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E</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电动势</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2 V</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，内阻忽略不计</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F.</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滑动变阻器</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总阻值</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10 Ω</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，额定电流</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0.5 A)</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G.</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开关一个，导线</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若干</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p:txBody>
      </p:sp>
      <p:pic>
        <p:nvPicPr>
          <p:cNvPr id="297994" name="Picture 10" descr="圈A1"/>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22798" y="2565698"/>
            <a:ext cx="363098" cy="363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995" name="Picture 11" descr="圈V"/>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71668" y="3213770"/>
            <a:ext cx="363098" cy="363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996" name="Picture 12" descr="圈A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57308" y="3789834"/>
            <a:ext cx="363098" cy="363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34566" y="117426"/>
            <a:ext cx="11521280" cy="1292662"/>
          </a:xfrm>
          <a:prstGeom prst="rect">
            <a:avLst/>
          </a:prstGeom>
        </p:spPr>
        <p:txBody>
          <a:bodyPr wrap="square">
            <a:spAutoFit/>
          </a:bodyPr>
          <a:lstStyle/>
          <a:p>
            <a:pPr lvl="0" algn="just">
              <a:lnSpc>
                <a:spcPct val="150000"/>
              </a:lnSpc>
            </a:pPr>
            <a:r>
              <a:rPr lang="en-US" altLang="zh-CN" sz="2600" kern="100" dirty="0">
                <a:solidFill>
                  <a:prstClr val="black"/>
                </a:solidFill>
                <a:latin typeface="Times New Roman" panose="02020603050405020304" pitchFamily="18" charset="0"/>
                <a:ea typeface="微软雅黑" panose="020B0503020204020204" charset="-122"/>
                <a:cs typeface="Courier New" panose="02070309020205020404" pitchFamily="49" charset="0"/>
              </a:rPr>
              <a:t>(1)</a:t>
            </a:r>
            <a:r>
              <a:rPr lang="zh-CN" altLang="zh-CN" sz="2600" kern="100" dirty="0">
                <a:solidFill>
                  <a:prstClr val="black"/>
                </a:solidFill>
                <a:latin typeface="Times New Roman" panose="02020603050405020304" pitchFamily="18" charset="0"/>
                <a:ea typeface="微软雅黑" panose="020B0503020204020204" charset="-122"/>
                <a:cs typeface="Times New Roman" panose="02020603050405020304" pitchFamily="18" charset="0"/>
              </a:rPr>
              <a:t>在以上提供的器材中，除</a:t>
            </a:r>
            <a:r>
              <a:rPr lang="en-US" altLang="zh-CN" sz="2600" kern="100" dirty="0">
                <a:solidFill>
                  <a:prstClr val="black"/>
                </a:solidFill>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solidFill>
                  <a:prstClr val="black"/>
                </a:solidFill>
                <a:latin typeface="Times New Roman" panose="02020603050405020304" pitchFamily="18" charset="0"/>
                <a:ea typeface="微软雅黑" panose="020B0503020204020204" charset="-122"/>
                <a:cs typeface="Times New Roman" panose="02020603050405020304" pitchFamily="18" charset="0"/>
              </a:rPr>
              <a:t>、</a:t>
            </a:r>
            <a:r>
              <a:rPr lang="en-US" altLang="zh-CN" sz="2600" kern="100" dirty="0">
                <a:solidFill>
                  <a:prstClr val="black"/>
                </a:solidFill>
                <a:latin typeface="Times New Roman" panose="02020603050405020304" pitchFamily="18" charset="0"/>
                <a:ea typeface="微软雅黑" panose="020B0503020204020204" charset="-122"/>
                <a:cs typeface="Courier New" panose="02070309020205020404" pitchFamily="49" charset="0"/>
              </a:rPr>
              <a:t>E</a:t>
            </a:r>
            <a:r>
              <a:rPr lang="zh-CN" altLang="zh-CN" sz="2600" kern="100" dirty="0">
                <a:solidFill>
                  <a:prstClr val="black"/>
                </a:solidFill>
                <a:latin typeface="Times New Roman" panose="02020603050405020304" pitchFamily="18" charset="0"/>
                <a:ea typeface="微软雅黑" panose="020B0503020204020204" charset="-122"/>
                <a:cs typeface="Times New Roman" panose="02020603050405020304" pitchFamily="18" charset="0"/>
              </a:rPr>
              <a:t>、</a:t>
            </a:r>
            <a:r>
              <a:rPr lang="en-US" altLang="zh-CN" sz="2600" kern="100" dirty="0">
                <a:solidFill>
                  <a:prstClr val="black"/>
                </a:solidFill>
                <a:latin typeface="Times New Roman" panose="02020603050405020304" pitchFamily="18" charset="0"/>
                <a:ea typeface="微软雅黑" panose="020B0503020204020204" charset="-122"/>
                <a:cs typeface="Courier New" panose="02070309020205020404" pitchFamily="49" charset="0"/>
              </a:rPr>
              <a:t>F</a:t>
            </a:r>
            <a:r>
              <a:rPr lang="zh-CN" altLang="zh-CN" sz="2600" kern="100" dirty="0">
                <a:solidFill>
                  <a:prstClr val="black"/>
                </a:solidFill>
                <a:latin typeface="Times New Roman" panose="02020603050405020304" pitchFamily="18" charset="0"/>
                <a:ea typeface="微软雅黑" panose="020B0503020204020204" charset="-122"/>
                <a:cs typeface="Times New Roman" panose="02020603050405020304" pitchFamily="18" charset="0"/>
              </a:rPr>
              <a:t>、</a:t>
            </a:r>
            <a:r>
              <a:rPr lang="en-US" altLang="zh-CN" sz="2600" kern="100" dirty="0">
                <a:solidFill>
                  <a:prstClr val="black"/>
                </a:solidFill>
                <a:latin typeface="Times New Roman" panose="02020603050405020304" pitchFamily="18" charset="0"/>
                <a:ea typeface="微软雅黑" panose="020B0503020204020204" charset="-122"/>
                <a:cs typeface="Courier New" panose="02070309020205020404" pitchFamily="49" charset="0"/>
              </a:rPr>
              <a:t>G</a:t>
            </a:r>
            <a:r>
              <a:rPr lang="zh-CN" altLang="zh-CN" sz="2600" kern="100" dirty="0">
                <a:solidFill>
                  <a:prstClr val="black"/>
                </a:solidFill>
                <a:latin typeface="Times New Roman" panose="02020603050405020304" pitchFamily="18" charset="0"/>
                <a:ea typeface="微软雅黑" panose="020B0503020204020204" charset="-122"/>
                <a:cs typeface="Times New Roman" panose="02020603050405020304" pitchFamily="18" charset="0"/>
              </a:rPr>
              <a:t>以外，还应选择</a:t>
            </a:r>
            <a:r>
              <a:rPr lang="en-US" altLang="zh-CN" sz="2600" kern="100" dirty="0">
                <a:solidFill>
                  <a:prstClr val="black"/>
                </a:solidFill>
                <a:latin typeface="Times New Roman" panose="02020603050405020304" pitchFamily="18" charset="0"/>
                <a:ea typeface="微软雅黑" panose="020B0503020204020204" charset="-122"/>
                <a:cs typeface="Courier New" panose="02070309020205020404" pitchFamily="49" charset="0"/>
              </a:rPr>
              <a:t>________</a:t>
            </a:r>
            <a:r>
              <a:rPr lang="zh-CN" altLang="zh-CN" sz="2600" kern="100" dirty="0">
                <a:solidFill>
                  <a:prstClr val="black"/>
                </a:solidFill>
                <a:latin typeface="Times New Roman" panose="02020603050405020304" pitchFamily="18" charset="0"/>
                <a:ea typeface="微软雅黑" panose="020B0503020204020204" charset="-122"/>
                <a:cs typeface="Times New Roman" panose="02020603050405020304" pitchFamily="18" charset="0"/>
              </a:rPr>
              <a:t>、</a:t>
            </a:r>
            <a:r>
              <a:rPr lang="en-US" altLang="zh-CN" sz="2600" kern="100" dirty="0">
                <a:solidFill>
                  <a:prstClr val="black"/>
                </a:solidFill>
                <a:latin typeface="Times New Roman" panose="02020603050405020304" pitchFamily="18" charset="0"/>
                <a:ea typeface="微软雅黑" panose="020B0503020204020204" charset="-122"/>
                <a:cs typeface="Courier New" panose="02070309020205020404" pitchFamily="49" charset="0"/>
              </a:rPr>
              <a:t>________(</a:t>
            </a:r>
            <a:r>
              <a:rPr lang="zh-CN" altLang="zh-CN" sz="2600" kern="100" dirty="0">
                <a:solidFill>
                  <a:prstClr val="black"/>
                </a:solidFill>
                <a:latin typeface="Times New Roman" panose="02020603050405020304" pitchFamily="18" charset="0"/>
                <a:ea typeface="微软雅黑" panose="020B0503020204020204" charset="-122"/>
                <a:cs typeface="Times New Roman" panose="02020603050405020304" pitchFamily="18" charset="0"/>
              </a:rPr>
              <a:t>填字母代号</a:t>
            </a:r>
            <a:r>
              <a:rPr lang="en-US" altLang="zh-CN" sz="2600" kern="100" dirty="0">
                <a:solidFill>
                  <a:prstClr val="black"/>
                </a:solidFill>
                <a:latin typeface="Times New Roman" panose="02020603050405020304" pitchFamily="18" charset="0"/>
                <a:ea typeface="微软雅黑" panose="020B0503020204020204" charset="-122"/>
                <a:cs typeface="Courier New" panose="02070309020205020404" pitchFamily="49" charset="0"/>
              </a:rPr>
              <a:t>).</a:t>
            </a:r>
            <a:endParaRPr lang="zh-CN" altLang="zh-CN" sz="105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10487694" y="261442"/>
            <a:ext cx="407484" cy="492443"/>
          </a:xfrm>
          <a:prstGeom prst="rect">
            <a:avLst/>
          </a:prstGeom>
        </p:spPr>
        <p:txBody>
          <a:bodyPr wrap="none">
            <a:spAutoFit/>
          </a:bodyPr>
          <a:lstStyle/>
          <a:p>
            <a:r>
              <a:rPr lang="en-US" altLang="zh-CN" sz="2600" kern="100" dirty="0">
                <a:solidFill>
                  <a:srgbClr val="C00000"/>
                </a:solidFill>
                <a:latin typeface="Times New Roman" panose="02020603050405020304" pitchFamily="18" charset="0"/>
                <a:ea typeface="微软雅黑" panose="020B0503020204020204" charset="-122"/>
              </a:rPr>
              <a:t>C</a:t>
            </a:r>
            <a:endParaRPr lang="zh-CN" altLang="en-US" dirty="0"/>
          </a:p>
        </p:txBody>
      </p:sp>
      <p:sp>
        <p:nvSpPr>
          <p:cNvPr id="11" name="矩形 10"/>
          <p:cNvSpPr/>
          <p:nvPr/>
        </p:nvSpPr>
        <p:spPr>
          <a:xfrm>
            <a:off x="910630" y="837506"/>
            <a:ext cx="425116" cy="492443"/>
          </a:xfrm>
          <a:prstGeom prst="rect">
            <a:avLst/>
          </a:prstGeom>
        </p:spPr>
        <p:txBody>
          <a:bodyPr wrap="none">
            <a:spAutoFit/>
          </a:bodyPr>
          <a:lstStyle/>
          <a:p>
            <a:r>
              <a:rPr lang="en-US" altLang="zh-CN" sz="2600" kern="100" dirty="0">
                <a:solidFill>
                  <a:srgbClr val="C00000"/>
                </a:solidFill>
                <a:latin typeface="Times New Roman" panose="02020603050405020304" pitchFamily="18" charset="0"/>
                <a:ea typeface="微软雅黑" panose="020B0503020204020204" charset="-122"/>
              </a:rPr>
              <a:t>D</a:t>
            </a:r>
            <a:endParaRPr lang="zh-CN" altLang="en-US" dirty="0"/>
          </a:p>
        </p:txBody>
      </p:sp>
      <p:sp>
        <p:nvSpPr>
          <p:cNvPr id="13" name="矩形 12"/>
          <p:cNvSpPr/>
          <p:nvPr/>
        </p:nvSpPr>
        <p:spPr>
          <a:xfrm>
            <a:off x="334566" y="1413570"/>
            <a:ext cx="6657592" cy="492443"/>
          </a:xfrm>
          <a:prstGeom prst="rect">
            <a:avLst/>
          </a:prstGeom>
        </p:spPr>
        <p:txBody>
          <a:bodyPr wrap="none">
            <a:spAutoFit/>
          </a:bodyPr>
          <a:lstStyle/>
          <a:p>
            <a:r>
              <a:rPr lang="en-US" altLang="zh-CN" sz="2600" kern="100" dirty="0">
                <a:latin typeface="Times New Roman" panose="02020603050405020304" pitchFamily="18" charset="0"/>
                <a:ea typeface="微软雅黑" panose="020B0503020204020204" charset="-122"/>
              </a:rPr>
              <a:t>(2)</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请在虚线框中画出符合要求的实验电路图</a:t>
            </a:r>
            <a:r>
              <a:rPr lang="en-US" altLang="zh-CN" sz="2600" kern="100" dirty="0">
                <a:latin typeface="Times New Roman" panose="02020603050405020304" pitchFamily="18" charset="0"/>
                <a:ea typeface="微软雅黑" panose="020B0503020204020204" charset="-122"/>
              </a:rPr>
              <a:t>.</a:t>
            </a:r>
            <a:endParaRPr lang="zh-CN" altLang="en-US" sz="2600" dirty="0"/>
          </a:p>
        </p:txBody>
      </p:sp>
      <p:graphicFrame>
        <p:nvGraphicFramePr>
          <p:cNvPr id="19" name="表格 18"/>
          <p:cNvGraphicFramePr>
            <a:graphicFrameLocks noGrp="1"/>
          </p:cNvGraphicFramePr>
          <p:nvPr/>
        </p:nvGraphicFramePr>
        <p:xfrm>
          <a:off x="2902921" y="1917626"/>
          <a:ext cx="6792685" cy="1776549"/>
        </p:xfrm>
        <a:graphic>
          <a:graphicData uri="http://schemas.openxmlformats.org/drawingml/2006/table">
            <a:tbl>
              <a:tblPr/>
              <a:tblGrid>
                <a:gridCol w="6792685"/>
              </a:tblGrid>
              <a:tr h="1776549">
                <a:tc>
                  <a:txBody>
                    <a:bodyPr/>
                    <a:lstStyle/>
                    <a:p>
                      <a:endParaRPr lang="zh-CN" altLang="en-US" dirty="0"/>
                    </a:p>
                  </a:txBody>
                  <a:tcPr>
                    <a:lnL w="12700" cmpd="sng">
                      <a:solidFill>
                        <a:schemeClr val="tx1"/>
                      </a:solidFill>
                      <a:prstDash val="sysDash"/>
                    </a:lnL>
                    <a:lnR w="12700" cmpd="sng">
                      <a:solidFill>
                        <a:schemeClr val="tx1"/>
                      </a:solidFill>
                      <a:prstDash val="sysDash"/>
                    </a:lnR>
                    <a:lnT w="12700" cmpd="sng">
                      <a:solidFill>
                        <a:schemeClr val="tx1"/>
                      </a:solidFill>
                      <a:prstDash val="sysDash"/>
                    </a:lnT>
                    <a:lnB w="12700" cmpd="sng">
                      <a:solidFill>
                        <a:schemeClr val="tx1"/>
                      </a:solidFill>
                      <a:prstDash val="sysDash"/>
                    </a:lnB>
                  </a:tcPr>
                </a:tc>
              </a:tr>
            </a:tbl>
          </a:graphicData>
        </a:graphic>
      </p:graphicFrame>
      <p:sp>
        <p:nvSpPr>
          <p:cNvPr id="21" name="矩形 20"/>
          <p:cNvSpPr/>
          <p:nvPr/>
        </p:nvSpPr>
        <p:spPr>
          <a:xfrm>
            <a:off x="334566" y="3789834"/>
            <a:ext cx="8208912" cy="3093154"/>
          </a:xfrm>
          <a:prstGeom prst="rect">
            <a:avLst/>
          </a:prstGeom>
        </p:spPr>
        <p:txBody>
          <a:bodyPr wrap="square">
            <a:spAutoFit/>
          </a:bodyPr>
          <a:lstStyle/>
          <a:p>
            <a:pPr algn="just">
              <a:lnSpc>
                <a:spcPct val="150000"/>
              </a:lnSpc>
              <a:spcAft>
                <a:spcPts val="0"/>
              </a:spcAft>
            </a:pPr>
            <a:r>
              <a:rPr lang="zh-CN" altLang="zh-CN" sz="2600" b="1" kern="100" dirty="0">
                <a:solidFill>
                  <a:srgbClr val="0000FF"/>
                </a:solidFill>
                <a:latin typeface="宋体" panose="02010600030101010101" pitchFamily="2" charset="-122"/>
                <a:ea typeface="微软雅黑" panose="020B050302020402020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根据题中给出的备用器材，选择伏安法测量电流表的内阻</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选择内阻已知的电流表</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作为电压表，选择保护电阻</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R</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与并联的两个电流表串联</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由于电流表两端电压最大只有</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0.15 V</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，滑动变阻器最大电阻只有</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10 Ω</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，所以选择分压电路，电路图如图所示</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282643" name="Picture 19" descr="8-179"/>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064291" y="4406278"/>
            <a:ext cx="2799697" cy="2279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矩形 22"/>
          <p:cNvSpPr/>
          <p:nvPr/>
        </p:nvSpPr>
        <p:spPr>
          <a:xfrm>
            <a:off x="334566" y="1989634"/>
            <a:ext cx="2518638" cy="692497"/>
          </a:xfrm>
          <a:prstGeom prst="rect">
            <a:avLst/>
          </a:prstGeom>
        </p:spPr>
        <p:txBody>
          <a:bodyPr wrap="none">
            <a:spAutoFit/>
          </a:bodyPr>
          <a:lstStyle/>
          <a:p>
            <a:pPr algn="just">
              <a:lnSpc>
                <a:spcPct val="150000"/>
              </a:lnSpc>
              <a:spcAft>
                <a:spcPts val="0"/>
              </a:spcAft>
            </a:pPr>
            <a:r>
              <a:rPr lang="zh-CN" altLang="zh-CN" sz="2600" b="1" kern="100" dirty="0">
                <a:solidFill>
                  <a:srgbClr val="0000FF"/>
                </a:solidFill>
                <a:latin typeface="宋体" panose="02010600030101010101" pitchFamily="2" charset="-122"/>
                <a:ea typeface="微软雅黑" panose="020B0503020204020204" charset="-122"/>
                <a:cs typeface="Times New Roman" panose="02020603050405020304" pitchFamily="18" charset="0"/>
              </a:rPr>
              <a:t>答案　</a:t>
            </a:r>
            <a:r>
              <a:rPr lang="zh-CN" altLang="zh-CN" sz="2600" kern="100" dirty="0">
                <a:solidFill>
                  <a:srgbClr val="C00000"/>
                </a:solidFill>
                <a:latin typeface="Times New Roman" panose="02020603050405020304" pitchFamily="18" charset="0"/>
                <a:ea typeface="微软雅黑" panose="020B0503020204020204" charset="-122"/>
                <a:cs typeface="Times New Roman" panose="02020603050405020304" pitchFamily="18" charset="0"/>
              </a:rPr>
              <a:t>见解析图</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10" name="Picture 12" descr="圈A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29917" y="4581922"/>
            <a:ext cx="363098" cy="363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blinds(horizontal)">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blinds(horizontal)">
                                      <p:cBhvr>
                                        <p:cTn id="20" dur="500"/>
                                        <p:tgtEl>
                                          <p:spTgt spid="21"/>
                                        </p:tgtEl>
                                      </p:cBhvr>
                                    </p:animEffect>
                                  </p:childTnLst>
                                </p:cTn>
                              </p:par>
                              <p:par>
                                <p:cTn id="21" presetID="3" presetClass="entr" presetSubtype="1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par>
                                <p:cTn id="24" presetID="3" presetClass="entr" presetSubtype="10" fill="hold" nodeType="withEffect">
                                  <p:stCondLst>
                                    <p:cond delay="0"/>
                                  </p:stCondLst>
                                  <p:childTnLst>
                                    <p:set>
                                      <p:cBhvr>
                                        <p:cTn id="25" dur="1" fill="hold">
                                          <p:stCondLst>
                                            <p:cond delay="0"/>
                                          </p:stCondLst>
                                        </p:cTn>
                                        <p:tgtEl>
                                          <p:spTgt spid="282643"/>
                                        </p:tgtEl>
                                        <p:attrNameLst>
                                          <p:attrName>style.visibility</p:attrName>
                                        </p:attrNameLst>
                                      </p:cBhvr>
                                      <p:to>
                                        <p:strVal val="visible"/>
                                      </p:to>
                                    </p:set>
                                    <p:animEffect transition="in" filter="blinds(horizontal)">
                                      <p:cBhvr>
                                        <p:cTn id="26" dur="500"/>
                                        <p:tgtEl>
                                          <p:spTgt spid="282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21" grpId="0"/>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文本框 7"/>
          <p:cNvSpPr txBox="1"/>
          <p:nvPr/>
        </p:nvSpPr>
        <p:spPr>
          <a:xfrm>
            <a:off x="5159101" y="2772451"/>
            <a:ext cx="6408713" cy="1015663"/>
          </a:xfrm>
          <a:prstGeom prst="rect">
            <a:avLst/>
          </a:prstGeom>
          <a:noFill/>
        </p:spPr>
        <p:txBody>
          <a:bodyPr wrap="square" rtlCol="0">
            <a:spAutoFit/>
            <a:scene3d>
              <a:camera prst="orthographicFront"/>
              <a:lightRig rig="threePt" dir="t"/>
            </a:scene3d>
            <a:sp3d contourW="12700"/>
          </a:bodyPr>
          <a:lstStyle/>
          <a:p>
            <a:pPr>
              <a:lnSpc>
                <a:spcPct val="120000"/>
              </a:lnSpc>
              <a:tabLst>
                <a:tab pos="2249170" algn="l"/>
                <a:tab pos="3228975" algn="l"/>
              </a:tabLst>
            </a:pPr>
            <a:r>
              <a:rPr lang="zh-CN" altLang="zh-CN" sz="5000" b="1" dirty="0">
                <a:solidFill>
                  <a:srgbClr val="044491"/>
                </a:solidFill>
                <a:latin typeface="微软雅黑" panose="020B0503020204020204" charset="-122"/>
                <a:ea typeface="微软雅黑" panose="020B0503020204020204" charset="-122"/>
              </a:rPr>
              <a:t>本章学科素养提升</a:t>
            </a:r>
            <a:endParaRPr lang="zh-CN" altLang="zh-CN" sz="5000" b="1" dirty="0">
              <a:solidFill>
                <a:srgbClr val="044491"/>
              </a:solidFill>
              <a:latin typeface="微软雅黑" panose="020B0503020204020204" charset="-122"/>
              <a:ea typeface="微软雅黑" panose="020B0503020204020204" charset="-122"/>
            </a:endParaRPr>
          </a:p>
        </p:txBody>
      </p:sp>
      <p:sp>
        <p:nvSpPr>
          <p:cNvPr id="9" name="矩形 8"/>
          <p:cNvSpPr/>
          <p:nvPr/>
        </p:nvSpPr>
        <p:spPr>
          <a:xfrm>
            <a:off x="5159102" y="2245245"/>
            <a:ext cx="1721383" cy="4644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800" dirty="0" smtClean="0">
                <a:solidFill>
                  <a:prstClr val="black">
                    <a:lumMod val="65000"/>
                    <a:lumOff val="35000"/>
                  </a:prstClr>
                </a:solidFill>
                <a:latin typeface="微软雅黑" panose="020B0503020204020204" charset="-122"/>
                <a:ea typeface="微软雅黑" panose="020B0503020204020204" charset="-122"/>
                <a:cs typeface="Times New Roman" panose="02020603050405020304" pitchFamily="18" charset="0"/>
              </a:rPr>
              <a:t>自主阅读素材</a:t>
            </a:r>
            <a:r>
              <a:rPr lang="en-US" altLang="zh-CN" sz="1800" dirty="0" smtClean="0">
                <a:solidFill>
                  <a:prstClr val="black">
                    <a:lumMod val="65000"/>
                    <a:lumOff val="35000"/>
                  </a:prstClr>
                </a:solidFill>
                <a:latin typeface="微软雅黑" panose="020B0503020204020204" charset="-122"/>
                <a:ea typeface="微软雅黑" panose="020B0503020204020204" charset="-122"/>
                <a:cs typeface="Times New Roman" panose="02020603050405020304" pitchFamily="18" charset="0"/>
              </a:rPr>
              <a:t>8</a:t>
            </a:r>
            <a:endParaRPr lang="zh-CN" altLang="en-US" sz="1800" dirty="0">
              <a:solidFill>
                <a:prstClr val="black">
                  <a:lumMod val="65000"/>
                  <a:lumOff val="35000"/>
                </a:prstClr>
              </a:solidFill>
              <a:latin typeface="微软雅黑" panose="020B0503020204020204" charset="-122"/>
              <a:ea typeface="微软雅黑" panose="020B0503020204020204" charset="-122"/>
              <a:cs typeface="Times New Roman" panose="02020603050405020304" pitchFamily="18" charset="0"/>
            </a:endParaRPr>
          </a:p>
        </p:txBody>
      </p:sp>
      <p:sp>
        <p:nvSpPr>
          <p:cNvPr id="11" name="直角三角形 10"/>
          <p:cNvSpPr/>
          <p:nvPr/>
        </p:nvSpPr>
        <p:spPr>
          <a:xfrm>
            <a:off x="0" y="0"/>
            <a:ext cx="6880485" cy="6859587"/>
          </a:xfrm>
          <a:prstGeom prst="rtTriangle">
            <a:avLst/>
          </a:prstGeom>
          <a:blipFill dpi="0" rotWithShape="1">
            <a:blip r:embed="rId1">
              <a:alphaModFix amt="70000"/>
            </a:blip>
            <a:srcRect/>
            <a:stretch>
              <a:fillRect l="-1000" t="-33000" b="-19000"/>
            </a:stretch>
          </a:blipFill>
          <a:ln>
            <a:noFill/>
          </a:ln>
          <a:effectLst>
            <a:outerShdw blurRad="63500" algn="ctr" rotWithShape="0">
              <a:prstClr val="black">
                <a:alpha val="40000"/>
              </a:prstClr>
            </a:outerShdw>
          </a:effectLst>
        </p:spPr>
        <p:txBody>
          <a:bodyPr vert="horz" wrap="square" lIns="91440" tIns="45720" rIns="91440" bIns="45720" numCol="1" anchor="ctr" anchorCtr="0" compatLnSpc="1"/>
          <a:lstStyle/>
          <a:p>
            <a:pPr algn="ctr"/>
            <a:endParaRPr lang="zh-CN" altLang="en-US" sz="4800">
              <a:solidFill>
                <a:prstClr val="white"/>
              </a:solidFill>
              <a:latin typeface="迷你简菱心" panose="02010609000101010101" pitchFamily="49" charset="-122"/>
              <a:ea typeface="迷你简菱心" panose="02010609000101010101" pitchFamily="49" charset="-122"/>
            </a:endParaRPr>
          </a:p>
        </p:txBody>
      </p:sp>
      <p:pic>
        <p:nvPicPr>
          <p:cNvPr id="13" name="图片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538" y="-60498"/>
            <a:ext cx="4711818" cy="471181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325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H_Entry_1"/>
          <p:cNvSpPr/>
          <p:nvPr>
            <p:custDataLst>
              <p:tags r:id="rId1"/>
            </p:custDataLst>
          </p:nvPr>
        </p:nvSpPr>
        <p:spPr>
          <a:xfrm>
            <a:off x="0" y="302155"/>
            <a:ext cx="12190413" cy="504000"/>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19050" cap="sq" cmpd="sng" algn="ctr">
            <a:solidFill>
              <a:srgbClr val="0070C0"/>
            </a:solidFill>
            <a:prstDash val="solid"/>
            <a:bevel/>
          </a:ln>
          <a:effectLst/>
        </p:spPr>
        <p:txBody>
          <a:bodyPr rot="0" spcFirstLastPara="0" vertOverflow="overflow" horzOverflow="overflow" vert="horz" wrap="square" lIns="108000" tIns="0" rIns="0" bIns="0" numCol="1" spcCol="0" rtlCol="0" fromWordArt="0" anchor="ctr" anchorCtr="0" forceAA="0" compatLnSpc="1">
            <a:normAutofit/>
          </a:bodyPr>
          <a:lstStyle/>
          <a:p>
            <a:pPr marL="0" marR="0" lvl="0" indent="0" defTabSz="914400" eaLnBrk="1" fontAlgn="auto" latinLnBrk="0" hangingPunct="1">
              <a:lnSpc>
                <a:spcPct val="130000"/>
              </a:lnSpc>
              <a:spcBef>
                <a:spcPts val="0"/>
              </a:spcBef>
              <a:spcAft>
                <a:spcPts val="0"/>
              </a:spcAft>
              <a:buClrTx/>
              <a:buSzTx/>
              <a:buFontTx/>
              <a:buNone/>
              <a:defRPr/>
            </a:pPr>
            <a:endParaRPr kumimoji="0" lang="zh-CN" altLang="en-US" sz="2000" b="0" i="0" u="none" strike="noStrike" kern="0" cap="none" spc="0" normalizeH="0" baseline="0" noProof="0" dirty="0" smtClean="0">
              <a:ln>
                <a:noFill/>
              </a:ln>
              <a:solidFill>
                <a:prstClr val="black"/>
              </a:solidFill>
              <a:effectLst/>
              <a:uLnTx/>
              <a:uFillTx/>
              <a:latin typeface="宋体" panose="02010600030101010101" pitchFamily="2" charset="-122"/>
              <a:ea typeface="宋体" panose="02010600030101010101" pitchFamily="2" charset="-122"/>
            </a:endParaRPr>
          </a:p>
        </p:txBody>
      </p:sp>
      <p:sp>
        <p:nvSpPr>
          <p:cNvPr id="7" name="矩形 6"/>
          <p:cNvSpPr/>
          <p:nvPr/>
        </p:nvSpPr>
        <p:spPr>
          <a:xfrm>
            <a:off x="334566" y="819608"/>
            <a:ext cx="11466640" cy="1217641"/>
          </a:xfrm>
          <a:prstGeom prst="rect">
            <a:avLst/>
          </a:prstGeom>
        </p:spPr>
        <p:txBody>
          <a:bodyPr wrap="square">
            <a:spAutoFit/>
          </a:bodyPr>
          <a:lstStyle/>
          <a:p>
            <a:pPr algn="just">
              <a:lnSpc>
                <a:spcPct val="150000"/>
              </a:lnSpc>
              <a:spcAft>
                <a:spcPts val="0"/>
              </a:spcAft>
            </a:pPr>
            <a:r>
              <a:rPr lang="zh-CN" altLang="zh-CN" sz="2600" b="1" kern="100" dirty="0">
                <a:solidFill>
                  <a:srgbClr val="0000FF"/>
                </a:solidFill>
                <a:latin typeface="宋体" panose="02010600030101010101" pitchFamily="2" charset="-122"/>
                <a:ea typeface="微软雅黑" panose="020B0503020204020204" charset="-122"/>
                <a:cs typeface="Times New Roman" panose="02020603050405020304" pitchFamily="18" charset="0"/>
              </a:rPr>
              <a:t>例</a:t>
            </a:r>
            <a:r>
              <a:rPr lang="en-US" altLang="zh-CN" sz="2600" b="1" kern="100" dirty="0">
                <a:solidFill>
                  <a:srgbClr val="0000FF"/>
                </a:solidFill>
                <a:latin typeface="+mj-ea"/>
                <a:ea typeface="+mj-ea"/>
                <a:cs typeface="Times New Roman" panose="02020603050405020304" pitchFamily="18" charset="0"/>
              </a:rPr>
              <a:t>1</a:t>
            </a:r>
            <a:r>
              <a:rPr lang="zh-CN" altLang="zh-CN" sz="2600" kern="100" dirty="0">
                <a:latin typeface="+mj-ea"/>
                <a:ea typeface="+mj-ea"/>
                <a:cs typeface="Times New Roman" panose="02020603050405020304" pitchFamily="18" charset="0"/>
              </a:rPr>
              <a:t>　</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(2019·</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湖北武汉市四月调研</a:t>
            </a:r>
            <a:r>
              <a:rPr lang="en-US" altLang="zh-CN" sz="26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某同学用光敏电阻和电磁继电器等器材设计自动光控照明电路</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1" name="标题 5"/>
          <p:cNvSpPr txBox="1"/>
          <p:nvPr/>
        </p:nvSpPr>
        <p:spPr>
          <a:xfrm>
            <a:off x="946413" y="272738"/>
            <a:ext cx="10189353" cy="531816"/>
          </a:xfrm>
          <a:prstGeom prst="rect">
            <a:avLst/>
          </a:prstGeom>
        </p:spPr>
        <p:txBody>
          <a:bodyPr/>
          <a:lstStyle>
            <a:lvl1pPr algn="ctr" defTabSz="1217295" rtl="0" eaLnBrk="0" fontAlgn="base" hangingPunct="0">
              <a:spcBef>
                <a:spcPct val="0"/>
              </a:spcBef>
              <a:spcAft>
                <a:spcPct val="0"/>
              </a:spcAft>
              <a:defRPr sz="5900" kern="1200">
                <a:solidFill>
                  <a:schemeClr val="tx1"/>
                </a:solidFill>
                <a:latin typeface="+mj-lt"/>
                <a:ea typeface="+mj-ea"/>
                <a:cs typeface="微软雅黑" panose="020B0503020204020204" charset="-122"/>
              </a:defRPr>
            </a:lvl1pPr>
            <a:lvl2pPr algn="ctr" defTabSz="1217295" rtl="0" eaLnBrk="0" fontAlgn="base" hangingPunct="0">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2pPr>
            <a:lvl3pPr algn="ctr" defTabSz="1217295" rtl="0" eaLnBrk="0" fontAlgn="base" hangingPunct="0">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3pPr>
            <a:lvl4pPr algn="ctr" defTabSz="1217295" rtl="0" eaLnBrk="0" fontAlgn="base" hangingPunct="0">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4pPr>
            <a:lvl5pPr algn="ctr" defTabSz="1217295" rtl="0" eaLnBrk="0" fontAlgn="base" hangingPunct="0">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5pPr>
            <a:lvl6pPr marL="457200" algn="ctr" defTabSz="1217295" rtl="0" fontAlgn="base">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6pPr>
            <a:lvl7pPr marL="914400" algn="ctr" defTabSz="1217295" rtl="0" fontAlgn="base">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7pPr>
            <a:lvl8pPr marL="1371600" algn="ctr" defTabSz="1217295" rtl="0" fontAlgn="base">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8pPr>
            <a:lvl9pPr marL="1828800" algn="ctr" defTabSz="1217295" rtl="0" fontAlgn="base">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9pPr>
          </a:lstStyle>
          <a:p>
            <a:pPr algn="l"/>
            <a:r>
              <a:rPr lang="zh-CN" altLang="zh-CN" sz="2800" b="1" dirty="0">
                <a:solidFill>
                  <a:prstClr val="black"/>
                </a:solidFill>
              </a:rPr>
              <a:t>关于电路的自动控制的分析</a:t>
            </a:r>
            <a:endParaRPr lang="zh-CN" altLang="zh-CN" sz="2800" b="1" dirty="0">
              <a:solidFill>
                <a:prstClr val="black"/>
              </a:solidFill>
            </a:endParaRPr>
          </a:p>
        </p:txBody>
      </p:sp>
      <p:sp>
        <p:nvSpPr>
          <p:cNvPr id="13" name="MH_Number_1"/>
          <p:cNvSpPr/>
          <p:nvPr>
            <p:custDataLst>
              <p:tags r:id="rId2"/>
            </p:custDataLst>
          </p:nvPr>
        </p:nvSpPr>
        <p:spPr bwMode="auto">
          <a:xfrm>
            <a:off x="0" y="261442"/>
            <a:ext cx="825500" cy="504000"/>
          </a:xfrm>
          <a:custGeom>
            <a:avLst/>
            <a:gdLst>
              <a:gd name="connsiteX0" fmla="*/ 0 w 374121"/>
              <a:gd name="connsiteY0" fmla="*/ 0 h 196322"/>
              <a:gd name="connsiteX1" fmla="*/ 274519 w 374121"/>
              <a:gd name="connsiteY1" fmla="*/ 0 h 196322"/>
              <a:gd name="connsiteX2" fmla="*/ 374121 w 374121"/>
              <a:gd name="connsiteY2" fmla="*/ 196322 h 196322"/>
              <a:gd name="connsiteX3" fmla="*/ 0 w 374121"/>
              <a:gd name="connsiteY3" fmla="*/ 196322 h 196322"/>
            </a:gdLst>
            <a:ahLst/>
            <a:cxnLst>
              <a:cxn ang="0">
                <a:pos x="connsiteX0" y="connsiteY0"/>
              </a:cxn>
              <a:cxn ang="0">
                <a:pos x="connsiteX1" y="connsiteY1"/>
              </a:cxn>
              <a:cxn ang="0">
                <a:pos x="connsiteX2" y="connsiteY2"/>
              </a:cxn>
              <a:cxn ang="0">
                <a:pos x="connsiteX3" y="connsiteY3"/>
              </a:cxn>
            </a:cxnLst>
            <a:rect l="l" t="t" r="r" b="b"/>
            <a:pathLst>
              <a:path w="374121" h="196322">
                <a:moveTo>
                  <a:pt x="0" y="0"/>
                </a:moveTo>
                <a:lnTo>
                  <a:pt x="274519" y="0"/>
                </a:lnTo>
                <a:lnTo>
                  <a:pt x="374121" y="196322"/>
                </a:lnTo>
                <a:lnTo>
                  <a:pt x="0" y="196322"/>
                </a:lnTo>
                <a:close/>
              </a:path>
            </a:pathLst>
          </a:custGeom>
          <a:solidFill>
            <a:srgbClr val="4F81BD"/>
          </a:solidFill>
          <a:ln w="12700">
            <a:solidFill>
              <a:srgbClr val="4F81BD"/>
            </a:solidFill>
            <a:miter lim="800000"/>
          </a:ln>
        </p:spPr>
        <p:txBody>
          <a:bodyPr wrap="square" lIns="0" tIns="0" rIns="72000" bIns="0" anchor="ctr">
            <a:no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pPr marL="0" marR="0" lvl="0" indent="0" algn="ctr" defTabSz="914400" eaLnBrk="1" fontAlgn="auto" latinLnBrk="0" hangingPunct="1">
              <a:lnSpc>
                <a:spcPct val="100000"/>
              </a:lnSpc>
              <a:spcBef>
                <a:spcPct val="0"/>
              </a:spcBef>
              <a:spcAft>
                <a:spcPts val="0"/>
              </a:spcAft>
              <a:buClrTx/>
              <a:buSzTx/>
              <a:buFontTx/>
              <a:buNone/>
              <a:defRPr/>
            </a:pPr>
            <a:endParaRPr kumimoji="0" lang="zh-CN" altLang="en-US" sz="2000" b="0" i="0" u="none" strike="noStrike" kern="0" cap="none" spc="0" normalizeH="0" baseline="0" noProof="0" dirty="0" smtClean="0">
              <a:ln>
                <a:noFill/>
              </a:ln>
              <a:solidFill>
                <a:srgbClr val="FFFFFF"/>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4" name="标题 5"/>
          <p:cNvSpPr txBox="1"/>
          <p:nvPr/>
        </p:nvSpPr>
        <p:spPr>
          <a:xfrm>
            <a:off x="84674" y="307048"/>
            <a:ext cx="609932" cy="419944"/>
          </a:xfrm>
          <a:prstGeom prst="rect">
            <a:avLst/>
          </a:prstGeom>
        </p:spPr>
        <p:txBody>
          <a:bodyPr/>
          <a:lstStyle>
            <a:lvl1pPr algn="ctr" defTabSz="1217295" rtl="0" eaLnBrk="0" fontAlgn="base" hangingPunct="0">
              <a:spcBef>
                <a:spcPct val="0"/>
              </a:spcBef>
              <a:spcAft>
                <a:spcPct val="0"/>
              </a:spcAft>
              <a:defRPr sz="5900" kern="1200">
                <a:solidFill>
                  <a:schemeClr val="tx1"/>
                </a:solidFill>
                <a:latin typeface="+mj-lt"/>
                <a:ea typeface="+mj-ea"/>
                <a:cs typeface="微软雅黑" panose="020B0503020204020204" charset="-122"/>
              </a:defRPr>
            </a:lvl1pPr>
            <a:lvl2pPr algn="ctr" defTabSz="1217295" rtl="0" eaLnBrk="0" fontAlgn="base" hangingPunct="0">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2pPr>
            <a:lvl3pPr algn="ctr" defTabSz="1217295" rtl="0" eaLnBrk="0" fontAlgn="base" hangingPunct="0">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3pPr>
            <a:lvl4pPr algn="ctr" defTabSz="1217295" rtl="0" eaLnBrk="0" fontAlgn="base" hangingPunct="0">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4pPr>
            <a:lvl5pPr algn="ctr" defTabSz="1217295" rtl="0" eaLnBrk="0" fontAlgn="base" hangingPunct="0">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5pPr>
            <a:lvl6pPr marL="457200" algn="ctr" defTabSz="1217295" rtl="0" fontAlgn="base">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6pPr>
            <a:lvl7pPr marL="914400" algn="ctr" defTabSz="1217295" rtl="0" fontAlgn="base">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7pPr>
            <a:lvl8pPr marL="1371600" algn="ctr" defTabSz="1217295" rtl="0" fontAlgn="base">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8pPr>
            <a:lvl9pPr marL="1828800" algn="ctr" defTabSz="1217295" rtl="0" fontAlgn="base">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9pPr>
          </a:lstStyle>
          <a:p>
            <a:pPr algn="l"/>
            <a:r>
              <a:rPr lang="zh-CN" altLang="zh-CN" sz="2800" b="1" dirty="0" smtClean="0">
                <a:solidFill>
                  <a:schemeClr val="bg1"/>
                </a:solidFill>
              </a:rPr>
              <a:t>一</a:t>
            </a:r>
            <a:endParaRPr lang="zh-CN" altLang="zh-CN" sz="2800" b="1" dirty="0">
              <a:solidFill>
                <a:schemeClr val="bg1"/>
              </a:solidFill>
            </a:endParaRPr>
          </a:p>
        </p:txBody>
      </p:sp>
      <p:pic>
        <p:nvPicPr>
          <p:cNvPr id="299010" name="Picture 2" descr="8-175"/>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14886" y="1269554"/>
            <a:ext cx="5778205" cy="3246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5807174" y="4005858"/>
            <a:ext cx="686406" cy="692497"/>
          </a:xfrm>
          <a:prstGeom prst="rect">
            <a:avLst/>
          </a:prstGeom>
        </p:spPr>
        <p:txBody>
          <a:bodyPr wrap="none">
            <a:spAutoFit/>
          </a:bodyPr>
          <a:lstStyle/>
          <a:p>
            <a:pPr algn="ctr">
              <a:lnSpc>
                <a:spcPct val="150000"/>
              </a:lnSpc>
              <a:spcAft>
                <a:spcPts val="0"/>
              </a:spcAft>
            </a:pP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图</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1</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5" name="矩形 4"/>
          <p:cNvSpPr/>
          <p:nvPr/>
        </p:nvSpPr>
        <p:spPr>
          <a:xfrm>
            <a:off x="334566" y="4437906"/>
            <a:ext cx="11521280" cy="2492990"/>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光强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I</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是表示光强弱程度的物理量，单位为坎德拉</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(cd).</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如图</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1(a)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所示是光敏电阻阻值随光强变化的图线，由此可得到的结论是</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a:t>
            </a:r>
            <a:r>
              <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rPr>
              <a:t>______________________</a:t>
            </a:r>
            <a:endPar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endParaRPr>
          </a:p>
          <a:p>
            <a:pPr algn="just">
              <a:lnSpc>
                <a:spcPct val="150000"/>
              </a:lnSpc>
              <a:spcAft>
                <a:spcPts val="0"/>
              </a:spcAft>
            </a:pPr>
            <a:r>
              <a:rPr lang="en-US" altLang="zh-CN" sz="2600" kern="100" dirty="0" smtClean="0">
                <a:latin typeface="Times New Roman" panose="02020603050405020304" pitchFamily="18" charset="0"/>
                <a:ea typeface="微软雅黑" panose="020B0503020204020204" charset="-122"/>
                <a:cs typeface="Courier New" panose="02070309020205020404" pitchFamily="49" charset="0"/>
              </a:rPr>
              <a:t>______________________________________________________________________________.</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9" name="矩形 8"/>
          <p:cNvSpPr/>
          <p:nvPr/>
        </p:nvSpPr>
        <p:spPr>
          <a:xfrm>
            <a:off x="334566" y="5013970"/>
            <a:ext cx="11521280" cy="1892826"/>
          </a:xfrm>
          <a:prstGeom prst="rect">
            <a:avLst/>
          </a:prstGeom>
        </p:spPr>
        <p:txBody>
          <a:bodyPr wrap="square">
            <a:spAutoFit/>
          </a:bodyPr>
          <a:lstStyle/>
          <a:p>
            <a:pPr>
              <a:lnSpc>
                <a:spcPct val="150000"/>
              </a:lnSpc>
            </a:pPr>
            <a:r>
              <a:rPr lang="en-US" altLang="zh-CN" sz="2600" kern="100" dirty="0">
                <a:solidFill>
                  <a:srgbClr val="C00000"/>
                </a:solidFill>
                <a:latin typeface="+mj-ea"/>
                <a:ea typeface="+mj-ea"/>
                <a:cs typeface="Times New Roman" panose="02020603050405020304" pitchFamily="18" charset="0"/>
              </a:rPr>
              <a:t> </a:t>
            </a:r>
            <a:r>
              <a:rPr lang="en-US" altLang="zh-CN" sz="2600" kern="100" dirty="0" smtClean="0">
                <a:solidFill>
                  <a:srgbClr val="C00000"/>
                </a:solidFill>
                <a:latin typeface="+mj-ea"/>
                <a:ea typeface="+mj-ea"/>
                <a:cs typeface="Times New Roman" panose="02020603050405020304" pitchFamily="18" charset="0"/>
              </a:rPr>
              <a:t>                                                                                </a:t>
            </a:r>
            <a:r>
              <a:rPr lang="zh-CN" altLang="zh-CN" sz="2600" kern="100" dirty="0" smtClean="0">
                <a:solidFill>
                  <a:srgbClr val="C00000"/>
                </a:solidFill>
                <a:latin typeface="+mj-ea"/>
                <a:ea typeface="+mj-ea"/>
                <a:cs typeface="Times New Roman" panose="02020603050405020304" pitchFamily="18" charset="0"/>
              </a:rPr>
              <a:t>随着</a:t>
            </a:r>
            <a:r>
              <a:rPr lang="zh-CN" altLang="zh-CN" sz="2600" kern="100" dirty="0">
                <a:solidFill>
                  <a:srgbClr val="C00000"/>
                </a:solidFill>
                <a:latin typeface="+mj-ea"/>
                <a:ea typeface="+mj-ea"/>
                <a:cs typeface="Times New Roman" panose="02020603050405020304" pitchFamily="18" charset="0"/>
              </a:rPr>
              <a:t>光照强度的增加，光敏电阻的阻值迅速下降，进一步增大光照强度，电阻值变化减小，然后逐渐趋向平缓</a:t>
            </a:r>
            <a:endParaRPr lang="zh-CN" altLang="en-US" dirty="0">
              <a:latin typeface="+mj-ea"/>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34566" y="693490"/>
            <a:ext cx="11521280" cy="1292662"/>
          </a:xfrm>
          <a:prstGeom prst="rect">
            <a:avLst/>
          </a:prstGeom>
        </p:spPr>
        <p:txBody>
          <a:bodyPr wrap="square">
            <a:spAutoFit/>
          </a:bodyPr>
          <a:lstStyle/>
          <a:p>
            <a:pPr algn="just">
              <a:lnSpc>
                <a:spcPct val="150000"/>
              </a:lnSpc>
              <a:spcAft>
                <a:spcPts val="0"/>
              </a:spcAft>
            </a:pPr>
            <a:r>
              <a:rPr lang="zh-CN" altLang="zh-CN" sz="2600" b="1" kern="100" dirty="0">
                <a:solidFill>
                  <a:srgbClr val="0000FF"/>
                </a:solidFill>
                <a:latin typeface="宋体" panose="02010600030101010101" pitchFamily="2" charset="-122"/>
                <a:ea typeface="微软雅黑" panose="020B050302020402020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由题图</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可得到的结论是：随着光照强度的增加，光敏电阻的阻值迅速下降，进一步增大光照强度，电阻值变化减小，然后逐渐趋向平缓</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5" name="Picture 2" descr="8-175"/>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142878" y="2349674"/>
            <a:ext cx="5778205" cy="3246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750"/>
                                        <p:tgtEl>
                                          <p:spTgt spid="3"/>
                                        </p:tgtEl>
                                      </p:cBhvr>
                                    </p:animEffect>
                                  </p:childTnLst>
                                </p:cTn>
                              </p:par>
                              <p:par>
                                <p:cTn id="8" presetID="3"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34566" y="430500"/>
            <a:ext cx="8496944" cy="2492990"/>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如图</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为电磁继电器的构造示意图，其中</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L</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为含有铁芯的线圈，</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P</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为可绕</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O</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点转动的衔铁，</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K</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为弹簧，</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S</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为一对触头，</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为四个接线柱</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工作时，应将</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________(</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填</a:t>
            </a:r>
            <a:r>
              <a:rPr lang="en-US" altLang="zh-CN" sz="2600" kern="100" dirty="0">
                <a:latin typeface="宋体" panose="02010600030101010101" pitchFamily="2" charset="-122"/>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B</a:t>
            </a:r>
            <a:r>
              <a:rPr lang="en-US" altLang="zh-CN" sz="2600" kern="100" dirty="0">
                <a:latin typeface="宋体" panose="02010600030101010101" pitchFamily="2" charset="-122"/>
                <a:ea typeface="微软雅黑" panose="020B050302020402020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或</a:t>
            </a:r>
            <a:r>
              <a:rPr lang="en-US" altLang="zh-CN" sz="2600" kern="100" dirty="0">
                <a:latin typeface="宋体" panose="02010600030101010101" pitchFamily="2" charset="-122"/>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D</a:t>
            </a:r>
            <a:r>
              <a:rPr lang="en-US" altLang="zh-CN" sz="2600" kern="100" dirty="0">
                <a:latin typeface="宋体" panose="02010600030101010101" pitchFamily="2" charset="-122"/>
                <a:ea typeface="微软雅黑" panose="020B050302020402020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接照明电路</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2" name="图片 1"/>
          <p:cNvPicPr>
            <a:picLocks noChangeAspect="1"/>
          </p:cNvPicPr>
          <p:nvPr/>
        </p:nvPicPr>
        <p:blipFill>
          <a:blip r:embed="rId1"/>
          <a:stretch>
            <a:fillRect/>
          </a:stretch>
        </p:blipFill>
        <p:spPr>
          <a:xfrm>
            <a:off x="8903518" y="430500"/>
            <a:ext cx="2980952" cy="2495238"/>
          </a:xfrm>
          <a:prstGeom prst="rect">
            <a:avLst/>
          </a:prstGeom>
        </p:spPr>
      </p:pic>
      <p:sp>
        <p:nvSpPr>
          <p:cNvPr id="7" name="矩形 6"/>
          <p:cNvSpPr/>
          <p:nvPr/>
        </p:nvSpPr>
        <p:spPr>
          <a:xfrm>
            <a:off x="622598" y="2302708"/>
            <a:ext cx="981359" cy="492443"/>
          </a:xfrm>
          <a:prstGeom prst="rect">
            <a:avLst/>
          </a:prstGeom>
        </p:spPr>
        <p:txBody>
          <a:bodyPr wrap="none">
            <a:spAutoFit/>
          </a:bodyPr>
          <a:lstStyle/>
          <a:p>
            <a:r>
              <a:rPr lang="en-US" altLang="zh-CN" sz="2600" i="1" kern="100" dirty="0">
                <a:solidFill>
                  <a:srgbClr val="C00000"/>
                </a:solidFill>
                <a:latin typeface="Times New Roman" panose="02020603050405020304" pitchFamily="18" charset="0"/>
                <a:ea typeface="微软雅黑" panose="020B0503020204020204" charset="-122"/>
              </a:rPr>
              <a:t>C</a:t>
            </a:r>
            <a:r>
              <a:rPr lang="zh-CN" altLang="zh-CN" sz="2600" kern="100" dirty="0" smtClean="0">
                <a:solidFill>
                  <a:srgbClr val="C00000"/>
                </a:solidFill>
                <a:latin typeface="Times New Roman" panose="02020603050405020304" pitchFamily="18" charset="0"/>
                <a:ea typeface="微软雅黑" panose="020B0503020204020204" charset="-122"/>
                <a:cs typeface="Times New Roman" panose="02020603050405020304" pitchFamily="18" charset="0"/>
              </a:rPr>
              <a:t>、</a:t>
            </a:r>
            <a:r>
              <a:rPr lang="en-US" altLang="zh-CN" sz="2600" i="1" kern="100" dirty="0" smtClean="0">
                <a:solidFill>
                  <a:srgbClr val="C00000"/>
                </a:solidFill>
                <a:latin typeface="Times New Roman" panose="02020603050405020304" pitchFamily="18" charset="0"/>
                <a:ea typeface="微软雅黑" panose="020B0503020204020204" charset="-122"/>
              </a:rPr>
              <a:t>D</a:t>
            </a:r>
            <a:endParaRPr lang="zh-CN" altLang="en-US" dirty="0"/>
          </a:p>
        </p:txBody>
      </p:sp>
      <p:sp>
        <p:nvSpPr>
          <p:cNvPr id="11" name="矩形 10"/>
          <p:cNvSpPr/>
          <p:nvPr/>
        </p:nvSpPr>
        <p:spPr>
          <a:xfrm>
            <a:off x="341746" y="3145244"/>
            <a:ext cx="11514100" cy="1292662"/>
          </a:xfrm>
          <a:prstGeom prst="rect">
            <a:avLst/>
          </a:prstGeom>
        </p:spPr>
        <p:txBody>
          <a:bodyPr wrap="square">
            <a:spAutoFit/>
          </a:bodyPr>
          <a:lstStyle/>
          <a:p>
            <a:pPr algn="just">
              <a:lnSpc>
                <a:spcPct val="150000"/>
              </a:lnSpc>
              <a:spcAft>
                <a:spcPts val="0"/>
              </a:spcAft>
            </a:pPr>
            <a:r>
              <a:rPr lang="zh-CN" altLang="zh-CN" sz="2600" b="1" kern="100" dirty="0">
                <a:solidFill>
                  <a:srgbClr val="0000FF"/>
                </a:solidFill>
                <a:latin typeface="宋体" panose="02010600030101010101" pitchFamily="2" charset="-122"/>
                <a:ea typeface="微软雅黑" panose="020B050302020402020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由电磁继电器的工作原理可知，电磁铁连接的是控制电路，衔铁连通的是工作电路，故工作时，应将</a:t>
            </a:r>
            <a:r>
              <a:rPr lang="zh-CN" altLang="zh-CN" sz="2600" kern="100" dirty="0">
                <a:latin typeface="宋体" panose="02010600030101010101" pitchFamily="2" charset="-122"/>
                <a:ea typeface="Times New Roman" panose="02020603050405020304" pitchFamily="18" charset="0"/>
                <a:cs typeface="Courier New" panose="02070309020205020404" pitchFamily="49" charset="0"/>
              </a:rPr>
              <a:t> </a:t>
            </a:r>
            <a:r>
              <a:rPr lang="en-US" altLang="zh-CN" sz="2600" kern="100" dirty="0">
                <a:latin typeface="宋体" panose="02010600030101010101" pitchFamily="2" charset="-122"/>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i="1" kern="100" dirty="0">
                <a:latin typeface="Times New Roman" panose="02020603050405020304" pitchFamily="18" charset="0"/>
                <a:ea typeface="宋体" panose="02010600030101010101" pitchFamily="2" charset="-122"/>
                <a:cs typeface="Courier New" panose="02070309020205020404" pitchFamily="49" charset="0"/>
              </a:rPr>
              <a:t>D</a:t>
            </a:r>
            <a:r>
              <a:rPr lang="en-US" altLang="zh-CN" sz="2600" kern="100" dirty="0">
                <a:latin typeface="宋体" panose="02010600030101010101" pitchFamily="2" charset="-122"/>
                <a:ea typeface="宋体" panose="02010600030101010101" pitchFamily="2" charset="-122"/>
                <a:cs typeface="Times New Roman" panose="02020603050405020304" pitchFamily="18" charset="0"/>
              </a:rPr>
              <a:t>”</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接照明电路</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34566" y="45418"/>
            <a:ext cx="6264696" cy="1292662"/>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(3)</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请在图</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中用笔画线代替导线，完成实物电路的连接</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290828" name="Picture 12" descr="8-176"/>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55246" y="117426"/>
            <a:ext cx="4658636" cy="277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矩形 10"/>
          <p:cNvSpPr/>
          <p:nvPr/>
        </p:nvSpPr>
        <p:spPr>
          <a:xfrm>
            <a:off x="8255446" y="2421682"/>
            <a:ext cx="686406" cy="692497"/>
          </a:xfrm>
          <a:prstGeom prst="rect">
            <a:avLst/>
          </a:prstGeom>
        </p:spPr>
        <p:txBody>
          <a:bodyPr wrap="none">
            <a:spAutoFit/>
          </a:bodyPr>
          <a:lstStyle/>
          <a:p>
            <a:pPr algn="ctr">
              <a:lnSpc>
                <a:spcPct val="150000"/>
              </a:lnSpc>
              <a:spcAft>
                <a:spcPts val="0"/>
              </a:spcAft>
            </a:pPr>
            <a:r>
              <a:rPr lang="zh-CN" altLang="zh-CN" sz="2600" b="1" kern="100" dirty="0">
                <a:latin typeface="Times New Roman" panose="02020603050405020304" pitchFamily="18" charset="0"/>
                <a:ea typeface="楷体_GB2312" panose="02010609030101010101" pitchFamily="49" charset="-122"/>
                <a:cs typeface="Times New Roman" panose="02020603050405020304" pitchFamily="18" charset="0"/>
              </a:rPr>
              <a:t>图</a:t>
            </a:r>
            <a:r>
              <a:rPr lang="en-US" altLang="zh-CN" sz="2600" b="1" kern="100" dirty="0">
                <a:latin typeface="Times New Roman" panose="02020603050405020304" pitchFamily="18" charset="0"/>
                <a:ea typeface="楷体_GB2312" panose="02010609030101010101" pitchFamily="49" charset="-122"/>
                <a:cs typeface="Courier New" panose="02070309020205020404" pitchFamily="49" charset="0"/>
              </a:rPr>
              <a:t>2</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4" name="矩形 13"/>
          <p:cNvSpPr/>
          <p:nvPr/>
        </p:nvSpPr>
        <p:spPr>
          <a:xfrm>
            <a:off x="334566" y="2997746"/>
            <a:ext cx="2520242" cy="692497"/>
          </a:xfrm>
          <a:prstGeom prst="rect">
            <a:avLst/>
          </a:prstGeom>
        </p:spPr>
        <p:txBody>
          <a:bodyPr wrap="none">
            <a:spAutoFit/>
          </a:bodyPr>
          <a:lstStyle/>
          <a:p>
            <a:pPr algn="just">
              <a:lnSpc>
                <a:spcPct val="150000"/>
              </a:lnSpc>
              <a:spcAft>
                <a:spcPts val="0"/>
              </a:spcAft>
            </a:pPr>
            <a:r>
              <a:rPr lang="zh-CN" altLang="zh-CN" sz="2600" b="1" kern="100" dirty="0">
                <a:solidFill>
                  <a:srgbClr val="0000FF"/>
                </a:solidFill>
                <a:latin typeface="宋体" panose="02010600030101010101" pitchFamily="2" charset="-122"/>
                <a:ea typeface="微软雅黑" panose="020B0503020204020204" charset="-122"/>
                <a:cs typeface="Times New Roman" panose="02020603050405020304" pitchFamily="18" charset="0"/>
              </a:rPr>
              <a:t>答案</a:t>
            </a:r>
            <a:r>
              <a:rPr lang="zh-CN" altLang="zh-CN" sz="2600" b="1" kern="100" dirty="0">
                <a:solidFill>
                  <a:srgbClr val="0000FF"/>
                </a:solidFill>
                <a:latin typeface="微软雅黑" panose="020B0503020204020204" charset="-122"/>
                <a:ea typeface="宋体" panose="02010600030101010101" pitchFamily="2" charset="-122"/>
                <a:cs typeface="Times New Roman" panose="02020603050405020304" pitchFamily="18" charset="0"/>
              </a:rPr>
              <a:t>　</a:t>
            </a:r>
            <a:r>
              <a:rPr lang="zh-CN" altLang="zh-CN" sz="2600" kern="100" dirty="0">
                <a:solidFill>
                  <a:srgbClr val="C00000"/>
                </a:solidFill>
                <a:latin typeface="宋体" panose="02010600030101010101" pitchFamily="2" charset="-122"/>
                <a:ea typeface="微软雅黑" panose="020B0503020204020204" charset="-122"/>
                <a:cs typeface="Times New Roman" panose="02020603050405020304" pitchFamily="18" charset="0"/>
              </a:rPr>
              <a:t>如图所示</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290829" name="Picture 13" descr="8-177"/>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2918" y="3573810"/>
            <a:ext cx="4900245" cy="287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par>
                                <p:cTn id="8" presetID="3" presetClass="entr" presetSubtype="10" fill="hold" nodeType="withEffect">
                                  <p:stCondLst>
                                    <p:cond delay="0"/>
                                  </p:stCondLst>
                                  <p:childTnLst>
                                    <p:set>
                                      <p:cBhvr>
                                        <p:cTn id="9" dur="1" fill="hold">
                                          <p:stCondLst>
                                            <p:cond delay="0"/>
                                          </p:stCondLst>
                                        </p:cTn>
                                        <p:tgtEl>
                                          <p:spTgt spid="290829"/>
                                        </p:tgtEl>
                                        <p:attrNameLst>
                                          <p:attrName>style.visibility</p:attrName>
                                        </p:attrNameLst>
                                      </p:cBhvr>
                                      <p:to>
                                        <p:strVal val="visible"/>
                                      </p:to>
                                    </p:set>
                                    <p:animEffect transition="in" filter="blinds(horizontal)">
                                      <p:cBhvr>
                                        <p:cTn id="10" dur="500"/>
                                        <p:tgtEl>
                                          <p:spTgt spid="2908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34566" y="621482"/>
            <a:ext cx="11521280" cy="1892826"/>
          </a:xfrm>
          <a:prstGeom prst="rect">
            <a:avLst/>
          </a:prstGeom>
        </p:spPr>
        <p:txBody>
          <a:bodyPr wrap="square">
            <a:spAutoFit/>
          </a:bodyPr>
          <a:lstStyle/>
          <a:p>
            <a:pPr algn="just">
              <a:lnSpc>
                <a:spcPct val="150000"/>
              </a:lnSpc>
              <a:spcAft>
                <a:spcPts val="0"/>
              </a:spcAft>
            </a:pPr>
            <a:r>
              <a:rPr lang="zh-CN" altLang="zh-CN" sz="2600" b="1" kern="100" dirty="0">
                <a:solidFill>
                  <a:srgbClr val="0000FF"/>
                </a:solidFill>
                <a:latin typeface="宋体" panose="02010600030101010101" pitchFamily="2" charset="-122"/>
                <a:ea typeface="微软雅黑" panose="020B050302020402020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由于光敏电阻在光照弱时电阻大，光照强时电阻小，故而要想使照明电路正常工作，需要在光照弱时，使电磁铁中电流足够大，此时光敏电阻阻值较大，因此需要并联分流</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则实物电路的连接如图；</a:t>
            </a:r>
            <a:endParaRPr lang="zh-CN" altLang="zh-CN" sz="260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292870" name="Picture 6" descr="8-178"/>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70870" y="2463944"/>
            <a:ext cx="4900245" cy="2838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75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292870"/>
                                        </p:tgtEl>
                                        <p:attrNameLst>
                                          <p:attrName>style.visibility</p:attrName>
                                        </p:attrNameLst>
                                      </p:cBhvr>
                                      <p:to>
                                        <p:strVal val="visible"/>
                                      </p:to>
                                    </p:set>
                                    <p:animEffect transition="in" filter="blinds(horizontal)">
                                      <p:cBhvr>
                                        <p:cTn id="10" dur="750"/>
                                        <p:tgtEl>
                                          <p:spTgt spid="292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34566" y="333450"/>
            <a:ext cx="11521280" cy="1817805"/>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(4)</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已知电源电动势为</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3 V</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，内阻很小，电磁铁线圈电阻</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R</a:t>
            </a:r>
            <a:r>
              <a:rPr lang="en-US" altLang="zh-CN" sz="2600" kern="100" baseline="-25000" dirty="0">
                <a:latin typeface="Times New Roman" panose="02020603050405020304" pitchFamily="18" charset="0"/>
                <a:ea typeface="微软雅黑" panose="020B0503020204020204" charset="-122"/>
                <a:cs typeface="Courier New" panose="02070309020205020404" pitchFamily="49" charset="0"/>
              </a:rPr>
              <a:t>0</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20 Ω</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，电流</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超过</a:t>
            </a:r>
            <a:endPar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endParaRPr>
          </a:p>
          <a:p>
            <a:pPr algn="just">
              <a:lnSpc>
                <a:spcPct val="150000"/>
              </a:lnSpc>
              <a:spcAft>
                <a:spcPts val="0"/>
              </a:spcAft>
            </a:pPr>
            <a:r>
              <a:rPr lang="en-US" altLang="zh-CN" sz="2600" kern="100" dirty="0" smtClean="0">
                <a:latin typeface="Times New Roman" panose="02020603050405020304" pitchFamily="18" charset="0"/>
                <a:ea typeface="微软雅黑" panose="020B0503020204020204" charset="-122"/>
                <a:cs typeface="Courier New" panose="02070309020205020404" pitchFamily="49" charset="0"/>
              </a:rPr>
              <a:t>50 </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mA</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时可吸合衔铁</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如果要求光强达到</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2 cd</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时，照明电路恰好接通，则实物电路图中定值电阻</a:t>
            </a:r>
            <a:r>
              <a:rPr lang="en-US" altLang="zh-CN" sz="2600" i="1" kern="100" dirty="0">
                <a:latin typeface="Times New Roman" panose="02020603050405020304" pitchFamily="18" charset="0"/>
                <a:ea typeface="微软雅黑" panose="020B0503020204020204" charset="-122"/>
                <a:cs typeface="Courier New" panose="02070309020205020404" pitchFamily="49" charset="0"/>
              </a:rPr>
              <a:t>R</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________ Ω.</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1" name="矩形 10"/>
          <p:cNvSpPr/>
          <p:nvPr/>
        </p:nvSpPr>
        <p:spPr>
          <a:xfrm>
            <a:off x="3718942" y="1557586"/>
            <a:ext cx="518091" cy="692497"/>
          </a:xfrm>
          <a:prstGeom prst="rect">
            <a:avLst/>
          </a:prstGeom>
        </p:spPr>
        <p:txBody>
          <a:bodyPr wrap="none">
            <a:spAutoFit/>
          </a:bodyPr>
          <a:lstStyle/>
          <a:p>
            <a:pPr algn="just">
              <a:lnSpc>
                <a:spcPct val="150000"/>
              </a:lnSpc>
              <a:spcAft>
                <a:spcPts val="0"/>
              </a:spcAft>
            </a:pPr>
            <a:r>
              <a:rPr lang="en-US" altLang="zh-CN" sz="2600" kern="100" dirty="0">
                <a:solidFill>
                  <a:srgbClr val="C00000"/>
                </a:solidFill>
                <a:latin typeface="Times New Roman" panose="02020603050405020304" pitchFamily="18" charset="0"/>
                <a:ea typeface="宋体" panose="02010600030101010101" pitchFamily="2" charset="-122"/>
                <a:cs typeface="Courier New" panose="02070309020205020404" pitchFamily="49" charset="0"/>
              </a:rPr>
              <a:t>40</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12" name="对象 11"/>
          <p:cNvGraphicFramePr>
            <a:graphicFrameLocks noChangeAspect="1"/>
          </p:cNvGraphicFramePr>
          <p:nvPr/>
        </p:nvGraphicFramePr>
        <p:xfrm>
          <a:off x="450119" y="2637706"/>
          <a:ext cx="11204575" cy="989013"/>
        </p:xfrm>
        <a:graphic>
          <a:graphicData uri="http://schemas.openxmlformats.org/presentationml/2006/ole">
            <mc:AlternateContent xmlns:mc="http://schemas.openxmlformats.org/markup-compatibility/2006">
              <mc:Choice xmlns:v="urn:schemas-microsoft-com:vml" Requires="v">
                <p:oleObj spid="_x0000_s300042" name="文档" r:id="rId1" imgW="11205845" imgH="990600" progId="Word.Document.12">
                  <p:embed/>
                </p:oleObj>
              </mc:Choice>
              <mc:Fallback>
                <p:oleObj name="文档" r:id="rId1" imgW="11205845" imgH="990600" progId="Word.Document.12">
                  <p:embed/>
                  <p:pic>
                    <p:nvPicPr>
                      <p:cNvPr id="0" name="图片 300041"/>
                      <p:cNvPicPr/>
                      <p:nvPr/>
                    </p:nvPicPr>
                    <p:blipFill>
                      <a:blip r:embed="rId2"/>
                      <a:stretch>
                        <a:fillRect/>
                      </a:stretch>
                    </p:blipFill>
                    <p:spPr>
                      <a:xfrm>
                        <a:off x="450119" y="2637706"/>
                        <a:ext cx="11204575" cy="989013"/>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H_Entry_1"/>
          <p:cNvSpPr/>
          <p:nvPr>
            <p:custDataLst>
              <p:tags r:id="rId1"/>
            </p:custDataLst>
          </p:nvPr>
        </p:nvSpPr>
        <p:spPr>
          <a:xfrm>
            <a:off x="0" y="302155"/>
            <a:ext cx="12190413" cy="504000"/>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19050" cap="sq" cmpd="sng" algn="ctr">
            <a:solidFill>
              <a:srgbClr val="0070C0"/>
            </a:solidFill>
            <a:prstDash val="solid"/>
            <a:bevel/>
          </a:ln>
          <a:effectLst/>
        </p:spPr>
        <p:txBody>
          <a:bodyPr rot="0" spcFirstLastPara="0" vertOverflow="overflow" horzOverflow="overflow" vert="horz" wrap="square" lIns="108000" tIns="0" rIns="0" bIns="0" numCol="1" spcCol="0" rtlCol="0" fromWordArt="0" anchor="ctr" anchorCtr="0" forceAA="0" compatLnSpc="1">
            <a:normAutofit/>
          </a:bodyPr>
          <a:lstStyle/>
          <a:p>
            <a:pPr marL="0" marR="0" lvl="0" indent="0" defTabSz="914400" eaLnBrk="1" fontAlgn="auto" latinLnBrk="0" hangingPunct="1">
              <a:lnSpc>
                <a:spcPct val="130000"/>
              </a:lnSpc>
              <a:spcBef>
                <a:spcPts val="0"/>
              </a:spcBef>
              <a:spcAft>
                <a:spcPts val="0"/>
              </a:spcAft>
              <a:buClrTx/>
              <a:buSzTx/>
              <a:buFontTx/>
              <a:buNone/>
              <a:defRPr/>
            </a:pPr>
            <a:endParaRPr kumimoji="0" lang="zh-CN" altLang="en-US" sz="2000" b="0" i="0" u="none" strike="noStrike" kern="0" cap="none" spc="0" normalizeH="0" baseline="0" noProof="0" dirty="0" smtClean="0">
              <a:ln>
                <a:noFill/>
              </a:ln>
              <a:solidFill>
                <a:prstClr val="black"/>
              </a:solidFill>
              <a:effectLst/>
              <a:uLnTx/>
              <a:uFillTx/>
              <a:latin typeface="宋体" panose="02010600030101010101" pitchFamily="2" charset="-122"/>
              <a:ea typeface="宋体" panose="02010600030101010101" pitchFamily="2" charset="-122"/>
            </a:endParaRPr>
          </a:p>
        </p:txBody>
      </p:sp>
      <p:sp>
        <p:nvSpPr>
          <p:cNvPr id="7" name="矩形 6"/>
          <p:cNvSpPr/>
          <p:nvPr/>
        </p:nvSpPr>
        <p:spPr>
          <a:xfrm>
            <a:off x="345661" y="837506"/>
            <a:ext cx="11412000" cy="4818627"/>
          </a:xfrm>
          <a:prstGeom prst="rect">
            <a:avLst/>
          </a:prstGeom>
        </p:spPr>
        <p:txBody>
          <a:bodyPr>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找原型：先根据实验目的和给出的条件把教材中的实验原型在头脑中完整地重现出来；</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做对比：将实验中所给器材与原型中器材进行对比，看一下少了什么器材或什么器材的量程不满足要求；再看一下多给了什么器材，注意多给的器材可能就是解决问题的</a:t>
            </a:r>
            <a:r>
              <a:rPr lang="en-US" altLang="zh-CN" sz="2600" kern="100" dirty="0">
                <a:latin typeface="宋体" panose="02010600030101010101" pitchFamily="2" charset="-122"/>
                <a:ea typeface="微软雅黑" panose="020B050302020402020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金钥匙</a:t>
            </a:r>
            <a:r>
              <a:rPr lang="en-US" altLang="zh-CN" sz="2600" kern="100" dirty="0">
                <a:latin typeface="宋体" panose="02010600030101010101" pitchFamily="2" charset="-122"/>
                <a:ea typeface="微软雅黑" panose="020B050302020402020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600" kern="100" dirty="0">
                <a:latin typeface="Times New Roman" panose="02020603050405020304" pitchFamily="18" charset="0"/>
                <a:ea typeface="微软雅黑" panose="020B0503020204020204" charset="-122"/>
              </a:rPr>
              <a:t>3.</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定方案：根据对比结果设计电路</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a:t>
            </a:r>
            <a:endPar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4.</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常用替代或改装：</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内阻已知的电压表相当于小量程的电流表</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1" name="标题 5"/>
          <p:cNvSpPr txBox="1"/>
          <p:nvPr/>
        </p:nvSpPr>
        <p:spPr>
          <a:xfrm>
            <a:off x="946413" y="272738"/>
            <a:ext cx="10189353" cy="531816"/>
          </a:xfrm>
          <a:prstGeom prst="rect">
            <a:avLst/>
          </a:prstGeom>
        </p:spPr>
        <p:txBody>
          <a:bodyPr/>
          <a:lstStyle>
            <a:lvl1pPr algn="ctr" defTabSz="1217295" rtl="0" eaLnBrk="0" fontAlgn="base" hangingPunct="0">
              <a:spcBef>
                <a:spcPct val="0"/>
              </a:spcBef>
              <a:spcAft>
                <a:spcPct val="0"/>
              </a:spcAft>
              <a:defRPr sz="5900" kern="1200">
                <a:solidFill>
                  <a:schemeClr val="tx1"/>
                </a:solidFill>
                <a:latin typeface="+mj-lt"/>
                <a:ea typeface="+mj-ea"/>
                <a:cs typeface="微软雅黑" panose="020B0503020204020204" charset="-122"/>
              </a:defRPr>
            </a:lvl1pPr>
            <a:lvl2pPr algn="ctr" defTabSz="1217295" rtl="0" eaLnBrk="0" fontAlgn="base" hangingPunct="0">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2pPr>
            <a:lvl3pPr algn="ctr" defTabSz="1217295" rtl="0" eaLnBrk="0" fontAlgn="base" hangingPunct="0">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3pPr>
            <a:lvl4pPr algn="ctr" defTabSz="1217295" rtl="0" eaLnBrk="0" fontAlgn="base" hangingPunct="0">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4pPr>
            <a:lvl5pPr algn="ctr" defTabSz="1217295" rtl="0" eaLnBrk="0" fontAlgn="base" hangingPunct="0">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5pPr>
            <a:lvl6pPr marL="457200" algn="ctr" defTabSz="1217295" rtl="0" fontAlgn="base">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6pPr>
            <a:lvl7pPr marL="914400" algn="ctr" defTabSz="1217295" rtl="0" fontAlgn="base">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7pPr>
            <a:lvl8pPr marL="1371600" algn="ctr" defTabSz="1217295" rtl="0" fontAlgn="base">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8pPr>
            <a:lvl9pPr marL="1828800" algn="ctr" defTabSz="1217295" rtl="0" fontAlgn="base">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9pPr>
          </a:lstStyle>
          <a:p>
            <a:pPr algn="l"/>
            <a:r>
              <a:rPr lang="zh-CN" altLang="zh-CN" sz="2800" b="1" dirty="0">
                <a:solidFill>
                  <a:prstClr val="black"/>
                </a:solidFill>
              </a:rPr>
              <a:t>处理探究型、设计型实验的方法</a:t>
            </a:r>
            <a:endParaRPr lang="zh-CN" altLang="zh-CN" sz="2800" b="1" dirty="0">
              <a:solidFill>
                <a:prstClr val="black"/>
              </a:solidFill>
            </a:endParaRPr>
          </a:p>
        </p:txBody>
      </p:sp>
      <p:sp>
        <p:nvSpPr>
          <p:cNvPr id="13" name="MH_Number_1"/>
          <p:cNvSpPr/>
          <p:nvPr>
            <p:custDataLst>
              <p:tags r:id="rId2"/>
            </p:custDataLst>
          </p:nvPr>
        </p:nvSpPr>
        <p:spPr bwMode="auto">
          <a:xfrm>
            <a:off x="0" y="261442"/>
            <a:ext cx="825500" cy="504000"/>
          </a:xfrm>
          <a:custGeom>
            <a:avLst/>
            <a:gdLst>
              <a:gd name="connsiteX0" fmla="*/ 0 w 374121"/>
              <a:gd name="connsiteY0" fmla="*/ 0 h 196322"/>
              <a:gd name="connsiteX1" fmla="*/ 274519 w 374121"/>
              <a:gd name="connsiteY1" fmla="*/ 0 h 196322"/>
              <a:gd name="connsiteX2" fmla="*/ 374121 w 374121"/>
              <a:gd name="connsiteY2" fmla="*/ 196322 h 196322"/>
              <a:gd name="connsiteX3" fmla="*/ 0 w 374121"/>
              <a:gd name="connsiteY3" fmla="*/ 196322 h 196322"/>
            </a:gdLst>
            <a:ahLst/>
            <a:cxnLst>
              <a:cxn ang="0">
                <a:pos x="connsiteX0" y="connsiteY0"/>
              </a:cxn>
              <a:cxn ang="0">
                <a:pos x="connsiteX1" y="connsiteY1"/>
              </a:cxn>
              <a:cxn ang="0">
                <a:pos x="connsiteX2" y="connsiteY2"/>
              </a:cxn>
              <a:cxn ang="0">
                <a:pos x="connsiteX3" y="connsiteY3"/>
              </a:cxn>
            </a:cxnLst>
            <a:rect l="l" t="t" r="r" b="b"/>
            <a:pathLst>
              <a:path w="374121" h="196322">
                <a:moveTo>
                  <a:pt x="0" y="0"/>
                </a:moveTo>
                <a:lnTo>
                  <a:pt x="274519" y="0"/>
                </a:lnTo>
                <a:lnTo>
                  <a:pt x="374121" y="196322"/>
                </a:lnTo>
                <a:lnTo>
                  <a:pt x="0" y="196322"/>
                </a:lnTo>
                <a:close/>
              </a:path>
            </a:pathLst>
          </a:custGeom>
          <a:solidFill>
            <a:srgbClr val="4F81BD"/>
          </a:solidFill>
          <a:ln w="12700">
            <a:solidFill>
              <a:srgbClr val="4F81BD"/>
            </a:solidFill>
            <a:miter lim="800000"/>
          </a:ln>
        </p:spPr>
        <p:txBody>
          <a:bodyPr wrap="square" lIns="0" tIns="0" rIns="72000" bIns="0" anchor="ctr">
            <a:no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pPr marL="0" marR="0" lvl="0" indent="0" algn="ctr" defTabSz="914400" eaLnBrk="1" fontAlgn="auto" latinLnBrk="0" hangingPunct="1">
              <a:lnSpc>
                <a:spcPct val="100000"/>
              </a:lnSpc>
              <a:spcBef>
                <a:spcPct val="0"/>
              </a:spcBef>
              <a:spcAft>
                <a:spcPts val="0"/>
              </a:spcAft>
              <a:buClrTx/>
              <a:buSzTx/>
              <a:buFontTx/>
              <a:buNone/>
              <a:defRPr/>
            </a:pPr>
            <a:endParaRPr kumimoji="0" lang="zh-CN" altLang="en-US" sz="2000" b="0" i="0" u="none" strike="noStrike" kern="0" cap="none" spc="0" normalizeH="0" baseline="0" noProof="0" dirty="0" smtClean="0">
              <a:ln>
                <a:noFill/>
              </a:ln>
              <a:solidFill>
                <a:srgbClr val="FFFFFF"/>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4" name="标题 5"/>
          <p:cNvSpPr txBox="1"/>
          <p:nvPr/>
        </p:nvSpPr>
        <p:spPr>
          <a:xfrm>
            <a:off x="84674" y="307048"/>
            <a:ext cx="609932" cy="419944"/>
          </a:xfrm>
          <a:prstGeom prst="rect">
            <a:avLst/>
          </a:prstGeom>
        </p:spPr>
        <p:txBody>
          <a:bodyPr/>
          <a:lstStyle>
            <a:lvl1pPr algn="ctr" defTabSz="1217295" rtl="0" eaLnBrk="0" fontAlgn="base" hangingPunct="0">
              <a:spcBef>
                <a:spcPct val="0"/>
              </a:spcBef>
              <a:spcAft>
                <a:spcPct val="0"/>
              </a:spcAft>
              <a:defRPr sz="5900" kern="1200">
                <a:solidFill>
                  <a:schemeClr val="tx1"/>
                </a:solidFill>
                <a:latin typeface="+mj-lt"/>
                <a:ea typeface="+mj-ea"/>
                <a:cs typeface="微软雅黑" panose="020B0503020204020204" charset="-122"/>
              </a:defRPr>
            </a:lvl1pPr>
            <a:lvl2pPr algn="ctr" defTabSz="1217295" rtl="0" eaLnBrk="0" fontAlgn="base" hangingPunct="0">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2pPr>
            <a:lvl3pPr algn="ctr" defTabSz="1217295" rtl="0" eaLnBrk="0" fontAlgn="base" hangingPunct="0">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3pPr>
            <a:lvl4pPr algn="ctr" defTabSz="1217295" rtl="0" eaLnBrk="0" fontAlgn="base" hangingPunct="0">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4pPr>
            <a:lvl5pPr algn="ctr" defTabSz="1217295" rtl="0" eaLnBrk="0" fontAlgn="base" hangingPunct="0">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5pPr>
            <a:lvl6pPr marL="457200" algn="ctr" defTabSz="1217295" rtl="0" fontAlgn="base">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6pPr>
            <a:lvl7pPr marL="914400" algn="ctr" defTabSz="1217295" rtl="0" fontAlgn="base">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7pPr>
            <a:lvl8pPr marL="1371600" algn="ctr" defTabSz="1217295" rtl="0" fontAlgn="base">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8pPr>
            <a:lvl9pPr marL="1828800" algn="ctr" defTabSz="1217295" rtl="0" fontAlgn="base">
              <a:spcBef>
                <a:spcPct val="0"/>
              </a:spcBef>
              <a:spcAft>
                <a:spcPct val="0"/>
              </a:spcAft>
              <a:defRPr sz="5900">
                <a:solidFill>
                  <a:schemeClr val="tx1"/>
                </a:solidFill>
                <a:latin typeface="Arial Black" panose="020B0A04020102020204" pitchFamily="34" charset="0"/>
                <a:ea typeface="微软雅黑" panose="020B0503020204020204" charset="-122"/>
                <a:cs typeface="微软雅黑" panose="020B0503020204020204" charset="-122"/>
              </a:defRPr>
            </a:lvl9pPr>
          </a:lstStyle>
          <a:p>
            <a:pPr algn="l"/>
            <a:r>
              <a:rPr lang="zh-CN" altLang="en-US" sz="2800" b="1" dirty="0" smtClean="0">
                <a:solidFill>
                  <a:schemeClr val="bg1"/>
                </a:solidFill>
              </a:rPr>
              <a:t>二</a:t>
            </a:r>
            <a:endParaRPr lang="zh-CN" altLang="zh-CN" sz="2800" b="1" dirty="0">
              <a:solidFill>
                <a:schemeClr val="bg1"/>
              </a:solidFill>
            </a:endParaRPr>
          </a:p>
        </p:txBody>
      </p:sp>
      <p:graphicFrame>
        <p:nvGraphicFramePr>
          <p:cNvPr id="3" name="对象 2"/>
          <p:cNvGraphicFramePr>
            <a:graphicFrameLocks noChangeAspect="1"/>
          </p:cNvGraphicFramePr>
          <p:nvPr/>
        </p:nvGraphicFramePr>
        <p:xfrm>
          <a:off x="1702718" y="5633516"/>
          <a:ext cx="2592387" cy="1036638"/>
        </p:xfrm>
        <a:graphic>
          <a:graphicData uri="http://schemas.openxmlformats.org/presentationml/2006/ole">
            <mc:AlternateContent xmlns:mc="http://schemas.openxmlformats.org/markup-compatibility/2006">
              <mc:Choice xmlns:v="urn:schemas-microsoft-com:vml" Requires="v">
                <p:oleObj spid="_x0000_s296980" name="文档" r:id="rId3" imgW="2595245" imgH="1037590" progId="Word.Document.12">
                  <p:embed/>
                </p:oleObj>
              </mc:Choice>
              <mc:Fallback>
                <p:oleObj name="文档" r:id="rId3" imgW="2595245" imgH="1037590" progId="Word.Document.12">
                  <p:embed/>
                  <p:pic>
                    <p:nvPicPr>
                      <p:cNvPr id="0" name="图片 296979"/>
                      <p:cNvPicPr/>
                      <p:nvPr/>
                    </p:nvPicPr>
                    <p:blipFill>
                      <a:blip r:embed="rId4"/>
                      <a:stretch>
                        <a:fillRect/>
                      </a:stretch>
                    </p:blipFill>
                    <p:spPr>
                      <a:xfrm>
                        <a:off x="1702718" y="5633516"/>
                        <a:ext cx="2592387" cy="1036638"/>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334566" y="209389"/>
            <a:ext cx="11521280" cy="5020605"/>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内阻已知的电流表则相当于小量程的电压表</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a:t>
            </a:r>
            <a:endPar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endParaRPr>
          </a:p>
          <a:p>
            <a:pPr algn="just">
              <a:lnSpc>
                <a:spcPct val="150000"/>
              </a:lnSpc>
              <a:spcAft>
                <a:spcPts val="0"/>
              </a:spcAft>
            </a:pPr>
            <a:endParaRPr lang="en-US" altLang="zh-CN" sz="2600" kern="100" dirty="0">
              <a:latin typeface="Times New Roman" panose="02020603050405020304" pitchFamily="18" charset="0"/>
              <a:ea typeface="微软雅黑" panose="020B0503020204020204" charset="-122"/>
              <a:cs typeface="Times New Roman" panose="02020603050405020304" pitchFamily="18" charset="0"/>
            </a:endParaRPr>
          </a:p>
          <a:p>
            <a:pPr algn="just">
              <a:lnSpc>
                <a:spcPct val="150000"/>
              </a:lnSpc>
              <a:spcAft>
                <a:spcPts val="0"/>
              </a:spcAft>
            </a:pP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(3)</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灵敏电流计串大电阻改装成电压表</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a:t>
            </a:r>
            <a:endPar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endParaRPr>
          </a:p>
          <a:p>
            <a:pPr algn="just">
              <a:lnSpc>
                <a:spcPct val="150000"/>
              </a:lnSpc>
              <a:spcAft>
                <a:spcPts val="0"/>
              </a:spcAft>
            </a:pPr>
            <a:endParaRPr lang="en-US" altLang="zh-CN" sz="2600" kern="100" dirty="0">
              <a:latin typeface="Times New Roman" panose="02020603050405020304" pitchFamily="18" charset="0"/>
              <a:ea typeface="微软雅黑" panose="020B0503020204020204" charset="-122"/>
              <a:cs typeface="Times New Roman" panose="02020603050405020304" pitchFamily="18" charset="0"/>
            </a:endParaRPr>
          </a:p>
          <a:p>
            <a:pPr algn="just">
              <a:lnSpc>
                <a:spcPct val="150000"/>
              </a:lnSpc>
              <a:spcAft>
                <a:spcPts val="0"/>
              </a:spcAft>
            </a:pP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(4)</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灵敏电流计并小电阻改装成电流表</a:t>
            </a:r>
            <a:r>
              <a:rPr lang="zh-CN" altLang="zh-CN" sz="2600" kern="100" dirty="0" smtClean="0">
                <a:latin typeface="Times New Roman" panose="02020603050405020304" pitchFamily="18" charset="0"/>
                <a:ea typeface="微软雅黑" panose="020B0503020204020204" charset="-122"/>
                <a:cs typeface="Times New Roman" panose="02020603050405020304" pitchFamily="18" charset="0"/>
              </a:rPr>
              <a:t>；</a:t>
            </a:r>
            <a:endParaRPr lang="en-US" altLang="zh-CN" sz="2600" kern="100" dirty="0" smtClean="0">
              <a:latin typeface="Times New Roman" panose="02020603050405020304" pitchFamily="18" charset="0"/>
              <a:ea typeface="微软雅黑" panose="020B0503020204020204" charset="-122"/>
              <a:cs typeface="Times New Roman" panose="02020603050405020304" pitchFamily="18" charset="0"/>
            </a:endParaRPr>
          </a:p>
          <a:p>
            <a:pPr algn="just">
              <a:lnSpc>
                <a:spcPct val="150000"/>
              </a:lnSpc>
              <a:spcAft>
                <a:spcPts val="0"/>
              </a:spcAft>
            </a:pPr>
            <a:endParaRPr lang="en-US" altLang="zh-CN" sz="2600" kern="100" dirty="0">
              <a:latin typeface="Times New Roman" panose="02020603050405020304" pitchFamily="18" charset="0"/>
              <a:ea typeface="微软雅黑" panose="020B0503020204020204" charset="-122"/>
              <a:cs typeface="Times New Roman" panose="02020603050405020304" pitchFamily="18" charset="0"/>
            </a:endParaRPr>
          </a:p>
          <a:p>
            <a:pPr algn="just">
              <a:lnSpc>
                <a:spcPct val="150000"/>
              </a:lnSpc>
              <a:spcAft>
                <a:spcPts val="0"/>
              </a:spcAft>
            </a:pP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charset="-122"/>
                <a:cs typeface="Courier New" panose="02070309020205020404" pitchFamily="49" charset="0"/>
              </a:rPr>
              <a:t>(5)</a:t>
            </a:r>
            <a:r>
              <a:rPr lang="zh-CN" altLang="zh-CN" sz="2600" kern="100" dirty="0">
                <a:latin typeface="Times New Roman" panose="02020603050405020304" pitchFamily="18" charset="0"/>
                <a:ea typeface="微软雅黑" panose="020B0503020204020204" charset="-122"/>
                <a:cs typeface="Times New Roman" panose="02020603050405020304" pitchFamily="18" charset="0"/>
              </a:rPr>
              <a:t>内阻较小的电源串定值电阻相当于内阻较大的电源</a:t>
            </a:r>
            <a:r>
              <a:rPr lang="en-US" altLang="zh-CN" sz="2600" kern="100" dirty="0">
                <a:latin typeface="Times New Roman" panose="02020603050405020304" pitchFamily="18" charset="0"/>
                <a:ea typeface="微软雅黑" panose="020B0503020204020204"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301059" name="Picture 3" descr="8-179A"/>
          <p:cNvPicPr>
            <a:picLocks noChangeAspect="1" noChangeArrowheads="1"/>
          </p:cNvPicPr>
          <p:nvPr/>
        </p:nvPicPr>
        <p:blipFill>
          <a:blip r:embed="rId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62997" y="5229994"/>
            <a:ext cx="3557332" cy="931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图片 8"/>
          <p:cNvPicPr>
            <a:picLocks noChangeAspect="1"/>
          </p:cNvPicPr>
          <p:nvPr/>
        </p:nvPicPr>
        <p:blipFill>
          <a:blip r:embed="rId2">
            <a:clrChange>
              <a:clrFrom>
                <a:srgbClr val="FFFFFF"/>
              </a:clrFrom>
              <a:clrTo>
                <a:srgbClr val="FFFFFF">
                  <a:alpha val="0"/>
                </a:srgbClr>
              </a:clrTo>
            </a:clrChange>
          </a:blip>
          <a:stretch>
            <a:fillRect/>
          </a:stretch>
        </p:blipFill>
        <p:spPr>
          <a:xfrm>
            <a:off x="2916422" y="856814"/>
            <a:ext cx="2414293" cy="757023"/>
          </a:xfrm>
          <a:prstGeom prst="rect">
            <a:avLst/>
          </a:prstGeom>
        </p:spPr>
      </p:pic>
      <p:pic>
        <p:nvPicPr>
          <p:cNvPr id="10" name="图片 9"/>
          <p:cNvPicPr>
            <a:picLocks noChangeAspect="1"/>
          </p:cNvPicPr>
          <p:nvPr/>
        </p:nvPicPr>
        <p:blipFill>
          <a:blip r:embed="rId3">
            <a:clrChange>
              <a:clrFrom>
                <a:srgbClr val="FFFFFF"/>
              </a:clrFrom>
              <a:clrTo>
                <a:srgbClr val="FFFFFF">
                  <a:alpha val="0"/>
                </a:srgbClr>
              </a:clrTo>
            </a:clrChange>
          </a:blip>
          <a:stretch>
            <a:fillRect/>
          </a:stretch>
        </p:blipFill>
        <p:spPr>
          <a:xfrm>
            <a:off x="2653605" y="2209650"/>
            <a:ext cx="2956527" cy="798408"/>
          </a:xfrm>
          <a:prstGeom prst="rect">
            <a:avLst/>
          </a:prstGeom>
        </p:spPr>
      </p:pic>
      <p:pic>
        <p:nvPicPr>
          <p:cNvPr id="11" name="图片 10"/>
          <p:cNvPicPr>
            <a:picLocks noChangeAspect="1"/>
          </p:cNvPicPr>
          <p:nvPr/>
        </p:nvPicPr>
        <p:blipFill>
          <a:blip r:embed="rId4">
            <a:clrChange>
              <a:clrFrom>
                <a:srgbClr val="FFFFFF"/>
              </a:clrFrom>
              <a:clrTo>
                <a:srgbClr val="FFFFFF">
                  <a:alpha val="0"/>
                </a:srgbClr>
              </a:clrTo>
            </a:clrChange>
          </a:blip>
          <a:stretch>
            <a:fillRect/>
          </a:stretch>
        </p:blipFill>
        <p:spPr>
          <a:xfrm>
            <a:off x="2715630" y="3755702"/>
            <a:ext cx="2976316" cy="757519"/>
          </a:xfrm>
          <a:prstGeom prst="rect">
            <a:avLst/>
          </a:prstGeom>
        </p:spPr>
      </p:pic>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MH" val="20190416135204"/>
  <p:tag name="MH_LIBRARY" val="CONTENTS"/>
  <p:tag name="MH_TYPE" val="ENTRY"/>
  <p:tag name="ID" val="553525"/>
  <p:tag name="MH_ORDER" val="1"/>
</p:tagLst>
</file>

<file path=ppt/tags/tag2.xml><?xml version="1.0" encoding="utf-8"?>
<p:tagLst xmlns:p="http://schemas.openxmlformats.org/presentationml/2006/main">
  <p:tag name="MH" val="20190416135204"/>
  <p:tag name="MH_LIBRARY" val="CONTENTS"/>
  <p:tag name="MH_TYPE" val="NUMBER"/>
  <p:tag name="ID" val="553525"/>
  <p:tag name="MH_ORDER" val="1"/>
</p:tagLst>
</file>

<file path=ppt/tags/tag3.xml><?xml version="1.0" encoding="utf-8"?>
<p:tagLst xmlns:p="http://schemas.openxmlformats.org/presentationml/2006/main">
  <p:tag name="MH" val="20190416135204"/>
  <p:tag name="MH_LIBRARY" val="CONTENTS"/>
  <p:tag name="MH_TYPE" val="ENTRY"/>
  <p:tag name="ID" val="553525"/>
  <p:tag name="MH_ORDER" val="1"/>
</p:tagLst>
</file>

<file path=ppt/tags/tag4.xml><?xml version="1.0" encoding="utf-8"?>
<p:tagLst xmlns:p="http://schemas.openxmlformats.org/presentationml/2006/main">
  <p:tag name="MH" val="20190416135204"/>
  <p:tag name="MH_LIBRARY" val="CONTENTS"/>
  <p:tag name="MH_TYPE" val="NUMBER"/>
  <p:tag name="ID" val="553525"/>
  <p:tag name="MH_ORDER" val="1"/>
</p:tagLst>
</file>

<file path=ppt/theme/theme1.xml><?xml version="1.0" encoding="utf-8"?>
<a:theme xmlns:a="http://schemas.openxmlformats.org/drawingml/2006/main" name="7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38100">
          <a:solidFill>
            <a:srgbClr val="FF0000"/>
          </a:solidFill>
        </a:ln>
      </a:spPr>
      <a:bodyPr/>
      <a:lstStyle/>
      <a:style>
        <a:lnRef idx="1">
          <a:schemeClr val="accent1"/>
        </a:lnRef>
        <a:fillRef idx="0">
          <a:schemeClr val="accent1"/>
        </a:fillRef>
        <a:effectRef idx="0">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1555</Words>
  <Application>WPS 演示</Application>
  <PresentationFormat>自定义</PresentationFormat>
  <Paragraphs>87</Paragraphs>
  <Slides>12</Slides>
  <Notes>1</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2</vt:i4>
      </vt:variant>
      <vt:variant>
        <vt:lpstr>幻灯片标题</vt:lpstr>
      </vt:variant>
      <vt:variant>
        <vt:i4>12</vt:i4>
      </vt:variant>
    </vt:vector>
  </HeadingPairs>
  <TitlesOfParts>
    <vt:vector size="29" baseType="lpstr">
      <vt:lpstr>Arial</vt:lpstr>
      <vt:lpstr>宋体</vt:lpstr>
      <vt:lpstr>Wingdings</vt:lpstr>
      <vt:lpstr>微软雅黑</vt:lpstr>
      <vt:lpstr>Arial</vt:lpstr>
      <vt:lpstr>Times New Roman</vt:lpstr>
      <vt:lpstr>迷你简菱心</vt:lpstr>
      <vt:lpstr>楷体_GB2312</vt:lpstr>
      <vt:lpstr>新宋体</vt:lpstr>
      <vt:lpstr>Courier New</vt:lpstr>
      <vt:lpstr>Arial Black</vt:lpstr>
      <vt:lpstr>Arial Narrow</vt:lpstr>
      <vt:lpstr>Arial Unicode MS</vt:lpstr>
      <vt:lpstr>Calibri</vt:lpstr>
      <vt:lpstr>7_Office 主题</vt:lpstr>
      <vt:lpstr>Word.Document.12</vt:lpstr>
      <vt:lpstr>Word.Document.12</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5705</cp:revision>
  <dcterms:created xsi:type="dcterms:W3CDTF">2014-11-27T01:03:00Z</dcterms:created>
  <dcterms:modified xsi:type="dcterms:W3CDTF">2020-11-06T07:13:34Z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