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17.6-->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1232" r:id="rId3"/>
    <p:sldId id="1221" r:id="rId4"/>
    <p:sldId id="1222" r:id="rId5"/>
    <p:sldId id="1223" r:id="rId6"/>
    <p:sldId id="1224" r:id="rId7"/>
    <p:sldId id="1225" r:id="rId8"/>
    <p:sldId id="1226" r:id="rId9"/>
    <p:sldId id="1230" r:id="rId10"/>
    <p:sldId id="1231" r:id="rId11"/>
    <p:sldId id="1233" r:id="rId12"/>
    <p:sldId id="1234" r:id="rId13"/>
    <p:sldId id="1237" r:id="rId14"/>
    <p:sldId id="1238" r:id="rId15"/>
    <p:sldId id="1239" r:id="rId16"/>
    <p:sldId id="1236" r:id="rId17"/>
    <p:sldId id="1240" r:id="rId18"/>
    <p:sldId id="1241" r:id="rId19"/>
    <p:sldId id="1242" r:id="rId20"/>
    <p:sldId id="1244" r:id="rId21"/>
    <p:sldId id="308" r:id="rId22"/>
    <p:sldId id="363" r:id="rId23"/>
    <p:sldId id="364" r:id="rId24"/>
    <p:sldId id="365" r:id="rId25"/>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6" d="100"/>
          <a:sy n="76" d="100"/>
        </p:scale>
        <p:origin x="84" y="504"/>
      </p:cViewPr>
      <p:guideLst>
        <p:guide orient="horz" pos="2160"/>
        <p:guide pos="3817"/>
      </p:guideLst>
    </p:cSldViewPr>
  </p:slideViewPr>
  <p:notesTextViewPr>
    <p:cViewPr>
      <p:scale>
        <a:sx n="1" d="1"/>
        <a:sy n="1" d="1"/>
      </p:scale>
      <p:origin x="0" y="0"/>
    </p:cViewPr>
  </p:notesTextViewPr>
  <p:sorterViewPr>
    <p:cViewPr varScale="1">
      <p:scale>
        <a:sx n="1" d="1"/>
        <a:sy n="1" d="1"/>
      </p:scale>
      <p:origin x="0" y="-11104"/>
    </p:cViewPr>
  </p:sorterViewPr>
  <p:notesViewPr>
    <p:cSldViewPr>
      <p:cViewPr>
        <p:scale>
          <a:sx n="66" d="100"/>
          <a:sy n="66"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tags" Target="tags/tag2.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heme" Target="theme/theme1.xml" /><Relationship Id="rId3" Type="http://schemas.openxmlformats.org/officeDocument/2006/relationships/slide" Target="slides/slide1.xml" /><Relationship Id="rId30" Type="http://schemas.openxmlformats.org/officeDocument/2006/relationships/tableStyles" Target="tableStyles.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149EA3-2AF1-4BBB-A97E-396590A2B45F}"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ACCC2D-C1D9-40B4-8058-2BF843609656}"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B6A1E3-1842-4E7D-AEFA-0B3C452773C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solidFill>
                  <a:prstClr val="black"/>
                </a:solidFill>
              </a:rPr>
              <a:t>10</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solidFill>
                  <a:prstClr val="black"/>
                </a:solidFill>
              </a:rPr>
              <a:t>11</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solidFill>
                  <a:prstClr val="black"/>
                </a:solidFill>
              </a:rPr>
              <a:t>12</a:t>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solidFill>
                  <a:prstClr val="black"/>
                </a:solidFill>
              </a:rPr>
              <a:t>13</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solidFill>
                  <a:prstClr val="black"/>
                </a:solidFill>
              </a:rPr>
              <a:t>15</a:t>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solidFill>
                  <a:prstClr val="black"/>
                </a:solidFill>
              </a:rPr>
              <a:t>17</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solidFill>
                  <a:prstClr val="black"/>
                </a:solidFill>
              </a:rPr>
              <a:t>18</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solidFill>
                  <a:prstClr val="black"/>
                </a:solidFill>
              </a:rPr>
              <a:t>19</a:t>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solidFill>
                  <a:prstClr val="black"/>
                </a:solidFill>
              </a:rPr>
              <a:t>20</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solidFill>
                  <a:prstClr val="black"/>
                </a:solidFill>
              </a:rPr>
              <a:t>21</a:t>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solidFill>
                  <a:prstClr val="black"/>
                </a:solidFill>
              </a:rPr>
              <a:t>22</a:t>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solidFill>
                  <a:prstClr val="black"/>
                </a:solidFill>
              </a:rPr>
              <a:t>23</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solidFill>
                  <a:prstClr val="black"/>
                </a:solidFill>
              </a:rPr>
              <a:t>3</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solidFill>
                  <a:prstClr val="black"/>
                </a:solidFill>
              </a:rPr>
              <a:t>5</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solidFill>
                  <a:prstClr val="black"/>
                </a:solidFill>
              </a:rPr>
              <a:t>6</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solidFill>
                  <a:prstClr val="black"/>
                </a:solidFill>
              </a:rPr>
              <a:t>7</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solidFill>
                  <a:prstClr val="black"/>
                </a:solidFill>
              </a:rPr>
              <a:t>8</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solidFill>
                  <a:prstClr val="black"/>
                </a:solidFill>
              </a:rPr>
              <a:t>9</a:t>
            </a:fld>
            <a:endParaRPr lang="zh-CN" altLang="en-US">
              <a:solidFill>
                <a:prstClr val="black"/>
              </a:solidFill>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DA2CC75-8280-4D50-8556-C2874ADEF926}"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DA2CC75-8280-4D50-8556-C2874ADEF926}"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userDrawn="1">
  <p:cSld name="1_标题和内容">
    <p:bg>
      <p:bgPr>
        <a:solidFill>
          <a:srgbClr val="FDFDFD"/>
        </a:solidFill>
        <a:effectLst/>
      </p:bgPr>
    </p:bg>
    <p:spTree>
      <p:nvGrpSpPr>
        <p:cNvPr id="1" name=""/>
        <p:cNvGrpSpPr/>
        <p:nvPr/>
      </p:nvGrpSpPr>
      <p:grpSpPr>
        <a:xfrm>
          <a:off x="0" y="0"/>
          <a:ext cx="0" cy="0"/>
        </a:xfrm>
      </p:grpSpPr>
    </p:spTree>
  </p:cSld>
  <p:clrMapOvr>
    <a:masterClrMapping/>
  </p:clrMapOvr>
  <p:transition spd="slow">
    <p:wipe/>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2CC75-8280-4D50-8556-C2874ADEF926}"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90E77-D57C-49F8-ADC2-FB99C50EBC2E}"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2.jpeg" /><Relationship Id="rId5" Type="http://schemas.openxmlformats.org/officeDocument/2006/relationships/tags" Target="../tags/tag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2.xml" /><Relationship Id="rId3" Type="http://schemas.openxmlformats.org/officeDocument/2006/relationships/image" Target="../media/image2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3.xml" /><Relationship Id="rId3" Type="http://schemas.openxmlformats.org/officeDocument/2006/relationships/image" Target="../media/image2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5.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6.xml" /><Relationship Id="rId3" Type="http://schemas.openxmlformats.org/officeDocument/2006/relationships/image" Target="../media/image1.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7.xml" /><Relationship Id="rId3" Type="http://schemas.openxmlformats.org/officeDocument/2006/relationships/image" Target="../media/image25.jpeg" /><Relationship Id="rId4" Type="http://schemas.openxmlformats.org/officeDocument/2006/relationships/image" Target="../media/image26.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8.xml" /><Relationship Id="rId3" Type="http://schemas.openxmlformats.org/officeDocument/2006/relationships/image" Target="../media/image27.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image" Target="../media/image5.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9.xml" /><Relationship Id="rId3" Type="http://schemas.openxmlformats.org/officeDocument/2006/relationships/image" Target="../media/image28.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0.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1.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2.xml" /><Relationship Id="rId3" Type="http://schemas.openxmlformats.org/officeDocument/2006/relationships/image" Target="../media/image29.png" /><Relationship Id="rId4" Type="http://schemas.openxmlformats.org/officeDocument/2006/relationships/image" Target="../media/image30.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 Id="rId3" Type="http://schemas.openxmlformats.org/officeDocument/2006/relationships/image" Target="../media/image5.png" /><Relationship Id="rId4" Type="http://schemas.openxmlformats.org/officeDocument/2006/relationships/image" Target="../media/image6.png" /><Relationship Id="rId5" Type="http://schemas.openxmlformats.org/officeDocument/2006/relationships/image" Target="../media/image7.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 Id="rId3" Type="http://schemas.openxmlformats.org/officeDocument/2006/relationships/image" Target="../media/image5.png" /><Relationship Id="rId4" Type="http://schemas.openxmlformats.org/officeDocument/2006/relationships/image" Target="../media/image8.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5.xml" /><Relationship Id="rId3" Type="http://schemas.openxmlformats.org/officeDocument/2006/relationships/image" Target="../media/image9.png" /><Relationship Id="rId4" Type="http://schemas.openxmlformats.org/officeDocument/2006/relationships/image" Target="../media/image10.png" /><Relationship Id="rId5" Type="http://schemas.openxmlformats.org/officeDocument/2006/relationships/image" Target="../media/image11.png" /><Relationship Id="rId6" Type="http://schemas.openxmlformats.org/officeDocument/2006/relationships/image" Target="../media/image12.png" /><Relationship Id="rId7" Type="http://schemas.openxmlformats.org/officeDocument/2006/relationships/image" Target="../media/image13.png" /><Relationship Id="rId8" Type="http://schemas.openxmlformats.org/officeDocument/2006/relationships/image" Target="../media/image14.png" /><Relationship Id="rId9" Type="http://schemas.openxmlformats.org/officeDocument/2006/relationships/image" Target="../media/image15.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xml" /><Relationship Id="rId3" Type="http://schemas.openxmlformats.org/officeDocument/2006/relationships/image" Target="../media/image16.png" /><Relationship Id="rId4" Type="http://schemas.openxmlformats.org/officeDocument/2006/relationships/image" Target="../media/image17.png" /><Relationship Id="rId5" Type="http://schemas.openxmlformats.org/officeDocument/2006/relationships/image" Target="../media/image18.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8.xml" /><Relationship Id="rId3" Type="http://schemas.openxmlformats.org/officeDocument/2006/relationships/image" Target="../media/image1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9.xml" /><Relationship Id="rId3" Type="http://schemas.openxmlformats.org/officeDocument/2006/relationships/image" Target="../media/image20.png" /><Relationship Id="rId4" Type="http://schemas.openxmlformats.org/officeDocument/2006/relationships/image" Target="../media/image21.png" /><Relationship Id="rId5" Type="http://schemas.openxmlformats.org/officeDocument/2006/relationships/image" Target="../media/image22.pn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文本框 4"/>
          <p:cNvSpPr txBox="1"/>
          <p:nvPr/>
        </p:nvSpPr>
        <p:spPr>
          <a:xfrm>
            <a:off x="2054604" y="4949439"/>
            <a:ext cx="8532302" cy="923328"/>
          </a:xfrm>
          <a:prstGeom prst="rect">
            <a:avLst/>
          </a:prstGeom>
          <a:noFill/>
        </p:spPr>
        <p:txBody>
          <a:bodyPr wrap="square" lIns="91438" tIns="45719" rIns="91438" bIns="4571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5400" b="1">
                <a:solidFill>
                  <a:srgbClr val="43536A"/>
                </a:solidFill>
                <a:latin typeface="Times New Roman" panose="02020603050405020304" pitchFamily="18" charset="0"/>
                <a:ea typeface="楷体" panose="02010609060101010101" pitchFamily="49" charset="-122"/>
                <a:sym typeface="Times New Roman" panose="02020603050405020304" pitchFamily="18" charset="0"/>
              </a:rPr>
              <a:t>被动运输（二）</a:t>
            </a:r>
          </a:p>
        </p:txBody>
      </p:sp>
      <p:pic>
        <p:nvPicPr>
          <p:cNvPr id="3" name="图片 1"/>
          <p:cNvPicPr>
            <a:picLocks noChangeAspect="1"/>
          </p:cNvPicPr>
          <p:nvPr/>
        </p:nvPicPr>
        <p:blipFill>
          <a:blip r:embed="rId3"/>
          <a:stretch>
            <a:fillRect/>
          </a:stretch>
        </p:blipFill>
        <p:spPr bwMode="auto">
          <a:xfrm>
            <a:off x="0" y="1270900"/>
            <a:ext cx="6560820" cy="311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编书\细胞生物学教材编写\第4版学习指南\Chapter 4 Fig\imagepage2.JPG"/>
          <p:cNvPicPr>
            <a:picLocks noChangeAspect="1" noChangeArrowheads="1"/>
          </p:cNvPicPr>
          <p:nvPr/>
        </p:nvPicPr>
        <p:blipFill>
          <a:blip r:embed="rId4"/>
          <a:srcRect l="38697"/>
          <a:stretch>
            <a:fillRect/>
          </a:stretch>
        </p:blipFill>
        <p:spPr bwMode="auto">
          <a:xfrm>
            <a:off x="6727535" y="1270900"/>
            <a:ext cx="4951977" cy="312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advClick="0" p14:dur="2000"/>
    </mc:Choice>
    <mc:Fallback>
      <p:transition spd="slow" advClick="0"/>
    </mc:Fallback>
  </mc:AlternateContent>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6" name="组合 5"/>
          <p:cNvGrpSpPr/>
          <p:nvPr/>
        </p:nvGrpSpPr>
        <p:grpSpPr>
          <a:xfrm>
            <a:off x="777241" y="350521"/>
            <a:ext cx="1537334" cy="688513"/>
            <a:chOff x="777241" y="350521"/>
            <a:chExt cx="1537334" cy="688513"/>
          </a:xfrm>
        </p:grpSpPr>
        <p:sp>
          <p:nvSpPr>
            <p:cNvPr id="8" name="TextBox 2"/>
            <p:cNvSpPr txBox="1"/>
            <p:nvPr/>
          </p:nvSpPr>
          <p:spPr>
            <a:xfrm>
              <a:off x="777241" y="350521"/>
              <a:ext cx="1537334" cy="461663"/>
            </a:xfrm>
            <a:prstGeom prst="rect">
              <a:avLst/>
            </a:prstGeom>
            <a:noFill/>
          </p:spPr>
          <p:txBody>
            <a:bodyPr wrap="square" lIns="91438" tIns="45719" rIns="91438" bIns="45719" rtlCol="0">
              <a:spAutoFit/>
            </a:bodyPr>
            <a:lstStyle/>
            <a:p>
              <a:r>
                <a:rPr lang="zh-CN" altLang="en-US" sz="2400">
                  <a:latin typeface="Times New Roman" panose="02020603050405020304" pitchFamily="18" charset="0"/>
                  <a:ea typeface="楷体" panose="02010609060101010101" pitchFamily="49" charset="-122"/>
                  <a:sym typeface="Times New Roman" panose="02020603050405020304" pitchFamily="18" charset="0"/>
                </a:rPr>
                <a:t>被动运输</a:t>
              </a:r>
            </a:p>
          </p:txBody>
        </p:sp>
        <p:sp>
          <p:nvSpPr>
            <p:cNvPr id="9" name="矩形 8"/>
            <p:cNvSpPr/>
            <p:nvPr/>
          </p:nvSpPr>
          <p:spPr>
            <a:xfrm>
              <a:off x="781131" y="662202"/>
              <a:ext cx="1476294" cy="376832"/>
            </a:xfrm>
            <a:prstGeom prst="rect">
              <a:avLst/>
            </a:prstGeom>
          </p:spPr>
          <p:txBody>
            <a:bodyPr vert="horz" wrap="square" lIns="91438" tIns="45719" rIns="91438" bIns="45719">
              <a:spAutoFit/>
            </a:bodyPr>
            <a:lstStyle/>
            <a:p>
              <a:pPr fontAlgn="base">
                <a:lnSpc>
                  <a:spcPct val="150000"/>
                </a:lnSpc>
              </a:pPr>
              <a:r>
                <a:rPr lang="en-US" altLang="zh-CN" sz="140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Passive transport</a:t>
              </a:r>
            </a:p>
          </p:txBody>
        </p:sp>
      </p:grpSp>
      <p:sp>
        <p:nvSpPr>
          <p:cNvPr id="10" name="矩形 9"/>
          <p:cNvSpPr/>
          <p:nvPr/>
        </p:nvSpPr>
        <p:spPr>
          <a:xfrm>
            <a:off x="0" y="464344"/>
            <a:ext cx="54522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11" name="矩形 10"/>
          <p:cNvSpPr/>
          <p:nvPr/>
        </p:nvSpPr>
        <p:spPr>
          <a:xfrm>
            <a:off x="602456" y="464344"/>
            <a:ext cx="16780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12" name="文本框 11"/>
          <p:cNvSpPr txBox="1"/>
          <p:nvPr/>
        </p:nvSpPr>
        <p:spPr>
          <a:xfrm>
            <a:off x="287922" y="1248777"/>
            <a:ext cx="1970843" cy="584775"/>
          </a:xfrm>
          <a:prstGeom prst="rect">
            <a:avLst/>
          </a:prstGeom>
          <a:noFill/>
        </p:spPr>
        <p:txBody>
          <a:bodyPr wrap="square" rtlCol="0">
            <a:spAutoFit/>
          </a:bodyPr>
          <a:lstStyle/>
          <a:p>
            <a:pPr algn="l"/>
            <a:r>
              <a:rPr lang="zh-CN" altLang="en-US" sz="3200" b="1">
                <a:solidFill>
                  <a:srgbClr val="FF0000"/>
                </a:solidFill>
                <a:latin typeface="Times New Roman" panose="02020603050405020304" pitchFamily="18" charset="0"/>
                <a:ea typeface="楷体" panose="02010609060101010101" pitchFamily="49" charset="-122"/>
                <a:sym typeface="Times New Roman" panose="02020603050405020304" pitchFamily="18" charset="0"/>
              </a:rPr>
              <a:t>自由扩散：</a:t>
            </a:r>
          </a:p>
        </p:txBody>
      </p:sp>
      <p:sp>
        <p:nvSpPr>
          <p:cNvPr id="13" name="文本框 12"/>
          <p:cNvSpPr txBox="1"/>
          <p:nvPr/>
        </p:nvSpPr>
        <p:spPr>
          <a:xfrm>
            <a:off x="2258765" y="1297811"/>
            <a:ext cx="8963025" cy="523220"/>
          </a:xfrm>
          <a:prstGeom prst="rect">
            <a:avLst/>
          </a:prstGeom>
          <a:noFill/>
        </p:spPr>
        <p:txBody>
          <a:bodyPr wrap="square" rtlCol="0">
            <a:spAutoFit/>
          </a:bodyPr>
          <a:lstStyle/>
          <a:p>
            <a:pPr algn="l"/>
            <a:r>
              <a:rPr lang="zh-CN" altLang="en-US" sz="2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指物质通过简单的</a:t>
            </a:r>
            <a:r>
              <a:rPr lang="zh-CN" altLang="en-US" sz="2800" b="1">
                <a:solidFill>
                  <a:srgbClr val="0000FF"/>
                </a:solidFill>
                <a:latin typeface="Times New Roman" panose="02020603050405020304" pitchFamily="18" charset="0"/>
                <a:ea typeface="楷体" panose="02010609060101010101" pitchFamily="49" charset="-122"/>
                <a:sym typeface="Times New Roman" panose="02020603050405020304" pitchFamily="18" charset="0"/>
              </a:rPr>
              <a:t>扩散</a:t>
            </a:r>
            <a:r>
              <a:rPr lang="zh-CN" altLang="en-US" sz="2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进出细胞的方式，又称简单扩散。</a:t>
            </a:r>
          </a:p>
        </p:txBody>
      </p:sp>
      <p:sp>
        <p:nvSpPr>
          <p:cNvPr id="14" name="文本框 13"/>
          <p:cNvSpPr txBox="1"/>
          <p:nvPr/>
        </p:nvSpPr>
        <p:spPr>
          <a:xfrm>
            <a:off x="1137181" y="1954785"/>
            <a:ext cx="1194202" cy="584775"/>
          </a:xfrm>
          <a:prstGeom prst="rect">
            <a:avLst/>
          </a:prstGeom>
          <a:noFill/>
        </p:spPr>
        <p:txBody>
          <a:bodyPr wrap="square" rtlCol="0">
            <a:spAutoFit/>
          </a:bodyPr>
          <a:lstStyle/>
          <a:p>
            <a:pPr algn="l"/>
            <a:r>
              <a:rPr lang="zh-CN" altLang="en-US" sz="32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特点：</a:t>
            </a:r>
          </a:p>
        </p:txBody>
      </p:sp>
      <p:sp>
        <p:nvSpPr>
          <p:cNvPr id="15" name="文本框 14"/>
          <p:cNvSpPr txBox="1"/>
          <p:nvPr/>
        </p:nvSpPr>
        <p:spPr>
          <a:xfrm>
            <a:off x="2331383" y="1995218"/>
            <a:ext cx="3535263" cy="584775"/>
          </a:xfrm>
          <a:prstGeom prst="rect">
            <a:avLst/>
          </a:prstGeom>
          <a:noFill/>
        </p:spPr>
        <p:txBody>
          <a:bodyPr wrap="square" rtlCol="0">
            <a:spAutoFit/>
          </a:bodyPr>
          <a:lstStyle/>
          <a:p>
            <a:pPr algn="l"/>
            <a:r>
              <a:rPr lang="zh-CN" altLang="en-US" sz="3200" b="1">
                <a:solidFill>
                  <a:srgbClr val="0000FF"/>
                </a:solidFill>
                <a:latin typeface="Times New Roman" panose="02020603050405020304" pitchFamily="18" charset="0"/>
                <a:ea typeface="楷体" panose="02010609060101010101" pitchFamily="49" charset="-122"/>
                <a:sym typeface="Times New Roman" panose="02020603050405020304" pitchFamily="18" charset="0"/>
              </a:rPr>
              <a:t>从高浓度到低浓度</a:t>
            </a:r>
          </a:p>
        </p:txBody>
      </p:sp>
      <p:sp>
        <p:nvSpPr>
          <p:cNvPr id="16" name="文本框 15"/>
          <p:cNvSpPr txBox="1"/>
          <p:nvPr/>
        </p:nvSpPr>
        <p:spPr>
          <a:xfrm>
            <a:off x="2314575" y="3255364"/>
            <a:ext cx="4425703" cy="584775"/>
          </a:xfrm>
          <a:prstGeom prst="rect">
            <a:avLst/>
          </a:prstGeom>
          <a:noFill/>
        </p:spPr>
        <p:txBody>
          <a:bodyPr wrap="square" rtlCol="0">
            <a:spAutoFit/>
          </a:bodyPr>
          <a:lstStyle/>
          <a:p>
            <a:pPr algn="l"/>
            <a:r>
              <a:rPr lang="zh-CN" altLang="en-US" sz="3200" b="1">
                <a:solidFill>
                  <a:srgbClr val="FF0000"/>
                </a:solidFill>
                <a:latin typeface="Times New Roman" panose="02020603050405020304" pitchFamily="18" charset="0"/>
                <a:ea typeface="楷体" panose="02010609060101010101" pitchFamily="49" charset="-122"/>
                <a:sym typeface="Times New Roman" panose="02020603050405020304" pitchFamily="18" charset="0"/>
              </a:rPr>
              <a:t>不需要载体蛋白的协助</a:t>
            </a:r>
          </a:p>
        </p:txBody>
      </p:sp>
      <p:sp>
        <p:nvSpPr>
          <p:cNvPr id="17" name="文本框 16"/>
          <p:cNvSpPr txBox="1"/>
          <p:nvPr/>
        </p:nvSpPr>
        <p:spPr>
          <a:xfrm>
            <a:off x="2336628" y="3902897"/>
            <a:ext cx="1864086" cy="584775"/>
          </a:xfrm>
          <a:prstGeom prst="rect">
            <a:avLst/>
          </a:prstGeom>
          <a:noFill/>
        </p:spPr>
        <p:txBody>
          <a:bodyPr wrap="square" rtlCol="0">
            <a:spAutoFit/>
          </a:bodyPr>
          <a:lstStyle/>
          <a:p>
            <a:pPr algn="l"/>
            <a:r>
              <a:rPr lang="zh-CN" altLang="en-US" sz="3200" b="1">
                <a:solidFill>
                  <a:srgbClr val="FF0000"/>
                </a:solidFill>
                <a:latin typeface="Times New Roman" panose="02020603050405020304" pitchFamily="18" charset="0"/>
                <a:ea typeface="楷体" panose="02010609060101010101" pitchFamily="49" charset="-122"/>
                <a:sym typeface="Times New Roman" panose="02020603050405020304" pitchFamily="18" charset="0"/>
              </a:rPr>
              <a:t>不需能量</a:t>
            </a:r>
          </a:p>
        </p:txBody>
      </p:sp>
      <p:sp>
        <p:nvSpPr>
          <p:cNvPr id="18" name="文本框 17"/>
          <p:cNvSpPr txBox="1"/>
          <p:nvPr/>
        </p:nvSpPr>
        <p:spPr>
          <a:xfrm>
            <a:off x="2314575" y="2607831"/>
            <a:ext cx="4204647" cy="584775"/>
          </a:xfrm>
          <a:prstGeom prst="rect">
            <a:avLst/>
          </a:prstGeom>
          <a:noFill/>
        </p:spPr>
        <p:txBody>
          <a:bodyPr wrap="square" rtlCol="0">
            <a:spAutoFit/>
          </a:bodyPr>
          <a:lstStyle/>
          <a:p>
            <a:pPr algn="l"/>
            <a:r>
              <a:rPr lang="zh-CN" altLang="en-US" sz="32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顺浓度梯度（高→低）</a:t>
            </a:r>
          </a:p>
        </p:txBody>
      </p:sp>
      <p:sp>
        <p:nvSpPr>
          <p:cNvPr id="19" name="Rectangle 3"/>
          <p:cNvSpPr>
            <a:spLocks noChangeArrowheads="1"/>
          </p:cNvSpPr>
          <p:nvPr/>
        </p:nvSpPr>
        <p:spPr bwMode="auto">
          <a:xfrm>
            <a:off x="1277082" y="4366984"/>
            <a:ext cx="10524393" cy="147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lgn="ctr">
              <a:defRPr>
                <a:solidFill>
                  <a:srgbClr val="8E163E"/>
                </a:solidFill>
                <a:latin typeface="Arial" pitchFamily="34" charset="0"/>
                <a:ea typeface="宋体" panose="02010600030101010101" pitchFamily="2" charset="-122"/>
              </a:defRPr>
            </a:lvl1pPr>
            <a:lvl2pPr algn="ctr">
              <a:defRPr>
                <a:solidFill>
                  <a:srgbClr val="8E163E"/>
                </a:solidFill>
                <a:latin typeface="Arial" pitchFamily="34" charset="0"/>
                <a:ea typeface="宋体" panose="02010600030101010101" pitchFamily="2" charset="-122"/>
              </a:defRPr>
            </a:lvl2pPr>
            <a:lvl3pPr algn="ctr">
              <a:defRPr>
                <a:solidFill>
                  <a:srgbClr val="8E163E"/>
                </a:solidFill>
                <a:latin typeface="Arial" pitchFamily="34" charset="0"/>
                <a:ea typeface="宋体" panose="02010600030101010101" pitchFamily="2" charset="-122"/>
              </a:defRPr>
            </a:lvl3pPr>
            <a:lvl4pPr algn="ctr">
              <a:defRPr>
                <a:solidFill>
                  <a:srgbClr val="8E163E"/>
                </a:solidFill>
                <a:latin typeface="Arial" pitchFamily="34" charset="0"/>
                <a:ea typeface="宋体" panose="02010600030101010101" pitchFamily="2" charset="-122"/>
              </a:defRPr>
            </a:lvl4pPr>
            <a:lvl5pPr algn="ctr">
              <a:defRPr>
                <a:solidFill>
                  <a:srgbClr val="8E163E"/>
                </a:solidFill>
                <a:latin typeface="Arial" pitchFamily="34" charset="0"/>
                <a:ea typeface="宋体" panose="02010600030101010101" pitchFamily="2" charset="-122"/>
              </a:defRPr>
            </a:lvl5pPr>
            <a:lvl6pPr algn="ctr" fontAlgn="base">
              <a:spcBef>
                <a:spcPct val="0"/>
              </a:spcBef>
              <a:spcAft>
                <a:spcPct val="0"/>
              </a:spcAft>
              <a:buFont typeface="Arial" pitchFamily="34" charset="0"/>
              <a:defRPr>
                <a:solidFill>
                  <a:srgbClr val="8E163E"/>
                </a:solidFill>
                <a:latin typeface="Arial" pitchFamily="34" charset="0"/>
                <a:ea typeface="宋体" panose="02010600030101010101" pitchFamily="2" charset="-122"/>
              </a:defRPr>
            </a:lvl6pPr>
            <a:lvl7pPr algn="ctr" fontAlgn="base">
              <a:spcBef>
                <a:spcPct val="0"/>
              </a:spcBef>
              <a:spcAft>
                <a:spcPct val="0"/>
              </a:spcAft>
              <a:buFont typeface="Arial" pitchFamily="34" charset="0"/>
              <a:defRPr>
                <a:solidFill>
                  <a:srgbClr val="8E163E"/>
                </a:solidFill>
                <a:latin typeface="Arial" pitchFamily="34" charset="0"/>
                <a:ea typeface="宋体" panose="02010600030101010101" pitchFamily="2" charset="-122"/>
              </a:defRPr>
            </a:lvl7pPr>
            <a:lvl8pPr algn="ctr" fontAlgn="base">
              <a:spcBef>
                <a:spcPct val="0"/>
              </a:spcBef>
              <a:spcAft>
                <a:spcPct val="0"/>
              </a:spcAft>
              <a:buFont typeface="Arial" pitchFamily="34" charset="0"/>
              <a:defRPr>
                <a:solidFill>
                  <a:srgbClr val="8E163E"/>
                </a:solidFill>
                <a:latin typeface="Arial" pitchFamily="34" charset="0"/>
                <a:ea typeface="宋体" panose="02010600030101010101" pitchFamily="2" charset="-122"/>
              </a:defRPr>
            </a:lvl8pPr>
            <a:lvl9pPr algn="ctr" fontAlgn="base">
              <a:spcBef>
                <a:spcPct val="0"/>
              </a:spcBef>
              <a:spcAft>
                <a:spcPct val="0"/>
              </a:spcAft>
              <a:buFont typeface="Arial" pitchFamily="34" charset="0"/>
              <a:defRPr>
                <a:solidFill>
                  <a:srgbClr val="8E163E"/>
                </a:solidFill>
                <a:latin typeface="Arial" pitchFamily="34" charset="0"/>
                <a:ea typeface="宋体" panose="02010600030101010101" pitchFamily="2" charset="-122"/>
              </a:defRPr>
            </a:lvl9pPr>
          </a:lstStyle>
          <a:p>
            <a:pPr marL="0" indent="0" algn="l">
              <a:lnSpc>
                <a:spcPct val="150000"/>
              </a:lnSpc>
            </a:pPr>
            <a:r>
              <a:rPr lang="zh-CN" altLang="en-US" sz="32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例如：水、氧气、二氧化碳、苯、甘油、脂肪酸、尿素、固醇、乙醇。</a:t>
            </a:r>
          </a:p>
        </p:txBody>
      </p:sp>
      <p:sp>
        <p:nvSpPr>
          <p:cNvPr id="20" name="文本框 19"/>
          <p:cNvSpPr txBox="1"/>
          <p:nvPr/>
        </p:nvSpPr>
        <p:spPr>
          <a:xfrm>
            <a:off x="556677" y="5900909"/>
            <a:ext cx="1925202" cy="589777"/>
          </a:xfrm>
          <a:prstGeom prst="rect">
            <a:avLst/>
          </a:prstGeom>
          <a:noFill/>
        </p:spPr>
        <p:txBody>
          <a:bodyPr wrap="square" rtlCol="0">
            <a:spAutoFit/>
          </a:bodyPr>
          <a:lstStyle/>
          <a:p>
            <a:pPr>
              <a:lnSpc>
                <a:spcPct val="110000"/>
              </a:lnSpc>
            </a:pPr>
            <a:r>
              <a:rPr lang="zh-CN" altLang="en-US" sz="32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影响因素</a:t>
            </a:r>
            <a:r>
              <a:rPr lang="en-US" altLang="zh-CN" sz="32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a:t>
            </a:r>
            <a:endParaRPr lang="zh-CN" altLang="en-US" sz="3200" b="1">
              <a:solidFill>
                <a:srgbClr val="000000"/>
              </a:solidFill>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21" name="文本框 20"/>
          <p:cNvSpPr txBox="1"/>
          <p:nvPr/>
        </p:nvSpPr>
        <p:spPr>
          <a:xfrm>
            <a:off x="2482687" y="5958661"/>
            <a:ext cx="3613313" cy="589777"/>
          </a:xfrm>
          <a:prstGeom prst="rect">
            <a:avLst/>
          </a:prstGeom>
          <a:noFill/>
        </p:spPr>
        <p:txBody>
          <a:bodyPr wrap="square" rtlCol="0">
            <a:spAutoFit/>
          </a:bodyPr>
          <a:lstStyle/>
          <a:p>
            <a:pPr>
              <a:lnSpc>
                <a:spcPct val="110000"/>
              </a:lnSpc>
            </a:pPr>
            <a:r>
              <a:rPr lang="zh-CN" altLang="en-US" sz="3200" b="1">
                <a:solidFill>
                  <a:srgbClr val="FF0000"/>
                </a:solidFill>
                <a:latin typeface="Times New Roman" panose="02020603050405020304" pitchFamily="18" charset="0"/>
                <a:ea typeface="楷体" panose="02010609060101010101" pitchFamily="49" charset="-122"/>
                <a:sym typeface="Times New Roman" panose="02020603050405020304" pitchFamily="18" charset="0"/>
              </a:rPr>
              <a:t>细胞内外浓度差</a:t>
            </a: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indefinite"/>
                            </p:stCondLst>
                          </p:cTn>
                        </p:par>
                        <p:par>
                          <p:cTn id="12" fill="hold" nodeType="afterGroup">
                            <p:stCondLst>
                              <p:cond delay="0"/>
                            </p:stCondLst>
                            <p:childTnLst>
                              <p:par>
                                <p:cTn id="13" presetID="42" presetClass="entr" presetSubtype="0" fill="hold" grpId="1"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indefinite"/>
                            </p:stCondLst>
                          </p:cTn>
                        </p:par>
                        <p:par>
                          <p:cTn id="20" fill="hold" nodeType="afterGroup">
                            <p:stCondLst>
                              <p:cond delay="0"/>
                            </p:stCondLst>
                            <p:childTnLst>
                              <p:par>
                                <p:cTn id="21" presetID="42" presetClass="entr" presetSubtype="0" fill="hold" grpId="2"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indefinite"/>
                            </p:stCondLst>
                          </p:cTn>
                        </p:par>
                        <p:par>
                          <p:cTn id="28" fill="hold" nodeType="afterGroup">
                            <p:stCondLst>
                              <p:cond delay="0"/>
                            </p:stCondLst>
                            <p:childTnLst>
                              <p:par>
                                <p:cTn id="29" presetID="42" presetClass="entr" presetSubtype="0" fill="hold" grpId="5"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indefinite"/>
                            </p:stCondLst>
                          </p:cTn>
                        </p:par>
                        <p:par>
                          <p:cTn id="36" fill="hold" nodeType="afterGroup">
                            <p:stCondLst>
                              <p:cond delay="0"/>
                            </p:stCondLst>
                            <p:childTnLst>
                              <p:par>
                                <p:cTn id="37" presetID="42" presetClass="entr" presetSubtype="0" fill="hold" grpId="3"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indefinite"/>
                            </p:stCondLst>
                          </p:cTn>
                        </p:par>
                        <p:par>
                          <p:cTn id="44" fill="hold" nodeType="afterGroup">
                            <p:stCondLst>
                              <p:cond delay="0"/>
                            </p:stCondLst>
                            <p:childTnLst>
                              <p:par>
                                <p:cTn id="45" presetID="42" presetClass="entr" presetSubtype="0" fill="hold" grpId="4"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indefinite"/>
                            </p:stCondLst>
                          </p:cTn>
                        </p:par>
                        <p:par>
                          <p:cTn id="52" fill="hold" nodeType="afterGroup">
                            <p:stCondLst>
                              <p:cond delay="0"/>
                            </p:stCondLst>
                            <p:childTnLst>
                              <p:par>
                                <p:cTn id="53" presetID="1" presetClass="entr" presetSubtype="0" fill="hold" grpId="6"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indefinite"/>
                            </p:stCondLst>
                          </p:cTn>
                        </p:par>
                        <p:par>
                          <p:cTn id="57" fill="hold" nodeType="afterGroup">
                            <p:stCondLst>
                              <p:cond delay="0"/>
                            </p:stCondLst>
                            <p:childTnLst>
                              <p:par>
                                <p:cTn id="58" presetID="10" presetClass="entr" presetSubtype="0" fill="hold" grpId="7"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par>
                    <p:cTn id="61" fill="hold" nodeType="clickPar">
                      <p:stCondLst>
                        <p:cond delay="indefinite"/>
                      </p:stCondLst>
                      <p:childTnLst>
                        <p:par>
                          <p:cTn id="62" fill="hold" nodeType="withGroup">
                            <p:stCondLst>
                              <p:cond delay="indefinite"/>
                            </p:stCondLst>
                          </p:cTn>
                        </p:par>
                        <p:par>
                          <p:cTn id="63" fill="hold" nodeType="afterGroup">
                            <p:stCondLst>
                              <p:cond delay="0"/>
                            </p:stCondLst>
                            <p:childTnLst>
                              <p:par>
                                <p:cTn id="64" presetID="10" presetClass="entr" presetSubtype="0" fill="hold" grpId="8"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1"/>
      <p:bldP spid="15" grpId="2"/>
      <p:bldP spid="16" grpId="3"/>
      <p:bldP spid="17" grpId="4"/>
      <p:bldP spid="18" grpId="5"/>
      <p:bldP spid="19" grpId="6"/>
      <p:bldP spid="20" grpId="7"/>
      <p:bldP spid="21" grpId="8"/>
    </p:bldLst>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6" name="组合 5"/>
          <p:cNvGrpSpPr/>
          <p:nvPr/>
        </p:nvGrpSpPr>
        <p:grpSpPr>
          <a:xfrm>
            <a:off x="777241" y="350521"/>
            <a:ext cx="1537334" cy="688513"/>
            <a:chOff x="777241" y="350521"/>
            <a:chExt cx="1537334" cy="688513"/>
          </a:xfrm>
        </p:grpSpPr>
        <p:sp>
          <p:nvSpPr>
            <p:cNvPr id="8" name="TextBox 2"/>
            <p:cNvSpPr txBox="1"/>
            <p:nvPr/>
          </p:nvSpPr>
          <p:spPr>
            <a:xfrm>
              <a:off x="777241" y="350521"/>
              <a:ext cx="1537334" cy="461663"/>
            </a:xfrm>
            <a:prstGeom prst="rect">
              <a:avLst/>
            </a:prstGeom>
            <a:noFill/>
          </p:spPr>
          <p:txBody>
            <a:bodyPr wrap="square" lIns="91438" tIns="45719" rIns="91438" bIns="45719" rtlCol="0">
              <a:spAutoFit/>
            </a:bodyPr>
            <a:lstStyle/>
            <a:p>
              <a:r>
                <a:rPr lang="zh-CN" altLang="en-US" sz="2400">
                  <a:latin typeface="Times New Roman" panose="02020603050405020304" pitchFamily="18" charset="0"/>
                  <a:ea typeface="楷体" panose="02010609060101010101" pitchFamily="49" charset="-122"/>
                  <a:sym typeface="Times New Roman" panose="02020603050405020304" pitchFamily="18" charset="0"/>
                </a:rPr>
                <a:t>被动运输</a:t>
              </a:r>
            </a:p>
          </p:txBody>
        </p:sp>
        <p:sp>
          <p:nvSpPr>
            <p:cNvPr id="9" name="矩形 8"/>
            <p:cNvSpPr/>
            <p:nvPr/>
          </p:nvSpPr>
          <p:spPr>
            <a:xfrm>
              <a:off x="781131" y="662202"/>
              <a:ext cx="1476294" cy="376832"/>
            </a:xfrm>
            <a:prstGeom prst="rect">
              <a:avLst/>
            </a:prstGeom>
          </p:spPr>
          <p:txBody>
            <a:bodyPr vert="horz" wrap="square" lIns="91438" tIns="45719" rIns="91438" bIns="45719">
              <a:spAutoFit/>
            </a:bodyPr>
            <a:lstStyle/>
            <a:p>
              <a:pPr fontAlgn="base">
                <a:lnSpc>
                  <a:spcPct val="150000"/>
                </a:lnSpc>
              </a:pPr>
              <a:r>
                <a:rPr lang="en-US" altLang="zh-CN" sz="140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Passive transport</a:t>
              </a:r>
            </a:p>
          </p:txBody>
        </p:sp>
      </p:grpSp>
      <p:sp>
        <p:nvSpPr>
          <p:cNvPr id="10" name="矩形 9"/>
          <p:cNvSpPr/>
          <p:nvPr/>
        </p:nvSpPr>
        <p:spPr>
          <a:xfrm>
            <a:off x="0" y="464344"/>
            <a:ext cx="54522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11" name="矩形 10"/>
          <p:cNvSpPr/>
          <p:nvPr/>
        </p:nvSpPr>
        <p:spPr>
          <a:xfrm>
            <a:off x="602456" y="464344"/>
            <a:ext cx="16780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grpSp>
        <p:nvGrpSpPr>
          <p:cNvPr id="28" name="组合 27"/>
          <p:cNvGrpSpPr/>
          <p:nvPr/>
        </p:nvGrpSpPr>
        <p:grpSpPr>
          <a:xfrm>
            <a:off x="527034" y="1971675"/>
            <a:ext cx="5381070" cy="4618709"/>
            <a:chOff x="3116540" y="1097913"/>
            <a:chExt cx="5825051" cy="5829092"/>
          </a:xfrm>
        </p:grpSpPr>
        <p:cxnSp>
          <p:nvCxnSpPr>
            <p:cNvPr id="29" name="直接箭头连接符 28"/>
            <p:cNvCxnSpPr/>
            <p:nvPr/>
          </p:nvCxnSpPr>
          <p:spPr bwMode="auto">
            <a:xfrm>
              <a:off x="3901591" y="6118680"/>
              <a:ext cx="5040000" cy="0"/>
            </a:xfrm>
            <a:prstGeom prst="straightConnector1">
              <a:avLst/>
            </a:prstGeom>
            <a:solidFill>
              <a:schemeClr val="accent1"/>
            </a:solidFill>
            <a:ln w="38100" cap="flat" cmpd="sng" algn="ctr">
              <a:solidFill>
                <a:srgbClr val="000000"/>
              </a:solidFill>
              <a:prstDash val="solid"/>
              <a:round/>
              <a:headEnd type="none" w="med" len="med"/>
              <a:tailEnd type="triangle"/>
            </a:ln>
            <a:effectLst/>
          </p:spPr>
        </p:cxnSp>
        <p:cxnSp>
          <p:nvCxnSpPr>
            <p:cNvPr id="30" name="直接箭头连接符 29"/>
            <p:cNvCxnSpPr/>
            <p:nvPr/>
          </p:nvCxnSpPr>
          <p:spPr bwMode="auto">
            <a:xfrm rot="16200000">
              <a:off x="1381592" y="3617913"/>
              <a:ext cx="5040000" cy="0"/>
            </a:xfrm>
            <a:prstGeom prst="straightConnector1">
              <a:avLst/>
            </a:prstGeom>
            <a:solidFill>
              <a:schemeClr val="accent1"/>
            </a:solidFill>
            <a:ln w="38100" cap="flat" cmpd="sng" algn="ctr">
              <a:solidFill>
                <a:srgbClr val="000000"/>
              </a:solidFill>
              <a:prstDash val="solid"/>
              <a:round/>
              <a:headEnd type="none" w="med" len="med"/>
              <a:tailEnd type="triangle"/>
            </a:ln>
            <a:effectLst/>
          </p:spPr>
        </p:cxnSp>
        <p:sp>
          <p:nvSpPr>
            <p:cNvPr id="31" name="文本框 30"/>
            <p:cNvSpPr txBox="1"/>
            <p:nvPr/>
          </p:nvSpPr>
          <p:spPr>
            <a:xfrm>
              <a:off x="3116540" y="1155069"/>
              <a:ext cx="732975" cy="3107406"/>
            </a:xfrm>
            <a:prstGeom prst="rect">
              <a:avLst/>
            </a:prstGeom>
            <a:noFill/>
          </p:spPr>
          <p:txBody>
            <a:bodyPr vert="eaVert" wrap="square" rtlCol="0">
              <a:spAutoFit/>
            </a:bodyPr>
            <a:lstStyle/>
            <a:p>
              <a:r>
                <a:rPr lang="zh-CN" altLang="en-US" sz="32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扩散速率 </a:t>
              </a:r>
              <a:r>
                <a:rPr lang="en-US" altLang="zh-CN" sz="32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(V)</a:t>
              </a:r>
            </a:p>
          </p:txBody>
        </p:sp>
        <p:sp>
          <p:nvSpPr>
            <p:cNvPr id="32" name="文本框 31"/>
            <p:cNvSpPr txBox="1"/>
            <p:nvPr/>
          </p:nvSpPr>
          <p:spPr>
            <a:xfrm>
              <a:off x="6381885" y="6188983"/>
              <a:ext cx="2559706" cy="738022"/>
            </a:xfrm>
            <a:prstGeom prst="rect">
              <a:avLst/>
            </a:prstGeom>
            <a:noFill/>
          </p:spPr>
          <p:txBody>
            <a:bodyPr wrap="square" rtlCol="0">
              <a:spAutoFit/>
            </a:bodyPr>
            <a:lstStyle/>
            <a:p>
              <a:r>
                <a:rPr lang="zh-CN" altLang="en-US" sz="32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细胞外浓度</a:t>
              </a:r>
            </a:p>
          </p:txBody>
        </p:sp>
      </p:grpSp>
      <p:grpSp>
        <p:nvGrpSpPr>
          <p:cNvPr id="33" name="组合 32"/>
          <p:cNvGrpSpPr/>
          <p:nvPr/>
        </p:nvGrpSpPr>
        <p:grpSpPr>
          <a:xfrm>
            <a:off x="6074144" y="2016963"/>
            <a:ext cx="5655221" cy="4599511"/>
            <a:chOff x="3097747" y="1097913"/>
            <a:chExt cx="5843845" cy="5847904"/>
          </a:xfrm>
        </p:grpSpPr>
        <p:cxnSp>
          <p:nvCxnSpPr>
            <p:cNvPr id="34" name="直接箭头连接符 33"/>
            <p:cNvCxnSpPr/>
            <p:nvPr/>
          </p:nvCxnSpPr>
          <p:spPr bwMode="auto">
            <a:xfrm>
              <a:off x="3901591" y="6118680"/>
              <a:ext cx="5040000" cy="0"/>
            </a:xfrm>
            <a:prstGeom prst="straightConnector1">
              <a:avLst/>
            </a:prstGeom>
            <a:solidFill>
              <a:schemeClr val="accent1"/>
            </a:solidFill>
            <a:ln w="38100" cap="flat" cmpd="sng" algn="ctr">
              <a:solidFill>
                <a:srgbClr val="000000"/>
              </a:solidFill>
              <a:prstDash val="solid"/>
              <a:round/>
              <a:headEnd type="none" w="med" len="med"/>
              <a:tailEnd type="triangle"/>
            </a:ln>
            <a:effectLst/>
          </p:spPr>
        </p:cxnSp>
        <p:cxnSp>
          <p:nvCxnSpPr>
            <p:cNvPr id="35" name="直接箭头连接符 34"/>
            <p:cNvCxnSpPr/>
            <p:nvPr/>
          </p:nvCxnSpPr>
          <p:spPr bwMode="auto">
            <a:xfrm rot="16200000">
              <a:off x="1381592" y="3617913"/>
              <a:ext cx="5040000" cy="0"/>
            </a:xfrm>
            <a:prstGeom prst="straightConnector1">
              <a:avLst/>
            </a:prstGeom>
            <a:solidFill>
              <a:schemeClr val="accent1"/>
            </a:solidFill>
            <a:ln w="38100" cap="flat" cmpd="sng" algn="ctr">
              <a:solidFill>
                <a:srgbClr val="000000"/>
              </a:solidFill>
              <a:prstDash val="solid"/>
              <a:round/>
              <a:headEnd type="none" w="med" len="med"/>
              <a:tailEnd type="triangle"/>
            </a:ln>
            <a:effectLst/>
          </p:spPr>
        </p:cxnSp>
        <p:sp>
          <p:nvSpPr>
            <p:cNvPr id="36" name="文本框 35"/>
            <p:cNvSpPr txBox="1"/>
            <p:nvPr/>
          </p:nvSpPr>
          <p:spPr>
            <a:xfrm>
              <a:off x="3097747" y="1145729"/>
              <a:ext cx="699692" cy="3082631"/>
            </a:xfrm>
            <a:prstGeom prst="rect">
              <a:avLst/>
            </a:prstGeom>
            <a:noFill/>
          </p:spPr>
          <p:txBody>
            <a:bodyPr vert="eaVert" wrap="square" rtlCol="0">
              <a:spAutoFit/>
            </a:bodyPr>
            <a:lstStyle/>
            <a:p>
              <a:r>
                <a:rPr lang="zh-CN" altLang="en-US" sz="32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扩散速率 </a:t>
              </a:r>
              <a:r>
                <a:rPr lang="en-US" altLang="zh-CN" sz="32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(V)</a:t>
              </a:r>
            </a:p>
          </p:txBody>
        </p:sp>
        <p:sp>
          <p:nvSpPr>
            <p:cNvPr id="37" name="文本框 36"/>
            <p:cNvSpPr txBox="1"/>
            <p:nvPr/>
          </p:nvSpPr>
          <p:spPr>
            <a:xfrm>
              <a:off x="5672052" y="6202323"/>
              <a:ext cx="3269540" cy="743494"/>
            </a:xfrm>
            <a:prstGeom prst="rect">
              <a:avLst/>
            </a:prstGeom>
            <a:noFill/>
          </p:spPr>
          <p:txBody>
            <a:bodyPr wrap="square" rtlCol="0">
              <a:spAutoFit/>
            </a:bodyPr>
            <a:lstStyle/>
            <a:p>
              <a:r>
                <a:rPr lang="en-US" altLang="zh-CN" sz="32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O</a:t>
              </a:r>
              <a:r>
                <a:rPr lang="en-US" altLang="zh-CN" sz="3200" b="1" baseline="-25000">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2</a:t>
              </a:r>
              <a:r>
                <a:rPr lang="zh-CN" altLang="en-US" sz="32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浓度 </a:t>
              </a:r>
              <a:r>
                <a:rPr lang="en-US" altLang="zh-CN" sz="32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 </a:t>
              </a:r>
              <a:r>
                <a:rPr lang="zh-CN" altLang="en-US" sz="32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氧分压</a:t>
              </a:r>
            </a:p>
          </p:txBody>
        </p:sp>
      </p:grpSp>
      <p:cxnSp>
        <p:nvCxnSpPr>
          <p:cNvPr id="38" name="直接连接符 37"/>
          <p:cNvCxnSpPr/>
          <p:nvPr/>
        </p:nvCxnSpPr>
        <p:spPr bwMode="auto">
          <a:xfrm flipV="1">
            <a:off x="1241211" y="2642895"/>
            <a:ext cx="3208595" cy="3318330"/>
          </a:xfrm>
          <a:prstGeom prst="line">
            <a:avLst/>
          </a:prstGeom>
          <a:solidFill>
            <a:schemeClr val="accent1"/>
          </a:solidFill>
          <a:ln w="50800" cap="flat" cmpd="sng" algn="ctr">
            <a:solidFill>
              <a:schemeClr val="tx1"/>
            </a:solidFill>
            <a:prstDash val="solid"/>
            <a:round/>
            <a:headEnd type="none" w="med" len="med"/>
            <a:tailEnd type="none" w="med" len="med"/>
          </a:ln>
          <a:effectLst/>
        </p:spPr>
      </p:cxnSp>
      <p:cxnSp>
        <p:nvCxnSpPr>
          <p:cNvPr id="39" name="直接连接符 38"/>
          <p:cNvCxnSpPr/>
          <p:nvPr/>
        </p:nvCxnSpPr>
        <p:spPr bwMode="auto">
          <a:xfrm flipV="1">
            <a:off x="6852042" y="3439319"/>
            <a:ext cx="4435835" cy="5217"/>
          </a:xfrm>
          <a:prstGeom prst="line">
            <a:avLst/>
          </a:prstGeom>
          <a:solidFill>
            <a:schemeClr val="accent1"/>
          </a:solidFill>
          <a:ln w="50800" cap="flat" cmpd="sng" algn="ctr">
            <a:solidFill>
              <a:srgbClr val="FF0000"/>
            </a:solidFill>
            <a:prstDash val="solid"/>
            <a:round/>
            <a:headEnd type="none" w="med" len="med"/>
            <a:tailEnd type="none" w="med" len="med"/>
          </a:ln>
          <a:effectLst/>
        </p:spPr>
      </p:cxnSp>
      <p:sp>
        <p:nvSpPr>
          <p:cNvPr id="40" name="矩形 39"/>
          <p:cNvSpPr/>
          <p:nvPr/>
        </p:nvSpPr>
        <p:spPr>
          <a:xfrm>
            <a:off x="800273" y="5903563"/>
            <a:ext cx="503664" cy="584775"/>
          </a:xfrm>
          <a:prstGeom prst="rect">
            <a:avLst/>
          </a:prstGeom>
        </p:spPr>
        <p:txBody>
          <a:bodyPr wrap="none">
            <a:spAutoFit/>
          </a:bodyPr>
          <a:lstStyle/>
          <a:p>
            <a:r>
              <a:rPr lang="en-US" altLang="zh-CN" sz="3200" b="1">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O</a:t>
            </a:r>
            <a:endParaRPr lang="zh-CN" altLang="en-US" sz="3200">
              <a:solidFill>
                <a:srgbClr val="000000"/>
              </a:solidFill>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41" name="矩形 40"/>
          <p:cNvSpPr/>
          <p:nvPr/>
        </p:nvSpPr>
        <p:spPr>
          <a:xfrm>
            <a:off x="6206595" y="5668838"/>
            <a:ext cx="503664" cy="584775"/>
          </a:xfrm>
          <a:prstGeom prst="rect">
            <a:avLst/>
          </a:prstGeom>
        </p:spPr>
        <p:txBody>
          <a:bodyPr wrap="none">
            <a:spAutoFit/>
          </a:bodyPr>
          <a:lstStyle/>
          <a:p>
            <a:r>
              <a:rPr lang="en-US" altLang="zh-CN" sz="3200" b="1">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O</a:t>
            </a:r>
            <a:endParaRPr lang="zh-CN" altLang="en-US" sz="3200">
              <a:solidFill>
                <a:srgbClr val="000000"/>
              </a:solidFill>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42" name="文本框 41"/>
          <p:cNvSpPr txBox="1"/>
          <p:nvPr/>
        </p:nvSpPr>
        <p:spPr>
          <a:xfrm>
            <a:off x="287922" y="1248777"/>
            <a:ext cx="1970843" cy="584775"/>
          </a:xfrm>
          <a:prstGeom prst="rect">
            <a:avLst/>
          </a:prstGeom>
          <a:noFill/>
        </p:spPr>
        <p:txBody>
          <a:bodyPr wrap="square" rtlCol="0">
            <a:spAutoFit/>
          </a:bodyPr>
          <a:lstStyle/>
          <a:p>
            <a:pPr algn="l"/>
            <a:r>
              <a:rPr lang="zh-CN" altLang="en-US" sz="3200" b="1">
                <a:solidFill>
                  <a:srgbClr val="FF0000"/>
                </a:solidFill>
                <a:latin typeface="Times New Roman" panose="02020603050405020304" pitchFamily="18" charset="0"/>
                <a:ea typeface="楷体" panose="02010609060101010101" pitchFamily="49" charset="-122"/>
                <a:sym typeface="Times New Roman" panose="02020603050405020304" pitchFamily="18" charset="0"/>
              </a:rPr>
              <a:t>自由扩散：</a:t>
            </a:r>
          </a:p>
        </p:txBody>
      </p:sp>
      <p:sp>
        <p:nvSpPr>
          <p:cNvPr id="43" name="文本框 42"/>
          <p:cNvSpPr txBox="1"/>
          <p:nvPr/>
        </p:nvSpPr>
        <p:spPr>
          <a:xfrm>
            <a:off x="2258765" y="1297811"/>
            <a:ext cx="8963025" cy="523220"/>
          </a:xfrm>
          <a:prstGeom prst="rect">
            <a:avLst/>
          </a:prstGeom>
          <a:noFill/>
        </p:spPr>
        <p:txBody>
          <a:bodyPr wrap="square" rtlCol="0">
            <a:spAutoFit/>
          </a:bodyPr>
          <a:lstStyle/>
          <a:p>
            <a:pPr algn="l"/>
            <a:r>
              <a:rPr lang="zh-CN" altLang="en-US" sz="2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指物质通过简单的</a:t>
            </a:r>
            <a:r>
              <a:rPr lang="zh-CN" altLang="en-US" sz="2800" b="1">
                <a:solidFill>
                  <a:srgbClr val="0000FF"/>
                </a:solidFill>
                <a:latin typeface="Times New Roman" panose="02020603050405020304" pitchFamily="18" charset="0"/>
                <a:ea typeface="楷体" panose="02010609060101010101" pitchFamily="49" charset="-122"/>
                <a:sym typeface="Times New Roman" panose="02020603050405020304" pitchFamily="18" charset="0"/>
              </a:rPr>
              <a:t>扩散</a:t>
            </a:r>
            <a:r>
              <a:rPr lang="zh-CN" altLang="en-US" sz="2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进出细胞的方式，又称简单扩散。</a:t>
            </a: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indefinite"/>
                            </p:stCondLst>
                          </p:cTn>
                        </p:par>
                        <p:par>
                          <p:cTn id="11" fill="hold" nodeType="afterGroup">
                            <p:stCondLst>
                              <p:cond delay="0"/>
                            </p:stCondLst>
                            <p:childTnLst>
                              <p:par>
                                <p:cTn id="12" presetID="2" presetClass="entr" presetSubtype="4"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additive="base">
                                        <p:cTn id="14" dur="500" fill="hold"/>
                                        <p:tgtEl>
                                          <p:spTgt spid="39"/>
                                        </p:tgtEl>
                                        <p:attrNameLst>
                                          <p:attrName>ppt_x</p:attrName>
                                        </p:attrNameLst>
                                      </p:cBhvr>
                                      <p:tavLst>
                                        <p:tav tm="0">
                                          <p:val>
                                            <p:strVal val="#ppt_x"/>
                                          </p:val>
                                        </p:tav>
                                        <p:tav tm="100000">
                                          <p:val>
                                            <p:strVal val="#ppt_x"/>
                                          </p:val>
                                        </p:tav>
                                      </p:tavLst>
                                    </p:anim>
                                    <p:anim calcmode="lin" valueType="num">
                                      <p:cBhvr additive="base">
                                        <p:cTn id="15"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indefinite"/>
                            </p:stCondLst>
                          </p:cTn>
                        </p:par>
                        <p:par>
                          <p:cTn id="18" fill="hold" nodeType="after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6" name="组合 5"/>
          <p:cNvGrpSpPr/>
          <p:nvPr/>
        </p:nvGrpSpPr>
        <p:grpSpPr>
          <a:xfrm>
            <a:off x="777241" y="350521"/>
            <a:ext cx="1537334" cy="688513"/>
            <a:chOff x="777241" y="350521"/>
            <a:chExt cx="1537334" cy="688513"/>
          </a:xfrm>
        </p:grpSpPr>
        <p:sp>
          <p:nvSpPr>
            <p:cNvPr id="8" name="TextBox 2"/>
            <p:cNvSpPr txBox="1"/>
            <p:nvPr/>
          </p:nvSpPr>
          <p:spPr>
            <a:xfrm>
              <a:off x="777241" y="350521"/>
              <a:ext cx="1537334" cy="461663"/>
            </a:xfrm>
            <a:prstGeom prst="rect">
              <a:avLst/>
            </a:prstGeom>
            <a:noFill/>
          </p:spPr>
          <p:txBody>
            <a:bodyPr wrap="square" lIns="91438" tIns="45719" rIns="91438" bIns="45719" rtlCol="0">
              <a:spAutoFit/>
            </a:bodyPr>
            <a:lstStyle/>
            <a:p>
              <a:r>
                <a:rPr lang="zh-CN" altLang="en-US" sz="2400">
                  <a:latin typeface="Times New Roman" panose="02020603050405020304" pitchFamily="18" charset="0"/>
                  <a:ea typeface="楷体" panose="02010609060101010101" pitchFamily="49" charset="-122"/>
                  <a:sym typeface="Times New Roman" panose="02020603050405020304" pitchFamily="18" charset="0"/>
                </a:rPr>
                <a:t>被动运输</a:t>
              </a:r>
            </a:p>
          </p:txBody>
        </p:sp>
        <p:sp>
          <p:nvSpPr>
            <p:cNvPr id="9" name="矩形 8"/>
            <p:cNvSpPr/>
            <p:nvPr/>
          </p:nvSpPr>
          <p:spPr>
            <a:xfrm>
              <a:off x="781131" y="662202"/>
              <a:ext cx="1476294" cy="376832"/>
            </a:xfrm>
            <a:prstGeom prst="rect">
              <a:avLst/>
            </a:prstGeom>
          </p:spPr>
          <p:txBody>
            <a:bodyPr vert="horz" wrap="square" lIns="91438" tIns="45719" rIns="91438" bIns="45719">
              <a:spAutoFit/>
            </a:bodyPr>
            <a:lstStyle/>
            <a:p>
              <a:pPr fontAlgn="base">
                <a:lnSpc>
                  <a:spcPct val="150000"/>
                </a:lnSpc>
              </a:pPr>
              <a:r>
                <a:rPr lang="en-US" altLang="zh-CN" sz="140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Passive transport</a:t>
              </a:r>
            </a:p>
          </p:txBody>
        </p:sp>
      </p:grpSp>
      <p:sp>
        <p:nvSpPr>
          <p:cNvPr id="10" name="矩形 9"/>
          <p:cNvSpPr/>
          <p:nvPr/>
        </p:nvSpPr>
        <p:spPr>
          <a:xfrm>
            <a:off x="0" y="464344"/>
            <a:ext cx="54522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11" name="矩形 10"/>
          <p:cNvSpPr/>
          <p:nvPr/>
        </p:nvSpPr>
        <p:spPr>
          <a:xfrm>
            <a:off x="602456" y="464344"/>
            <a:ext cx="16780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116" y="2067955"/>
            <a:ext cx="6102190" cy="4038607"/>
          </a:xfrm>
          <a:prstGeom prst="rect">
            <a:avLst/>
          </a:prstGeom>
        </p:spPr>
      </p:pic>
      <p:sp>
        <p:nvSpPr>
          <p:cNvPr id="24" name="文本框 23"/>
          <p:cNvSpPr txBox="1"/>
          <p:nvPr/>
        </p:nvSpPr>
        <p:spPr>
          <a:xfrm>
            <a:off x="7831830" y="2742996"/>
            <a:ext cx="692459" cy="2308324"/>
          </a:xfrm>
          <a:prstGeom prst="rect">
            <a:avLst/>
          </a:prstGeom>
          <a:noFill/>
        </p:spPr>
        <p:txBody>
          <a:bodyPr wrap="square" rtlCol="0">
            <a:spAutoFit/>
          </a:bodyPr>
          <a:lstStyle/>
          <a:p>
            <a:r>
              <a:rPr lang="zh-CN" altLang="en-US" sz="4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肺</a:t>
            </a:r>
            <a:endParaRPr lang="en-US" altLang="zh-CN" sz="4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endParaRPr>
          </a:p>
          <a:p>
            <a:endParaRPr lang="en-US" altLang="zh-CN" sz="4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endParaRPr>
          </a:p>
          <a:p>
            <a:r>
              <a:rPr lang="zh-CN" altLang="en-US" sz="4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泡</a:t>
            </a:r>
          </a:p>
        </p:txBody>
      </p:sp>
      <p:sp>
        <p:nvSpPr>
          <p:cNvPr id="25" name="文本框 24"/>
          <p:cNvSpPr txBox="1"/>
          <p:nvPr/>
        </p:nvSpPr>
        <p:spPr>
          <a:xfrm>
            <a:off x="9405067" y="2742996"/>
            <a:ext cx="692459" cy="2308324"/>
          </a:xfrm>
          <a:prstGeom prst="rect">
            <a:avLst/>
          </a:prstGeom>
          <a:noFill/>
        </p:spPr>
        <p:txBody>
          <a:bodyPr wrap="square" rtlCol="0">
            <a:spAutoFit/>
          </a:bodyPr>
          <a:lstStyle/>
          <a:p>
            <a:r>
              <a:rPr lang="zh-CN" altLang="en-US" sz="4800" b="1">
                <a:solidFill>
                  <a:srgbClr val="0000FF"/>
                </a:solidFill>
                <a:latin typeface="Times New Roman" panose="02020603050405020304" pitchFamily="18" charset="0"/>
                <a:ea typeface="楷体" panose="02010609060101010101" pitchFamily="49" charset="-122"/>
                <a:sym typeface="Times New Roman" panose="02020603050405020304" pitchFamily="18" charset="0"/>
              </a:rPr>
              <a:t>细</a:t>
            </a:r>
            <a:endParaRPr lang="en-US" altLang="zh-CN" sz="4800" b="1">
              <a:solidFill>
                <a:srgbClr val="0000FF"/>
              </a:solidFill>
              <a:latin typeface="Times New Roman" panose="02020603050405020304" pitchFamily="18" charset="0"/>
              <a:ea typeface="楷体" panose="02010609060101010101" pitchFamily="49" charset="-122"/>
              <a:sym typeface="Times New Roman" panose="02020603050405020304" pitchFamily="18" charset="0"/>
            </a:endParaRPr>
          </a:p>
          <a:p>
            <a:endParaRPr lang="en-US" altLang="zh-CN" sz="4800" b="1">
              <a:solidFill>
                <a:srgbClr val="0000FF"/>
              </a:solidFill>
              <a:latin typeface="Times New Roman" panose="02020603050405020304" pitchFamily="18" charset="0"/>
              <a:ea typeface="楷体" panose="02010609060101010101" pitchFamily="49" charset="-122"/>
              <a:sym typeface="Times New Roman" panose="02020603050405020304" pitchFamily="18" charset="0"/>
            </a:endParaRPr>
          </a:p>
          <a:p>
            <a:r>
              <a:rPr lang="zh-CN" altLang="en-US" sz="4800" b="1">
                <a:solidFill>
                  <a:srgbClr val="0000FF"/>
                </a:solidFill>
                <a:latin typeface="Times New Roman" panose="02020603050405020304" pitchFamily="18" charset="0"/>
                <a:ea typeface="楷体" panose="02010609060101010101" pitchFamily="49" charset="-122"/>
                <a:sym typeface="Times New Roman" panose="02020603050405020304" pitchFamily="18" charset="0"/>
              </a:rPr>
              <a:t>胞</a:t>
            </a:r>
          </a:p>
        </p:txBody>
      </p:sp>
      <p:sp>
        <p:nvSpPr>
          <p:cNvPr id="26" name="文本框 25"/>
          <p:cNvSpPr txBox="1"/>
          <p:nvPr/>
        </p:nvSpPr>
        <p:spPr>
          <a:xfrm>
            <a:off x="8618448" y="3389326"/>
            <a:ext cx="692459" cy="1015663"/>
          </a:xfrm>
          <a:prstGeom prst="rect">
            <a:avLst/>
          </a:prstGeom>
          <a:noFill/>
        </p:spPr>
        <p:txBody>
          <a:bodyPr wrap="square" rtlCol="0">
            <a:spAutoFit/>
          </a:bodyPr>
          <a:lstStyle/>
          <a:p>
            <a:r>
              <a:rPr lang="zh-CN" altLang="en-US" sz="6000" b="1">
                <a:solidFill>
                  <a:srgbClr val="FF0000"/>
                </a:solidFill>
                <a:latin typeface="Times New Roman" panose="02020603050405020304" pitchFamily="18" charset="0"/>
                <a:ea typeface="楷体" panose="02010609060101010101" pitchFamily="49" charset="-122"/>
                <a:sym typeface="Times New Roman" panose="02020603050405020304" pitchFamily="18" charset="0"/>
              </a:rPr>
              <a:t>≠</a:t>
            </a:r>
          </a:p>
        </p:txBody>
      </p:sp>
      <p:sp>
        <p:nvSpPr>
          <p:cNvPr id="14" name="文本框 13"/>
          <p:cNvSpPr txBox="1"/>
          <p:nvPr/>
        </p:nvSpPr>
        <p:spPr>
          <a:xfrm>
            <a:off x="287922" y="1248777"/>
            <a:ext cx="1970843" cy="584775"/>
          </a:xfrm>
          <a:prstGeom prst="rect">
            <a:avLst/>
          </a:prstGeom>
          <a:noFill/>
        </p:spPr>
        <p:txBody>
          <a:bodyPr wrap="square" rtlCol="0">
            <a:spAutoFit/>
          </a:bodyPr>
          <a:lstStyle/>
          <a:p>
            <a:pPr algn="l"/>
            <a:r>
              <a:rPr lang="zh-CN" altLang="en-US" sz="3200" b="1">
                <a:solidFill>
                  <a:srgbClr val="FF0000"/>
                </a:solidFill>
                <a:latin typeface="Times New Roman" panose="02020603050405020304" pitchFamily="18" charset="0"/>
                <a:ea typeface="楷体" panose="02010609060101010101" pitchFamily="49" charset="-122"/>
                <a:sym typeface="Times New Roman" panose="02020603050405020304" pitchFamily="18" charset="0"/>
              </a:rPr>
              <a:t>自由扩散：</a:t>
            </a:r>
          </a:p>
        </p:txBody>
      </p:sp>
      <p:sp>
        <p:nvSpPr>
          <p:cNvPr id="15" name="文本框 14"/>
          <p:cNvSpPr txBox="1"/>
          <p:nvPr/>
        </p:nvSpPr>
        <p:spPr>
          <a:xfrm>
            <a:off x="2258765" y="1297811"/>
            <a:ext cx="8963025" cy="523220"/>
          </a:xfrm>
          <a:prstGeom prst="rect">
            <a:avLst/>
          </a:prstGeom>
          <a:noFill/>
        </p:spPr>
        <p:txBody>
          <a:bodyPr wrap="square" rtlCol="0">
            <a:spAutoFit/>
          </a:bodyPr>
          <a:lstStyle/>
          <a:p>
            <a:pPr algn="l"/>
            <a:r>
              <a:rPr lang="zh-CN" altLang="en-US" sz="2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指物质通过简单的</a:t>
            </a:r>
            <a:r>
              <a:rPr lang="zh-CN" altLang="en-US" sz="2800" b="1">
                <a:solidFill>
                  <a:srgbClr val="0000FF"/>
                </a:solidFill>
                <a:latin typeface="Times New Roman" panose="02020603050405020304" pitchFamily="18" charset="0"/>
                <a:ea typeface="楷体" panose="02010609060101010101" pitchFamily="49" charset="-122"/>
                <a:sym typeface="Times New Roman" panose="02020603050405020304" pitchFamily="18" charset="0"/>
              </a:rPr>
              <a:t>扩散</a:t>
            </a:r>
            <a:r>
              <a:rPr lang="zh-CN" altLang="en-US" sz="2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进出细胞的方式，又称简单扩散。</a:t>
            </a: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indefinite"/>
                            </p:stCondLst>
                          </p:cTn>
                        </p:par>
                        <p:par>
                          <p:cTn id="12" fill="hold" nodeType="afterGroup">
                            <p:stCondLst>
                              <p:cond delay="0"/>
                            </p:stCondLst>
                            <p:childTnLst>
                              <p:par>
                                <p:cTn id="13" presetID="2" presetClass="entr" presetSubtype="4" fill="hold" grpId="1" nodeType="click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indefinite"/>
                            </p:stCondLst>
                          </p:cTn>
                        </p:par>
                        <p:par>
                          <p:cTn id="19" fill="hold" nodeType="afterGroup">
                            <p:stCondLst>
                              <p:cond delay="0"/>
                            </p:stCondLst>
                            <p:childTnLst>
                              <p:par>
                                <p:cTn id="20" presetID="42" presetClass="entr" presetSubtype="0" fill="hold" grpId="2"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1"/>
      <p:bldP spid="15" grpId="2"/>
    </p:bldLst>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6" name="组合 5"/>
          <p:cNvGrpSpPr/>
          <p:nvPr/>
        </p:nvGrpSpPr>
        <p:grpSpPr>
          <a:xfrm>
            <a:off x="777241" y="350521"/>
            <a:ext cx="1537334" cy="688513"/>
            <a:chOff x="777241" y="350521"/>
            <a:chExt cx="1537334" cy="688513"/>
          </a:xfrm>
        </p:grpSpPr>
        <p:sp>
          <p:nvSpPr>
            <p:cNvPr id="8" name="TextBox 2"/>
            <p:cNvSpPr txBox="1"/>
            <p:nvPr/>
          </p:nvSpPr>
          <p:spPr>
            <a:xfrm>
              <a:off x="777241" y="350521"/>
              <a:ext cx="1537334" cy="461663"/>
            </a:xfrm>
            <a:prstGeom prst="rect">
              <a:avLst/>
            </a:prstGeom>
            <a:noFill/>
          </p:spPr>
          <p:txBody>
            <a:bodyPr wrap="square" lIns="91438" tIns="45719" rIns="91438" bIns="45719" rtlCol="0">
              <a:spAutoFit/>
            </a:bodyPr>
            <a:lstStyle/>
            <a:p>
              <a:r>
                <a:rPr lang="zh-CN" altLang="en-US" sz="2400">
                  <a:latin typeface="Times New Roman" panose="02020603050405020304" pitchFamily="18" charset="0"/>
                  <a:ea typeface="楷体" panose="02010609060101010101" pitchFamily="49" charset="-122"/>
                  <a:sym typeface="Times New Roman" panose="02020603050405020304" pitchFamily="18" charset="0"/>
                </a:rPr>
                <a:t>被动运输</a:t>
              </a:r>
            </a:p>
          </p:txBody>
        </p:sp>
        <p:sp>
          <p:nvSpPr>
            <p:cNvPr id="9" name="矩形 8"/>
            <p:cNvSpPr/>
            <p:nvPr/>
          </p:nvSpPr>
          <p:spPr>
            <a:xfrm>
              <a:off x="781131" y="662202"/>
              <a:ext cx="1476294" cy="376832"/>
            </a:xfrm>
            <a:prstGeom prst="rect">
              <a:avLst/>
            </a:prstGeom>
          </p:spPr>
          <p:txBody>
            <a:bodyPr vert="horz" wrap="square" lIns="91438" tIns="45719" rIns="91438" bIns="45719">
              <a:spAutoFit/>
            </a:bodyPr>
            <a:lstStyle/>
            <a:p>
              <a:pPr fontAlgn="base">
                <a:lnSpc>
                  <a:spcPct val="150000"/>
                </a:lnSpc>
              </a:pPr>
              <a:r>
                <a:rPr lang="en-US" altLang="zh-CN" sz="140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Passive transport</a:t>
              </a:r>
            </a:p>
          </p:txBody>
        </p:sp>
      </p:grpSp>
      <p:sp>
        <p:nvSpPr>
          <p:cNvPr id="10" name="矩形 9"/>
          <p:cNvSpPr/>
          <p:nvPr/>
        </p:nvSpPr>
        <p:spPr>
          <a:xfrm>
            <a:off x="0" y="464344"/>
            <a:ext cx="54522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11" name="矩形 10"/>
          <p:cNvSpPr/>
          <p:nvPr/>
        </p:nvSpPr>
        <p:spPr>
          <a:xfrm>
            <a:off x="602456" y="464344"/>
            <a:ext cx="16780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599" y="1998584"/>
            <a:ext cx="8915401" cy="4663324"/>
          </a:xfrm>
          <a:prstGeom prst="rect">
            <a:avLst/>
          </a:prstGeom>
        </p:spPr>
      </p:pic>
      <p:sp>
        <p:nvSpPr>
          <p:cNvPr id="15" name="文本框 14"/>
          <p:cNvSpPr txBox="1"/>
          <p:nvPr/>
        </p:nvSpPr>
        <p:spPr>
          <a:xfrm>
            <a:off x="287922" y="1248777"/>
            <a:ext cx="1970843" cy="584775"/>
          </a:xfrm>
          <a:prstGeom prst="rect">
            <a:avLst/>
          </a:prstGeom>
          <a:noFill/>
        </p:spPr>
        <p:txBody>
          <a:bodyPr wrap="square" rtlCol="0">
            <a:spAutoFit/>
          </a:bodyPr>
          <a:lstStyle/>
          <a:p>
            <a:pPr algn="l"/>
            <a:r>
              <a:rPr lang="zh-CN" altLang="en-US" sz="3200" b="1">
                <a:solidFill>
                  <a:srgbClr val="FF0000"/>
                </a:solidFill>
                <a:latin typeface="Times New Roman" panose="02020603050405020304" pitchFamily="18" charset="0"/>
                <a:ea typeface="楷体" panose="02010609060101010101" pitchFamily="49" charset="-122"/>
                <a:sym typeface="Times New Roman" panose="02020603050405020304" pitchFamily="18" charset="0"/>
              </a:rPr>
              <a:t>自由扩散：</a:t>
            </a:r>
          </a:p>
        </p:txBody>
      </p:sp>
      <p:sp>
        <p:nvSpPr>
          <p:cNvPr id="16" name="文本框 15"/>
          <p:cNvSpPr txBox="1"/>
          <p:nvPr/>
        </p:nvSpPr>
        <p:spPr>
          <a:xfrm>
            <a:off x="2258765" y="1297811"/>
            <a:ext cx="8963025" cy="523220"/>
          </a:xfrm>
          <a:prstGeom prst="rect">
            <a:avLst/>
          </a:prstGeom>
          <a:noFill/>
        </p:spPr>
        <p:txBody>
          <a:bodyPr wrap="square" rtlCol="0">
            <a:spAutoFit/>
          </a:bodyPr>
          <a:lstStyle/>
          <a:p>
            <a:pPr algn="l"/>
            <a:r>
              <a:rPr lang="zh-CN" altLang="en-US" sz="2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指物质通过简单的</a:t>
            </a:r>
            <a:r>
              <a:rPr lang="zh-CN" altLang="en-US" sz="2800" b="1">
                <a:solidFill>
                  <a:srgbClr val="0000FF"/>
                </a:solidFill>
                <a:latin typeface="Times New Roman" panose="02020603050405020304" pitchFamily="18" charset="0"/>
                <a:ea typeface="楷体" panose="02010609060101010101" pitchFamily="49" charset="-122"/>
                <a:sym typeface="Times New Roman" panose="02020603050405020304" pitchFamily="18" charset="0"/>
              </a:rPr>
              <a:t>扩散</a:t>
            </a:r>
            <a:r>
              <a:rPr lang="zh-CN" altLang="en-US" sz="2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进出细胞的方式，又称简单扩散。</a:t>
            </a: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24" name="组合 23"/>
          <p:cNvGrpSpPr/>
          <p:nvPr/>
        </p:nvGrpSpPr>
        <p:grpSpPr>
          <a:xfrm>
            <a:off x="616473" y="-2625455"/>
            <a:ext cx="9042225" cy="14426009"/>
            <a:chOff x="387154" y="-2529119"/>
            <a:chExt cx="9042225" cy="14426009"/>
          </a:xfrm>
          <a:solidFill>
            <a:schemeClr val="bg1"/>
          </a:solidFill>
        </p:grpSpPr>
        <p:sp>
          <p:nvSpPr>
            <p:cNvPr id="22" name="圆: 空心 21"/>
            <p:cNvSpPr/>
            <p:nvPr/>
          </p:nvSpPr>
          <p:spPr>
            <a:xfrm rot="20009048">
              <a:off x="2003707" y="-2529119"/>
              <a:ext cx="7425672" cy="14426009"/>
            </a:xfrm>
            <a:prstGeom prst="donut">
              <a:avLst>
                <a:gd name="adj" fmla="val 10541"/>
              </a:avLst>
            </a:prstGeom>
            <a:solidFill>
              <a:srgbClr val="FF6600">
                <a:alpha val="19000"/>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endParaRPr>
            </a:p>
          </p:txBody>
        </p:sp>
        <p:sp>
          <p:nvSpPr>
            <p:cNvPr id="23" name="矩形 22"/>
            <p:cNvSpPr/>
            <p:nvPr/>
          </p:nvSpPr>
          <p:spPr>
            <a:xfrm>
              <a:off x="387154" y="110196"/>
              <a:ext cx="4816699" cy="68755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sp>
        <p:nvSpPr>
          <p:cNvPr id="41" name="文本框 40"/>
          <p:cNvSpPr txBox="1"/>
          <p:nvPr/>
        </p:nvSpPr>
        <p:spPr>
          <a:xfrm>
            <a:off x="8509813" y="4987044"/>
            <a:ext cx="615553" cy="221260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rPr>
              <a:t>组织间隙</a:t>
            </a:r>
            <a:endParaRPr kumimoji="0" lang="zh-CN" altLang="en-US" sz="2800" b="1"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endParaRPr>
          </a:p>
        </p:txBody>
      </p:sp>
      <p:sp>
        <p:nvSpPr>
          <p:cNvPr id="56" name="文本框 55"/>
          <p:cNvSpPr txBox="1"/>
          <p:nvPr/>
        </p:nvSpPr>
        <p:spPr>
          <a:xfrm>
            <a:off x="7057839" y="5812185"/>
            <a:ext cx="109334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rPr>
              <a:t>组织</a:t>
            </a:r>
            <a:endParaRPr kumimoji="0" lang="en-US" altLang="zh-CN" sz="3200" b="1"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endParaRPr>
          </a:p>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rPr>
              <a:t>细胞</a:t>
            </a:r>
            <a:endParaRPr kumimoji="0" lang="zh-CN" altLang="en-US" sz="3200" b="1"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endParaRPr>
          </a:p>
        </p:txBody>
      </p:sp>
      <p:grpSp>
        <p:nvGrpSpPr>
          <p:cNvPr id="178" name="组合 177"/>
          <p:cNvGrpSpPr/>
          <p:nvPr/>
        </p:nvGrpSpPr>
        <p:grpSpPr>
          <a:xfrm>
            <a:off x="6496866" y="219025"/>
            <a:ext cx="1446168" cy="2143569"/>
            <a:chOff x="6167691" y="462443"/>
            <a:chExt cx="1446168" cy="2143569"/>
          </a:xfrm>
          <a:solidFill>
            <a:schemeClr val="bg1"/>
          </a:solidFill>
        </p:grpSpPr>
        <p:grpSp>
          <p:nvGrpSpPr>
            <p:cNvPr id="51" name="组合 50"/>
            <p:cNvGrpSpPr/>
            <p:nvPr/>
          </p:nvGrpSpPr>
          <p:grpSpPr>
            <a:xfrm rot="19220512">
              <a:off x="6167691" y="462443"/>
              <a:ext cx="426956" cy="827443"/>
              <a:chOff x="10902950" y="4578350"/>
              <a:chExt cx="519553" cy="827443"/>
            </a:xfrm>
            <a:grpFill/>
          </p:grpSpPr>
          <p:sp>
            <p:nvSpPr>
              <p:cNvPr id="52" name="椭圆 51"/>
              <p:cNvSpPr/>
              <p:nvPr/>
            </p:nvSpPr>
            <p:spPr>
              <a:xfrm>
                <a:off x="10902950" y="4578350"/>
                <a:ext cx="519553" cy="827443"/>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53" name="椭圆 52"/>
              <p:cNvSpPr/>
              <p:nvPr/>
            </p:nvSpPr>
            <p:spPr>
              <a:xfrm>
                <a:off x="11130899" y="4780415"/>
                <a:ext cx="126349" cy="1616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141" name="组合 140"/>
            <p:cNvGrpSpPr/>
            <p:nvPr/>
          </p:nvGrpSpPr>
          <p:grpSpPr>
            <a:xfrm rot="19413932">
              <a:off x="6701332" y="1100452"/>
              <a:ext cx="426956" cy="827443"/>
              <a:chOff x="10902950" y="4578350"/>
              <a:chExt cx="519553" cy="827443"/>
            </a:xfrm>
            <a:grpFill/>
          </p:grpSpPr>
          <p:sp>
            <p:nvSpPr>
              <p:cNvPr id="142" name="椭圆 141"/>
              <p:cNvSpPr/>
              <p:nvPr/>
            </p:nvSpPr>
            <p:spPr>
              <a:xfrm>
                <a:off x="10902950" y="4578350"/>
                <a:ext cx="519553" cy="827443"/>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143" name="椭圆 142"/>
              <p:cNvSpPr/>
              <p:nvPr/>
            </p:nvSpPr>
            <p:spPr>
              <a:xfrm>
                <a:off x="11130899" y="4780415"/>
                <a:ext cx="126349" cy="1616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151" name="组合 150"/>
            <p:cNvGrpSpPr/>
            <p:nvPr/>
          </p:nvGrpSpPr>
          <p:grpSpPr>
            <a:xfrm rot="19581068">
              <a:off x="7186903" y="1778569"/>
              <a:ext cx="426956" cy="827443"/>
              <a:chOff x="10902950" y="4578350"/>
              <a:chExt cx="519553" cy="827443"/>
            </a:xfrm>
            <a:grpFill/>
          </p:grpSpPr>
          <p:sp>
            <p:nvSpPr>
              <p:cNvPr id="152" name="椭圆 151"/>
              <p:cNvSpPr/>
              <p:nvPr/>
            </p:nvSpPr>
            <p:spPr>
              <a:xfrm>
                <a:off x="10902950" y="4578350"/>
                <a:ext cx="519553" cy="827443"/>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153" name="椭圆 152"/>
              <p:cNvSpPr/>
              <p:nvPr/>
            </p:nvSpPr>
            <p:spPr>
              <a:xfrm>
                <a:off x="11130899" y="4780415"/>
                <a:ext cx="126349" cy="1616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grpSp>
        <p:nvGrpSpPr>
          <p:cNvPr id="128" name="组合 127"/>
          <p:cNvGrpSpPr/>
          <p:nvPr/>
        </p:nvGrpSpPr>
        <p:grpSpPr>
          <a:xfrm>
            <a:off x="8973132" y="2317171"/>
            <a:ext cx="1498691" cy="3135838"/>
            <a:chOff x="8852352" y="2390277"/>
            <a:chExt cx="1498691" cy="3135838"/>
          </a:xfrm>
          <a:solidFill>
            <a:schemeClr val="bg1"/>
          </a:solidFill>
        </p:grpSpPr>
        <p:grpSp>
          <p:nvGrpSpPr>
            <p:cNvPr id="25" name="组合 24"/>
            <p:cNvGrpSpPr/>
            <p:nvPr/>
          </p:nvGrpSpPr>
          <p:grpSpPr>
            <a:xfrm rot="9793555">
              <a:off x="9546402" y="3907505"/>
              <a:ext cx="519553" cy="827443"/>
              <a:chOff x="10902950" y="4578350"/>
              <a:chExt cx="519553" cy="827443"/>
            </a:xfrm>
            <a:grpFill/>
          </p:grpSpPr>
          <p:sp>
            <p:nvSpPr>
              <p:cNvPr id="26" name="椭圆 25"/>
              <p:cNvSpPr/>
              <p:nvPr/>
            </p:nvSpPr>
            <p:spPr>
              <a:xfrm>
                <a:off x="10902950" y="4578350"/>
                <a:ext cx="519553" cy="827443"/>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7" name="椭圆 26"/>
              <p:cNvSpPr/>
              <p:nvPr/>
            </p:nvSpPr>
            <p:spPr>
              <a:xfrm>
                <a:off x="11130899" y="4780415"/>
                <a:ext cx="126349" cy="1616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28" name="组合 27"/>
            <p:cNvGrpSpPr/>
            <p:nvPr/>
          </p:nvGrpSpPr>
          <p:grpSpPr>
            <a:xfrm rot="9831795">
              <a:off x="9831490" y="4698672"/>
              <a:ext cx="519553" cy="827443"/>
              <a:chOff x="10902950" y="4578350"/>
              <a:chExt cx="519553" cy="827443"/>
            </a:xfrm>
            <a:grpFill/>
          </p:grpSpPr>
          <p:sp>
            <p:nvSpPr>
              <p:cNvPr id="29" name="椭圆 28"/>
              <p:cNvSpPr/>
              <p:nvPr/>
            </p:nvSpPr>
            <p:spPr>
              <a:xfrm>
                <a:off x="10902950" y="4578350"/>
                <a:ext cx="519553" cy="827443"/>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30" name="椭圆 29"/>
              <p:cNvSpPr/>
              <p:nvPr/>
            </p:nvSpPr>
            <p:spPr>
              <a:xfrm>
                <a:off x="11130899" y="4780415"/>
                <a:ext cx="126349" cy="1616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31" name="组合 30"/>
            <p:cNvGrpSpPr/>
            <p:nvPr/>
          </p:nvGrpSpPr>
          <p:grpSpPr>
            <a:xfrm rot="9429978">
              <a:off x="9218798" y="3137994"/>
              <a:ext cx="519553" cy="827443"/>
              <a:chOff x="10902950" y="4578350"/>
              <a:chExt cx="519553" cy="827443"/>
            </a:xfrm>
            <a:grpFill/>
          </p:grpSpPr>
          <p:sp>
            <p:nvSpPr>
              <p:cNvPr id="32" name="椭圆 31"/>
              <p:cNvSpPr/>
              <p:nvPr/>
            </p:nvSpPr>
            <p:spPr>
              <a:xfrm>
                <a:off x="10902950" y="4578350"/>
                <a:ext cx="519553" cy="827443"/>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33" name="椭圆 32"/>
              <p:cNvSpPr/>
              <p:nvPr/>
            </p:nvSpPr>
            <p:spPr>
              <a:xfrm>
                <a:off x="11130899" y="4780415"/>
                <a:ext cx="126349" cy="1616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125" name="组合 124"/>
            <p:cNvGrpSpPr/>
            <p:nvPr/>
          </p:nvGrpSpPr>
          <p:grpSpPr>
            <a:xfrm rot="9176076">
              <a:off x="8852352" y="2390277"/>
              <a:ext cx="519553" cy="827443"/>
              <a:chOff x="10902950" y="4578350"/>
              <a:chExt cx="519553" cy="827443"/>
            </a:xfrm>
            <a:grpFill/>
          </p:grpSpPr>
          <p:sp>
            <p:nvSpPr>
              <p:cNvPr id="126" name="椭圆 125"/>
              <p:cNvSpPr/>
              <p:nvPr/>
            </p:nvSpPr>
            <p:spPr>
              <a:xfrm>
                <a:off x="10902950" y="4578350"/>
                <a:ext cx="519553" cy="827443"/>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127" name="椭圆 126"/>
              <p:cNvSpPr/>
              <p:nvPr/>
            </p:nvSpPr>
            <p:spPr>
              <a:xfrm>
                <a:off x="11130899" y="4780415"/>
                <a:ext cx="126349" cy="1616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grpSp>
        <p:nvGrpSpPr>
          <p:cNvPr id="2" name="组合 1"/>
          <p:cNvGrpSpPr/>
          <p:nvPr/>
        </p:nvGrpSpPr>
        <p:grpSpPr>
          <a:xfrm>
            <a:off x="9352718" y="4911295"/>
            <a:ext cx="1075619" cy="1932569"/>
            <a:chOff x="7616279" y="1352251"/>
            <a:chExt cx="1075619" cy="1932569"/>
          </a:xfrm>
        </p:grpSpPr>
        <p:sp>
          <p:nvSpPr>
            <p:cNvPr id="34" name="文本框 33"/>
            <p:cNvSpPr txBox="1"/>
            <p:nvPr/>
          </p:nvSpPr>
          <p:spPr>
            <a:xfrm>
              <a:off x="8014790" y="2806762"/>
              <a:ext cx="677108" cy="478058"/>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rPr>
                <a:t>管</a:t>
              </a:r>
              <a:endParaRPr kumimoji="0" lang="zh-CN" altLang="en-US" sz="3200" b="1"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endParaRPr>
            </a:p>
          </p:txBody>
        </p:sp>
        <p:sp>
          <p:nvSpPr>
            <p:cNvPr id="35" name="文本框 34"/>
            <p:cNvSpPr txBox="1"/>
            <p:nvPr/>
          </p:nvSpPr>
          <p:spPr>
            <a:xfrm>
              <a:off x="7899480" y="2298127"/>
              <a:ext cx="677108" cy="478058"/>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rPr>
                <a:t>血</a:t>
              </a:r>
              <a:endParaRPr kumimoji="0" lang="zh-CN" altLang="en-US" sz="3200" b="1"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endParaRPr>
            </a:p>
          </p:txBody>
        </p:sp>
        <p:sp>
          <p:nvSpPr>
            <p:cNvPr id="36" name="文本框 35"/>
            <p:cNvSpPr txBox="1"/>
            <p:nvPr/>
          </p:nvSpPr>
          <p:spPr>
            <a:xfrm>
              <a:off x="7774290" y="1825686"/>
              <a:ext cx="677108" cy="478058"/>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rPr>
                <a:t>细</a:t>
              </a:r>
              <a:endParaRPr kumimoji="0" lang="zh-CN" altLang="en-US" sz="3200" b="1"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endParaRPr>
            </a:p>
          </p:txBody>
        </p:sp>
        <p:sp>
          <p:nvSpPr>
            <p:cNvPr id="37" name="文本框 36"/>
            <p:cNvSpPr txBox="1"/>
            <p:nvPr/>
          </p:nvSpPr>
          <p:spPr>
            <a:xfrm>
              <a:off x="7616279" y="1352251"/>
              <a:ext cx="677108" cy="478058"/>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rPr>
                <a:t>毛</a:t>
              </a:r>
              <a:endParaRPr kumimoji="0" lang="zh-CN" altLang="en-US" sz="3200" b="1"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endParaRPr>
            </a:p>
          </p:txBody>
        </p:sp>
      </p:grpSp>
      <p:grpSp>
        <p:nvGrpSpPr>
          <p:cNvPr id="82" name="组合 81"/>
          <p:cNvGrpSpPr/>
          <p:nvPr/>
        </p:nvGrpSpPr>
        <p:grpSpPr>
          <a:xfrm>
            <a:off x="4592855" y="-447742"/>
            <a:ext cx="3657600" cy="7829550"/>
            <a:chOff x="3230780" y="-489404"/>
            <a:chExt cx="3657600" cy="7829550"/>
          </a:xfrm>
        </p:grpSpPr>
        <p:grpSp>
          <p:nvGrpSpPr>
            <p:cNvPr id="78" name="组合 77"/>
            <p:cNvGrpSpPr/>
            <p:nvPr/>
          </p:nvGrpSpPr>
          <p:grpSpPr>
            <a:xfrm>
              <a:off x="3230780" y="-489404"/>
              <a:ext cx="3657600" cy="7829550"/>
              <a:chOff x="3230780" y="-489404"/>
              <a:chExt cx="3657600" cy="7829550"/>
            </a:xfrm>
          </p:grpSpPr>
          <p:sp>
            <p:nvSpPr>
              <p:cNvPr id="54" name="任意多边形: 形状 53"/>
              <p:cNvSpPr/>
              <p:nvPr/>
            </p:nvSpPr>
            <p:spPr>
              <a:xfrm>
                <a:off x="3230780" y="-489404"/>
                <a:ext cx="3657600" cy="7829550"/>
              </a:xfrm>
              <a:custGeom>
                <a:gdLst>
                  <a:gd name="connsiteX0" fmla="*/ 0 w 3657600"/>
                  <a:gd name="connsiteY0" fmla="*/ 0 h 7829550"/>
                  <a:gd name="connsiteX1" fmla="*/ 1828800 w 3657600"/>
                  <a:gd name="connsiteY1" fmla="*/ 2057400 h 7829550"/>
                  <a:gd name="connsiteX2" fmla="*/ 3200400 w 3657600"/>
                  <a:gd name="connsiteY2" fmla="*/ 4305300 h 7829550"/>
                  <a:gd name="connsiteX3" fmla="*/ 3657600 w 3657600"/>
                  <a:gd name="connsiteY3" fmla="*/ 7829550 h 7829550"/>
                </a:gdLst>
                <a:cxnLst>
                  <a:cxn ang="0">
                    <a:pos x="connsiteX0" y="connsiteY0"/>
                  </a:cxn>
                  <a:cxn ang="0">
                    <a:pos x="connsiteX1" y="connsiteY1"/>
                  </a:cxn>
                  <a:cxn ang="0">
                    <a:pos x="connsiteX2" y="connsiteY2"/>
                  </a:cxn>
                  <a:cxn ang="0">
                    <a:pos x="connsiteX3" y="connsiteY3"/>
                  </a:cxn>
                </a:cxnLst>
                <a:rect l="l" t="t" r="r" b="b"/>
                <a:pathLst>
                  <a:path w="3657600" h="7829550">
                    <a:moveTo>
                      <a:pt x="0" y="0"/>
                    </a:moveTo>
                    <a:cubicBezTo>
                      <a:pt x="647700" y="669925"/>
                      <a:pt x="1295400" y="1339850"/>
                      <a:pt x="1828800" y="2057400"/>
                    </a:cubicBezTo>
                    <a:cubicBezTo>
                      <a:pt x="2362200" y="2774950"/>
                      <a:pt x="2895600" y="3343275"/>
                      <a:pt x="3200400" y="4305300"/>
                    </a:cubicBezTo>
                    <a:cubicBezTo>
                      <a:pt x="3505200" y="5267325"/>
                      <a:pt x="3581400" y="6548437"/>
                      <a:pt x="3657600" y="782955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67" name="矩形 66"/>
              <p:cNvSpPr/>
              <p:nvPr/>
            </p:nvSpPr>
            <p:spPr>
              <a:xfrm rot="20310560">
                <a:off x="5899628" y="2812282"/>
                <a:ext cx="959268" cy="1839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nvGrpSpPr>
              <p:cNvPr id="65" name="组合 64"/>
              <p:cNvGrpSpPr/>
              <p:nvPr/>
            </p:nvGrpSpPr>
            <p:grpSpPr>
              <a:xfrm rot="20838998">
                <a:off x="6116282" y="3226737"/>
                <a:ext cx="568246" cy="1056593"/>
                <a:chOff x="6365936" y="5252179"/>
                <a:chExt cx="568246" cy="1056593"/>
              </a:xfrm>
            </p:grpSpPr>
            <p:grpSp>
              <p:nvGrpSpPr>
                <p:cNvPr id="63" name="组合 62"/>
                <p:cNvGrpSpPr/>
                <p:nvPr/>
              </p:nvGrpSpPr>
              <p:grpSpPr>
                <a:xfrm>
                  <a:off x="6365936" y="5337395"/>
                  <a:ext cx="328096" cy="971377"/>
                  <a:chOff x="6365936" y="5337395"/>
                  <a:chExt cx="328096" cy="971377"/>
                </a:xfrm>
              </p:grpSpPr>
              <p:grpSp>
                <p:nvGrpSpPr>
                  <p:cNvPr id="55" name="组合 54"/>
                  <p:cNvGrpSpPr/>
                  <p:nvPr/>
                </p:nvGrpSpPr>
                <p:grpSpPr>
                  <a:xfrm>
                    <a:off x="6365936" y="5337395"/>
                    <a:ext cx="262870" cy="108000"/>
                    <a:chOff x="6365936" y="5337395"/>
                    <a:chExt cx="262870" cy="108000"/>
                  </a:xfrm>
                </p:grpSpPr>
                <p:sp>
                  <p:nvSpPr>
                    <p:cNvPr id="3" name="椭圆 2"/>
                    <p:cNvSpPr/>
                    <p:nvPr/>
                  </p:nvSpPr>
                  <p:spPr>
                    <a:xfrm>
                      <a:off x="6365936" y="5337395"/>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46" name="任意多边形: 形状 45"/>
                    <p:cNvSpPr/>
                    <p:nvPr/>
                  </p:nvSpPr>
                  <p:spPr>
                    <a:xfrm flipH="1">
                      <a:off x="6431162" y="5404136"/>
                      <a:ext cx="197644" cy="16902"/>
                    </a:xfrm>
                    <a:custGeom>
                      <a:gdLst>
                        <a:gd name="connsiteX0" fmla="*/ 0 w 197644"/>
                        <a:gd name="connsiteY0" fmla="*/ 7210 h 16902"/>
                        <a:gd name="connsiteX1" fmla="*/ 100013 w 197644"/>
                        <a:gd name="connsiteY1" fmla="*/ 16735 h 16902"/>
                        <a:gd name="connsiteX2" fmla="*/ 147638 w 197644"/>
                        <a:gd name="connsiteY2" fmla="*/ 67 h 16902"/>
                        <a:gd name="connsiteX3" fmla="*/ 197644 w 197644"/>
                        <a:gd name="connsiteY3" fmla="*/ 11973 h 16902"/>
                      </a:gdLst>
                      <a:cxnLst>
                        <a:cxn ang="0">
                          <a:pos x="connsiteX0" y="connsiteY0"/>
                        </a:cxn>
                        <a:cxn ang="0">
                          <a:pos x="connsiteX1" y="connsiteY1"/>
                        </a:cxn>
                        <a:cxn ang="0">
                          <a:pos x="connsiteX2" y="connsiteY2"/>
                        </a:cxn>
                        <a:cxn ang="0">
                          <a:pos x="connsiteX3" y="connsiteY3"/>
                        </a:cxn>
                      </a:cxnLst>
                      <a:rect l="l" t="t" r="r" b="b"/>
                      <a:pathLst>
                        <a:path w="197644" h="16902">
                          <a:moveTo>
                            <a:pt x="0" y="7210"/>
                          </a:moveTo>
                          <a:cubicBezTo>
                            <a:pt x="37703" y="12567"/>
                            <a:pt x="75407" y="17925"/>
                            <a:pt x="100013" y="16735"/>
                          </a:cubicBezTo>
                          <a:cubicBezTo>
                            <a:pt x="124619" y="15545"/>
                            <a:pt x="131366" y="861"/>
                            <a:pt x="147638" y="67"/>
                          </a:cubicBezTo>
                          <a:cubicBezTo>
                            <a:pt x="163910" y="-727"/>
                            <a:pt x="180777" y="5623"/>
                            <a:pt x="197644" y="1197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147" name="任意多边形: 形状 146"/>
                    <p:cNvSpPr/>
                    <p:nvPr/>
                  </p:nvSpPr>
                  <p:spPr>
                    <a:xfrm flipH="1">
                      <a:off x="6415343" y="5366540"/>
                      <a:ext cx="197644" cy="16902"/>
                    </a:xfrm>
                    <a:custGeom>
                      <a:gdLst>
                        <a:gd name="connsiteX0" fmla="*/ 0 w 197644"/>
                        <a:gd name="connsiteY0" fmla="*/ 7210 h 16902"/>
                        <a:gd name="connsiteX1" fmla="*/ 100013 w 197644"/>
                        <a:gd name="connsiteY1" fmla="*/ 16735 h 16902"/>
                        <a:gd name="connsiteX2" fmla="*/ 147638 w 197644"/>
                        <a:gd name="connsiteY2" fmla="*/ 67 h 16902"/>
                        <a:gd name="connsiteX3" fmla="*/ 197644 w 197644"/>
                        <a:gd name="connsiteY3" fmla="*/ 11973 h 16902"/>
                      </a:gdLst>
                      <a:cxnLst>
                        <a:cxn ang="0">
                          <a:pos x="connsiteX0" y="connsiteY0"/>
                        </a:cxn>
                        <a:cxn ang="0">
                          <a:pos x="connsiteX1" y="connsiteY1"/>
                        </a:cxn>
                        <a:cxn ang="0">
                          <a:pos x="connsiteX2" y="connsiteY2"/>
                        </a:cxn>
                        <a:cxn ang="0">
                          <a:pos x="connsiteX3" y="connsiteY3"/>
                        </a:cxn>
                      </a:cxnLst>
                      <a:rect l="l" t="t" r="r" b="b"/>
                      <a:pathLst>
                        <a:path w="197644" h="16902">
                          <a:moveTo>
                            <a:pt x="0" y="7210"/>
                          </a:moveTo>
                          <a:cubicBezTo>
                            <a:pt x="37703" y="12567"/>
                            <a:pt x="75407" y="17925"/>
                            <a:pt x="100013" y="16735"/>
                          </a:cubicBezTo>
                          <a:cubicBezTo>
                            <a:pt x="124619" y="15545"/>
                            <a:pt x="131366" y="861"/>
                            <a:pt x="147638" y="67"/>
                          </a:cubicBezTo>
                          <a:cubicBezTo>
                            <a:pt x="163910" y="-727"/>
                            <a:pt x="180777" y="5623"/>
                            <a:pt x="197644" y="1197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149" name="组合 148"/>
                  <p:cNvGrpSpPr/>
                  <p:nvPr/>
                </p:nvGrpSpPr>
                <p:grpSpPr>
                  <a:xfrm>
                    <a:off x="6374121" y="5454305"/>
                    <a:ext cx="262870" cy="108000"/>
                    <a:chOff x="6365936" y="5337395"/>
                    <a:chExt cx="262870" cy="108000"/>
                  </a:xfrm>
                </p:grpSpPr>
                <p:sp>
                  <p:nvSpPr>
                    <p:cNvPr id="154" name="椭圆 153"/>
                    <p:cNvSpPr/>
                    <p:nvPr/>
                  </p:nvSpPr>
                  <p:spPr>
                    <a:xfrm>
                      <a:off x="6365936" y="5337395"/>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155" name="任意多边形: 形状 154"/>
                    <p:cNvSpPr/>
                    <p:nvPr/>
                  </p:nvSpPr>
                  <p:spPr>
                    <a:xfrm flipH="1">
                      <a:off x="6431162" y="5404136"/>
                      <a:ext cx="197644" cy="16902"/>
                    </a:xfrm>
                    <a:custGeom>
                      <a:gdLst>
                        <a:gd name="connsiteX0" fmla="*/ 0 w 197644"/>
                        <a:gd name="connsiteY0" fmla="*/ 7210 h 16902"/>
                        <a:gd name="connsiteX1" fmla="*/ 100013 w 197644"/>
                        <a:gd name="connsiteY1" fmla="*/ 16735 h 16902"/>
                        <a:gd name="connsiteX2" fmla="*/ 147638 w 197644"/>
                        <a:gd name="connsiteY2" fmla="*/ 67 h 16902"/>
                        <a:gd name="connsiteX3" fmla="*/ 197644 w 197644"/>
                        <a:gd name="connsiteY3" fmla="*/ 11973 h 16902"/>
                      </a:gdLst>
                      <a:cxnLst>
                        <a:cxn ang="0">
                          <a:pos x="connsiteX0" y="connsiteY0"/>
                        </a:cxn>
                        <a:cxn ang="0">
                          <a:pos x="connsiteX1" y="connsiteY1"/>
                        </a:cxn>
                        <a:cxn ang="0">
                          <a:pos x="connsiteX2" y="connsiteY2"/>
                        </a:cxn>
                        <a:cxn ang="0">
                          <a:pos x="connsiteX3" y="connsiteY3"/>
                        </a:cxn>
                      </a:cxnLst>
                      <a:rect l="l" t="t" r="r" b="b"/>
                      <a:pathLst>
                        <a:path w="197644" h="16902">
                          <a:moveTo>
                            <a:pt x="0" y="7210"/>
                          </a:moveTo>
                          <a:cubicBezTo>
                            <a:pt x="37703" y="12567"/>
                            <a:pt x="75407" y="17925"/>
                            <a:pt x="100013" y="16735"/>
                          </a:cubicBezTo>
                          <a:cubicBezTo>
                            <a:pt x="124619" y="15545"/>
                            <a:pt x="131366" y="861"/>
                            <a:pt x="147638" y="67"/>
                          </a:cubicBezTo>
                          <a:cubicBezTo>
                            <a:pt x="163910" y="-727"/>
                            <a:pt x="180777" y="5623"/>
                            <a:pt x="197644" y="1197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159" name="任意多边形: 形状 158"/>
                    <p:cNvSpPr/>
                    <p:nvPr/>
                  </p:nvSpPr>
                  <p:spPr>
                    <a:xfrm flipH="1">
                      <a:off x="6415343" y="5366540"/>
                      <a:ext cx="197644" cy="16902"/>
                    </a:xfrm>
                    <a:custGeom>
                      <a:gdLst>
                        <a:gd name="connsiteX0" fmla="*/ 0 w 197644"/>
                        <a:gd name="connsiteY0" fmla="*/ 7210 h 16902"/>
                        <a:gd name="connsiteX1" fmla="*/ 100013 w 197644"/>
                        <a:gd name="connsiteY1" fmla="*/ 16735 h 16902"/>
                        <a:gd name="connsiteX2" fmla="*/ 147638 w 197644"/>
                        <a:gd name="connsiteY2" fmla="*/ 67 h 16902"/>
                        <a:gd name="connsiteX3" fmla="*/ 197644 w 197644"/>
                        <a:gd name="connsiteY3" fmla="*/ 11973 h 16902"/>
                      </a:gdLst>
                      <a:cxnLst>
                        <a:cxn ang="0">
                          <a:pos x="connsiteX0" y="connsiteY0"/>
                        </a:cxn>
                        <a:cxn ang="0">
                          <a:pos x="connsiteX1" y="connsiteY1"/>
                        </a:cxn>
                        <a:cxn ang="0">
                          <a:pos x="connsiteX2" y="connsiteY2"/>
                        </a:cxn>
                        <a:cxn ang="0">
                          <a:pos x="connsiteX3" y="connsiteY3"/>
                        </a:cxn>
                      </a:cxnLst>
                      <a:rect l="l" t="t" r="r" b="b"/>
                      <a:pathLst>
                        <a:path w="197644" h="16902">
                          <a:moveTo>
                            <a:pt x="0" y="7210"/>
                          </a:moveTo>
                          <a:cubicBezTo>
                            <a:pt x="37703" y="12567"/>
                            <a:pt x="75407" y="17925"/>
                            <a:pt x="100013" y="16735"/>
                          </a:cubicBezTo>
                          <a:cubicBezTo>
                            <a:pt x="124619" y="15545"/>
                            <a:pt x="131366" y="861"/>
                            <a:pt x="147638" y="67"/>
                          </a:cubicBezTo>
                          <a:cubicBezTo>
                            <a:pt x="163910" y="-727"/>
                            <a:pt x="180777" y="5623"/>
                            <a:pt x="197644" y="1197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163" name="组合 162"/>
                  <p:cNvGrpSpPr/>
                  <p:nvPr/>
                </p:nvGrpSpPr>
                <p:grpSpPr>
                  <a:xfrm>
                    <a:off x="6382730" y="5573199"/>
                    <a:ext cx="262870" cy="108000"/>
                    <a:chOff x="6365936" y="5337395"/>
                    <a:chExt cx="262870" cy="108000"/>
                  </a:xfrm>
                </p:grpSpPr>
                <p:sp>
                  <p:nvSpPr>
                    <p:cNvPr id="176" name="椭圆 175"/>
                    <p:cNvSpPr/>
                    <p:nvPr/>
                  </p:nvSpPr>
                  <p:spPr>
                    <a:xfrm>
                      <a:off x="6365936" y="5337395"/>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177" name="任意多边形: 形状 176"/>
                    <p:cNvSpPr/>
                    <p:nvPr/>
                  </p:nvSpPr>
                  <p:spPr>
                    <a:xfrm flipH="1">
                      <a:off x="6431162" y="5404136"/>
                      <a:ext cx="197644" cy="16902"/>
                    </a:xfrm>
                    <a:custGeom>
                      <a:gdLst>
                        <a:gd name="connsiteX0" fmla="*/ 0 w 197644"/>
                        <a:gd name="connsiteY0" fmla="*/ 7210 h 16902"/>
                        <a:gd name="connsiteX1" fmla="*/ 100013 w 197644"/>
                        <a:gd name="connsiteY1" fmla="*/ 16735 h 16902"/>
                        <a:gd name="connsiteX2" fmla="*/ 147638 w 197644"/>
                        <a:gd name="connsiteY2" fmla="*/ 67 h 16902"/>
                        <a:gd name="connsiteX3" fmla="*/ 197644 w 197644"/>
                        <a:gd name="connsiteY3" fmla="*/ 11973 h 16902"/>
                      </a:gdLst>
                      <a:cxnLst>
                        <a:cxn ang="0">
                          <a:pos x="connsiteX0" y="connsiteY0"/>
                        </a:cxn>
                        <a:cxn ang="0">
                          <a:pos x="connsiteX1" y="connsiteY1"/>
                        </a:cxn>
                        <a:cxn ang="0">
                          <a:pos x="connsiteX2" y="connsiteY2"/>
                        </a:cxn>
                        <a:cxn ang="0">
                          <a:pos x="connsiteX3" y="connsiteY3"/>
                        </a:cxn>
                      </a:cxnLst>
                      <a:rect l="l" t="t" r="r" b="b"/>
                      <a:pathLst>
                        <a:path w="197644" h="16902">
                          <a:moveTo>
                            <a:pt x="0" y="7210"/>
                          </a:moveTo>
                          <a:cubicBezTo>
                            <a:pt x="37703" y="12567"/>
                            <a:pt x="75407" y="17925"/>
                            <a:pt x="100013" y="16735"/>
                          </a:cubicBezTo>
                          <a:cubicBezTo>
                            <a:pt x="124619" y="15545"/>
                            <a:pt x="131366" y="861"/>
                            <a:pt x="147638" y="67"/>
                          </a:cubicBezTo>
                          <a:cubicBezTo>
                            <a:pt x="163910" y="-727"/>
                            <a:pt x="180777" y="5623"/>
                            <a:pt x="197644" y="1197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180" name="任意多边形: 形状 179"/>
                    <p:cNvSpPr/>
                    <p:nvPr/>
                  </p:nvSpPr>
                  <p:spPr>
                    <a:xfrm flipH="1">
                      <a:off x="6415343" y="5366540"/>
                      <a:ext cx="197644" cy="16902"/>
                    </a:xfrm>
                    <a:custGeom>
                      <a:gdLst>
                        <a:gd name="connsiteX0" fmla="*/ 0 w 197644"/>
                        <a:gd name="connsiteY0" fmla="*/ 7210 h 16902"/>
                        <a:gd name="connsiteX1" fmla="*/ 100013 w 197644"/>
                        <a:gd name="connsiteY1" fmla="*/ 16735 h 16902"/>
                        <a:gd name="connsiteX2" fmla="*/ 147638 w 197644"/>
                        <a:gd name="connsiteY2" fmla="*/ 67 h 16902"/>
                        <a:gd name="connsiteX3" fmla="*/ 197644 w 197644"/>
                        <a:gd name="connsiteY3" fmla="*/ 11973 h 16902"/>
                      </a:gdLst>
                      <a:cxnLst>
                        <a:cxn ang="0">
                          <a:pos x="connsiteX0" y="connsiteY0"/>
                        </a:cxn>
                        <a:cxn ang="0">
                          <a:pos x="connsiteX1" y="connsiteY1"/>
                        </a:cxn>
                        <a:cxn ang="0">
                          <a:pos x="connsiteX2" y="connsiteY2"/>
                        </a:cxn>
                        <a:cxn ang="0">
                          <a:pos x="connsiteX3" y="connsiteY3"/>
                        </a:cxn>
                      </a:cxnLst>
                      <a:rect l="l" t="t" r="r" b="b"/>
                      <a:pathLst>
                        <a:path w="197644" h="16902">
                          <a:moveTo>
                            <a:pt x="0" y="7210"/>
                          </a:moveTo>
                          <a:cubicBezTo>
                            <a:pt x="37703" y="12567"/>
                            <a:pt x="75407" y="17925"/>
                            <a:pt x="100013" y="16735"/>
                          </a:cubicBezTo>
                          <a:cubicBezTo>
                            <a:pt x="124619" y="15545"/>
                            <a:pt x="131366" y="861"/>
                            <a:pt x="147638" y="67"/>
                          </a:cubicBezTo>
                          <a:cubicBezTo>
                            <a:pt x="163910" y="-727"/>
                            <a:pt x="180777" y="5623"/>
                            <a:pt x="197644" y="1197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181" name="组合 180"/>
                  <p:cNvGrpSpPr/>
                  <p:nvPr/>
                </p:nvGrpSpPr>
                <p:grpSpPr>
                  <a:xfrm>
                    <a:off x="6390915" y="5694423"/>
                    <a:ext cx="262870" cy="108000"/>
                    <a:chOff x="6365936" y="5337395"/>
                    <a:chExt cx="262870" cy="108000"/>
                  </a:xfrm>
                </p:grpSpPr>
                <p:sp>
                  <p:nvSpPr>
                    <p:cNvPr id="184" name="椭圆 183"/>
                    <p:cNvSpPr/>
                    <p:nvPr/>
                  </p:nvSpPr>
                  <p:spPr>
                    <a:xfrm>
                      <a:off x="6365936" y="5337395"/>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185" name="任意多边形: 形状 184"/>
                    <p:cNvSpPr/>
                    <p:nvPr/>
                  </p:nvSpPr>
                  <p:spPr>
                    <a:xfrm flipH="1">
                      <a:off x="6431162" y="5404136"/>
                      <a:ext cx="197644" cy="16902"/>
                    </a:xfrm>
                    <a:custGeom>
                      <a:gdLst>
                        <a:gd name="connsiteX0" fmla="*/ 0 w 197644"/>
                        <a:gd name="connsiteY0" fmla="*/ 7210 h 16902"/>
                        <a:gd name="connsiteX1" fmla="*/ 100013 w 197644"/>
                        <a:gd name="connsiteY1" fmla="*/ 16735 h 16902"/>
                        <a:gd name="connsiteX2" fmla="*/ 147638 w 197644"/>
                        <a:gd name="connsiteY2" fmla="*/ 67 h 16902"/>
                        <a:gd name="connsiteX3" fmla="*/ 197644 w 197644"/>
                        <a:gd name="connsiteY3" fmla="*/ 11973 h 16902"/>
                      </a:gdLst>
                      <a:cxnLst>
                        <a:cxn ang="0">
                          <a:pos x="connsiteX0" y="connsiteY0"/>
                        </a:cxn>
                        <a:cxn ang="0">
                          <a:pos x="connsiteX1" y="connsiteY1"/>
                        </a:cxn>
                        <a:cxn ang="0">
                          <a:pos x="connsiteX2" y="connsiteY2"/>
                        </a:cxn>
                        <a:cxn ang="0">
                          <a:pos x="connsiteX3" y="connsiteY3"/>
                        </a:cxn>
                      </a:cxnLst>
                      <a:rect l="l" t="t" r="r" b="b"/>
                      <a:pathLst>
                        <a:path w="197644" h="16902">
                          <a:moveTo>
                            <a:pt x="0" y="7210"/>
                          </a:moveTo>
                          <a:cubicBezTo>
                            <a:pt x="37703" y="12567"/>
                            <a:pt x="75407" y="17925"/>
                            <a:pt x="100013" y="16735"/>
                          </a:cubicBezTo>
                          <a:cubicBezTo>
                            <a:pt x="124619" y="15545"/>
                            <a:pt x="131366" y="861"/>
                            <a:pt x="147638" y="67"/>
                          </a:cubicBezTo>
                          <a:cubicBezTo>
                            <a:pt x="163910" y="-727"/>
                            <a:pt x="180777" y="5623"/>
                            <a:pt x="197644" y="1197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188" name="任意多边形: 形状 187"/>
                    <p:cNvSpPr/>
                    <p:nvPr/>
                  </p:nvSpPr>
                  <p:spPr>
                    <a:xfrm flipH="1">
                      <a:off x="6415343" y="5366540"/>
                      <a:ext cx="197644" cy="16902"/>
                    </a:xfrm>
                    <a:custGeom>
                      <a:gdLst>
                        <a:gd name="connsiteX0" fmla="*/ 0 w 197644"/>
                        <a:gd name="connsiteY0" fmla="*/ 7210 h 16902"/>
                        <a:gd name="connsiteX1" fmla="*/ 100013 w 197644"/>
                        <a:gd name="connsiteY1" fmla="*/ 16735 h 16902"/>
                        <a:gd name="connsiteX2" fmla="*/ 147638 w 197644"/>
                        <a:gd name="connsiteY2" fmla="*/ 67 h 16902"/>
                        <a:gd name="connsiteX3" fmla="*/ 197644 w 197644"/>
                        <a:gd name="connsiteY3" fmla="*/ 11973 h 16902"/>
                      </a:gdLst>
                      <a:cxnLst>
                        <a:cxn ang="0">
                          <a:pos x="connsiteX0" y="connsiteY0"/>
                        </a:cxn>
                        <a:cxn ang="0">
                          <a:pos x="connsiteX1" y="connsiteY1"/>
                        </a:cxn>
                        <a:cxn ang="0">
                          <a:pos x="connsiteX2" y="connsiteY2"/>
                        </a:cxn>
                        <a:cxn ang="0">
                          <a:pos x="connsiteX3" y="connsiteY3"/>
                        </a:cxn>
                      </a:cxnLst>
                      <a:rect l="l" t="t" r="r" b="b"/>
                      <a:pathLst>
                        <a:path w="197644" h="16902">
                          <a:moveTo>
                            <a:pt x="0" y="7210"/>
                          </a:moveTo>
                          <a:cubicBezTo>
                            <a:pt x="37703" y="12567"/>
                            <a:pt x="75407" y="17925"/>
                            <a:pt x="100013" y="16735"/>
                          </a:cubicBezTo>
                          <a:cubicBezTo>
                            <a:pt x="124619" y="15545"/>
                            <a:pt x="131366" y="861"/>
                            <a:pt x="147638" y="67"/>
                          </a:cubicBezTo>
                          <a:cubicBezTo>
                            <a:pt x="163910" y="-727"/>
                            <a:pt x="180777" y="5623"/>
                            <a:pt x="197644" y="1197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189" name="组合 188"/>
                  <p:cNvGrpSpPr/>
                  <p:nvPr/>
                </p:nvGrpSpPr>
                <p:grpSpPr>
                  <a:xfrm>
                    <a:off x="6398549" y="5817057"/>
                    <a:ext cx="262870" cy="108000"/>
                    <a:chOff x="6365936" y="5337395"/>
                    <a:chExt cx="262870" cy="108000"/>
                  </a:xfrm>
                </p:grpSpPr>
                <p:sp>
                  <p:nvSpPr>
                    <p:cNvPr id="190" name="椭圆 189"/>
                    <p:cNvSpPr/>
                    <p:nvPr/>
                  </p:nvSpPr>
                  <p:spPr>
                    <a:xfrm>
                      <a:off x="6365936" y="5337395"/>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191" name="任意多边形: 形状 190"/>
                    <p:cNvSpPr/>
                    <p:nvPr/>
                  </p:nvSpPr>
                  <p:spPr>
                    <a:xfrm flipH="1">
                      <a:off x="6431162" y="5404136"/>
                      <a:ext cx="197644" cy="16902"/>
                    </a:xfrm>
                    <a:custGeom>
                      <a:gdLst>
                        <a:gd name="connsiteX0" fmla="*/ 0 w 197644"/>
                        <a:gd name="connsiteY0" fmla="*/ 7210 h 16902"/>
                        <a:gd name="connsiteX1" fmla="*/ 100013 w 197644"/>
                        <a:gd name="connsiteY1" fmla="*/ 16735 h 16902"/>
                        <a:gd name="connsiteX2" fmla="*/ 147638 w 197644"/>
                        <a:gd name="connsiteY2" fmla="*/ 67 h 16902"/>
                        <a:gd name="connsiteX3" fmla="*/ 197644 w 197644"/>
                        <a:gd name="connsiteY3" fmla="*/ 11973 h 16902"/>
                      </a:gdLst>
                      <a:cxnLst>
                        <a:cxn ang="0">
                          <a:pos x="connsiteX0" y="connsiteY0"/>
                        </a:cxn>
                        <a:cxn ang="0">
                          <a:pos x="connsiteX1" y="connsiteY1"/>
                        </a:cxn>
                        <a:cxn ang="0">
                          <a:pos x="connsiteX2" y="connsiteY2"/>
                        </a:cxn>
                        <a:cxn ang="0">
                          <a:pos x="connsiteX3" y="connsiteY3"/>
                        </a:cxn>
                      </a:cxnLst>
                      <a:rect l="l" t="t" r="r" b="b"/>
                      <a:pathLst>
                        <a:path w="197644" h="16902">
                          <a:moveTo>
                            <a:pt x="0" y="7210"/>
                          </a:moveTo>
                          <a:cubicBezTo>
                            <a:pt x="37703" y="12567"/>
                            <a:pt x="75407" y="17925"/>
                            <a:pt x="100013" y="16735"/>
                          </a:cubicBezTo>
                          <a:cubicBezTo>
                            <a:pt x="124619" y="15545"/>
                            <a:pt x="131366" y="861"/>
                            <a:pt x="147638" y="67"/>
                          </a:cubicBezTo>
                          <a:cubicBezTo>
                            <a:pt x="163910" y="-727"/>
                            <a:pt x="180777" y="5623"/>
                            <a:pt x="197644" y="1197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193" name="任意多边形: 形状 192"/>
                    <p:cNvSpPr/>
                    <p:nvPr/>
                  </p:nvSpPr>
                  <p:spPr>
                    <a:xfrm flipH="1">
                      <a:off x="6415343" y="5366540"/>
                      <a:ext cx="197644" cy="16902"/>
                    </a:xfrm>
                    <a:custGeom>
                      <a:gdLst>
                        <a:gd name="connsiteX0" fmla="*/ 0 w 197644"/>
                        <a:gd name="connsiteY0" fmla="*/ 7210 h 16902"/>
                        <a:gd name="connsiteX1" fmla="*/ 100013 w 197644"/>
                        <a:gd name="connsiteY1" fmla="*/ 16735 h 16902"/>
                        <a:gd name="connsiteX2" fmla="*/ 147638 w 197644"/>
                        <a:gd name="connsiteY2" fmla="*/ 67 h 16902"/>
                        <a:gd name="connsiteX3" fmla="*/ 197644 w 197644"/>
                        <a:gd name="connsiteY3" fmla="*/ 11973 h 16902"/>
                      </a:gdLst>
                      <a:cxnLst>
                        <a:cxn ang="0">
                          <a:pos x="connsiteX0" y="connsiteY0"/>
                        </a:cxn>
                        <a:cxn ang="0">
                          <a:pos x="connsiteX1" y="connsiteY1"/>
                        </a:cxn>
                        <a:cxn ang="0">
                          <a:pos x="connsiteX2" y="connsiteY2"/>
                        </a:cxn>
                        <a:cxn ang="0">
                          <a:pos x="connsiteX3" y="connsiteY3"/>
                        </a:cxn>
                      </a:cxnLst>
                      <a:rect l="l" t="t" r="r" b="b"/>
                      <a:pathLst>
                        <a:path w="197644" h="16902">
                          <a:moveTo>
                            <a:pt x="0" y="7210"/>
                          </a:moveTo>
                          <a:cubicBezTo>
                            <a:pt x="37703" y="12567"/>
                            <a:pt x="75407" y="17925"/>
                            <a:pt x="100013" y="16735"/>
                          </a:cubicBezTo>
                          <a:cubicBezTo>
                            <a:pt x="124619" y="15545"/>
                            <a:pt x="131366" y="861"/>
                            <a:pt x="147638" y="67"/>
                          </a:cubicBezTo>
                          <a:cubicBezTo>
                            <a:pt x="163910" y="-727"/>
                            <a:pt x="180777" y="5623"/>
                            <a:pt x="197644" y="1197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194" name="组合 193"/>
                  <p:cNvGrpSpPr/>
                  <p:nvPr/>
                </p:nvGrpSpPr>
                <p:grpSpPr>
                  <a:xfrm>
                    <a:off x="6406943" y="5943683"/>
                    <a:ext cx="262870" cy="108000"/>
                    <a:chOff x="6365936" y="5337395"/>
                    <a:chExt cx="262870" cy="108000"/>
                  </a:xfrm>
                </p:grpSpPr>
                <p:sp>
                  <p:nvSpPr>
                    <p:cNvPr id="195" name="椭圆 194"/>
                    <p:cNvSpPr/>
                    <p:nvPr/>
                  </p:nvSpPr>
                  <p:spPr>
                    <a:xfrm>
                      <a:off x="6365936" y="5337395"/>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196" name="任意多边形: 形状 195"/>
                    <p:cNvSpPr/>
                    <p:nvPr/>
                  </p:nvSpPr>
                  <p:spPr>
                    <a:xfrm flipH="1">
                      <a:off x="6431162" y="5404136"/>
                      <a:ext cx="197644" cy="16902"/>
                    </a:xfrm>
                    <a:custGeom>
                      <a:gdLst>
                        <a:gd name="connsiteX0" fmla="*/ 0 w 197644"/>
                        <a:gd name="connsiteY0" fmla="*/ 7210 h 16902"/>
                        <a:gd name="connsiteX1" fmla="*/ 100013 w 197644"/>
                        <a:gd name="connsiteY1" fmla="*/ 16735 h 16902"/>
                        <a:gd name="connsiteX2" fmla="*/ 147638 w 197644"/>
                        <a:gd name="connsiteY2" fmla="*/ 67 h 16902"/>
                        <a:gd name="connsiteX3" fmla="*/ 197644 w 197644"/>
                        <a:gd name="connsiteY3" fmla="*/ 11973 h 16902"/>
                      </a:gdLst>
                      <a:cxnLst>
                        <a:cxn ang="0">
                          <a:pos x="connsiteX0" y="connsiteY0"/>
                        </a:cxn>
                        <a:cxn ang="0">
                          <a:pos x="connsiteX1" y="connsiteY1"/>
                        </a:cxn>
                        <a:cxn ang="0">
                          <a:pos x="connsiteX2" y="connsiteY2"/>
                        </a:cxn>
                        <a:cxn ang="0">
                          <a:pos x="connsiteX3" y="connsiteY3"/>
                        </a:cxn>
                      </a:cxnLst>
                      <a:rect l="l" t="t" r="r" b="b"/>
                      <a:pathLst>
                        <a:path w="197644" h="16902">
                          <a:moveTo>
                            <a:pt x="0" y="7210"/>
                          </a:moveTo>
                          <a:cubicBezTo>
                            <a:pt x="37703" y="12567"/>
                            <a:pt x="75407" y="17925"/>
                            <a:pt x="100013" y="16735"/>
                          </a:cubicBezTo>
                          <a:cubicBezTo>
                            <a:pt x="124619" y="15545"/>
                            <a:pt x="131366" y="861"/>
                            <a:pt x="147638" y="67"/>
                          </a:cubicBezTo>
                          <a:cubicBezTo>
                            <a:pt x="163910" y="-727"/>
                            <a:pt x="180777" y="5623"/>
                            <a:pt x="197644" y="1197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197" name="任意多边形: 形状 196"/>
                    <p:cNvSpPr/>
                    <p:nvPr/>
                  </p:nvSpPr>
                  <p:spPr>
                    <a:xfrm flipH="1">
                      <a:off x="6415343" y="5366540"/>
                      <a:ext cx="197644" cy="16902"/>
                    </a:xfrm>
                    <a:custGeom>
                      <a:gdLst>
                        <a:gd name="connsiteX0" fmla="*/ 0 w 197644"/>
                        <a:gd name="connsiteY0" fmla="*/ 7210 h 16902"/>
                        <a:gd name="connsiteX1" fmla="*/ 100013 w 197644"/>
                        <a:gd name="connsiteY1" fmla="*/ 16735 h 16902"/>
                        <a:gd name="connsiteX2" fmla="*/ 147638 w 197644"/>
                        <a:gd name="connsiteY2" fmla="*/ 67 h 16902"/>
                        <a:gd name="connsiteX3" fmla="*/ 197644 w 197644"/>
                        <a:gd name="connsiteY3" fmla="*/ 11973 h 16902"/>
                      </a:gdLst>
                      <a:cxnLst>
                        <a:cxn ang="0">
                          <a:pos x="connsiteX0" y="connsiteY0"/>
                        </a:cxn>
                        <a:cxn ang="0">
                          <a:pos x="connsiteX1" y="connsiteY1"/>
                        </a:cxn>
                        <a:cxn ang="0">
                          <a:pos x="connsiteX2" y="connsiteY2"/>
                        </a:cxn>
                        <a:cxn ang="0">
                          <a:pos x="connsiteX3" y="connsiteY3"/>
                        </a:cxn>
                      </a:cxnLst>
                      <a:rect l="l" t="t" r="r" b="b"/>
                      <a:pathLst>
                        <a:path w="197644" h="16902">
                          <a:moveTo>
                            <a:pt x="0" y="7210"/>
                          </a:moveTo>
                          <a:cubicBezTo>
                            <a:pt x="37703" y="12567"/>
                            <a:pt x="75407" y="17925"/>
                            <a:pt x="100013" y="16735"/>
                          </a:cubicBezTo>
                          <a:cubicBezTo>
                            <a:pt x="124619" y="15545"/>
                            <a:pt x="131366" y="861"/>
                            <a:pt x="147638" y="67"/>
                          </a:cubicBezTo>
                          <a:cubicBezTo>
                            <a:pt x="163910" y="-727"/>
                            <a:pt x="180777" y="5623"/>
                            <a:pt x="197644" y="1197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198" name="组合 197"/>
                  <p:cNvGrpSpPr/>
                  <p:nvPr/>
                </p:nvGrpSpPr>
                <p:grpSpPr>
                  <a:xfrm>
                    <a:off x="6423528" y="6074703"/>
                    <a:ext cx="262870" cy="108000"/>
                    <a:chOff x="6365936" y="5337395"/>
                    <a:chExt cx="262870" cy="108000"/>
                  </a:xfrm>
                </p:grpSpPr>
                <p:sp>
                  <p:nvSpPr>
                    <p:cNvPr id="199" name="椭圆 198"/>
                    <p:cNvSpPr/>
                    <p:nvPr/>
                  </p:nvSpPr>
                  <p:spPr>
                    <a:xfrm>
                      <a:off x="6365936" y="5337395"/>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00" name="任意多边形: 形状 199"/>
                    <p:cNvSpPr/>
                    <p:nvPr/>
                  </p:nvSpPr>
                  <p:spPr>
                    <a:xfrm flipH="1">
                      <a:off x="6431162" y="5404136"/>
                      <a:ext cx="197644" cy="16902"/>
                    </a:xfrm>
                    <a:custGeom>
                      <a:gdLst>
                        <a:gd name="connsiteX0" fmla="*/ 0 w 197644"/>
                        <a:gd name="connsiteY0" fmla="*/ 7210 h 16902"/>
                        <a:gd name="connsiteX1" fmla="*/ 100013 w 197644"/>
                        <a:gd name="connsiteY1" fmla="*/ 16735 h 16902"/>
                        <a:gd name="connsiteX2" fmla="*/ 147638 w 197644"/>
                        <a:gd name="connsiteY2" fmla="*/ 67 h 16902"/>
                        <a:gd name="connsiteX3" fmla="*/ 197644 w 197644"/>
                        <a:gd name="connsiteY3" fmla="*/ 11973 h 16902"/>
                      </a:gdLst>
                      <a:cxnLst>
                        <a:cxn ang="0">
                          <a:pos x="connsiteX0" y="connsiteY0"/>
                        </a:cxn>
                        <a:cxn ang="0">
                          <a:pos x="connsiteX1" y="connsiteY1"/>
                        </a:cxn>
                        <a:cxn ang="0">
                          <a:pos x="connsiteX2" y="connsiteY2"/>
                        </a:cxn>
                        <a:cxn ang="0">
                          <a:pos x="connsiteX3" y="connsiteY3"/>
                        </a:cxn>
                      </a:cxnLst>
                      <a:rect l="l" t="t" r="r" b="b"/>
                      <a:pathLst>
                        <a:path w="197644" h="16902">
                          <a:moveTo>
                            <a:pt x="0" y="7210"/>
                          </a:moveTo>
                          <a:cubicBezTo>
                            <a:pt x="37703" y="12567"/>
                            <a:pt x="75407" y="17925"/>
                            <a:pt x="100013" y="16735"/>
                          </a:cubicBezTo>
                          <a:cubicBezTo>
                            <a:pt x="124619" y="15545"/>
                            <a:pt x="131366" y="861"/>
                            <a:pt x="147638" y="67"/>
                          </a:cubicBezTo>
                          <a:cubicBezTo>
                            <a:pt x="163910" y="-727"/>
                            <a:pt x="180777" y="5623"/>
                            <a:pt x="197644" y="1197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01" name="任意多边形: 形状 200"/>
                    <p:cNvSpPr/>
                    <p:nvPr/>
                  </p:nvSpPr>
                  <p:spPr>
                    <a:xfrm flipH="1">
                      <a:off x="6415343" y="5366540"/>
                      <a:ext cx="197644" cy="16902"/>
                    </a:xfrm>
                    <a:custGeom>
                      <a:gdLst>
                        <a:gd name="connsiteX0" fmla="*/ 0 w 197644"/>
                        <a:gd name="connsiteY0" fmla="*/ 7210 h 16902"/>
                        <a:gd name="connsiteX1" fmla="*/ 100013 w 197644"/>
                        <a:gd name="connsiteY1" fmla="*/ 16735 h 16902"/>
                        <a:gd name="connsiteX2" fmla="*/ 147638 w 197644"/>
                        <a:gd name="connsiteY2" fmla="*/ 67 h 16902"/>
                        <a:gd name="connsiteX3" fmla="*/ 197644 w 197644"/>
                        <a:gd name="connsiteY3" fmla="*/ 11973 h 16902"/>
                      </a:gdLst>
                      <a:cxnLst>
                        <a:cxn ang="0">
                          <a:pos x="connsiteX0" y="connsiteY0"/>
                        </a:cxn>
                        <a:cxn ang="0">
                          <a:pos x="connsiteX1" y="connsiteY1"/>
                        </a:cxn>
                        <a:cxn ang="0">
                          <a:pos x="connsiteX2" y="connsiteY2"/>
                        </a:cxn>
                        <a:cxn ang="0">
                          <a:pos x="connsiteX3" y="connsiteY3"/>
                        </a:cxn>
                      </a:cxnLst>
                      <a:rect l="l" t="t" r="r" b="b"/>
                      <a:pathLst>
                        <a:path w="197644" h="16902">
                          <a:moveTo>
                            <a:pt x="0" y="7210"/>
                          </a:moveTo>
                          <a:cubicBezTo>
                            <a:pt x="37703" y="12567"/>
                            <a:pt x="75407" y="17925"/>
                            <a:pt x="100013" y="16735"/>
                          </a:cubicBezTo>
                          <a:cubicBezTo>
                            <a:pt x="124619" y="15545"/>
                            <a:pt x="131366" y="861"/>
                            <a:pt x="147638" y="67"/>
                          </a:cubicBezTo>
                          <a:cubicBezTo>
                            <a:pt x="163910" y="-727"/>
                            <a:pt x="180777" y="5623"/>
                            <a:pt x="197644" y="1197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202" name="组合 201"/>
                  <p:cNvGrpSpPr/>
                  <p:nvPr/>
                </p:nvGrpSpPr>
                <p:grpSpPr>
                  <a:xfrm>
                    <a:off x="6431162" y="6200772"/>
                    <a:ext cx="262870" cy="108000"/>
                    <a:chOff x="6365936" y="5337395"/>
                    <a:chExt cx="262870" cy="108000"/>
                  </a:xfrm>
                </p:grpSpPr>
                <p:sp>
                  <p:nvSpPr>
                    <p:cNvPr id="203" name="椭圆 202"/>
                    <p:cNvSpPr/>
                    <p:nvPr/>
                  </p:nvSpPr>
                  <p:spPr>
                    <a:xfrm>
                      <a:off x="6365936" y="5337395"/>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04" name="任意多边形: 形状 203"/>
                    <p:cNvSpPr/>
                    <p:nvPr/>
                  </p:nvSpPr>
                  <p:spPr>
                    <a:xfrm flipH="1">
                      <a:off x="6431162" y="5404136"/>
                      <a:ext cx="197644" cy="16902"/>
                    </a:xfrm>
                    <a:custGeom>
                      <a:gdLst>
                        <a:gd name="connsiteX0" fmla="*/ 0 w 197644"/>
                        <a:gd name="connsiteY0" fmla="*/ 7210 h 16902"/>
                        <a:gd name="connsiteX1" fmla="*/ 100013 w 197644"/>
                        <a:gd name="connsiteY1" fmla="*/ 16735 h 16902"/>
                        <a:gd name="connsiteX2" fmla="*/ 147638 w 197644"/>
                        <a:gd name="connsiteY2" fmla="*/ 67 h 16902"/>
                        <a:gd name="connsiteX3" fmla="*/ 197644 w 197644"/>
                        <a:gd name="connsiteY3" fmla="*/ 11973 h 16902"/>
                      </a:gdLst>
                      <a:cxnLst>
                        <a:cxn ang="0">
                          <a:pos x="connsiteX0" y="connsiteY0"/>
                        </a:cxn>
                        <a:cxn ang="0">
                          <a:pos x="connsiteX1" y="connsiteY1"/>
                        </a:cxn>
                        <a:cxn ang="0">
                          <a:pos x="connsiteX2" y="connsiteY2"/>
                        </a:cxn>
                        <a:cxn ang="0">
                          <a:pos x="connsiteX3" y="connsiteY3"/>
                        </a:cxn>
                      </a:cxnLst>
                      <a:rect l="l" t="t" r="r" b="b"/>
                      <a:pathLst>
                        <a:path w="197644" h="16902">
                          <a:moveTo>
                            <a:pt x="0" y="7210"/>
                          </a:moveTo>
                          <a:cubicBezTo>
                            <a:pt x="37703" y="12567"/>
                            <a:pt x="75407" y="17925"/>
                            <a:pt x="100013" y="16735"/>
                          </a:cubicBezTo>
                          <a:cubicBezTo>
                            <a:pt x="124619" y="15545"/>
                            <a:pt x="131366" y="861"/>
                            <a:pt x="147638" y="67"/>
                          </a:cubicBezTo>
                          <a:cubicBezTo>
                            <a:pt x="163910" y="-727"/>
                            <a:pt x="180777" y="5623"/>
                            <a:pt x="197644" y="1197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05" name="任意多边形: 形状 204"/>
                    <p:cNvSpPr/>
                    <p:nvPr/>
                  </p:nvSpPr>
                  <p:spPr>
                    <a:xfrm flipH="1">
                      <a:off x="6415343" y="5366540"/>
                      <a:ext cx="197644" cy="16902"/>
                    </a:xfrm>
                    <a:custGeom>
                      <a:gdLst>
                        <a:gd name="connsiteX0" fmla="*/ 0 w 197644"/>
                        <a:gd name="connsiteY0" fmla="*/ 7210 h 16902"/>
                        <a:gd name="connsiteX1" fmla="*/ 100013 w 197644"/>
                        <a:gd name="connsiteY1" fmla="*/ 16735 h 16902"/>
                        <a:gd name="connsiteX2" fmla="*/ 147638 w 197644"/>
                        <a:gd name="connsiteY2" fmla="*/ 67 h 16902"/>
                        <a:gd name="connsiteX3" fmla="*/ 197644 w 197644"/>
                        <a:gd name="connsiteY3" fmla="*/ 11973 h 16902"/>
                      </a:gdLst>
                      <a:cxnLst>
                        <a:cxn ang="0">
                          <a:pos x="connsiteX0" y="connsiteY0"/>
                        </a:cxn>
                        <a:cxn ang="0">
                          <a:pos x="connsiteX1" y="connsiteY1"/>
                        </a:cxn>
                        <a:cxn ang="0">
                          <a:pos x="connsiteX2" y="connsiteY2"/>
                        </a:cxn>
                        <a:cxn ang="0">
                          <a:pos x="connsiteX3" y="connsiteY3"/>
                        </a:cxn>
                      </a:cxnLst>
                      <a:rect l="l" t="t" r="r" b="b"/>
                      <a:pathLst>
                        <a:path w="197644" h="16902">
                          <a:moveTo>
                            <a:pt x="0" y="7210"/>
                          </a:moveTo>
                          <a:cubicBezTo>
                            <a:pt x="37703" y="12567"/>
                            <a:pt x="75407" y="17925"/>
                            <a:pt x="100013" y="16735"/>
                          </a:cubicBezTo>
                          <a:cubicBezTo>
                            <a:pt x="124619" y="15545"/>
                            <a:pt x="131366" y="861"/>
                            <a:pt x="147638" y="67"/>
                          </a:cubicBezTo>
                          <a:cubicBezTo>
                            <a:pt x="163910" y="-727"/>
                            <a:pt x="180777" y="5623"/>
                            <a:pt x="197644" y="1197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grpSp>
              <p:nvGrpSpPr>
                <p:cNvPr id="206" name="组合 205"/>
                <p:cNvGrpSpPr/>
                <p:nvPr/>
              </p:nvGrpSpPr>
              <p:grpSpPr>
                <a:xfrm rot="21067524" flipH="1">
                  <a:off x="6606086" y="5252179"/>
                  <a:ext cx="328096" cy="971377"/>
                  <a:chOff x="6365936" y="5337395"/>
                  <a:chExt cx="328096" cy="971377"/>
                </a:xfrm>
              </p:grpSpPr>
              <p:grpSp>
                <p:nvGrpSpPr>
                  <p:cNvPr id="207" name="组合 206"/>
                  <p:cNvGrpSpPr/>
                  <p:nvPr/>
                </p:nvGrpSpPr>
                <p:grpSpPr>
                  <a:xfrm>
                    <a:off x="6365936" y="5337395"/>
                    <a:ext cx="262870" cy="108000"/>
                    <a:chOff x="6365936" y="5337395"/>
                    <a:chExt cx="262870" cy="108000"/>
                  </a:xfrm>
                </p:grpSpPr>
                <p:sp>
                  <p:nvSpPr>
                    <p:cNvPr id="236" name="椭圆 235"/>
                    <p:cNvSpPr/>
                    <p:nvPr/>
                  </p:nvSpPr>
                  <p:spPr>
                    <a:xfrm>
                      <a:off x="6365936" y="5337395"/>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37" name="任意多边形: 形状 236"/>
                    <p:cNvSpPr/>
                    <p:nvPr/>
                  </p:nvSpPr>
                  <p:spPr>
                    <a:xfrm flipH="1">
                      <a:off x="6431162" y="5404136"/>
                      <a:ext cx="197644" cy="16902"/>
                    </a:xfrm>
                    <a:custGeom>
                      <a:gdLst>
                        <a:gd name="connsiteX0" fmla="*/ 0 w 197644"/>
                        <a:gd name="connsiteY0" fmla="*/ 7210 h 16902"/>
                        <a:gd name="connsiteX1" fmla="*/ 100013 w 197644"/>
                        <a:gd name="connsiteY1" fmla="*/ 16735 h 16902"/>
                        <a:gd name="connsiteX2" fmla="*/ 147638 w 197644"/>
                        <a:gd name="connsiteY2" fmla="*/ 67 h 16902"/>
                        <a:gd name="connsiteX3" fmla="*/ 197644 w 197644"/>
                        <a:gd name="connsiteY3" fmla="*/ 11973 h 16902"/>
                      </a:gdLst>
                      <a:cxnLst>
                        <a:cxn ang="0">
                          <a:pos x="connsiteX0" y="connsiteY0"/>
                        </a:cxn>
                        <a:cxn ang="0">
                          <a:pos x="connsiteX1" y="connsiteY1"/>
                        </a:cxn>
                        <a:cxn ang="0">
                          <a:pos x="connsiteX2" y="connsiteY2"/>
                        </a:cxn>
                        <a:cxn ang="0">
                          <a:pos x="connsiteX3" y="connsiteY3"/>
                        </a:cxn>
                      </a:cxnLst>
                      <a:rect l="l" t="t" r="r" b="b"/>
                      <a:pathLst>
                        <a:path w="197644" h="16902">
                          <a:moveTo>
                            <a:pt x="0" y="7210"/>
                          </a:moveTo>
                          <a:cubicBezTo>
                            <a:pt x="37703" y="12567"/>
                            <a:pt x="75407" y="17925"/>
                            <a:pt x="100013" y="16735"/>
                          </a:cubicBezTo>
                          <a:cubicBezTo>
                            <a:pt x="124619" y="15545"/>
                            <a:pt x="131366" y="861"/>
                            <a:pt x="147638" y="67"/>
                          </a:cubicBezTo>
                          <a:cubicBezTo>
                            <a:pt x="163910" y="-727"/>
                            <a:pt x="180777" y="5623"/>
                            <a:pt x="197644" y="1197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38" name="任意多边形: 形状 237"/>
                    <p:cNvSpPr/>
                    <p:nvPr/>
                  </p:nvSpPr>
                  <p:spPr>
                    <a:xfrm flipH="1">
                      <a:off x="6415343" y="5366540"/>
                      <a:ext cx="197644" cy="16902"/>
                    </a:xfrm>
                    <a:custGeom>
                      <a:gdLst>
                        <a:gd name="connsiteX0" fmla="*/ 0 w 197644"/>
                        <a:gd name="connsiteY0" fmla="*/ 7210 h 16902"/>
                        <a:gd name="connsiteX1" fmla="*/ 100013 w 197644"/>
                        <a:gd name="connsiteY1" fmla="*/ 16735 h 16902"/>
                        <a:gd name="connsiteX2" fmla="*/ 147638 w 197644"/>
                        <a:gd name="connsiteY2" fmla="*/ 67 h 16902"/>
                        <a:gd name="connsiteX3" fmla="*/ 197644 w 197644"/>
                        <a:gd name="connsiteY3" fmla="*/ 11973 h 16902"/>
                      </a:gdLst>
                      <a:cxnLst>
                        <a:cxn ang="0">
                          <a:pos x="connsiteX0" y="connsiteY0"/>
                        </a:cxn>
                        <a:cxn ang="0">
                          <a:pos x="connsiteX1" y="connsiteY1"/>
                        </a:cxn>
                        <a:cxn ang="0">
                          <a:pos x="connsiteX2" y="connsiteY2"/>
                        </a:cxn>
                        <a:cxn ang="0">
                          <a:pos x="connsiteX3" y="connsiteY3"/>
                        </a:cxn>
                      </a:cxnLst>
                      <a:rect l="l" t="t" r="r" b="b"/>
                      <a:pathLst>
                        <a:path w="197644" h="16902">
                          <a:moveTo>
                            <a:pt x="0" y="7210"/>
                          </a:moveTo>
                          <a:cubicBezTo>
                            <a:pt x="37703" y="12567"/>
                            <a:pt x="75407" y="17925"/>
                            <a:pt x="100013" y="16735"/>
                          </a:cubicBezTo>
                          <a:cubicBezTo>
                            <a:pt x="124619" y="15545"/>
                            <a:pt x="131366" y="861"/>
                            <a:pt x="147638" y="67"/>
                          </a:cubicBezTo>
                          <a:cubicBezTo>
                            <a:pt x="163910" y="-727"/>
                            <a:pt x="180777" y="5623"/>
                            <a:pt x="197644" y="1197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208" name="组合 207"/>
                  <p:cNvGrpSpPr/>
                  <p:nvPr/>
                </p:nvGrpSpPr>
                <p:grpSpPr>
                  <a:xfrm>
                    <a:off x="6374121" y="5454305"/>
                    <a:ext cx="262870" cy="108000"/>
                    <a:chOff x="6365936" y="5337395"/>
                    <a:chExt cx="262870" cy="108000"/>
                  </a:xfrm>
                </p:grpSpPr>
                <p:sp>
                  <p:nvSpPr>
                    <p:cNvPr id="233" name="椭圆 232"/>
                    <p:cNvSpPr/>
                    <p:nvPr/>
                  </p:nvSpPr>
                  <p:spPr>
                    <a:xfrm>
                      <a:off x="6365936" y="5337395"/>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34" name="任意多边形: 形状 233"/>
                    <p:cNvSpPr/>
                    <p:nvPr/>
                  </p:nvSpPr>
                  <p:spPr>
                    <a:xfrm flipH="1">
                      <a:off x="6431162" y="5404136"/>
                      <a:ext cx="197644" cy="16902"/>
                    </a:xfrm>
                    <a:custGeom>
                      <a:gdLst>
                        <a:gd name="connsiteX0" fmla="*/ 0 w 197644"/>
                        <a:gd name="connsiteY0" fmla="*/ 7210 h 16902"/>
                        <a:gd name="connsiteX1" fmla="*/ 100013 w 197644"/>
                        <a:gd name="connsiteY1" fmla="*/ 16735 h 16902"/>
                        <a:gd name="connsiteX2" fmla="*/ 147638 w 197644"/>
                        <a:gd name="connsiteY2" fmla="*/ 67 h 16902"/>
                        <a:gd name="connsiteX3" fmla="*/ 197644 w 197644"/>
                        <a:gd name="connsiteY3" fmla="*/ 11973 h 16902"/>
                      </a:gdLst>
                      <a:cxnLst>
                        <a:cxn ang="0">
                          <a:pos x="connsiteX0" y="connsiteY0"/>
                        </a:cxn>
                        <a:cxn ang="0">
                          <a:pos x="connsiteX1" y="connsiteY1"/>
                        </a:cxn>
                        <a:cxn ang="0">
                          <a:pos x="connsiteX2" y="connsiteY2"/>
                        </a:cxn>
                        <a:cxn ang="0">
                          <a:pos x="connsiteX3" y="connsiteY3"/>
                        </a:cxn>
                      </a:cxnLst>
                      <a:rect l="l" t="t" r="r" b="b"/>
                      <a:pathLst>
                        <a:path w="197644" h="16902">
                          <a:moveTo>
                            <a:pt x="0" y="7210"/>
                          </a:moveTo>
                          <a:cubicBezTo>
                            <a:pt x="37703" y="12567"/>
                            <a:pt x="75407" y="17925"/>
                            <a:pt x="100013" y="16735"/>
                          </a:cubicBezTo>
                          <a:cubicBezTo>
                            <a:pt x="124619" y="15545"/>
                            <a:pt x="131366" y="861"/>
                            <a:pt x="147638" y="67"/>
                          </a:cubicBezTo>
                          <a:cubicBezTo>
                            <a:pt x="163910" y="-727"/>
                            <a:pt x="180777" y="5623"/>
                            <a:pt x="197644" y="1197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35" name="任意多边形: 形状 234"/>
                    <p:cNvSpPr/>
                    <p:nvPr/>
                  </p:nvSpPr>
                  <p:spPr>
                    <a:xfrm flipH="1">
                      <a:off x="6415343" y="5366540"/>
                      <a:ext cx="197644" cy="16902"/>
                    </a:xfrm>
                    <a:custGeom>
                      <a:gdLst>
                        <a:gd name="connsiteX0" fmla="*/ 0 w 197644"/>
                        <a:gd name="connsiteY0" fmla="*/ 7210 h 16902"/>
                        <a:gd name="connsiteX1" fmla="*/ 100013 w 197644"/>
                        <a:gd name="connsiteY1" fmla="*/ 16735 h 16902"/>
                        <a:gd name="connsiteX2" fmla="*/ 147638 w 197644"/>
                        <a:gd name="connsiteY2" fmla="*/ 67 h 16902"/>
                        <a:gd name="connsiteX3" fmla="*/ 197644 w 197644"/>
                        <a:gd name="connsiteY3" fmla="*/ 11973 h 16902"/>
                      </a:gdLst>
                      <a:cxnLst>
                        <a:cxn ang="0">
                          <a:pos x="connsiteX0" y="connsiteY0"/>
                        </a:cxn>
                        <a:cxn ang="0">
                          <a:pos x="connsiteX1" y="connsiteY1"/>
                        </a:cxn>
                        <a:cxn ang="0">
                          <a:pos x="connsiteX2" y="connsiteY2"/>
                        </a:cxn>
                        <a:cxn ang="0">
                          <a:pos x="connsiteX3" y="connsiteY3"/>
                        </a:cxn>
                      </a:cxnLst>
                      <a:rect l="l" t="t" r="r" b="b"/>
                      <a:pathLst>
                        <a:path w="197644" h="16902">
                          <a:moveTo>
                            <a:pt x="0" y="7210"/>
                          </a:moveTo>
                          <a:cubicBezTo>
                            <a:pt x="37703" y="12567"/>
                            <a:pt x="75407" y="17925"/>
                            <a:pt x="100013" y="16735"/>
                          </a:cubicBezTo>
                          <a:cubicBezTo>
                            <a:pt x="124619" y="15545"/>
                            <a:pt x="131366" y="861"/>
                            <a:pt x="147638" y="67"/>
                          </a:cubicBezTo>
                          <a:cubicBezTo>
                            <a:pt x="163910" y="-727"/>
                            <a:pt x="180777" y="5623"/>
                            <a:pt x="197644" y="1197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209" name="组合 208"/>
                  <p:cNvGrpSpPr/>
                  <p:nvPr/>
                </p:nvGrpSpPr>
                <p:grpSpPr>
                  <a:xfrm>
                    <a:off x="6382730" y="5573199"/>
                    <a:ext cx="262870" cy="108000"/>
                    <a:chOff x="6365936" y="5337395"/>
                    <a:chExt cx="262870" cy="108000"/>
                  </a:xfrm>
                </p:grpSpPr>
                <p:sp>
                  <p:nvSpPr>
                    <p:cNvPr id="230" name="椭圆 229"/>
                    <p:cNvSpPr/>
                    <p:nvPr/>
                  </p:nvSpPr>
                  <p:spPr>
                    <a:xfrm>
                      <a:off x="6365936" y="5337395"/>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31" name="任意多边形: 形状 230"/>
                    <p:cNvSpPr/>
                    <p:nvPr/>
                  </p:nvSpPr>
                  <p:spPr>
                    <a:xfrm flipH="1">
                      <a:off x="6431162" y="5404136"/>
                      <a:ext cx="197644" cy="16902"/>
                    </a:xfrm>
                    <a:custGeom>
                      <a:gdLst>
                        <a:gd name="connsiteX0" fmla="*/ 0 w 197644"/>
                        <a:gd name="connsiteY0" fmla="*/ 7210 h 16902"/>
                        <a:gd name="connsiteX1" fmla="*/ 100013 w 197644"/>
                        <a:gd name="connsiteY1" fmla="*/ 16735 h 16902"/>
                        <a:gd name="connsiteX2" fmla="*/ 147638 w 197644"/>
                        <a:gd name="connsiteY2" fmla="*/ 67 h 16902"/>
                        <a:gd name="connsiteX3" fmla="*/ 197644 w 197644"/>
                        <a:gd name="connsiteY3" fmla="*/ 11973 h 16902"/>
                      </a:gdLst>
                      <a:cxnLst>
                        <a:cxn ang="0">
                          <a:pos x="connsiteX0" y="connsiteY0"/>
                        </a:cxn>
                        <a:cxn ang="0">
                          <a:pos x="connsiteX1" y="connsiteY1"/>
                        </a:cxn>
                        <a:cxn ang="0">
                          <a:pos x="connsiteX2" y="connsiteY2"/>
                        </a:cxn>
                        <a:cxn ang="0">
                          <a:pos x="connsiteX3" y="connsiteY3"/>
                        </a:cxn>
                      </a:cxnLst>
                      <a:rect l="l" t="t" r="r" b="b"/>
                      <a:pathLst>
                        <a:path w="197644" h="16902">
                          <a:moveTo>
                            <a:pt x="0" y="7210"/>
                          </a:moveTo>
                          <a:cubicBezTo>
                            <a:pt x="37703" y="12567"/>
                            <a:pt x="75407" y="17925"/>
                            <a:pt x="100013" y="16735"/>
                          </a:cubicBezTo>
                          <a:cubicBezTo>
                            <a:pt x="124619" y="15545"/>
                            <a:pt x="131366" y="861"/>
                            <a:pt x="147638" y="67"/>
                          </a:cubicBezTo>
                          <a:cubicBezTo>
                            <a:pt x="163910" y="-727"/>
                            <a:pt x="180777" y="5623"/>
                            <a:pt x="197644" y="1197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32" name="任意多边形: 形状 231"/>
                    <p:cNvSpPr/>
                    <p:nvPr/>
                  </p:nvSpPr>
                  <p:spPr>
                    <a:xfrm flipH="1">
                      <a:off x="6415343" y="5366540"/>
                      <a:ext cx="197644" cy="16902"/>
                    </a:xfrm>
                    <a:custGeom>
                      <a:gdLst>
                        <a:gd name="connsiteX0" fmla="*/ 0 w 197644"/>
                        <a:gd name="connsiteY0" fmla="*/ 7210 h 16902"/>
                        <a:gd name="connsiteX1" fmla="*/ 100013 w 197644"/>
                        <a:gd name="connsiteY1" fmla="*/ 16735 h 16902"/>
                        <a:gd name="connsiteX2" fmla="*/ 147638 w 197644"/>
                        <a:gd name="connsiteY2" fmla="*/ 67 h 16902"/>
                        <a:gd name="connsiteX3" fmla="*/ 197644 w 197644"/>
                        <a:gd name="connsiteY3" fmla="*/ 11973 h 16902"/>
                      </a:gdLst>
                      <a:cxnLst>
                        <a:cxn ang="0">
                          <a:pos x="connsiteX0" y="connsiteY0"/>
                        </a:cxn>
                        <a:cxn ang="0">
                          <a:pos x="connsiteX1" y="connsiteY1"/>
                        </a:cxn>
                        <a:cxn ang="0">
                          <a:pos x="connsiteX2" y="connsiteY2"/>
                        </a:cxn>
                        <a:cxn ang="0">
                          <a:pos x="connsiteX3" y="connsiteY3"/>
                        </a:cxn>
                      </a:cxnLst>
                      <a:rect l="l" t="t" r="r" b="b"/>
                      <a:pathLst>
                        <a:path w="197644" h="16902">
                          <a:moveTo>
                            <a:pt x="0" y="7210"/>
                          </a:moveTo>
                          <a:cubicBezTo>
                            <a:pt x="37703" y="12567"/>
                            <a:pt x="75407" y="17925"/>
                            <a:pt x="100013" y="16735"/>
                          </a:cubicBezTo>
                          <a:cubicBezTo>
                            <a:pt x="124619" y="15545"/>
                            <a:pt x="131366" y="861"/>
                            <a:pt x="147638" y="67"/>
                          </a:cubicBezTo>
                          <a:cubicBezTo>
                            <a:pt x="163910" y="-727"/>
                            <a:pt x="180777" y="5623"/>
                            <a:pt x="197644" y="1197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210" name="组合 209"/>
                  <p:cNvGrpSpPr/>
                  <p:nvPr/>
                </p:nvGrpSpPr>
                <p:grpSpPr>
                  <a:xfrm>
                    <a:off x="6390915" y="5694423"/>
                    <a:ext cx="262870" cy="108000"/>
                    <a:chOff x="6365936" y="5337395"/>
                    <a:chExt cx="262870" cy="108000"/>
                  </a:xfrm>
                </p:grpSpPr>
                <p:sp>
                  <p:nvSpPr>
                    <p:cNvPr id="227" name="椭圆 226"/>
                    <p:cNvSpPr/>
                    <p:nvPr/>
                  </p:nvSpPr>
                  <p:spPr>
                    <a:xfrm>
                      <a:off x="6365936" y="5337395"/>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28" name="任意多边形: 形状 227"/>
                    <p:cNvSpPr/>
                    <p:nvPr/>
                  </p:nvSpPr>
                  <p:spPr>
                    <a:xfrm flipH="1">
                      <a:off x="6431162" y="5404136"/>
                      <a:ext cx="197644" cy="16902"/>
                    </a:xfrm>
                    <a:custGeom>
                      <a:gdLst>
                        <a:gd name="connsiteX0" fmla="*/ 0 w 197644"/>
                        <a:gd name="connsiteY0" fmla="*/ 7210 h 16902"/>
                        <a:gd name="connsiteX1" fmla="*/ 100013 w 197644"/>
                        <a:gd name="connsiteY1" fmla="*/ 16735 h 16902"/>
                        <a:gd name="connsiteX2" fmla="*/ 147638 w 197644"/>
                        <a:gd name="connsiteY2" fmla="*/ 67 h 16902"/>
                        <a:gd name="connsiteX3" fmla="*/ 197644 w 197644"/>
                        <a:gd name="connsiteY3" fmla="*/ 11973 h 16902"/>
                      </a:gdLst>
                      <a:cxnLst>
                        <a:cxn ang="0">
                          <a:pos x="connsiteX0" y="connsiteY0"/>
                        </a:cxn>
                        <a:cxn ang="0">
                          <a:pos x="connsiteX1" y="connsiteY1"/>
                        </a:cxn>
                        <a:cxn ang="0">
                          <a:pos x="connsiteX2" y="connsiteY2"/>
                        </a:cxn>
                        <a:cxn ang="0">
                          <a:pos x="connsiteX3" y="connsiteY3"/>
                        </a:cxn>
                      </a:cxnLst>
                      <a:rect l="l" t="t" r="r" b="b"/>
                      <a:pathLst>
                        <a:path w="197644" h="16902">
                          <a:moveTo>
                            <a:pt x="0" y="7210"/>
                          </a:moveTo>
                          <a:cubicBezTo>
                            <a:pt x="37703" y="12567"/>
                            <a:pt x="75407" y="17925"/>
                            <a:pt x="100013" y="16735"/>
                          </a:cubicBezTo>
                          <a:cubicBezTo>
                            <a:pt x="124619" y="15545"/>
                            <a:pt x="131366" y="861"/>
                            <a:pt x="147638" y="67"/>
                          </a:cubicBezTo>
                          <a:cubicBezTo>
                            <a:pt x="163910" y="-727"/>
                            <a:pt x="180777" y="5623"/>
                            <a:pt x="197644" y="1197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29" name="任意多边形: 形状 228"/>
                    <p:cNvSpPr/>
                    <p:nvPr/>
                  </p:nvSpPr>
                  <p:spPr>
                    <a:xfrm flipH="1">
                      <a:off x="6415343" y="5366540"/>
                      <a:ext cx="197644" cy="16902"/>
                    </a:xfrm>
                    <a:custGeom>
                      <a:gdLst>
                        <a:gd name="connsiteX0" fmla="*/ 0 w 197644"/>
                        <a:gd name="connsiteY0" fmla="*/ 7210 h 16902"/>
                        <a:gd name="connsiteX1" fmla="*/ 100013 w 197644"/>
                        <a:gd name="connsiteY1" fmla="*/ 16735 h 16902"/>
                        <a:gd name="connsiteX2" fmla="*/ 147638 w 197644"/>
                        <a:gd name="connsiteY2" fmla="*/ 67 h 16902"/>
                        <a:gd name="connsiteX3" fmla="*/ 197644 w 197644"/>
                        <a:gd name="connsiteY3" fmla="*/ 11973 h 16902"/>
                      </a:gdLst>
                      <a:cxnLst>
                        <a:cxn ang="0">
                          <a:pos x="connsiteX0" y="connsiteY0"/>
                        </a:cxn>
                        <a:cxn ang="0">
                          <a:pos x="connsiteX1" y="connsiteY1"/>
                        </a:cxn>
                        <a:cxn ang="0">
                          <a:pos x="connsiteX2" y="connsiteY2"/>
                        </a:cxn>
                        <a:cxn ang="0">
                          <a:pos x="connsiteX3" y="connsiteY3"/>
                        </a:cxn>
                      </a:cxnLst>
                      <a:rect l="l" t="t" r="r" b="b"/>
                      <a:pathLst>
                        <a:path w="197644" h="16902">
                          <a:moveTo>
                            <a:pt x="0" y="7210"/>
                          </a:moveTo>
                          <a:cubicBezTo>
                            <a:pt x="37703" y="12567"/>
                            <a:pt x="75407" y="17925"/>
                            <a:pt x="100013" y="16735"/>
                          </a:cubicBezTo>
                          <a:cubicBezTo>
                            <a:pt x="124619" y="15545"/>
                            <a:pt x="131366" y="861"/>
                            <a:pt x="147638" y="67"/>
                          </a:cubicBezTo>
                          <a:cubicBezTo>
                            <a:pt x="163910" y="-727"/>
                            <a:pt x="180777" y="5623"/>
                            <a:pt x="197644" y="1197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211" name="组合 210"/>
                  <p:cNvGrpSpPr/>
                  <p:nvPr/>
                </p:nvGrpSpPr>
                <p:grpSpPr>
                  <a:xfrm>
                    <a:off x="6398549" y="5817057"/>
                    <a:ext cx="262870" cy="108000"/>
                    <a:chOff x="6365936" y="5337395"/>
                    <a:chExt cx="262870" cy="108000"/>
                  </a:xfrm>
                </p:grpSpPr>
                <p:sp>
                  <p:nvSpPr>
                    <p:cNvPr id="224" name="椭圆 223"/>
                    <p:cNvSpPr/>
                    <p:nvPr/>
                  </p:nvSpPr>
                  <p:spPr>
                    <a:xfrm>
                      <a:off x="6365936" y="5337395"/>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25" name="任意多边形: 形状 224"/>
                    <p:cNvSpPr/>
                    <p:nvPr/>
                  </p:nvSpPr>
                  <p:spPr>
                    <a:xfrm flipH="1">
                      <a:off x="6431162" y="5404136"/>
                      <a:ext cx="197644" cy="16902"/>
                    </a:xfrm>
                    <a:custGeom>
                      <a:gdLst>
                        <a:gd name="connsiteX0" fmla="*/ 0 w 197644"/>
                        <a:gd name="connsiteY0" fmla="*/ 7210 h 16902"/>
                        <a:gd name="connsiteX1" fmla="*/ 100013 w 197644"/>
                        <a:gd name="connsiteY1" fmla="*/ 16735 h 16902"/>
                        <a:gd name="connsiteX2" fmla="*/ 147638 w 197644"/>
                        <a:gd name="connsiteY2" fmla="*/ 67 h 16902"/>
                        <a:gd name="connsiteX3" fmla="*/ 197644 w 197644"/>
                        <a:gd name="connsiteY3" fmla="*/ 11973 h 16902"/>
                      </a:gdLst>
                      <a:cxnLst>
                        <a:cxn ang="0">
                          <a:pos x="connsiteX0" y="connsiteY0"/>
                        </a:cxn>
                        <a:cxn ang="0">
                          <a:pos x="connsiteX1" y="connsiteY1"/>
                        </a:cxn>
                        <a:cxn ang="0">
                          <a:pos x="connsiteX2" y="connsiteY2"/>
                        </a:cxn>
                        <a:cxn ang="0">
                          <a:pos x="connsiteX3" y="connsiteY3"/>
                        </a:cxn>
                      </a:cxnLst>
                      <a:rect l="l" t="t" r="r" b="b"/>
                      <a:pathLst>
                        <a:path w="197644" h="16902">
                          <a:moveTo>
                            <a:pt x="0" y="7210"/>
                          </a:moveTo>
                          <a:cubicBezTo>
                            <a:pt x="37703" y="12567"/>
                            <a:pt x="75407" y="17925"/>
                            <a:pt x="100013" y="16735"/>
                          </a:cubicBezTo>
                          <a:cubicBezTo>
                            <a:pt x="124619" y="15545"/>
                            <a:pt x="131366" y="861"/>
                            <a:pt x="147638" y="67"/>
                          </a:cubicBezTo>
                          <a:cubicBezTo>
                            <a:pt x="163910" y="-727"/>
                            <a:pt x="180777" y="5623"/>
                            <a:pt x="197644" y="1197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26" name="任意多边形: 形状 225"/>
                    <p:cNvSpPr/>
                    <p:nvPr/>
                  </p:nvSpPr>
                  <p:spPr>
                    <a:xfrm flipH="1">
                      <a:off x="6415343" y="5366540"/>
                      <a:ext cx="197644" cy="16902"/>
                    </a:xfrm>
                    <a:custGeom>
                      <a:gdLst>
                        <a:gd name="connsiteX0" fmla="*/ 0 w 197644"/>
                        <a:gd name="connsiteY0" fmla="*/ 7210 h 16902"/>
                        <a:gd name="connsiteX1" fmla="*/ 100013 w 197644"/>
                        <a:gd name="connsiteY1" fmla="*/ 16735 h 16902"/>
                        <a:gd name="connsiteX2" fmla="*/ 147638 w 197644"/>
                        <a:gd name="connsiteY2" fmla="*/ 67 h 16902"/>
                        <a:gd name="connsiteX3" fmla="*/ 197644 w 197644"/>
                        <a:gd name="connsiteY3" fmla="*/ 11973 h 16902"/>
                      </a:gdLst>
                      <a:cxnLst>
                        <a:cxn ang="0">
                          <a:pos x="connsiteX0" y="connsiteY0"/>
                        </a:cxn>
                        <a:cxn ang="0">
                          <a:pos x="connsiteX1" y="connsiteY1"/>
                        </a:cxn>
                        <a:cxn ang="0">
                          <a:pos x="connsiteX2" y="connsiteY2"/>
                        </a:cxn>
                        <a:cxn ang="0">
                          <a:pos x="connsiteX3" y="connsiteY3"/>
                        </a:cxn>
                      </a:cxnLst>
                      <a:rect l="l" t="t" r="r" b="b"/>
                      <a:pathLst>
                        <a:path w="197644" h="16902">
                          <a:moveTo>
                            <a:pt x="0" y="7210"/>
                          </a:moveTo>
                          <a:cubicBezTo>
                            <a:pt x="37703" y="12567"/>
                            <a:pt x="75407" y="17925"/>
                            <a:pt x="100013" y="16735"/>
                          </a:cubicBezTo>
                          <a:cubicBezTo>
                            <a:pt x="124619" y="15545"/>
                            <a:pt x="131366" y="861"/>
                            <a:pt x="147638" y="67"/>
                          </a:cubicBezTo>
                          <a:cubicBezTo>
                            <a:pt x="163910" y="-727"/>
                            <a:pt x="180777" y="5623"/>
                            <a:pt x="197644" y="1197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212" name="组合 211"/>
                  <p:cNvGrpSpPr/>
                  <p:nvPr/>
                </p:nvGrpSpPr>
                <p:grpSpPr>
                  <a:xfrm>
                    <a:off x="6406943" y="5943683"/>
                    <a:ext cx="262870" cy="108000"/>
                    <a:chOff x="6365936" y="5337395"/>
                    <a:chExt cx="262870" cy="108000"/>
                  </a:xfrm>
                </p:grpSpPr>
                <p:sp>
                  <p:nvSpPr>
                    <p:cNvPr id="221" name="椭圆 220"/>
                    <p:cNvSpPr/>
                    <p:nvPr/>
                  </p:nvSpPr>
                  <p:spPr>
                    <a:xfrm>
                      <a:off x="6365936" y="5337395"/>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22" name="任意多边形: 形状 221"/>
                    <p:cNvSpPr/>
                    <p:nvPr/>
                  </p:nvSpPr>
                  <p:spPr>
                    <a:xfrm flipH="1">
                      <a:off x="6431162" y="5404136"/>
                      <a:ext cx="197644" cy="16902"/>
                    </a:xfrm>
                    <a:custGeom>
                      <a:gdLst>
                        <a:gd name="connsiteX0" fmla="*/ 0 w 197644"/>
                        <a:gd name="connsiteY0" fmla="*/ 7210 h 16902"/>
                        <a:gd name="connsiteX1" fmla="*/ 100013 w 197644"/>
                        <a:gd name="connsiteY1" fmla="*/ 16735 h 16902"/>
                        <a:gd name="connsiteX2" fmla="*/ 147638 w 197644"/>
                        <a:gd name="connsiteY2" fmla="*/ 67 h 16902"/>
                        <a:gd name="connsiteX3" fmla="*/ 197644 w 197644"/>
                        <a:gd name="connsiteY3" fmla="*/ 11973 h 16902"/>
                      </a:gdLst>
                      <a:cxnLst>
                        <a:cxn ang="0">
                          <a:pos x="connsiteX0" y="connsiteY0"/>
                        </a:cxn>
                        <a:cxn ang="0">
                          <a:pos x="connsiteX1" y="connsiteY1"/>
                        </a:cxn>
                        <a:cxn ang="0">
                          <a:pos x="connsiteX2" y="connsiteY2"/>
                        </a:cxn>
                        <a:cxn ang="0">
                          <a:pos x="connsiteX3" y="connsiteY3"/>
                        </a:cxn>
                      </a:cxnLst>
                      <a:rect l="l" t="t" r="r" b="b"/>
                      <a:pathLst>
                        <a:path w="197644" h="16902">
                          <a:moveTo>
                            <a:pt x="0" y="7210"/>
                          </a:moveTo>
                          <a:cubicBezTo>
                            <a:pt x="37703" y="12567"/>
                            <a:pt x="75407" y="17925"/>
                            <a:pt x="100013" y="16735"/>
                          </a:cubicBezTo>
                          <a:cubicBezTo>
                            <a:pt x="124619" y="15545"/>
                            <a:pt x="131366" y="861"/>
                            <a:pt x="147638" y="67"/>
                          </a:cubicBezTo>
                          <a:cubicBezTo>
                            <a:pt x="163910" y="-727"/>
                            <a:pt x="180777" y="5623"/>
                            <a:pt x="197644" y="1197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23" name="任意多边形: 形状 222"/>
                    <p:cNvSpPr/>
                    <p:nvPr/>
                  </p:nvSpPr>
                  <p:spPr>
                    <a:xfrm flipH="1">
                      <a:off x="6415343" y="5366540"/>
                      <a:ext cx="197644" cy="16902"/>
                    </a:xfrm>
                    <a:custGeom>
                      <a:gdLst>
                        <a:gd name="connsiteX0" fmla="*/ 0 w 197644"/>
                        <a:gd name="connsiteY0" fmla="*/ 7210 h 16902"/>
                        <a:gd name="connsiteX1" fmla="*/ 100013 w 197644"/>
                        <a:gd name="connsiteY1" fmla="*/ 16735 h 16902"/>
                        <a:gd name="connsiteX2" fmla="*/ 147638 w 197644"/>
                        <a:gd name="connsiteY2" fmla="*/ 67 h 16902"/>
                        <a:gd name="connsiteX3" fmla="*/ 197644 w 197644"/>
                        <a:gd name="connsiteY3" fmla="*/ 11973 h 16902"/>
                      </a:gdLst>
                      <a:cxnLst>
                        <a:cxn ang="0">
                          <a:pos x="connsiteX0" y="connsiteY0"/>
                        </a:cxn>
                        <a:cxn ang="0">
                          <a:pos x="connsiteX1" y="connsiteY1"/>
                        </a:cxn>
                        <a:cxn ang="0">
                          <a:pos x="connsiteX2" y="connsiteY2"/>
                        </a:cxn>
                        <a:cxn ang="0">
                          <a:pos x="connsiteX3" y="connsiteY3"/>
                        </a:cxn>
                      </a:cxnLst>
                      <a:rect l="l" t="t" r="r" b="b"/>
                      <a:pathLst>
                        <a:path w="197644" h="16902">
                          <a:moveTo>
                            <a:pt x="0" y="7210"/>
                          </a:moveTo>
                          <a:cubicBezTo>
                            <a:pt x="37703" y="12567"/>
                            <a:pt x="75407" y="17925"/>
                            <a:pt x="100013" y="16735"/>
                          </a:cubicBezTo>
                          <a:cubicBezTo>
                            <a:pt x="124619" y="15545"/>
                            <a:pt x="131366" y="861"/>
                            <a:pt x="147638" y="67"/>
                          </a:cubicBezTo>
                          <a:cubicBezTo>
                            <a:pt x="163910" y="-727"/>
                            <a:pt x="180777" y="5623"/>
                            <a:pt x="197644" y="1197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213" name="组合 212"/>
                  <p:cNvGrpSpPr/>
                  <p:nvPr/>
                </p:nvGrpSpPr>
                <p:grpSpPr>
                  <a:xfrm>
                    <a:off x="6423528" y="6074703"/>
                    <a:ext cx="262870" cy="108000"/>
                    <a:chOff x="6365936" y="5337395"/>
                    <a:chExt cx="262870" cy="108000"/>
                  </a:xfrm>
                </p:grpSpPr>
                <p:sp>
                  <p:nvSpPr>
                    <p:cNvPr id="218" name="椭圆 217"/>
                    <p:cNvSpPr/>
                    <p:nvPr/>
                  </p:nvSpPr>
                  <p:spPr>
                    <a:xfrm>
                      <a:off x="6365936" y="5337395"/>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19" name="任意多边形: 形状 218"/>
                    <p:cNvSpPr/>
                    <p:nvPr/>
                  </p:nvSpPr>
                  <p:spPr>
                    <a:xfrm flipH="1">
                      <a:off x="6431162" y="5404136"/>
                      <a:ext cx="197644" cy="16902"/>
                    </a:xfrm>
                    <a:custGeom>
                      <a:gdLst>
                        <a:gd name="connsiteX0" fmla="*/ 0 w 197644"/>
                        <a:gd name="connsiteY0" fmla="*/ 7210 h 16902"/>
                        <a:gd name="connsiteX1" fmla="*/ 100013 w 197644"/>
                        <a:gd name="connsiteY1" fmla="*/ 16735 h 16902"/>
                        <a:gd name="connsiteX2" fmla="*/ 147638 w 197644"/>
                        <a:gd name="connsiteY2" fmla="*/ 67 h 16902"/>
                        <a:gd name="connsiteX3" fmla="*/ 197644 w 197644"/>
                        <a:gd name="connsiteY3" fmla="*/ 11973 h 16902"/>
                      </a:gdLst>
                      <a:cxnLst>
                        <a:cxn ang="0">
                          <a:pos x="connsiteX0" y="connsiteY0"/>
                        </a:cxn>
                        <a:cxn ang="0">
                          <a:pos x="connsiteX1" y="connsiteY1"/>
                        </a:cxn>
                        <a:cxn ang="0">
                          <a:pos x="connsiteX2" y="connsiteY2"/>
                        </a:cxn>
                        <a:cxn ang="0">
                          <a:pos x="connsiteX3" y="connsiteY3"/>
                        </a:cxn>
                      </a:cxnLst>
                      <a:rect l="l" t="t" r="r" b="b"/>
                      <a:pathLst>
                        <a:path w="197644" h="16902">
                          <a:moveTo>
                            <a:pt x="0" y="7210"/>
                          </a:moveTo>
                          <a:cubicBezTo>
                            <a:pt x="37703" y="12567"/>
                            <a:pt x="75407" y="17925"/>
                            <a:pt x="100013" y="16735"/>
                          </a:cubicBezTo>
                          <a:cubicBezTo>
                            <a:pt x="124619" y="15545"/>
                            <a:pt x="131366" y="861"/>
                            <a:pt x="147638" y="67"/>
                          </a:cubicBezTo>
                          <a:cubicBezTo>
                            <a:pt x="163910" y="-727"/>
                            <a:pt x="180777" y="5623"/>
                            <a:pt x="197644" y="1197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20" name="任意多边形: 形状 219"/>
                    <p:cNvSpPr/>
                    <p:nvPr/>
                  </p:nvSpPr>
                  <p:spPr>
                    <a:xfrm flipH="1">
                      <a:off x="6415343" y="5366540"/>
                      <a:ext cx="197644" cy="16902"/>
                    </a:xfrm>
                    <a:custGeom>
                      <a:gdLst>
                        <a:gd name="connsiteX0" fmla="*/ 0 w 197644"/>
                        <a:gd name="connsiteY0" fmla="*/ 7210 h 16902"/>
                        <a:gd name="connsiteX1" fmla="*/ 100013 w 197644"/>
                        <a:gd name="connsiteY1" fmla="*/ 16735 h 16902"/>
                        <a:gd name="connsiteX2" fmla="*/ 147638 w 197644"/>
                        <a:gd name="connsiteY2" fmla="*/ 67 h 16902"/>
                        <a:gd name="connsiteX3" fmla="*/ 197644 w 197644"/>
                        <a:gd name="connsiteY3" fmla="*/ 11973 h 16902"/>
                      </a:gdLst>
                      <a:cxnLst>
                        <a:cxn ang="0">
                          <a:pos x="connsiteX0" y="connsiteY0"/>
                        </a:cxn>
                        <a:cxn ang="0">
                          <a:pos x="connsiteX1" y="connsiteY1"/>
                        </a:cxn>
                        <a:cxn ang="0">
                          <a:pos x="connsiteX2" y="connsiteY2"/>
                        </a:cxn>
                        <a:cxn ang="0">
                          <a:pos x="connsiteX3" y="connsiteY3"/>
                        </a:cxn>
                      </a:cxnLst>
                      <a:rect l="l" t="t" r="r" b="b"/>
                      <a:pathLst>
                        <a:path w="197644" h="16902">
                          <a:moveTo>
                            <a:pt x="0" y="7210"/>
                          </a:moveTo>
                          <a:cubicBezTo>
                            <a:pt x="37703" y="12567"/>
                            <a:pt x="75407" y="17925"/>
                            <a:pt x="100013" y="16735"/>
                          </a:cubicBezTo>
                          <a:cubicBezTo>
                            <a:pt x="124619" y="15545"/>
                            <a:pt x="131366" y="861"/>
                            <a:pt x="147638" y="67"/>
                          </a:cubicBezTo>
                          <a:cubicBezTo>
                            <a:pt x="163910" y="-727"/>
                            <a:pt x="180777" y="5623"/>
                            <a:pt x="197644" y="1197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214" name="组合 213"/>
                  <p:cNvGrpSpPr/>
                  <p:nvPr/>
                </p:nvGrpSpPr>
                <p:grpSpPr>
                  <a:xfrm>
                    <a:off x="6431162" y="6200772"/>
                    <a:ext cx="262870" cy="108000"/>
                    <a:chOff x="6365936" y="5337395"/>
                    <a:chExt cx="262870" cy="108000"/>
                  </a:xfrm>
                </p:grpSpPr>
                <p:sp>
                  <p:nvSpPr>
                    <p:cNvPr id="215" name="椭圆 214"/>
                    <p:cNvSpPr/>
                    <p:nvPr/>
                  </p:nvSpPr>
                  <p:spPr>
                    <a:xfrm>
                      <a:off x="6365936" y="5337395"/>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16" name="任意多边形: 形状 215"/>
                    <p:cNvSpPr/>
                    <p:nvPr/>
                  </p:nvSpPr>
                  <p:spPr>
                    <a:xfrm flipH="1">
                      <a:off x="6431162" y="5404136"/>
                      <a:ext cx="197644" cy="16902"/>
                    </a:xfrm>
                    <a:custGeom>
                      <a:gdLst>
                        <a:gd name="connsiteX0" fmla="*/ 0 w 197644"/>
                        <a:gd name="connsiteY0" fmla="*/ 7210 h 16902"/>
                        <a:gd name="connsiteX1" fmla="*/ 100013 w 197644"/>
                        <a:gd name="connsiteY1" fmla="*/ 16735 h 16902"/>
                        <a:gd name="connsiteX2" fmla="*/ 147638 w 197644"/>
                        <a:gd name="connsiteY2" fmla="*/ 67 h 16902"/>
                        <a:gd name="connsiteX3" fmla="*/ 197644 w 197644"/>
                        <a:gd name="connsiteY3" fmla="*/ 11973 h 16902"/>
                      </a:gdLst>
                      <a:cxnLst>
                        <a:cxn ang="0">
                          <a:pos x="connsiteX0" y="connsiteY0"/>
                        </a:cxn>
                        <a:cxn ang="0">
                          <a:pos x="connsiteX1" y="connsiteY1"/>
                        </a:cxn>
                        <a:cxn ang="0">
                          <a:pos x="connsiteX2" y="connsiteY2"/>
                        </a:cxn>
                        <a:cxn ang="0">
                          <a:pos x="connsiteX3" y="connsiteY3"/>
                        </a:cxn>
                      </a:cxnLst>
                      <a:rect l="l" t="t" r="r" b="b"/>
                      <a:pathLst>
                        <a:path w="197644" h="16902">
                          <a:moveTo>
                            <a:pt x="0" y="7210"/>
                          </a:moveTo>
                          <a:cubicBezTo>
                            <a:pt x="37703" y="12567"/>
                            <a:pt x="75407" y="17925"/>
                            <a:pt x="100013" y="16735"/>
                          </a:cubicBezTo>
                          <a:cubicBezTo>
                            <a:pt x="124619" y="15545"/>
                            <a:pt x="131366" y="861"/>
                            <a:pt x="147638" y="67"/>
                          </a:cubicBezTo>
                          <a:cubicBezTo>
                            <a:pt x="163910" y="-727"/>
                            <a:pt x="180777" y="5623"/>
                            <a:pt x="197644" y="1197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17" name="任意多边形: 形状 216"/>
                    <p:cNvSpPr/>
                    <p:nvPr/>
                  </p:nvSpPr>
                  <p:spPr>
                    <a:xfrm flipH="1">
                      <a:off x="6415343" y="5366540"/>
                      <a:ext cx="197644" cy="16902"/>
                    </a:xfrm>
                    <a:custGeom>
                      <a:gdLst>
                        <a:gd name="connsiteX0" fmla="*/ 0 w 197644"/>
                        <a:gd name="connsiteY0" fmla="*/ 7210 h 16902"/>
                        <a:gd name="connsiteX1" fmla="*/ 100013 w 197644"/>
                        <a:gd name="connsiteY1" fmla="*/ 16735 h 16902"/>
                        <a:gd name="connsiteX2" fmla="*/ 147638 w 197644"/>
                        <a:gd name="connsiteY2" fmla="*/ 67 h 16902"/>
                        <a:gd name="connsiteX3" fmla="*/ 197644 w 197644"/>
                        <a:gd name="connsiteY3" fmla="*/ 11973 h 16902"/>
                      </a:gdLst>
                      <a:cxnLst>
                        <a:cxn ang="0">
                          <a:pos x="connsiteX0" y="connsiteY0"/>
                        </a:cxn>
                        <a:cxn ang="0">
                          <a:pos x="connsiteX1" y="connsiteY1"/>
                        </a:cxn>
                        <a:cxn ang="0">
                          <a:pos x="connsiteX2" y="connsiteY2"/>
                        </a:cxn>
                        <a:cxn ang="0">
                          <a:pos x="connsiteX3" y="connsiteY3"/>
                        </a:cxn>
                      </a:cxnLst>
                      <a:rect l="l" t="t" r="r" b="b"/>
                      <a:pathLst>
                        <a:path w="197644" h="16902">
                          <a:moveTo>
                            <a:pt x="0" y="7210"/>
                          </a:moveTo>
                          <a:cubicBezTo>
                            <a:pt x="37703" y="12567"/>
                            <a:pt x="75407" y="17925"/>
                            <a:pt x="100013" y="16735"/>
                          </a:cubicBezTo>
                          <a:cubicBezTo>
                            <a:pt x="124619" y="15545"/>
                            <a:pt x="131366" y="861"/>
                            <a:pt x="147638" y="67"/>
                          </a:cubicBezTo>
                          <a:cubicBezTo>
                            <a:pt x="163910" y="-727"/>
                            <a:pt x="180777" y="5623"/>
                            <a:pt x="197644" y="11973"/>
                          </a:cubicBez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grpSp>
          <p:sp>
            <p:nvSpPr>
              <p:cNvPr id="69" name="任意多边形: 形状 68"/>
              <p:cNvSpPr/>
              <p:nvPr/>
            </p:nvSpPr>
            <p:spPr>
              <a:xfrm>
                <a:off x="6015505" y="2878144"/>
                <a:ext cx="354806" cy="361950"/>
              </a:xfrm>
              <a:custGeom>
                <a:gdLst>
                  <a:gd name="connsiteX0" fmla="*/ 354806 w 354806"/>
                  <a:gd name="connsiteY0" fmla="*/ 361950 h 361950"/>
                  <a:gd name="connsiteX1" fmla="*/ 185738 w 354806"/>
                  <a:gd name="connsiteY1" fmla="*/ 242888 h 361950"/>
                  <a:gd name="connsiteX2" fmla="*/ 0 w 354806"/>
                  <a:gd name="connsiteY2" fmla="*/ 0 h 361950"/>
                </a:gdLst>
                <a:cxnLst>
                  <a:cxn ang="0">
                    <a:pos x="connsiteX0" y="connsiteY0"/>
                  </a:cxn>
                  <a:cxn ang="0">
                    <a:pos x="connsiteX1" y="connsiteY1"/>
                  </a:cxn>
                  <a:cxn ang="0">
                    <a:pos x="connsiteX2" y="connsiteY2"/>
                  </a:cxn>
                </a:cxnLst>
                <a:rect l="l" t="t" r="r" b="b"/>
                <a:pathLst>
                  <a:path w="354806" h="361950">
                    <a:moveTo>
                      <a:pt x="354806" y="361950"/>
                    </a:moveTo>
                    <a:cubicBezTo>
                      <a:pt x="299839" y="332581"/>
                      <a:pt x="244872" y="303213"/>
                      <a:pt x="185738" y="242888"/>
                    </a:cubicBezTo>
                    <a:cubicBezTo>
                      <a:pt x="126604" y="182563"/>
                      <a:pt x="63302" y="91281"/>
                      <a:pt x="0" y="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71" name="任意多边形: 形状 70"/>
              <p:cNvSpPr/>
              <p:nvPr/>
            </p:nvSpPr>
            <p:spPr>
              <a:xfrm>
                <a:off x="6003336" y="2882143"/>
                <a:ext cx="119063" cy="466725"/>
              </a:xfrm>
              <a:custGeom>
                <a:gdLst>
                  <a:gd name="connsiteX0" fmla="*/ 119063 w 119063"/>
                  <a:gd name="connsiteY0" fmla="*/ 466725 h 466725"/>
                  <a:gd name="connsiteX1" fmla="*/ 85725 w 119063"/>
                  <a:gd name="connsiteY1" fmla="*/ 228600 h 466725"/>
                  <a:gd name="connsiteX2" fmla="*/ 0 w 119063"/>
                  <a:gd name="connsiteY2" fmla="*/ 0 h 466725"/>
                </a:gdLst>
                <a:cxnLst>
                  <a:cxn ang="0">
                    <a:pos x="connsiteX0" y="connsiteY0"/>
                  </a:cxn>
                  <a:cxn ang="0">
                    <a:pos x="connsiteX1" y="connsiteY1"/>
                  </a:cxn>
                  <a:cxn ang="0">
                    <a:pos x="connsiteX2" y="connsiteY2"/>
                  </a:cxn>
                </a:cxnLst>
                <a:rect l="l" t="t" r="r" b="b"/>
                <a:pathLst>
                  <a:path w="119063" h="466725">
                    <a:moveTo>
                      <a:pt x="119063" y="466725"/>
                    </a:moveTo>
                    <a:cubicBezTo>
                      <a:pt x="112316" y="386556"/>
                      <a:pt x="105569" y="306387"/>
                      <a:pt x="85725" y="228600"/>
                    </a:cubicBezTo>
                    <a:cubicBezTo>
                      <a:pt x="65881" y="150812"/>
                      <a:pt x="32940" y="75406"/>
                      <a:pt x="0" y="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77" name="任意多边形: 形状 76"/>
              <p:cNvSpPr/>
              <p:nvPr/>
            </p:nvSpPr>
            <p:spPr>
              <a:xfrm>
                <a:off x="6457950" y="4271963"/>
                <a:ext cx="169069" cy="381000"/>
              </a:xfrm>
              <a:custGeom>
                <a:gdLst>
                  <a:gd name="connsiteX0" fmla="*/ 0 w 169069"/>
                  <a:gd name="connsiteY0" fmla="*/ 0 h 381000"/>
                  <a:gd name="connsiteX1" fmla="*/ 88106 w 169069"/>
                  <a:gd name="connsiteY1" fmla="*/ 128587 h 381000"/>
                  <a:gd name="connsiteX2" fmla="*/ 169069 w 169069"/>
                  <a:gd name="connsiteY2" fmla="*/ 381000 h 381000"/>
                </a:gdLst>
                <a:cxnLst>
                  <a:cxn ang="0">
                    <a:pos x="connsiteX0" y="connsiteY0"/>
                  </a:cxn>
                  <a:cxn ang="0">
                    <a:pos x="connsiteX1" y="connsiteY1"/>
                  </a:cxn>
                  <a:cxn ang="0">
                    <a:pos x="connsiteX2" y="connsiteY2"/>
                  </a:cxn>
                </a:cxnLst>
                <a:rect l="l" t="t" r="r" b="b"/>
                <a:pathLst>
                  <a:path w="169069" h="381000">
                    <a:moveTo>
                      <a:pt x="0" y="0"/>
                    </a:moveTo>
                    <a:cubicBezTo>
                      <a:pt x="29964" y="32543"/>
                      <a:pt x="59928" y="65087"/>
                      <a:pt x="88106" y="128587"/>
                    </a:cubicBezTo>
                    <a:cubicBezTo>
                      <a:pt x="116284" y="192087"/>
                      <a:pt x="142676" y="286543"/>
                      <a:pt x="169069" y="38100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sp>
          <p:nvSpPr>
            <p:cNvPr id="76" name="任意多边形: 形状 75"/>
            <p:cNvSpPr/>
            <p:nvPr/>
          </p:nvSpPr>
          <p:spPr>
            <a:xfrm>
              <a:off x="6598428" y="4160044"/>
              <a:ext cx="40497" cy="488789"/>
            </a:xfrm>
            <a:custGeom>
              <a:gdLst>
                <a:gd name="connsiteX0" fmla="*/ 38116 w 40497"/>
                <a:gd name="connsiteY0" fmla="*/ 0 h 488789"/>
                <a:gd name="connsiteX1" fmla="*/ 16 w 40497"/>
                <a:gd name="connsiteY1" fmla="*/ 195262 h 488789"/>
                <a:gd name="connsiteX2" fmla="*/ 33353 w 40497"/>
                <a:gd name="connsiteY2" fmla="*/ 452437 h 488789"/>
                <a:gd name="connsiteX3" fmla="*/ 40497 w 40497"/>
                <a:gd name="connsiteY3" fmla="*/ 481012 h 488789"/>
              </a:gdLst>
              <a:cxnLst>
                <a:cxn ang="0">
                  <a:pos x="connsiteX0" y="connsiteY0"/>
                </a:cxn>
                <a:cxn ang="0">
                  <a:pos x="connsiteX1" y="connsiteY1"/>
                </a:cxn>
                <a:cxn ang="0">
                  <a:pos x="connsiteX2" y="connsiteY2"/>
                </a:cxn>
                <a:cxn ang="0">
                  <a:pos x="connsiteX3" y="connsiteY3"/>
                </a:cxn>
              </a:cxnLst>
              <a:rect l="l" t="t" r="r" b="b"/>
              <a:pathLst>
                <a:path w="40497" h="488789">
                  <a:moveTo>
                    <a:pt x="38116" y="0"/>
                  </a:moveTo>
                  <a:cubicBezTo>
                    <a:pt x="19463" y="59928"/>
                    <a:pt x="810" y="119856"/>
                    <a:pt x="16" y="195262"/>
                  </a:cubicBezTo>
                  <a:cubicBezTo>
                    <a:pt x="-778" y="270668"/>
                    <a:pt x="26606" y="404812"/>
                    <a:pt x="33353" y="452437"/>
                  </a:cubicBezTo>
                  <a:cubicBezTo>
                    <a:pt x="40100" y="500062"/>
                    <a:pt x="40298" y="490537"/>
                    <a:pt x="40497" y="481012"/>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83" name="组合 82"/>
          <p:cNvGrpSpPr/>
          <p:nvPr/>
        </p:nvGrpSpPr>
        <p:grpSpPr>
          <a:xfrm>
            <a:off x="9498399" y="0"/>
            <a:ext cx="2591357" cy="2477853"/>
            <a:chOff x="8136324" y="-41662"/>
            <a:chExt cx="2591357" cy="2477853"/>
          </a:xfrm>
        </p:grpSpPr>
        <p:sp>
          <p:nvSpPr>
            <p:cNvPr id="10" name="文本框 9"/>
            <p:cNvSpPr txBox="1"/>
            <p:nvPr/>
          </p:nvSpPr>
          <p:spPr>
            <a:xfrm>
              <a:off x="8583947" y="628733"/>
              <a:ext cx="1025145" cy="59036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rPr>
                <a:t>肺泡</a:t>
              </a:r>
              <a:endParaRPr kumimoji="0" lang="zh-CN" altLang="en-US" sz="3200" b="1"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endParaRPr>
            </a:p>
          </p:txBody>
        </p:sp>
        <p:grpSp>
          <p:nvGrpSpPr>
            <p:cNvPr id="173" name="组合 172"/>
            <p:cNvGrpSpPr/>
            <p:nvPr/>
          </p:nvGrpSpPr>
          <p:grpSpPr>
            <a:xfrm rot="2438502">
              <a:off x="8372513" y="384642"/>
              <a:ext cx="317723" cy="423985"/>
              <a:chOff x="10902950" y="4578350"/>
              <a:chExt cx="519553" cy="827443"/>
            </a:xfrm>
            <a:solidFill>
              <a:schemeClr val="bg1"/>
            </a:solidFill>
          </p:grpSpPr>
          <p:sp>
            <p:nvSpPr>
              <p:cNvPr id="174" name="椭圆 173"/>
              <p:cNvSpPr/>
              <p:nvPr/>
            </p:nvSpPr>
            <p:spPr>
              <a:xfrm>
                <a:off x="10902950" y="4578350"/>
                <a:ext cx="519553" cy="827443"/>
              </a:xfrm>
              <a:prstGeom prst="ellipse">
                <a:avLst/>
              </a:prstGeom>
              <a:solidFill>
                <a:schemeClr val="accent1">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175" name="椭圆 174"/>
              <p:cNvSpPr/>
              <p:nvPr/>
            </p:nvSpPr>
            <p:spPr>
              <a:xfrm>
                <a:off x="11180883" y="4912996"/>
                <a:ext cx="126348" cy="1616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239" name="组合 238"/>
            <p:cNvGrpSpPr/>
            <p:nvPr/>
          </p:nvGrpSpPr>
          <p:grpSpPr>
            <a:xfrm rot="594544">
              <a:off x="8143269" y="736766"/>
              <a:ext cx="317723" cy="423985"/>
              <a:chOff x="10902950" y="4578350"/>
              <a:chExt cx="519553" cy="827443"/>
            </a:xfrm>
            <a:solidFill>
              <a:schemeClr val="bg1"/>
            </a:solidFill>
          </p:grpSpPr>
          <p:sp>
            <p:nvSpPr>
              <p:cNvPr id="240" name="椭圆 239"/>
              <p:cNvSpPr/>
              <p:nvPr/>
            </p:nvSpPr>
            <p:spPr>
              <a:xfrm>
                <a:off x="10902950" y="4578350"/>
                <a:ext cx="519553" cy="827443"/>
              </a:xfrm>
              <a:prstGeom prst="ellipse">
                <a:avLst/>
              </a:prstGeom>
              <a:solidFill>
                <a:schemeClr val="accent1">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41" name="椭圆 240"/>
              <p:cNvSpPr/>
              <p:nvPr/>
            </p:nvSpPr>
            <p:spPr>
              <a:xfrm>
                <a:off x="11205029" y="4850821"/>
                <a:ext cx="126348" cy="1616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242" name="组合 241"/>
            <p:cNvGrpSpPr/>
            <p:nvPr/>
          </p:nvGrpSpPr>
          <p:grpSpPr>
            <a:xfrm rot="21110820">
              <a:off x="8136324" y="1170596"/>
              <a:ext cx="317723" cy="423985"/>
              <a:chOff x="10902950" y="4578350"/>
              <a:chExt cx="519553" cy="827443"/>
            </a:xfrm>
            <a:solidFill>
              <a:schemeClr val="bg1"/>
            </a:solidFill>
          </p:grpSpPr>
          <p:sp>
            <p:nvSpPr>
              <p:cNvPr id="243" name="椭圆 242"/>
              <p:cNvSpPr/>
              <p:nvPr/>
            </p:nvSpPr>
            <p:spPr>
              <a:xfrm>
                <a:off x="10902950" y="4578350"/>
                <a:ext cx="519553" cy="827443"/>
              </a:xfrm>
              <a:prstGeom prst="ellipse">
                <a:avLst/>
              </a:prstGeom>
              <a:solidFill>
                <a:schemeClr val="accent1">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44" name="椭圆 243"/>
              <p:cNvSpPr/>
              <p:nvPr/>
            </p:nvSpPr>
            <p:spPr>
              <a:xfrm>
                <a:off x="11061386" y="4717698"/>
                <a:ext cx="126348" cy="1616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245" name="组合 244"/>
            <p:cNvGrpSpPr/>
            <p:nvPr/>
          </p:nvGrpSpPr>
          <p:grpSpPr>
            <a:xfrm rot="19896236">
              <a:off x="8269094" y="1557516"/>
              <a:ext cx="317723" cy="423985"/>
              <a:chOff x="10902950" y="4578350"/>
              <a:chExt cx="519553" cy="827443"/>
            </a:xfrm>
            <a:solidFill>
              <a:schemeClr val="bg1"/>
            </a:solidFill>
          </p:grpSpPr>
          <p:sp>
            <p:nvSpPr>
              <p:cNvPr id="246" name="椭圆 245"/>
              <p:cNvSpPr/>
              <p:nvPr/>
            </p:nvSpPr>
            <p:spPr>
              <a:xfrm>
                <a:off x="10902950" y="4578350"/>
                <a:ext cx="519553" cy="827443"/>
              </a:xfrm>
              <a:prstGeom prst="ellipse">
                <a:avLst/>
              </a:prstGeom>
              <a:solidFill>
                <a:schemeClr val="accent1">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47" name="椭圆 246"/>
              <p:cNvSpPr/>
              <p:nvPr/>
            </p:nvSpPr>
            <p:spPr>
              <a:xfrm>
                <a:off x="11090636" y="4917872"/>
                <a:ext cx="126348" cy="1616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248" name="组合 247"/>
            <p:cNvGrpSpPr/>
            <p:nvPr/>
          </p:nvGrpSpPr>
          <p:grpSpPr>
            <a:xfrm rot="18491108">
              <a:off x="8540912" y="1879756"/>
              <a:ext cx="317723" cy="423985"/>
              <a:chOff x="10902950" y="4578350"/>
              <a:chExt cx="519553" cy="827443"/>
            </a:xfrm>
            <a:solidFill>
              <a:schemeClr val="bg1"/>
            </a:solidFill>
          </p:grpSpPr>
          <p:sp>
            <p:nvSpPr>
              <p:cNvPr id="249" name="椭圆 248"/>
              <p:cNvSpPr/>
              <p:nvPr/>
            </p:nvSpPr>
            <p:spPr>
              <a:xfrm>
                <a:off x="10902950" y="4578350"/>
                <a:ext cx="519553" cy="827443"/>
              </a:xfrm>
              <a:prstGeom prst="ellipse">
                <a:avLst/>
              </a:prstGeom>
              <a:solidFill>
                <a:schemeClr val="accent1">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50" name="椭圆 249"/>
              <p:cNvSpPr/>
              <p:nvPr/>
            </p:nvSpPr>
            <p:spPr>
              <a:xfrm>
                <a:off x="11159374" y="4742119"/>
                <a:ext cx="126348" cy="1616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251" name="组合 250"/>
            <p:cNvGrpSpPr/>
            <p:nvPr/>
          </p:nvGrpSpPr>
          <p:grpSpPr>
            <a:xfrm rot="17049848">
              <a:off x="8926134" y="2046185"/>
              <a:ext cx="317723" cy="423985"/>
              <a:chOff x="10902950" y="4578350"/>
              <a:chExt cx="519553" cy="827443"/>
            </a:xfrm>
            <a:solidFill>
              <a:schemeClr val="bg1"/>
            </a:solidFill>
          </p:grpSpPr>
          <p:sp>
            <p:nvSpPr>
              <p:cNvPr id="252" name="椭圆 251"/>
              <p:cNvSpPr/>
              <p:nvPr/>
            </p:nvSpPr>
            <p:spPr>
              <a:xfrm>
                <a:off x="10902950" y="4578350"/>
                <a:ext cx="519553" cy="827443"/>
              </a:xfrm>
              <a:prstGeom prst="ellipse">
                <a:avLst/>
              </a:prstGeom>
              <a:solidFill>
                <a:schemeClr val="accent1">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53" name="椭圆 252"/>
              <p:cNvSpPr/>
              <p:nvPr/>
            </p:nvSpPr>
            <p:spPr>
              <a:xfrm>
                <a:off x="11105769" y="4736980"/>
                <a:ext cx="126348" cy="1616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254" name="组合 253"/>
            <p:cNvGrpSpPr/>
            <p:nvPr/>
          </p:nvGrpSpPr>
          <p:grpSpPr>
            <a:xfrm rot="15654604">
              <a:off x="9354486" y="2065337"/>
              <a:ext cx="317723" cy="423985"/>
              <a:chOff x="10902950" y="4578350"/>
              <a:chExt cx="519553" cy="827443"/>
            </a:xfrm>
            <a:solidFill>
              <a:schemeClr val="bg1"/>
            </a:solidFill>
          </p:grpSpPr>
          <p:sp>
            <p:nvSpPr>
              <p:cNvPr id="255" name="椭圆 254"/>
              <p:cNvSpPr/>
              <p:nvPr/>
            </p:nvSpPr>
            <p:spPr>
              <a:xfrm>
                <a:off x="10902950" y="4578350"/>
                <a:ext cx="519553" cy="827443"/>
              </a:xfrm>
              <a:prstGeom prst="ellipse">
                <a:avLst/>
              </a:prstGeom>
              <a:solidFill>
                <a:schemeClr val="accent1">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56" name="椭圆 255"/>
              <p:cNvSpPr/>
              <p:nvPr/>
            </p:nvSpPr>
            <p:spPr>
              <a:xfrm>
                <a:off x="11088177" y="4996118"/>
                <a:ext cx="126348" cy="1616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257" name="组合 256"/>
            <p:cNvGrpSpPr/>
            <p:nvPr/>
          </p:nvGrpSpPr>
          <p:grpSpPr>
            <a:xfrm rot="5400000">
              <a:off x="8743812" y="207408"/>
              <a:ext cx="317723" cy="423985"/>
              <a:chOff x="10902950" y="4578350"/>
              <a:chExt cx="519553" cy="827443"/>
            </a:xfrm>
            <a:solidFill>
              <a:schemeClr val="bg1"/>
            </a:solidFill>
          </p:grpSpPr>
          <p:sp>
            <p:nvSpPr>
              <p:cNvPr id="258" name="椭圆 257"/>
              <p:cNvSpPr/>
              <p:nvPr/>
            </p:nvSpPr>
            <p:spPr>
              <a:xfrm>
                <a:off x="10902950" y="4578350"/>
                <a:ext cx="519553" cy="827443"/>
              </a:xfrm>
              <a:prstGeom prst="ellipse">
                <a:avLst/>
              </a:prstGeom>
              <a:solidFill>
                <a:schemeClr val="accent1">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59" name="椭圆 258"/>
              <p:cNvSpPr/>
              <p:nvPr/>
            </p:nvSpPr>
            <p:spPr>
              <a:xfrm>
                <a:off x="11005656" y="4954405"/>
                <a:ext cx="126348" cy="1616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260" name="组合 259"/>
            <p:cNvGrpSpPr/>
            <p:nvPr/>
          </p:nvGrpSpPr>
          <p:grpSpPr>
            <a:xfrm rot="5400000">
              <a:off x="9177761" y="207408"/>
              <a:ext cx="317723" cy="423985"/>
              <a:chOff x="10902950" y="4578350"/>
              <a:chExt cx="519553" cy="827443"/>
            </a:xfrm>
            <a:solidFill>
              <a:schemeClr val="bg1"/>
            </a:solidFill>
          </p:grpSpPr>
          <p:sp>
            <p:nvSpPr>
              <p:cNvPr id="261" name="椭圆 260"/>
              <p:cNvSpPr/>
              <p:nvPr/>
            </p:nvSpPr>
            <p:spPr>
              <a:xfrm>
                <a:off x="10902950" y="4578350"/>
                <a:ext cx="519553" cy="827443"/>
              </a:xfrm>
              <a:prstGeom prst="ellipse">
                <a:avLst/>
              </a:prstGeom>
              <a:solidFill>
                <a:schemeClr val="accent1">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62" name="椭圆 261"/>
              <p:cNvSpPr/>
              <p:nvPr/>
            </p:nvSpPr>
            <p:spPr>
              <a:xfrm>
                <a:off x="11134223" y="4984557"/>
                <a:ext cx="126348" cy="1616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263" name="组合 262"/>
            <p:cNvGrpSpPr/>
            <p:nvPr/>
          </p:nvGrpSpPr>
          <p:grpSpPr>
            <a:xfrm rot="13607908">
              <a:off x="9735813" y="1874754"/>
              <a:ext cx="317723" cy="423985"/>
              <a:chOff x="10902950" y="4578350"/>
              <a:chExt cx="519553" cy="827443"/>
            </a:xfrm>
            <a:solidFill>
              <a:schemeClr val="bg1"/>
            </a:solidFill>
          </p:grpSpPr>
          <p:sp>
            <p:nvSpPr>
              <p:cNvPr id="264" name="椭圆 263"/>
              <p:cNvSpPr/>
              <p:nvPr/>
            </p:nvSpPr>
            <p:spPr>
              <a:xfrm>
                <a:off x="10902950" y="4578350"/>
                <a:ext cx="519553" cy="827443"/>
              </a:xfrm>
              <a:prstGeom prst="ellipse">
                <a:avLst/>
              </a:prstGeom>
              <a:solidFill>
                <a:schemeClr val="accent1">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65" name="椭圆 264"/>
              <p:cNvSpPr/>
              <p:nvPr/>
            </p:nvSpPr>
            <p:spPr>
              <a:xfrm>
                <a:off x="11022516" y="4824915"/>
                <a:ext cx="126348" cy="1616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266" name="组合 265"/>
            <p:cNvGrpSpPr/>
            <p:nvPr/>
          </p:nvGrpSpPr>
          <p:grpSpPr>
            <a:xfrm rot="11649541">
              <a:off x="9950800" y="1529984"/>
              <a:ext cx="317723" cy="423985"/>
              <a:chOff x="10902950" y="4578350"/>
              <a:chExt cx="519553" cy="827443"/>
            </a:xfrm>
            <a:solidFill>
              <a:schemeClr val="bg1"/>
            </a:solidFill>
          </p:grpSpPr>
          <p:sp>
            <p:nvSpPr>
              <p:cNvPr id="267" name="椭圆 266"/>
              <p:cNvSpPr/>
              <p:nvPr/>
            </p:nvSpPr>
            <p:spPr>
              <a:xfrm>
                <a:off x="10902950" y="4578350"/>
                <a:ext cx="519553" cy="827443"/>
              </a:xfrm>
              <a:prstGeom prst="ellipse">
                <a:avLst/>
              </a:prstGeom>
              <a:solidFill>
                <a:schemeClr val="accent1">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68" name="椭圆 267"/>
              <p:cNvSpPr/>
              <p:nvPr/>
            </p:nvSpPr>
            <p:spPr>
              <a:xfrm>
                <a:off x="11181798" y="4859469"/>
                <a:ext cx="126348" cy="1616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269" name="组合 268"/>
            <p:cNvGrpSpPr/>
            <p:nvPr/>
          </p:nvGrpSpPr>
          <p:grpSpPr>
            <a:xfrm rot="10455602">
              <a:off x="9969668" y="1099219"/>
              <a:ext cx="317723" cy="423985"/>
              <a:chOff x="10902950" y="4578350"/>
              <a:chExt cx="519553" cy="827443"/>
            </a:xfrm>
            <a:solidFill>
              <a:schemeClr val="bg1"/>
            </a:solidFill>
          </p:grpSpPr>
          <p:sp>
            <p:nvSpPr>
              <p:cNvPr id="270" name="椭圆 269"/>
              <p:cNvSpPr/>
              <p:nvPr/>
            </p:nvSpPr>
            <p:spPr>
              <a:xfrm>
                <a:off x="10902950" y="4578350"/>
                <a:ext cx="519553" cy="827443"/>
              </a:xfrm>
              <a:prstGeom prst="ellipse">
                <a:avLst/>
              </a:prstGeom>
              <a:solidFill>
                <a:schemeClr val="accent1">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71" name="椭圆 270"/>
              <p:cNvSpPr/>
              <p:nvPr/>
            </p:nvSpPr>
            <p:spPr>
              <a:xfrm>
                <a:off x="11063900" y="4940507"/>
                <a:ext cx="126348" cy="1616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272" name="组合 271"/>
            <p:cNvGrpSpPr/>
            <p:nvPr/>
          </p:nvGrpSpPr>
          <p:grpSpPr>
            <a:xfrm rot="12440309">
              <a:off x="10076583" y="693011"/>
              <a:ext cx="317723" cy="423985"/>
              <a:chOff x="10902950" y="4578350"/>
              <a:chExt cx="519553" cy="827443"/>
            </a:xfrm>
            <a:solidFill>
              <a:schemeClr val="bg1"/>
            </a:solidFill>
          </p:grpSpPr>
          <p:sp>
            <p:nvSpPr>
              <p:cNvPr id="273" name="椭圆 272"/>
              <p:cNvSpPr/>
              <p:nvPr/>
            </p:nvSpPr>
            <p:spPr>
              <a:xfrm>
                <a:off x="10902950" y="4578350"/>
                <a:ext cx="519553" cy="827443"/>
              </a:xfrm>
              <a:prstGeom prst="ellipse">
                <a:avLst/>
              </a:prstGeom>
              <a:solidFill>
                <a:schemeClr val="accent1">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74" name="椭圆 273"/>
              <p:cNvSpPr/>
              <p:nvPr/>
            </p:nvSpPr>
            <p:spPr>
              <a:xfrm>
                <a:off x="11023352" y="4919536"/>
                <a:ext cx="126348" cy="1616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275" name="组合 274"/>
            <p:cNvGrpSpPr/>
            <p:nvPr/>
          </p:nvGrpSpPr>
          <p:grpSpPr>
            <a:xfrm rot="15192232">
              <a:off x="9608422" y="94730"/>
              <a:ext cx="317723" cy="423985"/>
              <a:chOff x="10902950" y="4578350"/>
              <a:chExt cx="519553" cy="827443"/>
            </a:xfrm>
            <a:solidFill>
              <a:schemeClr val="bg1"/>
            </a:solidFill>
          </p:grpSpPr>
          <p:sp>
            <p:nvSpPr>
              <p:cNvPr id="276" name="椭圆 275"/>
              <p:cNvSpPr/>
              <p:nvPr/>
            </p:nvSpPr>
            <p:spPr>
              <a:xfrm>
                <a:off x="10902950" y="4578350"/>
                <a:ext cx="519553" cy="827443"/>
              </a:xfrm>
              <a:prstGeom prst="ellipse">
                <a:avLst/>
              </a:prstGeom>
              <a:solidFill>
                <a:schemeClr val="accent1">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77" name="椭圆 276"/>
              <p:cNvSpPr/>
              <p:nvPr/>
            </p:nvSpPr>
            <p:spPr>
              <a:xfrm>
                <a:off x="11087596" y="4768496"/>
                <a:ext cx="126348" cy="1616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278" name="组合 277"/>
            <p:cNvGrpSpPr/>
            <p:nvPr/>
          </p:nvGrpSpPr>
          <p:grpSpPr>
            <a:xfrm rot="13860921">
              <a:off x="10356827" y="366007"/>
              <a:ext cx="317723" cy="423985"/>
              <a:chOff x="10902950" y="4578350"/>
              <a:chExt cx="519553" cy="827443"/>
            </a:xfrm>
            <a:solidFill>
              <a:schemeClr val="bg1"/>
            </a:solidFill>
          </p:grpSpPr>
          <p:sp>
            <p:nvSpPr>
              <p:cNvPr id="279" name="椭圆 278"/>
              <p:cNvSpPr/>
              <p:nvPr/>
            </p:nvSpPr>
            <p:spPr>
              <a:xfrm>
                <a:off x="10902950" y="4578350"/>
                <a:ext cx="519553" cy="827443"/>
              </a:xfrm>
              <a:prstGeom prst="ellipse">
                <a:avLst/>
              </a:prstGeom>
              <a:solidFill>
                <a:schemeClr val="accent1">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80" name="椭圆 279"/>
              <p:cNvSpPr/>
              <p:nvPr/>
            </p:nvSpPr>
            <p:spPr>
              <a:xfrm>
                <a:off x="11188304" y="4960104"/>
                <a:ext cx="126348" cy="1616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nvGrpSpPr>
            <p:cNvPr id="281" name="组合 280"/>
            <p:cNvGrpSpPr/>
            <p:nvPr/>
          </p:nvGrpSpPr>
          <p:grpSpPr>
            <a:xfrm rot="15013855">
              <a:off x="10000458" y="-94793"/>
              <a:ext cx="317723" cy="423985"/>
              <a:chOff x="10902950" y="4578350"/>
              <a:chExt cx="519553" cy="827443"/>
            </a:xfrm>
            <a:solidFill>
              <a:schemeClr val="bg1"/>
            </a:solidFill>
          </p:grpSpPr>
          <p:sp>
            <p:nvSpPr>
              <p:cNvPr id="282" name="椭圆 281"/>
              <p:cNvSpPr/>
              <p:nvPr/>
            </p:nvSpPr>
            <p:spPr>
              <a:xfrm>
                <a:off x="10902950" y="4578350"/>
                <a:ext cx="519553" cy="827443"/>
              </a:xfrm>
              <a:prstGeom prst="ellipse">
                <a:avLst/>
              </a:prstGeom>
              <a:solidFill>
                <a:schemeClr val="accent1">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83" name="椭圆 282"/>
              <p:cNvSpPr/>
              <p:nvPr/>
            </p:nvSpPr>
            <p:spPr>
              <a:xfrm>
                <a:off x="11130717" y="4807780"/>
                <a:ext cx="126348" cy="1616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grpSp>
      </p:grpSp>
      <p:sp>
        <p:nvSpPr>
          <p:cNvPr id="129" name="文本框 128"/>
          <p:cNvSpPr txBox="1"/>
          <p:nvPr/>
        </p:nvSpPr>
        <p:spPr>
          <a:xfrm>
            <a:off x="10334027" y="1512690"/>
            <a:ext cx="6103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srgbClr val="0000FF"/>
                </a:solidFill>
                <a:effectLst/>
                <a:uLnTx/>
                <a:uFillTx/>
                <a:latin typeface="楷体" panose="02010609060101010101" pitchFamily="49" charset="-122"/>
                <a:ea typeface="楷体" panose="02010609060101010101" pitchFamily="49" charset="-122"/>
                <a:cs typeface="Times New Roman" panose="02020603050405020304" pitchFamily="18" charset="0"/>
              </a:rPr>
              <a:t>O</a:t>
            </a:r>
            <a:r>
              <a:rPr kumimoji="0" lang="en-US" altLang="zh-CN" sz="2800" b="1" i="0" u="none" strike="noStrike" kern="1200" cap="none" spc="0" normalizeH="0" baseline="-25000" noProof="0">
                <a:ln>
                  <a:noFill/>
                </a:ln>
                <a:solidFill>
                  <a:srgbClr val="0000FF"/>
                </a:solidFill>
                <a:effectLst/>
                <a:uLnTx/>
                <a:uFillTx/>
                <a:latin typeface="楷体" panose="02010609060101010101" pitchFamily="49" charset="-122"/>
                <a:ea typeface="楷体" panose="02010609060101010101" pitchFamily="49" charset="-122"/>
                <a:cs typeface="Times New Roman" panose="02020603050405020304" pitchFamily="18" charset="0"/>
              </a:rPr>
              <a:t>2</a:t>
            </a:r>
            <a:endParaRPr kumimoji="0" lang="zh-CN" altLang="en-US" sz="2800" b="1" i="0" u="none" strike="noStrike" kern="1200" cap="none" spc="0" normalizeH="0" baseline="0" noProof="0">
              <a:ln>
                <a:noFill/>
              </a:ln>
              <a:solidFill>
                <a:srgbClr val="0000FF"/>
              </a:solidFill>
              <a:effectLst/>
              <a:uLnTx/>
              <a:uFillTx/>
              <a:latin typeface="楷体" panose="02010609060101010101" pitchFamily="49" charset="-122"/>
              <a:ea typeface="楷体" panose="02010609060101010101" pitchFamily="49" charset="-122"/>
              <a:cs typeface="Times New Roman" panose="02020603050405020304" pitchFamily="18" charset="0"/>
            </a:endParaRPr>
          </a:p>
        </p:txBody>
      </p:sp>
      <p:sp>
        <p:nvSpPr>
          <p:cNvPr id="133" name="椭圆 132"/>
          <p:cNvSpPr/>
          <p:nvPr/>
        </p:nvSpPr>
        <p:spPr>
          <a:xfrm rot="9176076">
            <a:off x="8474464" y="2593868"/>
            <a:ext cx="453079" cy="662280"/>
          </a:xfrm>
          <a:prstGeom prst="ellipse">
            <a:avLst/>
          </a:prstGeom>
          <a:solidFill>
            <a:srgbClr val="FF66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137" name="文本框 136"/>
          <p:cNvSpPr txBox="1"/>
          <p:nvPr/>
        </p:nvSpPr>
        <p:spPr>
          <a:xfrm>
            <a:off x="8798235" y="3276087"/>
            <a:ext cx="6103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srgbClr val="0000FF"/>
                </a:solidFill>
                <a:effectLst/>
                <a:uLnTx/>
                <a:uFillTx/>
                <a:latin typeface="楷体" panose="02010609060101010101" pitchFamily="49" charset="-122"/>
                <a:ea typeface="楷体" panose="02010609060101010101" pitchFamily="49" charset="-122"/>
                <a:cs typeface="Times New Roman" panose="02020603050405020304" pitchFamily="18" charset="0"/>
              </a:rPr>
              <a:t>O</a:t>
            </a:r>
            <a:r>
              <a:rPr kumimoji="0" lang="en-US" altLang="zh-CN" sz="2800" b="1" i="0" u="none" strike="noStrike" kern="1200" cap="none" spc="0" normalizeH="0" baseline="-25000" noProof="0">
                <a:ln>
                  <a:noFill/>
                </a:ln>
                <a:solidFill>
                  <a:srgbClr val="0000FF"/>
                </a:solidFill>
                <a:effectLst/>
                <a:uLnTx/>
                <a:uFillTx/>
                <a:latin typeface="楷体" panose="02010609060101010101" pitchFamily="49" charset="-122"/>
                <a:ea typeface="楷体" panose="02010609060101010101" pitchFamily="49" charset="-122"/>
                <a:cs typeface="Times New Roman" panose="02020603050405020304" pitchFamily="18" charset="0"/>
              </a:rPr>
              <a:t>2</a:t>
            </a:r>
            <a:endParaRPr kumimoji="0" lang="zh-CN" altLang="en-US" sz="2800" b="1" i="0" u="none" strike="noStrike" kern="1200" cap="none" spc="0" normalizeH="0" baseline="0" noProof="0">
              <a:ln>
                <a:noFill/>
              </a:ln>
              <a:solidFill>
                <a:srgbClr val="0000FF"/>
              </a:solidFill>
              <a:effectLst/>
              <a:uLnTx/>
              <a:uFillTx/>
              <a:latin typeface="楷体" panose="02010609060101010101" pitchFamily="49" charset="-122"/>
              <a:ea typeface="楷体" panose="02010609060101010101" pitchFamily="49" charset="-122"/>
              <a:cs typeface="Times New Roman" panose="02020603050405020304" pitchFamily="18" charset="0"/>
            </a:endParaRPr>
          </a:p>
        </p:txBody>
      </p:sp>
      <p:sp>
        <p:nvSpPr>
          <p:cNvPr id="138" name="文本框 137"/>
          <p:cNvSpPr txBox="1"/>
          <p:nvPr/>
        </p:nvSpPr>
        <p:spPr>
          <a:xfrm>
            <a:off x="8455867" y="2639116"/>
            <a:ext cx="6103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0000FF"/>
                </a:solidFill>
                <a:effectLst/>
                <a:uLnTx/>
                <a:uFillTx/>
                <a:latin typeface="楷体" panose="02010609060101010101" pitchFamily="49" charset="-122"/>
                <a:ea typeface="楷体" panose="02010609060101010101" pitchFamily="49" charset="-122"/>
                <a:cs typeface="Times New Roman" panose="02020603050405020304" pitchFamily="18" charset="0"/>
              </a:rPr>
              <a:t>O</a:t>
            </a:r>
            <a:r>
              <a:rPr kumimoji="0" lang="en-US" altLang="zh-CN" sz="2400" b="1" i="0" u="none" strike="noStrike" kern="1200" cap="none" spc="0" normalizeH="0" baseline="-25000" noProof="0">
                <a:ln>
                  <a:noFill/>
                </a:ln>
                <a:solidFill>
                  <a:srgbClr val="0000FF"/>
                </a:solidFill>
                <a:effectLst/>
                <a:uLnTx/>
                <a:uFillTx/>
                <a:latin typeface="楷体" panose="02010609060101010101" pitchFamily="49" charset="-122"/>
                <a:ea typeface="楷体" panose="02010609060101010101" pitchFamily="49" charset="-122"/>
                <a:cs typeface="Times New Roman" panose="02020603050405020304" pitchFamily="18" charset="0"/>
              </a:rPr>
              <a:t>2</a:t>
            </a:r>
            <a:endParaRPr kumimoji="0" lang="zh-CN" altLang="en-US" sz="2800" b="1" i="0" u="none" strike="noStrike" kern="1200" cap="none" spc="0" normalizeH="0" baseline="0" noProof="0">
              <a:ln>
                <a:noFill/>
              </a:ln>
              <a:solidFill>
                <a:srgbClr val="0000FF"/>
              </a:solidFill>
              <a:effectLst/>
              <a:uLnTx/>
              <a:uFillTx/>
              <a:latin typeface="楷体" panose="02010609060101010101" pitchFamily="49" charset="-122"/>
              <a:ea typeface="楷体" panose="02010609060101010101" pitchFamily="49" charset="-122"/>
              <a:cs typeface="Times New Roman" panose="02020603050405020304" pitchFamily="18" charset="0"/>
            </a:endParaRPr>
          </a:p>
        </p:txBody>
      </p:sp>
      <p:sp>
        <p:nvSpPr>
          <p:cNvPr id="146" name="任意多边形: 形状 145"/>
          <p:cNvSpPr/>
          <p:nvPr/>
        </p:nvSpPr>
        <p:spPr>
          <a:xfrm>
            <a:off x="8788285" y="3123564"/>
            <a:ext cx="166687" cy="276225"/>
          </a:xfrm>
          <a:custGeom>
            <a:gdLst>
              <a:gd name="connsiteX0" fmla="*/ 166687 w 166687"/>
              <a:gd name="connsiteY0" fmla="*/ 276225 h 276225"/>
              <a:gd name="connsiteX1" fmla="*/ 0 w 166687"/>
              <a:gd name="connsiteY1" fmla="*/ 0 h 276225"/>
            </a:gdLst>
            <a:cxnLst>
              <a:cxn ang="0">
                <a:pos x="connsiteX0" y="connsiteY0"/>
              </a:cxn>
              <a:cxn ang="0">
                <a:pos x="connsiteX1" y="connsiteY1"/>
              </a:cxn>
            </a:cxnLst>
            <a:rect l="l" t="t" r="r" b="b"/>
            <a:pathLst>
              <a:path w="166687" h="276225">
                <a:moveTo>
                  <a:pt x="166687" y="276225"/>
                </a:moveTo>
                <a:lnTo>
                  <a:pt x="0" y="0"/>
                </a:lnTo>
              </a:path>
            </a:pathLst>
          </a:custGeom>
          <a:noFill/>
          <a:ln w="25400">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89" name="文本框 288"/>
          <p:cNvSpPr txBox="1"/>
          <p:nvPr/>
        </p:nvSpPr>
        <p:spPr>
          <a:xfrm>
            <a:off x="7579589" y="989700"/>
            <a:ext cx="6103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srgbClr val="0000FF"/>
                </a:solidFill>
                <a:effectLst/>
                <a:uLnTx/>
                <a:uFillTx/>
                <a:latin typeface="楷体" panose="02010609060101010101" pitchFamily="49" charset="-122"/>
                <a:ea typeface="楷体" panose="02010609060101010101" pitchFamily="49" charset="-122"/>
                <a:cs typeface="Times New Roman" panose="02020603050405020304" pitchFamily="18" charset="0"/>
              </a:rPr>
              <a:t>O</a:t>
            </a:r>
            <a:r>
              <a:rPr kumimoji="0" lang="en-US" altLang="zh-CN" sz="2800" b="1" i="0" u="none" strike="noStrike" kern="1200" cap="none" spc="0" normalizeH="0" baseline="-25000" noProof="0">
                <a:ln>
                  <a:noFill/>
                </a:ln>
                <a:solidFill>
                  <a:srgbClr val="0000FF"/>
                </a:solidFill>
                <a:effectLst/>
                <a:uLnTx/>
                <a:uFillTx/>
                <a:latin typeface="楷体" panose="02010609060101010101" pitchFamily="49" charset="-122"/>
                <a:ea typeface="楷体" panose="02010609060101010101" pitchFamily="49" charset="-122"/>
                <a:cs typeface="Times New Roman" panose="02020603050405020304" pitchFamily="18" charset="0"/>
              </a:rPr>
              <a:t>2</a:t>
            </a:r>
            <a:endParaRPr kumimoji="0" lang="zh-CN" altLang="en-US" sz="2800" b="1" i="0" u="none" strike="noStrike" kern="1200" cap="none" spc="0" normalizeH="0" baseline="0" noProof="0">
              <a:ln>
                <a:noFill/>
              </a:ln>
              <a:solidFill>
                <a:srgbClr val="0000FF"/>
              </a:solidFill>
              <a:effectLst/>
              <a:uLnTx/>
              <a:uFillTx/>
              <a:latin typeface="楷体" panose="02010609060101010101" pitchFamily="49" charset="-122"/>
              <a:ea typeface="楷体" panose="02010609060101010101" pitchFamily="49" charset="-122"/>
              <a:cs typeface="Times New Roman" panose="02020603050405020304" pitchFamily="18" charset="0"/>
            </a:endParaRPr>
          </a:p>
        </p:txBody>
      </p:sp>
      <p:sp>
        <p:nvSpPr>
          <p:cNvPr id="291" name="文本框 290"/>
          <p:cNvSpPr txBox="1"/>
          <p:nvPr/>
        </p:nvSpPr>
        <p:spPr>
          <a:xfrm>
            <a:off x="7014365" y="3935182"/>
            <a:ext cx="6103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srgbClr val="0000FF"/>
                </a:solidFill>
                <a:effectLst/>
                <a:uLnTx/>
                <a:uFillTx/>
                <a:latin typeface="楷体" panose="02010609060101010101" pitchFamily="49" charset="-122"/>
                <a:ea typeface="楷体" panose="02010609060101010101" pitchFamily="49" charset="-122"/>
                <a:cs typeface="Times New Roman" panose="02020603050405020304" pitchFamily="18" charset="0"/>
              </a:rPr>
              <a:t>O</a:t>
            </a:r>
            <a:r>
              <a:rPr kumimoji="0" lang="en-US" altLang="zh-CN" sz="2800" b="1" i="0" u="none" strike="noStrike" kern="1200" cap="none" spc="0" normalizeH="0" baseline="-25000" noProof="0">
                <a:ln>
                  <a:noFill/>
                </a:ln>
                <a:solidFill>
                  <a:srgbClr val="0000FF"/>
                </a:solidFill>
                <a:effectLst/>
                <a:uLnTx/>
                <a:uFillTx/>
                <a:latin typeface="楷体" panose="02010609060101010101" pitchFamily="49" charset="-122"/>
                <a:ea typeface="楷体" panose="02010609060101010101" pitchFamily="49" charset="-122"/>
                <a:cs typeface="Times New Roman" panose="02020603050405020304" pitchFamily="18" charset="0"/>
              </a:rPr>
              <a:t>2</a:t>
            </a:r>
            <a:endParaRPr kumimoji="0" lang="zh-CN" altLang="en-US" sz="2800" b="1" i="0" u="none" strike="noStrike" kern="1200" cap="none" spc="0" normalizeH="0" baseline="0" noProof="0">
              <a:ln>
                <a:noFill/>
              </a:ln>
              <a:solidFill>
                <a:srgbClr val="0000FF"/>
              </a:solidFill>
              <a:effectLst/>
              <a:uLnTx/>
              <a:uFillTx/>
              <a:latin typeface="楷体" panose="02010609060101010101" pitchFamily="49" charset="-122"/>
              <a:ea typeface="楷体" panose="02010609060101010101" pitchFamily="49" charset="-122"/>
              <a:cs typeface="Times New Roman" panose="02020603050405020304" pitchFamily="18" charset="0"/>
            </a:endParaRPr>
          </a:p>
        </p:txBody>
      </p:sp>
      <p:grpSp>
        <p:nvGrpSpPr>
          <p:cNvPr id="72" name="组合 71"/>
          <p:cNvGrpSpPr/>
          <p:nvPr/>
        </p:nvGrpSpPr>
        <p:grpSpPr>
          <a:xfrm>
            <a:off x="7168465" y="315020"/>
            <a:ext cx="610393" cy="662280"/>
            <a:chOff x="6319927" y="989465"/>
            <a:chExt cx="610393" cy="662280"/>
          </a:xfrm>
        </p:grpSpPr>
        <p:sp>
          <p:nvSpPr>
            <p:cNvPr id="288" name="椭圆 287"/>
            <p:cNvSpPr/>
            <p:nvPr/>
          </p:nvSpPr>
          <p:spPr>
            <a:xfrm rot="9176076">
              <a:off x="6362001" y="989465"/>
              <a:ext cx="453079" cy="662280"/>
            </a:xfrm>
            <a:prstGeom prst="ellipse">
              <a:avLst/>
            </a:prstGeom>
            <a:solidFill>
              <a:srgbClr val="FF66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87" name="文本框 286"/>
            <p:cNvSpPr txBox="1"/>
            <p:nvPr/>
          </p:nvSpPr>
          <p:spPr>
            <a:xfrm>
              <a:off x="6319927" y="990802"/>
              <a:ext cx="6103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rgbClr val="0000FF"/>
                  </a:solidFill>
                  <a:effectLst/>
                  <a:uLnTx/>
                  <a:uFillTx/>
                  <a:latin typeface="楷体" panose="02010609060101010101" pitchFamily="49" charset="-122"/>
                  <a:ea typeface="楷体" panose="02010609060101010101" pitchFamily="49" charset="-122"/>
                  <a:cs typeface="Times New Roman" panose="02020603050405020304" pitchFamily="18" charset="0"/>
                </a:rPr>
                <a:t>O</a:t>
              </a:r>
              <a:r>
                <a:rPr kumimoji="0" lang="en-US" altLang="zh-CN" sz="2400" b="1" i="0" u="none" strike="noStrike" kern="1200" cap="none" spc="0" normalizeH="0" baseline="-25000" noProof="0">
                  <a:ln>
                    <a:noFill/>
                  </a:ln>
                  <a:solidFill>
                    <a:srgbClr val="0000FF"/>
                  </a:solidFill>
                  <a:effectLst/>
                  <a:uLnTx/>
                  <a:uFillTx/>
                  <a:latin typeface="楷体" panose="02010609060101010101" pitchFamily="49" charset="-122"/>
                  <a:ea typeface="楷体" panose="02010609060101010101" pitchFamily="49" charset="-122"/>
                  <a:cs typeface="Times New Roman" panose="02020603050405020304" pitchFamily="18" charset="0"/>
                </a:rPr>
                <a:t>2</a:t>
              </a:r>
              <a:endParaRPr kumimoji="0" lang="zh-CN" altLang="en-US" sz="2800" b="1" i="0" u="none" strike="noStrike" kern="1200" cap="none" spc="0" normalizeH="0" baseline="0" noProof="0">
                <a:ln>
                  <a:noFill/>
                </a:ln>
                <a:solidFill>
                  <a:srgbClr val="0000FF"/>
                </a:solidFill>
                <a:effectLst/>
                <a:uLnTx/>
                <a:uFillTx/>
                <a:latin typeface="楷体" panose="02010609060101010101" pitchFamily="49" charset="-122"/>
                <a:ea typeface="楷体" panose="02010609060101010101" pitchFamily="49" charset="-122"/>
                <a:cs typeface="Times New Roman" panose="02020603050405020304" pitchFamily="18" charset="0"/>
              </a:endParaRPr>
            </a:p>
          </p:txBody>
        </p:sp>
      </p:grpSp>
      <p:sp>
        <p:nvSpPr>
          <p:cNvPr id="293" name="任意多边形: 形状 292"/>
          <p:cNvSpPr/>
          <p:nvPr/>
        </p:nvSpPr>
        <p:spPr>
          <a:xfrm flipH="1" flipV="1">
            <a:off x="7532039" y="860710"/>
            <a:ext cx="153792" cy="231378"/>
          </a:xfrm>
          <a:custGeom>
            <a:gdLst>
              <a:gd name="connsiteX0" fmla="*/ 166687 w 166687"/>
              <a:gd name="connsiteY0" fmla="*/ 276225 h 276225"/>
              <a:gd name="connsiteX1" fmla="*/ 0 w 166687"/>
              <a:gd name="connsiteY1" fmla="*/ 0 h 276225"/>
            </a:gdLst>
            <a:cxnLst>
              <a:cxn ang="0">
                <a:pos x="connsiteX0" y="connsiteY0"/>
              </a:cxn>
              <a:cxn ang="0">
                <a:pos x="connsiteX1" y="connsiteY1"/>
              </a:cxn>
            </a:cxnLst>
            <a:rect l="l" t="t" r="r" b="b"/>
            <a:pathLst>
              <a:path w="166687" h="276225">
                <a:moveTo>
                  <a:pt x="166687" y="276225"/>
                </a:moveTo>
                <a:lnTo>
                  <a:pt x="0" y="0"/>
                </a:lnTo>
              </a:path>
            </a:pathLst>
          </a:custGeom>
          <a:noFill/>
          <a:ln w="25400">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94" name="任意多边形: 形状 293"/>
          <p:cNvSpPr/>
          <p:nvPr/>
        </p:nvSpPr>
        <p:spPr>
          <a:xfrm flipV="1">
            <a:off x="10476742" y="1937335"/>
            <a:ext cx="56984" cy="350509"/>
          </a:xfrm>
          <a:custGeom>
            <a:gdLst>
              <a:gd name="connsiteX0" fmla="*/ 166687 w 166687"/>
              <a:gd name="connsiteY0" fmla="*/ 276225 h 276225"/>
              <a:gd name="connsiteX1" fmla="*/ 0 w 166687"/>
              <a:gd name="connsiteY1" fmla="*/ 0 h 276225"/>
            </a:gdLst>
            <a:cxnLst>
              <a:cxn ang="0">
                <a:pos x="connsiteX0" y="connsiteY0"/>
              </a:cxn>
              <a:cxn ang="0">
                <a:pos x="connsiteX1" y="connsiteY1"/>
              </a:cxn>
            </a:cxnLst>
            <a:rect l="l" t="t" r="r" b="b"/>
            <a:pathLst>
              <a:path w="166687" h="276225">
                <a:moveTo>
                  <a:pt x="166687" y="276225"/>
                </a:moveTo>
                <a:lnTo>
                  <a:pt x="0" y="0"/>
                </a:lnTo>
              </a:path>
            </a:pathLst>
          </a:custGeom>
          <a:noFill/>
          <a:ln w="25400">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95" name="文本框 294"/>
          <p:cNvSpPr txBox="1"/>
          <p:nvPr/>
        </p:nvSpPr>
        <p:spPr>
          <a:xfrm>
            <a:off x="10123140" y="2649378"/>
            <a:ext cx="6103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srgbClr val="0000FF"/>
                </a:solidFill>
                <a:effectLst/>
                <a:uLnTx/>
                <a:uFillTx/>
                <a:latin typeface="楷体" panose="02010609060101010101" pitchFamily="49" charset="-122"/>
                <a:ea typeface="楷体" panose="02010609060101010101" pitchFamily="49" charset="-122"/>
                <a:cs typeface="Times New Roman" panose="02020603050405020304" pitchFamily="18" charset="0"/>
              </a:rPr>
              <a:t>O</a:t>
            </a:r>
            <a:r>
              <a:rPr kumimoji="0" lang="en-US" altLang="zh-CN" sz="2800" b="1" i="0" u="none" strike="noStrike" kern="1200" cap="none" spc="0" normalizeH="0" baseline="-25000" noProof="0">
                <a:ln>
                  <a:noFill/>
                </a:ln>
                <a:solidFill>
                  <a:srgbClr val="0000FF"/>
                </a:solidFill>
                <a:effectLst/>
                <a:uLnTx/>
                <a:uFillTx/>
                <a:latin typeface="楷体" panose="02010609060101010101" pitchFamily="49" charset="-122"/>
                <a:ea typeface="楷体" panose="02010609060101010101" pitchFamily="49" charset="-122"/>
                <a:cs typeface="Times New Roman" panose="02020603050405020304" pitchFamily="18" charset="0"/>
              </a:rPr>
              <a:t>2</a:t>
            </a:r>
            <a:endParaRPr kumimoji="0" lang="zh-CN" altLang="en-US" sz="2800" b="1" i="0" u="none" strike="noStrike" kern="1200" cap="none" spc="0" normalizeH="0" baseline="0" noProof="0">
              <a:ln>
                <a:noFill/>
              </a:ln>
              <a:solidFill>
                <a:srgbClr val="0000FF"/>
              </a:solidFill>
              <a:effectLst/>
              <a:uLnTx/>
              <a:uFillTx/>
              <a:latin typeface="楷体" panose="02010609060101010101" pitchFamily="49" charset="-122"/>
              <a:ea typeface="楷体" panose="02010609060101010101" pitchFamily="49" charset="-122"/>
              <a:cs typeface="Times New Roman" panose="02020603050405020304" pitchFamily="18" charset="0"/>
            </a:endParaRPr>
          </a:p>
        </p:txBody>
      </p:sp>
      <p:sp>
        <p:nvSpPr>
          <p:cNvPr id="296" name="任意多边形: 形状 295"/>
          <p:cNvSpPr/>
          <p:nvPr/>
        </p:nvSpPr>
        <p:spPr>
          <a:xfrm flipV="1">
            <a:off x="10390086" y="2405017"/>
            <a:ext cx="56984" cy="350509"/>
          </a:xfrm>
          <a:custGeom>
            <a:gdLst>
              <a:gd name="connsiteX0" fmla="*/ 166687 w 166687"/>
              <a:gd name="connsiteY0" fmla="*/ 276225 h 276225"/>
              <a:gd name="connsiteX1" fmla="*/ 0 w 166687"/>
              <a:gd name="connsiteY1" fmla="*/ 0 h 276225"/>
            </a:gdLst>
            <a:cxnLst>
              <a:cxn ang="0">
                <a:pos x="connsiteX0" y="connsiteY0"/>
              </a:cxn>
              <a:cxn ang="0">
                <a:pos x="connsiteX1" y="connsiteY1"/>
              </a:cxn>
            </a:cxnLst>
            <a:rect l="l" t="t" r="r" b="b"/>
            <a:pathLst>
              <a:path w="166687" h="276225">
                <a:moveTo>
                  <a:pt x="166687" y="276225"/>
                </a:moveTo>
                <a:lnTo>
                  <a:pt x="0" y="0"/>
                </a:lnTo>
              </a:path>
            </a:pathLst>
          </a:custGeom>
          <a:noFill/>
          <a:ln w="25400">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48" name="任意多边形: 形状 47"/>
          <p:cNvSpPr/>
          <p:nvPr/>
        </p:nvSpPr>
        <p:spPr>
          <a:xfrm>
            <a:off x="9188340" y="3073787"/>
            <a:ext cx="1127235" cy="438584"/>
          </a:xfrm>
          <a:custGeom>
            <a:gdLst>
              <a:gd name="connsiteX0" fmla="*/ 1069975 w 1069975"/>
              <a:gd name="connsiteY0" fmla="*/ 0 h 434975"/>
              <a:gd name="connsiteX1" fmla="*/ 758825 w 1069975"/>
              <a:gd name="connsiteY1" fmla="*/ 371475 h 434975"/>
              <a:gd name="connsiteX2" fmla="*/ 498475 w 1069975"/>
              <a:gd name="connsiteY2" fmla="*/ 412750 h 434975"/>
              <a:gd name="connsiteX3" fmla="*/ 0 w 1069975"/>
              <a:gd name="connsiteY3" fmla="*/ 434975 h 434975"/>
            </a:gdLst>
            <a:cxnLst>
              <a:cxn ang="0">
                <a:pos x="connsiteX0" y="connsiteY0"/>
              </a:cxn>
              <a:cxn ang="0">
                <a:pos x="connsiteX1" y="connsiteY1"/>
              </a:cxn>
              <a:cxn ang="0">
                <a:pos x="connsiteX2" y="connsiteY2"/>
              </a:cxn>
              <a:cxn ang="0">
                <a:pos x="connsiteX3" y="connsiteY3"/>
              </a:cxn>
            </a:cxnLst>
            <a:rect l="l" t="t" r="r" b="b"/>
            <a:pathLst>
              <a:path w="1069975" h="434975">
                <a:moveTo>
                  <a:pt x="1069975" y="0"/>
                </a:moveTo>
                <a:cubicBezTo>
                  <a:pt x="962025" y="151341"/>
                  <a:pt x="854075" y="302683"/>
                  <a:pt x="758825" y="371475"/>
                </a:cubicBezTo>
                <a:cubicBezTo>
                  <a:pt x="663575" y="440267"/>
                  <a:pt x="624946" y="402167"/>
                  <a:pt x="498475" y="412750"/>
                </a:cubicBezTo>
                <a:cubicBezTo>
                  <a:pt x="372004" y="423333"/>
                  <a:pt x="186002" y="429154"/>
                  <a:pt x="0" y="434975"/>
                </a:cubicBezTo>
              </a:path>
            </a:pathLst>
          </a:custGeom>
          <a:noFill/>
          <a:ln w="25400">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楷体" panose="02010609060101010101" pitchFamily="49" charset="-122"/>
              <a:ea typeface="楷体" panose="02010609060101010101" pitchFamily="49" charset="-122"/>
            </a:endParaRPr>
          </a:p>
        </p:txBody>
      </p:sp>
      <p:sp>
        <p:nvSpPr>
          <p:cNvPr id="298" name="文本框 297"/>
          <p:cNvSpPr txBox="1"/>
          <p:nvPr/>
        </p:nvSpPr>
        <p:spPr>
          <a:xfrm>
            <a:off x="10776169" y="2885447"/>
            <a:ext cx="615553" cy="221260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rPr>
              <a:t>组织间隙</a:t>
            </a:r>
            <a:endParaRPr kumimoji="0" lang="zh-CN" altLang="en-US" sz="2800" b="1" i="0" u="none" strike="noStrike" kern="1200" cap="none" spc="0" normalizeH="0" baseline="0" noProof="0">
              <a:ln>
                <a:noFill/>
              </a:ln>
              <a:solidFill>
                <a:prstClr val="black"/>
              </a:solidFill>
              <a:effectLst/>
              <a:uLnTx/>
              <a:uFillTx/>
              <a:latin typeface="楷体" panose="02010609060101010101" pitchFamily="49" charset="-122"/>
              <a:ea typeface="楷体" panose="02010609060101010101" pitchFamily="49" charset="-122"/>
            </a:endParaRPr>
          </a:p>
        </p:txBody>
      </p:sp>
      <p:sp>
        <p:nvSpPr>
          <p:cNvPr id="39" name="文本框 38"/>
          <p:cNvSpPr txBox="1"/>
          <p:nvPr/>
        </p:nvSpPr>
        <p:spPr>
          <a:xfrm>
            <a:off x="194621" y="1274301"/>
            <a:ext cx="5284962" cy="523220"/>
          </a:xfrm>
          <a:prstGeom prst="rect">
            <a:avLst/>
          </a:prstGeom>
          <a:noFill/>
        </p:spPr>
        <p:txBody>
          <a:bodyPr wrap="square" rtlCol="0">
            <a:spAutoFit/>
          </a:bodyPr>
          <a:lstStyle/>
          <a:p>
            <a:r>
              <a:rPr lang="en-US" altLang="zh-CN" sz="2800" b="1">
                <a:solidFill>
                  <a:schemeClr val="tx1"/>
                </a:solidFill>
                <a:latin typeface="楷体" panose="02010609060101010101" pitchFamily="49" charset="-122"/>
                <a:ea typeface="楷体" panose="02010609060101010101" pitchFamily="49" charset="-122"/>
              </a:rPr>
              <a:t>O</a:t>
            </a:r>
            <a:r>
              <a:rPr lang="en-US" altLang="zh-CN" sz="2800" b="1" baseline="-25000">
                <a:solidFill>
                  <a:schemeClr val="tx1"/>
                </a:solidFill>
                <a:latin typeface="楷体" panose="02010609060101010101" pitchFamily="49" charset="-122"/>
                <a:ea typeface="楷体" panose="02010609060101010101" pitchFamily="49" charset="-122"/>
              </a:rPr>
              <a:t>2</a:t>
            </a:r>
            <a:r>
              <a:rPr lang="zh-CN" altLang="en-US" sz="2800" b="1">
                <a:solidFill>
                  <a:schemeClr val="tx1"/>
                </a:solidFill>
                <a:latin typeface="楷体" panose="02010609060101010101" pitchFamily="49" charset="-122"/>
                <a:ea typeface="楷体" panose="02010609060101010101" pitchFamily="49" charset="-122"/>
              </a:rPr>
              <a:t>是怎样进入血液以及组织细胞？</a:t>
            </a:r>
          </a:p>
        </p:txBody>
      </p:sp>
      <p:sp>
        <p:nvSpPr>
          <p:cNvPr id="299" name="文本框 298"/>
          <p:cNvSpPr txBox="1"/>
          <p:nvPr/>
        </p:nvSpPr>
        <p:spPr>
          <a:xfrm>
            <a:off x="711504" y="1879814"/>
            <a:ext cx="3319844" cy="523220"/>
          </a:xfrm>
          <a:prstGeom prst="rect">
            <a:avLst/>
          </a:prstGeom>
          <a:noFill/>
        </p:spPr>
        <p:txBody>
          <a:bodyPr wrap="square" rtlCol="0">
            <a:spAutoFit/>
          </a:bodyPr>
          <a:lstStyle/>
          <a:p>
            <a:pPr algn="l"/>
            <a:r>
              <a:rPr lang="zh-CN" altLang="en-US" sz="2800" b="1">
                <a:solidFill>
                  <a:srgbClr val="0000FF"/>
                </a:solidFill>
                <a:latin typeface="楷体" panose="02010609060101010101" pitchFamily="49" charset="-122"/>
                <a:ea typeface="楷体" panose="02010609060101010101" pitchFamily="49" charset="-122"/>
              </a:rPr>
              <a:t>以自由扩散的方式</a:t>
            </a:r>
          </a:p>
        </p:txBody>
      </p:sp>
      <p:sp>
        <p:nvSpPr>
          <p:cNvPr id="300" name="文本框 299"/>
          <p:cNvSpPr txBox="1"/>
          <p:nvPr/>
        </p:nvSpPr>
        <p:spPr>
          <a:xfrm>
            <a:off x="183646" y="2461251"/>
            <a:ext cx="6724532" cy="523220"/>
          </a:xfrm>
          <a:prstGeom prst="rect">
            <a:avLst/>
          </a:prstGeom>
          <a:noFill/>
        </p:spPr>
        <p:txBody>
          <a:bodyPr wrap="square" rtlCol="0">
            <a:spAutoFit/>
          </a:bodyPr>
          <a:lstStyle/>
          <a:p>
            <a:pPr algn="l"/>
            <a:r>
              <a:rPr lang="en-US" altLang="zh-CN" sz="2800" b="1">
                <a:solidFill>
                  <a:schemeClr val="tx1"/>
                </a:solidFill>
                <a:latin typeface="楷体" panose="02010609060101010101" pitchFamily="49" charset="-122"/>
                <a:ea typeface="楷体" panose="02010609060101010101" pitchFamily="49" charset="-122"/>
              </a:rPr>
              <a:t>O</a:t>
            </a:r>
            <a:r>
              <a:rPr lang="en-US" altLang="zh-CN" sz="2800" b="1" baseline="-25000">
                <a:solidFill>
                  <a:schemeClr val="tx1"/>
                </a:solidFill>
                <a:latin typeface="楷体" panose="02010609060101010101" pitchFamily="49" charset="-122"/>
                <a:ea typeface="楷体" panose="02010609060101010101" pitchFamily="49" charset="-122"/>
              </a:rPr>
              <a:t>2</a:t>
            </a:r>
            <a:r>
              <a:rPr lang="zh-CN" altLang="en-US" sz="2800" b="1">
                <a:solidFill>
                  <a:schemeClr val="tx1"/>
                </a:solidFill>
                <a:latin typeface="楷体" panose="02010609060101010101" pitchFamily="49" charset="-122"/>
                <a:ea typeface="楷体" panose="02010609060101010101" pitchFamily="49" charset="-122"/>
              </a:rPr>
              <a:t>从肺泡腔进入血液需要穿过几层生物膜？</a:t>
            </a:r>
          </a:p>
        </p:txBody>
      </p:sp>
      <p:sp>
        <p:nvSpPr>
          <p:cNvPr id="301" name="文本框 300"/>
          <p:cNvSpPr txBox="1"/>
          <p:nvPr/>
        </p:nvSpPr>
        <p:spPr>
          <a:xfrm>
            <a:off x="500933" y="3079622"/>
            <a:ext cx="5833961" cy="523220"/>
          </a:xfrm>
          <a:prstGeom prst="rect">
            <a:avLst/>
          </a:prstGeom>
          <a:noFill/>
        </p:spPr>
        <p:txBody>
          <a:bodyPr wrap="square" rtlCol="0">
            <a:spAutoFit/>
          </a:bodyPr>
          <a:lstStyle/>
          <a:p>
            <a:pPr algn="l"/>
            <a:r>
              <a:rPr lang="zh-CN" altLang="en-US" sz="2800" b="1">
                <a:solidFill>
                  <a:schemeClr val="tx1"/>
                </a:solidFill>
                <a:latin typeface="楷体" panose="02010609060101010101" pitchFamily="49" charset="-122"/>
                <a:ea typeface="楷体" panose="02010609060101010101" pitchFamily="49" charset="-122"/>
              </a:rPr>
              <a:t>（肺泡壁、毛细血管壁为</a:t>
            </a:r>
            <a:r>
              <a:rPr lang="zh-CN" altLang="en-US" sz="2800" b="1">
                <a:solidFill>
                  <a:srgbClr val="0000FF"/>
                </a:solidFill>
                <a:latin typeface="楷体" panose="02010609060101010101" pitchFamily="49" charset="-122"/>
                <a:ea typeface="楷体" panose="02010609060101010101" pitchFamily="49" charset="-122"/>
              </a:rPr>
              <a:t>单细胞层</a:t>
            </a:r>
            <a:r>
              <a:rPr lang="zh-CN" altLang="en-US" sz="2800" b="1">
                <a:solidFill>
                  <a:schemeClr val="tx1"/>
                </a:solidFill>
                <a:latin typeface="楷体" panose="02010609060101010101" pitchFamily="49" charset="-122"/>
                <a:ea typeface="楷体" panose="02010609060101010101" pitchFamily="49" charset="-122"/>
              </a:rPr>
              <a:t>）</a:t>
            </a:r>
            <a:endParaRPr lang="zh-CN" altLang="en-US" sz="2800" b="1">
              <a:solidFill>
                <a:srgbClr val="0000FF"/>
              </a:solidFill>
              <a:latin typeface="楷体" panose="02010609060101010101" pitchFamily="49" charset="-122"/>
              <a:ea typeface="楷体" panose="02010609060101010101" pitchFamily="49" charset="-122"/>
            </a:endParaRPr>
          </a:p>
        </p:txBody>
      </p:sp>
      <p:sp>
        <p:nvSpPr>
          <p:cNvPr id="302" name="文本框 301"/>
          <p:cNvSpPr txBox="1"/>
          <p:nvPr/>
        </p:nvSpPr>
        <p:spPr>
          <a:xfrm>
            <a:off x="1010454" y="3638558"/>
            <a:ext cx="846115" cy="523220"/>
          </a:xfrm>
          <a:prstGeom prst="rect">
            <a:avLst/>
          </a:prstGeom>
          <a:noFill/>
        </p:spPr>
        <p:txBody>
          <a:bodyPr wrap="square" rtlCol="0">
            <a:spAutoFit/>
          </a:bodyPr>
          <a:lstStyle/>
          <a:p>
            <a:pPr algn="l"/>
            <a:r>
              <a:rPr lang="en-US" altLang="zh-CN" sz="2800" b="1">
                <a:solidFill>
                  <a:srgbClr val="FF0000"/>
                </a:solidFill>
                <a:latin typeface="楷体" panose="02010609060101010101" pitchFamily="49" charset="-122"/>
                <a:ea typeface="楷体" panose="02010609060101010101" pitchFamily="49" charset="-122"/>
              </a:rPr>
              <a:t>4</a:t>
            </a:r>
            <a:r>
              <a:rPr lang="zh-CN" altLang="en-US" sz="2800" b="1">
                <a:solidFill>
                  <a:srgbClr val="FF0000"/>
                </a:solidFill>
                <a:latin typeface="楷体" panose="02010609060101010101" pitchFamily="49" charset="-122"/>
                <a:ea typeface="楷体" panose="02010609060101010101" pitchFamily="49" charset="-122"/>
              </a:rPr>
              <a:t>层</a:t>
            </a:r>
          </a:p>
        </p:txBody>
      </p:sp>
      <p:sp>
        <p:nvSpPr>
          <p:cNvPr id="303" name="文本框 302"/>
          <p:cNvSpPr txBox="1"/>
          <p:nvPr/>
        </p:nvSpPr>
        <p:spPr>
          <a:xfrm>
            <a:off x="304348" y="4237079"/>
            <a:ext cx="6724532" cy="954107"/>
          </a:xfrm>
          <a:prstGeom prst="rect">
            <a:avLst/>
          </a:prstGeom>
          <a:noFill/>
        </p:spPr>
        <p:txBody>
          <a:bodyPr wrap="square" rtlCol="0">
            <a:spAutoFit/>
          </a:bodyPr>
          <a:lstStyle/>
          <a:p>
            <a:pPr algn="l"/>
            <a:r>
              <a:rPr lang="en-US" altLang="zh-CN" sz="2800" b="1">
                <a:solidFill>
                  <a:schemeClr val="tx1"/>
                </a:solidFill>
                <a:latin typeface="楷体" panose="02010609060101010101" pitchFamily="49" charset="-122"/>
                <a:ea typeface="楷体" panose="02010609060101010101" pitchFamily="49" charset="-122"/>
              </a:rPr>
              <a:t>O</a:t>
            </a:r>
            <a:r>
              <a:rPr lang="en-US" altLang="zh-CN" sz="2800" b="1" baseline="-25000">
                <a:solidFill>
                  <a:schemeClr val="tx1"/>
                </a:solidFill>
                <a:latin typeface="楷体" panose="02010609060101010101" pitchFamily="49" charset="-122"/>
                <a:ea typeface="楷体" panose="02010609060101010101" pitchFamily="49" charset="-122"/>
              </a:rPr>
              <a:t>2</a:t>
            </a:r>
            <a:r>
              <a:rPr lang="zh-CN" altLang="en-US" sz="2800" b="1">
                <a:solidFill>
                  <a:schemeClr val="tx1"/>
                </a:solidFill>
                <a:latin typeface="楷体" panose="02010609060101010101" pitchFamily="49" charset="-122"/>
                <a:ea typeface="楷体" panose="02010609060101010101" pitchFamily="49" charset="-122"/>
              </a:rPr>
              <a:t>从肺泡腔进入组织细胞需要穿过几层生物膜？</a:t>
            </a:r>
          </a:p>
        </p:txBody>
      </p:sp>
      <p:sp>
        <p:nvSpPr>
          <p:cNvPr id="304" name="文本框 303"/>
          <p:cNvSpPr txBox="1"/>
          <p:nvPr/>
        </p:nvSpPr>
        <p:spPr>
          <a:xfrm>
            <a:off x="972090" y="5081672"/>
            <a:ext cx="846115" cy="523220"/>
          </a:xfrm>
          <a:prstGeom prst="rect">
            <a:avLst/>
          </a:prstGeom>
          <a:noFill/>
        </p:spPr>
        <p:txBody>
          <a:bodyPr wrap="square" rtlCol="0">
            <a:spAutoFit/>
          </a:bodyPr>
          <a:lstStyle/>
          <a:p>
            <a:pPr algn="l"/>
            <a:r>
              <a:rPr lang="en-US" altLang="zh-CN" sz="2800" b="1">
                <a:solidFill>
                  <a:srgbClr val="FF0000"/>
                </a:solidFill>
                <a:latin typeface="楷体" panose="02010609060101010101" pitchFamily="49" charset="-122"/>
                <a:ea typeface="楷体" panose="02010609060101010101" pitchFamily="49" charset="-122"/>
              </a:rPr>
              <a:t>9</a:t>
            </a:r>
            <a:r>
              <a:rPr lang="zh-CN" altLang="en-US" sz="2800" b="1">
                <a:solidFill>
                  <a:srgbClr val="FF0000"/>
                </a:solidFill>
                <a:latin typeface="楷体" panose="02010609060101010101" pitchFamily="49" charset="-122"/>
                <a:ea typeface="楷体" panose="02010609060101010101" pitchFamily="49" charset="-122"/>
              </a:rPr>
              <a:t>层</a:t>
            </a:r>
          </a:p>
        </p:txBody>
      </p:sp>
      <p:sp>
        <p:nvSpPr>
          <p:cNvPr id="186" name="文本框 185"/>
          <p:cNvSpPr txBox="1"/>
          <p:nvPr/>
        </p:nvSpPr>
        <p:spPr>
          <a:xfrm>
            <a:off x="628010" y="5597301"/>
            <a:ext cx="6049477" cy="523220"/>
          </a:xfrm>
          <a:prstGeom prst="rect">
            <a:avLst/>
          </a:prstGeom>
          <a:noFill/>
        </p:spPr>
        <p:txBody>
          <a:bodyPr wrap="square" rtlCol="0">
            <a:spAutoFit/>
          </a:bodyPr>
          <a:lstStyle/>
          <a:p>
            <a:pPr algn="l"/>
            <a:r>
              <a:rPr lang="zh-CN" altLang="en-US" sz="2800" b="1">
                <a:solidFill>
                  <a:srgbClr val="0000FF"/>
                </a:solidFill>
                <a:latin typeface="楷体" panose="02010609060101010101" pitchFamily="49" charset="-122"/>
                <a:ea typeface="楷体" panose="02010609060101010101" pitchFamily="49" charset="-122"/>
              </a:rPr>
              <a:t>生物膜、磷脂分子层、磷脂双分子层</a:t>
            </a:r>
            <a:endParaRPr lang="en-US" altLang="zh-CN" sz="2800" b="1">
              <a:solidFill>
                <a:srgbClr val="0000FF"/>
              </a:solidFill>
              <a:latin typeface="楷体" panose="02010609060101010101" pitchFamily="49" charset="-122"/>
              <a:ea typeface="楷体" panose="02010609060101010101" pitchFamily="49" charset="-122"/>
            </a:endParaRPr>
          </a:p>
        </p:txBody>
      </p:sp>
      <p:sp>
        <p:nvSpPr>
          <p:cNvPr id="5" name="任意多边形: 形状 4"/>
          <p:cNvSpPr/>
          <p:nvPr/>
        </p:nvSpPr>
        <p:spPr>
          <a:xfrm>
            <a:off x="7200900" y="1514475"/>
            <a:ext cx="800233" cy="2457450"/>
          </a:xfrm>
          <a:custGeom>
            <a:gdLst>
              <a:gd name="connsiteX0" fmla="*/ 742950 w 800233"/>
              <a:gd name="connsiteY0" fmla="*/ 0 h 2457450"/>
              <a:gd name="connsiteX1" fmla="*/ 800100 w 800233"/>
              <a:gd name="connsiteY1" fmla="*/ 328613 h 2457450"/>
              <a:gd name="connsiteX2" fmla="*/ 728663 w 800233"/>
              <a:gd name="connsiteY2" fmla="*/ 1300163 h 2457450"/>
              <a:gd name="connsiteX3" fmla="*/ 571500 w 800233"/>
              <a:gd name="connsiteY3" fmla="*/ 2128838 h 2457450"/>
              <a:gd name="connsiteX4" fmla="*/ 0 w 800233"/>
              <a:gd name="connsiteY4" fmla="*/ 2457450 h 2457450"/>
            </a:gdLst>
            <a:cxnLst>
              <a:cxn ang="0">
                <a:pos x="connsiteX0" y="connsiteY0"/>
              </a:cxn>
              <a:cxn ang="0">
                <a:pos x="connsiteX1" y="connsiteY1"/>
              </a:cxn>
              <a:cxn ang="0">
                <a:pos x="connsiteX2" y="connsiteY2"/>
              </a:cxn>
              <a:cxn ang="0">
                <a:pos x="connsiteX3" y="connsiteY3"/>
              </a:cxn>
              <a:cxn ang="0">
                <a:pos x="connsiteX4" y="connsiteY4"/>
              </a:cxn>
            </a:cxnLst>
            <a:rect l="l" t="t" r="r" b="b"/>
            <a:pathLst>
              <a:path w="800233" h="2457450">
                <a:moveTo>
                  <a:pt x="742950" y="0"/>
                </a:moveTo>
                <a:cubicBezTo>
                  <a:pt x="772715" y="55959"/>
                  <a:pt x="802481" y="111919"/>
                  <a:pt x="800100" y="328613"/>
                </a:cubicBezTo>
                <a:cubicBezTo>
                  <a:pt x="797719" y="545307"/>
                  <a:pt x="766763" y="1000126"/>
                  <a:pt x="728663" y="1300163"/>
                </a:cubicBezTo>
                <a:cubicBezTo>
                  <a:pt x="690563" y="1600201"/>
                  <a:pt x="692944" y="1935957"/>
                  <a:pt x="571500" y="2128838"/>
                </a:cubicBezTo>
                <a:cubicBezTo>
                  <a:pt x="450056" y="2321719"/>
                  <a:pt x="225028" y="2389584"/>
                  <a:pt x="0" y="2457450"/>
                </a:cubicBezTo>
              </a:path>
            </a:pathLst>
          </a:custGeom>
          <a:noFill/>
          <a:ln w="31750">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楷体" panose="02010609060101010101" pitchFamily="49" charset="-122"/>
              <a:ea typeface="楷体" panose="02010609060101010101" pitchFamily="49" charset="-122"/>
            </a:endParaRPr>
          </a:p>
        </p:txBody>
      </p:sp>
      <p:grpSp>
        <p:nvGrpSpPr>
          <p:cNvPr id="292" name="组合 291"/>
          <p:cNvGrpSpPr/>
          <p:nvPr/>
        </p:nvGrpSpPr>
        <p:grpSpPr>
          <a:xfrm>
            <a:off x="777241" y="350521"/>
            <a:ext cx="1537334" cy="688513"/>
            <a:chOff x="777241" y="350521"/>
            <a:chExt cx="1537334" cy="688513"/>
          </a:xfrm>
        </p:grpSpPr>
        <p:sp>
          <p:nvSpPr>
            <p:cNvPr id="297" name="TextBox 2"/>
            <p:cNvSpPr txBox="1"/>
            <p:nvPr/>
          </p:nvSpPr>
          <p:spPr>
            <a:xfrm>
              <a:off x="777241" y="350521"/>
              <a:ext cx="1537334" cy="461663"/>
            </a:xfrm>
            <a:prstGeom prst="rect">
              <a:avLst/>
            </a:prstGeom>
            <a:noFill/>
          </p:spPr>
          <p:txBody>
            <a:bodyPr wrap="square" lIns="91438" tIns="45719" rIns="91438" bIns="45719" rtlCol="0">
              <a:spAutoFit/>
            </a:bodyPr>
            <a:lstStyle/>
            <a:p>
              <a:r>
                <a:rPr lang="zh-CN" altLang="en-US" sz="2400">
                  <a:latin typeface="Times New Roman" panose="02020603050405020304" pitchFamily="18" charset="0"/>
                  <a:ea typeface="楷体" panose="02010609060101010101" pitchFamily="49" charset="-122"/>
                  <a:sym typeface="Times New Roman" panose="02020603050405020304" pitchFamily="18" charset="0"/>
                </a:rPr>
                <a:t>被动运输</a:t>
              </a:r>
            </a:p>
          </p:txBody>
        </p:sp>
        <p:sp>
          <p:nvSpPr>
            <p:cNvPr id="305" name="矩形 304"/>
            <p:cNvSpPr/>
            <p:nvPr/>
          </p:nvSpPr>
          <p:spPr>
            <a:xfrm>
              <a:off x="781131" y="662202"/>
              <a:ext cx="1476294" cy="376832"/>
            </a:xfrm>
            <a:prstGeom prst="rect">
              <a:avLst/>
            </a:prstGeom>
          </p:spPr>
          <p:txBody>
            <a:bodyPr vert="horz" wrap="square" lIns="91438" tIns="45719" rIns="91438" bIns="45719">
              <a:spAutoFit/>
            </a:bodyPr>
            <a:lstStyle/>
            <a:p>
              <a:pPr fontAlgn="base">
                <a:lnSpc>
                  <a:spcPct val="150000"/>
                </a:lnSpc>
              </a:pPr>
              <a:r>
                <a:rPr lang="en-US" altLang="zh-CN" sz="140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Passive transport</a:t>
              </a:r>
            </a:p>
          </p:txBody>
        </p:sp>
      </p:grpSp>
      <p:sp>
        <p:nvSpPr>
          <p:cNvPr id="306" name="矩形 305"/>
          <p:cNvSpPr/>
          <p:nvPr/>
        </p:nvSpPr>
        <p:spPr>
          <a:xfrm>
            <a:off x="0" y="464344"/>
            <a:ext cx="54522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307" name="矩形 306"/>
          <p:cNvSpPr/>
          <p:nvPr/>
        </p:nvSpPr>
        <p:spPr>
          <a:xfrm>
            <a:off x="602456" y="464344"/>
            <a:ext cx="16780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12"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indefinite"/>
                            </p:stCondLst>
                          </p:cTn>
                        </p:par>
                        <p:par>
                          <p:cTn id="11" fill="hold" nodeType="afterGroup">
                            <p:stCondLst>
                              <p:cond delay="0"/>
                            </p:stCondLst>
                            <p:childTnLst>
                              <p:par>
                                <p:cTn id="12" presetID="2" presetClass="entr" presetSubtype="4" fill="hold" grpId="13" nodeType="clickEffect">
                                  <p:stCondLst>
                                    <p:cond delay="0"/>
                                  </p:stCondLst>
                                  <p:childTnLst>
                                    <p:set>
                                      <p:cBhvr>
                                        <p:cTn id="13" dur="1" fill="hold">
                                          <p:stCondLst>
                                            <p:cond delay="0"/>
                                          </p:stCondLst>
                                        </p:cTn>
                                        <p:tgtEl>
                                          <p:spTgt spid="299"/>
                                        </p:tgtEl>
                                        <p:attrNameLst>
                                          <p:attrName>style.visibility</p:attrName>
                                        </p:attrNameLst>
                                      </p:cBhvr>
                                      <p:to>
                                        <p:strVal val="visible"/>
                                      </p:to>
                                    </p:set>
                                    <p:anim calcmode="lin" valueType="num">
                                      <p:cBhvr additive="base">
                                        <p:cTn id="14" dur="500" fill="hold"/>
                                        <p:tgtEl>
                                          <p:spTgt spid="299"/>
                                        </p:tgtEl>
                                        <p:attrNameLst>
                                          <p:attrName>ppt_x</p:attrName>
                                        </p:attrNameLst>
                                      </p:cBhvr>
                                      <p:tavLst>
                                        <p:tav tm="0">
                                          <p:val>
                                            <p:strVal val="#ppt_x"/>
                                          </p:val>
                                        </p:tav>
                                        <p:tav tm="100000">
                                          <p:val>
                                            <p:strVal val="#ppt_x"/>
                                          </p:val>
                                        </p:tav>
                                      </p:tavLst>
                                    </p:anim>
                                    <p:anim calcmode="lin" valueType="num">
                                      <p:cBhvr additive="base">
                                        <p:cTn id="15" dur="500" fill="hold"/>
                                        <p:tgtEl>
                                          <p:spTgt spid="299"/>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indefinite"/>
                            </p:stCondLst>
                          </p:cTn>
                        </p:par>
                        <p:par>
                          <p:cTn id="18" fill="hold" nodeType="after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9"/>
                                        </p:tgtEl>
                                        <p:attrNameLst>
                                          <p:attrName>style.visibility</p:attrName>
                                        </p:attrNameLst>
                                      </p:cBhvr>
                                      <p:to>
                                        <p:strVal val="visible"/>
                                      </p:to>
                                    </p:set>
                                    <p:animEffect transition="in" filter="fade">
                                      <p:cBhvr>
                                        <p:cTn id="21" dur="500"/>
                                        <p:tgtEl>
                                          <p:spTgt spid="129"/>
                                        </p:tgtEl>
                                      </p:cBhvr>
                                    </p:animEffect>
                                  </p:childTnLst>
                                </p:cTn>
                              </p:par>
                            </p:childTnLst>
                          </p:cTn>
                        </p:par>
                      </p:childTnLst>
                    </p:cTn>
                  </p:par>
                  <p:par>
                    <p:cTn id="22" fill="hold" nodeType="clickPar">
                      <p:stCondLst>
                        <p:cond delay="indefinite"/>
                      </p:stCondLst>
                      <p:childTnLst>
                        <p:par>
                          <p:cTn id="23" fill="hold" nodeType="withGroup">
                            <p:stCondLst>
                              <p:cond delay="indefinite"/>
                            </p:stCondLst>
                          </p:cTn>
                        </p:par>
                        <p:par>
                          <p:cTn id="24" fill="hold" nodeType="afterGroup">
                            <p:stCondLst>
                              <p:cond delay="0"/>
                            </p:stCondLst>
                            <p:childTnLst>
                              <p:par>
                                <p:cTn id="25" presetID="10" presetClass="entr" presetSubtype="0" fill="hold" grpId="8" nodeType="clickEffect">
                                  <p:stCondLst>
                                    <p:cond delay="0"/>
                                  </p:stCondLst>
                                  <p:childTnLst>
                                    <p:set>
                                      <p:cBhvr>
                                        <p:cTn id="26" dur="1" fill="hold">
                                          <p:stCondLst>
                                            <p:cond delay="0"/>
                                          </p:stCondLst>
                                        </p:cTn>
                                        <p:tgtEl>
                                          <p:spTgt spid="294"/>
                                        </p:tgtEl>
                                        <p:attrNameLst>
                                          <p:attrName>style.visibility</p:attrName>
                                        </p:attrNameLst>
                                      </p:cBhvr>
                                      <p:to>
                                        <p:strVal val="visible"/>
                                      </p:to>
                                    </p:set>
                                    <p:animEffect transition="in" filter="fade">
                                      <p:cBhvr>
                                        <p:cTn id="27" dur="500"/>
                                        <p:tgtEl>
                                          <p:spTgt spid="294"/>
                                        </p:tgtEl>
                                      </p:cBhvr>
                                    </p:animEffect>
                                  </p:childTnLst>
                                </p:cTn>
                              </p:par>
                            </p:childTnLst>
                          </p:cTn>
                        </p:par>
                        <p:par>
                          <p:cTn id="28" fill="hold" nodeType="withGroup">
                            <p:stCondLst>
                              <p:cond delay="500"/>
                            </p:stCondLst>
                            <p:childTnLst>
                              <p:par>
                                <p:cTn id="29" presetID="10" presetClass="entr" presetSubtype="0" fill="hold" grpId="10" nodeType="afterEffect">
                                  <p:childTnLst>
                                    <p:set>
                                      <p:cBhvr>
                                        <p:cTn id="30" dur="1" fill="hold">
                                          <p:stCondLst>
                                            <p:cond delay="0"/>
                                          </p:stCondLst>
                                        </p:cTn>
                                        <p:tgtEl>
                                          <p:spTgt spid="296"/>
                                        </p:tgtEl>
                                        <p:attrNameLst>
                                          <p:attrName>style.visibility</p:attrName>
                                        </p:attrNameLst>
                                      </p:cBhvr>
                                      <p:to>
                                        <p:strVal val="visible"/>
                                      </p:to>
                                    </p:set>
                                    <p:animEffect transition="in" filter="fade">
                                      <p:cBhvr>
                                        <p:cTn id="31" dur="500"/>
                                        <p:tgtEl>
                                          <p:spTgt spid="296"/>
                                        </p:tgtEl>
                                      </p:cBhvr>
                                    </p:animEffect>
                                  </p:childTnLst>
                                </p:cTn>
                              </p:par>
                              <p:par>
                                <p:cTn id="32" presetID="10" presetClass="entr" presetSubtype="0" fill="hold" grpId="9" nodeType="withEffect">
                                  <p:childTnLst>
                                    <p:set>
                                      <p:cBhvr>
                                        <p:cTn id="33" dur="1" fill="hold">
                                          <p:stCondLst>
                                            <p:cond delay="0"/>
                                          </p:stCondLst>
                                        </p:cTn>
                                        <p:tgtEl>
                                          <p:spTgt spid="295"/>
                                        </p:tgtEl>
                                        <p:attrNameLst>
                                          <p:attrName>style.visibility</p:attrName>
                                        </p:attrNameLst>
                                      </p:cBhvr>
                                      <p:to>
                                        <p:strVal val="visible"/>
                                      </p:to>
                                    </p:set>
                                    <p:animEffect transition="in" filter="fade">
                                      <p:cBhvr>
                                        <p:cTn id="34" dur="500"/>
                                        <p:tgtEl>
                                          <p:spTgt spid="295"/>
                                        </p:tgtEl>
                                      </p:cBhvr>
                                    </p:animEffect>
                                  </p:childTnLst>
                                </p:cTn>
                              </p:par>
                            </p:childTnLst>
                          </p:cTn>
                        </p:par>
                      </p:childTnLst>
                    </p:cTn>
                  </p:par>
                  <p:par>
                    <p:cTn id="35" fill="hold" nodeType="clickPar">
                      <p:stCondLst>
                        <p:cond delay="indefinite"/>
                      </p:stCondLst>
                      <p:childTnLst>
                        <p:par>
                          <p:cTn id="36" fill="hold" nodeType="withGroup">
                            <p:stCondLst>
                              <p:cond delay="indefinite"/>
                            </p:stCondLst>
                          </p:cTn>
                        </p:par>
                        <p:par>
                          <p:cTn id="37" fill="hold" nodeType="afterGroup">
                            <p:stCondLst>
                              <p:cond delay="0"/>
                            </p:stCondLst>
                            <p:childTnLst>
                              <p:par>
                                <p:cTn id="38" presetID="10" presetClass="entr" presetSubtype="0" fill="hold" grpId="11" nodeType="click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par>
                                <p:cTn id="41" presetID="10" presetClass="entr" presetSubtype="0" fill="hold" grpId="2" nodeType="withEffect">
                                  <p:stCondLst>
                                    <p:cond delay="0"/>
                                  </p:stCondLst>
                                  <p:childTnLst>
                                    <p:set>
                                      <p:cBhvr>
                                        <p:cTn id="42" dur="1" fill="hold">
                                          <p:stCondLst>
                                            <p:cond delay="0"/>
                                          </p:stCondLst>
                                        </p:cTn>
                                        <p:tgtEl>
                                          <p:spTgt spid="137"/>
                                        </p:tgtEl>
                                        <p:attrNameLst>
                                          <p:attrName>style.visibility</p:attrName>
                                        </p:attrNameLst>
                                      </p:cBhvr>
                                      <p:to>
                                        <p:strVal val="visible"/>
                                      </p:to>
                                    </p:set>
                                    <p:animEffect transition="in" filter="fade">
                                      <p:cBhvr>
                                        <p:cTn id="43" dur="500"/>
                                        <p:tgtEl>
                                          <p:spTgt spid="137"/>
                                        </p:tgtEl>
                                      </p:cBhvr>
                                    </p:animEffect>
                                  </p:childTnLst>
                                </p:cTn>
                              </p:par>
                            </p:childTnLst>
                          </p:cTn>
                        </p:par>
                      </p:childTnLst>
                    </p:cTn>
                  </p:par>
                  <p:par>
                    <p:cTn id="44" fill="hold" nodeType="clickPar">
                      <p:stCondLst>
                        <p:cond delay="indefinite"/>
                      </p:stCondLst>
                      <p:childTnLst>
                        <p:par>
                          <p:cTn id="45" fill="hold" nodeType="withGroup">
                            <p:stCondLst>
                              <p:cond delay="indefinite"/>
                            </p:stCondLst>
                          </p:cTn>
                        </p:par>
                        <p:par>
                          <p:cTn id="46" fill="hold" nodeType="afterGroup">
                            <p:stCondLst>
                              <p:cond delay="0"/>
                            </p:stCondLst>
                            <p:childTnLst>
                              <p:par>
                                <p:cTn id="47" presetID="10" presetClass="entr" presetSubtype="0" fill="hold" grpId="1" nodeType="clickEffect">
                                  <p:stCondLst>
                                    <p:cond delay="0"/>
                                  </p:stCondLst>
                                  <p:childTnLst>
                                    <p:set>
                                      <p:cBhvr>
                                        <p:cTn id="48" dur="1" fill="hold">
                                          <p:stCondLst>
                                            <p:cond delay="0"/>
                                          </p:stCondLst>
                                        </p:cTn>
                                        <p:tgtEl>
                                          <p:spTgt spid="133"/>
                                        </p:tgtEl>
                                        <p:attrNameLst>
                                          <p:attrName>style.visibility</p:attrName>
                                        </p:attrNameLst>
                                      </p:cBhvr>
                                      <p:to>
                                        <p:strVal val="visible"/>
                                      </p:to>
                                    </p:set>
                                    <p:animEffect transition="in" filter="fade">
                                      <p:cBhvr>
                                        <p:cTn id="49" dur="500"/>
                                        <p:tgtEl>
                                          <p:spTgt spid="133"/>
                                        </p:tgtEl>
                                      </p:cBhvr>
                                    </p:animEffect>
                                  </p:childTnLst>
                                </p:cTn>
                              </p:par>
                            </p:childTnLst>
                          </p:cTn>
                        </p:par>
                      </p:childTnLst>
                    </p:cTn>
                  </p:par>
                  <p:par>
                    <p:cTn id="50" fill="hold" nodeType="clickPar">
                      <p:stCondLst>
                        <p:cond delay="indefinite"/>
                      </p:stCondLst>
                      <p:childTnLst>
                        <p:par>
                          <p:cTn id="51" fill="hold" nodeType="withGroup">
                            <p:stCondLst>
                              <p:cond delay="indefinite"/>
                            </p:stCondLst>
                          </p:cTn>
                        </p:par>
                        <p:par>
                          <p:cTn id="52" fill="hold" nodeType="afterGroup">
                            <p:stCondLst>
                              <p:cond delay="0"/>
                            </p:stCondLst>
                            <p:childTnLst>
                              <p:par>
                                <p:cTn id="53" presetID="10" presetClass="entr" presetSubtype="0" fill="hold" grpId="4" nodeType="clickEffect">
                                  <p:stCondLst>
                                    <p:cond delay="0"/>
                                  </p:stCondLst>
                                  <p:childTnLst>
                                    <p:set>
                                      <p:cBhvr>
                                        <p:cTn id="54" dur="1" fill="hold">
                                          <p:stCondLst>
                                            <p:cond delay="0"/>
                                          </p:stCondLst>
                                        </p:cTn>
                                        <p:tgtEl>
                                          <p:spTgt spid="146"/>
                                        </p:tgtEl>
                                        <p:attrNameLst>
                                          <p:attrName>style.visibility</p:attrName>
                                        </p:attrNameLst>
                                      </p:cBhvr>
                                      <p:to>
                                        <p:strVal val="visible"/>
                                      </p:to>
                                    </p:set>
                                    <p:animEffect transition="in" filter="fade">
                                      <p:cBhvr>
                                        <p:cTn id="55" dur="500"/>
                                        <p:tgtEl>
                                          <p:spTgt spid="146"/>
                                        </p:tgtEl>
                                      </p:cBhvr>
                                    </p:animEffect>
                                  </p:childTnLst>
                                </p:cTn>
                              </p:par>
                            </p:childTnLst>
                          </p:cTn>
                        </p:par>
                      </p:childTnLst>
                    </p:cTn>
                  </p:par>
                  <p:par>
                    <p:cTn id="56" fill="hold" nodeType="clickPar">
                      <p:stCondLst>
                        <p:cond delay="indefinite"/>
                      </p:stCondLst>
                      <p:childTnLst>
                        <p:par>
                          <p:cTn id="57" fill="hold" nodeType="withGroup">
                            <p:stCondLst>
                              <p:cond delay="indefinite"/>
                            </p:stCondLst>
                          </p:cTn>
                        </p:par>
                        <p:par>
                          <p:cTn id="58" fill="hold" nodeType="afterGroup">
                            <p:stCondLst>
                              <p:cond delay="0"/>
                            </p:stCondLst>
                            <p:childTnLst>
                              <p:par>
                                <p:cTn id="59" presetID="10" presetClass="entr" presetSubtype="0" fill="hold" grpId="3" nodeType="clickEffect">
                                  <p:stCondLst>
                                    <p:cond delay="0"/>
                                  </p:stCondLst>
                                  <p:childTnLst>
                                    <p:set>
                                      <p:cBhvr>
                                        <p:cTn id="60" dur="1" fill="hold">
                                          <p:stCondLst>
                                            <p:cond delay="0"/>
                                          </p:stCondLst>
                                        </p:cTn>
                                        <p:tgtEl>
                                          <p:spTgt spid="138"/>
                                        </p:tgtEl>
                                        <p:attrNameLst>
                                          <p:attrName>style.visibility</p:attrName>
                                        </p:attrNameLst>
                                      </p:cBhvr>
                                      <p:to>
                                        <p:strVal val="visible"/>
                                      </p:to>
                                    </p:set>
                                    <p:animEffect transition="in" filter="fade">
                                      <p:cBhvr>
                                        <p:cTn id="61" dur="500"/>
                                        <p:tgtEl>
                                          <p:spTgt spid="138"/>
                                        </p:tgtEl>
                                      </p:cBhvr>
                                    </p:animEffect>
                                  </p:childTnLst>
                                </p:cTn>
                              </p:par>
                            </p:childTnLst>
                          </p:cTn>
                        </p:par>
                      </p:childTnLst>
                    </p:cTn>
                  </p:par>
                  <p:par>
                    <p:cTn id="62" fill="hold" nodeType="clickPar">
                      <p:stCondLst>
                        <p:cond delay="indefinite"/>
                      </p:stCondLst>
                      <p:childTnLst>
                        <p:par>
                          <p:cTn id="63" fill="hold" nodeType="withGroup">
                            <p:stCondLst>
                              <p:cond delay="indefinite"/>
                            </p:stCondLst>
                          </p:cTn>
                        </p:par>
                        <p:par>
                          <p:cTn id="64" fill="hold" nodeType="after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fade">
                                      <p:cBhvr>
                                        <p:cTn id="67" dur="500"/>
                                        <p:tgtEl>
                                          <p:spTgt spid="72"/>
                                        </p:tgtEl>
                                      </p:cBhvr>
                                    </p:animEffect>
                                  </p:childTnLst>
                                </p:cTn>
                              </p:par>
                            </p:childTnLst>
                          </p:cTn>
                        </p:par>
                      </p:childTnLst>
                    </p:cTn>
                  </p:par>
                  <p:par>
                    <p:cTn id="68" fill="hold" nodeType="clickPar">
                      <p:stCondLst>
                        <p:cond delay="indefinite"/>
                      </p:stCondLst>
                      <p:childTnLst>
                        <p:par>
                          <p:cTn id="69" fill="hold" nodeType="withGroup">
                            <p:stCondLst>
                              <p:cond delay="indefinite"/>
                            </p:stCondLst>
                          </p:cTn>
                        </p:par>
                        <p:par>
                          <p:cTn id="70" fill="hold" nodeType="afterGroup">
                            <p:stCondLst>
                              <p:cond delay="0"/>
                            </p:stCondLst>
                            <p:childTnLst>
                              <p:par>
                                <p:cTn id="71" presetID="10" presetClass="entr" presetSubtype="0" fill="hold" grpId="7" nodeType="clickEffect">
                                  <p:stCondLst>
                                    <p:cond delay="0"/>
                                  </p:stCondLst>
                                  <p:childTnLst>
                                    <p:set>
                                      <p:cBhvr>
                                        <p:cTn id="72" dur="1" fill="hold">
                                          <p:stCondLst>
                                            <p:cond delay="0"/>
                                          </p:stCondLst>
                                        </p:cTn>
                                        <p:tgtEl>
                                          <p:spTgt spid="293"/>
                                        </p:tgtEl>
                                        <p:attrNameLst>
                                          <p:attrName>style.visibility</p:attrName>
                                        </p:attrNameLst>
                                      </p:cBhvr>
                                      <p:to>
                                        <p:strVal val="visible"/>
                                      </p:to>
                                    </p:set>
                                    <p:animEffect transition="in" filter="fade">
                                      <p:cBhvr>
                                        <p:cTn id="73" dur="500"/>
                                        <p:tgtEl>
                                          <p:spTgt spid="293"/>
                                        </p:tgtEl>
                                      </p:cBhvr>
                                    </p:animEffect>
                                  </p:childTnLst>
                                </p:cTn>
                              </p:par>
                            </p:childTnLst>
                          </p:cTn>
                        </p:par>
                        <p:par>
                          <p:cTn id="74" fill="hold" nodeType="withGroup">
                            <p:stCondLst>
                              <p:cond delay="500"/>
                            </p:stCondLst>
                            <p:childTnLst>
                              <p:par>
                                <p:cTn id="75" presetID="10" presetClass="entr" presetSubtype="0" fill="hold" grpId="5" nodeType="afterEffect">
                                  <p:childTnLst>
                                    <p:set>
                                      <p:cBhvr>
                                        <p:cTn id="76" dur="1" fill="hold">
                                          <p:stCondLst>
                                            <p:cond delay="0"/>
                                          </p:stCondLst>
                                        </p:cTn>
                                        <p:tgtEl>
                                          <p:spTgt spid="289"/>
                                        </p:tgtEl>
                                        <p:attrNameLst>
                                          <p:attrName>style.visibility</p:attrName>
                                        </p:attrNameLst>
                                      </p:cBhvr>
                                      <p:to>
                                        <p:strVal val="visible"/>
                                      </p:to>
                                    </p:set>
                                    <p:animEffect transition="in" filter="fade">
                                      <p:cBhvr>
                                        <p:cTn id="77" dur="500"/>
                                        <p:tgtEl>
                                          <p:spTgt spid="289"/>
                                        </p:tgtEl>
                                      </p:cBhvr>
                                    </p:animEffect>
                                  </p:childTnLst>
                                </p:cTn>
                              </p:par>
                            </p:childTnLst>
                          </p:cTn>
                        </p:par>
                      </p:childTnLst>
                    </p:cTn>
                  </p:par>
                  <p:par>
                    <p:cTn id="78" fill="hold" nodeType="clickPar">
                      <p:stCondLst>
                        <p:cond delay="indefinite"/>
                      </p:stCondLst>
                      <p:childTnLst>
                        <p:par>
                          <p:cTn id="79" fill="hold" nodeType="withGroup">
                            <p:stCondLst>
                              <p:cond delay="indefinite"/>
                            </p:stCondLst>
                          </p:cTn>
                        </p:par>
                        <p:par>
                          <p:cTn id="80" fill="hold" nodeType="afterGroup">
                            <p:stCondLst>
                              <p:cond delay="0"/>
                            </p:stCondLst>
                            <p:childTnLst>
                              <p:par>
                                <p:cTn id="81" presetID="2" presetClass="entr" presetSubtype="4" fill="hold" grpId="20" nodeType="click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nodeType="withGroup">
                            <p:stCondLst>
                              <p:cond delay="500"/>
                            </p:stCondLst>
                            <p:childTnLst>
                              <p:par>
                                <p:cTn id="86" presetID="10" presetClass="entr" presetSubtype="0" fill="hold" grpId="6" nodeType="afterEffect">
                                  <p:childTnLst>
                                    <p:set>
                                      <p:cBhvr>
                                        <p:cTn id="87" dur="1" fill="hold">
                                          <p:stCondLst>
                                            <p:cond delay="0"/>
                                          </p:stCondLst>
                                        </p:cTn>
                                        <p:tgtEl>
                                          <p:spTgt spid="291"/>
                                        </p:tgtEl>
                                        <p:attrNameLst>
                                          <p:attrName>style.visibility</p:attrName>
                                        </p:attrNameLst>
                                      </p:cBhvr>
                                      <p:to>
                                        <p:strVal val="visible"/>
                                      </p:to>
                                    </p:set>
                                    <p:animEffect transition="in" filter="fade">
                                      <p:cBhvr>
                                        <p:cTn id="88" dur="500"/>
                                        <p:tgtEl>
                                          <p:spTgt spid="291"/>
                                        </p:tgtEl>
                                      </p:cBhvr>
                                    </p:animEffect>
                                  </p:childTnLst>
                                </p:cTn>
                              </p:par>
                            </p:childTnLst>
                          </p:cTn>
                        </p:par>
                      </p:childTnLst>
                    </p:cTn>
                  </p:par>
                  <p:par>
                    <p:cTn id="89" fill="hold" nodeType="clickPar">
                      <p:stCondLst>
                        <p:cond delay="indefinite"/>
                      </p:stCondLst>
                      <p:childTnLst>
                        <p:par>
                          <p:cTn id="90" fill="hold" nodeType="withGroup">
                            <p:stCondLst>
                              <p:cond delay="indefinite"/>
                            </p:stCondLst>
                          </p:cTn>
                        </p:par>
                        <p:par>
                          <p:cTn id="91" fill="hold" nodeType="afterGroup">
                            <p:stCondLst>
                              <p:cond delay="0"/>
                            </p:stCondLst>
                            <p:childTnLst>
                              <p:par>
                                <p:cTn id="92" presetID="21" presetClass="entr" presetSubtype="1" fill="hold" grpId="14" nodeType="clickEffect">
                                  <p:stCondLst>
                                    <p:cond delay="0"/>
                                  </p:stCondLst>
                                  <p:childTnLst>
                                    <p:set>
                                      <p:cBhvr>
                                        <p:cTn id="93" dur="1" fill="hold">
                                          <p:stCondLst>
                                            <p:cond delay="0"/>
                                          </p:stCondLst>
                                        </p:cTn>
                                        <p:tgtEl>
                                          <p:spTgt spid="300"/>
                                        </p:tgtEl>
                                        <p:attrNameLst>
                                          <p:attrName>style.visibility</p:attrName>
                                        </p:attrNameLst>
                                      </p:cBhvr>
                                      <p:to>
                                        <p:strVal val="visible"/>
                                      </p:to>
                                    </p:set>
                                    <p:animEffect transition="in" filter="wheel(1)">
                                      <p:cBhvr>
                                        <p:cTn id="94" dur="2000"/>
                                        <p:tgtEl>
                                          <p:spTgt spid="300"/>
                                        </p:tgtEl>
                                      </p:cBhvr>
                                    </p:animEffect>
                                  </p:childTnLst>
                                </p:cTn>
                              </p:par>
                            </p:childTnLst>
                          </p:cTn>
                        </p:par>
                      </p:childTnLst>
                    </p:cTn>
                  </p:par>
                  <p:par>
                    <p:cTn id="95" fill="hold" nodeType="clickPar">
                      <p:stCondLst>
                        <p:cond delay="indefinite"/>
                      </p:stCondLst>
                      <p:childTnLst>
                        <p:par>
                          <p:cTn id="96" fill="hold" nodeType="withGroup">
                            <p:stCondLst>
                              <p:cond delay="indefinite"/>
                            </p:stCondLst>
                          </p:cTn>
                        </p:par>
                        <p:par>
                          <p:cTn id="97" fill="hold" nodeType="afterGroup">
                            <p:stCondLst>
                              <p:cond delay="0"/>
                            </p:stCondLst>
                            <p:childTnLst>
                              <p:par>
                                <p:cTn id="98" presetID="21" presetClass="entr" presetSubtype="1" fill="hold" grpId="15" nodeType="clickEffect">
                                  <p:stCondLst>
                                    <p:cond delay="0"/>
                                  </p:stCondLst>
                                  <p:childTnLst>
                                    <p:set>
                                      <p:cBhvr>
                                        <p:cTn id="99" dur="1" fill="hold">
                                          <p:stCondLst>
                                            <p:cond delay="0"/>
                                          </p:stCondLst>
                                        </p:cTn>
                                        <p:tgtEl>
                                          <p:spTgt spid="301"/>
                                        </p:tgtEl>
                                        <p:attrNameLst>
                                          <p:attrName>style.visibility</p:attrName>
                                        </p:attrNameLst>
                                      </p:cBhvr>
                                      <p:to>
                                        <p:strVal val="visible"/>
                                      </p:to>
                                    </p:set>
                                    <p:animEffect transition="in" filter="wheel(1)">
                                      <p:cBhvr>
                                        <p:cTn id="100" dur="2000"/>
                                        <p:tgtEl>
                                          <p:spTgt spid="301"/>
                                        </p:tgtEl>
                                      </p:cBhvr>
                                    </p:animEffect>
                                  </p:childTnLst>
                                </p:cTn>
                              </p:par>
                            </p:childTnLst>
                          </p:cTn>
                        </p:par>
                      </p:childTnLst>
                    </p:cTn>
                  </p:par>
                  <p:par>
                    <p:cTn id="101" fill="hold" nodeType="clickPar">
                      <p:stCondLst>
                        <p:cond delay="indefinite"/>
                      </p:stCondLst>
                      <p:childTnLst>
                        <p:par>
                          <p:cTn id="102" fill="hold" nodeType="withGroup">
                            <p:stCondLst>
                              <p:cond delay="indefinite"/>
                            </p:stCondLst>
                          </p:cTn>
                        </p:par>
                        <p:par>
                          <p:cTn id="103" fill="hold" nodeType="afterGroup">
                            <p:stCondLst>
                              <p:cond delay="0"/>
                            </p:stCondLst>
                            <p:childTnLst>
                              <p:par>
                                <p:cTn id="104" presetID="21" presetClass="entr" presetSubtype="1" fill="hold" grpId="16" nodeType="clickEffect">
                                  <p:stCondLst>
                                    <p:cond delay="0"/>
                                  </p:stCondLst>
                                  <p:childTnLst>
                                    <p:set>
                                      <p:cBhvr>
                                        <p:cTn id="105" dur="1" fill="hold">
                                          <p:stCondLst>
                                            <p:cond delay="0"/>
                                          </p:stCondLst>
                                        </p:cTn>
                                        <p:tgtEl>
                                          <p:spTgt spid="302"/>
                                        </p:tgtEl>
                                        <p:attrNameLst>
                                          <p:attrName>style.visibility</p:attrName>
                                        </p:attrNameLst>
                                      </p:cBhvr>
                                      <p:to>
                                        <p:strVal val="visible"/>
                                      </p:to>
                                    </p:set>
                                    <p:animEffect transition="in" filter="wheel(1)">
                                      <p:cBhvr>
                                        <p:cTn id="106" dur="2000"/>
                                        <p:tgtEl>
                                          <p:spTgt spid="302"/>
                                        </p:tgtEl>
                                      </p:cBhvr>
                                    </p:animEffect>
                                  </p:childTnLst>
                                </p:cTn>
                              </p:par>
                            </p:childTnLst>
                          </p:cTn>
                        </p:par>
                      </p:childTnLst>
                    </p:cTn>
                  </p:par>
                  <p:par>
                    <p:cTn id="107" fill="hold" nodeType="clickPar">
                      <p:stCondLst>
                        <p:cond delay="indefinite"/>
                      </p:stCondLst>
                      <p:childTnLst>
                        <p:par>
                          <p:cTn id="108" fill="hold" nodeType="withGroup">
                            <p:stCondLst>
                              <p:cond delay="indefinite"/>
                            </p:stCondLst>
                          </p:cTn>
                        </p:par>
                        <p:par>
                          <p:cTn id="109" fill="hold" nodeType="afterGroup">
                            <p:stCondLst>
                              <p:cond delay="0"/>
                            </p:stCondLst>
                            <p:childTnLst>
                              <p:par>
                                <p:cTn id="110" presetID="21" presetClass="entr" presetSubtype="1" fill="hold" grpId="17" nodeType="clickEffect">
                                  <p:stCondLst>
                                    <p:cond delay="0"/>
                                  </p:stCondLst>
                                  <p:childTnLst>
                                    <p:set>
                                      <p:cBhvr>
                                        <p:cTn id="111" dur="1" fill="hold">
                                          <p:stCondLst>
                                            <p:cond delay="0"/>
                                          </p:stCondLst>
                                        </p:cTn>
                                        <p:tgtEl>
                                          <p:spTgt spid="303"/>
                                        </p:tgtEl>
                                        <p:attrNameLst>
                                          <p:attrName>style.visibility</p:attrName>
                                        </p:attrNameLst>
                                      </p:cBhvr>
                                      <p:to>
                                        <p:strVal val="visible"/>
                                      </p:to>
                                    </p:set>
                                    <p:animEffect transition="in" filter="wheel(1)">
                                      <p:cBhvr>
                                        <p:cTn id="112" dur="2000"/>
                                        <p:tgtEl>
                                          <p:spTgt spid="303"/>
                                        </p:tgtEl>
                                      </p:cBhvr>
                                    </p:animEffect>
                                  </p:childTnLst>
                                </p:cTn>
                              </p:par>
                            </p:childTnLst>
                          </p:cTn>
                        </p:par>
                      </p:childTnLst>
                    </p:cTn>
                  </p:par>
                  <p:par>
                    <p:cTn id="113" fill="hold" nodeType="clickPar">
                      <p:stCondLst>
                        <p:cond delay="indefinite"/>
                      </p:stCondLst>
                      <p:childTnLst>
                        <p:par>
                          <p:cTn id="114" fill="hold" nodeType="withGroup">
                            <p:stCondLst>
                              <p:cond delay="indefinite"/>
                            </p:stCondLst>
                          </p:cTn>
                        </p:par>
                        <p:par>
                          <p:cTn id="115" fill="hold" nodeType="afterGroup">
                            <p:stCondLst>
                              <p:cond delay="0"/>
                            </p:stCondLst>
                            <p:childTnLst>
                              <p:par>
                                <p:cTn id="116" presetID="21" presetClass="entr" presetSubtype="1" fill="hold" grpId="18" nodeType="clickEffect">
                                  <p:stCondLst>
                                    <p:cond delay="0"/>
                                  </p:stCondLst>
                                  <p:childTnLst>
                                    <p:set>
                                      <p:cBhvr>
                                        <p:cTn id="117" dur="1" fill="hold">
                                          <p:stCondLst>
                                            <p:cond delay="0"/>
                                          </p:stCondLst>
                                        </p:cTn>
                                        <p:tgtEl>
                                          <p:spTgt spid="304"/>
                                        </p:tgtEl>
                                        <p:attrNameLst>
                                          <p:attrName>style.visibility</p:attrName>
                                        </p:attrNameLst>
                                      </p:cBhvr>
                                      <p:to>
                                        <p:strVal val="visible"/>
                                      </p:to>
                                    </p:set>
                                    <p:animEffect transition="in" filter="wheel(1)">
                                      <p:cBhvr>
                                        <p:cTn id="118" dur="2000"/>
                                        <p:tgtEl>
                                          <p:spTgt spid="304"/>
                                        </p:tgtEl>
                                      </p:cBhvr>
                                    </p:animEffect>
                                  </p:childTnLst>
                                </p:cTn>
                              </p:par>
                            </p:childTnLst>
                          </p:cTn>
                        </p:par>
                      </p:childTnLst>
                    </p:cTn>
                  </p:par>
                  <p:par>
                    <p:cTn id="119" fill="hold" nodeType="clickPar">
                      <p:stCondLst>
                        <p:cond delay="indefinite"/>
                      </p:stCondLst>
                      <p:childTnLst>
                        <p:par>
                          <p:cTn id="120" fill="hold" nodeType="withGroup">
                            <p:stCondLst>
                              <p:cond delay="indefinite"/>
                            </p:stCondLst>
                          </p:cTn>
                        </p:par>
                        <p:par>
                          <p:cTn id="121" fill="hold" nodeType="afterGroup">
                            <p:stCondLst>
                              <p:cond delay="0"/>
                            </p:stCondLst>
                            <p:childTnLst>
                              <p:par>
                                <p:cTn id="122" presetID="21" presetClass="entr" presetSubtype="1" fill="hold" grpId="19" nodeType="clickEffect">
                                  <p:stCondLst>
                                    <p:cond delay="0"/>
                                  </p:stCondLst>
                                  <p:childTnLst>
                                    <p:set>
                                      <p:cBhvr>
                                        <p:cTn id="123" dur="1" fill="hold">
                                          <p:stCondLst>
                                            <p:cond delay="0"/>
                                          </p:stCondLst>
                                        </p:cTn>
                                        <p:tgtEl>
                                          <p:spTgt spid="186"/>
                                        </p:tgtEl>
                                        <p:attrNameLst>
                                          <p:attrName>style.visibility</p:attrName>
                                        </p:attrNameLst>
                                      </p:cBhvr>
                                      <p:to>
                                        <p:strVal val="visible"/>
                                      </p:to>
                                    </p:set>
                                    <p:animEffect transition="in" filter="wheel(1)">
                                      <p:cBhvr>
                                        <p:cTn id="124" dur="2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3" grpId="1"/>
      <p:bldP spid="137" grpId="2"/>
      <p:bldP spid="138" grpId="3"/>
      <p:bldP spid="146" grpId="4"/>
      <p:bldP spid="289" grpId="5"/>
      <p:bldP spid="291" grpId="6"/>
      <p:bldP spid="293" grpId="7"/>
      <p:bldP spid="294" grpId="8"/>
      <p:bldP spid="295" grpId="9"/>
      <p:bldP spid="296" grpId="10"/>
      <p:bldP spid="48" grpId="11"/>
      <p:bldP spid="39" grpId="12"/>
      <p:bldP spid="299" grpId="13"/>
      <p:bldP spid="300" grpId="14"/>
      <p:bldP spid="301" grpId="15"/>
      <p:bldP spid="302" grpId="16"/>
      <p:bldP spid="303" grpId="17"/>
      <p:bldP spid="304" grpId="18"/>
      <p:bldP spid="186" grpId="19"/>
      <p:bldP spid="5" grpId="20"/>
    </p:bldLst>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6" name="组合 5"/>
          <p:cNvGrpSpPr/>
          <p:nvPr/>
        </p:nvGrpSpPr>
        <p:grpSpPr>
          <a:xfrm>
            <a:off x="777241" y="350521"/>
            <a:ext cx="1537334" cy="688513"/>
            <a:chOff x="777241" y="350521"/>
            <a:chExt cx="1537334" cy="688513"/>
          </a:xfrm>
        </p:grpSpPr>
        <p:sp>
          <p:nvSpPr>
            <p:cNvPr id="8" name="TextBox 2"/>
            <p:cNvSpPr txBox="1"/>
            <p:nvPr/>
          </p:nvSpPr>
          <p:spPr>
            <a:xfrm>
              <a:off x="777241" y="350521"/>
              <a:ext cx="1537334" cy="461663"/>
            </a:xfrm>
            <a:prstGeom prst="rect">
              <a:avLst/>
            </a:prstGeom>
            <a:noFill/>
          </p:spPr>
          <p:txBody>
            <a:bodyPr wrap="square" lIns="91438" tIns="45719" rIns="91438" bIns="45719" rtlCol="0">
              <a:spAutoFit/>
            </a:bodyPr>
            <a:lstStyle/>
            <a:p>
              <a:r>
                <a:rPr lang="zh-CN" altLang="en-US" sz="2400">
                  <a:latin typeface="Times New Roman" panose="02020603050405020304" pitchFamily="18" charset="0"/>
                  <a:ea typeface="楷体" panose="02010609060101010101" pitchFamily="49" charset="-122"/>
                  <a:sym typeface="Times New Roman" panose="02020603050405020304" pitchFamily="18" charset="0"/>
                </a:rPr>
                <a:t>被动运输</a:t>
              </a:r>
            </a:p>
          </p:txBody>
        </p:sp>
        <p:sp>
          <p:nvSpPr>
            <p:cNvPr id="9" name="矩形 8"/>
            <p:cNvSpPr/>
            <p:nvPr/>
          </p:nvSpPr>
          <p:spPr>
            <a:xfrm>
              <a:off x="781131" y="662202"/>
              <a:ext cx="1476294" cy="376832"/>
            </a:xfrm>
            <a:prstGeom prst="rect">
              <a:avLst/>
            </a:prstGeom>
          </p:spPr>
          <p:txBody>
            <a:bodyPr vert="horz" wrap="square" lIns="91438" tIns="45719" rIns="91438" bIns="45719">
              <a:spAutoFit/>
            </a:bodyPr>
            <a:lstStyle/>
            <a:p>
              <a:pPr fontAlgn="base">
                <a:lnSpc>
                  <a:spcPct val="150000"/>
                </a:lnSpc>
              </a:pPr>
              <a:r>
                <a:rPr lang="en-US" altLang="zh-CN" sz="140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Passive transport</a:t>
              </a:r>
            </a:p>
          </p:txBody>
        </p:sp>
      </p:grpSp>
      <p:sp>
        <p:nvSpPr>
          <p:cNvPr id="10" name="矩形 9"/>
          <p:cNvSpPr/>
          <p:nvPr/>
        </p:nvSpPr>
        <p:spPr>
          <a:xfrm>
            <a:off x="0" y="464344"/>
            <a:ext cx="54522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11" name="矩形 10"/>
          <p:cNvSpPr/>
          <p:nvPr/>
        </p:nvSpPr>
        <p:spPr>
          <a:xfrm>
            <a:off x="602456" y="464344"/>
            <a:ext cx="16780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2" name="文本框 1"/>
          <p:cNvSpPr txBox="1"/>
          <p:nvPr/>
        </p:nvSpPr>
        <p:spPr>
          <a:xfrm>
            <a:off x="343732" y="1230937"/>
            <a:ext cx="1970843" cy="584775"/>
          </a:xfrm>
          <a:prstGeom prst="rect">
            <a:avLst/>
          </a:prstGeom>
          <a:noFill/>
        </p:spPr>
        <p:txBody>
          <a:bodyPr wrap="square" rtlCol="0">
            <a:spAutoFit/>
          </a:bodyPr>
          <a:lstStyle/>
          <a:p>
            <a:pPr algn="l"/>
            <a:r>
              <a:rPr lang="zh-CN" altLang="en-US" sz="3200" b="1">
                <a:solidFill>
                  <a:srgbClr val="FF0000"/>
                </a:solidFill>
                <a:latin typeface="Times New Roman" panose="02020603050405020304" pitchFamily="18" charset="0"/>
                <a:ea typeface="楷体" panose="02010609060101010101" pitchFamily="49" charset="-122"/>
                <a:sym typeface="Times New Roman" panose="02020603050405020304" pitchFamily="18" charset="0"/>
              </a:rPr>
              <a:t>协助</a:t>
            </a:r>
            <a:r>
              <a:rPr lang="zh-CN" altLang="en-US" sz="3200" b="1">
                <a:latin typeface="Times New Roman" panose="02020603050405020304" pitchFamily="18" charset="0"/>
                <a:ea typeface="楷体" panose="02010609060101010101" pitchFamily="49" charset="-122"/>
                <a:sym typeface="Times New Roman" panose="02020603050405020304" pitchFamily="18" charset="0"/>
              </a:rPr>
              <a:t>扩散：</a:t>
            </a:r>
          </a:p>
        </p:txBody>
      </p:sp>
      <p:sp>
        <p:nvSpPr>
          <p:cNvPr id="3" name="文本框 2"/>
          <p:cNvSpPr txBox="1"/>
          <p:nvPr/>
        </p:nvSpPr>
        <p:spPr>
          <a:xfrm>
            <a:off x="2257425" y="1289385"/>
            <a:ext cx="9631893" cy="523220"/>
          </a:xfrm>
          <a:prstGeom prst="rect">
            <a:avLst/>
          </a:prstGeom>
          <a:noFill/>
        </p:spPr>
        <p:txBody>
          <a:bodyPr wrap="square" rtlCol="0">
            <a:spAutoFit/>
          </a:bodyPr>
          <a:lstStyle/>
          <a:p>
            <a:pPr algn="l"/>
            <a:r>
              <a:rPr lang="zh-CN" altLang="en-US" sz="2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指物质在</a:t>
            </a:r>
            <a:r>
              <a:rPr lang="zh-CN" altLang="en-US" sz="2800" b="1">
                <a:solidFill>
                  <a:srgbClr val="0000FF"/>
                </a:solidFill>
                <a:latin typeface="Times New Roman" panose="02020603050405020304" pitchFamily="18" charset="0"/>
                <a:ea typeface="楷体" panose="02010609060101010101" pitchFamily="49" charset="-122"/>
                <a:sym typeface="Times New Roman" panose="02020603050405020304" pitchFamily="18" charset="0"/>
              </a:rPr>
              <a:t>载体蛋白</a:t>
            </a:r>
            <a:r>
              <a:rPr lang="zh-CN" altLang="en-US" sz="2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的协助下进出细胞的方式，又称易化扩散。</a:t>
            </a:r>
          </a:p>
        </p:txBody>
      </p:sp>
      <p:sp>
        <p:nvSpPr>
          <p:cNvPr id="44" name="文本框 43"/>
          <p:cNvSpPr txBox="1"/>
          <p:nvPr/>
        </p:nvSpPr>
        <p:spPr>
          <a:xfrm>
            <a:off x="1207332" y="2007615"/>
            <a:ext cx="1194202" cy="584775"/>
          </a:xfrm>
          <a:prstGeom prst="rect">
            <a:avLst/>
          </a:prstGeom>
          <a:noFill/>
        </p:spPr>
        <p:txBody>
          <a:bodyPr wrap="square" rtlCol="0">
            <a:spAutoFit/>
          </a:bodyPr>
          <a:lstStyle/>
          <a:p>
            <a:pPr algn="l"/>
            <a:r>
              <a:rPr lang="zh-CN" altLang="en-US" sz="32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特点：</a:t>
            </a:r>
          </a:p>
        </p:txBody>
      </p:sp>
      <p:sp>
        <p:nvSpPr>
          <p:cNvPr id="45" name="文本框 44"/>
          <p:cNvSpPr txBox="1"/>
          <p:nvPr/>
        </p:nvSpPr>
        <p:spPr>
          <a:xfrm>
            <a:off x="2401533" y="2007615"/>
            <a:ext cx="3535263" cy="584775"/>
          </a:xfrm>
          <a:prstGeom prst="rect">
            <a:avLst/>
          </a:prstGeom>
          <a:noFill/>
        </p:spPr>
        <p:txBody>
          <a:bodyPr wrap="square" rtlCol="0">
            <a:spAutoFit/>
          </a:bodyPr>
          <a:lstStyle/>
          <a:p>
            <a:pPr algn="l"/>
            <a:r>
              <a:rPr lang="zh-CN" altLang="en-US" sz="3200" b="1">
                <a:solidFill>
                  <a:srgbClr val="0000FF"/>
                </a:solidFill>
                <a:latin typeface="Times New Roman" panose="02020603050405020304" pitchFamily="18" charset="0"/>
                <a:ea typeface="楷体" panose="02010609060101010101" pitchFamily="49" charset="-122"/>
                <a:sym typeface="Times New Roman" panose="02020603050405020304" pitchFamily="18" charset="0"/>
              </a:rPr>
              <a:t>从高浓度到低浓度</a:t>
            </a:r>
          </a:p>
        </p:txBody>
      </p:sp>
      <p:sp>
        <p:nvSpPr>
          <p:cNvPr id="46" name="文本框 45"/>
          <p:cNvSpPr txBox="1"/>
          <p:nvPr/>
        </p:nvSpPr>
        <p:spPr>
          <a:xfrm>
            <a:off x="2401533" y="3078682"/>
            <a:ext cx="4425703" cy="584775"/>
          </a:xfrm>
          <a:prstGeom prst="rect">
            <a:avLst/>
          </a:prstGeom>
          <a:noFill/>
        </p:spPr>
        <p:txBody>
          <a:bodyPr wrap="square" rtlCol="0">
            <a:spAutoFit/>
          </a:bodyPr>
          <a:lstStyle/>
          <a:p>
            <a:pPr algn="l"/>
            <a:r>
              <a:rPr lang="zh-CN" altLang="en-US" sz="3200" b="1">
                <a:solidFill>
                  <a:srgbClr val="FF0000"/>
                </a:solidFill>
                <a:latin typeface="Times New Roman" panose="02020603050405020304" pitchFamily="18" charset="0"/>
                <a:ea typeface="楷体" panose="02010609060101010101" pitchFamily="49" charset="-122"/>
                <a:sym typeface="Times New Roman" panose="02020603050405020304" pitchFamily="18" charset="0"/>
              </a:rPr>
              <a:t>需要载体蛋白的协助</a:t>
            </a:r>
          </a:p>
        </p:txBody>
      </p:sp>
      <p:sp>
        <p:nvSpPr>
          <p:cNvPr id="47" name="文本框 46"/>
          <p:cNvSpPr txBox="1"/>
          <p:nvPr/>
        </p:nvSpPr>
        <p:spPr>
          <a:xfrm>
            <a:off x="2401533" y="3686028"/>
            <a:ext cx="2473936" cy="584775"/>
          </a:xfrm>
          <a:prstGeom prst="rect">
            <a:avLst/>
          </a:prstGeom>
          <a:noFill/>
        </p:spPr>
        <p:txBody>
          <a:bodyPr wrap="square" rtlCol="0">
            <a:spAutoFit/>
          </a:bodyPr>
          <a:lstStyle/>
          <a:p>
            <a:pPr algn="l"/>
            <a:r>
              <a:rPr lang="zh-CN" altLang="en-US" sz="3200" b="1">
                <a:solidFill>
                  <a:srgbClr val="0000FF"/>
                </a:solidFill>
                <a:latin typeface="Times New Roman" panose="02020603050405020304" pitchFamily="18" charset="0"/>
                <a:ea typeface="楷体" panose="02010609060101010101" pitchFamily="49" charset="-122"/>
                <a:sym typeface="Times New Roman" panose="02020603050405020304" pitchFamily="18" charset="0"/>
              </a:rPr>
              <a:t>不需要</a:t>
            </a:r>
            <a:r>
              <a:rPr lang="zh-CN" altLang="en-US" sz="3200" b="1">
                <a:solidFill>
                  <a:srgbClr val="FF0000"/>
                </a:solidFill>
                <a:latin typeface="Times New Roman" panose="02020603050405020304" pitchFamily="18" charset="0"/>
                <a:ea typeface="楷体" panose="02010609060101010101" pitchFamily="49" charset="-122"/>
                <a:sym typeface="Times New Roman" panose="02020603050405020304" pitchFamily="18" charset="0"/>
              </a:rPr>
              <a:t>能量</a:t>
            </a:r>
          </a:p>
        </p:txBody>
      </p:sp>
      <p:sp>
        <p:nvSpPr>
          <p:cNvPr id="48" name="文本框 47"/>
          <p:cNvSpPr txBox="1"/>
          <p:nvPr/>
        </p:nvSpPr>
        <p:spPr>
          <a:xfrm>
            <a:off x="2889742" y="2534349"/>
            <a:ext cx="4204647" cy="584775"/>
          </a:xfrm>
          <a:prstGeom prst="rect">
            <a:avLst/>
          </a:prstGeom>
          <a:noFill/>
        </p:spPr>
        <p:txBody>
          <a:bodyPr wrap="square" rtlCol="0">
            <a:spAutoFit/>
          </a:bodyPr>
          <a:lstStyle/>
          <a:p>
            <a:pPr algn="l"/>
            <a:r>
              <a:rPr lang="zh-CN" altLang="en-US" sz="32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顺浓度梯度（高→低）</a:t>
            </a:r>
          </a:p>
        </p:txBody>
      </p:sp>
      <p:sp>
        <p:nvSpPr>
          <p:cNvPr id="49" name="Rectangle 3"/>
          <p:cNvSpPr>
            <a:spLocks noChangeArrowheads="1"/>
          </p:cNvSpPr>
          <p:nvPr/>
        </p:nvSpPr>
        <p:spPr bwMode="auto">
          <a:xfrm>
            <a:off x="1594811" y="4261218"/>
            <a:ext cx="4949922" cy="65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2900" indent="-342900" algn="ctr">
              <a:defRPr>
                <a:solidFill>
                  <a:srgbClr val="8E163E"/>
                </a:solidFill>
                <a:latin typeface="Arial" pitchFamily="34" charset="0"/>
                <a:ea typeface="宋体" panose="02010600030101010101" pitchFamily="2" charset="-122"/>
              </a:defRPr>
            </a:lvl1pPr>
            <a:lvl2pPr algn="ctr">
              <a:defRPr>
                <a:solidFill>
                  <a:srgbClr val="8E163E"/>
                </a:solidFill>
                <a:latin typeface="Arial" pitchFamily="34" charset="0"/>
                <a:ea typeface="宋体" panose="02010600030101010101" pitchFamily="2" charset="-122"/>
              </a:defRPr>
            </a:lvl2pPr>
            <a:lvl3pPr algn="ctr">
              <a:defRPr>
                <a:solidFill>
                  <a:srgbClr val="8E163E"/>
                </a:solidFill>
                <a:latin typeface="Arial" pitchFamily="34" charset="0"/>
                <a:ea typeface="宋体" panose="02010600030101010101" pitchFamily="2" charset="-122"/>
              </a:defRPr>
            </a:lvl3pPr>
            <a:lvl4pPr algn="ctr">
              <a:defRPr>
                <a:solidFill>
                  <a:srgbClr val="8E163E"/>
                </a:solidFill>
                <a:latin typeface="Arial" pitchFamily="34" charset="0"/>
                <a:ea typeface="宋体" panose="02010600030101010101" pitchFamily="2" charset="-122"/>
              </a:defRPr>
            </a:lvl4pPr>
            <a:lvl5pPr algn="ctr">
              <a:defRPr>
                <a:solidFill>
                  <a:srgbClr val="8E163E"/>
                </a:solidFill>
                <a:latin typeface="Arial" pitchFamily="34" charset="0"/>
                <a:ea typeface="宋体" panose="02010600030101010101" pitchFamily="2" charset="-122"/>
              </a:defRPr>
            </a:lvl5pPr>
            <a:lvl6pPr algn="ctr" fontAlgn="base">
              <a:spcBef>
                <a:spcPct val="0"/>
              </a:spcBef>
              <a:spcAft>
                <a:spcPct val="0"/>
              </a:spcAft>
              <a:buFont typeface="Arial" pitchFamily="34" charset="0"/>
              <a:defRPr>
                <a:solidFill>
                  <a:srgbClr val="8E163E"/>
                </a:solidFill>
                <a:latin typeface="Arial" pitchFamily="34" charset="0"/>
                <a:ea typeface="宋体" panose="02010600030101010101" pitchFamily="2" charset="-122"/>
              </a:defRPr>
            </a:lvl6pPr>
            <a:lvl7pPr algn="ctr" fontAlgn="base">
              <a:spcBef>
                <a:spcPct val="0"/>
              </a:spcBef>
              <a:spcAft>
                <a:spcPct val="0"/>
              </a:spcAft>
              <a:buFont typeface="Arial" pitchFamily="34" charset="0"/>
              <a:defRPr>
                <a:solidFill>
                  <a:srgbClr val="8E163E"/>
                </a:solidFill>
                <a:latin typeface="Arial" pitchFamily="34" charset="0"/>
                <a:ea typeface="宋体" panose="02010600030101010101" pitchFamily="2" charset="-122"/>
              </a:defRPr>
            </a:lvl7pPr>
            <a:lvl8pPr algn="ctr" fontAlgn="base">
              <a:spcBef>
                <a:spcPct val="0"/>
              </a:spcBef>
              <a:spcAft>
                <a:spcPct val="0"/>
              </a:spcAft>
              <a:buFont typeface="Arial" pitchFamily="34" charset="0"/>
              <a:defRPr>
                <a:solidFill>
                  <a:srgbClr val="8E163E"/>
                </a:solidFill>
                <a:latin typeface="Arial" pitchFamily="34" charset="0"/>
                <a:ea typeface="宋体" panose="02010600030101010101" pitchFamily="2" charset="-122"/>
              </a:defRPr>
            </a:lvl8pPr>
            <a:lvl9pPr algn="ctr" fontAlgn="base">
              <a:spcBef>
                <a:spcPct val="0"/>
              </a:spcBef>
              <a:spcAft>
                <a:spcPct val="0"/>
              </a:spcAft>
              <a:buFont typeface="Arial" pitchFamily="34" charset="0"/>
              <a:defRPr>
                <a:solidFill>
                  <a:srgbClr val="8E163E"/>
                </a:solidFill>
                <a:latin typeface="Arial" pitchFamily="34" charset="0"/>
                <a:ea typeface="宋体" panose="02010600030101010101" pitchFamily="2" charset="-122"/>
              </a:defRPr>
            </a:lvl9pPr>
          </a:lstStyle>
          <a:p>
            <a:pPr marL="0" indent="0" algn="l">
              <a:lnSpc>
                <a:spcPct val="150000"/>
              </a:lnSpc>
            </a:pPr>
            <a:r>
              <a:rPr lang="zh-CN" altLang="en-US" sz="2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例如：</a:t>
            </a:r>
            <a:r>
              <a:rPr lang="zh-CN" altLang="en-US" sz="2800" b="1">
                <a:solidFill>
                  <a:srgbClr val="0000FF"/>
                </a:solidFill>
                <a:latin typeface="Times New Roman" panose="02020603050405020304" pitchFamily="18" charset="0"/>
                <a:ea typeface="楷体" panose="02010609060101010101" pitchFamily="49" charset="-122"/>
                <a:sym typeface="Times New Roman" panose="02020603050405020304" pitchFamily="18" charset="0"/>
              </a:rPr>
              <a:t>葡萄糖进入红细胞等</a:t>
            </a:r>
            <a:r>
              <a:rPr lang="zh-CN" altLang="en-US" sz="2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a:t>
            </a:r>
          </a:p>
        </p:txBody>
      </p:sp>
      <p:sp>
        <p:nvSpPr>
          <p:cNvPr id="50" name="文本框 49"/>
          <p:cNvSpPr txBox="1"/>
          <p:nvPr/>
        </p:nvSpPr>
        <p:spPr>
          <a:xfrm>
            <a:off x="919866" y="4955692"/>
            <a:ext cx="1925202" cy="527580"/>
          </a:xfrm>
          <a:prstGeom prst="rect">
            <a:avLst/>
          </a:prstGeom>
          <a:noFill/>
        </p:spPr>
        <p:txBody>
          <a:bodyPr wrap="square" rtlCol="0">
            <a:spAutoFit/>
          </a:bodyPr>
          <a:lstStyle/>
          <a:p>
            <a:pPr>
              <a:lnSpc>
                <a:spcPct val="110000"/>
              </a:lnSpc>
            </a:pPr>
            <a:r>
              <a:rPr lang="zh-CN" altLang="en-US" sz="2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影响因素</a:t>
            </a:r>
            <a:r>
              <a:rPr lang="en-US" altLang="zh-CN" sz="2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a:t>
            </a:r>
            <a:endParaRPr lang="zh-CN" altLang="en-US" sz="2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51" name="文本框 50"/>
          <p:cNvSpPr txBox="1"/>
          <p:nvPr/>
        </p:nvSpPr>
        <p:spPr>
          <a:xfrm>
            <a:off x="2705079" y="5034557"/>
            <a:ext cx="3613313" cy="527580"/>
          </a:xfrm>
          <a:prstGeom prst="rect">
            <a:avLst/>
          </a:prstGeom>
          <a:noFill/>
        </p:spPr>
        <p:txBody>
          <a:bodyPr wrap="square" rtlCol="0">
            <a:spAutoFit/>
          </a:bodyPr>
          <a:lstStyle/>
          <a:p>
            <a:pPr>
              <a:lnSpc>
                <a:spcPct val="110000"/>
              </a:lnSpc>
            </a:pPr>
            <a:r>
              <a:rPr lang="zh-CN" altLang="en-US" sz="2800" b="1">
                <a:solidFill>
                  <a:srgbClr val="FF0000"/>
                </a:solidFill>
                <a:latin typeface="Times New Roman" panose="02020603050405020304" pitchFamily="18" charset="0"/>
                <a:ea typeface="楷体" panose="02010609060101010101" pitchFamily="49" charset="-122"/>
                <a:sym typeface="Times New Roman" panose="02020603050405020304" pitchFamily="18" charset="0"/>
              </a:rPr>
              <a:t>细胞内外浓度差</a:t>
            </a:r>
          </a:p>
        </p:txBody>
      </p:sp>
      <p:sp>
        <p:nvSpPr>
          <p:cNvPr id="52" name="文本框 51"/>
          <p:cNvSpPr txBox="1"/>
          <p:nvPr/>
        </p:nvSpPr>
        <p:spPr>
          <a:xfrm>
            <a:off x="2699970" y="5613556"/>
            <a:ext cx="3828828" cy="527580"/>
          </a:xfrm>
          <a:prstGeom prst="rect">
            <a:avLst/>
          </a:prstGeom>
          <a:noFill/>
        </p:spPr>
        <p:txBody>
          <a:bodyPr wrap="square" rtlCol="0">
            <a:spAutoFit/>
          </a:bodyPr>
          <a:lstStyle/>
          <a:p>
            <a:pPr algn="l">
              <a:lnSpc>
                <a:spcPct val="110000"/>
              </a:lnSpc>
            </a:pPr>
            <a:r>
              <a:rPr lang="zh-CN" altLang="en-US" sz="2800" b="1">
                <a:solidFill>
                  <a:srgbClr val="0000FF"/>
                </a:solidFill>
                <a:latin typeface="Times New Roman" panose="02020603050405020304" pitchFamily="18" charset="0"/>
                <a:ea typeface="楷体" panose="02010609060101010101" pitchFamily="49" charset="-122"/>
                <a:sym typeface="Times New Roman" panose="02020603050405020304" pitchFamily="18" charset="0"/>
              </a:rPr>
              <a:t>载体蛋白的种类和数量</a:t>
            </a:r>
          </a:p>
        </p:txBody>
      </p:sp>
      <p:sp>
        <p:nvSpPr>
          <p:cNvPr id="53" name="文本框 52"/>
          <p:cNvSpPr txBox="1"/>
          <p:nvPr/>
        </p:nvSpPr>
        <p:spPr>
          <a:xfrm>
            <a:off x="3385581" y="6059312"/>
            <a:ext cx="1368382" cy="527580"/>
          </a:xfrm>
          <a:prstGeom prst="rect">
            <a:avLst/>
          </a:prstGeom>
          <a:noFill/>
        </p:spPr>
        <p:txBody>
          <a:bodyPr wrap="square" rtlCol="0">
            <a:spAutoFit/>
          </a:bodyPr>
          <a:lstStyle/>
          <a:p>
            <a:pPr algn="l">
              <a:lnSpc>
                <a:spcPct val="110000"/>
              </a:lnSpc>
            </a:pPr>
            <a:r>
              <a:rPr lang="zh-CN" altLang="en-US" sz="2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专一性</a:t>
            </a:r>
          </a:p>
        </p:txBody>
      </p:sp>
      <p:sp>
        <p:nvSpPr>
          <p:cNvPr id="54" name="文本框 53"/>
          <p:cNvSpPr txBox="1"/>
          <p:nvPr/>
        </p:nvSpPr>
        <p:spPr>
          <a:xfrm>
            <a:off x="4790037" y="6059312"/>
            <a:ext cx="1299073" cy="527580"/>
          </a:xfrm>
          <a:prstGeom prst="rect">
            <a:avLst/>
          </a:prstGeom>
          <a:noFill/>
        </p:spPr>
        <p:txBody>
          <a:bodyPr wrap="square" rtlCol="0">
            <a:spAutoFit/>
          </a:bodyPr>
          <a:lstStyle/>
          <a:p>
            <a:pPr algn="l">
              <a:lnSpc>
                <a:spcPct val="110000"/>
              </a:lnSpc>
            </a:pPr>
            <a:r>
              <a:rPr lang="zh-CN" altLang="en-US" sz="2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饱和性</a:t>
            </a: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indefinite"/>
                            </p:stCondLst>
                          </p:cTn>
                        </p:par>
                        <p:par>
                          <p:cTn id="12" fill="hold" nodeType="afterGroup">
                            <p:stCondLst>
                              <p:cond delay="0"/>
                            </p:stCondLst>
                            <p:childTnLst>
                              <p:par>
                                <p:cTn id="13" presetID="42" presetClass="entr" presetSubtype="0" fill="hold" grpId="1"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1000"/>
                                        <p:tgtEl>
                                          <p:spTgt spid="45"/>
                                        </p:tgtEl>
                                      </p:cBhvr>
                                    </p:animEffect>
                                    <p:anim calcmode="lin" valueType="num">
                                      <p:cBhvr>
                                        <p:cTn id="16" dur="1000" fill="hold"/>
                                        <p:tgtEl>
                                          <p:spTgt spid="45"/>
                                        </p:tgtEl>
                                        <p:attrNameLst>
                                          <p:attrName>ppt_x</p:attrName>
                                        </p:attrNameLst>
                                      </p:cBhvr>
                                      <p:tavLst>
                                        <p:tav tm="0">
                                          <p:val>
                                            <p:strVal val="#ppt_x"/>
                                          </p:val>
                                        </p:tav>
                                        <p:tav tm="100000">
                                          <p:val>
                                            <p:strVal val="#ppt_x"/>
                                          </p:val>
                                        </p:tav>
                                      </p:tavLst>
                                    </p:anim>
                                    <p:anim calcmode="lin" valueType="num">
                                      <p:cBhvr>
                                        <p:cTn id="1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indefinite"/>
                            </p:stCondLst>
                          </p:cTn>
                        </p:par>
                        <p:par>
                          <p:cTn id="20" fill="hold" nodeType="afterGroup">
                            <p:stCondLst>
                              <p:cond delay="0"/>
                            </p:stCondLst>
                            <p:childTnLst>
                              <p:par>
                                <p:cTn id="21" presetID="42" presetClass="entr" presetSubtype="0" fill="hold" grpId="4" nodeType="click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anim calcmode="lin" valueType="num">
                                      <p:cBhvr>
                                        <p:cTn id="24" dur="1000" fill="hold"/>
                                        <p:tgtEl>
                                          <p:spTgt spid="48"/>
                                        </p:tgtEl>
                                        <p:attrNameLst>
                                          <p:attrName>ppt_x</p:attrName>
                                        </p:attrNameLst>
                                      </p:cBhvr>
                                      <p:tavLst>
                                        <p:tav tm="0">
                                          <p:val>
                                            <p:strVal val="#ppt_x"/>
                                          </p:val>
                                        </p:tav>
                                        <p:tav tm="100000">
                                          <p:val>
                                            <p:strVal val="#ppt_x"/>
                                          </p:val>
                                        </p:tav>
                                      </p:tavLst>
                                    </p:anim>
                                    <p:anim calcmode="lin" valueType="num">
                                      <p:cBhvr>
                                        <p:cTn id="2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indefinite"/>
                            </p:stCondLst>
                          </p:cTn>
                        </p:par>
                        <p:par>
                          <p:cTn id="28" fill="hold" nodeType="afterGroup">
                            <p:stCondLst>
                              <p:cond delay="0"/>
                            </p:stCondLst>
                            <p:childTnLst>
                              <p:par>
                                <p:cTn id="29" presetID="42" presetClass="entr" presetSubtype="0" fill="hold" grpId="2"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indefinite"/>
                            </p:stCondLst>
                          </p:cTn>
                        </p:par>
                        <p:par>
                          <p:cTn id="36" fill="hold" nodeType="afterGroup">
                            <p:stCondLst>
                              <p:cond delay="0"/>
                            </p:stCondLst>
                            <p:childTnLst>
                              <p:par>
                                <p:cTn id="37" presetID="42" presetClass="entr" presetSubtype="0" fill="hold" grpId="3"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1000"/>
                                        <p:tgtEl>
                                          <p:spTgt spid="47"/>
                                        </p:tgtEl>
                                      </p:cBhvr>
                                    </p:animEffect>
                                    <p:anim calcmode="lin" valueType="num">
                                      <p:cBhvr>
                                        <p:cTn id="40" dur="1000" fill="hold"/>
                                        <p:tgtEl>
                                          <p:spTgt spid="47"/>
                                        </p:tgtEl>
                                        <p:attrNameLst>
                                          <p:attrName>ppt_x</p:attrName>
                                        </p:attrNameLst>
                                      </p:cBhvr>
                                      <p:tavLst>
                                        <p:tav tm="0">
                                          <p:val>
                                            <p:strVal val="#ppt_x"/>
                                          </p:val>
                                        </p:tav>
                                        <p:tav tm="100000">
                                          <p:val>
                                            <p:strVal val="#ppt_x"/>
                                          </p:val>
                                        </p:tav>
                                      </p:tavLst>
                                    </p:anim>
                                    <p:anim calcmode="lin" valueType="num">
                                      <p:cBhvr>
                                        <p:cTn id="41"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indefinite"/>
                            </p:stCondLst>
                          </p:cTn>
                        </p:par>
                        <p:par>
                          <p:cTn id="44" fill="hold" nodeType="afterGroup">
                            <p:stCondLst>
                              <p:cond delay="0"/>
                            </p:stCondLst>
                            <p:childTnLst>
                              <p:par>
                                <p:cTn id="45" presetID="1" presetClass="entr" presetSubtype="0" fill="hold" grpId="5" nodeType="click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indefinite"/>
                            </p:stCondLst>
                          </p:cTn>
                        </p:par>
                        <p:par>
                          <p:cTn id="49" fill="hold" nodeType="afterGroup">
                            <p:stCondLst>
                              <p:cond delay="0"/>
                            </p:stCondLst>
                            <p:childTnLst>
                              <p:par>
                                <p:cTn id="50" presetID="10" presetClass="entr" presetSubtype="0" fill="hold" grpId="6"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childTnLst>
                          </p:cTn>
                        </p:par>
                      </p:childTnLst>
                    </p:cTn>
                  </p:par>
                  <p:par>
                    <p:cTn id="53" fill="hold" nodeType="clickPar">
                      <p:stCondLst>
                        <p:cond delay="indefinite"/>
                      </p:stCondLst>
                      <p:childTnLst>
                        <p:par>
                          <p:cTn id="54" fill="hold" nodeType="withGroup">
                            <p:stCondLst>
                              <p:cond delay="indefinite"/>
                            </p:stCondLst>
                          </p:cTn>
                        </p:par>
                        <p:par>
                          <p:cTn id="55" fill="hold" nodeType="afterGroup">
                            <p:stCondLst>
                              <p:cond delay="0"/>
                            </p:stCondLst>
                            <p:childTnLst>
                              <p:par>
                                <p:cTn id="56" presetID="10" presetClass="entr" presetSubtype="0" fill="hold" grpId="7" nodeType="click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500"/>
                                        <p:tgtEl>
                                          <p:spTgt spid="51"/>
                                        </p:tgtEl>
                                      </p:cBhvr>
                                    </p:animEffect>
                                  </p:childTnLst>
                                </p:cTn>
                              </p:par>
                            </p:childTnLst>
                          </p:cTn>
                        </p:par>
                      </p:childTnLst>
                    </p:cTn>
                  </p:par>
                  <p:par>
                    <p:cTn id="59" fill="hold" nodeType="clickPar">
                      <p:stCondLst>
                        <p:cond delay="indefinite"/>
                      </p:stCondLst>
                      <p:childTnLst>
                        <p:par>
                          <p:cTn id="60" fill="hold" nodeType="withGroup">
                            <p:stCondLst>
                              <p:cond delay="indefinite"/>
                            </p:stCondLst>
                          </p:cTn>
                        </p:par>
                        <p:par>
                          <p:cTn id="61" fill="hold" nodeType="afterGroup">
                            <p:stCondLst>
                              <p:cond delay="0"/>
                            </p:stCondLst>
                            <p:childTnLst>
                              <p:par>
                                <p:cTn id="62" presetID="10" presetClass="entr" presetSubtype="0" fill="hold" grpId="8" nodeType="click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childTnLst>
                          </p:cTn>
                        </p:par>
                      </p:childTnLst>
                    </p:cTn>
                  </p:par>
                  <p:par>
                    <p:cTn id="65" fill="hold" nodeType="clickPar">
                      <p:stCondLst>
                        <p:cond delay="indefinite"/>
                      </p:stCondLst>
                      <p:childTnLst>
                        <p:par>
                          <p:cTn id="66" fill="hold" nodeType="withGroup">
                            <p:stCondLst>
                              <p:cond delay="indefinite"/>
                            </p:stCondLst>
                          </p:cTn>
                        </p:par>
                        <p:par>
                          <p:cTn id="67" fill="hold" nodeType="afterGroup">
                            <p:stCondLst>
                              <p:cond delay="0"/>
                            </p:stCondLst>
                            <p:childTnLst>
                              <p:par>
                                <p:cTn id="68" presetID="10" presetClass="entr" presetSubtype="0" fill="hold" grpId="9" nodeType="click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500"/>
                                        <p:tgtEl>
                                          <p:spTgt spid="53"/>
                                        </p:tgtEl>
                                      </p:cBhvr>
                                    </p:animEffect>
                                  </p:childTnLst>
                                </p:cTn>
                              </p:par>
                            </p:childTnLst>
                          </p:cTn>
                        </p:par>
                      </p:childTnLst>
                    </p:cTn>
                  </p:par>
                  <p:par>
                    <p:cTn id="71" fill="hold" nodeType="clickPar">
                      <p:stCondLst>
                        <p:cond delay="indefinite"/>
                      </p:stCondLst>
                      <p:childTnLst>
                        <p:par>
                          <p:cTn id="72" fill="hold" nodeType="withGroup">
                            <p:stCondLst>
                              <p:cond delay="indefinite"/>
                            </p:stCondLst>
                          </p:cTn>
                        </p:par>
                        <p:par>
                          <p:cTn id="73" fill="hold" nodeType="afterGroup">
                            <p:stCondLst>
                              <p:cond delay="0"/>
                            </p:stCondLst>
                            <p:childTnLst>
                              <p:par>
                                <p:cTn id="74" presetID="10" presetClass="entr" presetSubtype="0" fill="hold" grpId="10" nodeType="click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fade">
                                      <p:cBhvr>
                                        <p:cTn id="7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1"/>
      <p:bldP spid="46" grpId="2"/>
      <p:bldP spid="47" grpId="3"/>
      <p:bldP spid="48" grpId="4"/>
      <p:bldP spid="49" grpId="5"/>
      <p:bldP spid="50" grpId="6"/>
      <p:bldP spid="51" grpId="7"/>
      <p:bldP spid="52" grpId="8"/>
      <p:bldP spid="53" grpId="9"/>
      <p:bldP spid="54" grpId="10"/>
    </p:bldLst>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6" name="组合 5"/>
          <p:cNvGrpSpPr/>
          <p:nvPr/>
        </p:nvGrpSpPr>
        <p:grpSpPr>
          <a:xfrm>
            <a:off x="777241" y="350521"/>
            <a:ext cx="1537334" cy="688513"/>
            <a:chOff x="777241" y="350521"/>
            <a:chExt cx="1537334" cy="688513"/>
          </a:xfrm>
        </p:grpSpPr>
        <p:sp>
          <p:nvSpPr>
            <p:cNvPr id="8" name="TextBox 2"/>
            <p:cNvSpPr txBox="1"/>
            <p:nvPr/>
          </p:nvSpPr>
          <p:spPr>
            <a:xfrm>
              <a:off x="777241" y="350521"/>
              <a:ext cx="1537334" cy="461663"/>
            </a:xfrm>
            <a:prstGeom prst="rect">
              <a:avLst/>
            </a:prstGeom>
            <a:noFill/>
          </p:spPr>
          <p:txBody>
            <a:bodyPr wrap="square" lIns="91438" tIns="45719" rIns="91438" bIns="45719" rtlCol="0">
              <a:spAutoFit/>
            </a:bodyPr>
            <a:lstStyle/>
            <a:p>
              <a:r>
                <a:rPr lang="zh-CN" altLang="en-US" sz="2400">
                  <a:latin typeface="Times New Roman" panose="02020603050405020304" pitchFamily="18" charset="0"/>
                  <a:ea typeface="楷体" panose="02010609060101010101" pitchFamily="49" charset="-122"/>
                  <a:sym typeface="Times New Roman" panose="02020603050405020304" pitchFamily="18" charset="0"/>
                </a:rPr>
                <a:t>被动运输</a:t>
              </a:r>
            </a:p>
          </p:txBody>
        </p:sp>
        <p:sp>
          <p:nvSpPr>
            <p:cNvPr id="9" name="矩形 8"/>
            <p:cNvSpPr/>
            <p:nvPr/>
          </p:nvSpPr>
          <p:spPr>
            <a:xfrm>
              <a:off x="781131" y="662202"/>
              <a:ext cx="1476294" cy="376832"/>
            </a:xfrm>
            <a:prstGeom prst="rect">
              <a:avLst/>
            </a:prstGeom>
          </p:spPr>
          <p:txBody>
            <a:bodyPr vert="horz" wrap="square" lIns="91438" tIns="45719" rIns="91438" bIns="45719">
              <a:spAutoFit/>
            </a:bodyPr>
            <a:lstStyle/>
            <a:p>
              <a:pPr fontAlgn="base">
                <a:lnSpc>
                  <a:spcPct val="150000"/>
                </a:lnSpc>
              </a:pPr>
              <a:r>
                <a:rPr lang="en-US" altLang="zh-CN" sz="140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Passive transport</a:t>
              </a:r>
            </a:p>
          </p:txBody>
        </p:sp>
      </p:grpSp>
      <p:sp>
        <p:nvSpPr>
          <p:cNvPr id="10" name="矩形 9"/>
          <p:cNvSpPr/>
          <p:nvPr/>
        </p:nvSpPr>
        <p:spPr>
          <a:xfrm>
            <a:off x="0" y="464344"/>
            <a:ext cx="54522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11" name="矩形 10"/>
          <p:cNvSpPr/>
          <p:nvPr/>
        </p:nvSpPr>
        <p:spPr>
          <a:xfrm>
            <a:off x="602456" y="464344"/>
            <a:ext cx="16780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grpSp>
        <p:nvGrpSpPr>
          <p:cNvPr id="20" name="组合 19"/>
          <p:cNvGrpSpPr/>
          <p:nvPr/>
        </p:nvGrpSpPr>
        <p:grpSpPr>
          <a:xfrm>
            <a:off x="174203" y="1973267"/>
            <a:ext cx="5934072" cy="4788526"/>
            <a:chOff x="3156872" y="1097913"/>
            <a:chExt cx="5963296" cy="5637928"/>
          </a:xfrm>
        </p:grpSpPr>
        <p:cxnSp>
          <p:nvCxnSpPr>
            <p:cNvPr id="21" name="直接箭头连接符 20"/>
            <p:cNvCxnSpPr/>
            <p:nvPr/>
          </p:nvCxnSpPr>
          <p:spPr bwMode="auto">
            <a:xfrm>
              <a:off x="3901591" y="6118680"/>
              <a:ext cx="5040000" cy="0"/>
            </a:xfrm>
            <a:prstGeom prst="straightConnector1">
              <a:avLst/>
            </a:prstGeom>
            <a:solidFill>
              <a:schemeClr val="accent1"/>
            </a:solidFill>
            <a:ln w="38100" cap="flat" cmpd="sng" algn="ctr">
              <a:solidFill>
                <a:srgbClr val="000000"/>
              </a:solidFill>
              <a:prstDash val="solid"/>
              <a:round/>
              <a:headEnd type="none" w="med" len="med"/>
              <a:tailEnd type="triangle"/>
            </a:ln>
            <a:effectLst/>
          </p:spPr>
        </p:cxnSp>
        <p:cxnSp>
          <p:nvCxnSpPr>
            <p:cNvPr id="22" name="直接箭头连接符 21"/>
            <p:cNvCxnSpPr/>
            <p:nvPr/>
          </p:nvCxnSpPr>
          <p:spPr bwMode="auto">
            <a:xfrm rot="16200000">
              <a:off x="1381592" y="3617913"/>
              <a:ext cx="5040000" cy="0"/>
            </a:xfrm>
            <a:prstGeom prst="straightConnector1">
              <a:avLst/>
            </a:prstGeom>
            <a:solidFill>
              <a:schemeClr val="accent1"/>
            </a:solidFill>
            <a:ln w="38100" cap="flat" cmpd="sng" algn="ctr">
              <a:solidFill>
                <a:srgbClr val="000000"/>
              </a:solidFill>
              <a:prstDash val="solid"/>
              <a:round/>
              <a:headEnd type="none" w="med" len="med"/>
              <a:tailEnd type="triangle"/>
            </a:ln>
            <a:effectLst/>
          </p:spPr>
        </p:cxnSp>
        <p:sp>
          <p:nvSpPr>
            <p:cNvPr id="23" name="文本框 22"/>
            <p:cNvSpPr txBox="1"/>
            <p:nvPr/>
          </p:nvSpPr>
          <p:spPr>
            <a:xfrm>
              <a:off x="3156872" y="1097913"/>
              <a:ext cx="680443" cy="3398633"/>
            </a:xfrm>
            <a:prstGeom prst="rect">
              <a:avLst/>
            </a:prstGeom>
            <a:noFill/>
          </p:spPr>
          <p:txBody>
            <a:bodyPr vert="eaVert" wrap="square" rtlCol="0">
              <a:spAutoFit/>
            </a:bodyPr>
            <a:lstStyle/>
            <a:p>
              <a:r>
                <a:rPr lang="zh-CN" altLang="en-US" sz="3200">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扩散速率 </a:t>
              </a:r>
              <a:r>
                <a:rPr lang="en-US" altLang="zh-CN" sz="3200">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(V)</a:t>
              </a:r>
            </a:p>
          </p:txBody>
        </p:sp>
        <p:sp>
          <p:nvSpPr>
            <p:cNvPr id="24" name="文本框 23"/>
            <p:cNvSpPr txBox="1"/>
            <p:nvPr/>
          </p:nvSpPr>
          <p:spPr>
            <a:xfrm>
              <a:off x="6796859" y="6151066"/>
              <a:ext cx="2323309" cy="584775"/>
            </a:xfrm>
            <a:prstGeom prst="rect">
              <a:avLst/>
            </a:prstGeom>
            <a:noFill/>
          </p:spPr>
          <p:txBody>
            <a:bodyPr wrap="square" rtlCol="0">
              <a:spAutoFit/>
            </a:bodyPr>
            <a:lstStyle/>
            <a:p>
              <a:r>
                <a:rPr lang="zh-CN" altLang="en-US" sz="3200">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细胞外浓度</a:t>
              </a:r>
            </a:p>
          </p:txBody>
        </p:sp>
      </p:grpSp>
      <p:grpSp>
        <p:nvGrpSpPr>
          <p:cNvPr id="25" name="组合 24"/>
          <p:cNvGrpSpPr/>
          <p:nvPr/>
        </p:nvGrpSpPr>
        <p:grpSpPr>
          <a:xfrm>
            <a:off x="5995462" y="1981199"/>
            <a:ext cx="5934072" cy="4780593"/>
            <a:chOff x="3156871" y="1097913"/>
            <a:chExt cx="5963296" cy="5628588"/>
          </a:xfrm>
        </p:grpSpPr>
        <p:cxnSp>
          <p:nvCxnSpPr>
            <p:cNvPr id="26" name="直接箭头连接符 25"/>
            <p:cNvCxnSpPr/>
            <p:nvPr/>
          </p:nvCxnSpPr>
          <p:spPr bwMode="auto">
            <a:xfrm>
              <a:off x="3901591" y="6118680"/>
              <a:ext cx="5040000" cy="0"/>
            </a:xfrm>
            <a:prstGeom prst="straightConnector1">
              <a:avLst/>
            </a:prstGeom>
            <a:solidFill>
              <a:schemeClr val="accent1"/>
            </a:solidFill>
            <a:ln w="38100" cap="flat" cmpd="sng" algn="ctr">
              <a:solidFill>
                <a:srgbClr val="000000"/>
              </a:solidFill>
              <a:prstDash val="solid"/>
              <a:round/>
              <a:headEnd type="none" w="med" len="med"/>
              <a:tailEnd type="triangle"/>
            </a:ln>
            <a:effectLst/>
          </p:spPr>
        </p:cxnSp>
        <p:cxnSp>
          <p:nvCxnSpPr>
            <p:cNvPr id="27" name="直接箭头连接符 26"/>
            <p:cNvCxnSpPr/>
            <p:nvPr/>
          </p:nvCxnSpPr>
          <p:spPr bwMode="auto">
            <a:xfrm rot="16200000">
              <a:off x="1381592" y="3617913"/>
              <a:ext cx="5040000" cy="0"/>
            </a:xfrm>
            <a:prstGeom prst="straightConnector1">
              <a:avLst/>
            </a:prstGeom>
            <a:solidFill>
              <a:schemeClr val="accent1"/>
            </a:solidFill>
            <a:ln w="38100" cap="flat" cmpd="sng" algn="ctr">
              <a:solidFill>
                <a:srgbClr val="000000"/>
              </a:solidFill>
              <a:prstDash val="solid"/>
              <a:round/>
              <a:headEnd type="none" w="med" len="med"/>
              <a:tailEnd type="triangle"/>
            </a:ln>
            <a:effectLst/>
          </p:spPr>
        </p:cxnSp>
        <p:sp>
          <p:nvSpPr>
            <p:cNvPr id="28" name="文本框 27"/>
            <p:cNvSpPr txBox="1"/>
            <p:nvPr/>
          </p:nvSpPr>
          <p:spPr>
            <a:xfrm>
              <a:off x="3156871" y="1097913"/>
              <a:ext cx="680443" cy="3114283"/>
            </a:xfrm>
            <a:prstGeom prst="rect">
              <a:avLst/>
            </a:prstGeom>
            <a:noFill/>
          </p:spPr>
          <p:txBody>
            <a:bodyPr vert="eaVert" wrap="square" rtlCol="0">
              <a:spAutoFit/>
            </a:bodyPr>
            <a:lstStyle/>
            <a:p>
              <a:r>
                <a:rPr lang="zh-CN" altLang="en-US" sz="3200">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扩散速率 </a:t>
              </a:r>
              <a:r>
                <a:rPr lang="en-US" altLang="zh-CN" sz="3200">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(V)</a:t>
              </a:r>
            </a:p>
          </p:txBody>
        </p:sp>
        <p:sp>
          <p:nvSpPr>
            <p:cNvPr id="29" name="文本框 28"/>
            <p:cNvSpPr txBox="1"/>
            <p:nvPr/>
          </p:nvSpPr>
          <p:spPr>
            <a:xfrm>
              <a:off x="6057653" y="6141726"/>
              <a:ext cx="3062514" cy="584775"/>
            </a:xfrm>
            <a:prstGeom prst="rect">
              <a:avLst/>
            </a:prstGeom>
            <a:noFill/>
          </p:spPr>
          <p:txBody>
            <a:bodyPr wrap="square" rtlCol="0">
              <a:spAutoFit/>
            </a:bodyPr>
            <a:lstStyle/>
            <a:p>
              <a:r>
                <a:rPr lang="en-US" altLang="zh-CN" sz="3200">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O</a:t>
              </a:r>
              <a:r>
                <a:rPr lang="en-US" altLang="zh-CN" sz="3200" baseline="-25000">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2</a:t>
              </a:r>
              <a:r>
                <a:rPr lang="zh-CN" altLang="en-US" sz="3200">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浓度</a:t>
              </a:r>
              <a:r>
                <a:rPr lang="en-US" altLang="zh-CN" sz="3200">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a:t>
              </a:r>
              <a:r>
                <a:rPr lang="zh-CN" altLang="en-US" sz="3200">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氧分压</a:t>
              </a:r>
            </a:p>
          </p:txBody>
        </p:sp>
      </p:grpSp>
      <p:sp>
        <p:nvSpPr>
          <p:cNvPr id="30" name="任意多边形: 形状 29"/>
          <p:cNvSpPr/>
          <p:nvPr/>
        </p:nvSpPr>
        <p:spPr bwMode="auto">
          <a:xfrm>
            <a:off x="938674" y="3910691"/>
            <a:ext cx="4473767" cy="2351189"/>
          </a:xfrm>
          <a:custGeom>
            <a:gdLst>
              <a:gd name="connsiteX0" fmla="*/ 0 w 4495800"/>
              <a:gd name="connsiteY0" fmla="*/ 2768250 h 2768250"/>
              <a:gd name="connsiteX1" fmla="*/ 1562100 w 4495800"/>
              <a:gd name="connsiteY1" fmla="*/ 418750 h 2768250"/>
              <a:gd name="connsiteX2" fmla="*/ 4495800 w 4495800"/>
              <a:gd name="connsiteY2" fmla="*/ 12350 h 2768250"/>
            </a:gdLst>
            <a:cxnLst>
              <a:cxn ang="0">
                <a:pos x="connsiteX0" y="connsiteY0"/>
              </a:cxn>
              <a:cxn ang="0">
                <a:pos x="connsiteX1" y="connsiteY1"/>
              </a:cxn>
              <a:cxn ang="0">
                <a:pos x="connsiteX2" y="connsiteY2"/>
              </a:cxn>
            </a:cxnLst>
            <a:rect l="l" t="t" r="r" b="b"/>
            <a:pathLst>
              <a:path w="4495800" h="2768250">
                <a:moveTo>
                  <a:pt x="0" y="2768250"/>
                </a:moveTo>
                <a:cubicBezTo>
                  <a:pt x="406400" y="1823158"/>
                  <a:pt x="812800" y="878067"/>
                  <a:pt x="1562100" y="418750"/>
                </a:cubicBezTo>
                <a:cubicBezTo>
                  <a:pt x="2311400" y="-40567"/>
                  <a:pt x="3403600" y="-14109"/>
                  <a:pt x="4495800" y="12350"/>
                </a:cubicBezTo>
              </a:path>
            </a:pathLst>
          </a:custGeom>
          <a:noFill/>
          <a:ln w="508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i="0" u="none" strike="noStrike" cap="none" normalizeH="0" baseline="0">
              <a:ln>
                <a:noFill/>
              </a:ln>
              <a:solidFill>
                <a:srgbClr val="8E163E"/>
              </a:solidFill>
              <a:effectLst/>
              <a:latin typeface="Times New Roman" panose="02020603050405020304" pitchFamily="18" charset="0"/>
              <a:ea typeface="楷体" panose="02010609060101010101" pitchFamily="49" charset="-122"/>
              <a:sym typeface="Times New Roman" panose="02020603050405020304" pitchFamily="18" charset="0"/>
            </a:endParaRPr>
          </a:p>
        </p:txBody>
      </p:sp>
      <p:cxnSp>
        <p:nvCxnSpPr>
          <p:cNvPr id="31" name="直接连接符 30"/>
          <p:cNvCxnSpPr/>
          <p:nvPr/>
        </p:nvCxnSpPr>
        <p:spPr bwMode="auto">
          <a:xfrm flipV="1">
            <a:off x="6736532" y="3458384"/>
            <a:ext cx="4414096" cy="4432"/>
          </a:xfrm>
          <a:prstGeom prst="line">
            <a:avLst/>
          </a:prstGeom>
          <a:solidFill>
            <a:schemeClr val="accent1"/>
          </a:solidFill>
          <a:ln w="50800" cap="flat" cmpd="sng" algn="ctr">
            <a:solidFill>
              <a:srgbClr val="FF0000"/>
            </a:solidFill>
            <a:prstDash val="solid"/>
            <a:round/>
            <a:headEnd type="none" w="med" len="med"/>
            <a:tailEnd type="none" w="med" len="med"/>
          </a:ln>
          <a:effectLst/>
        </p:spPr>
      </p:cxnSp>
      <p:sp>
        <p:nvSpPr>
          <p:cNvPr id="32" name="矩形 31"/>
          <p:cNvSpPr/>
          <p:nvPr/>
        </p:nvSpPr>
        <p:spPr>
          <a:xfrm>
            <a:off x="447357" y="6087691"/>
            <a:ext cx="478864" cy="584775"/>
          </a:xfrm>
          <a:prstGeom prst="rect">
            <a:avLst/>
          </a:prstGeom>
        </p:spPr>
        <p:txBody>
          <a:bodyPr wrap="square">
            <a:spAutoFit/>
          </a:bodyPr>
          <a:lstStyle/>
          <a:p>
            <a:r>
              <a:rPr lang="en-US" altLang="zh-CN" sz="320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O</a:t>
            </a:r>
            <a:endParaRPr lang="zh-CN" altLang="en-US" sz="3200">
              <a:solidFill>
                <a:srgbClr val="000000"/>
              </a:solidFill>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33" name="文本框 32"/>
          <p:cNvSpPr txBox="1"/>
          <p:nvPr/>
        </p:nvSpPr>
        <p:spPr>
          <a:xfrm flipH="1">
            <a:off x="2948083" y="3513947"/>
            <a:ext cx="682073" cy="594778"/>
          </a:xfrm>
          <a:prstGeom prst="rect">
            <a:avLst/>
          </a:prstGeom>
          <a:noFill/>
        </p:spPr>
        <p:txBody>
          <a:bodyPr wrap="square" rtlCol="0">
            <a:spAutoFit/>
          </a:bodyPr>
          <a:lstStyle/>
          <a:p>
            <a:pPr>
              <a:lnSpc>
                <a:spcPct val="110000"/>
              </a:lnSpc>
            </a:pPr>
            <a:r>
              <a:rPr lang="en-US" altLang="zh-CN" sz="320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P</a:t>
            </a:r>
            <a:endParaRPr lang="zh-CN" altLang="en-US" sz="320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endParaRPr>
          </a:p>
        </p:txBody>
      </p:sp>
      <p:sp>
        <p:nvSpPr>
          <p:cNvPr id="34" name="矩形 33"/>
          <p:cNvSpPr/>
          <p:nvPr/>
        </p:nvSpPr>
        <p:spPr>
          <a:xfrm>
            <a:off x="6365559" y="6087691"/>
            <a:ext cx="478864" cy="584775"/>
          </a:xfrm>
          <a:prstGeom prst="rect">
            <a:avLst/>
          </a:prstGeom>
        </p:spPr>
        <p:txBody>
          <a:bodyPr wrap="square">
            <a:spAutoFit/>
          </a:bodyPr>
          <a:lstStyle/>
          <a:p>
            <a:r>
              <a:rPr lang="en-US" altLang="zh-CN" sz="320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O</a:t>
            </a:r>
            <a:endParaRPr lang="zh-CN" altLang="en-US" sz="3200">
              <a:solidFill>
                <a:srgbClr val="000000"/>
              </a:solidFill>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35" name="文本框 34"/>
          <p:cNvSpPr txBox="1"/>
          <p:nvPr/>
        </p:nvSpPr>
        <p:spPr>
          <a:xfrm flipH="1">
            <a:off x="4931293" y="3352620"/>
            <a:ext cx="682073" cy="594778"/>
          </a:xfrm>
          <a:prstGeom prst="rect">
            <a:avLst/>
          </a:prstGeom>
          <a:noFill/>
        </p:spPr>
        <p:txBody>
          <a:bodyPr wrap="square" rtlCol="0">
            <a:spAutoFit/>
          </a:bodyPr>
          <a:lstStyle/>
          <a:p>
            <a:pPr>
              <a:lnSpc>
                <a:spcPct val="110000"/>
              </a:lnSpc>
            </a:pPr>
            <a:r>
              <a:rPr lang="en-US" altLang="zh-CN" sz="320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Q</a:t>
            </a:r>
            <a:endParaRPr lang="zh-CN" altLang="en-US" sz="3200">
              <a:solidFill>
                <a:srgbClr val="000000"/>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endParaRPr>
          </a:p>
        </p:txBody>
      </p:sp>
      <p:sp>
        <p:nvSpPr>
          <p:cNvPr id="36" name="对话气泡: 圆角矩形 35"/>
          <p:cNvSpPr/>
          <p:nvPr/>
        </p:nvSpPr>
        <p:spPr bwMode="auto">
          <a:xfrm>
            <a:off x="1041372" y="2193874"/>
            <a:ext cx="4090699" cy="1172082"/>
          </a:xfrm>
          <a:prstGeom prst="wedgeRoundRectCallout">
            <a:avLst>
              <a:gd name="adj1" fmla="val 3050"/>
              <a:gd name="adj2" fmla="val 72254"/>
              <a:gd name="adj3" fmla="val 16667"/>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noAutofit/>
          </a:bodyPr>
          <a:lstStyle/>
          <a:p>
            <a:pPr marL="0" marR="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a:ln>
                  <a:noFill/>
                </a:ln>
                <a:solidFill>
                  <a:srgbClr val="000000"/>
                </a:solidFill>
                <a:effectLst/>
                <a:latin typeface="Times New Roman" panose="02020603050405020304" pitchFamily="18" charset="0"/>
                <a:ea typeface="楷体" panose="02010609060101010101" pitchFamily="49" charset="-122"/>
                <a:sym typeface="Times New Roman" panose="02020603050405020304" pitchFamily="18" charset="0"/>
              </a:rPr>
              <a:t>P</a:t>
            </a:r>
            <a:r>
              <a:rPr kumimoji="0" lang="zh-CN" altLang="en-US" sz="2800" b="1" i="0" u="none" strike="noStrike" cap="none" normalizeH="0">
                <a:ln>
                  <a:noFill/>
                </a:ln>
                <a:solidFill>
                  <a:srgbClr val="000000"/>
                </a:solidFill>
                <a:effectLst/>
                <a:latin typeface="Times New Roman" panose="02020603050405020304" pitchFamily="18" charset="0"/>
                <a:ea typeface="楷体" panose="02010609060101010101" pitchFamily="49" charset="-122"/>
                <a:sym typeface="Times New Roman" panose="02020603050405020304" pitchFamily="18" charset="0"/>
              </a:rPr>
              <a:t>点后运输速率受</a:t>
            </a:r>
            <a:r>
              <a:rPr kumimoji="0" lang="en-US" altLang="zh-CN" sz="2800" b="1" i="0" u="none" strike="noStrike" cap="none" normalizeH="0">
                <a:ln>
                  <a:noFill/>
                </a:ln>
                <a:solidFill>
                  <a:srgbClr val="000000"/>
                </a:solidFill>
                <a:effectLst/>
                <a:latin typeface="Times New Roman" panose="02020603050405020304" pitchFamily="18" charset="0"/>
                <a:ea typeface="楷体" panose="02010609060101010101" pitchFamily="49" charset="-122"/>
                <a:sym typeface="Times New Roman" panose="02020603050405020304" pitchFamily="18" charset="0"/>
              </a:rPr>
              <a:t>______________</a:t>
            </a:r>
            <a:r>
              <a:rPr kumimoji="0" lang="zh-CN" altLang="en-US" sz="2800" b="1" i="0" u="none" strike="noStrike" cap="none" normalizeH="0">
                <a:ln>
                  <a:noFill/>
                </a:ln>
                <a:solidFill>
                  <a:srgbClr val="000000"/>
                </a:solidFill>
                <a:effectLst/>
                <a:latin typeface="Times New Roman" panose="02020603050405020304" pitchFamily="18" charset="0"/>
                <a:ea typeface="楷体" panose="02010609060101010101" pitchFamily="49" charset="-122"/>
                <a:sym typeface="Times New Roman" panose="02020603050405020304" pitchFamily="18" charset="0"/>
              </a:rPr>
              <a:t>制约</a:t>
            </a:r>
            <a:endParaRPr kumimoji="0" lang="zh-CN" altLang="en-US" sz="2800" b="1" i="0" u="none" strike="noStrike" cap="none" normalizeH="0">
              <a:ln>
                <a:noFill/>
              </a:ln>
              <a:solidFill>
                <a:srgbClr val="000000"/>
              </a:solidFill>
              <a:effectLst/>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37" name="文本框 36"/>
          <p:cNvSpPr txBox="1"/>
          <p:nvPr/>
        </p:nvSpPr>
        <p:spPr>
          <a:xfrm>
            <a:off x="1342129" y="2655387"/>
            <a:ext cx="2800842" cy="584775"/>
          </a:xfrm>
          <a:prstGeom prst="rect">
            <a:avLst/>
          </a:prstGeom>
          <a:noFill/>
        </p:spPr>
        <p:txBody>
          <a:bodyPr wrap="square" rtlCol="0">
            <a:spAutoFit/>
          </a:bodyPr>
          <a:lstStyle/>
          <a:p>
            <a:r>
              <a:rPr lang="zh-CN" altLang="en-US" sz="3200" b="1">
                <a:solidFill>
                  <a:srgbClr val="FF0000"/>
                </a:solidFill>
                <a:latin typeface="Times New Roman" panose="02020603050405020304" pitchFamily="18" charset="0"/>
                <a:ea typeface="楷体" panose="02010609060101010101" pitchFamily="49" charset="-122"/>
                <a:sym typeface="Times New Roman" panose="02020603050405020304" pitchFamily="18" charset="0"/>
              </a:rPr>
              <a:t>载体蛋白数量</a:t>
            </a:r>
          </a:p>
        </p:txBody>
      </p:sp>
      <p:sp>
        <p:nvSpPr>
          <p:cNvPr id="5" name="文本框 4"/>
          <p:cNvSpPr txBox="1"/>
          <p:nvPr/>
        </p:nvSpPr>
        <p:spPr>
          <a:xfrm>
            <a:off x="343732" y="1230937"/>
            <a:ext cx="1970843" cy="584775"/>
          </a:xfrm>
          <a:prstGeom prst="rect">
            <a:avLst/>
          </a:prstGeom>
          <a:noFill/>
        </p:spPr>
        <p:txBody>
          <a:bodyPr wrap="square" rtlCol="0">
            <a:spAutoFit/>
          </a:bodyPr>
          <a:lstStyle/>
          <a:p>
            <a:pPr algn="l"/>
            <a:r>
              <a:rPr lang="zh-CN" altLang="en-US" sz="3200" b="1">
                <a:solidFill>
                  <a:srgbClr val="FF0000"/>
                </a:solidFill>
                <a:latin typeface="Times New Roman" panose="02020603050405020304" pitchFamily="18" charset="0"/>
                <a:ea typeface="楷体" panose="02010609060101010101" pitchFamily="49" charset="-122"/>
                <a:sym typeface="Times New Roman" panose="02020603050405020304" pitchFamily="18" charset="0"/>
              </a:rPr>
              <a:t>协助</a:t>
            </a:r>
            <a:r>
              <a:rPr lang="zh-CN" altLang="en-US" sz="3200" b="1">
                <a:latin typeface="Times New Roman" panose="02020603050405020304" pitchFamily="18" charset="0"/>
                <a:ea typeface="楷体" panose="02010609060101010101" pitchFamily="49" charset="-122"/>
                <a:sym typeface="Times New Roman" panose="02020603050405020304" pitchFamily="18" charset="0"/>
              </a:rPr>
              <a:t>扩散：</a:t>
            </a:r>
          </a:p>
        </p:txBody>
      </p:sp>
      <p:sp>
        <p:nvSpPr>
          <p:cNvPr id="7" name="文本框 6"/>
          <p:cNvSpPr txBox="1"/>
          <p:nvPr/>
        </p:nvSpPr>
        <p:spPr>
          <a:xfrm>
            <a:off x="2257425" y="1289385"/>
            <a:ext cx="9631893" cy="523220"/>
          </a:xfrm>
          <a:prstGeom prst="rect">
            <a:avLst/>
          </a:prstGeom>
          <a:noFill/>
        </p:spPr>
        <p:txBody>
          <a:bodyPr wrap="square" rtlCol="0">
            <a:spAutoFit/>
          </a:bodyPr>
          <a:lstStyle/>
          <a:p>
            <a:pPr algn="l"/>
            <a:r>
              <a:rPr lang="zh-CN" altLang="en-US" sz="2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指物质在</a:t>
            </a:r>
            <a:r>
              <a:rPr lang="zh-CN" altLang="en-US" sz="2800" b="1">
                <a:solidFill>
                  <a:srgbClr val="0000FF"/>
                </a:solidFill>
                <a:latin typeface="Times New Roman" panose="02020603050405020304" pitchFamily="18" charset="0"/>
                <a:ea typeface="楷体" panose="02010609060101010101" pitchFamily="49" charset="-122"/>
                <a:sym typeface="Times New Roman" panose="02020603050405020304" pitchFamily="18" charset="0"/>
              </a:rPr>
              <a:t>载体蛋白</a:t>
            </a:r>
            <a:r>
              <a:rPr lang="zh-CN" altLang="en-US" sz="2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的协助下进出细胞的方式，又称易化扩散。</a:t>
            </a: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indefinite"/>
                            </p:stCondLst>
                          </p:cTn>
                        </p:par>
                        <p:par>
                          <p:cTn id="11" fill="hold" nodeType="afterGroup">
                            <p:stCondLst>
                              <p:cond delay="0"/>
                            </p:stCondLst>
                            <p:childTnLst>
                              <p:par>
                                <p:cTn id="12" presetID="10" presetClass="entr" presetSubtype="0" fill="hold" grpId="1"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nodeType="clickPar">
                      <p:stCondLst>
                        <p:cond delay="indefinite"/>
                      </p:stCondLst>
                      <p:childTnLst>
                        <p:par>
                          <p:cTn id="16" fill="hold" nodeType="withGroup">
                            <p:stCondLst>
                              <p:cond delay="indefinite"/>
                            </p:stCondLst>
                          </p:cTn>
                        </p:par>
                        <p:par>
                          <p:cTn id="17" fill="hold" nodeType="afterGroup">
                            <p:stCondLst>
                              <p:cond delay="0"/>
                            </p:stCondLst>
                            <p:childTnLst>
                              <p:par>
                                <p:cTn id="18" presetID="10" presetClass="entr" presetSubtype="0" fill="hold" grpId="2"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par>
                    <p:cTn id="21" fill="hold" nodeType="clickPar">
                      <p:stCondLst>
                        <p:cond delay="indefinite"/>
                      </p:stCondLst>
                      <p:childTnLst>
                        <p:par>
                          <p:cTn id="22" fill="hold" nodeType="withGroup">
                            <p:stCondLst>
                              <p:cond delay="indefinite"/>
                            </p:stCondLst>
                          </p:cTn>
                        </p:par>
                        <p:par>
                          <p:cTn id="23" fill="hold" nodeType="afterGroup">
                            <p:stCondLst>
                              <p:cond delay="0"/>
                            </p:stCondLst>
                            <p:childTnLst>
                              <p:par>
                                <p:cTn id="24" presetID="2" presetClass="entr" presetSubtype="4" fill="hold" grpId="3" nodeType="click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ppt_x"/>
                                          </p:val>
                                        </p:tav>
                                        <p:tav tm="100000">
                                          <p:val>
                                            <p:strVal val="#ppt_x"/>
                                          </p:val>
                                        </p:tav>
                                      </p:tavLst>
                                    </p:anim>
                                    <p:anim calcmode="lin" valueType="num">
                                      <p:cBhvr additive="base">
                                        <p:cTn id="2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indefinite"/>
                            </p:stCondLst>
                          </p:cTn>
                        </p:par>
                        <p:par>
                          <p:cTn id="30" fill="hold" nodeType="afterGroup">
                            <p:stCondLst>
                              <p:cond delay="0"/>
                            </p:stCondLst>
                            <p:childTnLst>
                              <p:par>
                                <p:cTn id="31" presetID="2" presetClass="entr" presetSubtype="4" fill="hold" grpId="4" nodeType="click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ppt_x"/>
                                          </p:val>
                                        </p:tav>
                                        <p:tav tm="100000">
                                          <p:val>
                                            <p:strVal val="#ppt_x"/>
                                          </p:val>
                                        </p:tav>
                                      </p:tavLst>
                                    </p:anim>
                                    <p:anim calcmode="lin" valueType="num">
                                      <p:cBhvr additive="base">
                                        <p:cTn id="3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indefinite"/>
                            </p:stCondLst>
                          </p:cTn>
                        </p:par>
                        <p:par>
                          <p:cTn id="37" fill="hold" nodeType="afterGroup">
                            <p:stCondLst>
                              <p:cond delay="0"/>
                            </p:stCondLst>
                            <p:childTnLst>
                              <p:par>
                                <p:cTn id="38" presetID="2" presetClass="entr" presetSubtype="4"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ppt_x"/>
                                          </p:val>
                                        </p:tav>
                                        <p:tav tm="100000">
                                          <p:val>
                                            <p:strVal val="#ppt_x"/>
                                          </p:val>
                                        </p:tav>
                                      </p:tavLst>
                                    </p:anim>
                                    <p:anim calcmode="lin" valueType="num">
                                      <p:cBhvr additive="base">
                                        <p:cTn id="4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1"/>
      <p:bldP spid="35" grpId="2"/>
      <p:bldP spid="36" grpId="3"/>
      <p:bldP spid="37" grpId="4"/>
    </p:bldLst>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6" name="组合 5"/>
          <p:cNvGrpSpPr/>
          <p:nvPr/>
        </p:nvGrpSpPr>
        <p:grpSpPr>
          <a:xfrm>
            <a:off x="777241" y="350521"/>
            <a:ext cx="1537334" cy="688513"/>
            <a:chOff x="777241" y="350521"/>
            <a:chExt cx="1537334" cy="688513"/>
          </a:xfrm>
        </p:grpSpPr>
        <p:sp>
          <p:nvSpPr>
            <p:cNvPr id="8" name="TextBox 2"/>
            <p:cNvSpPr txBox="1"/>
            <p:nvPr/>
          </p:nvSpPr>
          <p:spPr>
            <a:xfrm>
              <a:off x="777241" y="350521"/>
              <a:ext cx="1537334" cy="461663"/>
            </a:xfrm>
            <a:prstGeom prst="rect">
              <a:avLst/>
            </a:prstGeom>
            <a:noFill/>
          </p:spPr>
          <p:txBody>
            <a:bodyPr wrap="square" lIns="91438" tIns="45719" rIns="91438" bIns="45719" rtlCol="0">
              <a:spAutoFit/>
            </a:bodyPr>
            <a:lstStyle/>
            <a:p>
              <a:r>
                <a:rPr lang="zh-CN" altLang="en-US" sz="2400">
                  <a:latin typeface="Times New Roman" panose="02020603050405020304" pitchFamily="18" charset="0"/>
                  <a:ea typeface="楷体" panose="02010609060101010101" pitchFamily="49" charset="-122"/>
                  <a:sym typeface="Times New Roman" panose="02020603050405020304" pitchFamily="18" charset="0"/>
                </a:rPr>
                <a:t>被动运输</a:t>
              </a:r>
            </a:p>
          </p:txBody>
        </p:sp>
        <p:sp>
          <p:nvSpPr>
            <p:cNvPr id="9" name="矩形 8"/>
            <p:cNvSpPr/>
            <p:nvPr/>
          </p:nvSpPr>
          <p:spPr>
            <a:xfrm>
              <a:off x="781131" y="662202"/>
              <a:ext cx="1476294" cy="376832"/>
            </a:xfrm>
            <a:prstGeom prst="rect">
              <a:avLst/>
            </a:prstGeom>
          </p:spPr>
          <p:txBody>
            <a:bodyPr vert="horz" wrap="square" lIns="91438" tIns="45719" rIns="91438" bIns="45719">
              <a:spAutoFit/>
            </a:bodyPr>
            <a:lstStyle/>
            <a:p>
              <a:pPr fontAlgn="base">
                <a:lnSpc>
                  <a:spcPct val="150000"/>
                </a:lnSpc>
              </a:pPr>
              <a:r>
                <a:rPr lang="en-US" altLang="zh-CN" sz="140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Passive transport</a:t>
              </a:r>
            </a:p>
          </p:txBody>
        </p:sp>
      </p:grpSp>
      <p:sp>
        <p:nvSpPr>
          <p:cNvPr id="10" name="矩形 9"/>
          <p:cNvSpPr/>
          <p:nvPr/>
        </p:nvSpPr>
        <p:spPr>
          <a:xfrm>
            <a:off x="0" y="464344"/>
            <a:ext cx="54522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11" name="矩形 10"/>
          <p:cNvSpPr/>
          <p:nvPr/>
        </p:nvSpPr>
        <p:spPr>
          <a:xfrm>
            <a:off x="602456" y="464344"/>
            <a:ext cx="16780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pic>
        <p:nvPicPr>
          <p:cNvPr id="7" name="图片 1"/>
          <p:cNvPicPr>
            <a:picLocks noChangeAspect="1"/>
          </p:cNvPicPr>
          <p:nvPr/>
        </p:nvPicPr>
        <p:blipFill>
          <a:blip r:embed="rId3"/>
          <a:srcRect b="8237"/>
          <a:stretch>
            <a:fillRect/>
          </a:stretch>
        </p:blipFill>
        <p:spPr bwMode="auto">
          <a:xfrm>
            <a:off x="1730558" y="1350715"/>
            <a:ext cx="8165268" cy="35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本框 16"/>
          <p:cNvSpPr txBox="1"/>
          <p:nvPr/>
        </p:nvSpPr>
        <p:spPr>
          <a:xfrm>
            <a:off x="3617487" y="5583374"/>
            <a:ext cx="2003425" cy="523220"/>
          </a:xfrm>
          <a:prstGeom prst="rect">
            <a:avLst/>
          </a:prstGeom>
          <a:solidFill>
            <a:srgbClr val="E327D6">
              <a:alpha val="20000"/>
            </a:srgbClr>
          </a:solidFill>
        </p:spPr>
        <p:txBody>
          <a:bodyPr wrap="square" rtlCol="0">
            <a:spAutoFit/>
          </a:bodyPr>
          <a:lstStyle/>
          <a:p>
            <a:r>
              <a:rPr lang="zh-CN" altLang="en-US" sz="2800" b="1">
                <a:solidFill>
                  <a:srgbClr val="000000"/>
                </a:solidFill>
              </a:rPr>
              <a:t>被动运输</a:t>
            </a:r>
          </a:p>
        </p:txBody>
      </p:sp>
      <p:sp>
        <p:nvSpPr>
          <p:cNvPr id="18" name="左大括号 17"/>
          <p:cNvSpPr/>
          <p:nvPr/>
        </p:nvSpPr>
        <p:spPr bwMode="auto">
          <a:xfrm rot="16200000">
            <a:off x="4461102" y="3482468"/>
            <a:ext cx="316196" cy="3461601"/>
          </a:xfrm>
          <a:prstGeom prst="leftBrace">
            <a:avLst/>
          </a:prstGeom>
          <a:noFill/>
          <a:ln w="1587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rgbClr val="8E163E"/>
              </a:solidFill>
              <a:effectLst/>
              <a:latin typeface="Arial" pitchFamily="34" charset="0"/>
              <a:ea typeface="宋体" panose="02010600030101010101" pitchFamily="2" charset="-122"/>
            </a:endParaRP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1"/>
    </p:bldLst>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6" name="组合 5"/>
          <p:cNvGrpSpPr/>
          <p:nvPr/>
        </p:nvGrpSpPr>
        <p:grpSpPr>
          <a:xfrm>
            <a:off x="777241" y="350521"/>
            <a:ext cx="1537334" cy="688513"/>
            <a:chOff x="777241" y="350521"/>
            <a:chExt cx="1537334" cy="688513"/>
          </a:xfrm>
        </p:grpSpPr>
        <p:sp>
          <p:nvSpPr>
            <p:cNvPr id="8" name="TextBox 2"/>
            <p:cNvSpPr txBox="1"/>
            <p:nvPr/>
          </p:nvSpPr>
          <p:spPr>
            <a:xfrm>
              <a:off x="777241" y="350521"/>
              <a:ext cx="1537334" cy="461663"/>
            </a:xfrm>
            <a:prstGeom prst="rect">
              <a:avLst/>
            </a:prstGeom>
            <a:noFill/>
          </p:spPr>
          <p:txBody>
            <a:bodyPr wrap="square" lIns="91438" tIns="45719" rIns="91438" bIns="45719" rtlCol="0">
              <a:spAutoFit/>
            </a:bodyPr>
            <a:lstStyle/>
            <a:p>
              <a:r>
                <a:rPr lang="zh-CN" altLang="en-US" sz="2400">
                  <a:latin typeface="Times New Roman" panose="02020603050405020304" pitchFamily="18" charset="0"/>
                  <a:ea typeface="楷体" panose="02010609060101010101" pitchFamily="49" charset="-122"/>
                  <a:sym typeface="Times New Roman" panose="02020603050405020304" pitchFamily="18" charset="0"/>
                </a:rPr>
                <a:t>被动运输</a:t>
              </a:r>
            </a:p>
          </p:txBody>
        </p:sp>
        <p:sp>
          <p:nvSpPr>
            <p:cNvPr id="9" name="矩形 8"/>
            <p:cNvSpPr/>
            <p:nvPr/>
          </p:nvSpPr>
          <p:spPr>
            <a:xfrm>
              <a:off x="781131" y="662202"/>
              <a:ext cx="1476294" cy="376832"/>
            </a:xfrm>
            <a:prstGeom prst="rect">
              <a:avLst/>
            </a:prstGeom>
          </p:spPr>
          <p:txBody>
            <a:bodyPr vert="horz" wrap="square" lIns="91438" tIns="45719" rIns="91438" bIns="45719">
              <a:spAutoFit/>
            </a:bodyPr>
            <a:lstStyle/>
            <a:p>
              <a:pPr fontAlgn="base">
                <a:lnSpc>
                  <a:spcPct val="150000"/>
                </a:lnSpc>
              </a:pPr>
              <a:r>
                <a:rPr lang="en-US" altLang="zh-CN" sz="140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Passive transport</a:t>
              </a:r>
            </a:p>
          </p:txBody>
        </p:sp>
      </p:grpSp>
      <p:sp>
        <p:nvSpPr>
          <p:cNvPr id="10" name="矩形 9"/>
          <p:cNvSpPr/>
          <p:nvPr/>
        </p:nvSpPr>
        <p:spPr>
          <a:xfrm>
            <a:off x="0" y="464344"/>
            <a:ext cx="54522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11" name="矩形 10"/>
          <p:cNvSpPr/>
          <p:nvPr/>
        </p:nvSpPr>
        <p:spPr>
          <a:xfrm>
            <a:off x="602456" y="464344"/>
            <a:ext cx="16780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pic>
        <p:nvPicPr>
          <p:cNvPr id="2" name="Picture 2" descr="figure 11-03b"/>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2611" y="3668757"/>
            <a:ext cx="5543550"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figure 11-0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387" y="1364448"/>
            <a:ext cx="5543551" cy="2304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6059488" y="1364448"/>
            <a:ext cx="5721531" cy="15827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ts val="4000"/>
              </a:lnSpc>
            </a:pPr>
            <a:r>
              <a:rPr lang="zh-CN" altLang="en-US" sz="2800" b="1">
                <a:solidFill>
                  <a:srgbClr val="0000FF"/>
                </a:solidFill>
                <a:latin typeface="楷体" panose="02010609060101010101" pitchFamily="49" charset="-122"/>
                <a:ea typeface="楷体" panose="02010609060101010101" pitchFamily="49" charset="-122"/>
              </a:rPr>
              <a:t>载体蛋白</a:t>
            </a:r>
            <a:r>
              <a:rPr lang="zh-CN" altLang="en-US" sz="2800" b="1">
                <a:solidFill>
                  <a:srgbClr val="000000"/>
                </a:solidFill>
                <a:latin typeface="楷体" panose="02010609060101010101" pitchFamily="49" charset="-122"/>
                <a:ea typeface="楷体" panose="02010609060101010101" pitchFamily="49" charset="-122"/>
              </a:rPr>
              <a:t>，需与运输分子结合，引起载体蛋白</a:t>
            </a:r>
            <a:r>
              <a:rPr lang="zh-CN" altLang="en-US" sz="2800" b="1">
                <a:solidFill>
                  <a:srgbClr val="E327D6"/>
                </a:solidFill>
                <a:latin typeface="楷体" panose="02010609060101010101" pitchFamily="49" charset="-122"/>
                <a:ea typeface="楷体" panose="02010609060101010101" pitchFamily="49" charset="-122"/>
              </a:rPr>
              <a:t>空间结构改变</a:t>
            </a:r>
            <a:r>
              <a:rPr lang="zh-CN" altLang="en-US" sz="2800" b="1">
                <a:solidFill>
                  <a:srgbClr val="000000"/>
                </a:solidFill>
                <a:latin typeface="楷体" panose="02010609060101010101" pitchFamily="49" charset="-122"/>
                <a:ea typeface="楷体" panose="02010609060101010101" pitchFamily="49" charset="-122"/>
              </a:rPr>
              <a:t>。</a:t>
            </a:r>
            <a:endParaRPr lang="en-US" altLang="zh-CN" sz="2800" b="1">
              <a:solidFill>
                <a:srgbClr val="000000"/>
              </a:solidFill>
              <a:latin typeface="楷体" panose="02010609060101010101" pitchFamily="49" charset="-122"/>
              <a:ea typeface="楷体" panose="02010609060101010101" pitchFamily="49" charset="-122"/>
            </a:endParaRPr>
          </a:p>
          <a:p>
            <a:pPr algn="just" eaLnBrk="1" hangingPunct="1">
              <a:lnSpc>
                <a:spcPts val="4000"/>
              </a:lnSpc>
            </a:pPr>
            <a:r>
              <a:rPr lang="zh-CN" altLang="en-US" sz="2800" b="1">
                <a:solidFill>
                  <a:srgbClr val="FF0000"/>
                </a:solidFill>
                <a:latin typeface="楷体" panose="02010609060101010101" pitchFamily="49" charset="-122"/>
                <a:ea typeface="楷体" panose="02010609060101010101" pitchFamily="49" charset="-122"/>
              </a:rPr>
              <a:t>包括主动运输、协助扩散</a:t>
            </a:r>
          </a:p>
        </p:txBody>
      </p:sp>
      <p:sp>
        <p:nvSpPr>
          <p:cNvPr id="5" name="Text Box 5"/>
          <p:cNvSpPr txBox="1">
            <a:spLocks noChangeArrowheads="1"/>
          </p:cNvSpPr>
          <p:nvPr/>
        </p:nvSpPr>
        <p:spPr bwMode="auto">
          <a:xfrm>
            <a:off x="6096000" y="3984341"/>
            <a:ext cx="6043492" cy="20957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lnSpc>
                <a:spcPts val="4000"/>
              </a:lnSpc>
            </a:pPr>
            <a:r>
              <a:rPr lang="zh-CN" altLang="en-US" sz="2800" b="1">
                <a:solidFill>
                  <a:srgbClr val="0000FF"/>
                </a:solidFill>
                <a:latin typeface="楷体" panose="02010609060101010101" pitchFamily="49" charset="-122"/>
                <a:ea typeface="楷体" panose="02010609060101010101" pitchFamily="49" charset="-122"/>
              </a:rPr>
              <a:t>通道蛋白</a:t>
            </a:r>
            <a:r>
              <a:rPr lang="zh-CN" altLang="en-US" sz="2800" b="1">
                <a:solidFill>
                  <a:srgbClr val="000000"/>
                </a:solidFill>
                <a:latin typeface="楷体" panose="02010609060101010101" pitchFamily="49" charset="-122"/>
                <a:ea typeface="楷体" panose="02010609060101010101" pitchFamily="49" charset="-122"/>
              </a:rPr>
              <a:t>是在膜上形成跨膜的亲水通道，使离子或水从中通过，</a:t>
            </a:r>
            <a:r>
              <a:rPr lang="zh-CN" altLang="en-US" sz="2800" b="1">
                <a:solidFill>
                  <a:srgbClr val="C00000"/>
                </a:solidFill>
                <a:latin typeface="楷体" panose="02010609060101010101" pitchFamily="49" charset="-122"/>
                <a:ea typeface="楷体" panose="02010609060101010101" pitchFamily="49" charset="-122"/>
              </a:rPr>
              <a:t>不需要与运输分子结合</a:t>
            </a:r>
            <a:r>
              <a:rPr lang="zh-CN" altLang="en-US" sz="2800" b="1">
                <a:solidFill>
                  <a:srgbClr val="000000"/>
                </a:solidFill>
                <a:latin typeface="楷体" panose="02010609060101010101" pitchFamily="49" charset="-122"/>
                <a:ea typeface="楷体" panose="02010609060101010101" pitchFamily="49" charset="-122"/>
              </a:rPr>
              <a:t>。</a:t>
            </a:r>
          </a:p>
          <a:p>
            <a:pPr algn="just" eaLnBrk="1" hangingPunct="1">
              <a:lnSpc>
                <a:spcPts val="4000"/>
              </a:lnSpc>
            </a:pPr>
            <a:r>
              <a:rPr lang="zh-CN" altLang="en-US" sz="2800" b="1">
                <a:solidFill>
                  <a:srgbClr val="000000"/>
                </a:solidFill>
                <a:latin typeface="楷体" panose="02010609060101010101" pitchFamily="49" charset="-122"/>
                <a:ea typeface="楷体" panose="02010609060101010101" pitchFamily="49" charset="-122"/>
              </a:rPr>
              <a:t>只参与</a:t>
            </a:r>
            <a:r>
              <a:rPr lang="zh-CN" altLang="en-US" sz="2800" b="1">
                <a:solidFill>
                  <a:srgbClr val="FF0000"/>
                </a:solidFill>
                <a:latin typeface="楷体" panose="02010609060101010101" pitchFamily="49" charset="-122"/>
                <a:ea typeface="楷体" panose="02010609060101010101" pitchFamily="49" charset="-122"/>
              </a:rPr>
              <a:t>协助扩散</a:t>
            </a:r>
          </a:p>
        </p:txBody>
      </p:sp>
    </p:spTree>
  </p:cSld>
  <p:clrMapOvr>
    <a:masterClrMapping/>
  </p:clrMapOvr>
  <p:transition spd="slow" advClick="0">
    <p:wipe/>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6" name="组合 5"/>
          <p:cNvGrpSpPr/>
          <p:nvPr/>
        </p:nvGrpSpPr>
        <p:grpSpPr>
          <a:xfrm>
            <a:off x="777241" y="350521"/>
            <a:ext cx="1537334" cy="688513"/>
            <a:chOff x="777241" y="350521"/>
            <a:chExt cx="1537334" cy="688513"/>
          </a:xfrm>
        </p:grpSpPr>
        <p:sp>
          <p:nvSpPr>
            <p:cNvPr id="8" name="TextBox 2"/>
            <p:cNvSpPr txBox="1"/>
            <p:nvPr/>
          </p:nvSpPr>
          <p:spPr>
            <a:xfrm>
              <a:off x="777241" y="350521"/>
              <a:ext cx="1537334" cy="461663"/>
            </a:xfrm>
            <a:prstGeom prst="rect">
              <a:avLst/>
            </a:prstGeom>
            <a:noFill/>
          </p:spPr>
          <p:txBody>
            <a:bodyPr wrap="square" lIns="91438" tIns="45719" rIns="91438" bIns="45719" rtlCol="0">
              <a:spAutoFit/>
            </a:bodyPr>
            <a:lstStyle/>
            <a:p>
              <a:r>
                <a:rPr lang="zh-CN" altLang="en-US" sz="2400">
                  <a:latin typeface="Times New Roman" panose="02020603050405020304" pitchFamily="18" charset="0"/>
                  <a:ea typeface="楷体" panose="02010609060101010101" pitchFamily="49" charset="-122"/>
                  <a:sym typeface="Times New Roman" panose="02020603050405020304" pitchFamily="18" charset="0"/>
                </a:rPr>
                <a:t>被动运输</a:t>
              </a:r>
            </a:p>
          </p:txBody>
        </p:sp>
        <p:sp>
          <p:nvSpPr>
            <p:cNvPr id="9" name="矩形 8"/>
            <p:cNvSpPr/>
            <p:nvPr/>
          </p:nvSpPr>
          <p:spPr>
            <a:xfrm>
              <a:off x="781131" y="662202"/>
              <a:ext cx="1476294" cy="376832"/>
            </a:xfrm>
            <a:prstGeom prst="rect">
              <a:avLst/>
            </a:prstGeom>
          </p:spPr>
          <p:txBody>
            <a:bodyPr vert="horz" wrap="square" lIns="91438" tIns="45719" rIns="91438" bIns="45719">
              <a:spAutoFit/>
            </a:bodyPr>
            <a:lstStyle/>
            <a:p>
              <a:pPr fontAlgn="base">
                <a:lnSpc>
                  <a:spcPct val="150000"/>
                </a:lnSpc>
              </a:pPr>
              <a:r>
                <a:rPr lang="en-US" altLang="zh-CN" sz="140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Passive transport</a:t>
              </a:r>
            </a:p>
          </p:txBody>
        </p:sp>
      </p:grpSp>
      <p:sp>
        <p:nvSpPr>
          <p:cNvPr id="10" name="矩形 9"/>
          <p:cNvSpPr/>
          <p:nvPr/>
        </p:nvSpPr>
        <p:spPr>
          <a:xfrm>
            <a:off x="0" y="464344"/>
            <a:ext cx="54522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11" name="矩形 10"/>
          <p:cNvSpPr/>
          <p:nvPr/>
        </p:nvSpPr>
        <p:spPr>
          <a:xfrm>
            <a:off x="602456" y="464344"/>
            <a:ext cx="16780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pic>
        <p:nvPicPr>
          <p:cNvPr id="7" name="图片 6" descr="4-6"/>
          <p:cNvPicPr>
            <a:picLocks noGrp="1" noChangeAspect="1"/>
          </p:cNvPicPr>
          <p:nvPr isPhoto="1"/>
        </p:nvPicPr>
        <p:blipFill>
          <a:blip r:embed="rId3">
            <a:lum/>
          </a:blip>
          <a:stretch>
            <a:fillRect/>
          </a:stretch>
        </p:blipFill>
        <p:spPr>
          <a:xfrm>
            <a:off x="1079368" y="1326185"/>
            <a:ext cx="9960239" cy="4205629"/>
          </a:xfrm>
          <a:prstGeom prst="rect">
            <a:avLst/>
          </a:prstGeom>
        </p:spPr>
      </p:pic>
      <p:sp>
        <p:nvSpPr>
          <p:cNvPr id="14" name="文本框 13"/>
          <p:cNvSpPr txBox="1"/>
          <p:nvPr/>
        </p:nvSpPr>
        <p:spPr>
          <a:xfrm>
            <a:off x="4550787" y="5766706"/>
            <a:ext cx="3017400" cy="605294"/>
          </a:xfrm>
          <a:prstGeom prst="rect">
            <a:avLst/>
          </a:prstGeom>
          <a:noFill/>
        </p:spPr>
        <p:txBody>
          <a:bodyPr wrap="square" rtlCol="0">
            <a:spAutoFit/>
          </a:bodyPr>
          <a:lstStyle/>
          <a:p>
            <a:pPr marL="0" marR="0" lvl="0" indent="0" algn="just" defTabSz="914400" rtl="0" eaLnBrk="1" fontAlgn="auto" latinLnBrk="0" hangingPunct="1">
              <a:lnSpc>
                <a:spcPts val="4000"/>
              </a:lnSpc>
              <a:spcBef>
                <a:spcPct val="0"/>
              </a:spcBef>
              <a:spcAft>
                <a:spcPct val="0"/>
              </a:spcAft>
              <a:buClrTx/>
              <a:buSzTx/>
              <a:buFontTx/>
              <a:buNone/>
              <a:defRPr/>
            </a:pPr>
            <a:r>
              <a:rPr kumimoji="0" lang="zh-CN" altLang="en-US" sz="4000" b="1" i="0" u="none" strike="noStrike" kern="1200" cap="none" spc="0" normalizeH="0" baseline="0" noProof="0">
                <a:ln>
                  <a:noFill/>
                </a:ln>
                <a:solidFill>
                  <a:srgbClr val="0000FF"/>
                </a:solidFill>
                <a:effectLst/>
                <a:uLnTx/>
                <a:uFillTx/>
                <a:latin typeface="楷体" panose="02010609060101010101" pitchFamily="49" charset="-122"/>
                <a:ea typeface="楷体" panose="02010609060101010101" pitchFamily="49" charset="-122"/>
                <a:cs typeface="Arial"/>
              </a:rPr>
              <a:t>水通道蛋白</a:t>
            </a:r>
            <a:endParaRPr kumimoji="0" lang="zh-CN" altLang="en-US" sz="4000" b="1" i="0" u="none" strike="noStrike" kern="1200" cap="none" spc="0" normalizeH="0" baseline="0" noProof="0">
              <a:ln>
                <a:noFill/>
              </a:ln>
              <a:solidFill>
                <a:srgbClr val="FF0000"/>
              </a:solidFill>
              <a:effectLst/>
              <a:uLnTx/>
              <a:uFillTx/>
              <a:latin typeface="楷体" panose="02010609060101010101" pitchFamily="49" charset="-122"/>
              <a:ea typeface="楷体" panose="02010609060101010101" pitchFamily="49" charset="-122"/>
              <a:cs typeface="Arial"/>
            </a:endParaRPr>
          </a:p>
        </p:txBody>
      </p:sp>
    </p:spTree>
  </p:cSld>
  <p:clrMapOvr>
    <a:masterClrMapping/>
  </p:clrMapOvr>
  <p:transition spd="slow" advClick="0">
    <p:wipe/>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6" name="组合 5"/>
          <p:cNvGrpSpPr/>
          <p:nvPr/>
        </p:nvGrpSpPr>
        <p:grpSpPr>
          <a:xfrm>
            <a:off x="777241" y="350521"/>
            <a:ext cx="3220726" cy="688513"/>
            <a:chOff x="777241" y="350521"/>
            <a:chExt cx="3220726" cy="688513"/>
          </a:xfrm>
        </p:grpSpPr>
        <p:sp>
          <p:nvSpPr>
            <p:cNvPr id="8" name="TextBox 2"/>
            <p:cNvSpPr txBox="1"/>
            <p:nvPr/>
          </p:nvSpPr>
          <p:spPr>
            <a:xfrm>
              <a:off x="777241" y="350521"/>
              <a:ext cx="2995690" cy="461663"/>
            </a:xfrm>
            <a:prstGeom prst="rect">
              <a:avLst/>
            </a:prstGeom>
            <a:noFill/>
          </p:spPr>
          <p:txBody>
            <a:bodyPr wrap="square" lIns="91438" tIns="45719" rIns="91438" bIns="45719" rtlCol="0">
              <a:spAutoFit/>
            </a:bodyPr>
            <a:lstStyle/>
            <a:p>
              <a:r>
                <a:rPr lang="zh-CN" altLang="en-US" sz="2400">
                  <a:latin typeface="Times New Roman" panose="02020603050405020304" pitchFamily="18" charset="0"/>
                  <a:ea typeface="楷体" panose="02010609060101010101" pitchFamily="49" charset="-122"/>
                  <a:sym typeface="Times New Roman" panose="02020603050405020304" pitchFamily="18" charset="0"/>
                </a:rPr>
                <a:t>水进出细胞的原因</a:t>
              </a:r>
            </a:p>
          </p:txBody>
        </p:sp>
        <p:sp>
          <p:nvSpPr>
            <p:cNvPr id="9" name="矩形 8"/>
            <p:cNvSpPr/>
            <p:nvPr/>
          </p:nvSpPr>
          <p:spPr>
            <a:xfrm>
              <a:off x="781131" y="662202"/>
              <a:ext cx="3216836" cy="376832"/>
            </a:xfrm>
            <a:prstGeom prst="rect">
              <a:avLst/>
            </a:prstGeom>
          </p:spPr>
          <p:txBody>
            <a:bodyPr vert="horz" wrap="square" lIns="91438" tIns="45719" rIns="91438" bIns="45719">
              <a:spAutoFit/>
            </a:bodyPr>
            <a:lstStyle/>
            <a:p>
              <a:pPr fontAlgn="base">
                <a:lnSpc>
                  <a:spcPct val="150000"/>
                </a:lnSpc>
              </a:pPr>
              <a:r>
                <a:rPr lang="en-US" altLang="zh-CN" sz="140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The principle of water in and out of cells</a:t>
              </a:r>
            </a:p>
          </p:txBody>
        </p:sp>
      </p:grpSp>
      <p:sp>
        <p:nvSpPr>
          <p:cNvPr id="10" name="矩形 9"/>
          <p:cNvSpPr/>
          <p:nvPr/>
        </p:nvSpPr>
        <p:spPr>
          <a:xfrm>
            <a:off x="0" y="464344"/>
            <a:ext cx="54522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11" name="矩形 10"/>
          <p:cNvSpPr/>
          <p:nvPr/>
        </p:nvSpPr>
        <p:spPr>
          <a:xfrm>
            <a:off x="602456" y="464344"/>
            <a:ext cx="16780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16" name="Text Box 4"/>
          <p:cNvSpPr txBox="1">
            <a:spLocks noChangeArrowheads="1"/>
          </p:cNvSpPr>
          <p:nvPr/>
        </p:nvSpPr>
        <p:spPr bwMode="auto">
          <a:xfrm>
            <a:off x="3154283" y="1039034"/>
            <a:ext cx="6141235" cy="584775"/>
          </a:xfrm>
          <a:prstGeom prst="rect">
            <a:avLst/>
          </a:prstGeom>
          <a:noFill/>
          <a:ln w="9525">
            <a:noFill/>
            <a:miter lim="800000"/>
          </a:ln>
          <a:effectLst/>
        </p:spPr>
        <p:txBody>
          <a:bodyPr wrap="square">
            <a:spAutoFit/>
          </a:bodyPr>
          <a:lstStyle>
            <a:lvl1pPr>
              <a:spcBef>
                <a:spcPct val="20000"/>
              </a:spcBef>
              <a:buChar char="•"/>
              <a:defRPr sz="3200">
                <a:solidFill>
                  <a:schemeClr val="tx1"/>
                </a:solidFill>
                <a:latin typeface="Arial" pitchFamily="34" charset="0"/>
                <a:ea typeface="宋体" panose="02010600030101010101" pitchFamily="2" charset="-122"/>
              </a:defRPr>
            </a:lvl1pPr>
            <a:lvl2pPr marL="742950" indent="-285750">
              <a:spcBef>
                <a:spcPct val="20000"/>
              </a:spcBef>
              <a:buChar char="–"/>
              <a:defRPr sz="2800">
                <a:solidFill>
                  <a:schemeClr val="tx1"/>
                </a:solidFill>
                <a:latin typeface="Arial" pitchFamily="34" charset="0"/>
                <a:ea typeface="宋体" panose="02010600030101010101" pitchFamily="2" charset="-122"/>
              </a:defRPr>
            </a:lvl2pPr>
            <a:lvl3pPr marL="1143000" indent="-228600">
              <a:spcBef>
                <a:spcPct val="20000"/>
              </a:spcBef>
              <a:buChar char="•"/>
              <a:defRPr sz="2400">
                <a:solidFill>
                  <a:schemeClr val="tx1"/>
                </a:solidFill>
                <a:latin typeface="Arial" pitchFamily="34" charset="0"/>
                <a:ea typeface="宋体" panose="02010600030101010101" pitchFamily="2" charset="-122"/>
              </a:defRPr>
            </a:lvl3pPr>
            <a:lvl4pPr marL="1600200" indent="-228600">
              <a:spcBef>
                <a:spcPct val="20000"/>
              </a:spcBef>
              <a:buChar char="–"/>
              <a:defRPr sz="2000">
                <a:solidFill>
                  <a:schemeClr val="tx1"/>
                </a:solidFill>
                <a:latin typeface="Arial" pitchFamily="34" charset="0"/>
                <a:ea typeface="宋体" panose="02010600030101010101" pitchFamily="2" charset="-122"/>
              </a:defRPr>
            </a:lvl4pPr>
            <a:lvl5pPr marL="2057400" indent="-228600">
              <a:spcBef>
                <a:spcPct val="20000"/>
              </a:spcBef>
              <a:buChar char="»"/>
              <a:defRPr sz="2000">
                <a:solidFill>
                  <a:schemeClr val="tx1"/>
                </a:solidFill>
                <a:latin typeface="Arial"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anose="02010600030101010101" pitchFamily="2" charset="-122"/>
              </a:defRPr>
            </a:lvl9pPr>
          </a:lstStyle>
          <a:p>
            <a:pPr eaLnBrk="1" hangingPunct="1">
              <a:spcBef>
                <a:spcPct val="0"/>
              </a:spcBef>
              <a:buFontTx/>
              <a:buNone/>
            </a:pPr>
            <a:r>
              <a:rPr lang="zh-CN" altLang="en-US">
                <a:latin typeface="Times New Roman" panose="02020603050405020304" pitchFamily="18" charset="0"/>
                <a:ea typeface="楷体" panose="02010609060101010101" pitchFamily="49" charset="-122"/>
                <a:sym typeface="Times New Roman" panose="02020603050405020304" pitchFamily="18" charset="0"/>
              </a:rPr>
              <a:t>质壁分离与复原实验的拓展</a:t>
            </a:r>
          </a:p>
        </p:txBody>
      </p:sp>
      <p:sp>
        <p:nvSpPr>
          <p:cNvPr id="39" name="文本框 38"/>
          <p:cNvSpPr txBox="1"/>
          <p:nvPr/>
        </p:nvSpPr>
        <p:spPr>
          <a:xfrm>
            <a:off x="1022125" y="1623809"/>
            <a:ext cx="4264316" cy="527580"/>
          </a:xfrm>
          <a:prstGeom prst="rect">
            <a:avLst/>
          </a:prstGeom>
          <a:noFill/>
        </p:spPr>
        <p:txBody>
          <a:bodyPr wrap="square" rtlCol="0">
            <a:spAutoFit/>
          </a:bodyPr>
          <a:lstStyle/>
          <a:p>
            <a:pPr>
              <a:lnSpc>
                <a:spcPct val="110000"/>
              </a:lnSpc>
            </a:pPr>
            <a:r>
              <a:rPr lang="zh-CN" altLang="en-US" sz="2800" b="1">
                <a:latin typeface="Times New Roman" panose="02020603050405020304" pitchFamily="18" charset="0"/>
                <a:ea typeface="楷体" panose="02010609060101010101" pitchFamily="49" charset="-122"/>
                <a:sym typeface="Times New Roman" panose="02020603050405020304" pitchFamily="18" charset="0"/>
              </a:rPr>
              <a:t>判断成熟植物细胞的死活</a:t>
            </a:r>
          </a:p>
        </p:txBody>
      </p:sp>
      <p:sp>
        <p:nvSpPr>
          <p:cNvPr id="40" name="文本框 39"/>
          <p:cNvSpPr txBox="1"/>
          <p:nvPr/>
        </p:nvSpPr>
        <p:spPr>
          <a:xfrm>
            <a:off x="1065611" y="4158778"/>
            <a:ext cx="3513938" cy="527580"/>
          </a:xfrm>
          <a:prstGeom prst="rect">
            <a:avLst/>
          </a:prstGeom>
          <a:noFill/>
        </p:spPr>
        <p:txBody>
          <a:bodyPr wrap="square" rtlCol="0">
            <a:spAutoFit/>
          </a:bodyPr>
          <a:lstStyle/>
          <a:p>
            <a:pPr>
              <a:lnSpc>
                <a:spcPct val="110000"/>
              </a:lnSpc>
            </a:pPr>
            <a:r>
              <a:rPr lang="zh-CN" altLang="en-US" sz="2800" b="1">
                <a:latin typeface="Times New Roman" panose="02020603050405020304" pitchFamily="18" charset="0"/>
                <a:ea typeface="楷体" panose="02010609060101010101" pitchFamily="49" charset="-122"/>
                <a:sym typeface="Times New Roman" panose="02020603050405020304" pitchFamily="18" charset="0"/>
              </a:rPr>
              <a:t>测定细胞液浓度范围</a:t>
            </a:r>
          </a:p>
        </p:txBody>
      </p:sp>
      <p:grpSp>
        <p:nvGrpSpPr>
          <p:cNvPr id="41" name="组合 40"/>
          <p:cNvGrpSpPr/>
          <p:nvPr/>
        </p:nvGrpSpPr>
        <p:grpSpPr>
          <a:xfrm>
            <a:off x="1372905" y="2221475"/>
            <a:ext cx="8559262" cy="1864757"/>
            <a:chOff x="5290516" y="3998792"/>
            <a:chExt cx="15833385" cy="4468149"/>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0516" y="4084162"/>
              <a:ext cx="15833385" cy="4222604"/>
            </a:xfrm>
            <a:prstGeom prst="rect">
              <a:avLst/>
            </a:prstGeom>
          </p:spPr>
        </p:pic>
        <p:sp>
          <p:nvSpPr>
            <p:cNvPr id="43" name="文本框 42"/>
            <p:cNvSpPr txBox="1"/>
            <p:nvPr/>
          </p:nvSpPr>
          <p:spPr>
            <a:xfrm>
              <a:off x="5290516" y="3998792"/>
              <a:ext cx="3286131" cy="2088714"/>
            </a:xfrm>
            <a:prstGeom prst="rect">
              <a:avLst/>
            </a:prstGeom>
            <a:noFill/>
          </p:spPr>
          <p:txBody>
            <a:bodyPr wrap="square" rtlCol="0">
              <a:spAutoFit/>
            </a:bodyPr>
            <a:lstStyle/>
            <a:p>
              <a:pPr>
                <a:lnSpc>
                  <a:spcPct val="110000"/>
                </a:lnSpc>
              </a:pPr>
              <a:r>
                <a:rPr lang="zh-CN" altLang="en-US" sz="2400" b="1">
                  <a:latin typeface="Times New Roman" panose="02020603050405020304" pitchFamily="18" charset="0"/>
                  <a:ea typeface="楷体" panose="02010609060101010101" pitchFamily="49" charset="-122"/>
                  <a:sym typeface="Times New Roman" panose="02020603050405020304" pitchFamily="18" charset="0"/>
                </a:rPr>
                <a:t>待测成熟植物细胞</a:t>
              </a:r>
            </a:p>
          </p:txBody>
        </p:sp>
        <p:sp>
          <p:nvSpPr>
            <p:cNvPr id="44" name="文本框 43"/>
            <p:cNvSpPr txBox="1"/>
            <p:nvPr/>
          </p:nvSpPr>
          <p:spPr>
            <a:xfrm>
              <a:off x="5446768" y="6378227"/>
              <a:ext cx="3470629" cy="2088714"/>
            </a:xfrm>
            <a:prstGeom prst="rect">
              <a:avLst/>
            </a:prstGeom>
            <a:noFill/>
          </p:spPr>
          <p:txBody>
            <a:bodyPr wrap="square" rtlCol="0">
              <a:spAutoFit/>
            </a:bodyPr>
            <a:lstStyle/>
            <a:p>
              <a:pPr>
                <a:lnSpc>
                  <a:spcPct val="110000"/>
                </a:lnSpc>
              </a:pPr>
              <a:r>
                <a:rPr lang="zh-CN" altLang="en-US" sz="2400" b="1">
                  <a:latin typeface="Times New Roman" panose="02020603050405020304" pitchFamily="18" charset="0"/>
                  <a:ea typeface="楷体" panose="02010609060101010101" pitchFamily="49" charset="-122"/>
                  <a:sym typeface="Times New Roman" panose="02020603050405020304" pitchFamily="18" charset="0"/>
                </a:rPr>
                <a:t>一定浓度</a:t>
              </a:r>
              <a:endParaRPr lang="en-US" altLang="zh-CN" sz="2400" b="1">
                <a:latin typeface="Times New Roman" panose="02020603050405020304" pitchFamily="18" charset="0"/>
                <a:ea typeface="楷体" panose="02010609060101010101" pitchFamily="49" charset="-122"/>
                <a:sym typeface="Times New Roman" panose="02020603050405020304" pitchFamily="18" charset="0"/>
              </a:endParaRPr>
            </a:p>
            <a:p>
              <a:pPr>
                <a:lnSpc>
                  <a:spcPct val="110000"/>
                </a:lnSpc>
              </a:pPr>
              <a:r>
                <a:rPr lang="zh-CN" altLang="en-US" sz="2400" b="1">
                  <a:latin typeface="Times New Roman" panose="02020603050405020304" pitchFamily="18" charset="0"/>
                  <a:ea typeface="楷体" panose="02010609060101010101" pitchFamily="49" charset="-122"/>
                  <a:sym typeface="Times New Roman" panose="02020603050405020304" pitchFamily="18" charset="0"/>
                </a:rPr>
                <a:t>蔗糖溶液</a:t>
              </a:r>
            </a:p>
          </p:txBody>
        </p:sp>
        <p:sp>
          <p:nvSpPr>
            <p:cNvPr id="45" name="文本框 44"/>
            <p:cNvSpPr txBox="1"/>
            <p:nvPr/>
          </p:nvSpPr>
          <p:spPr>
            <a:xfrm>
              <a:off x="10335673" y="5869817"/>
              <a:ext cx="1920012" cy="1115261"/>
            </a:xfrm>
            <a:prstGeom prst="rect">
              <a:avLst/>
            </a:prstGeom>
            <a:noFill/>
          </p:spPr>
          <p:txBody>
            <a:bodyPr wrap="square" rtlCol="0">
              <a:spAutoFit/>
            </a:bodyPr>
            <a:lstStyle/>
            <a:p>
              <a:pPr>
                <a:lnSpc>
                  <a:spcPct val="110000"/>
                </a:lnSpc>
              </a:pPr>
              <a:r>
                <a:rPr lang="zh-CN" altLang="en-US" sz="2400" b="1">
                  <a:latin typeface="Times New Roman" panose="02020603050405020304" pitchFamily="18" charset="0"/>
                  <a:ea typeface="楷体" panose="02010609060101010101" pitchFamily="49" charset="-122"/>
                  <a:sym typeface="Times New Roman" panose="02020603050405020304" pitchFamily="18" charset="0"/>
                </a:rPr>
                <a:t>镜检</a:t>
              </a:r>
            </a:p>
          </p:txBody>
        </p:sp>
        <p:sp>
          <p:nvSpPr>
            <p:cNvPr id="46" name="文本框 45"/>
            <p:cNvSpPr txBox="1"/>
            <p:nvPr/>
          </p:nvSpPr>
          <p:spPr>
            <a:xfrm>
              <a:off x="14127479" y="4023422"/>
              <a:ext cx="2603148" cy="2088714"/>
            </a:xfrm>
            <a:prstGeom prst="rect">
              <a:avLst/>
            </a:prstGeom>
            <a:noFill/>
          </p:spPr>
          <p:txBody>
            <a:bodyPr wrap="square" rtlCol="0">
              <a:spAutoFit/>
            </a:bodyPr>
            <a:lstStyle/>
            <a:p>
              <a:pPr>
                <a:lnSpc>
                  <a:spcPct val="110000"/>
                </a:lnSpc>
              </a:pPr>
              <a:r>
                <a:rPr lang="zh-CN" altLang="en-US" sz="2400" b="1">
                  <a:latin typeface="Times New Roman" panose="02020603050405020304" pitchFamily="18" charset="0"/>
                  <a:ea typeface="楷体" panose="02010609060101010101" pitchFamily="49" charset="-122"/>
                  <a:sym typeface="Times New Roman" panose="02020603050405020304" pitchFamily="18" charset="0"/>
                </a:rPr>
                <a:t>发生质</a:t>
              </a:r>
              <a:endParaRPr lang="en-US" altLang="zh-CN" sz="2400" b="1">
                <a:latin typeface="Times New Roman" panose="02020603050405020304" pitchFamily="18" charset="0"/>
                <a:ea typeface="楷体" panose="02010609060101010101" pitchFamily="49" charset="-122"/>
                <a:sym typeface="Times New Roman" panose="02020603050405020304" pitchFamily="18" charset="0"/>
              </a:endParaRPr>
            </a:p>
            <a:p>
              <a:pPr>
                <a:lnSpc>
                  <a:spcPct val="110000"/>
                </a:lnSpc>
              </a:pPr>
              <a:r>
                <a:rPr lang="zh-CN" altLang="en-US" sz="2400" b="1">
                  <a:latin typeface="Times New Roman" panose="02020603050405020304" pitchFamily="18" charset="0"/>
                  <a:ea typeface="楷体" panose="02010609060101010101" pitchFamily="49" charset="-122"/>
                  <a:sym typeface="Times New Roman" panose="02020603050405020304" pitchFamily="18" charset="0"/>
                </a:rPr>
                <a:t>壁分离</a:t>
              </a:r>
            </a:p>
          </p:txBody>
        </p:sp>
        <p:sp>
          <p:nvSpPr>
            <p:cNvPr id="47" name="文本框 46"/>
            <p:cNvSpPr txBox="1"/>
            <p:nvPr/>
          </p:nvSpPr>
          <p:spPr>
            <a:xfrm>
              <a:off x="14127476" y="6366628"/>
              <a:ext cx="2603150" cy="2088714"/>
            </a:xfrm>
            <a:prstGeom prst="rect">
              <a:avLst/>
            </a:prstGeom>
            <a:noFill/>
          </p:spPr>
          <p:txBody>
            <a:bodyPr wrap="square" rtlCol="0">
              <a:spAutoFit/>
            </a:bodyPr>
            <a:lstStyle/>
            <a:p>
              <a:pPr algn="ctr">
                <a:lnSpc>
                  <a:spcPct val="110000"/>
                </a:lnSpc>
              </a:pPr>
              <a:r>
                <a:rPr lang="zh-CN" altLang="en-US" sz="2400" b="1">
                  <a:latin typeface="Times New Roman" panose="02020603050405020304" pitchFamily="18" charset="0"/>
                  <a:ea typeface="楷体" panose="02010609060101010101" pitchFamily="49" charset="-122"/>
                  <a:sym typeface="Times New Roman" panose="02020603050405020304" pitchFamily="18" charset="0"/>
                </a:rPr>
                <a:t>无质壁</a:t>
              </a:r>
              <a:endParaRPr lang="en-US" altLang="zh-CN" sz="2400" b="1">
                <a:latin typeface="Times New Roman" panose="02020603050405020304" pitchFamily="18" charset="0"/>
                <a:ea typeface="楷体" panose="02010609060101010101" pitchFamily="49" charset="-122"/>
                <a:sym typeface="Times New Roman" panose="02020603050405020304" pitchFamily="18" charset="0"/>
              </a:endParaRPr>
            </a:p>
            <a:p>
              <a:pPr algn="ctr">
                <a:lnSpc>
                  <a:spcPct val="110000"/>
                </a:lnSpc>
              </a:pPr>
              <a:r>
                <a:rPr lang="zh-CN" altLang="en-US" sz="2400" b="1">
                  <a:latin typeface="Times New Roman" panose="02020603050405020304" pitchFamily="18" charset="0"/>
                  <a:ea typeface="楷体" panose="02010609060101010101" pitchFamily="49" charset="-122"/>
                  <a:sym typeface="Times New Roman" panose="02020603050405020304" pitchFamily="18" charset="0"/>
                </a:rPr>
                <a:t>分离</a:t>
              </a:r>
            </a:p>
          </p:txBody>
        </p:sp>
        <p:sp>
          <p:nvSpPr>
            <p:cNvPr id="48" name="文本框 47"/>
            <p:cNvSpPr txBox="1"/>
            <p:nvPr/>
          </p:nvSpPr>
          <p:spPr>
            <a:xfrm>
              <a:off x="18363836" y="4497397"/>
              <a:ext cx="2621879" cy="1115261"/>
            </a:xfrm>
            <a:prstGeom prst="rect">
              <a:avLst/>
            </a:prstGeom>
            <a:noFill/>
          </p:spPr>
          <p:txBody>
            <a:bodyPr wrap="square" rtlCol="0">
              <a:spAutoFit/>
            </a:bodyPr>
            <a:lstStyle/>
            <a:p>
              <a:pPr>
                <a:lnSpc>
                  <a:spcPct val="110000"/>
                </a:lnSpc>
              </a:pPr>
              <a:r>
                <a:rPr lang="zh-CN" altLang="en-US" sz="2400" b="1">
                  <a:latin typeface="Times New Roman" panose="02020603050405020304" pitchFamily="18" charset="0"/>
                  <a:ea typeface="楷体" panose="02010609060101010101" pitchFamily="49" charset="-122"/>
                  <a:sym typeface="Times New Roman" panose="02020603050405020304" pitchFamily="18" charset="0"/>
                </a:rPr>
                <a:t>活细胞</a:t>
              </a:r>
            </a:p>
          </p:txBody>
        </p:sp>
        <p:sp>
          <p:nvSpPr>
            <p:cNvPr id="49" name="文本框 48"/>
            <p:cNvSpPr txBox="1"/>
            <p:nvPr/>
          </p:nvSpPr>
          <p:spPr>
            <a:xfrm>
              <a:off x="18427029" y="6784158"/>
              <a:ext cx="2621879" cy="1115261"/>
            </a:xfrm>
            <a:prstGeom prst="rect">
              <a:avLst/>
            </a:prstGeom>
            <a:noFill/>
          </p:spPr>
          <p:txBody>
            <a:bodyPr wrap="square" rtlCol="0">
              <a:spAutoFit/>
            </a:bodyPr>
            <a:lstStyle/>
            <a:p>
              <a:pPr>
                <a:lnSpc>
                  <a:spcPct val="110000"/>
                </a:lnSpc>
              </a:pPr>
              <a:r>
                <a:rPr lang="zh-CN" altLang="en-US" sz="2400" b="1">
                  <a:latin typeface="Times New Roman" panose="02020603050405020304" pitchFamily="18" charset="0"/>
                  <a:ea typeface="楷体" panose="02010609060101010101" pitchFamily="49" charset="-122"/>
                  <a:sym typeface="Times New Roman" panose="02020603050405020304" pitchFamily="18" charset="0"/>
                </a:rPr>
                <a:t>死细胞</a:t>
              </a:r>
            </a:p>
          </p:txBody>
        </p:sp>
      </p:grpSp>
      <p:grpSp>
        <p:nvGrpSpPr>
          <p:cNvPr id="50" name="组合 49"/>
          <p:cNvGrpSpPr/>
          <p:nvPr/>
        </p:nvGrpSpPr>
        <p:grpSpPr>
          <a:xfrm>
            <a:off x="1372905" y="4653104"/>
            <a:ext cx="8559263" cy="1945754"/>
            <a:chOff x="5380418" y="9304708"/>
            <a:chExt cx="17339010" cy="4423922"/>
          </a:xfrm>
        </p:grpSpPr>
        <p:pic>
          <p:nvPicPr>
            <p:cNvPr id="51" name="图片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0418" y="9398406"/>
              <a:ext cx="17118524" cy="4330224"/>
            </a:xfrm>
            <a:prstGeom prst="rect">
              <a:avLst/>
            </a:prstGeom>
          </p:spPr>
        </p:pic>
        <p:sp>
          <p:nvSpPr>
            <p:cNvPr id="52" name="文本框 51"/>
            <p:cNvSpPr txBox="1"/>
            <p:nvPr/>
          </p:nvSpPr>
          <p:spPr>
            <a:xfrm>
              <a:off x="6062690" y="9304708"/>
              <a:ext cx="3319128" cy="1981952"/>
            </a:xfrm>
            <a:prstGeom prst="rect">
              <a:avLst/>
            </a:prstGeom>
            <a:noFill/>
          </p:spPr>
          <p:txBody>
            <a:bodyPr wrap="square" rtlCol="0">
              <a:spAutoFit/>
            </a:bodyPr>
            <a:lstStyle/>
            <a:p>
              <a:pPr>
                <a:lnSpc>
                  <a:spcPct val="110000"/>
                </a:lnSpc>
              </a:pPr>
              <a:r>
                <a:rPr lang="zh-CN" altLang="en-US" sz="2400" b="1">
                  <a:latin typeface="Times New Roman" panose="02020603050405020304" pitchFamily="18" charset="0"/>
                  <a:ea typeface="楷体" panose="02010609060101010101" pitchFamily="49" charset="-122"/>
                  <a:sym typeface="Times New Roman" panose="02020603050405020304" pitchFamily="18" charset="0"/>
                </a:rPr>
                <a:t>待测成熟植物细胞</a:t>
              </a:r>
            </a:p>
          </p:txBody>
        </p:sp>
        <p:sp>
          <p:nvSpPr>
            <p:cNvPr id="53" name="文本框 52"/>
            <p:cNvSpPr txBox="1"/>
            <p:nvPr/>
          </p:nvSpPr>
          <p:spPr>
            <a:xfrm>
              <a:off x="5384239" y="11657941"/>
              <a:ext cx="4676033" cy="1981952"/>
            </a:xfrm>
            <a:prstGeom prst="rect">
              <a:avLst/>
            </a:prstGeom>
            <a:noFill/>
          </p:spPr>
          <p:txBody>
            <a:bodyPr wrap="square" rtlCol="0">
              <a:spAutoFit/>
            </a:bodyPr>
            <a:lstStyle/>
            <a:p>
              <a:pPr>
                <a:lnSpc>
                  <a:spcPct val="110000"/>
                </a:lnSpc>
              </a:pPr>
              <a:r>
                <a:rPr lang="zh-CN" altLang="en-US" sz="2400" b="1">
                  <a:latin typeface="Times New Roman" panose="02020603050405020304" pitchFamily="18" charset="0"/>
                  <a:ea typeface="楷体" panose="02010609060101010101" pitchFamily="49" charset="-122"/>
                  <a:sym typeface="Times New Roman" panose="02020603050405020304" pitchFamily="18" charset="0"/>
                </a:rPr>
                <a:t>一系列浓度梯度的蔗糖溶液</a:t>
              </a:r>
            </a:p>
          </p:txBody>
        </p:sp>
        <p:sp>
          <p:nvSpPr>
            <p:cNvPr id="54" name="文本框 53"/>
            <p:cNvSpPr txBox="1"/>
            <p:nvPr/>
          </p:nvSpPr>
          <p:spPr>
            <a:xfrm>
              <a:off x="11713364" y="11149533"/>
              <a:ext cx="1849978" cy="1058256"/>
            </a:xfrm>
            <a:prstGeom prst="rect">
              <a:avLst/>
            </a:prstGeom>
            <a:noFill/>
          </p:spPr>
          <p:txBody>
            <a:bodyPr wrap="square" rtlCol="0">
              <a:spAutoFit/>
            </a:bodyPr>
            <a:lstStyle/>
            <a:p>
              <a:pPr>
                <a:lnSpc>
                  <a:spcPct val="110000"/>
                </a:lnSpc>
              </a:pPr>
              <a:r>
                <a:rPr lang="zh-CN" altLang="en-US" sz="2400" b="1">
                  <a:latin typeface="Times New Roman" panose="02020603050405020304" pitchFamily="18" charset="0"/>
                  <a:ea typeface="楷体" panose="02010609060101010101" pitchFamily="49" charset="-122"/>
                  <a:sym typeface="Times New Roman" panose="02020603050405020304" pitchFamily="18" charset="0"/>
                </a:rPr>
                <a:t>镜检</a:t>
              </a:r>
            </a:p>
          </p:txBody>
        </p:sp>
        <p:sp>
          <p:nvSpPr>
            <p:cNvPr id="55" name="文本框 54"/>
            <p:cNvSpPr txBox="1"/>
            <p:nvPr/>
          </p:nvSpPr>
          <p:spPr>
            <a:xfrm>
              <a:off x="14446580" y="10263429"/>
              <a:ext cx="8272848" cy="2905650"/>
            </a:xfrm>
            <a:prstGeom prst="rect">
              <a:avLst/>
            </a:prstGeom>
            <a:noFill/>
          </p:spPr>
          <p:txBody>
            <a:bodyPr wrap="square" rtlCol="0">
              <a:spAutoFit/>
            </a:bodyPr>
            <a:lstStyle/>
            <a:p>
              <a:pPr>
                <a:lnSpc>
                  <a:spcPct val="110000"/>
                </a:lnSpc>
              </a:pPr>
              <a:r>
                <a:rPr lang="zh-CN" altLang="en-US" sz="2400" b="1">
                  <a:latin typeface="Times New Roman" panose="02020603050405020304" pitchFamily="18" charset="0"/>
                  <a:ea typeface="楷体" panose="02010609060101010101" pitchFamily="49" charset="-122"/>
                  <a:sym typeface="Times New Roman" panose="02020603050405020304" pitchFamily="18" charset="0"/>
                </a:rPr>
                <a:t>细胞液浓度介于未发生质壁分离和刚发生质壁分离的两蔗糖溶液浓度之间</a:t>
              </a:r>
            </a:p>
          </p:txBody>
        </p:sp>
      </p:grpSp>
      <p:grpSp>
        <p:nvGrpSpPr>
          <p:cNvPr id="56" name="组合 55"/>
          <p:cNvGrpSpPr/>
          <p:nvPr/>
        </p:nvGrpSpPr>
        <p:grpSpPr>
          <a:xfrm>
            <a:off x="508809" y="1633980"/>
            <a:ext cx="360000" cy="531940"/>
            <a:chOff x="3394427" y="1150179"/>
            <a:chExt cx="360000" cy="531940"/>
          </a:xfrm>
        </p:grpSpPr>
        <p:pic>
          <p:nvPicPr>
            <p:cNvPr id="57" name="图片 5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4427" y="1248895"/>
              <a:ext cx="360000" cy="360000"/>
            </a:xfrm>
            <a:prstGeom prst="rect">
              <a:avLst/>
            </a:prstGeom>
          </p:spPr>
        </p:pic>
        <p:sp>
          <p:nvSpPr>
            <p:cNvPr id="58" name="文本框 57"/>
            <p:cNvSpPr txBox="1"/>
            <p:nvPr/>
          </p:nvSpPr>
          <p:spPr>
            <a:xfrm>
              <a:off x="3399077" y="1150179"/>
              <a:ext cx="171675" cy="531940"/>
            </a:xfrm>
            <a:prstGeom prst="rect">
              <a:avLst/>
            </a:prstGeom>
            <a:noFill/>
          </p:spPr>
          <p:txBody>
            <a:bodyPr wrap="square" rtlCol="0">
              <a:spAutoFit/>
            </a:bodyPr>
            <a:lstStyle/>
            <a:p>
              <a:pPr>
                <a:lnSpc>
                  <a:spcPct val="110000"/>
                </a:lnSpc>
              </a:pPr>
              <a:r>
                <a:rPr lang="en-US" altLang="zh-CN" sz="2800" b="1">
                  <a:solidFill>
                    <a:schemeClr val="bg1"/>
                  </a:solidFill>
                  <a:latin typeface="Times New Roman" panose="02020603050405020304" pitchFamily="18" charset="0"/>
                  <a:ea typeface="楷体" panose="02010609060101010101" pitchFamily="49" charset="-122"/>
                  <a:sym typeface="Times New Roman" panose="02020603050405020304" pitchFamily="18" charset="0"/>
                </a:rPr>
                <a:t>1</a:t>
              </a:r>
              <a:endParaRPr lang="zh-CN" altLang="en-US" sz="2800" b="1">
                <a:solidFill>
                  <a:schemeClr val="bg1"/>
                </a:solidFill>
                <a:latin typeface="Times New Roman" panose="02020603050405020304" pitchFamily="18" charset="0"/>
                <a:ea typeface="楷体" panose="02010609060101010101" pitchFamily="49" charset="-122"/>
                <a:sym typeface="Times New Roman" panose="02020603050405020304" pitchFamily="18" charset="0"/>
              </a:endParaRPr>
            </a:p>
          </p:txBody>
        </p:sp>
      </p:grpSp>
      <p:grpSp>
        <p:nvGrpSpPr>
          <p:cNvPr id="59" name="组合 58"/>
          <p:cNvGrpSpPr/>
          <p:nvPr/>
        </p:nvGrpSpPr>
        <p:grpSpPr>
          <a:xfrm>
            <a:off x="559194" y="4158778"/>
            <a:ext cx="360000" cy="531940"/>
            <a:chOff x="5270911" y="1109069"/>
            <a:chExt cx="360000" cy="531940"/>
          </a:xfrm>
        </p:grpSpPr>
        <p:pic>
          <p:nvPicPr>
            <p:cNvPr id="60" name="图片 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0911" y="1214576"/>
              <a:ext cx="360000" cy="360000"/>
            </a:xfrm>
            <a:prstGeom prst="rect">
              <a:avLst/>
            </a:prstGeom>
          </p:spPr>
        </p:pic>
        <p:sp>
          <p:nvSpPr>
            <p:cNvPr id="61" name="文本框 60"/>
            <p:cNvSpPr txBox="1"/>
            <p:nvPr/>
          </p:nvSpPr>
          <p:spPr>
            <a:xfrm>
              <a:off x="5275926" y="1109069"/>
              <a:ext cx="171675" cy="531940"/>
            </a:xfrm>
            <a:prstGeom prst="rect">
              <a:avLst/>
            </a:prstGeom>
            <a:noFill/>
          </p:spPr>
          <p:txBody>
            <a:bodyPr wrap="square" rtlCol="0">
              <a:spAutoFit/>
            </a:bodyPr>
            <a:lstStyle/>
            <a:p>
              <a:pPr>
                <a:lnSpc>
                  <a:spcPct val="110000"/>
                </a:lnSpc>
              </a:pPr>
              <a:r>
                <a:rPr lang="en-US" altLang="zh-CN" sz="2800" b="1">
                  <a:solidFill>
                    <a:schemeClr val="bg1"/>
                  </a:solidFill>
                  <a:latin typeface="Times New Roman" panose="02020603050405020304" pitchFamily="18" charset="0"/>
                  <a:ea typeface="楷体" panose="02010609060101010101" pitchFamily="49" charset="-122"/>
                  <a:sym typeface="Times New Roman" panose="02020603050405020304" pitchFamily="18" charset="0"/>
                </a:rPr>
                <a:t>2</a:t>
              </a:r>
              <a:endParaRPr lang="zh-CN" altLang="en-US" sz="2800" b="1">
                <a:solidFill>
                  <a:schemeClr val="bg1"/>
                </a:solidFill>
                <a:latin typeface="Times New Roman" panose="02020603050405020304" pitchFamily="18" charset="0"/>
                <a:ea typeface="楷体" panose="02010609060101010101" pitchFamily="49" charset="-122"/>
                <a:sym typeface="Times New Roman" panose="02020603050405020304" pitchFamily="18" charset="0"/>
              </a:endParaRPr>
            </a:p>
          </p:txBody>
        </p:sp>
      </p:gr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fill="hold"/>
                                        <p:tgtEl>
                                          <p:spTgt spid="59"/>
                                        </p:tgtEl>
                                        <p:attrNameLst>
                                          <p:attrName>ppt_x</p:attrName>
                                        </p:attrNameLst>
                                      </p:cBhvr>
                                      <p:tavLst>
                                        <p:tav tm="0">
                                          <p:val>
                                            <p:strVal val="#ppt_x"/>
                                          </p:val>
                                        </p:tav>
                                        <p:tav tm="100000">
                                          <p:val>
                                            <p:strVal val="#ppt_x"/>
                                          </p:val>
                                        </p:tav>
                                      </p:tavLst>
                                    </p:anim>
                                    <p:anim calcmode="lin" valueType="num">
                                      <p:cBhvr additive="base">
                                        <p:cTn id="20" dur="500" fill="hold"/>
                                        <p:tgtEl>
                                          <p:spTgt spid="59"/>
                                        </p:tgtEl>
                                        <p:attrNameLst>
                                          <p:attrName>ppt_y</p:attrName>
                                        </p:attrNameLst>
                                      </p:cBhvr>
                                      <p:tavLst>
                                        <p:tav tm="0">
                                          <p:val>
                                            <p:strVal val="1+#ppt_h/2"/>
                                          </p:val>
                                        </p:tav>
                                        <p:tav tm="100000">
                                          <p:val>
                                            <p:strVal val="#ppt_y"/>
                                          </p:val>
                                        </p:tav>
                                      </p:tavLst>
                                    </p:anim>
                                  </p:childTnLst>
                                </p:cTn>
                              </p:par>
                              <p:par>
                                <p:cTn id="21" presetID="10" presetClass="entr" presetSubtype="0" fill="hold" grpId="1"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par>
                    <p:cTn id="24" fill="hold" nodeType="clickPar">
                      <p:stCondLst>
                        <p:cond delay="indefinite"/>
                      </p:stCondLst>
                      <p:childTnLst>
                        <p:par>
                          <p:cTn id="25" fill="hold" nodeType="withGroup">
                            <p:stCondLst>
                              <p:cond delay="indefinite"/>
                            </p:stCondLst>
                          </p:cTn>
                        </p:par>
                        <p:par>
                          <p:cTn id="26" fill="hold" nodeType="after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1"/>
    </p:bldLst>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8" name="文本框 27"/>
          <p:cNvSpPr txBox="1"/>
          <p:nvPr/>
        </p:nvSpPr>
        <p:spPr>
          <a:xfrm>
            <a:off x="545224" y="1178410"/>
            <a:ext cx="11646776" cy="3888500"/>
          </a:xfrm>
          <a:prstGeom prst="rect">
            <a:avLst/>
          </a:prstGeom>
          <a:noFill/>
        </p:spPr>
        <p:txBody>
          <a:bodyPr wrap="square" rtlCol="0">
            <a:spAutoFit/>
          </a:bodyPr>
          <a:lstStyle/>
          <a:p>
            <a:pPr>
              <a:lnSpc>
                <a:spcPct val="150000"/>
              </a:lnSpc>
            </a:pPr>
            <a:r>
              <a:rPr lang="en-US" altLang="zh-CN" sz="28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1.</a:t>
            </a:r>
            <a:r>
              <a:rPr lang="zh-CN" altLang="en-US" sz="28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将相同的植物细胞依次浸在甲、乙、丙三种溶液中，测得细胞体积随时间的变化如图所示。下列有关推导和叙述错误的是</a:t>
            </a:r>
            <a:r>
              <a:rPr lang="en-US" altLang="zh-CN" sz="28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a:t>
            </a:r>
            <a:r>
              <a:rPr lang="zh-CN" altLang="en-US" sz="28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　  　</a:t>
            </a:r>
            <a:r>
              <a:rPr lang="en-US" altLang="zh-CN" sz="28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a:t>
            </a:r>
          </a:p>
          <a:p>
            <a:pPr>
              <a:lnSpc>
                <a:spcPct val="150000"/>
              </a:lnSpc>
            </a:pPr>
            <a:r>
              <a:rPr lang="en-US" altLang="zh-CN" sz="28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A. </a:t>
            </a:r>
            <a:r>
              <a:rPr lang="zh-CN" altLang="en-US" sz="28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三种溶液中，甲溶液浓度最低</a:t>
            </a:r>
          </a:p>
          <a:p>
            <a:pPr>
              <a:lnSpc>
                <a:spcPct val="150000"/>
              </a:lnSpc>
            </a:pPr>
            <a:r>
              <a:rPr lang="en-US" altLang="zh-CN" sz="28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B. </a:t>
            </a:r>
            <a:r>
              <a:rPr lang="zh-CN" altLang="en-US" sz="28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在</a:t>
            </a:r>
            <a:r>
              <a:rPr lang="en-US" altLang="zh-CN" sz="28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M</a:t>
            </a:r>
            <a:r>
              <a:rPr lang="zh-CN" altLang="en-US" sz="28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时刻，乙溶液中的植物细胞保持活性</a:t>
            </a:r>
          </a:p>
          <a:p>
            <a:pPr>
              <a:lnSpc>
                <a:spcPct val="150000"/>
              </a:lnSpc>
            </a:pPr>
            <a:r>
              <a:rPr lang="en-US" altLang="zh-CN" sz="28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C. </a:t>
            </a:r>
            <a:r>
              <a:rPr lang="zh-CN" altLang="en-US" sz="28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丙溶液中的植物细胞肯定会因失水过多而死亡</a:t>
            </a:r>
          </a:p>
          <a:p>
            <a:pPr>
              <a:lnSpc>
                <a:spcPct val="150000"/>
              </a:lnSpc>
            </a:pPr>
            <a:r>
              <a:rPr lang="en-US" altLang="zh-CN" sz="28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D. </a:t>
            </a:r>
            <a:r>
              <a:rPr lang="zh-CN" altLang="en-US" sz="28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三种溶液中细胞的形态均会发生改变</a:t>
            </a:r>
          </a:p>
        </p:txBody>
      </p:sp>
      <p:grpSp>
        <p:nvGrpSpPr>
          <p:cNvPr id="2" name="组合 1"/>
          <p:cNvGrpSpPr/>
          <p:nvPr/>
        </p:nvGrpSpPr>
        <p:grpSpPr>
          <a:xfrm>
            <a:off x="0" y="350521"/>
            <a:ext cx="4763011" cy="722869"/>
            <a:chOff x="0" y="350521"/>
            <a:chExt cx="4763011" cy="722869"/>
          </a:xfrm>
        </p:grpSpPr>
        <p:grpSp>
          <p:nvGrpSpPr>
            <p:cNvPr id="6" name="组合 5"/>
            <p:cNvGrpSpPr/>
            <p:nvPr/>
          </p:nvGrpSpPr>
          <p:grpSpPr>
            <a:xfrm>
              <a:off x="777241" y="350521"/>
              <a:ext cx="3985770" cy="722869"/>
              <a:chOff x="777241" y="350521"/>
              <a:chExt cx="3985770" cy="722869"/>
            </a:xfrm>
          </p:grpSpPr>
          <p:sp>
            <p:nvSpPr>
              <p:cNvPr id="8" name="TextBox 2"/>
              <p:cNvSpPr txBox="1"/>
              <p:nvPr/>
            </p:nvSpPr>
            <p:spPr>
              <a:xfrm>
                <a:off x="777241" y="350521"/>
                <a:ext cx="3494956" cy="461663"/>
              </a:xfrm>
              <a:prstGeom prst="rect">
                <a:avLst/>
              </a:prstGeom>
              <a:noFill/>
            </p:spPr>
            <p:txBody>
              <a:bodyPr wrap="square" lIns="91438" tIns="45719" rIns="91438" bIns="45719" rtlCol="0">
                <a:spAutoFit/>
              </a:bodyPr>
              <a:lstStyle/>
              <a:p>
                <a:r>
                  <a:rPr lang="zh-CN" altLang="en-US" sz="2400">
                    <a:latin typeface="Times New Roman" panose="02020603050405020304" pitchFamily="18" charset="0"/>
                    <a:ea typeface="楷体" panose="02010609060101010101" pitchFamily="49" charset="-122"/>
                    <a:sym typeface="Times New Roman" panose="02020603050405020304" pitchFamily="18" charset="0"/>
                  </a:rPr>
                  <a:t>随堂练习</a:t>
                </a:r>
              </a:p>
            </p:txBody>
          </p:sp>
          <p:sp>
            <p:nvSpPr>
              <p:cNvPr id="9" name="矩形 8"/>
              <p:cNvSpPr/>
              <p:nvPr/>
            </p:nvSpPr>
            <p:spPr>
              <a:xfrm>
                <a:off x="834554" y="737274"/>
                <a:ext cx="3928457" cy="336116"/>
              </a:xfrm>
              <a:prstGeom prst="rect">
                <a:avLst/>
              </a:prstGeom>
            </p:spPr>
            <p:txBody>
              <a:bodyPr vert="horz" wrap="square" lIns="91438" tIns="45719" rIns="91438" bIns="45719">
                <a:spAutoFit/>
              </a:bodyPr>
              <a:lstStyle/>
              <a:p>
                <a:pPr fontAlgn="base">
                  <a:lnSpc>
                    <a:spcPct val="150000"/>
                  </a:lnSpc>
                </a:pPr>
                <a:r>
                  <a:rPr lang="en-US" altLang="zh-CN" sz="120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In-class practice</a:t>
                </a:r>
              </a:p>
            </p:txBody>
          </p:sp>
        </p:grpSp>
        <p:sp>
          <p:nvSpPr>
            <p:cNvPr id="29" name="矩形 28"/>
            <p:cNvSpPr/>
            <p:nvPr/>
          </p:nvSpPr>
          <p:spPr>
            <a:xfrm>
              <a:off x="0" y="464344"/>
              <a:ext cx="54522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30" name="矩形 29"/>
            <p:cNvSpPr/>
            <p:nvPr/>
          </p:nvSpPr>
          <p:spPr>
            <a:xfrm>
              <a:off x="602456" y="464344"/>
              <a:ext cx="16780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grpSp>
      <p:sp>
        <p:nvSpPr>
          <p:cNvPr id="3" name="矩形 2"/>
          <p:cNvSpPr/>
          <p:nvPr/>
        </p:nvSpPr>
        <p:spPr>
          <a:xfrm>
            <a:off x="8720099" y="1842140"/>
            <a:ext cx="561372" cy="769441"/>
          </a:xfrm>
          <a:prstGeom prst="rect">
            <a:avLst/>
          </a:prstGeom>
        </p:spPr>
        <p:txBody>
          <a:bodyPr wrap="none">
            <a:spAutoFit/>
          </a:bodyPr>
          <a:lstStyle/>
          <a:p>
            <a:r>
              <a:rPr lang="en-US" altLang="zh-CN" sz="440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C</a:t>
            </a:r>
            <a:endParaRPr lang="zh-CN" altLang="en-US" sz="440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endParaRPr>
          </a:p>
        </p:txBody>
      </p:sp>
      <p:pic>
        <p:nvPicPr>
          <p:cNvPr id="4" name="F17STBBX1RJSW18.ep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34408" y="2951758"/>
            <a:ext cx="3312368" cy="272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8" name="文本框 27"/>
          <p:cNvSpPr txBox="1"/>
          <p:nvPr/>
        </p:nvSpPr>
        <p:spPr>
          <a:xfrm>
            <a:off x="834554" y="1291806"/>
            <a:ext cx="10691813" cy="4534831"/>
          </a:xfrm>
          <a:prstGeom prst="rect">
            <a:avLst/>
          </a:prstGeom>
          <a:noFill/>
        </p:spPr>
        <p:txBody>
          <a:bodyPr wrap="square" rtlCol="0">
            <a:spAutoFit/>
          </a:bodyPr>
          <a:lstStyle/>
          <a:p>
            <a:pPr>
              <a:lnSpc>
                <a:spcPct val="150000"/>
              </a:lnSpc>
            </a:pPr>
            <a:r>
              <a:rPr lang="en-US" altLang="zh-CN" sz="28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2</a:t>
            </a:r>
            <a:r>
              <a:rPr lang="zh-CN" altLang="en-US" sz="28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．为研究植物细胞质壁分离现象，某同学将某植物的叶表皮放入一定浓度的甲物质溶液中，一段时间后观察到叶表皮细胞发生了质壁分离现象。下列说法错误的是（　　）</a:t>
            </a:r>
          </a:p>
          <a:p>
            <a:pPr>
              <a:lnSpc>
                <a:spcPct val="150000"/>
              </a:lnSpc>
            </a:pPr>
            <a:r>
              <a:rPr lang="en-US" altLang="zh-CN" sz="28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A</a:t>
            </a:r>
            <a:r>
              <a:rPr lang="zh-CN" altLang="en-US" sz="28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．该植物的叶表皮细胞是具有液泡的活细胞</a:t>
            </a:r>
          </a:p>
          <a:p>
            <a:pPr>
              <a:lnSpc>
                <a:spcPct val="150000"/>
              </a:lnSpc>
            </a:pPr>
            <a:r>
              <a:rPr lang="en-US" altLang="zh-CN" sz="28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B</a:t>
            </a:r>
            <a:r>
              <a:rPr lang="zh-CN" altLang="en-US" sz="28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．细胞内甲物质的浓度高于细胞外甲物质的浓度</a:t>
            </a:r>
          </a:p>
          <a:p>
            <a:pPr>
              <a:lnSpc>
                <a:spcPct val="150000"/>
              </a:lnSpc>
            </a:pPr>
            <a:r>
              <a:rPr lang="en-US" altLang="zh-CN" sz="28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C</a:t>
            </a:r>
            <a:r>
              <a:rPr lang="zh-CN" altLang="en-US" sz="28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．细胞液中的</a:t>
            </a:r>
            <a:r>
              <a:rPr lang="en-US" altLang="zh-CN" sz="28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H2O</a:t>
            </a:r>
            <a:r>
              <a:rPr lang="zh-CN" altLang="en-US" sz="28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可以经自由扩散进入甲物质溶液中</a:t>
            </a:r>
          </a:p>
          <a:p>
            <a:pPr>
              <a:lnSpc>
                <a:spcPct val="150000"/>
              </a:lnSpc>
            </a:pPr>
            <a:r>
              <a:rPr lang="en-US" altLang="zh-CN" sz="28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D</a:t>
            </a:r>
            <a:r>
              <a:rPr lang="zh-CN" altLang="en-US" sz="28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．甲物质和</a:t>
            </a:r>
            <a:r>
              <a:rPr lang="en-US" altLang="zh-CN" sz="28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H2O</a:t>
            </a:r>
            <a:r>
              <a:rPr lang="zh-CN" altLang="en-US" sz="28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能自由通过该叶表皮细胞的细胞壁</a:t>
            </a:r>
          </a:p>
        </p:txBody>
      </p:sp>
      <p:grpSp>
        <p:nvGrpSpPr>
          <p:cNvPr id="2" name="组合 1"/>
          <p:cNvGrpSpPr/>
          <p:nvPr/>
        </p:nvGrpSpPr>
        <p:grpSpPr>
          <a:xfrm>
            <a:off x="0" y="350521"/>
            <a:ext cx="4763011" cy="722869"/>
            <a:chOff x="0" y="350521"/>
            <a:chExt cx="4763011" cy="722869"/>
          </a:xfrm>
        </p:grpSpPr>
        <p:grpSp>
          <p:nvGrpSpPr>
            <p:cNvPr id="6" name="组合 5"/>
            <p:cNvGrpSpPr/>
            <p:nvPr/>
          </p:nvGrpSpPr>
          <p:grpSpPr>
            <a:xfrm>
              <a:off x="777241" y="350521"/>
              <a:ext cx="3985770" cy="722869"/>
              <a:chOff x="777241" y="350521"/>
              <a:chExt cx="3985770" cy="722869"/>
            </a:xfrm>
          </p:grpSpPr>
          <p:sp>
            <p:nvSpPr>
              <p:cNvPr id="8" name="TextBox 2"/>
              <p:cNvSpPr txBox="1"/>
              <p:nvPr/>
            </p:nvSpPr>
            <p:spPr>
              <a:xfrm>
                <a:off x="777241" y="350521"/>
                <a:ext cx="3494956" cy="461663"/>
              </a:xfrm>
              <a:prstGeom prst="rect">
                <a:avLst/>
              </a:prstGeom>
              <a:noFill/>
            </p:spPr>
            <p:txBody>
              <a:bodyPr wrap="square" lIns="91438" tIns="45719" rIns="91438" bIns="45719" rtlCol="0">
                <a:spAutoFit/>
              </a:bodyPr>
              <a:lstStyle/>
              <a:p>
                <a:r>
                  <a:rPr lang="zh-CN" altLang="en-US" sz="2400">
                    <a:latin typeface="Times New Roman" panose="02020603050405020304" pitchFamily="18" charset="0"/>
                    <a:ea typeface="楷体" panose="02010609060101010101" pitchFamily="49" charset="-122"/>
                    <a:sym typeface="Times New Roman" panose="02020603050405020304" pitchFamily="18" charset="0"/>
                  </a:rPr>
                  <a:t>随堂练习</a:t>
                </a:r>
              </a:p>
            </p:txBody>
          </p:sp>
          <p:sp>
            <p:nvSpPr>
              <p:cNvPr id="9" name="矩形 8"/>
              <p:cNvSpPr/>
              <p:nvPr/>
            </p:nvSpPr>
            <p:spPr>
              <a:xfrm>
                <a:off x="834554" y="737274"/>
                <a:ext cx="3928457" cy="336116"/>
              </a:xfrm>
              <a:prstGeom prst="rect">
                <a:avLst/>
              </a:prstGeom>
            </p:spPr>
            <p:txBody>
              <a:bodyPr vert="horz" wrap="square" lIns="91438" tIns="45719" rIns="91438" bIns="45719">
                <a:spAutoFit/>
              </a:bodyPr>
              <a:lstStyle/>
              <a:p>
                <a:pPr fontAlgn="base">
                  <a:lnSpc>
                    <a:spcPct val="150000"/>
                  </a:lnSpc>
                </a:pPr>
                <a:r>
                  <a:rPr lang="en-US" altLang="zh-CN" sz="120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In-class practice</a:t>
                </a:r>
              </a:p>
            </p:txBody>
          </p:sp>
        </p:grpSp>
        <p:sp>
          <p:nvSpPr>
            <p:cNvPr id="29" name="矩形 28"/>
            <p:cNvSpPr/>
            <p:nvPr/>
          </p:nvSpPr>
          <p:spPr>
            <a:xfrm>
              <a:off x="0" y="464344"/>
              <a:ext cx="54522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30" name="矩形 29"/>
            <p:cNvSpPr/>
            <p:nvPr/>
          </p:nvSpPr>
          <p:spPr>
            <a:xfrm>
              <a:off x="602456" y="464344"/>
              <a:ext cx="16780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grpSp>
      <p:sp>
        <p:nvSpPr>
          <p:cNvPr id="3" name="矩形 2"/>
          <p:cNvSpPr/>
          <p:nvPr/>
        </p:nvSpPr>
        <p:spPr>
          <a:xfrm>
            <a:off x="6059488" y="2575321"/>
            <a:ext cx="561372" cy="769441"/>
          </a:xfrm>
          <a:prstGeom prst="rect">
            <a:avLst/>
          </a:prstGeom>
        </p:spPr>
        <p:txBody>
          <a:bodyPr wrap="none">
            <a:spAutoFit/>
          </a:bodyPr>
          <a:lstStyle/>
          <a:p>
            <a:r>
              <a:rPr lang="en-US" altLang="zh-CN" sz="440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B</a:t>
            </a:r>
            <a:endParaRPr lang="zh-CN" altLang="en-US" sz="440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endParaRP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8" name="文本框 27"/>
          <p:cNvSpPr txBox="1"/>
          <p:nvPr/>
        </p:nvSpPr>
        <p:spPr>
          <a:xfrm>
            <a:off x="834554" y="1291806"/>
            <a:ext cx="10691813" cy="5008230"/>
          </a:xfrm>
          <a:prstGeom prst="rect">
            <a:avLst/>
          </a:prstGeom>
          <a:noFill/>
        </p:spPr>
        <p:txBody>
          <a:bodyPr wrap="square" rtlCol="0">
            <a:spAutoFit/>
          </a:bodyPr>
          <a:lstStyle/>
          <a:p>
            <a:pPr>
              <a:lnSpc>
                <a:spcPct val="150000"/>
              </a:lnSpc>
            </a:pPr>
            <a:r>
              <a:rPr lang="en-US" altLang="zh-CN"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3</a:t>
            </a:r>
            <a:r>
              <a:rPr lang="zh-CN" altLang="en-US"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撕取紫色洋葱外表皮，分为两份，假定两份外表皮细胞的大小、数目和生理状态一致，一份在完全营养液中浸泡一段时间，浸泡后的外表皮称为甲组；另一份在蒸馏水中浸泡相同的时间，浸泡后的外表皮称为乙组。然后，两组外表皮都用浓度为</a:t>
            </a:r>
            <a:r>
              <a:rPr lang="en-US" altLang="zh-CN"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0</a:t>
            </a:r>
            <a:r>
              <a:rPr lang="zh-CN" altLang="en-US"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a:t>
            </a:r>
            <a:r>
              <a:rPr lang="en-US" altLang="zh-CN"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3g/mL</a:t>
            </a:r>
            <a:r>
              <a:rPr lang="zh-CN" altLang="en-US"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的蔗糖溶液处理，一段时间后表皮细胞中的水分不再减少。此时甲乙两组细胞水分渗出量的多少，以及水分运出细胞的方式是（    ）</a:t>
            </a:r>
          </a:p>
          <a:p>
            <a:pPr>
              <a:lnSpc>
                <a:spcPct val="150000"/>
              </a:lnSpc>
            </a:pPr>
            <a:r>
              <a:rPr lang="en-US" altLang="zh-CN"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A</a:t>
            </a:r>
            <a:r>
              <a:rPr lang="zh-CN" altLang="en-US"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．甲组细胞的水分渗出量与乙组细胞的相等、主动运输</a:t>
            </a:r>
          </a:p>
          <a:p>
            <a:pPr>
              <a:lnSpc>
                <a:spcPct val="150000"/>
              </a:lnSpc>
            </a:pPr>
            <a:r>
              <a:rPr lang="en-US" altLang="zh-CN"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B</a:t>
            </a:r>
            <a:r>
              <a:rPr lang="zh-CN" altLang="en-US"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．甲组细胞的水分渗出量比乙组细胞的多、主动运输</a:t>
            </a:r>
          </a:p>
          <a:p>
            <a:pPr>
              <a:lnSpc>
                <a:spcPct val="150000"/>
              </a:lnSpc>
            </a:pPr>
            <a:r>
              <a:rPr lang="en-US" altLang="zh-CN"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C</a:t>
            </a:r>
            <a:r>
              <a:rPr lang="zh-CN" altLang="en-US"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．甲组细胞的水分渗出量比乙组细胞的少、被动运输</a:t>
            </a:r>
          </a:p>
          <a:p>
            <a:pPr>
              <a:lnSpc>
                <a:spcPct val="150000"/>
              </a:lnSpc>
            </a:pPr>
            <a:r>
              <a:rPr lang="en-US" altLang="zh-CN"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D</a:t>
            </a:r>
            <a:r>
              <a:rPr lang="zh-CN" altLang="en-US"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．甲组细胞的水分渗出量与乙组细胞的相等、被动运输</a:t>
            </a:r>
          </a:p>
        </p:txBody>
      </p:sp>
      <p:grpSp>
        <p:nvGrpSpPr>
          <p:cNvPr id="2" name="组合 1"/>
          <p:cNvGrpSpPr/>
          <p:nvPr/>
        </p:nvGrpSpPr>
        <p:grpSpPr>
          <a:xfrm>
            <a:off x="0" y="350521"/>
            <a:ext cx="4763011" cy="722869"/>
            <a:chOff x="0" y="350521"/>
            <a:chExt cx="4763011" cy="722869"/>
          </a:xfrm>
        </p:grpSpPr>
        <p:grpSp>
          <p:nvGrpSpPr>
            <p:cNvPr id="6" name="组合 5"/>
            <p:cNvGrpSpPr/>
            <p:nvPr/>
          </p:nvGrpSpPr>
          <p:grpSpPr>
            <a:xfrm>
              <a:off x="777241" y="350521"/>
              <a:ext cx="3985770" cy="722869"/>
              <a:chOff x="777241" y="350521"/>
              <a:chExt cx="3985770" cy="722869"/>
            </a:xfrm>
          </p:grpSpPr>
          <p:sp>
            <p:nvSpPr>
              <p:cNvPr id="8" name="TextBox 2"/>
              <p:cNvSpPr txBox="1"/>
              <p:nvPr/>
            </p:nvSpPr>
            <p:spPr>
              <a:xfrm>
                <a:off x="777241" y="350521"/>
                <a:ext cx="3494956" cy="461663"/>
              </a:xfrm>
              <a:prstGeom prst="rect">
                <a:avLst/>
              </a:prstGeom>
              <a:noFill/>
            </p:spPr>
            <p:txBody>
              <a:bodyPr wrap="square" lIns="91438" tIns="45719" rIns="91438" bIns="45719" rtlCol="0">
                <a:spAutoFit/>
              </a:bodyPr>
              <a:lstStyle/>
              <a:p>
                <a:r>
                  <a:rPr lang="zh-CN" altLang="en-US" sz="2400">
                    <a:latin typeface="Times New Roman" panose="02020603050405020304" pitchFamily="18" charset="0"/>
                    <a:ea typeface="楷体" panose="02010609060101010101" pitchFamily="49" charset="-122"/>
                    <a:sym typeface="Times New Roman" panose="02020603050405020304" pitchFamily="18" charset="0"/>
                  </a:rPr>
                  <a:t>随堂练习</a:t>
                </a:r>
              </a:p>
            </p:txBody>
          </p:sp>
          <p:sp>
            <p:nvSpPr>
              <p:cNvPr id="9" name="矩形 8"/>
              <p:cNvSpPr/>
              <p:nvPr/>
            </p:nvSpPr>
            <p:spPr>
              <a:xfrm>
                <a:off x="834554" y="737274"/>
                <a:ext cx="3928457" cy="336116"/>
              </a:xfrm>
              <a:prstGeom prst="rect">
                <a:avLst/>
              </a:prstGeom>
            </p:spPr>
            <p:txBody>
              <a:bodyPr vert="horz" wrap="square" lIns="91438" tIns="45719" rIns="91438" bIns="45719">
                <a:spAutoFit/>
              </a:bodyPr>
              <a:lstStyle/>
              <a:p>
                <a:pPr fontAlgn="base">
                  <a:lnSpc>
                    <a:spcPct val="150000"/>
                  </a:lnSpc>
                </a:pPr>
                <a:r>
                  <a:rPr lang="en-US" altLang="zh-CN" sz="120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In-class practice</a:t>
                </a:r>
              </a:p>
            </p:txBody>
          </p:sp>
        </p:grpSp>
        <p:sp>
          <p:nvSpPr>
            <p:cNvPr id="29" name="矩形 28"/>
            <p:cNvSpPr/>
            <p:nvPr/>
          </p:nvSpPr>
          <p:spPr>
            <a:xfrm>
              <a:off x="0" y="464344"/>
              <a:ext cx="54522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30" name="矩形 29"/>
            <p:cNvSpPr/>
            <p:nvPr/>
          </p:nvSpPr>
          <p:spPr>
            <a:xfrm>
              <a:off x="602456" y="464344"/>
              <a:ext cx="16780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grpSp>
      <p:sp>
        <p:nvSpPr>
          <p:cNvPr id="3" name="矩形 2"/>
          <p:cNvSpPr/>
          <p:nvPr/>
        </p:nvSpPr>
        <p:spPr>
          <a:xfrm>
            <a:off x="10856806" y="3429000"/>
            <a:ext cx="561372" cy="769441"/>
          </a:xfrm>
          <a:prstGeom prst="rect">
            <a:avLst/>
          </a:prstGeom>
        </p:spPr>
        <p:txBody>
          <a:bodyPr wrap="none">
            <a:spAutoFit/>
          </a:bodyPr>
          <a:lstStyle/>
          <a:p>
            <a:r>
              <a:rPr lang="en-US" altLang="zh-CN" sz="440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C</a:t>
            </a:r>
            <a:endParaRPr lang="zh-CN" altLang="en-US" sz="440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endParaRP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8" name="文本框 27"/>
          <p:cNvSpPr txBox="1"/>
          <p:nvPr/>
        </p:nvSpPr>
        <p:spPr>
          <a:xfrm>
            <a:off x="834554" y="1291806"/>
            <a:ext cx="11357446" cy="5562228"/>
          </a:xfrm>
          <a:prstGeom prst="rect">
            <a:avLst/>
          </a:prstGeom>
          <a:noFill/>
        </p:spPr>
        <p:txBody>
          <a:bodyPr wrap="square" rtlCol="0">
            <a:spAutoFit/>
          </a:bodyPr>
          <a:lstStyle/>
          <a:p>
            <a:pPr>
              <a:lnSpc>
                <a:spcPct val="150000"/>
              </a:lnSpc>
            </a:pPr>
            <a:r>
              <a:rPr lang="en-US" altLang="zh-CN"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4</a:t>
            </a:r>
            <a:r>
              <a:rPr lang="zh-CN" altLang="en-US"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．如图表示植物根细胞对离子的吸收速率与氧气浓度之间的关系。据图不能体现的信息是（    ）</a:t>
            </a:r>
          </a:p>
          <a:p>
            <a:pPr>
              <a:lnSpc>
                <a:spcPct val="150000"/>
              </a:lnSpc>
            </a:pPr>
            <a:r>
              <a:rPr lang="zh-CN" altLang="en-US"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 </a:t>
            </a:r>
            <a:endParaRPr lang="en-US" altLang="zh-CN"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endParaRPr>
          </a:p>
          <a:p>
            <a:pPr>
              <a:lnSpc>
                <a:spcPct val="150000"/>
              </a:lnSpc>
            </a:pPr>
            <a:endParaRPr lang="en-US" altLang="zh-CN"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endParaRPr>
          </a:p>
          <a:p>
            <a:pPr>
              <a:lnSpc>
                <a:spcPct val="150000"/>
              </a:lnSpc>
            </a:pPr>
            <a:endParaRPr lang="en-US" altLang="zh-CN"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endParaRPr>
          </a:p>
          <a:p>
            <a:pPr>
              <a:lnSpc>
                <a:spcPct val="150000"/>
              </a:lnSpc>
            </a:pPr>
            <a:endParaRPr lang="zh-CN" altLang="en-US"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endParaRPr>
          </a:p>
          <a:p>
            <a:pPr>
              <a:lnSpc>
                <a:spcPct val="150000"/>
              </a:lnSpc>
            </a:pPr>
            <a:r>
              <a:rPr lang="en-US" altLang="zh-CN"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A</a:t>
            </a:r>
            <a:r>
              <a:rPr lang="zh-CN" altLang="en-US"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．由图</a:t>
            </a:r>
            <a:r>
              <a:rPr lang="en-US" altLang="zh-CN"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2</a:t>
            </a:r>
            <a:r>
              <a:rPr lang="zh-CN" altLang="en-US"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可知，植物根细胞吸收离子的方式为主动运输</a:t>
            </a:r>
          </a:p>
          <a:p>
            <a:pPr>
              <a:lnSpc>
                <a:spcPct val="150000"/>
              </a:lnSpc>
            </a:pPr>
            <a:r>
              <a:rPr lang="en-US" altLang="zh-CN"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B</a:t>
            </a:r>
            <a:r>
              <a:rPr lang="zh-CN" altLang="en-US"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．由图</a:t>
            </a:r>
            <a:r>
              <a:rPr lang="en-US" altLang="zh-CN"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1</a:t>
            </a:r>
            <a:r>
              <a:rPr lang="zh-CN" altLang="en-US"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可知，水稻对</a:t>
            </a:r>
            <a:r>
              <a:rPr lang="en-US" altLang="zh-CN"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SiO4-</a:t>
            </a:r>
            <a:r>
              <a:rPr lang="zh-CN" altLang="en-US"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需求较大，番茄对</a:t>
            </a:r>
            <a:r>
              <a:rPr lang="en-US" altLang="zh-CN"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SiO4-</a:t>
            </a:r>
            <a:r>
              <a:rPr lang="zh-CN" altLang="en-US"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需求量较小</a:t>
            </a:r>
          </a:p>
          <a:p>
            <a:pPr>
              <a:lnSpc>
                <a:spcPct val="150000"/>
              </a:lnSpc>
            </a:pPr>
            <a:r>
              <a:rPr lang="en-US" altLang="zh-CN"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C</a:t>
            </a:r>
            <a:r>
              <a:rPr lang="zh-CN" altLang="en-US"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．图</a:t>
            </a:r>
            <a:r>
              <a:rPr lang="en-US" altLang="zh-CN"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2</a:t>
            </a:r>
            <a:r>
              <a:rPr lang="zh-CN" altLang="en-US"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中</a:t>
            </a:r>
            <a:r>
              <a:rPr lang="en-US" altLang="zh-CN" sz="2400" err="1">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bc</a:t>
            </a:r>
            <a:r>
              <a:rPr lang="zh-CN" altLang="en-US"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段，离子吸收速率受载体数量的限制</a:t>
            </a:r>
          </a:p>
          <a:p>
            <a:pPr>
              <a:lnSpc>
                <a:spcPct val="150000"/>
              </a:lnSpc>
            </a:pPr>
            <a:r>
              <a:rPr lang="en-US" altLang="zh-CN"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D</a:t>
            </a:r>
            <a:r>
              <a:rPr lang="zh-CN" altLang="en-US"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．图</a:t>
            </a:r>
            <a:r>
              <a:rPr lang="en-US" altLang="zh-CN"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1</a:t>
            </a:r>
            <a:r>
              <a:rPr lang="zh-CN" altLang="en-US"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中水稻培养液的</a:t>
            </a:r>
            <a:r>
              <a:rPr lang="en-US" altLang="zh-CN"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Ca2</a:t>
            </a:r>
            <a:r>
              <a:rPr lang="zh-CN" altLang="en-US"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＋浓度高于初始浓度，说明水稻不吸收</a:t>
            </a:r>
            <a:r>
              <a:rPr lang="en-US" altLang="zh-CN"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Ca2</a:t>
            </a:r>
            <a:r>
              <a:rPr lang="zh-CN" altLang="en-US" sz="24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a:t>
            </a:r>
          </a:p>
        </p:txBody>
      </p:sp>
      <p:grpSp>
        <p:nvGrpSpPr>
          <p:cNvPr id="2" name="组合 1"/>
          <p:cNvGrpSpPr/>
          <p:nvPr/>
        </p:nvGrpSpPr>
        <p:grpSpPr>
          <a:xfrm>
            <a:off x="0" y="350521"/>
            <a:ext cx="4763011" cy="722869"/>
            <a:chOff x="0" y="350521"/>
            <a:chExt cx="4763011" cy="722869"/>
          </a:xfrm>
        </p:grpSpPr>
        <p:grpSp>
          <p:nvGrpSpPr>
            <p:cNvPr id="6" name="组合 5"/>
            <p:cNvGrpSpPr/>
            <p:nvPr/>
          </p:nvGrpSpPr>
          <p:grpSpPr>
            <a:xfrm>
              <a:off x="777241" y="350521"/>
              <a:ext cx="3985770" cy="722869"/>
              <a:chOff x="777241" y="350521"/>
              <a:chExt cx="3985770" cy="722869"/>
            </a:xfrm>
          </p:grpSpPr>
          <p:sp>
            <p:nvSpPr>
              <p:cNvPr id="8" name="TextBox 2"/>
              <p:cNvSpPr txBox="1"/>
              <p:nvPr/>
            </p:nvSpPr>
            <p:spPr>
              <a:xfrm>
                <a:off x="777241" y="350521"/>
                <a:ext cx="3494956" cy="461663"/>
              </a:xfrm>
              <a:prstGeom prst="rect">
                <a:avLst/>
              </a:prstGeom>
              <a:noFill/>
            </p:spPr>
            <p:txBody>
              <a:bodyPr wrap="square" lIns="91438" tIns="45719" rIns="91438" bIns="45719" rtlCol="0">
                <a:spAutoFit/>
              </a:bodyPr>
              <a:lstStyle/>
              <a:p>
                <a:r>
                  <a:rPr lang="zh-CN" altLang="en-US" sz="2400">
                    <a:latin typeface="Times New Roman" panose="02020603050405020304" pitchFamily="18" charset="0"/>
                    <a:ea typeface="楷体" panose="02010609060101010101" pitchFamily="49" charset="-122"/>
                    <a:sym typeface="Times New Roman" panose="02020603050405020304" pitchFamily="18" charset="0"/>
                  </a:rPr>
                  <a:t>随堂练习</a:t>
                </a:r>
              </a:p>
            </p:txBody>
          </p:sp>
          <p:sp>
            <p:nvSpPr>
              <p:cNvPr id="9" name="矩形 8"/>
              <p:cNvSpPr/>
              <p:nvPr/>
            </p:nvSpPr>
            <p:spPr>
              <a:xfrm>
                <a:off x="834554" y="737274"/>
                <a:ext cx="3928457" cy="336116"/>
              </a:xfrm>
              <a:prstGeom prst="rect">
                <a:avLst/>
              </a:prstGeom>
            </p:spPr>
            <p:txBody>
              <a:bodyPr vert="horz" wrap="square" lIns="91438" tIns="45719" rIns="91438" bIns="45719">
                <a:spAutoFit/>
              </a:bodyPr>
              <a:lstStyle/>
              <a:p>
                <a:pPr fontAlgn="base">
                  <a:lnSpc>
                    <a:spcPct val="150000"/>
                  </a:lnSpc>
                </a:pPr>
                <a:r>
                  <a:rPr lang="en-US" altLang="zh-CN" sz="120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In-class practice</a:t>
                </a:r>
              </a:p>
            </p:txBody>
          </p:sp>
        </p:grpSp>
        <p:sp>
          <p:nvSpPr>
            <p:cNvPr id="29" name="矩形 28"/>
            <p:cNvSpPr/>
            <p:nvPr/>
          </p:nvSpPr>
          <p:spPr>
            <a:xfrm>
              <a:off x="0" y="464344"/>
              <a:ext cx="54522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30" name="矩形 29"/>
            <p:cNvSpPr/>
            <p:nvPr/>
          </p:nvSpPr>
          <p:spPr>
            <a:xfrm>
              <a:off x="602456" y="464344"/>
              <a:ext cx="16780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grpSp>
      <p:sp>
        <p:nvSpPr>
          <p:cNvPr id="3" name="矩形 2"/>
          <p:cNvSpPr/>
          <p:nvPr/>
        </p:nvSpPr>
        <p:spPr>
          <a:xfrm>
            <a:off x="2052100" y="1798357"/>
            <a:ext cx="591829" cy="769441"/>
          </a:xfrm>
          <a:prstGeom prst="rect">
            <a:avLst/>
          </a:prstGeom>
        </p:spPr>
        <p:txBody>
          <a:bodyPr wrap="none">
            <a:spAutoFit/>
          </a:bodyPr>
          <a:lstStyle/>
          <a:p>
            <a:r>
              <a:rPr lang="en-US" altLang="zh-CN" sz="440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D</a:t>
            </a:r>
            <a:endParaRPr lang="zh-CN" altLang="en-US" sz="440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endParaRPr>
          </a:p>
        </p:txBody>
      </p:sp>
      <p:pic>
        <p:nvPicPr>
          <p:cNvPr id="4" name="图片 3" descr="figure"/>
          <p:cNvPicPr/>
          <p:nvPr/>
        </p:nvPicPr>
        <p:blipFill>
          <a:blip r:embed="rId3"/>
          <a:stretch>
            <a:fillRect/>
          </a:stretch>
        </p:blipFill>
        <p:spPr>
          <a:xfrm>
            <a:off x="2971582" y="2082408"/>
            <a:ext cx="6004639" cy="2472814"/>
          </a:xfrm>
          <a:prstGeom prst="rect">
            <a:avLst/>
          </a:prstGeom>
        </p:spPr>
      </p:pic>
      <p:pic>
        <p:nvPicPr>
          <p:cNvPr id="31" name="New picture"/>
          <p:cNvPicPr/>
          <p:nvPr/>
        </p:nvPicPr>
        <p:blipFill>
          <a:blip r:embed="rId4"/>
          <a:stretch>
            <a:fillRect/>
          </a:stretch>
        </p:blipFill>
        <p:spPr>
          <a:xfrm>
            <a:off x="11493500" y="12255500"/>
            <a:ext cx="355600" cy="266700"/>
          </a:xfrm>
          <a:prstGeom prst="cube">
            <a:avLst/>
          </a:prstGeom>
        </p:spPr>
      </p:pic>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94" name="组合 93"/>
          <p:cNvGrpSpPr/>
          <p:nvPr/>
        </p:nvGrpSpPr>
        <p:grpSpPr>
          <a:xfrm>
            <a:off x="508809" y="1603083"/>
            <a:ext cx="360000" cy="531940"/>
            <a:chOff x="3394427" y="1150179"/>
            <a:chExt cx="360000" cy="531940"/>
          </a:xfrm>
        </p:grpSpPr>
        <p:pic>
          <p:nvPicPr>
            <p:cNvPr id="95" name="图片 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4427" y="1248895"/>
              <a:ext cx="360000" cy="360000"/>
            </a:xfrm>
            <a:prstGeom prst="rect">
              <a:avLst/>
            </a:prstGeom>
          </p:spPr>
        </p:pic>
        <p:sp>
          <p:nvSpPr>
            <p:cNvPr id="96" name="文本框 95"/>
            <p:cNvSpPr txBox="1"/>
            <p:nvPr/>
          </p:nvSpPr>
          <p:spPr>
            <a:xfrm>
              <a:off x="3399077" y="1150179"/>
              <a:ext cx="171675" cy="531940"/>
            </a:xfrm>
            <a:prstGeom prst="rect">
              <a:avLst/>
            </a:prstGeom>
            <a:noFill/>
          </p:spPr>
          <p:txBody>
            <a:bodyPr wrap="square" rtlCol="0">
              <a:spAutoFit/>
            </a:bodyPr>
            <a:lstStyle/>
            <a:p>
              <a:pPr>
                <a:lnSpc>
                  <a:spcPct val="110000"/>
                </a:lnSpc>
              </a:pPr>
              <a:r>
                <a:rPr lang="en-US" altLang="zh-CN" sz="2800" b="1">
                  <a:solidFill>
                    <a:schemeClr val="bg1"/>
                  </a:solidFill>
                  <a:latin typeface="Times New Roman" panose="02020603050405020304" pitchFamily="18" charset="0"/>
                  <a:ea typeface="楷体" panose="02010609060101010101" pitchFamily="49" charset="-122"/>
                  <a:sym typeface="Times New Roman" panose="02020603050405020304" pitchFamily="18" charset="0"/>
                </a:rPr>
                <a:t>3</a:t>
              </a:r>
              <a:endParaRPr lang="zh-CN" altLang="en-US" sz="2800" b="1">
                <a:solidFill>
                  <a:schemeClr val="bg1"/>
                </a:solidFill>
                <a:latin typeface="Times New Roman" panose="02020603050405020304" pitchFamily="18" charset="0"/>
                <a:ea typeface="楷体" panose="02010609060101010101" pitchFamily="49" charset="-122"/>
                <a:sym typeface="Times New Roman" panose="02020603050405020304" pitchFamily="18" charset="0"/>
              </a:endParaRPr>
            </a:p>
          </p:txBody>
        </p:sp>
      </p:grpSp>
      <p:sp>
        <p:nvSpPr>
          <p:cNvPr id="97" name="文本框 96"/>
          <p:cNvSpPr txBox="1"/>
          <p:nvPr/>
        </p:nvSpPr>
        <p:spPr>
          <a:xfrm>
            <a:off x="1015479" y="1603083"/>
            <a:ext cx="5337208" cy="527580"/>
          </a:xfrm>
          <a:prstGeom prst="rect">
            <a:avLst/>
          </a:prstGeom>
          <a:noFill/>
        </p:spPr>
        <p:txBody>
          <a:bodyPr wrap="square" rtlCol="0">
            <a:spAutoFit/>
          </a:bodyPr>
          <a:lstStyle/>
          <a:p>
            <a:pPr>
              <a:lnSpc>
                <a:spcPct val="110000"/>
              </a:lnSpc>
            </a:pPr>
            <a:r>
              <a:rPr lang="zh-CN" altLang="en-US" sz="2800" b="1">
                <a:latin typeface="Times New Roman" panose="02020603050405020304" pitchFamily="18" charset="0"/>
                <a:ea typeface="楷体" panose="02010609060101010101" pitchFamily="49" charset="-122"/>
                <a:sym typeface="Times New Roman" panose="02020603050405020304" pitchFamily="18" charset="0"/>
              </a:rPr>
              <a:t>比较不同植物细胞的细胞液浓度</a:t>
            </a:r>
          </a:p>
        </p:txBody>
      </p:sp>
      <p:sp>
        <p:nvSpPr>
          <p:cNvPr id="98" name="文本框 97"/>
          <p:cNvSpPr txBox="1"/>
          <p:nvPr/>
        </p:nvSpPr>
        <p:spPr>
          <a:xfrm>
            <a:off x="1008985" y="3819947"/>
            <a:ext cx="4995000" cy="523220"/>
          </a:xfrm>
          <a:prstGeom prst="rect">
            <a:avLst/>
          </a:prstGeom>
          <a:noFill/>
        </p:spPr>
        <p:txBody>
          <a:bodyPr wrap="square" rtlCol="0">
            <a:spAutoFit/>
          </a:bodyPr>
          <a:lstStyle/>
          <a:p>
            <a:r>
              <a:rPr lang="zh-CN" altLang="en-US" sz="2800" b="1">
                <a:latin typeface="Times New Roman" panose="02020603050405020304" pitchFamily="18" charset="0"/>
                <a:ea typeface="楷体" panose="02010609060101010101" pitchFamily="49" charset="-122"/>
                <a:sym typeface="Times New Roman" panose="02020603050405020304" pitchFamily="18" charset="0"/>
              </a:rPr>
              <a:t>比较未知浓度溶液的浓度大小</a:t>
            </a:r>
          </a:p>
        </p:txBody>
      </p:sp>
      <p:grpSp>
        <p:nvGrpSpPr>
          <p:cNvPr id="99" name="组合 98"/>
          <p:cNvGrpSpPr/>
          <p:nvPr/>
        </p:nvGrpSpPr>
        <p:grpSpPr>
          <a:xfrm>
            <a:off x="1300897" y="2092696"/>
            <a:ext cx="8450322" cy="1671858"/>
            <a:chOff x="4062953" y="3903104"/>
            <a:chExt cx="16705852" cy="3890610"/>
          </a:xfrm>
        </p:grpSpPr>
        <p:pic>
          <p:nvPicPr>
            <p:cNvPr id="100" name="图片 9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953" y="3936364"/>
              <a:ext cx="16705852" cy="3774700"/>
            </a:xfrm>
            <a:prstGeom prst="rect">
              <a:avLst/>
            </a:prstGeom>
          </p:spPr>
        </p:pic>
        <p:sp>
          <p:nvSpPr>
            <p:cNvPr id="101" name="文本框 100"/>
            <p:cNvSpPr txBox="1"/>
            <p:nvPr/>
          </p:nvSpPr>
          <p:spPr>
            <a:xfrm>
              <a:off x="4670145" y="3903104"/>
              <a:ext cx="2834304" cy="1933828"/>
            </a:xfrm>
            <a:prstGeom prst="rect">
              <a:avLst/>
            </a:prstGeom>
            <a:noFill/>
          </p:spPr>
          <p:txBody>
            <a:bodyPr wrap="square" rtlCol="0">
              <a:spAutoFit/>
            </a:bodyPr>
            <a:lstStyle/>
            <a:p>
              <a:r>
                <a:rPr lang="zh-CN" altLang="en-US" sz="2400" b="1">
                  <a:latin typeface="Times New Roman" panose="02020603050405020304" pitchFamily="18" charset="0"/>
                  <a:ea typeface="楷体" panose="02010609060101010101" pitchFamily="49" charset="-122"/>
                  <a:sym typeface="Times New Roman" panose="02020603050405020304" pitchFamily="18" charset="0"/>
                </a:rPr>
                <a:t>不同植</a:t>
              </a:r>
              <a:endParaRPr lang="en-US" altLang="zh-CN" sz="2400" b="1">
                <a:latin typeface="Times New Roman" panose="02020603050405020304" pitchFamily="18" charset="0"/>
                <a:ea typeface="楷体" panose="02010609060101010101" pitchFamily="49" charset="-122"/>
                <a:sym typeface="Times New Roman" panose="02020603050405020304" pitchFamily="18" charset="0"/>
              </a:endParaRPr>
            </a:p>
            <a:p>
              <a:r>
                <a:rPr lang="zh-CN" altLang="en-US" sz="2400" b="1">
                  <a:latin typeface="Times New Roman" panose="02020603050405020304" pitchFamily="18" charset="0"/>
                  <a:ea typeface="楷体" panose="02010609060101010101" pitchFamily="49" charset="-122"/>
                  <a:sym typeface="Times New Roman" panose="02020603050405020304" pitchFamily="18" charset="0"/>
                </a:rPr>
                <a:t>物细胞</a:t>
              </a:r>
            </a:p>
          </p:txBody>
        </p:sp>
        <p:sp>
          <p:nvSpPr>
            <p:cNvPr id="102" name="文本框 101"/>
            <p:cNvSpPr txBox="1"/>
            <p:nvPr/>
          </p:nvSpPr>
          <p:spPr>
            <a:xfrm>
              <a:off x="4410586" y="5859886"/>
              <a:ext cx="3240543" cy="1933828"/>
            </a:xfrm>
            <a:prstGeom prst="rect">
              <a:avLst/>
            </a:prstGeom>
            <a:noFill/>
          </p:spPr>
          <p:txBody>
            <a:bodyPr wrap="square" rtlCol="0">
              <a:spAutoFit/>
            </a:bodyPr>
            <a:lstStyle/>
            <a:p>
              <a:r>
                <a:rPr lang="zh-CN" altLang="en-US" sz="2400" b="1">
                  <a:latin typeface="Times New Roman" panose="02020603050405020304" pitchFamily="18" charset="0"/>
                  <a:ea typeface="楷体" panose="02010609060101010101" pitchFamily="49" charset="-122"/>
                  <a:sym typeface="Times New Roman" panose="02020603050405020304" pitchFamily="18" charset="0"/>
                </a:rPr>
                <a:t>同一浓度蔗糖溶液</a:t>
              </a:r>
            </a:p>
          </p:txBody>
        </p:sp>
        <p:sp>
          <p:nvSpPr>
            <p:cNvPr id="103" name="文本框 102"/>
            <p:cNvSpPr txBox="1"/>
            <p:nvPr/>
          </p:nvSpPr>
          <p:spPr>
            <a:xfrm>
              <a:off x="9597407" y="5578408"/>
              <a:ext cx="1810363" cy="1074349"/>
            </a:xfrm>
            <a:prstGeom prst="rect">
              <a:avLst/>
            </a:prstGeom>
            <a:noFill/>
          </p:spPr>
          <p:txBody>
            <a:bodyPr wrap="square" rtlCol="0">
              <a:spAutoFit/>
            </a:bodyPr>
            <a:lstStyle/>
            <a:p>
              <a:r>
                <a:rPr lang="zh-CN" altLang="en-US" sz="2400" b="1">
                  <a:latin typeface="Times New Roman" panose="02020603050405020304" pitchFamily="18" charset="0"/>
                  <a:ea typeface="楷体" panose="02010609060101010101" pitchFamily="49" charset="-122"/>
                  <a:sym typeface="Times New Roman" panose="02020603050405020304" pitchFamily="18" charset="0"/>
                </a:rPr>
                <a:t>镜检</a:t>
              </a:r>
            </a:p>
          </p:txBody>
        </p:sp>
        <p:sp>
          <p:nvSpPr>
            <p:cNvPr id="104" name="文本框 103"/>
            <p:cNvSpPr txBox="1"/>
            <p:nvPr/>
          </p:nvSpPr>
          <p:spPr>
            <a:xfrm>
              <a:off x="12489645" y="4781563"/>
              <a:ext cx="8278727" cy="2793307"/>
            </a:xfrm>
            <a:prstGeom prst="rect">
              <a:avLst/>
            </a:prstGeom>
            <a:noFill/>
          </p:spPr>
          <p:txBody>
            <a:bodyPr wrap="square" rtlCol="0">
              <a:spAutoFit/>
            </a:bodyPr>
            <a:lstStyle/>
            <a:p>
              <a:r>
                <a:rPr lang="zh-CN" altLang="en-US" sz="2400" b="1">
                  <a:latin typeface="Times New Roman" panose="02020603050405020304" pitchFamily="18" charset="0"/>
                  <a:ea typeface="楷体" panose="02010609060101010101" pitchFamily="49" charset="-122"/>
                  <a:sym typeface="Times New Roman" panose="02020603050405020304" pitchFamily="18" charset="0"/>
                </a:rPr>
                <a:t>发生质壁分离所需时间越短，细胞液浓度越小，反之则细胞液浓度越大</a:t>
              </a:r>
            </a:p>
          </p:txBody>
        </p:sp>
      </p:grpSp>
      <p:grpSp>
        <p:nvGrpSpPr>
          <p:cNvPr id="105" name="组合 104"/>
          <p:cNvGrpSpPr/>
          <p:nvPr/>
        </p:nvGrpSpPr>
        <p:grpSpPr>
          <a:xfrm>
            <a:off x="1300897" y="4434076"/>
            <a:ext cx="8751667" cy="2184525"/>
            <a:chOff x="3312339" y="8526354"/>
            <a:chExt cx="17503335" cy="4369050"/>
          </a:xfrm>
        </p:grpSpPr>
        <p:pic>
          <p:nvPicPr>
            <p:cNvPr id="106" name="图片 10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4387" y="8547056"/>
              <a:ext cx="17438684" cy="4348348"/>
            </a:xfrm>
            <a:prstGeom prst="rect">
              <a:avLst/>
            </a:prstGeom>
          </p:spPr>
        </p:pic>
        <p:sp>
          <p:nvSpPr>
            <p:cNvPr id="107" name="文本框 106"/>
            <p:cNvSpPr txBox="1"/>
            <p:nvPr/>
          </p:nvSpPr>
          <p:spPr>
            <a:xfrm>
              <a:off x="3312339" y="8526354"/>
              <a:ext cx="4653308" cy="1908214"/>
            </a:xfrm>
            <a:prstGeom prst="rect">
              <a:avLst/>
            </a:prstGeom>
            <a:noFill/>
          </p:spPr>
          <p:txBody>
            <a:bodyPr wrap="square" rtlCol="0">
              <a:spAutoFit/>
            </a:bodyPr>
            <a:lstStyle/>
            <a:p>
              <a:pPr algn="ctr"/>
              <a:r>
                <a:rPr lang="zh-CN" altLang="en-US" sz="2800" b="1">
                  <a:latin typeface="Times New Roman" panose="02020603050405020304" pitchFamily="18" charset="0"/>
                  <a:ea typeface="楷体" panose="02010609060101010101" pitchFamily="49" charset="-122"/>
                  <a:sym typeface="Times New Roman" panose="02020603050405020304" pitchFamily="18" charset="0"/>
                </a:rPr>
                <a:t>同一植物的</a:t>
              </a:r>
              <a:endParaRPr lang="en-US" altLang="zh-CN" sz="2800" b="1">
                <a:latin typeface="Times New Roman" panose="02020603050405020304" pitchFamily="18" charset="0"/>
                <a:ea typeface="楷体" panose="02010609060101010101" pitchFamily="49" charset="-122"/>
                <a:sym typeface="Times New Roman" panose="02020603050405020304" pitchFamily="18" charset="0"/>
              </a:endParaRPr>
            </a:p>
            <a:p>
              <a:pPr algn="ctr"/>
              <a:r>
                <a:rPr lang="zh-CN" altLang="en-US" sz="2800" b="1">
                  <a:latin typeface="Times New Roman" panose="02020603050405020304" pitchFamily="18" charset="0"/>
                  <a:ea typeface="楷体" panose="02010609060101010101" pitchFamily="49" charset="-122"/>
                  <a:sym typeface="Times New Roman" panose="02020603050405020304" pitchFamily="18" charset="0"/>
                </a:rPr>
                <a:t>相同成熟细胞</a:t>
              </a:r>
            </a:p>
          </p:txBody>
        </p:sp>
        <p:sp>
          <p:nvSpPr>
            <p:cNvPr id="108" name="文本框 107"/>
            <p:cNvSpPr txBox="1"/>
            <p:nvPr/>
          </p:nvSpPr>
          <p:spPr>
            <a:xfrm>
              <a:off x="3433343" y="10752978"/>
              <a:ext cx="4411300" cy="1908214"/>
            </a:xfrm>
            <a:prstGeom prst="rect">
              <a:avLst/>
            </a:prstGeom>
            <a:noFill/>
          </p:spPr>
          <p:txBody>
            <a:bodyPr wrap="square" rtlCol="0">
              <a:spAutoFit/>
            </a:bodyPr>
            <a:lstStyle/>
            <a:p>
              <a:pPr algn="ctr"/>
              <a:r>
                <a:rPr lang="zh-CN" altLang="en-US" sz="2800" b="1">
                  <a:latin typeface="Times New Roman" panose="02020603050405020304" pitchFamily="18" charset="0"/>
                  <a:ea typeface="楷体" panose="02010609060101010101" pitchFamily="49" charset="-122"/>
                  <a:sym typeface="Times New Roman" panose="02020603050405020304" pitchFamily="18" charset="0"/>
                </a:rPr>
                <a:t>未知</a:t>
              </a:r>
              <a:endParaRPr lang="en-US" altLang="zh-CN" sz="2800" b="1">
                <a:latin typeface="Times New Roman" panose="02020603050405020304" pitchFamily="18" charset="0"/>
                <a:ea typeface="楷体" panose="02010609060101010101" pitchFamily="49" charset="-122"/>
                <a:sym typeface="Times New Roman" panose="02020603050405020304" pitchFamily="18" charset="0"/>
              </a:endParaRPr>
            </a:p>
            <a:p>
              <a:pPr algn="ctr"/>
              <a:r>
                <a:rPr lang="zh-CN" altLang="en-US" sz="2800" b="1">
                  <a:latin typeface="Times New Roman" panose="02020603050405020304" pitchFamily="18" charset="0"/>
                  <a:ea typeface="楷体" panose="02010609060101010101" pitchFamily="49" charset="-122"/>
                  <a:sym typeface="Times New Roman" panose="02020603050405020304" pitchFamily="18" charset="0"/>
                </a:rPr>
                <a:t>浓度的溶液</a:t>
              </a:r>
            </a:p>
          </p:txBody>
        </p:sp>
        <p:sp>
          <p:nvSpPr>
            <p:cNvPr id="109" name="文本框 108"/>
            <p:cNvSpPr txBox="1"/>
            <p:nvPr/>
          </p:nvSpPr>
          <p:spPr>
            <a:xfrm>
              <a:off x="9405807" y="10303116"/>
              <a:ext cx="2021554" cy="1046440"/>
            </a:xfrm>
            <a:prstGeom prst="rect">
              <a:avLst/>
            </a:prstGeom>
            <a:noFill/>
          </p:spPr>
          <p:txBody>
            <a:bodyPr wrap="square" rtlCol="0">
              <a:spAutoFit/>
            </a:bodyPr>
            <a:lstStyle/>
            <a:p>
              <a:r>
                <a:rPr lang="zh-CN" altLang="en-US" sz="2800" b="1">
                  <a:latin typeface="Times New Roman" panose="02020603050405020304" pitchFamily="18" charset="0"/>
                  <a:ea typeface="楷体" panose="02010609060101010101" pitchFamily="49" charset="-122"/>
                  <a:sym typeface="Times New Roman" panose="02020603050405020304" pitchFamily="18" charset="0"/>
                </a:rPr>
                <a:t>镜检</a:t>
              </a:r>
            </a:p>
          </p:txBody>
        </p:sp>
        <p:sp>
          <p:nvSpPr>
            <p:cNvPr id="110" name="文本框 109"/>
            <p:cNvSpPr txBox="1"/>
            <p:nvPr/>
          </p:nvSpPr>
          <p:spPr>
            <a:xfrm>
              <a:off x="12397549" y="8937096"/>
              <a:ext cx="8418124" cy="3631764"/>
            </a:xfrm>
            <a:prstGeom prst="rect">
              <a:avLst/>
            </a:prstGeom>
            <a:noFill/>
          </p:spPr>
          <p:txBody>
            <a:bodyPr wrap="square" rtlCol="0">
              <a:spAutoFit/>
            </a:bodyPr>
            <a:lstStyle/>
            <a:p>
              <a:r>
                <a:rPr lang="zh-CN" altLang="en-US" sz="2800" b="1">
                  <a:latin typeface="Times New Roman" panose="02020603050405020304" pitchFamily="18" charset="0"/>
                  <a:ea typeface="楷体" panose="02010609060101010101" pitchFamily="49" charset="-122"/>
                  <a:sym typeface="Times New Roman" panose="02020603050405020304" pitchFamily="18" charset="0"/>
                </a:rPr>
                <a:t>    发生质壁分离所需时间越短，未知溶液的浓度越大，反之则未知溶液的浓度越小</a:t>
              </a:r>
            </a:p>
          </p:txBody>
        </p:sp>
      </p:grpSp>
      <p:grpSp>
        <p:nvGrpSpPr>
          <p:cNvPr id="111" name="组合 110"/>
          <p:cNvGrpSpPr/>
          <p:nvPr/>
        </p:nvGrpSpPr>
        <p:grpSpPr>
          <a:xfrm>
            <a:off x="508809" y="3839206"/>
            <a:ext cx="360000" cy="531940"/>
            <a:chOff x="3394427" y="1150179"/>
            <a:chExt cx="360000" cy="531940"/>
          </a:xfrm>
        </p:grpSpPr>
        <p:pic>
          <p:nvPicPr>
            <p:cNvPr id="112" name="图片 1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4427" y="1248895"/>
              <a:ext cx="360000" cy="360000"/>
            </a:xfrm>
            <a:prstGeom prst="rect">
              <a:avLst/>
            </a:prstGeom>
          </p:spPr>
        </p:pic>
        <p:sp>
          <p:nvSpPr>
            <p:cNvPr id="113" name="文本框 112"/>
            <p:cNvSpPr txBox="1"/>
            <p:nvPr/>
          </p:nvSpPr>
          <p:spPr>
            <a:xfrm>
              <a:off x="3399077" y="1150179"/>
              <a:ext cx="171675" cy="531940"/>
            </a:xfrm>
            <a:prstGeom prst="rect">
              <a:avLst/>
            </a:prstGeom>
            <a:noFill/>
          </p:spPr>
          <p:txBody>
            <a:bodyPr wrap="square" rtlCol="0">
              <a:spAutoFit/>
            </a:bodyPr>
            <a:lstStyle/>
            <a:p>
              <a:pPr>
                <a:lnSpc>
                  <a:spcPct val="110000"/>
                </a:lnSpc>
              </a:pPr>
              <a:r>
                <a:rPr lang="en-US" altLang="zh-CN" sz="2800" b="1">
                  <a:solidFill>
                    <a:schemeClr val="bg1"/>
                  </a:solidFill>
                  <a:latin typeface="Times New Roman" panose="02020603050405020304" pitchFamily="18" charset="0"/>
                  <a:ea typeface="楷体" panose="02010609060101010101" pitchFamily="49" charset="-122"/>
                  <a:sym typeface="Times New Roman" panose="02020603050405020304" pitchFamily="18" charset="0"/>
                </a:rPr>
                <a:t>4</a:t>
              </a:r>
              <a:endParaRPr lang="zh-CN" altLang="en-US" sz="2800" b="1">
                <a:solidFill>
                  <a:schemeClr val="bg1"/>
                </a:solidFill>
                <a:latin typeface="Times New Roman" panose="02020603050405020304" pitchFamily="18" charset="0"/>
                <a:ea typeface="楷体" panose="02010609060101010101" pitchFamily="49" charset="-122"/>
                <a:sym typeface="Times New Roman" panose="02020603050405020304" pitchFamily="18" charset="0"/>
              </a:endParaRPr>
            </a:p>
          </p:txBody>
        </p:sp>
      </p:grpSp>
      <p:grpSp>
        <p:nvGrpSpPr>
          <p:cNvPr id="6" name="组合 5"/>
          <p:cNvGrpSpPr/>
          <p:nvPr/>
        </p:nvGrpSpPr>
        <p:grpSpPr>
          <a:xfrm>
            <a:off x="777241" y="350521"/>
            <a:ext cx="3220726" cy="688513"/>
            <a:chOff x="777241" y="350521"/>
            <a:chExt cx="3220726" cy="688513"/>
          </a:xfrm>
        </p:grpSpPr>
        <p:sp>
          <p:nvSpPr>
            <p:cNvPr id="8" name="TextBox 2"/>
            <p:cNvSpPr txBox="1"/>
            <p:nvPr/>
          </p:nvSpPr>
          <p:spPr>
            <a:xfrm>
              <a:off x="777241" y="350521"/>
              <a:ext cx="2995690" cy="461663"/>
            </a:xfrm>
            <a:prstGeom prst="rect">
              <a:avLst/>
            </a:prstGeom>
            <a:noFill/>
          </p:spPr>
          <p:txBody>
            <a:bodyPr wrap="square" lIns="91438" tIns="45719" rIns="91438" bIns="45719" rtlCol="0">
              <a:spAutoFit/>
            </a:bodyPr>
            <a:lstStyle/>
            <a:p>
              <a:r>
                <a:rPr lang="zh-CN" altLang="en-US" sz="2400">
                  <a:latin typeface="Times New Roman" panose="02020603050405020304" pitchFamily="18" charset="0"/>
                  <a:ea typeface="楷体" panose="02010609060101010101" pitchFamily="49" charset="-122"/>
                  <a:sym typeface="Times New Roman" panose="02020603050405020304" pitchFamily="18" charset="0"/>
                </a:rPr>
                <a:t>水进出细胞的原因</a:t>
              </a:r>
            </a:p>
          </p:txBody>
        </p:sp>
        <p:sp>
          <p:nvSpPr>
            <p:cNvPr id="9" name="矩形 8"/>
            <p:cNvSpPr/>
            <p:nvPr/>
          </p:nvSpPr>
          <p:spPr>
            <a:xfrm>
              <a:off x="781131" y="662202"/>
              <a:ext cx="3216836" cy="376832"/>
            </a:xfrm>
            <a:prstGeom prst="rect">
              <a:avLst/>
            </a:prstGeom>
          </p:spPr>
          <p:txBody>
            <a:bodyPr vert="horz" wrap="square" lIns="91438" tIns="45719" rIns="91438" bIns="45719">
              <a:spAutoFit/>
            </a:bodyPr>
            <a:lstStyle/>
            <a:p>
              <a:pPr fontAlgn="base">
                <a:lnSpc>
                  <a:spcPct val="150000"/>
                </a:lnSpc>
              </a:pPr>
              <a:r>
                <a:rPr lang="en-US" altLang="zh-CN" sz="140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The principle of water in and out of cells</a:t>
              </a:r>
            </a:p>
          </p:txBody>
        </p:sp>
      </p:grpSp>
      <p:sp>
        <p:nvSpPr>
          <p:cNvPr id="10" name="矩形 9"/>
          <p:cNvSpPr/>
          <p:nvPr/>
        </p:nvSpPr>
        <p:spPr>
          <a:xfrm>
            <a:off x="0" y="464344"/>
            <a:ext cx="54522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11" name="矩形 10"/>
          <p:cNvSpPr/>
          <p:nvPr/>
        </p:nvSpPr>
        <p:spPr>
          <a:xfrm>
            <a:off x="602456" y="464344"/>
            <a:ext cx="16780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16" name="Text Box 4"/>
          <p:cNvSpPr txBox="1">
            <a:spLocks noChangeArrowheads="1"/>
          </p:cNvSpPr>
          <p:nvPr/>
        </p:nvSpPr>
        <p:spPr bwMode="auto">
          <a:xfrm>
            <a:off x="3154283" y="1039034"/>
            <a:ext cx="6141235" cy="584775"/>
          </a:xfrm>
          <a:prstGeom prst="rect">
            <a:avLst/>
          </a:prstGeom>
          <a:noFill/>
          <a:ln w="9525">
            <a:noFill/>
            <a:miter lim="800000"/>
          </a:ln>
          <a:effectLst/>
        </p:spPr>
        <p:txBody>
          <a:bodyPr wrap="square">
            <a:spAutoFit/>
          </a:bodyPr>
          <a:lstStyle>
            <a:lvl1pPr>
              <a:spcBef>
                <a:spcPct val="20000"/>
              </a:spcBef>
              <a:buChar char="•"/>
              <a:defRPr sz="3200">
                <a:solidFill>
                  <a:schemeClr val="tx1"/>
                </a:solidFill>
                <a:latin typeface="Arial" pitchFamily="34" charset="0"/>
                <a:ea typeface="宋体" panose="02010600030101010101" pitchFamily="2" charset="-122"/>
              </a:defRPr>
            </a:lvl1pPr>
            <a:lvl2pPr marL="742950" indent="-285750">
              <a:spcBef>
                <a:spcPct val="20000"/>
              </a:spcBef>
              <a:buChar char="–"/>
              <a:defRPr sz="2800">
                <a:solidFill>
                  <a:schemeClr val="tx1"/>
                </a:solidFill>
                <a:latin typeface="Arial" pitchFamily="34" charset="0"/>
                <a:ea typeface="宋体" panose="02010600030101010101" pitchFamily="2" charset="-122"/>
              </a:defRPr>
            </a:lvl2pPr>
            <a:lvl3pPr marL="1143000" indent="-228600">
              <a:spcBef>
                <a:spcPct val="20000"/>
              </a:spcBef>
              <a:buChar char="•"/>
              <a:defRPr sz="2400">
                <a:solidFill>
                  <a:schemeClr val="tx1"/>
                </a:solidFill>
                <a:latin typeface="Arial" pitchFamily="34" charset="0"/>
                <a:ea typeface="宋体" panose="02010600030101010101" pitchFamily="2" charset="-122"/>
              </a:defRPr>
            </a:lvl3pPr>
            <a:lvl4pPr marL="1600200" indent="-228600">
              <a:spcBef>
                <a:spcPct val="20000"/>
              </a:spcBef>
              <a:buChar char="–"/>
              <a:defRPr sz="2000">
                <a:solidFill>
                  <a:schemeClr val="tx1"/>
                </a:solidFill>
                <a:latin typeface="Arial" pitchFamily="34" charset="0"/>
                <a:ea typeface="宋体" panose="02010600030101010101" pitchFamily="2" charset="-122"/>
              </a:defRPr>
            </a:lvl4pPr>
            <a:lvl5pPr marL="2057400" indent="-228600">
              <a:spcBef>
                <a:spcPct val="20000"/>
              </a:spcBef>
              <a:buChar char="»"/>
              <a:defRPr sz="2000">
                <a:solidFill>
                  <a:schemeClr val="tx1"/>
                </a:solidFill>
                <a:latin typeface="Arial"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anose="02010600030101010101" pitchFamily="2" charset="-122"/>
              </a:defRPr>
            </a:lvl9pPr>
          </a:lstStyle>
          <a:p>
            <a:pPr eaLnBrk="1" hangingPunct="1">
              <a:spcBef>
                <a:spcPct val="0"/>
              </a:spcBef>
              <a:buFontTx/>
              <a:buNone/>
            </a:pPr>
            <a:r>
              <a:rPr lang="zh-CN" altLang="en-US">
                <a:latin typeface="Times New Roman" panose="02020603050405020304" pitchFamily="18" charset="0"/>
                <a:ea typeface="楷体" panose="02010609060101010101" pitchFamily="49" charset="-122"/>
                <a:sym typeface="Times New Roman" panose="02020603050405020304" pitchFamily="18" charset="0"/>
              </a:rPr>
              <a:t>质壁分离与复原实验的拓展</a:t>
            </a: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fade">
                                      <p:cBhvr>
                                        <p:cTn id="13" dur="500"/>
                                        <p:tgtEl>
                                          <p:spTgt spid="99"/>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1"/>
                                        </p:tgtEl>
                                        <p:attrNameLst>
                                          <p:attrName>style.visibility</p:attrName>
                                        </p:attrNameLst>
                                      </p:cBhvr>
                                      <p:to>
                                        <p:strVal val="visible"/>
                                      </p:to>
                                    </p:set>
                                    <p:anim calcmode="lin" valueType="num">
                                      <p:cBhvr additive="base">
                                        <p:cTn id="19" dur="500" fill="hold"/>
                                        <p:tgtEl>
                                          <p:spTgt spid="111"/>
                                        </p:tgtEl>
                                        <p:attrNameLst>
                                          <p:attrName>ppt_x</p:attrName>
                                        </p:attrNameLst>
                                      </p:cBhvr>
                                      <p:tavLst>
                                        <p:tav tm="0">
                                          <p:val>
                                            <p:strVal val="#ppt_x"/>
                                          </p:val>
                                        </p:tav>
                                        <p:tav tm="100000">
                                          <p:val>
                                            <p:strVal val="#ppt_x"/>
                                          </p:val>
                                        </p:tav>
                                      </p:tavLst>
                                    </p:anim>
                                    <p:anim calcmode="lin" valueType="num">
                                      <p:cBhvr additive="base">
                                        <p:cTn id="20" dur="500" fill="hold"/>
                                        <p:tgtEl>
                                          <p:spTgt spid="111"/>
                                        </p:tgtEl>
                                        <p:attrNameLst>
                                          <p:attrName>ppt_y</p:attrName>
                                        </p:attrNameLst>
                                      </p:cBhvr>
                                      <p:tavLst>
                                        <p:tav tm="0">
                                          <p:val>
                                            <p:strVal val="1+#ppt_h/2"/>
                                          </p:val>
                                        </p:tav>
                                        <p:tav tm="100000">
                                          <p:val>
                                            <p:strVal val="#ppt_y"/>
                                          </p:val>
                                        </p:tav>
                                      </p:tavLst>
                                    </p:anim>
                                  </p:childTnLst>
                                </p:cTn>
                              </p:par>
                              <p:par>
                                <p:cTn id="21" presetID="10" presetClass="entr" presetSubtype="0" fill="hold" grpId="1" nodeType="with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fade">
                                      <p:cBhvr>
                                        <p:cTn id="23" dur="500"/>
                                        <p:tgtEl>
                                          <p:spTgt spid="98"/>
                                        </p:tgtEl>
                                      </p:cBhvr>
                                    </p:animEffect>
                                  </p:childTnLst>
                                </p:cTn>
                              </p:par>
                            </p:childTnLst>
                          </p:cTn>
                        </p:par>
                      </p:childTnLst>
                    </p:cTn>
                  </p:par>
                  <p:par>
                    <p:cTn id="24" fill="hold" nodeType="clickPar">
                      <p:stCondLst>
                        <p:cond delay="indefinite"/>
                      </p:stCondLst>
                      <p:childTnLst>
                        <p:par>
                          <p:cTn id="25" fill="hold" nodeType="withGroup">
                            <p:stCondLst>
                              <p:cond delay="indefinite"/>
                            </p:stCondLst>
                          </p:cTn>
                        </p:par>
                        <p:par>
                          <p:cTn id="26" fill="hold" nodeType="after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05"/>
                                        </p:tgtEl>
                                        <p:attrNameLst>
                                          <p:attrName>style.visibility</p:attrName>
                                        </p:attrNameLst>
                                      </p:cBhvr>
                                      <p:to>
                                        <p:strVal val="visible"/>
                                      </p:to>
                                    </p:set>
                                    <p:animEffect transition="in" filter="fade">
                                      <p:cBhvr>
                                        <p:cTn id="29"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1"/>
    </p:bldLst>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6" name="组合 5"/>
          <p:cNvGrpSpPr/>
          <p:nvPr/>
        </p:nvGrpSpPr>
        <p:grpSpPr>
          <a:xfrm>
            <a:off x="777241" y="350521"/>
            <a:ext cx="3220726" cy="688513"/>
            <a:chOff x="777241" y="350521"/>
            <a:chExt cx="3220726" cy="688513"/>
          </a:xfrm>
        </p:grpSpPr>
        <p:sp>
          <p:nvSpPr>
            <p:cNvPr id="8" name="TextBox 2"/>
            <p:cNvSpPr txBox="1"/>
            <p:nvPr/>
          </p:nvSpPr>
          <p:spPr>
            <a:xfrm>
              <a:off x="777241" y="350521"/>
              <a:ext cx="2995690" cy="461663"/>
            </a:xfrm>
            <a:prstGeom prst="rect">
              <a:avLst/>
            </a:prstGeom>
            <a:noFill/>
          </p:spPr>
          <p:txBody>
            <a:bodyPr wrap="square" lIns="91438" tIns="45719" rIns="91438" bIns="45719" rtlCol="0">
              <a:spAutoFit/>
            </a:bodyPr>
            <a:lstStyle/>
            <a:p>
              <a:r>
                <a:rPr lang="zh-CN" altLang="en-US" sz="2400">
                  <a:latin typeface="Times New Roman" panose="02020603050405020304" pitchFamily="18" charset="0"/>
                  <a:ea typeface="楷体" panose="02010609060101010101" pitchFamily="49" charset="-122"/>
                  <a:sym typeface="Times New Roman" panose="02020603050405020304" pitchFamily="18" charset="0"/>
                </a:rPr>
                <a:t>水进出细胞的原因</a:t>
              </a:r>
            </a:p>
          </p:txBody>
        </p:sp>
        <p:sp>
          <p:nvSpPr>
            <p:cNvPr id="9" name="矩形 8"/>
            <p:cNvSpPr/>
            <p:nvPr/>
          </p:nvSpPr>
          <p:spPr>
            <a:xfrm>
              <a:off x="781131" y="662202"/>
              <a:ext cx="3216836" cy="376832"/>
            </a:xfrm>
            <a:prstGeom prst="rect">
              <a:avLst/>
            </a:prstGeom>
          </p:spPr>
          <p:txBody>
            <a:bodyPr vert="horz" wrap="square" lIns="91438" tIns="45719" rIns="91438" bIns="45719">
              <a:spAutoFit/>
            </a:bodyPr>
            <a:lstStyle/>
            <a:p>
              <a:pPr fontAlgn="base">
                <a:lnSpc>
                  <a:spcPct val="150000"/>
                </a:lnSpc>
              </a:pPr>
              <a:r>
                <a:rPr lang="en-US" altLang="zh-CN" sz="140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The principle of water in and out of cells</a:t>
              </a:r>
            </a:p>
          </p:txBody>
        </p:sp>
      </p:grpSp>
      <p:sp>
        <p:nvSpPr>
          <p:cNvPr id="10" name="矩形 9"/>
          <p:cNvSpPr/>
          <p:nvPr/>
        </p:nvSpPr>
        <p:spPr>
          <a:xfrm>
            <a:off x="0" y="464344"/>
            <a:ext cx="54522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11" name="矩形 10"/>
          <p:cNvSpPr/>
          <p:nvPr/>
        </p:nvSpPr>
        <p:spPr>
          <a:xfrm>
            <a:off x="602456" y="464344"/>
            <a:ext cx="16780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16" name="Text Box 4"/>
          <p:cNvSpPr txBox="1">
            <a:spLocks noChangeArrowheads="1"/>
          </p:cNvSpPr>
          <p:nvPr/>
        </p:nvSpPr>
        <p:spPr bwMode="auto">
          <a:xfrm>
            <a:off x="3154283" y="1039034"/>
            <a:ext cx="6141235" cy="584775"/>
          </a:xfrm>
          <a:prstGeom prst="rect">
            <a:avLst/>
          </a:prstGeom>
          <a:noFill/>
          <a:ln w="9525">
            <a:noFill/>
            <a:miter lim="800000"/>
          </a:ln>
          <a:effectLst/>
        </p:spPr>
        <p:txBody>
          <a:bodyPr wrap="square">
            <a:spAutoFit/>
          </a:bodyPr>
          <a:lstStyle>
            <a:lvl1pPr>
              <a:spcBef>
                <a:spcPct val="20000"/>
              </a:spcBef>
              <a:buChar char="•"/>
              <a:defRPr sz="3200">
                <a:solidFill>
                  <a:schemeClr val="tx1"/>
                </a:solidFill>
                <a:latin typeface="Arial" pitchFamily="34" charset="0"/>
                <a:ea typeface="宋体" panose="02010600030101010101" pitchFamily="2" charset="-122"/>
              </a:defRPr>
            </a:lvl1pPr>
            <a:lvl2pPr marL="742950" indent="-285750">
              <a:spcBef>
                <a:spcPct val="20000"/>
              </a:spcBef>
              <a:buChar char="–"/>
              <a:defRPr sz="2800">
                <a:solidFill>
                  <a:schemeClr val="tx1"/>
                </a:solidFill>
                <a:latin typeface="Arial" pitchFamily="34" charset="0"/>
                <a:ea typeface="宋体" panose="02010600030101010101" pitchFamily="2" charset="-122"/>
              </a:defRPr>
            </a:lvl2pPr>
            <a:lvl3pPr marL="1143000" indent="-228600">
              <a:spcBef>
                <a:spcPct val="20000"/>
              </a:spcBef>
              <a:buChar char="•"/>
              <a:defRPr sz="2400">
                <a:solidFill>
                  <a:schemeClr val="tx1"/>
                </a:solidFill>
                <a:latin typeface="Arial" pitchFamily="34" charset="0"/>
                <a:ea typeface="宋体" panose="02010600030101010101" pitchFamily="2" charset="-122"/>
              </a:defRPr>
            </a:lvl3pPr>
            <a:lvl4pPr marL="1600200" indent="-228600">
              <a:spcBef>
                <a:spcPct val="20000"/>
              </a:spcBef>
              <a:buChar char="–"/>
              <a:defRPr sz="2000">
                <a:solidFill>
                  <a:schemeClr val="tx1"/>
                </a:solidFill>
                <a:latin typeface="Arial" pitchFamily="34" charset="0"/>
                <a:ea typeface="宋体" panose="02010600030101010101" pitchFamily="2" charset="-122"/>
              </a:defRPr>
            </a:lvl4pPr>
            <a:lvl5pPr marL="2057400" indent="-228600">
              <a:spcBef>
                <a:spcPct val="20000"/>
              </a:spcBef>
              <a:buChar char="»"/>
              <a:defRPr sz="2000">
                <a:solidFill>
                  <a:schemeClr val="tx1"/>
                </a:solidFill>
                <a:latin typeface="Arial"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anose="02010600030101010101" pitchFamily="2" charset="-122"/>
              </a:defRPr>
            </a:lvl9pPr>
          </a:lstStyle>
          <a:p>
            <a:pPr eaLnBrk="1" hangingPunct="1">
              <a:spcBef>
                <a:spcPct val="0"/>
              </a:spcBef>
              <a:buFontTx/>
              <a:buNone/>
            </a:pPr>
            <a:r>
              <a:rPr lang="zh-CN" altLang="en-US">
                <a:latin typeface="Times New Roman" panose="02020603050405020304" pitchFamily="18" charset="0"/>
                <a:ea typeface="楷体" panose="02010609060101010101" pitchFamily="49" charset="-122"/>
                <a:sym typeface="Times New Roman" panose="02020603050405020304" pitchFamily="18" charset="0"/>
              </a:rPr>
              <a:t>质壁分离与复原实验的拓展</a:t>
            </a:r>
          </a:p>
        </p:txBody>
      </p:sp>
      <p:grpSp>
        <p:nvGrpSpPr>
          <p:cNvPr id="28" name="组合 27"/>
          <p:cNvGrpSpPr/>
          <p:nvPr/>
        </p:nvGrpSpPr>
        <p:grpSpPr>
          <a:xfrm>
            <a:off x="545224" y="5287026"/>
            <a:ext cx="360000" cy="531940"/>
            <a:chOff x="3394427" y="1150179"/>
            <a:chExt cx="360000" cy="531940"/>
          </a:xfrm>
        </p:grpSpPr>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4427" y="1248895"/>
              <a:ext cx="360000" cy="360000"/>
            </a:xfrm>
            <a:prstGeom prst="rect">
              <a:avLst/>
            </a:prstGeom>
          </p:spPr>
        </p:pic>
        <p:sp>
          <p:nvSpPr>
            <p:cNvPr id="30" name="文本框 29"/>
            <p:cNvSpPr txBox="1"/>
            <p:nvPr/>
          </p:nvSpPr>
          <p:spPr>
            <a:xfrm>
              <a:off x="3399077" y="1150179"/>
              <a:ext cx="171675" cy="531940"/>
            </a:xfrm>
            <a:prstGeom prst="rect">
              <a:avLst/>
            </a:prstGeom>
            <a:noFill/>
          </p:spPr>
          <p:txBody>
            <a:bodyPr wrap="square" rtlCol="0">
              <a:spAutoFit/>
            </a:bodyPr>
            <a:lstStyle/>
            <a:p>
              <a:pPr>
                <a:lnSpc>
                  <a:spcPct val="110000"/>
                </a:lnSpc>
              </a:pPr>
              <a:r>
                <a:rPr lang="en-US" altLang="zh-CN" sz="2800" b="1">
                  <a:solidFill>
                    <a:schemeClr val="bg1"/>
                  </a:solidFill>
                  <a:latin typeface="Times New Roman" panose="02020603050405020304" pitchFamily="18" charset="0"/>
                  <a:ea typeface="楷体" panose="02010609060101010101" pitchFamily="49" charset="-122"/>
                  <a:sym typeface="Times New Roman" panose="02020603050405020304" pitchFamily="18" charset="0"/>
                </a:rPr>
                <a:t>6</a:t>
              </a:r>
              <a:endParaRPr lang="zh-CN" altLang="en-US" sz="2800" b="1">
                <a:solidFill>
                  <a:schemeClr val="bg1"/>
                </a:solidFill>
                <a:latin typeface="Times New Roman" panose="02020603050405020304" pitchFamily="18" charset="0"/>
                <a:ea typeface="楷体" panose="02010609060101010101" pitchFamily="49" charset="-122"/>
                <a:sym typeface="Times New Roman" panose="02020603050405020304" pitchFamily="18" charset="0"/>
              </a:endParaRPr>
            </a:p>
          </p:txBody>
        </p:sp>
      </p:grpSp>
      <p:sp>
        <p:nvSpPr>
          <p:cNvPr id="31" name="文本框 30"/>
          <p:cNvSpPr txBox="1"/>
          <p:nvPr/>
        </p:nvSpPr>
        <p:spPr>
          <a:xfrm>
            <a:off x="1051894" y="5287026"/>
            <a:ext cx="3957826" cy="527580"/>
          </a:xfrm>
          <a:prstGeom prst="rect">
            <a:avLst/>
          </a:prstGeom>
          <a:noFill/>
        </p:spPr>
        <p:txBody>
          <a:bodyPr wrap="square" rtlCol="0">
            <a:spAutoFit/>
          </a:bodyPr>
          <a:lstStyle/>
          <a:p>
            <a:pPr>
              <a:lnSpc>
                <a:spcPct val="110000"/>
              </a:lnSpc>
            </a:pPr>
            <a:r>
              <a:rPr lang="zh-CN" altLang="en-US" sz="2800" b="1">
                <a:latin typeface="Times New Roman" panose="02020603050405020304" pitchFamily="18" charset="0"/>
                <a:ea typeface="楷体" panose="02010609060101010101" pitchFamily="49" charset="-122"/>
                <a:sym typeface="Times New Roman" panose="02020603050405020304" pitchFamily="18" charset="0"/>
              </a:rPr>
              <a:t>农业生产中的水肥管理</a:t>
            </a:r>
          </a:p>
        </p:txBody>
      </p:sp>
      <p:grpSp>
        <p:nvGrpSpPr>
          <p:cNvPr id="32" name="组合 31"/>
          <p:cNvGrpSpPr/>
          <p:nvPr/>
        </p:nvGrpSpPr>
        <p:grpSpPr>
          <a:xfrm>
            <a:off x="545224" y="6144890"/>
            <a:ext cx="360000" cy="531940"/>
            <a:chOff x="3394427" y="1150179"/>
            <a:chExt cx="360000" cy="531940"/>
          </a:xfrm>
        </p:grpSpPr>
        <p:pic>
          <p:nvPicPr>
            <p:cNvPr id="33" name="图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4427" y="1248895"/>
              <a:ext cx="360000" cy="360000"/>
            </a:xfrm>
            <a:prstGeom prst="rect">
              <a:avLst/>
            </a:prstGeom>
          </p:spPr>
        </p:pic>
        <p:sp>
          <p:nvSpPr>
            <p:cNvPr id="34" name="文本框 33"/>
            <p:cNvSpPr txBox="1"/>
            <p:nvPr/>
          </p:nvSpPr>
          <p:spPr>
            <a:xfrm>
              <a:off x="3399077" y="1150179"/>
              <a:ext cx="171675" cy="531940"/>
            </a:xfrm>
            <a:prstGeom prst="rect">
              <a:avLst/>
            </a:prstGeom>
            <a:noFill/>
          </p:spPr>
          <p:txBody>
            <a:bodyPr wrap="square" rtlCol="0">
              <a:spAutoFit/>
            </a:bodyPr>
            <a:lstStyle/>
            <a:p>
              <a:pPr>
                <a:lnSpc>
                  <a:spcPct val="110000"/>
                </a:lnSpc>
              </a:pPr>
              <a:r>
                <a:rPr lang="en-US" altLang="zh-CN" sz="2800" b="1">
                  <a:solidFill>
                    <a:schemeClr val="bg1"/>
                  </a:solidFill>
                  <a:latin typeface="Times New Roman" panose="02020603050405020304" pitchFamily="18" charset="0"/>
                  <a:ea typeface="楷体" panose="02010609060101010101" pitchFamily="49" charset="-122"/>
                  <a:sym typeface="Times New Roman" panose="02020603050405020304" pitchFamily="18" charset="0"/>
                </a:rPr>
                <a:t>7</a:t>
              </a:r>
              <a:endParaRPr lang="zh-CN" altLang="en-US" sz="2800" b="1">
                <a:solidFill>
                  <a:schemeClr val="bg1"/>
                </a:solidFill>
                <a:latin typeface="Times New Roman" panose="02020603050405020304" pitchFamily="18" charset="0"/>
                <a:ea typeface="楷体" panose="02010609060101010101" pitchFamily="49" charset="-122"/>
                <a:sym typeface="Times New Roman" panose="02020603050405020304" pitchFamily="18" charset="0"/>
              </a:endParaRPr>
            </a:p>
          </p:txBody>
        </p:sp>
      </p:grpSp>
      <p:sp>
        <p:nvSpPr>
          <p:cNvPr id="35" name="文本框 34"/>
          <p:cNvSpPr txBox="1"/>
          <p:nvPr/>
        </p:nvSpPr>
        <p:spPr>
          <a:xfrm>
            <a:off x="1051894" y="6144890"/>
            <a:ext cx="4893930" cy="527580"/>
          </a:xfrm>
          <a:prstGeom prst="rect">
            <a:avLst/>
          </a:prstGeom>
          <a:noFill/>
        </p:spPr>
        <p:txBody>
          <a:bodyPr wrap="square" rtlCol="0">
            <a:spAutoFit/>
          </a:bodyPr>
          <a:lstStyle/>
          <a:p>
            <a:pPr>
              <a:lnSpc>
                <a:spcPct val="110000"/>
              </a:lnSpc>
            </a:pPr>
            <a:r>
              <a:rPr lang="zh-CN" altLang="en-US" sz="2800" b="1">
                <a:latin typeface="Times New Roman" panose="02020603050405020304" pitchFamily="18" charset="0"/>
                <a:ea typeface="楷体" panose="02010609060101010101" pitchFamily="49" charset="-122"/>
                <a:sym typeface="Times New Roman" panose="02020603050405020304" pitchFamily="18" charset="0"/>
              </a:rPr>
              <a:t>生活中杀菌、防腐、腌制食品</a:t>
            </a:r>
          </a:p>
        </p:txBody>
      </p:sp>
      <p:grpSp>
        <p:nvGrpSpPr>
          <p:cNvPr id="36" name="组合 35"/>
          <p:cNvGrpSpPr/>
          <p:nvPr/>
        </p:nvGrpSpPr>
        <p:grpSpPr>
          <a:xfrm>
            <a:off x="545224" y="1734986"/>
            <a:ext cx="360000" cy="531940"/>
            <a:chOff x="3394427" y="1150179"/>
            <a:chExt cx="360000" cy="531940"/>
          </a:xfrm>
        </p:grpSpPr>
        <p:pic>
          <p:nvPicPr>
            <p:cNvPr id="37" name="图片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4427" y="1248895"/>
              <a:ext cx="360000" cy="360000"/>
            </a:xfrm>
            <a:prstGeom prst="rect">
              <a:avLst/>
            </a:prstGeom>
          </p:spPr>
        </p:pic>
        <p:sp>
          <p:nvSpPr>
            <p:cNvPr id="38" name="文本框 37"/>
            <p:cNvSpPr txBox="1"/>
            <p:nvPr/>
          </p:nvSpPr>
          <p:spPr>
            <a:xfrm>
              <a:off x="3399077" y="1150179"/>
              <a:ext cx="171675" cy="531940"/>
            </a:xfrm>
            <a:prstGeom prst="rect">
              <a:avLst/>
            </a:prstGeom>
            <a:noFill/>
          </p:spPr>
          <p:txBody>
            <a:bodyPr wrap="square" rtlCol="0">
              <a:spAutoFit/>
            </a:bodyPr>
            <a:lstStyle/>
            <a:p>
              <a:pPr>
                <a:lnSpc>
                  <a:spcPct val="110000"/>
                </a:lnSpc>
              </a:pPr>
              <a:r>
                <a:rPr lang="en-US" altLang="zh-CN" sz="2800" b="1">
                  <a:solidFill>
                    <a:schemeClr val="bg1"/>
                  </a:solidFill>
                  <a:latin typeface="Times New Roman" panose="02020603050405020304" pitchFamily="18" charset="0"/>
                  <a:ea typeface="楷体" panose="02010609060101010101" pitchFamily="49" charset="-122"/>
                  <a:sym typeface="Times New Roman" panose="02020603050405020304" pitchFamily="18" charset="0"/>
                </a:rPr>
                <a:t>5</a:t>
              </a:r>
              <a:endParaRPr lang="zh-CN" altLang="en-US" sz="2800" b="1">
                <a:solidFill>
                  <a:schemeClr val="bg1"/>
                </a:solidFill>
                <a:latin typeface="Times New Roman" panose="02020603050405020304" pitchFamily="18" charset="0"/>
                <a:ea typeface="楷体" panose="02010609060101010101" pitchFamily="49" charset="-122"/>
                <a:sym typeface="Times New Roman" panose="02020603050405020304" pitchFamily="18" charset="0"/>
              </a:endParaRPr>
            </a:p>
          </p:txBody>
        </p:sp>
      </p:grpSp>
      <p:sp>
        <p:nvSpPr>
          <p:cNvPr id="39" name="文本框 38"/>
          <p:cNvSpPr txBox="1"/>
          <p:nvPr/>
        </p:nvSpPr>
        <p:spPr>
          <a:xfrm>
            <a:off x="1051894" y="1734986"/>
            <a:ext cx="7920880" cy="527580"/>
          </a:xfrm>
          <a:prstGeom prst="rect">
            <a:avLst/>
          </a:prstGeom>
          <a:noFill/>
        </p:spPr>
        <p:txBody>
          <a:bodyPr wrap="square" rtlCol="0">
            <a:spAutoFit/>
          </a:bodyPr>
          <a:lstStyle/>
          <a:p>
            <a:pPr>
              <a:lnSpc>
                <a:spcPct val="110000"/>
              </a:lnSpc>
            </a:pPr>
            <a:r>
              <a:rPr lang="zh-CN" altLang="en-US" sz="2800" b="1">
                <a:latin typeface="Times New Roman" panose="02020603050405020304" pitchFamily="18" charset="0"/>
                <a:ea typeface="楷体" panose="02010609060101010101" pitchFamily="49" charset="-122"/>
                <a:sym typeface="Times New Roman" panose="02020603050405020304" pitchFamily="18" charset="0"/>
              </a:rPr>
              <a:t>鉴别不同种类的溶液（如</a:t>
            </a:r>
            <a:r>
              <a:rPr lang="en-US" altLang="zh-CN" sz="2800" b="1">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KNO</a:t>
            </a:r>
            <a:r>
              <a:rPr lang="en-US" altLang="zh-CN" sz="2800" b="1" baseline="-250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3</a:t>
            </a:r>
            <a:r>
              <a:rPr lang="zh-CN" altLang="en-US" sz="2800" b="1">
                <a:latin typeface="Times New Roman" panose="02020603050405020304" pitchFamily="18" charset="0"/>
                <a:ea typeface="楷体" panose="02010609060101010101" pitchFamily="49" charset="-122"/>
                <a:sym typeface="Times New Roman" panose="02020603050405020304" pitchFamily="18" charset="0"/>
              </a:rPr>
              <a:t>溶液和蔗糖溶液）</a:t>
            </a:r>
          </a:p>
        </p:txBody>
      </p:sp>
      <p:grpSp>
        <p:nvGrpSpPr>
          <p:cNvPr id="40" name="组合 39"/>
          <p:cNvGrpSpPr/>
          <p:nvPr/>
        </p:nvGrpSpPr>
        <p:grpSpPr>
          <a:xfrm>
            <a:off x="1267918" y="2262566"/>
            <a:ext cx="8956610" cy="3163699"/>
            <a:chOff x="5201265" y="5426477"/>
            <a:chExt cx="17913220" cy="6327398"/>
          </a:xfrm>
        </p:grpSpPr>
        <p:pic>
          <p:nvPicPr>
            <p:cNvPr id="41" name="图片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5183" y="5426477"/>
              <a:ext cx="17639286" cy="6327398"/>
            </a:xfrm>
            <a:prstGeom prst="rect">
              <a:avLst/>
            </a:prstGeom>
          </p:spPr>
        </p:pic>
        <p:sp>
          <p:nvSpPr>
            <p:cNvPr id="42" name="文本框 41"/>
            <p:cNvSpPr txBox="1"/>
            <p:nvPr/>
          </p:nvSpPr>
          <p:spPr>
            <a:xfrm>
              <a:off x="5235185" y="5816189"/>
              <a:ext cx="2845932" cy="2003112"/>
            </a:xfrm>
            <a:prstGeom prst="rect">
              <a:avLst/>
            </a:prstGeom>
            <a:noFill/>
          </p:spPr>
          <p:txBody>
            <a:bodyPr wrap="square" rtlCol="0">
              <a:spAutoFit/>
            </a:bodyPr>
            <a:lstStyle/>
            <a:p>
              <a:pPr>
                <a:lnSpc>
                  <a:spcPct val="110000"/>
                </a:lnSpc>
              </a:pPr>
              <a:r>
                <a:rPr lang="zh-CN" altLang="en-US" sz="2800" b="1">
                  <a:latin typeface="Times New Roman" panose="02020603050405020304" pitchFamily="18" charset="0"/>
                  <a:ea typeface="楷体" panose="02010609060101010101" pitchFamily="49" charset="-122"/>
                  <a:sym typeface="Times New Roman" panose="02020603050405020304" pitchFamily="18" charset="0"/>
                </a:rPr>
                <a:t>成熟植</a:t>
              </a:r>
              <a:endParaRPr lang="en-US" altLang="zh-CN" sz="2800" b="1">
                <a:latin typeface="Times New Roman" panose="02020603050405020304" pitchFamily="18" charset="0"/>
                <a:ea typeface="楷体" panose="02010609060101010101" pitchFamily="49" charset="-122"/>
                <a:sym typeface="Times New Roman" panose="02020603050405020304" pitchFamily="18" charset="0"/>
              </a:endParaRPr>
            </a:p>
            <a:p>
              <a:pPr>
                <a:lnSpc>
                  <a:spcPct val="110000"/>
                </a:lnSpc>
              </a:pPr>
              <a:r>
                <a:rPr lang="zh-CN" altLang="en-US" sz="2800" b="1">
                  <a:latin typeface="Times New Roman" panose="02020603050405020304" pitchFamily="18" charset="0"/>
                  <a:ea typeface="楷体" panose="02010609060101010101" pitchFamily="49" charset="-122"/>
                  <a:sym typeface="Times New Roman" panose="02020603050405020304" pitchFamily="18" charset="0"/>
                </a:rPr>
                <a:t>物细胞</a:t>
              </a:r>
            </a:p>
          </p:txBody>
        </p:sp>
        <p:sp>
          <p:nvSpPr>
            <p:cNvPr id="43" name="文本框 42"/>
            <p:cNvSpPr txBox="1"/>
            <p:nvPr/>
          </p:nvSpPr>
          <p:spPr>
            <a:xfrm>
              <a:off x="5201265" y="8770267"/>
              <a:ext cx="2959468" cy="2003112"/>
            </a:xfrm>
            <a:prstGeom prst="rect">
              <a:avLst/>
            </a:prstGeom>
            <a:noFill/>
          </p:spPr>
          <p:txBody>
            <a:bodyPr wrap="square" rtlCol="0">
              <a:spAutoFit/>
            </a:bodyPr>
            <a:lstStyle/>
            <a:p>
              <a:pPr>
                <a:lnSpc>
                  <a:spcPct val="110000"/>
                </a:lnSpc>
              </a:pPr>
              <a:r>
                <a:rPr lang="zh-CN" altLang="en-US" sz="2800" b="1">
                  <a:latin typeface="Times New Roman" panose="02020603050405020304" pitchFamily="18" charset="0"/>
                  <a:ea typeface="楷体" panose="02010609060101010101" pitchFamily="49" charset="-122"/>
                  <a:sym typeface="Times New Roman" panose="02020603050405020304" pitchFamily="18" charset="0"/>
                </a:rPr>
                <a:t>不同种</a:t>
              </a:r>
              <a:endParaRPr lang="en-US" altLang="zh-CN" sz="2800" b="1">
                <a:latin typeface="Times New Roman" panose="02020603050405020304" pitchFamily="18" charset="0"/>
                <a:ea typeface="楷体" panose="02010609060101010101" pitchFamily="49" charset="-122"/>
                <a:sym typeface="Times New Roman" panose="02020603050405020304" pitchFamily="18" charset="0"/>
              </a:endParaRPr>
            </a:p>
            <a:p>
              <a:pPr>
                <a:lnSpc>
                  <a:spcPct val="110000"/>
                </a:lnSpc>
              </a:pPr>
              <a:r>
                <a:rPr lang="zh-CN" altLang="en-US" sz="2800" b="1">
                  <a:latin typeface="Times New Roman" panose="02020603050405020304" pitchFamily="18" charset="0"/>
                  <a:ea typeface="楷体" panose="02010609060101010101" pitchFamily="49" charset="-122"/>
                  <a:sym typeface="Times New Roman" panose="02020603050405020304" pitchFamily="18" charset="0"/>
                </a:rPr>
                <a:t>类溶液</a:t>
              </a:r>
            </a:p>
          </p:txBody>
        </p:sp>
        <p:sp>
          <p:nvSpPr>
            <p:cNvPr id="44" name="文本框 43"/>
            <p:cNvSpPr txBox="1"/>
            <p:nvPr/>
          </p:nvSpPr>
          <p:spPr>
            <a:xfrm>
              <a:off x="9480983" y="8176977"/>
              <a:ext cx="1968602" cy="1055160"/>
            </a:xfrm>
            <a:prstGeom prst="rect">
              <a:avLst/>
            </a:prstGeom>
            <a:noFill/>
          </p:spPr>
          <p:txBody>
            <a:bodyPr wrap="square" rtlCol="0">
              <a:spAutoFit/>
            </a:bodyPr>
            <a:lstStyle/>
            <a:p>
              <a:pPr>
                <a:lnSpc>
                  <a:spcPct val="110000"/>
                </a:lnSpc>
              </a:pPr>
              <a:r>
                <a:rPr lang="zh-CN" altLang="en-US" sz="2800" b="1">
                  <a:latin typeface="Times New Roman" panose="02020603050405020304" pitchFamily="18" charset="0"/>
                  <a:ea typeface="楷体" panose="02010609060101010101" pitchFamily="49" charset="-122"/>
                  <a:sym typeface="Times New Roman" panose="02020603050405020304" pitchFamily="18" charset="0"/>
                </a:rPr>
                <a:t>镜检</a:t>
              </a:r>
            </a:p>
          </p:txBody>
        </p:sp>
        <p:sp>
          <p:nvSpPr>
            <p:cNvPr id="45" name="文本框 44"/>
            <p:cNvSpPr txBox="1"/>
            <p:nvPr/>
          </p:nvSpPr>
          <p:spPr>
            <a:xfrm>
              <a:off x="13369415" y="5838827"/>
              <a:ext cx="3515342" cy="2003112"/>
            </a:xfrm>
            <a:prstGeom prst="rect">
              <a:avLst/>
            </a:prstGeom>
            <a:noFill/>
          </p:spPr>
          <p:txBody>
            <a:bodyPr wrap="square" rtlCol="0">
              <a:spAutoFit/>
            </a:bodyPr>
            <a:lstStyle/>
            <a:p>
              <a:pPr algn="ctr">
                <a:lnSpc>
                  <a:spcPct val="110000"/>
                </a:lnSpc>
              </a:pPr>
              <a:r>
                <a:rPr lang="zh-CN" altLang="en-US" sz="2800" b="1">
                  <a:latin typeface="Times New Roman" panose="02020603050405020304" pitchFamily="18" charset="0"/>
                  <a:ea typeface="楷体" panose="02010609060101010101" pitchFamily="49" charset="-122"/>
                  <a:sym typeface="Times New Roman" panose="02020603050405020304" pitchFamily="18" charset="0"/>
                </a:rPr>
                <a:t>只发生</a:t>
              </a:r>
              <a:endParaRPr lang="en-US" altLang="zh-CN" sz="2800" b="1">
                <a:latin typeface="Times New Roman" panose="02020603050405020304" pitchFamily="18" charset="0"/>
                <a:ea typeface="楷体" panose="02010609060101010101" pitchFamily="49" charset="-122"/>
                <a:sym typeface="Times New Roman" panose="02020603050405020304" pitchFamily="18" charset="0"/>
              </a:endParaRPr>
            </a:p>
            <a:p>
              <a:pPr algn="ctr">
                <a:lnSpc>
                  <a:spcPct val="110000"/>
                </a:lnSpc>
              </a:pPr>
              <a:r>
                <a:rPr lang="zh-CN" altLang="en-US" sz="2800" b="1">
                  <a:latin typeface="Times New Roman" panose="02020603050405020304" pitchFamily="18" charset="0"/>
                  <a:ea typeface="楷体" panose="02010609060101010101" pitchFamily="49" charset="-122"/>
                  <a:sym typeface="Times New Roman" panose="02020603050405020304" pitchFamily="18" charset="0"/>
                </a:rPr>
                <a:t>质壁分离</a:t>
              </a:r>
            </a:p>
          </p:txBody>
        </p:sp>
        <p:sp>
          <p:nvSpPr>
            <p:cNvPr id="46" name="文本框 45"/>
            <p:cNvSpPr txBox="1"/>
            <p:nvPr/>
          </p:nvSpPr>
          <p:spPr>
            <a:xfrm>
              <a:off x="12836083" y="8813201"/>
              <a:ext cx="4627510" cy="2003112"/>
            </a:xfrm>
            <a:prstGeom prst="rect">
              <a:avLst/>
            </a:prstGeom>
            <a:noFill/>
          </p:spPr>
          <p:txBody>
            <a:bodyPr wrap="square" rtlCol="0">
              <a:spAutoFit/>
            </a:bodyPr>
            <a:lstStyle/>
            <a:p>
              <a:pPr algn="ctr">
                <a:lnSpc>
                  <a:spcPct val="110000"/>
                </a:lnSpc>
              </a:pPr>
              <a:r>
                <a:rPr lang="zh-CN" altLang="en-US" sz="2800" b="1">
                  <a:latin typeface="Times New Roman" panose="02020603050405020304" pitchFamily="18" charset="0"/>
                  <a:ea typeface="楷体" panose="02010609060101010101" pitchFamily="49" charset="-122"/>
                  <a:sym typeface="Times New Roman" panose="02020603050405020304" pitchFamily="18" charset="0"/>
                </a:rPr>
                <a:t>质壁分离</a:t>
              </a:r>
              <a:endParaRPr lang="en-US" altLang="zh-CN" sz="2800" b="1">
                <a:latin typeface="Times New Roman" panose="02020603050405020304" pitchFamily="18" charset="0"/>
                <a:ea typeface="楷体" panose="02010609060101010101" pitchFamily="49" charset="-122"/>
                <a:sym typeface="Times New Roman" panose="02020603050405020304" pitchFamily="18" charset="0"/>
              </a:endParaRPr>
            </a:p>
            <a:p>
              <a:pPr algn="ctr">
                <a:lnSpc>
                  <a:spcPct val="110000"/>
                </a:lnSpc>
              </a:pPr>
              <a:r>
                <a:rPr lang="zh-CN" altLang="en-US" sz="2800" b="1">
                  <a:latin typeface="Times New Roman" panose="02020603050405020304" pitchFamily="18" charset="0"/>
                  <a:ea typeface="楷体" panose="02010609060101010101" pitchFamily="49" charset="-122"/>
                  <a:sym typeface="Times New Roman" panose="02020603050405020304" pitchFamily="18" charset="0"/>
                </a:rPr>
                <a:t>后自动复原</a:t>
              </a:r>
            </a:p>
          </p:txBody>
        </p:sp>
        <p:sp>
          <p:nvSpPr>
            <p:cNvPr id="47" name="文本框 46"/>
            <p:cNvSpPr txBox="1"/>
            <p:nvPr/>
          </p:nvSpPr>
          <p:spPr>
            <a:xfrm>
              <a:off x="18226246" y="5426477"/>
              <a:ext cx="4743754" cy="2951064"/>
            </a:xfrm>
            <a:prstGeom prst="rect">
              <a:avLst/>
            </a:prstGeom>
            <a:noFill/>
          </p:spPr>
          <p:txBody>
            <a:bodyPr wrap="square" rtlCol="0">
              <a:spAutoFit/>
            </a:bodyPr>
            <a:lstStyle/>
            <a:p>
              <a:pPr>
                <a:lnSpc>
                  <a:spcPct val="110000"/>
                </a:lnSpc>
              </a:pPr>
              <a:r>
                <a:rPr lang="zh-CN" altLang="en-US" sz="2800" b="1">
                  <a:latin typeface="Times New Roman" panose="02020603050405020304" pitchFamily="18" charset="0"/>
                  <a:ea typeface="楷体" panose="02010609060101010101" pitchFamily="49" charset="-122"/>
                  <a:sym typeface="Times New Roman" panose="02020603050405020304" pitchFamily="18" charset="0"/>
                </a:rPr>
                <a:t>溶质不能透过半透膜（如蔗糖溶液）</a:t>
              </a:r>
            </a:p>
          </p:txBody>
        </p:sp>
        <p:sp>
          <p:nvSpPr>
            <p:cNvPr id="48" name="文本框 47"/>
            <p:cNvSpPr txBox="1"/>
            <p:nvPr/>
          </p:nvSpPr>
          <p:spPr>
            <a:xfrm>
              <a:off x="18275201" y="8639145"/>
              <a:ext cx="4839284" cy="2951064"/>
            </a:xfrm>
            <a:prstGeom prst="rect">
              <a:avLst/>
            </a:prstGeom>
            <a:noFill/>
          </p:spPr>
          <p:txBody>
            <a:bodyPr wrap="square" rtlCol="0">
              <a:spAutoFit/>
            </a:bodyPr>
            <a:lstStyle/>
            <a:p>
              <a:pPr>
                <a:lnSpc>
                  <a:spcPct val="110000"/>
                </a:lnSpc>
              </a:pPr>
              <a:r>
                <a:rPr lang="zh-CN" altLang="en-US" sz="2800" b="1">
                  <a:latin typeface="Times New Roman" panose="02020603050405020304" pitchFamily="18" charset="0"/>
                  <a:ea typeface="楷体" panose="02010609060101010101" pitchFamily="49" charset="-122"/>
                  <a:sym typeface="Times New Roman" panose="02020603050405020304" pitchFamily="18" charset="0"/>
                </a:rPr>
                <a:t>溶质能透过半透膜（如</a:t>
              </a:r>
              <a:r>
                <a:rPr lang="en-US" altLang="zh-CN" sz="2800" b="1">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KNO</a:t>
              </a:r>
              <a:r>
                <a:rPr lang="en-US" altLang="zh-CN" sz="2800" b="1" baseline="-25000">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3</a:t>
              </a:r>
              <a:r>
                <a:rPr lang="zh-CN" altLang="en-US" sz="2800" b="1">
                  <a:latin typeface="Times New Roman" panose="02020603050405020304" pitchFamily="18" charset="0"/>
                  <a:ea typeface="楷体" panose="02010609060101010101" pitchFamily="49" charset="-122"/>
                  <a:sym typeface="Times New Roman" panose="02020603050405020304" pitchFamily="18" charset="0"/>
                </a:rPr>
                <a:t>溶液）</a:t>
              </a:r>
            </a:p>
          </p:txBody>
        </p:sp>
      </p:gr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2"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indefinite"/>
                            </p:stCondLst>
                          </p:cTn>
                        </p:par>
                        <p:par>
                          <p:cTn id="11" fill="hold" nodeType="after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500" fill="hold"/>
                                        <p:tgtEl>
                                          <p:spTgt spid="40"/>
                                        </p:tgtEl>
                                        <p:attrNameLst>
                                          <p:attrName>ppt_x</p:attrName>
                                        </p:attrNameLst>
                                      </p:cBhvr>
                                      <p:tavLst>
                                        <p:tav tm="0">
                                          <p:val>
                                            <p:strVal val="#ppt_x"/>
                                          </p:val>
                                        </p:tav>
                                        <p:tav tm="100000">
                                          <p:val>
                                            <p:strVal val="#ppt_x"/>
                                          </p:val>
                                        </p:tav>
                                      </p:tavLst>
                                    </p:anim>
                                    <p:anim calcmode="lin" valueType="num">
                                      <p:cBhvr additive="base">
                                        <p:cTn id="1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indefinite"/>
                            </p:stCondLst>
                          </p:cTn>
                        </p:par>
                        <p:par>
                          <p:cTn id="18" fill="hold" nodeType="after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indefinite"/>
                            </p:stCondLst>
                          </p:cTn>
                        </p:par>
                        <p:par>
                          <p:cTn id="25" fill="hold" nodeType="after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ppt_x"/>
                                          </p:val>
                                        </p:tav>
                                        <p:tav tm="100000">
                                          <p:val>
                                            <p:strVal val="#ppt_x"/>
                                          </p:val>
                                        </p:tav>
                                      </p:tavLst>
                                    </p:anim>
                                    <p:anim calcmode="lin" valueType="num">
                                      <p:cBhvr additive="base">
                                        <p:cTn id="2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indefinite"/>
                            </p:stCondLst>
                          </p:cTn>
                        </p:par>
                        <p:par>
                          <p:cTn id="32" fill="hold" nodeType="after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indefinite"/>
                            </p:stCondLst>
                          </p:cTn>
                        </p:par>
                        <p:par>
                          <p:cTn id="39" fill="hold" nodeType="afterGroup">
                            <p:stCondLst>
                              <p:cond delay="0"/>
                            </p:stCondLst>
                            <p:childTnLst>
                              <p:par>
                                <p:cTn id="40" presetID="2" presetClass="entr" presetSubtype="4" fill="hold" grpId="1"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fill="hold"/>
                                        <p:tgtEl>
                                          <p:spTgt spid="35"/>
                                        </p:tgtEl>
                                        <p:attrNameLst>
                                          <p:attrName>ppt_x</p:attrName>
                                        </p:attrNameLst>
                                      </p:cBhvr>
                                      <p:tavLst>
                                        <p:tav tm="0">
                                          <p:val>
                                            <p:strVal val="#ppt_x"/>
                                          </p:val>
                                        </p:tav>
                                        <p:tav tm="100000">
                                          <p:val>
                                            <p:strVal val="#ppt_x"/>
                                          </p:val>
                                        </p:tav>
                                      </p:tavLst>
                                    </p:anim>
                                    <p:anim calcmode="lin" valueType="num">
                                      <p:cBhvr additive="base">
                                        <p:cTn id="4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1"/>
      <p:bldP spid="39" grpId="2"/>
    </p:bldLst>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6" name="组合 5"/>
          <p:cNvGrpSpPr/>
          <p:nvPr/>
        </p:nvGrpSpPr>
        <p:grpSpPr>
          <a:xfrm>
            <a:off x="777241" y="350521"/>
            <a:ext cx="3220726" cy="688513"/>
            <a:chOff x="777241" y="350521"/>
            <a:chExt cx="3220726" cy="688513"/>
          </a:xfrm>
        </p:grpSpPr>
        <p:sp>
          <p:nvSpPr>
            <p:cNvPr id="8" name="TextBox 2"/>
            <p:cNvSpPr txBox="1"/>
            <p:nvPr/>
          </p:nvSpPr>
          <p:spPr>
            <a:xfrm>
              <a:off x="777241" y="350521"/>
              <a:ext cx="2995690" cy="461663"/>
            </a:xfrm>
            <a:prstGeom prst="rect">
              <a:avLst/>
            </a:prstGeom>
            <a:noFill/>
          </p:spPr>
          <p:txBody>
            <a:bodyPr wrap="square" lIns="91438" tIns="45719" rIns="91438" bIns="45719" rtlCol="0">
              <a:spAutoFit/>
            </a:bodyPr>
            <a:lstStyle/>
            <a:p>
              <a:r>
                <a:rPr lang="zh-CN" altLang="en-US" sz="2400">
                  <a:latin typeface="Times New Roman" panose="02020603050405020304" pitchFamily="18" charset="0"/>
                  <a:ea typeface="楷体" panose="02010609060101010101" pitchFamily="49" charset="-122"/>
                  <a:sym typeface="Times New Roman" panose="02020603050405020304" pitchFamily="18" charset="0"/>
                </a:rPr>
                <a:t>水进出细胞的原因</a:t>
              </a:r>
            </a:p>
          </p:txBody>
        </p:sp>
        <p:sp>
          <p:nvSpPr>
            <p:cNvPr id="9" name="矩形 8"/>
            <p:cNvSpPr/>
            <p:nvPr/>
          </p:nvSpPr>
          <p:spPr>
            <a:xfrm>
              <a:off x="781131" y="662202"/>
              <a:ext cx="3216836" cy="376832"/>
            </a:xfrm>
            <a:prstGeom prst="rect">
              <a:avLst/>
            </a:prstGeom>
          </p:spPr>
          <p:txBody>
            <a:bodyPr vert="horz" wrap="square" lIns="91438" tIns="45719" rIns="91438" bIns="45719">
              <a:spAutoFit/>
            </a:bodyPr>
            <a:lstStyle/>
            <a:p>
              <a:pPr fontAlgn="base">
                <a:lnSpc>
                  <a:spcPct val="150000"/>
                </a:lnSpc>
              </a:pPr>
              <a:r>
                <a:rPr lang="en-US" altLang="zh-CN" sz="140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The principle of water in and out of cells</a:t>
              </a:r>
            </a:p>
          </p:txBody>
        </p:sp>
      </p:grpSp>
      <p:sp>
        <p:nvSpPr>
          <p:cNvPr id="10" name="矩形 9"/>
          <p:cNvSpPr/>
          <p:nvPr/>
        </p:nvSpPr>
        <p:spPr>
          <a:xfrm>
            <a:off x="0" y="464344"/>
            <a:ext cx="54522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11" name="矩形 10"/>
          <p:cNvSpPr/>
          <p:nvPr/>
        </p:nvSpPr>
        <p:spPr>
          <a:xfrm>
            <a:off x="602456" y="464344"/>
            <a:ext cx="16780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pic>
        <p:nvPicPr>
          <p:cNvPr id="49" name="图片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259" y="1606500"/>
            <a:ext cx="9586404" cy="4663702"/>
          </a:xfrm>
          <a:prstGeom prst="rect">
            <a:avLst/>
          </a:prstGeom>
        </p:spPr>
      </p:pic>
      <p:pic>
        <p:nvPicPr>
          <p:cNvPr id="50" name="图片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314" y="5419318"/>
            <a:ext cx="979934" cy="1092710"/>
          </a:xfrm>
          <a:prstGeom prst="rect">
            <a:avLst/>
          </a:prstGeom>
        </p:spPr>
      </p:pic>
      <p:pic>
        <p:nvPicPr>
          <p:cNvPr id="51" name="图片 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5127" y="5341500"/>
            <a:ext cx="1110999" cy="1249683"/>
          </a:xfrm>
          <a:prstGeom prst="rect">
            <a:avLst/>
          </a:prstGeom>
        </p:spPr>
      </p:pic>
      <p:pic>
        <p:nvPicPr>
          <p:cNvPr id="52" name="图片 5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4005" y="5419318"/>
            <a:ext cx="1060706" cy="1135383"/>
          </a:xfrm>
          <a:prstGeom prst="rect">
            <a:avLst/>
          </a:prstGeom>
        </p:spPr>
      </p:pic>
      <p:pic>
        <p:nvPicPr>
          <p:cNvPr id="53" name="图片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2545" y="5251500"/>
            <a:ext cx="961646" cy="1130811"/>
          </a:xfrm>
          <a:prstGeom prst="rect">
            <a:avLst/>
          </a:prstGeom>
        </p:spPr>
      </p:pic>
      <p:pic>
        <p:nvPicPr>
          <p:cNvPr id="54" name="图片 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4619" y="5251500"/>
            <a:ext cx="952502" cy="1121667"/>
          </a:xfrm>
          <a:prstGeom prst="rect">
            <a:avLst/>
          </a:prstGeom>
        </p:spPr>
      </p:pic>
      <p:pic>
        <p:nvPicPr>
          <p:cNvPr id="55" name="图片 5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29629" y="5251500"/>
            <a:ext cx="961646" cy="1124715"/>
          </a:xfrm>
          <a:prstGeom prst="rect">
            <a:avLst/>
          </a:prstGeom>
        </p:spPr>
      </p:pic>
      <p:sp>
        <p:nvSpPr>
          <p:cNvPr id="56" name="文本框 55"/>
          <p:cNvSpPr txBox="1"/>
          <p:nvPr/>
        </p:nvSpPr>
        <p:spPr>
          <a:xfrm>
            <a:off x="2898543" y="1601429"/>
            <a:ext cx="1654892" cy="372153"/>
          </a:xfrm>
          <a:prstGeom prst="rect">
            <a:avLst/>
          </a:prstGeom>
          <a:noFill/>
        </p:spPr>
        <p:txBody>
          <a:bodyPr wrap="square" rtlCol="0">
            <a:spAutoFit/>
          </a:bodyPr>
          <a:lstStyle/>
          <a:p>
            <a:pPr>
              <a:lnSpc>
                <a:spcPct val="110000"/>
              </a:lnSpc>
            </a:pPr>
            <a:r>
              <a:rPr lang="zh-CN" altLang="en-US">
                <a:solidFill>
                  <a:schemeClr val="bg1"/>
                </a:solidFill>
                <a:latin typeface="Times New Roman" panose="02020603050405020304" pitchFamily="18" charset="0"/>
                <a:ea typeface="楷体" panose="02010609060101010101" pitchFamily="49" charset="-122"/>
                <a:sym typeface="Times New Roman" panose="02020603050405020304" pitchFamily="18" charset="0"/>
              </a:rPr>
              <a:t>动物细胞</a:t>
            </a:r>
          </a:p>
        </p:txBody>
      </p:sp>
      <p:sp>
        <p:nvSpPr>
          <p:cNvPr id="57" name="文本框 56"/>
          <p:cNvSpPr txBox="1"/>
          <p:nvPr/>
        </p:nvSpPr>
        <p:spPr>
          <a:xfrm>
            <a:off x="7828180" y="1597177"/>
            <a:ext cx="1654892" cy="372153"/>
          </a:xfrm>
          <a:prstGeom prst="rect">
            <a:avLst/>
          </a:prstGeom>
          <a:noFill/>
        </p:spPr>
        <p:txBody>
          <a:bodyPr wrap="square" rtlCol="0">
            <a:spAutoFit/>
          </a:bodyPr>
          <a:lstStyle>
            <a:defPPr>
              <a:defRPr lang="zh-CN"/>
            </a:defPPr>
            <a:lvl1pPr>
              <a:lnSpc>
                <a:spcPct val="110000"/>
              </a:lnSpc>
              <a:defRPr>
                <a:solidFill>
                  <a:schemeClr val="bg1"/>
                </a:solidFill>
                <a:latin typeface="黑体" panose="02010609060101010101" pitchFamily="49" charset="-122"/>
                <a:ea typeface="黑体" panose="02010609060101010101" pitchFamily="49" charset="-122"/>
              </a:defRPr>
            </a:lvl1pPr>
          </a:lstStyle>
          <a:p>
            <a:r>
              <a:rPr lang="zh-CN" altLang="en-US">
                <a:latin typeface="Times New Roman" panose="02020603050405020304" pitchFamily="18" charset="0"/>
                <a:ea typeface="楷体" panose="02010609060101010101" pitchFamily="49" charset="-122"/>
                <a:sym typeface="Times New Roman" panose="02020603050405020304" pitchFamily="18" charset="0"/>
              </a:rPr>
              <a:t>植物细胞</a:t>
            </a:r>
          </a:p>
        </p:txBody>
      </p:sp>
      <p:sp>
        <p:nvSpPr>
          <p:cNvPr id="58" name="文本框 57"/>
          <p:cNvSpPr txBox="1"/>
          <p:nvPr/>
        </p:nvSpPr>
        <p:spPr>
          <a:xfrm>
            <a:off x="5539611" y="2228791"/>
            <a:ext cx="842788" cy="372153"/>
          </a:xfrm>
          <a:prstGeom prst="rect">
            <a:avLst/>
          </a:prstGeom>
          <a:noFill/>
        </p:spPr>
        <p:txBody>
          <a:bodyPr wrap="square" rtlCol="0">
            <a:spAutoFit/>
          </a:bodyPr>
          <a:lstStyle/>
          <a:p>
            <a:pPr>
              <a:lnSpc>
                <a:spcPct val="110000"/>
              </a:lnSpc>
            </a:pPr>
            <a:r>
              <a:rPr lang="zh-CN" altLang="en-US" b="1">
                <a:latin typeface="Times New Roman" panose="02020603050405020304" pitchFamily="18" charset="0"/>
                <a:ea typeface="楷体" panose="02010609060101010101" pitchFamily="49" charset="-122"/>
                <a:sym typeface="Times New Roman" panose="02020603050405020304" pitchFamily="18" charset="0"/>
              </a:rPr>
              <a:t>条件</a:t>
            </a:r>
          </a:p>
        </p:txBody>
      </p:sp>
      <p:sp>
        <p:nvSpPr>
          <p:cNvPr id="59" name="文本框 58"/>
          <p:cNvSpPr txBox="1"/>
          <p:nvPr/>
        </p:nvSpPr>
        <p:spPr>
          <a:xfrm>
            <a:off x="5539872" y="3002856"/>
            <a:ext cx="842788" cy="372153"/>
          </a:xfrm>
          <a:prstGeom prst="rect">
            <a:avLst/>
          </a:prstGeom>
          <a:noFill/>
        </p:spPr>
        <p:txBody>
          <a:bodyPr wrap="square" rtlCol="0">
            <a:spAutoFit/>
          </a:bodyPr>
          <a:lstStyle/>
          <a:p>
            <a:pPr>
              <a:lnSpc>
                <a:spcPct val="110000"/>
              </a:lnSpc>
            </a:pPr>
            <a:r>
              <a:rPr lang="zh-CN" altLang="en-US" b="1">
                <a:latin typeface="Times New Roman" panose="02020603050405020304" pitchFamily="18" charset="0"/>
                <a:ea typeface="楷体" panose="02010609060101010101" pitchFamily="49" charset="-122"/>
                <a:sym typeface="Times New Roman" panose="02020603050405020304" pitchFamily="18" charset="0"/>
              </a:rPr>
              <a:t>原理</a:t>
            </a:r>
          </a:p>
        </p:txBody>
      </p:sp>
      <p:sp>
        <p:nvSpPr>
          <p:cNvPr id="60" name="文本框 59"/>
          <p:cNvSpPr txBox="1"/>
          <p:nvPr/>
        </p:nvSpPr>
        <p:spPr>
          <a:xfrm>
            <a:off x="5568212" y="4577856"/>
            <a:ext cx="842788" cy="372153"/>
          </a:xfrm>
          <a:prstGeom prst="rect">
            <a:avLst/>
          </a:prstGeom>
          <a:noFill/>
        </p:spPr>
        <p:txBody>
          <a:bodyPr wrap="square" rtlCol="0">
            <a:spAutoFit/>
          </a:bodyPr>
          <a:lstStyle/>
          <a:p>
            <a:pPr>
              <a:lnSpc>
                <a:spcPct val="110000"/>
              </a:lnSpc>
            </a:pPr>
            <a:r>
              <a:rPr lang="zh-CN" altLang="en-US" b="1">
                <a:latin typeface="Times New Roman" panose="02020603050405020304" pitchFamily="18" charset="0"/>
                <a:ea typeface="楷体" panose="02010609060101010101" pitchFamily="49" charset="-122"/>
                <a:sym typeface="Times New Roman" panose="02020603050405020304" pitchFamily="18" charset="0"/>
              </a:rPr>
              <a:t>现象</a:t>
            </a:r>
          </a:p>
        </p:txBody>
      </p:sp>
      <p:sp>
        <p:nvSpPr>
          <p:cNvPr id="61" name="文本框 60"/>
          <p:cNvSpPr txBox="1"/>
          <p:nvPr/>
        </p:nvSpPr>
        <p:spPr>
          <a:xfrm>
            <a:off x="1655439" y="1993567"/>
            <a:ext cx="3468993" cy="372153"/>
          </a:xfrm>
          <a:prstGeom prst="rect">
            <a:avLst/>
          </a:prstGeom>
          <a:noFill/>
        </p:spPr>
        <p:txBody>
          <a:bodyPr wrap="square" rtlCol="0">
            <a:spAutoFit/>
          </a:bodyPr>
          <a:lstStyle/>
          <a:p>
            <a:pPr>
              <a:lnSpc>
                <a:spcPct val="110000"/>
              </a:lnSpc>
            </a:pPr>
            <a:r>
              <a:rPr lang="zh-CN" altLang="en-US" b="1">
                <a:latin typeface="Times New Roman" panose="02020603050405020304" pitchFamily="18" charset="0"/>
                <a:ea typeface="楷体" panose="02010609060101010101" pitchFamily="49" charset="-122"/>
                <a:sym typeface="Times New Roman" panose="02020603050405020304" pitchFamily="18" charset="0"/>
              </a:rPr>
              <a:t>①</a:t>
            </a:r>
            <a:r>
              <a:rPr lang="en-US" altLang="zh-CN" b="1">
                <a:latin typeface="Times New Roman" panose="02020603050405020304" pitchFamily="18" charset="0"/>
                <a:ea typeface="楷体" panose="02010609060101010101" pitchFamily="49" charset="-122"/>
                <a:sym typeface="Times New Roman" panose="02020603050405020304" pitchFamily="18" charset="0"/>
              </a:rPr>
              <a:t>___________</a:t>
            </a:r>
            <a:r>
              <a:rPr lang="zh-CN" altLang="en-US" b="1">
                <a:latin typeface="Times New Roman" panose="02020603050405020304" pitchFamily="18" charset="0"/>
                <a:ea typeface="楷体" panose="02010609060101010101" pitchFamily="49" charset="-122"/>
                <a:sym typeface="Times New Roman" panose="02020603050405020304" pitchFamily="18" charset="0"/>
              </a:rPr>
              <a:t>相当于半透性膜</a:t>
            </a:r>
          </a:p>
        </p:txBody>
      </p:sp>
      <p:sp>
        <p:nvSpPr>
          <p:cNvPr id="62" name="文本框 61"/>
          <p:cNvSpPr txBox="1"/>
          <p:nvPr/>
        </p:nvSpPr>
        <p:spPr>
          <a:xfrm>
            <a:off x="1647005" y="2470635"/>
            <a:ext cx="3892606" cy="372153"/>
          </a:xfrm>
          <a:prstGeom prst="rect">
            <a:avLst/>
          </a:prstGeom>
          <a:noFill/>
        </p:spPr>
        <p:txBody>
          <a:bodyPr wrap="square" rtlCol="0">
            <a:spAutoFit/>
          </a:bodyPr>
          <a:lstStyle/>
          <a:p>
            <a:pPr>
              <a:lnSpc>
                <a:spcPct val="110000"/>
              </a:lnSpc>
            </a:pPr>
            <a:r>
              <a:rPr lang="zh-CN" altLang="en-US" b="1">
                <a:latin typeface="Times New Roman" panose="02020603050405020304" pitchFamily="18" charset="0"/>
                <a:ea typeface="楷体" panose="02010609060101010101" pitchFamily="49" charset="-122"/>
                <a:sym typeface="Times New Roman" panose="02020603050405020304" pitchFamily="18" charset="0"/>
              </a:rPr>
              <a:t>②</a:t>
            </a:r>
            <a:r>
              <a:rPr lang="en-US" altLang="zh-CN" b="1">
                <a:latin typeface="Times New Roman" panose="02020603050405020304" pitchFamily="18" charset="0"/>
                <a:ea typeface="楷体" panose="02010609060101010101" pitchFamily="49" charset="-122"/>
                <a:sym typeface="Times New Roman" panose="02020603050405020304" pitchFamily="18" charset="0"/>
              </a:rPr>
              <a:t>_________________</a:t>
            </a:r>
            <a:r>
              <a:rPr lang="zh-CN" altLang="en-US" b="1">
                <a:latin typeface="Times New Roman" panose="02020603050405020304" pitchFamily="18" charset="0"/>
                <a:ea typeface="楷体" panose="02010609060101010101" pitchFamily="49" charset="-122"/>
                <a:sym typeface="Times New Roman" panose="02020603050405020304" pitchFamily="18" charset="0"/>
              </a:rPr>
              <a:t>具有浓度差</a:t>
            </a:r>
          </a:p>
        </p:txBody>
      </p:sp>
      <p:sp>
        <p:nvSpPr>
          <p:cNvPr id="63" name="文本框 62"/>
          <p:cNvSpPr txBox="1"/>
          <p:nvPr/>
        </p:nvSpPr>
        <p:spPr>
          <a:xfrm>
            <a:off x="6371341" y="1944000"/>
            <a:ext cx="4258087" cy="676852"/>
          </a:xfrm>
          <a:prstGeom prst="rect">
            <a:avLst/>
          </a:prstGeom>
          <a:noFill/>
        </p:spPr>
        <p:txBody>
          <a:bodyPr wrap="square" rtlCol="0">
            <a:spAutoFit/>
          </a:bodyPr>
          <a:lstStyle/>
          <a:p>
            <a:pPr>
              <a:lnSpc>
                <a:spcPct val="110000"/>
              </a:lnSpc>
            </a:pPr>
            <a:r>
              <a:rPr lang="zh-CN" altLang="en-US" b="1">
                <a:latin typeface="Times New Roman" panose="02020603050405020304" pitchFamily="18" charset="0"/>
                <a:ea typeface="楷体" panose="02010609060101010101" pitchFamily="49" charset="-122"/>
                <a:sym typeface="Times New Roman" panose="02020603050405020304" pitchFamily="18" charset="0"/>
              </a:rPr>
              <a:t>①</a:t>
            </a:r>
            <a:r>
              <a:rPr lang="en-US" altLang="zh-CN" b="1">
                <a:latin typeface="Times New Roman" panose="02020603050405020304" pitchFamily="18" charset="0"/>
                <a:ea typeface="楷体" panose="02010609060101010101" pitchFamily="49" charset="-122"/>
                <a:sym typeface="Times New Roman" panose="02020603050405020304" pitchFamily="18" charset="0"/>
              </a:rPr>
              <a:t>___________</a:t>
            </a:r>
            <a:r>
              <a:rPr lang="zh-CN" altLang="en-US" b="1">
                <a:latin typeface="Times New Roman" panose="02020603050405020304" pitchFamily="18" charset="0"/>
                <a:ea typeface="楷体" panose="02010609060101010101" pitchFamily="49" charset="-122"/>
                <a:sym typeface="Times New Roman" panose="02020603050405020304" pitchFamily="18" charset="0"/>
              </a:rPr>
              <a:t>（由细胞膜、液泡膜和两层之间的细胞质组成）相当于半透膜</a:t>
            </a:r>
          </a:p>
        </p:txBody>
      </p:sp>
      <p:sp>
        <p:nvSpPr>
          <p:cNvPr id="64" name="文本框 63"/>
          <p:cNvSpPr txBox="1"/>
          <p:nvPr/>
        </p:nvSpPr>
        <p:spPr>
          <a:xfrm>
            <a:off x="6378324" y="2588980"/>
            <a:ext cx="3871789" cy="372153"/>
          </a:xfrm>
          <a:prstGeom prst="rect">
            <a:avLst/>
          </a:prstGeom>
          <a:noFill/>
        </p:spPr>
        <p:txBody>
          <a:bodyPr wrap="square" rtlCol="0">
            <a:spAutoFit/>
          </a:bodyPr>
          <a:lstStyle/>
          <a:p>
            <a:pPr>
              <a:lnSpc>
                <a:spcPct val="110000"/>
              </a:lnSpc>
            </a:pPr>
            <a:r>
              <a:rPr lang="zh-CN" altLang="en-US" b="1">
                <a:latin typeface="Times New Roman" panose="02020603050405020304" pitchFamily="18" charset="0"/>
                <a:ea typeface="楷体" panose="02010609060101010101" pitchFamily="49" charset="-122"/>
                <a:sym typeface="Times New Roman" panose="02020603050405020304" pitchFamily="18" charset="0"/>
              </a:rPr>
              <a:t>②</a:t>
            </a:r>
            <a:r>
              <a:rPr lang="en-US" altLang="zh-CN" b="1">
                <a:latin typeface="Times New Roman" panose="02020603050405020304" pitchFamily="18" charset="0"/>
                <a:ea typeface="楷体" panose="02010609060101010101" pitchFamily="49" charset="-122"/>
                <a:sym typeface="Times New Roman" panose="02020603050405020304" pitchFamily="18" charset="0"/>
              </a:rPr>
              <a:t>_________________</a:t>
            </a:r>
            <a:r>
              <a:rPr lang="zh-CN" altLang="en-US" b="1">
                <a:latin typeface="Times New Roman" panose="02020603050405020304" pitchFamily="18" charset="0"/>
                <a:ea typeface="楷体" panose="02010609060101010101" pitchFamily="49" charset="-122"/>
                <a:sym typeface="Times New Roman" panose="02020603050405020304" pitchFamily="18" charset="0"/>
              </a:rPr>
              <a:t>具有浓度差</a:t>
            </a:r>
          </a:p>
        </p:txBody>
      </p:sp>
      <p:sp>
        <p:nvSpPr>
          <p:cNvPr id="65" name="文本框 64"/>
          <p:cNvSpPr txBox="1"/>
          <p:nvPr/>
        </p:nvSpPr>
        <p:spPr>
          <a:xfrm>
            <a:off x="2856354" y="2994199"/>
            <a:ext cx="2275427" cy="372153"/>
          </a:xfrm>
          <a:prstGeom prst="rect">
            <a:avLst/>
          </a:prstGeom>
          <a:noFill/>
        </p:spPr>
        <p:txBody>
          <a:bodyPr wrap="square" rtlCol="0">
            <a:spAutoFit/>
          </a:bodyPr>
          <a:lstStyle/>
          <a:p>
            <a:pPr>
              <a:lnSpc>
                <a:spcPct val="110000"/>
              </a:lnSpc>
            </a:pPr>
            <a:r>
              <a:rPr lang="zh-CN" altLang="en-US" b="1">
                <a:latin typeface="Times New Roman" panose="02020603050405020304" pitchFamily="18" charset="0"/>
                <a:ea typeface="楷体" panose="02010609060101010101" pitchFamily="49" charset="-122"/>
                <a:sym typeface="Times New Roman" panose="02020603050405020304" pitchFamily="18" charset="0"/>
              </a:rPr>
              <a:t>渗透作用</a:t>
            </a:r>
          </a:p>
        </p:txBody>
      </p:sp>
      <p:sp>
        <p:nvSpPr>
          <p:cNvPr id="66" name="文本框 65"/>
          <p:cNvSpPr txBox="1"/>
          <p:nvPr/>
        </p:nvSpPr>
        <p:spPr>
          <a:xfrm>
            <a:off x="7828180" y="2983409"/>
            <a:ext cx="2275427" cy="372153"/>
          </a:xfrm>
          <a:prstGeom prst="rect">
            <a:avLst/>
          </a:prstGeom>
          <a:noFill/>
        </p:spPr>
        <p:txBody>
          <a:bodyPr wrap="square" rtlCol="0">
            <a:spAutoFit/>
          </a:bodyPr>
          <a:lstStyle/>
          <a:p>
            <a:pPr>
              <a:lnSpc>
                <a:spcPct val="110000"/>
              </a:lnSpc>
            </a:pPr>
            <a:r>
              <a:rPr lang="zh-CN" altLang="en-US" b="1">
                <a:latin typeface="Times New Roman" panose="02020603050405020304" pitchFamily="18" charset="0"/>
                <a:ea typeface="楷体" panose="02010609060101010101" pitchFamily="49" charset="-122"/>
                <a:sym typeface="Times New Roman" panose="02020603050405020304" pitchFamily="18" charset="0"/>
              </a:rPr>
              <a:t>渗透作用</a:t>
            </a:r>
          </a:p>
        </p:txBody>
      </p:sp>
      <p:sp>
        <p:nvSpPr>
          <p:cNvPr id="67" name="文本框 66"/>
          <p:cNvSpPr txBox="1"/>
          <p:nvPr/>
        </p:nvSpPr>
        <p:spPr>
          <a:xfrm>
            <a:off x="1338933" y="3713630"/>
            <a:ext cx="1407786" cy="1590948"/>
          </a:xfrm>
          <a:prstGeom prst="rect">
            <a:avLst/>
          </a:prstGeom>
          <a:noFill/>
        </p:spPr>
        <p:txBody>
          <a:bodyPr wrap="square" rtlCol="0">
            <a:spAutoFit/>
          </a:bodyPr>
          <a:lstStyle/>
          <a:p>
            <a:pPr>
              <a:lnSpc>
                <a:spcPct val="110000"/>
              </a:lnSpc>
            </a:pPr>
            <a:r>
              <a:rPr lang="zh-CN" altLang="en-US" b="1">
                <a:latin typeface="Times New Roman" panose="02020603050405020304" pitchFamily="18" charset="0"/>
                <a:ea typeface="楷体" panose="02010609060101010101" pitchFamily="49" charset="-122"/>
                <a:sym typeface="Times New Roman" panose="02020603050405020304" pitchFamily="18" charset="0"/>
              </a:rPr>
              <a:t>当外界溶液浓度</a:t>
            </a:r>
            <a:r>
              <a:rPr lang="en-US" altLang="zh-CN" b="1">
                <a:latin typeface="Times New Roman" panose="02020603050405020304" pitchFamily="18" charset="0"/>
                <a:ea typeface="楷体" panose="02010609060101010101" pitchFamily="49" charset="-122"/>
                <a:sym typeface="Times New Roman" panose="02020603050405020304" pitchFamily="18" charset="0"/>
              </a:rPr>
              <a:t>______</a:t>
            </a:r>
            <a:r>
              <a:rPr lang="zh-CN" altLang="en-US" b="1">
                <a:latin typeface="Times New Roman" panose="02020603050405020304" pitchFamily="18" charset="0"/>
                <a:ea typeface="楷体" panose="02010609060101010101" pitchFamily="49" charset="-122"/>
                <a:sym typeface="Times New Roman" panose="02020603050405020304" pitchFamily="18" charset="0"/>
              </a:rPr>
              <a:t>细胞质浓度，细胞吸水膨胀</a:t>
            </a:r>
          </a:p>
        </p:txBody>
      </p:sp>
      <p:sp>
        <p:nvSpPr>
          <p:cNvPr id="68" name="文本框 67"/>
          <p:cNvSpPr txBox="1"/>
          <p:nvPr/>
        </p:nvSpPr>
        <p:spPr>
          <a:xfrm>
            <a:off x="2842871" y="3733652"/>
            <a:ext cx="1407786" cy="1590948"/>
          </a:xfrm>
          <a:prstGeom prst="rect">
            <a:avLst/>
          </a:prstGeom>
          <a:noFill/>
        </p:spPr>
        <p:txBody>
          <a:bodyPr wrap="square" rtlCol="0">
            <a:spAutoFit/>
          </a:bodyPr>
          <a:lstStyle/>
          <a:p>
            <a:pPr>
              <a:lnSpc>
                <a:spcPct val="110000"/>
              </a:lnSpc>
            </a:pPr>
            <a:r>
              <a:rPr lang="zh-CN" altLang="en-US" b="1">
                <a:latin typeface="Times New Roman" panose="02020603050405020304" pitchFamily="18" charset="0"/>
                <a:ea typeface="楷体" panose="02010609060101010101" pitchFamily="49" charset="-122"/>
                <a:sym typeface="Times New Roman" panose="02020603050405020304" pitchFamily="18" charset="0"/>
              </a:rPr>
              <a:t>当外界溶液浓度</a:t>
            </a:r>
            <a:r>
              <a:rPr lang="en-US" altLang="zh-CN" b="1">
                <a:latin typeface="Times New Roman" panose="02020603050405020304" pitchFamily="18" charset="0"/>
                <a:ea typeface="楷体" panose="02010609060101010101" pitchFamily="49" charset="-122"/>
                <a:sym typeface="Times New Roman" panose="02020603050405020304" pitchFamily="18" charset="0"/>
              </a:rPr>
              <a:t>______</a:t>
            </a:r>
            <a:r>
              <a:rPr lang="zh-CN" altLang="en-US" b="1">
                <a:latin typeface="Times New Roman" panose="02020603050405020304" pitchFamily="18" charset="0"/>
                <a:ea typeface="楷体" panose="02010609060101010101" pitchFamily="49" charset="-122"/>
                <a:sym typeface="Times New Roman" panose="02020603050405020304" pitchFamily="18" charset="0"/>
              </a:rPr>
              <a:t>细胞质浓度，细胞失水皱缩</a:t>
            </a:r>
          </a:p>
        </p:txBody>
      </p:sp>
      <p:sp>
        <p:nvSpPr>
          <p:cNvPr id="69" name="文本框 68"/>
          <p:cNvSpPr txBox="1"/>
          <p:nvPr/>
        </p:nvSpPr>
        <p:spPr>
          <a:xfrm>
            <a:off x="4240054" y="3761021"/>
            <a:ext cx="1407786" cy="1590948"/>
          </a:xfrm>
          <a:prstGeom prst="rect">
            <a:avLst/>
          </a:prstGeom>
          <a:noFill/>
        </p:spPr>
        <p:txBody>
          <a:bodyPr wrap="square" rtlCol="0">
            <a:spAutoFit/>
          </a:bodyPr>
          <a:lstStyle/>
          <a:p>
            <a:pPr>
              <a:lnSpc>
                <a:spcPct val="110000"/>
              </a:lnSpc>
            </a:pPr>
            <a:r>
              <a:rPr lang="zh-CN" altLang="en-US" b="1">
                <a:latin typeface="Times New Roman" panose="02020603050405020304" pitchFamily="18" charset="0"/>
                <a:ea typeface="楷体" panose="02010609060101010101" pitchFamily="49" charset="-122"/>
                <a:sym typeface="Times New Roman" panose="02020603050405020304" pitchFamily="18" charset="0"/>
              </a:rPr>
              <a:t>当外界溶液浓度</a:t>
            </a:r>
            <a:r>
              <a:rPr lang="en-US" altLang="zh-CN" b="1">
                <a:latin typeface="Times New Roman" panose="02020603050405020304" pitchFamily="18" charset="0"/>
                <a:ea typeface="楷体" panose="02010609060101010101" pitchFamily="49" charset="-122"/>
                <a:sym typeface="Times New Roman" panose="02020603050405020304" pitchFamily="18" charset="0"/>
              </a:rPr>
              <a:t>_____</a:t>
            </a:r>
          </a:p>
          <a:p>
            <a:pPr>
              <a:lnSpc>
                <a:spcPct val="110000"/>
              </a:lnSpc>
            </a:pPr>
            <a:r>
              <a:rPr lang="zh-CN" altLang="en-US" b="1">
                <a:latin typeface="Times New Roman" panose="02020603050405020304" pitchFamily="18" charset="0"/>
                <a:ea typeface="楷体" panose="02010609060101010101" pitchFamily="49" charset="-122"/>
                <a:sym typeface="Times New Roman" panose="02020603050405020304" pitchFamily="18" charset="0"/>
              </a:rPr>
              <a:t>细胞质浓度，细胞维持正常形态</a:t>
            </a:r>
          </a:p>
        </p:txBody>
      </p:sp>
      <p:sp>
        <p:nvSpPr>
          <p:cNvPr id="70" name="文本框 69"/>
          <p:cNvSpPr txBox="1"/>
          <p:nvPr/>
        </p:nvSpPr>
        <p:spPr>
          <a:xfrm>
            <a:off x="6096000" y="3585438"/>
            <a:ext cx="1407786" cy="1578574"/>
          </a:xfrm>
          <a:prstGeom prst="rect">
            <a:avLst/>
          </a:prstGeom>
          <a:noFill/>
        </p:spPr>
        <p:txBody>
          <a:bodyPr wrap="square" rtlCol="0">
            <a:spAutoFit/>
          </a:bodyPr>
          <a:lstStyle/>
          <a:p>
            <a:pPr>
              <a:lnSpc>
                <a:spcPct val="110000"/>
              </a:lnSpc>
            </a:pPr>
            <a:r>
              <a:rPr lang="zh-CN" altLang="en-US" b="1">
                <a:latin typeface="Times New Roman" panose="02020603050405020304" pitchFamily="18" charset="0"/>
                <a:ea typeface="楷体" panose="02010609060101010101" pitchFamily="49" charset="-122"/>
                <a:sym typeface="Times New Roman" panose="02020603050405020304" pitchFamily="18" charset="0"/>
              </a:rPr>
              <a:t>当外界溶液浓度</a:t>
            </a:r>
            <a:r>
              <a:rPr lang="en-US" altLang="zh-CN" b="1">
                <a:latin typeface="Times New Roman" panose="02020603050405020304" pitchFamily="18" charset="0"/>
                <a:ea typeface="楷体" panose="02010609060101010101" pitchFamily="49" charset="-122"/>
                <a:sym typeface="Times New Roman" panose="02020603050405020304" pitchFamily="18" charset="0"/>
              </a:rPr>
              <a:t>______</a:t>
            </a:r>
            <a:r>
              <a:rPr lang="zh-CN" altLang="en-US" b="1">
                <a:latin typeface="Times New Roman" panose="02020603050405020304" pitchFamily="18" charset="0"/>
                <a:ea typeface="楷体" panose="02010609060101010101" pitchFamily="49" charset="-122"/>
                <a:sym typeface="Times New Roman" panose="02020603050405020304" pitchFamily="18" charset="0"/>
              </a:rPr>
              <a:t>细胞液浓度，细胞发生质壁分离现象</a:t>
            </a:r>
          </a:p>
        </p:txBody>
      </p:sp>
      <p:sp>
        <p:nvSpPr>
          <p:cNvPr id="71" name="文本框 70"/>
          <p:cNvSpPr txBox="1"/>
          <p:nvPr/>
        </p:nvSpPr>
        <p:spPr>
          <a:xfrm>
            <a:off x="7581000" y="3591840"/>
            <a:ext cx="1732500" cy="1883272"/>
          </a:xfrm>
          <a:prstGeom prst="rect">
            <a:avLst/>
          </a:prstGeom>
          <a:noFill/>
        </p:spPr>
        <p:txBody>
          <a:bodyPr wrap="square" rtlCol="0">
            <a:spAutoFit/>
          </a:bodyPr>
          <a:lstStyle/>
          <a:p>
            <a:pPr>
              <a:lnSpc>
                <a:spcPct val="110000"/>
              </a:lnSpc>
            </a:pPr>
            <a:r>
              <a:rPr lang="zh-CN" altLang="en-US" b="1">
                <a:latin typeface="Times New Roman" panose="02020603050405020304" pitchFamily="18" charset="0"/>
                <a:ea typeface="楷体" panose="02010609060101010101" pitchFamily="49" charset="-122"/>
                <a:sym typeface="Times New Roman" panose="02020603050405020304" pitchFamily="18" charset="0"/>
              </a:rPr>
              <a:t>当外界溶液浓度</a:t>
            </a:r>
            <a:r>
              <a:rPr lang="en-US" altLang="zh-CN" b="1">
                <a:latin typeface="Times New Roman" panose="02020603050405020304" pitchFamily="18" charset="0"/>
                <a:ea typeface="楷体" panose="02010609060101010101" pitchFamily="49" charset="-122"/>
                <a:sym typeface="Times New Roman" panose="02020603050405020304" pitchFamily="18" charset="0"/>
              </a:rPr>
              <a:t>______</a:t>
            </a:r>
            <a:r>
              <a:rPr lang="zh-CN" altLang="en-US" b="1">
                <a:latin typeface="Times New Roman" panose="02020603050405020304" pitchFamily="18" charset="0"/>
                <a:ea typeface="楷体" panose="02010609060101010101" pitchFamily="49" charset="-122"/>
                <a:sym typeface="Times New Roman" panose="02020603050405020304" pitchFamily="18" charset="0"/>
              </a:rPr>
              <a:t>细胞液浓度，细胞吸水膨胀，由于存在细胞壁，细胞不会涨破</a:t>
            </a:r>
          </a:p>
        </p:txBody>
      </p:sp>
      <p:sp>
        <p:nvSpPr>
          <p:cNvPr id="72" name="文本框 71"/>
          <p:cNvSpPr txBox="1"/>
          <p:nvPr/>
        </p:nvSpPr>
        <p:spPr>
          <a:xfrm>
            <a:off x="9471000" y="3585438"/>
            <a:ext cx="1407786" cy="1590948"/>
          </a:xfrm>
          <a:prstGeom prst="rect">
            <a:avLst/>
          </a:prstGeom>
          <a:noFill/>
        </p:spPr>
        <p:txBody>
          <a:bodyPr wrap="square" rtlCol="0">
            <a:spAutoFit/>
          </a:bodyPr>
          <a:lstStyle/>
          <a:p>
            <a:pPr>
              <a:lnSpc>
                <a:spcPct val="110000"/>
              </a:lnSpc>
            </a:pPr>
            <a:r>
              <a:rPr lang="zh-CN" altLang="en-US" b="1">
                <a:latin typeface="Times New Roman" panose="02020603050405020304" pitchFamily="18" charset="0"/>
                <a:ea typeface="楷体" panose="02010609060101010101" pitchFamily="49" charset="-122"/>
                <a:sym typeface="Times New Roman" panose="02020603050405020304" pitchFamily="18" charset="0"/>
              </a:rPr>
              <a:t>当外界溶液浓度</a:t>
            </a:r>
            <a:r>
              <a:rPr lang="en-US" altLang="zh-CN" b="1">
                <a:latin typeface="Times New Roman" panose="02020603050405020304" pitchFamily="18" charset="0"/>
                <a:ea typeface="楷体" panose="02010609060101010101" pitchFamily="49" charset="-122"/>
                <a:sym typeface="Times New Roman" panose="02020603050405020304" pitchFamily="18" charset="0"/>
              </a:rPr>
              <a:t>______</a:t>
            </a:r>
            <a:r>
              <a:rPr lang="zh-CN" altLang="en-US" b="1">
                <a:latin typeface="Times New Roman" panose="02020603050405020304" pitchFamily="18" charset="0"/>
                <a:ea typeface="楷体" panose="02010609060101010101" pitchFamily="49" charset="-122"/>
                <a:sym typeface="Times New Roman" panose="02020603050405020304" pitchFamily="18" charset="0"/>
              </a:rPr>
              <a:t>细胞液浓度，细胞维持正常形态</a:t>
            </a:r>
          </a:p>
        </p:txBody>
      </p:sp>
      <p:sp>
        <p:nvSpPr>
          <p:cNvPr id="73" name="文本框 72"/>
          <p:cNvSpPr txBox="1"/>
          <p:nvPr/>
        </p:nvSpPr>
        <p:spPr>
          <a:xfrm>
            <a:off x="2130632" y="1967856"/>
            <a:ext cx="1088599" cy="372153"/>
          </a:xfrm>
          <a:prstGeom prst="rect">
            <a:avLst/>
          </a:prstGeom>
          <a:noFill/>
        </p:spPr>
        <p:txBody>
          <a:bodyPr wrap="square" rtlCol="0">
            <a:spAutoFit/>
          </a:bodyPr>
          <a:lstStyle/>
          <a:p>
            <a:pPr>
              <a:lnSpc>
                <a:spcPct val="110000"/>
              </a:lnSpc>
            </a:pPr>
            <a:r>
              <a:rPr lang="zh-CN" altLang="en-US" b="1">
                <a:solidFill>
                  <a:srgbClr val="FF0000"/>
                </a:solidFill>
                <a:latin typeface="Times New Roman" panose="02020603050405020304" pitchFamily="18" charset="0"/>
                <a:ea typeface="楷体" panose="02010609060101010101" pitchFamily="49" charset="-122"/>
                <a:sym typeface="Times New Roman" panose="02020603050405020304" pitchFamily="18" charset="0"/>
              </a:rPr>
              <a:t>细胞膜</a:t>
            </a:r>
          </a:p>
        </p:txBody>
      </p:sp>
      <p:sp>
        <p:nvSpPr>
          <p:cNvPr id="74" name="文本框 73"/>
          <p:cNvSpPr txBox="1"/>
          <p:nvPr/>
        </p:nvSpPr>
        <p:spPr>
          <a:xfrm>
            <a:off x="1941887" y="2441917"/>
            <a:ext cx="2152204" cy="372153"/>
          </a:xfrm>
          <a:prstGeom prst="rect">
            <a:avLst/>
          </a:prstGeom>
          <a:noFill/>
        </p:spPr>
        <p:txBody>
          <a:bodyPr wrap="square" rtlCol="0">
            <a:spAutoFit/>
          </a:bodyPr>
          <a:lstStyle/>
          <a:p>
            <a:pPr>
              <a:lnSpc>
                <a:spcPct val="110000"/>
              </a:lnSpc>
            </a:pPr>
            <a:r>
              <a:rPr lang="zh-CN" altLang="en-US" b="1">
                <a:solidFill>
                  <a:srgbClr val="FF0000"/>
                </a:solidFill>
                <a:latin typeface="Times New Roman" panose="02020603050405020304" pitchFamily="18" charset="0"/>
                <a:ea typeface="楷体" panose="02010609060101010101" pitchFamily="49" charset="-122"/>
                <a:sym typeface="Times New Roman" panose="02020603050405020304" pitchFamily="18" charset="0"/>
              </a:rPr>
              <a:t>细胞质与外界溶液</a:t>
            </a:r>
          </a:p>
        </p:txBody>
      </p:sp>
      <p:sp>
        <p:nvSpPr>
          <p:cNvPr id="75" name="文本框 74"/>
          <p:cNvSpPr txBox="1"/>
          <p:nvPr/>
        </p:nvSpPr>
        <p:spPr>
          <a:xfrm>
            <a:off x="1855922" y="4000635"/>
            <a:ext cx="671327" cy="372153"/>
          </a:xfrm>
          <a:prstGeom prst="rect">
            <a:avLst/>
          </a:prstGeom>
          <a:noFill/>
        </p:spPr>
        <p:txBody>
          <a:bodyPr wrap="square" rtlCol="0">
            <a:spAutoFit/>
          </a:bodyPr>
          <a:lstStyle/>
          <a:p>
            <a:pPr>
              <a:lnSpc>
                <a:spcPct val="110000"/>
              </a:lnSpc>
            </a:pPr>
            <a:r>
              <a:rPr lang="zh-CN" altLang="en-US" b="1">
                <a:solidFill>
                  <a:srgbClr val="FF0000"/>
                </a:solidFill>
                <a:latin typeface="Times New Roman" panose="02020603050405020304" pitchFamily="18" charset="0"/>
                <a:ea typeface="楷体" panose="02010609060101010101" pitchFamily="49" charset="-122"/>
                <a:sym typeface="Times New Roman" panose="02020603050405020304" pitchFamily="18" charset="0"/>
              </a:rPr>
              <a:t>小于</a:t>
            </a:r>
          </a:p>
        </p:txBody>
      </p:sp>
      <p:sp>
        <p:nvSpPr>
          <p:cNvPr id="76" name="文本框 75"/>
          <p:cNvSpPr txBox="1"/>
          <p:nvPr/>
        </p:nvSpPr>
        <p:spPr>
          <a:xfrm>
            <a:off x="7716000" y="3877365"/>
            <a:ext cx="671327" cy="372153"/>
          </a:xfrm>
          <a:prstGeom prst="rect">
            <a:avLst/>
          </a:prstGeom>
          <a:noFill/>
        </p:spPr>
        <p:txBody>
          <a:bodyPr wrap="square" rtlCol="0">
            <a:spAutoFit/>
          </a:bodyPr>
          <a:lstStyle/>
          <a:p>
            <a:pPr>
              <a:lnSpc>
                <a:spcPct val="110000"/>
              </a:lnSpc>
            </a:pPr>
            <a:r>
              <a:rPr lang="zh-CN" altLang="en-US" b="1">
                <a:solidFill>
                  <a:srgbClr val="FF0000"/>
                </a:solidFill>
                <a:latin typeface="Times New Roman" panose="02020603050405020304" pitchFamily="18" charset="0"/>
                <a:ea typeface="楷体" panose="02010609060101010101" pitchFamily="49" charset="-122"/>
                <a:sym typeface="Times New Roman" panose="02020603050405020304" pitchFamily="18" charset="0"/>
              </a:rPr>
              <a:t>小于</a:t>
            </a:r>
          </a:p>
        </p:txBody>
      </p:sp>
      <p:sp>
        <p:nvSpPr>
          <p:cNvPr id="77" name="文本框 76"/>
          <p:cNvSpPr txBox="1"/>
          <p:nvPr/>
        </p:nvSpPr>
        <p:spPr>
          <a:xfrm>
            <a:off x="3398364" y="4014000"/>
            <a:ext cx="671327" cy="372153"/>
          </a:xfrm>
          <a:prstGeom prst="rect">
            <a:avLst/>
          </a:prstGeom>
          <a:noFill/>
        </p:spPr>
        <p:txBody>
          <a:bodyPr wrap="square" rtlCol="0">
            <a:spAutoFit/>
          </a:bodyPr>
          <a:lstStyle/>
          <a:p>
            <a:pPr>
              <a:lnSpc>
                <a:spcPct val="110000"/>
              </a:lnSpc>
            </a:pPr>
            <a:r>
              <a:rPr lang="zh-CN" altLang="en-US" b="1">
                <a:solidFill>
                  <a:srgbClr val="FF0000"/>
                </a:solidFill>
                <a:latin typeface="Times New Roman" panose="02020603050405020304" pitchFamily="18" charset="0"/>
                <a:ea typeface="楷体" panose="02010609060101010101" pitchFamily="49" charset="-122"/>
                <a:sym typeface="Times New Roman" panose="02020603050405020304" pitchFamily="18" charset="0"/>
              </a:rPr>
              <a:t>大于</a:t>
            </a:r>
          </a:p>
        </p:txBody>
      </p:sp>
      <p:sp>
        <p:nvSpPr>
          <p:cNvPr id="78" name="文本框 77"/>
          <p:cNvSpPr txBox="1"/>
          <p:nvPr/>
        </p:nvSpPr>
        <p:spPr>
          <a:xfrm>
            <a:off x="6715875" y="3865635"/>
            <a:ext cx="671327" cy="372153"/>
          </a:xfrm>
          <a:prstGeom prst="rect">
            <a:avLst/>
          </a:prstGeom>
          <a:noFill/>
        </p:spPr>
        <p:txBody>
          <a:bodyPr wrap="square" rtlCol="0">
            <a:spAutoFit/>
          </a:bodyPr>
          <a:lstStyle/>
          <a:p>
            <a:pPr>
              <a:lnSpc>
                <a:spcPct val="110000"/>
              </a:lnSpc>
            </a:pPr>
            <a:r>
              <a:rPr lang="zh-CN" altLang="en-US" b="1">
                <a:solidFill>
                  <a:srgbClr val="FF0000"/>
                </a:solidFill>
                <a:latin typeface="Times New Roman" panose="02020603050405020304" pitchFamily="18" charset="0"/>
                <a:ea typeface="楷体" panose="02010609060101010101" pitchFamily="49" charset="-122"/>
                <a:sym typeface="Times New Roman" panose="02020603050405020304" pitchFamily="18" charset="0"/>
              </a:rPr>
              <a:t>大于</a:t>
            </a:r>
          </a:p>
        </p:txBody>
      </p:sp>
      <p:sp>
        <p:nvSpPr>
          <p:cNvPr id="79" name="文本框 78"/>
          <p:cNvSpPr txBox="1"/>
          <p:nvPr/>
        </p:nvSpPr>
        <p:spPr>
          <a:xfrm>
            <a:off x="4753534" y="4041067"/>
            <a:ext cx="671327" cy="372153"/>
          </a:xfrm>
          <a:prstGeom prst="rect">
            <a:avLst/>
          </a:prstGeom>
          <a:noFill/>
        </p:spPr>
        <p:txBody>
          <a:bodyPr wrap="square" rtlCol="0">
            <a:spAutoFit/>
          </a:bodyPr>
          <a:lstStyle/>
          <a:p>
            <a:pPr>
              <a:lnSpc>
                <a:spcPct val="110000"/>
              </a:lnSpc>
            </a:pPr>
            <a:r>
              <a:rPr lang="zh-CN" altLang="en-US" b="1">
                <a:solidFill>
                  <a:srgbClr val="FF0000"/>
                </a:solidFill>
                <a:latin typeface="Times New Roman" panose="02020603050405020304" pitchFamily="18" charset="0"/>
                <a:ea typeface="楷体" panose="02010609060101010101" pitchFamily="49" charset="-122"/>
                <a:sym typeface="Times New Roman" panose="02020603050405020304" pitchFamily="18" charset="0"/>
              </a:rPr>
              <a:t>等于</a:t>
            </a:r>
          </a:p>
        </p:txBody>
      </p:sp>
      <p:sp>
        <p:nvSpPr>
          <p:cNvPr id="80" name="文本框 79"/>
          <p:cNvSpPr txBox="1"/>
          <p:nvPr/>
        </p:nvSpPr>
        <p:spPr>
          <a:xfrm>
            <a:off x="10040697" y="3865635"/>
            <a:ext cx="671327" cy="372153"/>
          </a:xfrm>
          <a:prstGeom prst="rect">
            <a:avLst/>
          </a:prstGeom>
          <a:noFill/>
        </p:spPr>
        <p:txBody>
          <a:bodyPr wrap="square" rtlCol="0">
            <a:spAutoFit/>
          </a:bodyPr>
          <a:lstStyle/>
          <a:p>
            <a:pPr>
              <a:lnSpc>
                <a:spcPct val="110000"/>
              </a:lnSpc>
            </a:pPr>
            <a:r>
              <a:rPr lang="zh-CN" altLang="en-US" b="1">
                <a:solidFill>
                  <a:srgbClr val="FF0000"/>
                </a:solidFill>
                <a:latin typeface="Times New Roman" panose="02020603050405020304" pitchFamily="18" charset="0"/>
                <a:ea typeface="楷体" panose="02010609060101010101" pitchFamily="49" charset="-122"/>
                <a:sym typeface="Times New Roman" panose="02020603050405020304" pitchFamily="18" charset="0"/>
              </a:rPr>
              <a:t>等于</a:t>
            </a:r>
          </a:p>
        </p:txBody>
      </p:sp>
      <p:sp>
        <p:nvSpPr>
          <p:cNvPr id="81" name="文本框 80"/>
          <p:cNvSpPr txBox="1"/>
          <p:nvPr/>
        </p:nvSpPr>
        <p:spPr>
          <a:xfrm>
            <a:off x="6797577" y="1928470"/>
            <a:ext cx="1247042" cy="372153"/>
          </a:xfrm>
          <a:prstGeom prst="rect">
            <a:avLst/>
          </a:prstGeom>
          <a:noFill/>
        </p:spPr>
        <p:txBody>
          <a:bodyPr wrap="square" rtlCol="0">
            <a:spAutoFit/>
          </a:bodyPr>
          <a:lstStyle/>
          <a:p>
            <a:pPr>
              <a:lnSpc>
                <a:spcPct val="110000"/>
              </a:lnSpc>
            </a:pPr>
            <a:r>
              <a:rPr lang="zh-CN" altLang="en-US" b="1">
                <a:solidFill>
                  <a:srgbClr val="FF0000"/>
                </a:solidFill>
                <a:latin typeface="Times New Roman" panose="02020603050405020304" pitchFamily="18" charset="0"/>
                <a:ea typeface="楷体" panose="02010609060101010101" pitchFamily="49" charset="-122"/>
                <a:sym typeface="Times New Roman" panose="02020603050405020304" pitchFamily="18" charset="0"/>
              </a:rPr>
              <a:t>原生质层</a:t>
            </a:r>
          </a:p>
        </p:txBody>
      </p:sp>
      <p:sp>
        <p:nvSpPr>
          <p:cNvPr id="82" name="文本框 81"/>
          <p:cNvSpPr txBox="1"/>
          <p:nvPr/>
        </p:nvSpPr>
        <p:spPr>
          <a:xfrm>
            <a:off x="6664696" y="2586199"/>
            <a:ext cx="2239616" cy="372153"/>
          </a:xfrm>
          <a:prstGeom prst="rect">
            <a:avLst/>
          </a:prstGeom>
          <a:noFill/>
        </p:spPr>
        <p:txBody>
          <a:bodyPr wrap="square" rtlCol="0">
            <a:spAutoFit/>
          </a:bodyPr>
          <a:lstStyle/>
          <a:p>
            <a:pPr>
              <a:lnSpc>
                <a:spcPct val="110000"/>
              </a:lnSpc>
            </a:pPr>
            <a:r>
              <a:rPr lang="zh-CN" altLang="en-US" b="1">
                <a:solidFill>
                  <a:srgbClr val="FF0000"/>
                </a:solidFill>
                <a:latin typeface="Times New Roman" panose="02020603050405020304" pitchFamily="18" charset="0"/>
                <a:ea typeface="楷体" panose="02010609060101010101" pitchFamily="49" charset="-122"/>
                <a:sym typeface="Times New Roman" panose="02020603050405020304" pitchFamily="18" charset="0"/>
              </a:rPr>
              <a:t>细胞液与外界溶液</a:t>
            </a:r>
          </a:p>
        </p:txBody>
      </p:sp>
      <p:sp>
        <p:nvSpPr>
          <p:cNvPr id="83" name="文本框 3"/>
          <p:cNvSpPr txBox="1"/>
          <p:nvPr/>
        </p:nvSpPr>
        <p:spPr>
          <a:xfrm>
            <a:off x="3439361" y="968952"/>
            <a:ext cx="5061023" cy="584775"/>
          </a:xfrm>
          <a:prstGeom prst="rect">
            <a:avLst/>
          </a:prstGeom>
          <a:noFill/>
        </p:spPr>
        <p:txBody>
          <a:bodyPr wrap="square" rtlCol="0">
            <a:spAutoFit/>
          </a:bodyPr>
          <a:lstStyle/>
          <a:p>
            <a:pPr algn="ctr"/>
            <a:r>
              <a:rPr lang="zh-CN" altLang="en-US" sz="3200">
                <a:latin typeface="Times New Roman" panose="02020603050405020304" pitchFamily="18" charset="0"/>
                <a:ea typeface="楷体" panose="02010609060101010101" pitchFamily="49" charset="-122"/>
                <a:sym typeface="Times New Roman" panose="02020603050405020304" pitchFamily="18" charset="0"/>
              </a:rPr>
              <a:t>动植物细胞的吸水和失水</a:t>
            </a:r>
            <a:endParaRPr lang="en-US" altLang="zh-CN" sz="3200">
              <a:latin typeface="Times New Roman" panose="02020603050405020304" pitchFamily="18" charset="0"/>
              <a:ea typeface="楷体" panose="02010609060101010101" pitchFamily="49" charset="-122"/>
              <a:sym typeface="Times New Roman" panose="02020603050405020304" pitchFamily="18" charset="0"/>
            </a:endParaRP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grpId="2"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3"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grpId="4"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childTnLst>
                          </p:cTn>
                        </p:par>
                      </p:childTnLst>
                    </p:cTn>
                  </p:par>
                  <p:par>
                    <p:cTn id="23" fill="hold" nodeType="clickPar">
                      <p:stCondLst>
                        <p:cond delay="indefinite"/>
                      </p:stCondLst>
                      <p:childTnLst>
                        <p:par>
                          <p:cTn id="24" fill="hold" nodeType="withGroup">
                            <p:stCondLst>
                              <p:cond delay="indefinite"/>
                            </p:stCondLst>
                          </p:cTn>
                        </p:par>
                        <p:par>
                          <p:cTn id="25" fill="hold" nodeType="afterGroup">
                            <p:stCondLst>
                              <p:cond delay="0"/>
                            </p:stCondLst>
                            <p:childTnLst>
                              <p:par>
                                <p:cTn id="26" presetID="10" presetClass="entr" presetSubtype="0" fill="hold" grpId="5" nodeType="click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par>
                                <p:cTn id="29" presetID="10" presetClass="entr" presetSubtype="0" fill="hold" grpId="6"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par>
                                <p:cTn id="32" presetID="10" presetClass="entr" presetSubtype="0" fill="hold" grpId="7"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500"/>
                                        <p:tgtEl>
                                          <p:spTgt spid="63"/>
                                        </p:tgtEl>
                                      </p:cBhvr>
                                    </p:animEffect>
                                  </p:childTnLst>
                                </p:cTn>
                              </p:par>
                              <p:par>
                                <p:cTn id="35" presetID="10" presetClass="entr" presetSubtype="0" fill="hold" grpId="8"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childTnLst>
                          </p:cTn>
                        </p:par>
                      </p:childTnLst>
                    </p:cTn>
                  </p:par>
                  <p:par>
                    <p:cTn id="38" fill="hold" nodeType="clickPar">
                      <p:stCondLst>
                        <p:cond delay="indefinite"/>
                      </p:stCondLst>
                      <p:childTnLst>
                        <p:par>
                          <p:cTn id="39" fill="hold" nodeType="withGroup">
                            <p:stCondLst>
                              <p:cond delay="indefinite"/>
                            </p:stCondLst>
                          </p:cTn>
                        </p:par>
                        <p:par>
                          <p:cTn id="40" fill="hold" nodeType="afterGroup">
                            <p:stCondLst>
                              <p:cond delay="0"/>
                            </p:stCondLst>
                            <p:childTnLst>
                              <p:par>
                                <p:cTn id="41" presetID="10" presetClass="entr" presetSubtype="0" fill="hold" grpId="17" nodeType="click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fade">
                                      <p:cBhvr>
                                        <p:cTn id="43" dur="500"/>
                                        <p:tgtEl>
                                          <p:spTgt spid="73"/>
                                        </p:tgtEl>
                                      </p:cBhvr>
                                    </p:animEffect>
                                  </p:childTnLst>
                                </p:cTn>
                              </p:par>
                            </p:childTnLst>
                          </p:cTn>
                        </p:par>
                      </p:childTnLst>
                    </p:cTn>
                  </p:par>
                  <p:par>
                    <p:cTn id="44" fill="hold" nodeType="clickPar">
                      <p:stCondLst>
                        <p:cond delay="indefinite"/>
                      </p:stCondLst>
                      <p:childTnLst>
                        <p:par>
                          <p:cTn id="45" fill="hold" nodeType="withGroup">
                            <p:stCondLst>
                              <p:cond delay="indefinite"/>
                            </p:stCondLst>
                          </p:cTn>
                        </p:par>
                        <p:par>
                          <p:cTn id="46" fill="hold" nodeType="afterGroup">
                            <p:stCondLst>
                              <p:cond delay="0"/>
                            </p:stCondLst>
                            <p:childTnLst>
                              <p:par>
                                <p:cTn id="47" presetID="10" presetClass="entr" presetSubtype="0" fill="hold" grpId="18" nodeType="click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500"/>
                                        <p:tgtEl>
                                          <p:spTgt spid="74"/>
                                        </p:tgtEl>
                                      </p:cBhvr>
                                    </p:animEffect>
                                  </p:childTnLst>
                                </p:cTn>
                              </p:par>
                            </p:childTnLst>
                          </p:cTn>
                        </p:par>
                      </p:childTnLst>
                    </p:cTn>
                  </p:par>
                  <p:par>
                    <p:cTn id="50" fill="hold" nodeType="clickPar">
                      <p:stCondLst>
                        <p:cond delay="indefinite"/>
                      </p:stCondLst>
                      <p:childTnLst>
                        <p:par>
                          <p:cTn id="51" fill="hold" nodeType="withGroup">
                            <p:stCondLst>
                              <p:cond delay="indefinite"/>
                            </p:stCondLst>
                          </p:cTn>
                        </p:par>
                        <p:par>
                          <p:cTn id="52" fill="hold" nodeType="afterGroup">
                            <p:stCondLst>
                              <p:cond delay="0"/>
                            </p:stCondLst>
                            <p:childTnLst>
                              <p:par>
                                <p:cTn id="53" presetID="10" presetClass="entr" presetSubtype="0" fill="hold" grpId="25" nodeType="click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500"/>
                                        <p:tgtEl>
                                          <p:spTgt spid="81"/>
                                        </p:tgtEl>
                                      </p:cBhvr>
                                    </p:animEffect>
                                  </p:childTnLst>
                                </p:cTn>
                              </p:par>
                            </p:childTnLst>
                          </p:cTn>
                        </p:par>
                      </p:childTnLst>
                    </p:cTn>
                  </p:par>
                  <p:par>
                    <p:cTn id="56" fill="hold" nodeType="clickPar">
                      <p:stCondLst>
                        <p:cond delay="indefinite"/>
                      </p:stCondLst>
                      <p:childTnLst>
                        <p:par>
                          <p:cTn id="57" fill="hold" nodeType="withGroup">
                            <p:stCondLst>
                              <p:cond delay="indefinite"/>
                            </p:stCondLst>
                          </p:cTn>
                        </p:par>
                        <p:par>
                          <p:cTn id="58" fill="hold" nodeType="afterGroup">
                            <p:stCondLst>
                              <p:cond delay="0"/>
                            </p:stCondLst>
                            <p:childTnLst>
                              <p:par>
                                <p:cTn id="59" presetID="10" presetClass="entr" presetSubtype="0" fill="hold" grpId="26" nodeType="click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fade">
                                      <p:cBhvr>
                                        <p:cTn id="61" dur="500"/>
                                        <p:tgtEl>
                                          <p:spTgt spid="82"/>
                                        </p:tgtEl>
                                      </p:cBhvr>
                                    </p:animEffect>
                                  </p:childTnLst>
                                </p:cTn>
                              </p:par>
                            </p:childTnLst>
                          </p:cTn>
                        </p:par>
                      </p:childTnLst>
                    </p:cTn>
                  </p:par>
                  <p:par>
                    <p:cTn id="62" fill="hold" nodeType="clickPar">
                      <p:stCondLst>
                        <p:cond delay="indefinite"/>
                      </p:stCondLst>
                      <p:childTnLst>
                        <p:par>
                          <p:cTn id="63" fill="hold" nodeType="withGroup">
                            <p:stCondLst>
                              <p:cond delay="indefinite"/>
                            </p:stCondLst>
                          </p:cTn>
                        </p:par>
                        <p:par>
                          <p:cTn id="64" fill="hold" nodeType="afterGroup">
                            <p:stCondLst>
                              <p:cond delay="0"/>
                            </p:stCondLst>
                            <p:childTnLst>
                              <p:par>
                                <p:cTn id="65" presetID="10" presetClass="entr" presetSubtype="0" fill="hold" grpId="9" nodeType="click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500"/>
                                        <p:tgtEl>
                                          <p:spTgt spid="65"/>
                                        </p:tgtEl>
                                      </p:cBhvr>
                                    </p:animEffect>
                                  </p:childTnLst>
                                </p:cTn>
                              </p:par>
                              <p:par>
                                <p:cTn id="68" presetID="10" presetClass="entr" presetSubtype="0" fill="hold" grpId="10" nodeType="with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fade">
                                      <p:cBhvr>
                                        <p:cTn id="70" dur="500"/>
                                        <p:tgtEl>
                                          <p:spTgt spid="66"/>
                                        </p:tgtEl>
                                      </p:cBhvr>
                                    </p:animEffect>
                                  </p:childTnLst>
                                </p:cTn>
                              </p:par>
                            </p:childTnLst>
                          </p:cTn>
                        </p:par>
                      </p:childTnLst>
                    </p:cTn>
                  </p:par>
                  <p:par>
                    <p:cTn id="71" fill="hold" nodeType="clickPar">
                      <p:stCondLst>
                        <p:cond delay="indefinite"/>
                      </p:stCondLst>
                      <p:childTnLst>
                        <p:par>
                          <p:cTn id="72" fill="hold" nodeType="withGroup">
                            <p:stCondLst>
                              <p:cond delay="indefinite"/>
                            </p:stCondLst>
                          </p:cTn>
                        </p:par>
                        <p:par>
                          <p:cTn id="73" fill="hold" nodeType="afterGroup">
                            <p:stCondLst>
                              <p:cond delay="0"/>
                            </p:stCondLst>
                            <p:childTnLst>
                              <p:par>
                                <p:cTn id="74" presetID="10" presetClass="entr" presetSubtype="0" fill="hold" grpId="11" nodeType="click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fade">
                                      <p:cBhvr>
                                        <p:cTn id="76" dur="500"/>
                                        <p:tgtEl>
                                          <p:spTgt spid="67"/>
                                        </p:tgtEl>
                                      </p:cBhvr>
                                    </p:animEffect>
                                  </p:childTnLst>
                                </p:cTn>
                              </p:par>
                              <p:par>
                                <p:cTn id="77" presetID="10" presetClass="entr" presetSubtype="0" fill="hold" grpId="12" nodeType="with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fade">
                                      <p:cBhvr>
                                        <p:cTn id="79" dur="500"/>
                                        <p:tgtEl>
                                          <p:spTgt spid="68"/>
                                        </p:tgtEl>
                                      </p:cBhvr>
                                    </p:animEffect>
                                  </p:childTnLst>
                                </p:cTn>
                              </p:par>
                              <p:par>
                                <p:cTn id="80" presetID="10" presetClass="entr" presetSubtype="0" fill="hold" grpId="13" nodeType="with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fade">
                                      <p:cBhvr>
                                        <p:cTn id="82" dur="500"/>
                                        <p:tgtEl>
                                          <p:spTgt spid="69"/>
                                        </p:tgtEl>
                                      </p:cBhvr>
                                    </p:animEffect>
                                  </p:childTnLst>
                                </p:cTn>
                              </p:par>
                              <p:par>
                                <p:cTn id="83" presetID="10" presetClass="entr" presetSubtype="0" fill="hold" grpId="14" nodeType="with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500"/>
                                        <p:tgtEl>
                                          <p:spTgt spid="70"/>
                                        </p:tgtEl>
                                      </p:cBhvr>
                                    </p:animEffect>
                                  </p:childTnLst>
                                </p:cTn>
                              </p:par>
                              <p:par>
                                <p:cTn id="86" presetID="10" presetClass="entr" presetSubtype="0" fill="hold" grpId="15" nodeType="with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fade">
                                      <p:cBhvr>
                                        <p:cTn id="88" dur="500"/>
                                        <p:tgtEl>
                                          <p:spTgt spid="71"/>
                                        </p:tgtEl>
                                      </p:cBhvr>
                                    </p:animEffect>
                                  </p:childTnLst>
                                </p:cTn>
                              </p:par>
                              <p:par>
                                <p:cTn id="89" presetID="10" presetClass="entr" presetSubtype="0" fill="hold" grpId="16" nodeType="with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fade">
                                      <p:cBhvr>
                                        <p:cTn id="91" dur="500"/>
                                        <p:tgtEl>
                                          <p:spTgt spid="72"/>
                                        </p:tgtEl>
                                      </p:cBhvr>
                                    </p:animEffect>
                                  </p:childTnLst>
                                </p:cTn>
                              </p:par>
                            </p:childTnLst>
                          </p:cTn>
                        </p:par>
                      </p:childTnLst>
                    </p:cTn>
                  </p:par>
                  <p:par>
                    <p:cTn id="92" fill="hold" nodeType="clickPar">
                      <p:stCondLst>
                        <p:cond delay="indefinite"/>
                      </p:stCondLst>
                      <p:childTnLst>
                        <p:par>
                          <p:cTn id="93" fill="hold" nodeType="withGroup">
                            <p:stCondLst>
                              <p:cond delay="indefinite"/>
                            </p:stCondLst>
                          </p:cTn>
                        </p:par>
                        <p:par>
                          <p:cTn id="94" fill="hold" nodeType="afterGroup">
                            <p:stCondLst>
                              <p:cond delay="0"/>
                            </p:stCondLst>
                            <p:childTnLst>
                              <p:par>
                                <p:cTn id="95" presetID="10" presetClass="entr" presetSubtype="0" fill="hold" grpId="19" nodeType="clickEffect">
                                  <p:stCondLst>
                                    <p:cond delay="0"/>
                                  </p:stCondLst>
                                  <p:childTnLst>
                                    <p:set>
                                      <p:cBhvr>
                                        <p:cTn id="96" dur="1" fill="hold">
                                          <p:stCondLst>
                                            <p:cond delay="0"/>
                                          </p:stCondLst>
                                        </p:cTn>
                                        <p:tgtEl>
                                          <p:spTgt spid="75"/>
                                        </p:tgtEl>
                                        <p:attrNameLst>
                                          <p:attrName>style.visibility</p:attrName>
                                        </p:attrNameLst>
                                      </p:cBhvr>
                                      <p:to>
                                        <p:strVal val="visible"/>
                                      </p:to>
                                    </p:set>
                                    <p:animEffect transition="in" filter="fade">
                                      <p:cBhvr>
                                        <p:cTn id="97" dur="500"/>
                                        <p:tgtEl>
                                          <p:spTgt spid="75"/>
                                        </p:tgtEl>
                                      </p:cBhvr>
                                    </p:animEffect>
                                  </p:childTnLst>
                                </p:cTn>
                              </p:par>
                              <p:par>
                                <p:cTn id="98" presetID="10" presetClass="entr" presetSubtype="0" fill="hold" nodeType="with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fade">
                                      <p:cBhvr>
                                        <p:cTn id="100" dur="500"/>
                                        <p:tgtEl>
                                          <p:spTgt spid="50"/>
                                        </p:tgtEl>
                                      </p:cBhvr>
                                    </p:animEffect>
                                  </p:childTnLst>
                                </p:cTn>
                              </p:par>
                            </p:childTnLst>
                          </p:cTn>
                        </p:par>
                      </p:childTnLst>
                    </p:cTn>
                  </p:par>
                  <p:par>
                    <p:cTn id="101" fill="hold" nodeType="clickPar">
                      <p:stCondLst>
                        <p:cond delay="indefinite"/>
                      </p:stCondLst>
                      <p:childTnLst>
                        <p:par>
                          <p:cTn id="102" fill="hold" nodeType="withGroup">
                            <p:stCondLst>
                              <p:cond delay="indefinite"/>
                            </p:stCondLst>
                          </p:cTn>
                        </p:par>
                        <p:par>
                          <p:cTn id="103" fill="hold" nodeType="afterGroup">
                            <p:stCondLst>
                              <p:cond delay="0"/>
                            </p:stCondLst>
                            <p:childTnLst>
                              <p:par>
                                <p:cTn id="104" presetID="10" presetClass="entr" presetSubtype="0" fill="hold" grpId="21" nodeType="clickEffect">
                                  <p:stCondLst>
                                    <p:cond delay="0"/>
                                  </p:stCondLst>
                                  <p:childTnLst>
                                    <p:set>
                                      <p:cBhvr>
                                        <p:cTn id="105" dur="1" fill="hold">
                                          <p:stCondLst>
                                            <p:cond delay="0"/>
                                          </p:stCondLst>
                                        </p:cTn>
                                        <p:tgtEl>
                                          <p:spTgt spid="77"/>
                                        </p:tgtEl>
                                        <p:attrNameLst>
                                          <p:attrName>style.visibility</p:attrName>
                                        </p:attrNameLst>
                                      </p:cBhvr>
                                      <p:to>
                                        <p:strVal val="visible"/>
                                      </p:to>
                                    </p:set>
                                    <p:animEffect transition="in" filter="fade">
                                      <p:cBhvr>
                                        <p:cTn id="106" dur="500"/>
                                        <p:tgtEl>
                                          <p:spTgt spid="77"/>
                                        </p:tgtEl>
                                      </p:cBhvr>
                                    </p:animEffect>
                                  </p:childTnLst>
                                </p:cTn>
                              </p:par>
                              <p:par>
                                <p:cTn id="107" presetID="10" presetClass="entr" presetSubtype="0" fill="hold" nodeType="with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500"/>
                                        <p:tgtEl>
                                          <p:spTgt spid="51"/>
                                        </p:tgtEl>
                                      </p:cBhvr>
                                    </p:animEffect>
                                  </p:childTnLst>
                                </p:cTn>
                              </p:par>
                            </p:childTnLst>
                          </p:cTn>
                        </p:par>
                      </p:childTnLst>
                    </p:cTn>
                  </p:par>
                  <p:par>
                    <p:cTn id="110" fill="hold" nodeType="clickPar">
                      <p:stCondLst>
                        <p:cond delay="indefinite"/>
                      </p:stCondLst>
                      <p:childTnLst>
                        <p:par>
                          <p:cTn id="111" fill="hold" nodeType="withGroup">
                            <p:stCondLst>
                              <p:cond delay="indefinite"/>
                            </p:stCondLst>
                          </p:cTn>
                        </p:par>
                        <p:par>
                          <p:cTn id="112" fill="hold" nodeType="afterGroup">
                            <p:stCondLst>
                              <p:cond delay="0"/>
                            </p:stCondLst>
                            <p:childTnLst>
                              <p:par>
                                <p:cTn id="113" presetID="10" presetClass="entr" presetSubtype="0" fill="hold" grpId="23" nodeType="clickEffect">
                                  <p:stCondLst>
                                    <p:cond delay="0"/>
                                  </p:stCondLst>
                                  <p:childTnLst>
                                    <p:set>
                                      <p:cBhvr>
                                        <p:cTn id="114" dur="1" fill="hold">
                                          <p:stCondLst>
                                            <p:cond delay="0"/>
                                          </p:stCondLst>
                                        </p:cTn>
                                        <p:tgtEl>
                                          <p:spTgt spid="79"/>
                                        </p:tgtEl>
                                        <p:attrNameLst>
                                          <p:attrName>style.visibility</p:attrName>
                                        </p:attrNameLst>
                                      </p:cBhvr>
                                      <p:to>
                                        <p:strVal val="visible"/>
                                      </p:to>
                                    </p:set>
                                    <p:animEffect transition="in" filter="fade">
                                      <p:cBhvr>
                                        <p:cTn id="115" dur="500"/>
                                        <p:tgtEl>
                                          <p:spTgt spid="79"/>
                                        </p:tgtEl>
                                      </p:cBhvr>
                                    </p:animEffect>
                                  </p:childTnLst>
                                </p:cTn>
                              </p:par>
                              <p:par>
                                <p:cTn id="116" presetID="10" presetClass="entr" presetSubtype="0" fill="hold" nodeType="withEffect">
                                  <p:stCondLst>
                                    <p:cond delay="0"/>
                                  </p:stCondLst>
                                  <p:childTnLst>
                                    <p:set>
                                      <p:cBhvr>
                                        <p:cTn id="117" dur="1" fill="hold">
                                          <p:stCondLst>
                                            <p:cond delay="0"/>
                                          </p:stCondLst>
                                        </p:cTn>
                                        <p:tgtEl>
                                          <p:spTgt spid="52"/>
                                        </p:tgtEl>
                                        <p:attrNameLst>
                                          <p:attrName>style.visibility</p:attrName>
                                        </p:attrNameLst>
                                      </p:cBhvr>
                                      <p:to>
                                        <p:strVal val="visible"/>
                                      </p:to>
                                    </p:set>
                                    <p:animEffect transition="in" filter="fade">
                                      <p:cBhvr>
                                        <p:cTn id="118" dur="500"/>
                                        <p:tgtEl>
                                          <p:spTgt spid="52"/>
                                        </p:tgtEl>
                                      </p:cBhvr>
                                    </p:animEffect>
                                  </p:childTnLst>
                                </p:cTn>
                              </p:par>
                            </p:childTnLst>
                          </p:cTn>
                        </p:par>
                      </p:childTnLst>
                    </p:cTn>
                  </p:par>
                  <p:par>
                    <p:cTn id="119" fill="hold" nodeType="clickPar">
                      <p:stCondLst>
                        <p:cond delay="indefinite"/>
                      </p:stCondLst>
                      <p:childTnLst>
                        <p:par>
                          <p:cTn id="120" fill="hold" nodeType="withGroup">
                            <p:stCondLst>
                              <p:cond delay="indefinite"/>
                            </p:stCondLst>
                          </p:cTn>
                        </p:par>
                        <p:par>
                          <p:cTn id="121" fill="hold" nodeType="afterGroup">
                            <p:stCondLst>
                              <p:cond delay="0"/>
                            </p:stCondLst>
                            <p:childTnLst>
                              <p:par>
                                <p:cTn id="122" presetID="10" presetClass="entr" presetSubtype="0" fill="hold" grpId="22" nodeType="click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500"/>
                                        <p:tgtEl>
                                          <p:spTgt spid="78"/>
                                        </p:tgtEl>
                                      </p:cBhvr>
                                    </p:animEffect>
                                  </p:childTnLst>
                                </p:cTn>
                              </p:par>
                              <p:par>
                                <p:cTn id="125" presetID="10" presetClass="entr" presetSubtype="0" fill="hold" nodeType="with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fade">
                                      <p:cBhvr>
                                        <p:cTn id="127" dur="500"/>
                                        <p:tgtEl>
                                          <p:spTgt spid="53"/>
                                        </p:tgtEl>
                                      </p:cBhvr>
                                    </p:animEffect>
                                  </p:childTnLst>
                                </p:cTn>
                              </p:par>
                            </p:childTnLst>
                          </p:cTn>
                        </p:par>
                      </p:childTnLst>
                    </p:cTn>
                  </p:par>
                  <p:par>
                    <p:cTn id="128" fill="hold" nodeType="clickPar">
                      <p:stCondLst>
                        <p:cond delay="indefinite"/>
                      </p:stCondLst>
                      <p:childTnLst>
                        <p:par>
                          <p:cTn id="129" fill="hold" nodeType="withGroup">
                            <p:stCondLst>
                              <p:cond delay="indefinite"/>
                            </p:stCondLst>
                          </p:cTn>
                        </p:par>
                        <p:par>
                          <p:cTn id="130" fill="hold" nodeType="afterGroup">
                            <p:stCondLst>
                              <p:cond delay="0"/>
                            </p:stCondLst>
                            <p:childTnLst>
                              <p:par>
                                <p:cTn id="131" presetID="10" presetClass="entr" presetSubtype="0" fill="hold" grpId="20" nodeType="clickEffect">
                                  <p:stCondLst>
                                    <p:cond delay="0"/>
                                  </p:stCondLst>
                                  <p:childTnLst>
                                    <p:set>
                                      <p:cBhvr>
                                        <p:cTn id="132" dur="1" fill="hold">
                                          <p:stCondLst>
                                            <p:cond delay="0"/>
                                          </p:stCondLst>
                                        </p:cTn>
                                        <p:tgtEl>
                                          <p:spTgt spid="76"/>
                                        </p:tgtEl>
                                        <p:attrNameLst>
                                          <p:attrName>style.visibility</p:attrName>
                                        </p:attrNameLst>
                                      </p:cBhvr>
                                      <p:to>
                                        <p:strVal val="visible"/>
                                      </p:to>
                                    </p:set>
                                    <p:animEffect transition="in" filter="fade">
                                      <p:cBhvr>
                                        <p:cTn id="133" dur="500"/>
                                        <p:tgtEl>
                                          <p:spTgt spid="76"/>
                                        </p:tgtEl>
                                      </p:cBhvr>
                                    </p:animEffect>
                                  </p:childTnLst>
                                </p:cTn>
                              </p:par>
                              <p:par>
                                <p:cTn id="134" presetID="10" presetClass="entr" presetSubtype="0" fill="hold" nodeType="withEffect">
                                  <p:stCondLst>
                                    <p:cond delay="0"/>
                                  </p:stCondLst>
                                  <p:childTnLst>
                                    <p:set>
                                      <p:cBhvr>
                                        <p:cTn id="135" dur="1" fill="hold">
                                          <p:stCondLst>
                                            <p:cond delay="0"/>
                                          </p:stCondLst>
                                        </p:cTn>
                                        <p:tgtEl>
                                          <p:spTgt spid="54"/>
                                        </p:tgtEl>
                                        <p:attrNameLst>
                                          <p:attrName>style.visibility</p:attrName>
                                        </p:attrNameLst>
                                      </p:cBhvr>
                                      <p:to>
                                        <p:strVal val="visible"/>
                                      </p:to>
                                    </p:set>
                                    <p:animEffect transition="in" filter="fade">
                                      <p:cBhvr>
                                        <p:cTn id="136" dur="500"/>
                                        <p:tgtEl>
                                          <p:spTgt spid="54"/>
                                        </p:tgtEl>
                                      </p:cBhvr>
                                    </p:animEffect>
                                  </p:childTnLst>
                                </p:cTn>
                              </p:par>
                            </p:childTnLst>
                          </p:cTn>
                        </p:par>
                      </p:childTnLst>
                    </p:cTn>
                  </p:par>
                  <p:par>
                    <p:cTn id="137" fill="hold" nodeType="clickPar">
                      <p:stCondLst>
                        <p:cond delay="indefinite"/>
                      </p:stCondLst>
                      <p:childTnLst>
                        <p:par>
                          <p:cTn id="138" fill="hold" nodeType="withGroup">
                            <p:stCondLst>
                              <p:cond delay="indefinite"/>
                            </p:stCondLst>
                          </p:cTn>
                        </p:par>
                        <p:par>
                          <p:cTn id="139" fill="hold" nodeType="afterGroup">
                            <p:stCondLst>
                              <p:cond delay="0"/>
                            </p:stCondLst>
                            <p:childTnLst>
                              <p:par>
                                <p:cTn id="140" presetID="10" presetClass="entr" presetSubtype="0" fill="hold" grpId="24" nodeType="click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fade">
                                      <p:cBhvr>
                                        <p:cTn id="142" dur="500"/>
                                        <p:tgtEl>
                                          <p:spTgt spid="80"/>
                                        </p:tgtEl>
                                      </p:cBhvr>
                                    </p:animEffect>
                                  </p:childTnLst>
                                </p:cTn>
                              </p:par>
                              <p:par>
                                <p:cTn id="143" presetID="10" presetClass="entr" presetSubtype="0" fill="hold" nodeType="with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fade">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1"/>
      <p:bldP spid="58" grpId="2"/>
      <p:bldP spid="59" grpId="3"/>
      <p:bldP spid="60" grpId="4"/>
      <p:bldP spid="61" grpId="5"/>
      <p:bldP spid="62" grpId="6"/>
      <p:bldP spid="63" grpId="7"/>
      <p:bldP spid="64" grpId="8"/>
      <p:bldP spid="65" grpId="9"/>
      <p:bldP spid="66" grpId="10"/>
      <p:bldP spid="67" grpId="11"/>
      <p:bldP spid="68" grpId="12"/>
      <p:bldP spid="69" grpId="13"/>
      <p:bldP spid="70" grpId="14"/>
      <p:bldP spid="71" grpId="15"/>
      <p:bldP spid="72" grpId="16"/>
      <p:bldP spid="73" grpId="17"/>
      <p:bldP spid="74" grpId="18"/>
      <p:bldP spid="75" grpId="19"/>
      <p:bldP spid="76" grpId="20"/>
      <p:bldP spid="77" grpId="21"/>
      <p:bldP spid="78" grpId="22"/>
      <p:bldP spid="79" grpId="23"/>
      <p:bldP spid="80" grpId="24"/>
      <p:bldP spid="81" grpId="25"/>
      <p:bldP spid="82" grpId="26"/>
    </p:bldLst>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6" name="组合 5"/>
          <p:cNvGrpSpPr/>
          <p:nvPr/>
        </p:nvGrpSpPr>
        <p:grpSpPr>
          <a:xfrm>
            <a:off x="777241" y="350521"/>
            <a:ext cx="3220726" cy="688513"/>
            <a:chOff x="777241" y="350521"/>
            <a:chExt cx="3220726" cy="688513"/>
          </a:xfrm>
        </p:grpSpPr>
        <p:sp>
          <p:nvSpPr>
            <p:cNvPr id="8" name="TextBox 2"/>
            <p:cNvSpPr txBox="1"/>
            <p:nvPr/>
          </p:nvSpPr>
          <p:spPr>
            <a:xfrm>
              <a:off x="777241" y="350521"/>
              <a:ext cx="2995690" cy="461663"/>
            </a:xfrm>
            <a:prstGeom prst="rect">
              <a:avLst/>
            </a:prstGeom>
            <a:noFill/>
          </p:spPr>
          <p:txBody>
            <a:bodyPr wrap="square" lIns="91438" tIns="45719" rIns="91438" bIns="45719" rtlCol="0">
              <a:spAutoFit/>
            </a:bodyPr>
            <a:lstStyle/>
            <a:p>
              <a:r>
                <a:rPr lang="zh-CN" altLang="en-US" sz="2400">
                  <a:latin typeface="Times New Roman" panose="02020603050405020304" pitchFamily="18" charset="0"/>
                  <a:ea typeface="楷体" panose="02010609060101010101" pitchFamily="49" charset="-122"/>
                  <a:sym typeface="Times New Roman" panose="02020603050405020304" pitchFamily="18" charset="0"/>
                </a:rPr>
                <a:t>水进出细胞的原因</a:t>
              </a:r>
            </a:p>
          </p:txBody>
        </p:sp>
        <p:sp>
          <p:nvSpPr>
            <p:cNvPr id="9" name="矩形 8"/>
            <p:cNvSpPr/>
            <p:nvPr/>
          </p:nvSpPr>
          <p:spPr>
            <a:xfrm>
              <a:off x="781131" y="662202"/>
              <a:ext cx="3216836" cy="376832"/>
            </a:xfrm>
            <a:prstGeom prst="rect">
              <a:avLst/>
            </a:prstGeom>
          </p:spPr>
          <p:txBody>
            <a:bodyPr vert="horz" wrap="square" lIns="91438" tIns="45719" rIns="91438" bIns="45719">
              <a:spAutoFit/>
            </a:bodyPr>
            <a:lstStyle/>
            <a:p>
              <a:pPr fontAlgn="base">
                <a:lnSpc>
                  <a:spcPct val="150000"/>
                </a:lnSpc>
              </a:pPr>
              <a:r>
                <a:rPr lang="en-US" altLang="zh-CN" sz="140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The principle of water in and out of cells</a:t>
              </a:r>
            </a:p>
          </p:txBody>
        </p:sp>
      </p:grpSp>
      <p:sp>
        <p:nvSpPr>
          <p:cNvPr id="10" name="矩形 9"/>
          <p:cNvSpPr/>
          <p:nvPr/>
        </p:nvSpPr>
        <p:spPr>
          <a:xfrm>
            <a:off x="0" y="464344"/>
            <a:ext cx="54522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11" name="矩形 10"/>
          <p:cNvSpPr/>
          <p:nvPr/>
        </p:nvSpPr>
        <p:spPr>
          <a:xfrm>
            <a:off x="602456" y="464344"/>
            <a:ext cx="16780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grpSp>
        <p:nvGrpSpPr>
          <p:cNvPr id="42" name="组合 41"/>
          <p:cNvGrpSpPr/>
          <p:nvPr/>
        </p:nvGrpSpPr>
        <p:grpSpPr>
          <a:xfrm>
            <a:off x="43205" y="1178187"/>
            <a:ext cx="12120187" cy="5679813"/>
            <a:chOff x="35906" y="860337"/>
            <a:chExt cx="12120187" cy="5679813"/>
          </a:xfrm>
        </p:grpSpPr>
        <p:pic>
          <p:nvPicPr>
            <p:cNvPr id="43" name="图片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06" y="894941"/>
              <a:ext cx="12120187" cy="5639113"/>
            </a:xfrm>
            <a:prstGeom prst="rect">
              <a:avLst/>
            </a:prstGeom>
          </p:spPr>
        </p:pic>
        <p:sp>
          <p:nvSpPr>
            <p:cNvPr id="44" name="文本框 43"/>
            <p:cNvSpPr txBox="1"/>
            <p:nvPr/>
          </p:nvSpPr>
          <p:spPr>
            <a:xfrm>
              <a:off x="1800702" y="860337"/>
              <a:ext cx="1392157" cy="527580"/>
            </a:xfrm>
            <a:prstGeom prst="rect">
              <a:avLst/>
            </a:prstGeom>
            <a:noFill/>
          </p:spPr>
          <p:txBody>
            <a:bodyPr wrap="square" rtlCol="0">
              <a:spAutoFit/>
            </a:bodyPr>
            <a:lstStyle/>
            <a:p>
              <a:pPr>
                <a:lnSpc>
                  <a:spcPct val="110000"/>
                </a:lnSpc>
              </a:pPr>
              <a:r>
                <a:rPr lang="zh-CN" altLang="en-US" sz="2800">
                  <a:solidFill>
                    <a:schemeClr val="bg1"/>
                  </a:solidFill>
                  <a:latin typeface="Times New Roman" panose="02020603050405020304" pitchFamily="18" charset="0"/>
                  <a:ea typeface="楷体" panose="02010609060101010101" pitchFamily="49" charset="-122"/>
                  <a:sym typeface="Times New Roman" panose="02020603050405020304" pitchFamily="18" charset="0"/>
                </a:rPr>
                <a:t>半透膜</a:t>
              </a:r>
            </a:p>
          </p:txBody>
        </p:sp>
        <p:sp>
          <p:nvSpPr>
            <p:cNvPr id="45" name="文本框 44"/>
            <p:cNvSpPr txBox="1"/>
            <p:nvPr/>
          </p:nvSpPr>
          <p:spPr>
            <a:xfrm>
              <a:off x="7392144" y="875945"/>
              <a:ext cx="2413999" cy="527580"/>
            </a:xfrm>
            <a:prstGeom prst="rect">
              <a:avLst/>
            </a:prstGeom>
            <a:noFill/>
          </p:spPr>
          <p:txBody>
            <a:bodyPr wrap="square" rtlCol="0">
              <a:spAutoFit/>
            </a:bodyPr>
            <a:lstStyle/>
            <a:p>
              <a:pPr>
                <a:lnSpc>
                  <a:spcPct val="110000"/>
                </a:lnSpc>
              </a:pPr>
              <a:r>
                <a:rPr lang="zh-CN" altLang="en-US" sz="2800">
                  <a:solidFill>
                    <a:schemeClr val="bg1"/>
                  </a:solidFill>
                  <a:latin typeface="Times New Roman" panose="02020603050405020304" pitchFamily="18" charset="0"/>
                  <a:ea typeface="楷体" panose="02010609060101010101" pitchFamily="49" charset="-122"/>
                  <a:sym typeface="Times New Roman" panose="02020603050405020304" pitchFamily="18" charset="0"/>
                </a:rPr>
                <a:t>选择透过性膜</a:t>
              </a:r>
            </a:p>
          </p:txBody>
        </p:sp>
        <p:sp>
          <p:nvSpPr>
            <p:cNvPr id="46" name="椭圆 45"/>
            <p:cNvSpPr/>
            <p:nvPr/>
          </p:nvSpPr>
          <p:spPr>
            <a:xfrm>
              <a:off x="4508369" y="2589280"/>
              <a:ext cx="864000" cy="86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47" name="文本框 46"/>
            <p:cNvSpPr txBox="1"/>
            <p:nvPr/>
          </p:nvSpPr>
          <p:spPr>
            <a:xfrm>
              <a:off x="4503506" y="2735832"/>
              <a:ext cx="927729" cy="527580"/>
            </a:xfrm>
            <a:prstGeom prst="rect">
              <a:avLst/>
            </a:prstGeom>
            <a:noFill/>
          </p:spPr>
          <p:txBody>
            <a:bodyPr wrap="square" rtlCol="0">
              <a:spAutoFit/>
            </a:bodyPr>
            <a:lstStyle/>
            <a:p>
              <a:pPr>
                <a:lnSpc>
                  <a:spcPct val="110000"/>
                </a:lnSpc>
              </a:pPr>
              <a:r>
                <a:rPr lang="zh-CN" altLang="en-US" sz="2800" b="1">
                  <a:latin typeface="Times New Roman" panose="02020603050405020304" pitchFamily="18" charset="0"/>
                  <a:ea typeface="楷体" panose="02010609060101010101" pitchFamily="49" charset="-122"/>
                  <a:sym typeface="Times New Roman" panose="02020603050405020304" pitchFamily="18" charset="0"/>
                </a:rPr>
                <a:t>概念</a:t>
              </a:r>
            </a:p>
          </p:txBody>
        </p:sp>
        <p:sp>
          <p:nvSpPr>
            <p:cNvPr id="48" name="椭圆 47"/>
            <p:cNvSpPr/>
            <p:nvPr/>
          </p:nvSpPr>
          <p:spPr>
            <a:xfrm>
              <a:off x="4508369" y="4752410"/>
              <a:ext cx="864000" cy="86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84" name="椭圆 83"/>
            <p:cNvSpPr/>
            <p:nvPr/>
          </p:nvSpPr>
          <p:spPr>
            <a:xfrm>
              <a:off x="4508369" y="5676150"/>
              <a:ext cx="864000" cy="86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85" name="文本框 84"/>
            <p:cNvSpPr txBox="1"/>
            <p:nvPr/>
          </p:nvSpPr>
          <p:spPr>
            <a:xfrm>
              <a:off x="4510984" y="4924487"/>
              <a:ext cx="927728" cy="527580"/>
            </a:xfrm>
            <a:prstGeom prst="rect">
              <a:avLst/>
            </a:prstGeom>
            <a:noFill/>
          </p:spPr>
          <p:txBody>
            <a:bodyPr wrap="square" rtlCol="0">
              <a:spAutoFit/>
            </a:bodyPr>
            <a:lstStyle/>
            <a:p>
              <a:pPr>
                <a:lnSpc>
                  <a:spcPct val="110000"/>
                </a:lnSpc>
              </a:pPr>
              <a:r>
                <a:rPr lang="zh-CN" altLang="en-US" sz="2800" b="1">
                  <a:latin typeface="Times New Roman" panose="02020603050405020304" pitchFamily="18" charset="0"/>
                  <a:ea typeface="楷体" panose="02010609060101010101" pitchFamily="49" charset="-122"/>
                  <a:sym typeface="Times New Roman" panose="02020603050405020304" pitchFamily="18" charset="0"/>
                </a:rPr>
                <a:t>特点</a:t>
              </a:r>
            </a:p>
          </p:txBody>
        </p:sp>
        <p:sp>
          <p:nvSpPr>
            <p:cNvPr id="86" name="文本框 85"/>
            <p:cNvSpPr txBox="1"/>
            <p:nvPr/>
          </p:nvSpPr>
          <p:spPr>
            <a:xfrm>
              <a:off x="4510984" y="5831227"/>
              <a:ext cx="927727" cy="527580"/>
            </a:xfrm>
            <a:prstGeom prst="rect">
              <a:avLst/>
            </a:prstGeom>
            <a:noFill/>
          </p:spPr>
          <p:txBody>
            <a:bodyPr wrap="square" rtlCol="0">
              <a:spAutoFit/>
            </a:bodyPr>
            <a:lstStyle/>
            <a:p>
              <a:pPr>
                <a:lnSpc>
                  <a:spcPct val="110000"/>
                </a:lnSpc>
              </a:pPr>
              <a:r>
                <a:rPr lang="zh-CN" altLang="en-US" sz="2800" b="1">
                  <a:latin typeface="Times New Roman" panose="02020603050405020304" pitchFamily="18" charset="0"/>
                  <a:ea typeface="楷体" panose="02010609060101010101" pitchFamily="49" charset="-122"/>
                  <a:sym typeface="Times New Roman" panose="02020603050405020304" pitchFamily="18" charset="0"/>
                </a:rPr>
                <a:t>材料</a:t>
              </a:r>
            </a:p>
          </p:txBody>
        </p:sp>
      </p:grpSp>
      <p:sp>
        <p:nvSpPr>
          <p:cNvPr id="87" name="Text Box 4"/>
          <p:cNvSpPr txBox="1">
            <a:spLocks noChangeArrowheads="1"/>
          </p:cNvSpPr>
          <p:nvPr/>
        </p:nvSpPr>
        <p:spPr bwMode="auto">
          <a:xfrm>
            <a:off x="3997967" y="545547"/>
            <a:ext cx="4258116" cy="584775"/>
          </a:xfrm>
          <a:prstGeom prst="rect">
            <a:avLst/>
          </a:prstGeom>
          <a:noFill/>
          <a:ln w="9525">
            <a:noFill/>
            <a:miter lim="800000"/>
          </a:ln>
          <a:effectLst/>
        </p:spPr>
        <p:txBody>
          <a:bodyPr wrap="square">
            <a:spAutoFit/>
          </a:bodyPr>
          <a:lstStyle>
            <a:lvl1pPr>
              <a:spcBef>
                <a:spcPct val="20000"/>
              </a:spcBef>
              <a:buChar char="•"/>
              <a:defRPr sz="3200">
                <a:solidFill>
                  <a:schemeClr val="tx1"/>
                </a:solidFill>
                <a:latin typeface="Arial" pitchFamily="34" charset="0"/>
                <a:ea typeface="宋体" panose="02010600030101010101" pitchFamily="2" charset="-122"/>
              </a:defRPr>
            </a:lvl1pPr>
            <a:lvl2pPr marL="742950" indent="-285750">
              <a:spcBef>
                <a:spcPct val="20000"/>
              </a:spcBef>
              <a:buChar char="–"/>
              <a:defRPr sz="2800">
                <a:solidFill>
                  <a:schemeClr val="tx1"/>
                </a:solidFill>
                <a:latin typeface="Arial" pitchFamily="34" charset="0"/>
                <a:ea typeface="宋体" panose="02010600030101010101" pitchFamily="2" charset="-122"/>
              </a:defRPr>
            </a:lvl2pPr>
            <a:lvl3pPr marL="1143000" indent="-228600">
              <a:spcBef>
                <a:spcPct val="20000"/>
              </a:spcBef>
              <a:buChar char="•"/>
              <a:defRPr sz="2400">
                <a:solidFill>
                  <a:schemeClr val="tx1"/>
                </a:solidFill>
                <a:latin typeface="Arial" pitchFamily="34" charset="0"/>
                <a:ea typeface="宋体" panose="02010600030101010101" pitchFamily="2" charset="-122"/>
              </a:defRPr>
            </a:lvl3pPr>
            <a:lvl4pPr marL="1600200" indent="-228600">
              <a:spcBef>
                <a:spcPct val="20000"/>
              </a:spcBef>
              <a:buChar char="–"/>
              <a:defRPr sz="2000">
                <a:solidFill>
                  <a:schemeClr val="tx1"/>
                </a:solidFill>
                <a:latin typeface="Arial" pitchFamily="34" charset="0"/>
                <a:ea typeface="宋体" panose="02010600030101010101" pitchFamily="2" charset="-122"/>
              </a:defRPr>
            </a:lvl4pPr>
            <a:lvl5pPr marL="2057400" indent="-228600">
              <a:spcBef>
                <a:spcPct val="20000"/>
              </a:spcBef>
              <a:buChar char="»"/>
              <a:defRPr sz="2000">
                <a:solidFill>
                  <a:schemeClr val="tx1"/>
                </a:solidFill>
                <a:latin typeface="Arial"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anose="02010600030101010101" pitchFamily="2" charset="-122"/>
              </a:defRPr>
            </a:lvl9pPr>
          </a:lstStyle>
          <a:p>
            <a:pPr eaLnBrk="1" hangingPunct="1">
              <a:spcBef>
                <a:spcPct val="0"/>
              </a:spcBef>
              <a:buFontTx/>
              <a:buNone/>
            </a:pPr>
            <a:r>
              <a:rPr lang="zh-CN" altLang="en-US">
                <a:latin typeface="Times New Roman" panose="02020603050405020304" pitchFamily="18" charset="0"/>
                <a:ea typeface="楷体" panose="02010609060101010101" pitchFamily="49" charset="-122"/>
                <a:sym typeface="Times New Roman" panose="02020603050405020304" pitchFamily="18" charset="0"/>
              </a:rPr>
              <a:t>半透膜和选择透过性膜</a:t>
            </a:r>
          </a:p>
        </p:txBody>
      </p:sp>
      <p:pic>
        <p:nvPicPr>
          <p:cNvPr id="88" name="图片 8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3652" y="1772597"/>
            <a:ext cx="3435756" cy="1759094"/>
          </a:xfrm>
          <a:prstGeom prst="rect">
            <a:avLst/>
          </a:prstGeom>
        </p:spPr>
      </p:pic>
      <p:grpSp>
        <p:nvGrpSpPr>
          <p:cNvPr id="89" name="组合 88"/>
          <p:cNvGrpSpPr/>
          <p:nvPr/>
        </p:nvGrpSpPr>
        <p:grpSpPr>
          <a:xfrm>
            <a:off x="712221" y="1772597"/>
            <a:ext cx="3895813" cy="1807252"/>
            <a:chOff x="704922" y="1454747"/>
            <a:chExt cx="3895813" cy="1807252"/>
          </a:xfrm>
        </p:grpSpPr>
        <p:pic>
          <p:nvPicPr>
            <p:cNvPr id="90" name="图片 8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922" y="1632974"/>
              <a:ext cx="1629025" cy="1629025"/>
            </a:xfrm>
            <a:prstGeom prst="rect">
              <a:avLst/>
            </a:prstGeom>
          </p:spPr>
        </p:pic>
        <p:cxnSp>
          <p:nvCxnSpPr>
            <p:cNvPr id="91" name="直接连接符 90"/>
            <p:cNvCxnSpPr/>
            <p:nvPr/>
          </p:nvCxnSpPr>
          <p:spPr>
            <a:xfrm flipV="1">
              <a:off x="1990531" y="1732558"/>
              <a:ext cx="427500" cy="334538"/>
            </a:xfrm>
            <a:prstGeom prst="line">
              <a:avLst/>
            </a:prstGeom>
            <a:ln w="15875"/>
          </p:spPr>
          <p:style>
            <a:lnRef idx="1">
              <a:schemeClr val="dk1"/>
            </a:lnRef>
            <a:fillRef idx="0">
              <a:schemeClr val="dk1"/>
            </a:fillRef>
            <a:effectRef idx="0">
              <a:schemeClr val="dk1"/>
            </a:effectRef>
            <a:fontRef idx="minor">
              <a:schemeClr val="tx1"/>
            </a:fontRef>
          </p:style>
        </p:cxnSp>
        <p:cxnSp>
          <p:nvCxnSpPr>
            <p:cNvPr id="92" name="直接连接符 91"/>
            <p:cNvCxnSpPr/>
            <p:nvPr/>
          </p:nvCxnSpPr>
          <p:spPr>
            <a:xfrm>
              <a:off x="2418031" y="1732558"/>
              <a:ext cx="660005" cy="0"/>
            </a:xfrm>
            <a:prstGeom prst="line">
              <a:avLst/>
            </a:prstGeom>
            <a:ln w="15875"/>
          </p:spPr>
          <p:style>
            <a:lnRef idx="1">
              <a:schemeClr val="dk1"/>
            </a:lnRef>
            <a:fillRef idx="0">
              <a:schemeClr val="dk1"/>
            </a:fillRef>
            <a:effectRef idx="0">
              <a:schemeClr val="dk1"/>
            </a:effectRef>
            <a:fontRef idx="minor">
              <a:schemeClr val="tx1"/>
            </a:fontRef>
          </p:style>
        </p:cxnSp>
        <p:grpSp>
          <p:nvGrpSpPr>
            <p:cNvPr id="93" name="组合 92"/>
            <p:cNvGrpSpPr/>
            <p:nvPr/>
          </p:nvGrpSpPr>
          <p:grpSpPr>
            <a:xfrm>
              <a:off x="2246662" y="2297042"/>
              <a:ext cx="738104" cy="167621"/>
              <a:chOff x="5820210" y="5464672"/>
              <a:chExt cx="1476208" cy="335242"/>
            </a:xfrm>
          </p:grpSpPr>
          <p:cxnSp>
            <p:nvCxnSpPr>
              <p:cNvPr id="98" name="直接连接符 97"/>
              <p:cNvCxnSpPr/>
              <p:nvPr/>
            </p:nvCxnSpPr>
            <p:spPr>
              <a:xfrm flipV="1">
                <a:off x="5820210" y="5464672"/>
                <a:ext cx="550667" cy="335242"/>
              </a:xfrm>
              <a:prstGeom prst="line">
                <a:avLst/>
              </a:prstGeom>
              <a:ln w="15875"/>
            </p:spPr>
            <p:style>
              <a:lnRef idx="1">
                <a:schemeClr val="dk1"/>
              </a:lnRef>
              <a:fillRef idx="0">
                <a:schemeClr val="dk1"/>
              </a:fillRef>
              <a:effectRef idx="0">
                <a:schemeClr val="dk1"/>
              </a:effectRef>
              <a:fontRef idx="minor">
                <a:schemeClr val="tx1"/>
              </a:fontRef>
            </p:style>
          </p:cxnSp>
          <p:cxnSp>
            <p:nvCxnSpPr>
              <p:cNvPr id="99" name="直接连接符 98"/>
              <p:cNvCxnSpPr/>
              <p:nvPr/>
            </p:nvCxnSpPr>
            <p:spPr>
              <a:xfrm>
                <a:off x="6370877" y="5464672"/>
                <a:ext cx="925541" cy="0"/>
              </a:xfrm>
              <a:prstGeom prst="line">
                <a:avLst/>
              </a:prstGeom>
              <a:ln w="15875"/>
            </p:spPr>
            <p:style>
              <a:lnRef idx="1">
                <a:schemeClr val="dk1"/>
              </a:lnRef>
              <a:fillRef idx="0">
                <a:schemeClr val="dk1"/>
              </a:fillRef>
              <a:effectRef idx="0">
                <a:schemeClr val="dk1"/>
              </a:effectRef>
              <a:fontRef idx="minor">
                <a:schemeClr val="tx1"/>
              </a:fontRef>
            </p:style>
          </p:cxnSp>
        </p:grpSp>
        <p:cxnSp>
          <p:nvCxnSpPr>
            <p:cNvPr id="94" name="直接连接符 93"/>
            <p:cNvCxnSpPr/>
            <p:nvPr/>
          </p:nvCxnSpPr>
          <p:spPr>
            <a:xfrm>
              <a:off x="2125531" y="2780928"/>
              <a:ext cx="952505" cy="0"/>
            </a:xfrm>
            <a:prstGeom prst="line">
              <a:avLst/>
            </a:prstGeom>
            <a:ln w="15875"/>
          </p:spPr>
          <p:style>
            <a:lnRef idx="1">
              <a:schemeClr val="dk1"/>
            </a:lnRef>
            <a:fillRef idx="0">
              <a:schemeClr val="dk1"/>
            </a:fillRef>
            <a:effectRef idx="0">
              <a:schemeClr val="dk1"/>
            </a:effectRef>
            <a:fontRef idx="minor">
              <a:schemeClr val="tx1"/>
            </a:fontRef>
          </p:style>
        </p:cxnSp>
        <p:sp>
          <p:nvSpPr>
            <p:cNvPr id="95" name="文本框 94"/>
            <p:cNvSpPr txBox="1"/>
            <p:nvPr/>
          </p:nvSpPr>
          <p:spPr>
            <a:xfrm>
              <a:off x="2970678" y="1454747"/>
              <a:ext cx="1630057" cy="527580"/>
            </a:xfrm>
            <a:prstGeom prst="rect">
              <a:avLst/>
            </a:prstGeom>
            <a:noFill/>
          </p:spPr>
          <p:txBody>
            <a:bodyPr wrap="square" rtlCol="0">
              <a:spAutoFit/>
            </a:bodyPr>
            <a:lstStyle/>
            <a:p>
              <a:pPr>
                <a:lnSpc>
                  <a:spcPct val="110000"/>
                </a:lnSpc>
              </a:pPr>
              <a:r>
                <a:rPr lang="zh-CN" altLang="en-US" sz="2800" b="1">
                  <a:latin typeface="Times New Roman" panose="02020603050405020304" pitchFamily="18" charset="0"/>
                  <a:ea typeface="楷体" panose="02010609060101010101" pitchFamily="49" charset="-122"/>
                  <a:sym typeface="Times New Roman" panose="02020603050405020304" pitchFamily="18" charset="0"/>
                </a:rPr>
                <a:t>蔗糖分子</a:t>
              </a:r>
            </a:p>
          </p:txBody>
        </p:sp>
        <p:sp>
          <p:nvSpPr>
            <p:cNvPr id="96" name="文本框 95"/>
            <p:cNvSpPr txBox="1"/>
            <p:nvPr/>
          </p:nvSpPr>
          <p:spPr>
            <a:xfrm>
              <a:off x="2913728" y="2030651"/>
              <a:ext cx="1330768" cy="527580"/>
            </a:xfrm>
            <a:prstGeom prst="rect">
              <a:avLst/>
            </a:prstGeom>
            <a:noFill/>
          </p:spPr>
          <p:txBody>
            <a:bodyPr wrap="square" rtlCol="0">
              <a:spAutoFit/>
            </a:bodyPr>
            <a:lstStyle/>
            <a:p>
              <a:pPr>
                <a:lnSpc>
                  <a:spcPct val="110000"/>
                </a:lnSpc>
              </a:pPr>
              <a:r>
                <a:rPr lang="zh-CN" altLang="en-US" sz="2800" b="1">
                  <a:latin typeface="Times New Roman" panose="02020603050405020304" pitchFamily="18" charset="0"/>
                  <a:ea typeface="楷体" panose="02010609060101010101" pitchFamily="49" charset="-122"/>
                  <a:sym typeface="Times New Roman" panose="02020603050405020304" pitchFamily="18" charset="0"/>
                </a:rPr>
                <a:t>半透膜</a:t>
              </a:r>
            </a:p>
          </p:txBody>
        </p:sp>
        <p:sp>
          <p:nvSpPr>
            <p:cNvPr id="97" name="文本框 96"/>
            <p:cNvSpPr txBox="1"/>
            <p:nvPr/>
          </p:nvSpPr>
          <p:spPr>
            <a:xfrm>
              <a:off x="3015952" y="2558056"/>
              <a:ext cx="1330767" cy="527580"/>
            </a:xfrm>
            <a:prstGeom prst="rect">
              <a:avLst/>
            </a:prstGeom>
            <a:noFill/>
          </p:spPr>
          <p:txBody>
            <a:bodyPr wrap="square" rtlCol="0">
              <a:spAutoFit/>
            </a:bodyPr>
            <a:lstStyle/>
            <a:p>
              <a:pPr>
                <a:lnSpc>
                  <a:spcPct val="110000"/>
                </a:lnSpc>
              </a:pPr>
              <a:r>
                <a:rPr lang="zh-CN" altLang="en-US" sz="2800" b="1">
                  <a:latin typeface="Times New Roman" panose="02020603050405020304" pitchFamily="18" charset="0"/>
                  <a:ea typeface="楷体" panose="02010609060101010101" pitchFamily="49" charset="-122"/>
                  <a:sym typeface="Times New Roman" panose="02020603050405020304" pitchFamily="18" charset="0"/>
                </a:rPr>
                <a:t>水分子</a:t>
              </a:r>
            </a:p>
          </p:txBody>
        </p:sp>
      </p:grpSp>
      <p:sp>
        <p:nvSpPr>
          <p:cNvPr id="100" name="文本框 99"/>
          <p:cNvSpPr txBox="1"/>
          <p:nvPr/>
        </p:nvSpPr>
        <p:spPr>
          <a:xfrm>
            <a:off x="19529" y="3844621"/>
            <a:ext cx="4888798" cy="1001556"/>
          </a:xfrm>
          <a:prstGeom prst="rect">
            <a:avLst/>
          </a:prstGeom>
          <a:noFill/>
        </p:spPr>
        <p:txBody>
          <a:bodyPr wrap="square" rtlCol="0">
            <a:spAutoFit/>
          </a:bodyPr>
          <a:lstStyle/>
          <a:p>
            <a:pPr>
              <a:lnSpc>
                <a:spcPct val="110000"/>
              </a:lnSpc>
            </a:pPr>
            <a:r>
              <a:rPr lang="zh-CN" altLang="en-US" sz="2800" b="1">
                <a:latin typeface="Times New Roman" panose="02020603050405020304" pitchFamily="18" charset="0"/>
                <a:ea typeface="楷体" panose="02010609060101010101" pitchFamily="49" charset="-122"/>
                <a:sym typeface="Times New Roman" panose="02020603050405020304" pitchFamily="18" charset="0"/>
              </a:rPr>
              <a:t>指某些物质可以透过，而另一些物质不能透过的多孔性薄膜</a:t>
            </a:r>
          </a:p>
        </p:txBody>
      </p:sp>
      <p:sp>
        <p:nvSpPr>
          <p:cNvPr id="101" name="文本框 100"/>
          <p:cNvSpPr txBox="1"/>
          <p:nvPr/>
        </p:nvSpPr>
        <p:spPr>
          <a:xfrm>
            <a:off x="5001935" y="3586443"/>
            <a:ext cx="7055618" cy="1475532"/>
          </a:xfrm>
          <a:prstGeom prst="rect">
            <a:avLst/>
          </a:prstGeom>
          <a:noFill/>
        </p:spPr>
        <p:txBody>
          <a:bodyPr wrap="square" rtlCol="0">
            <a:spAutoFit/>
          </a:bodyPr>
          <a:lstStyle/>
          <a:p>
            <a:pPr>
              <a:lnSpc>
                <a:spcPct val="110000"/>
              </a:lnSpc>
            </a:pPr>
            <a:r>
              <a:rPr lang="zh-CN" altLang="en-US" sz="2800" b="1">
                <a:latin typeface="Times New Roman" panose="02020603050405020304" pitchFamily="18" charset="0"/>
                <a:ea typeface="楷体" panose="02010609060101010101" pitchFamily="49" charset="-122"/>
                <a:sym typeface="Times New Roman" panose="02020603050405020304" pitchFamily="18" charset="0"/>
              </a:rPr>
              <a:t>指水分子能自由通过，细胞要选择吸收的离子和小分子也可以通过，而其他的离子、小分子和大分子则不能通过的生物膜</a:t>
            </a:r>
          </a:p>
        </p:txBody>
      </p:sp>
      <p:sp>
        <p:nvSpPr>
          <p:cNvPr id="102" name="文本框 101"/>
          <p:cNvSpPr txBox="1"/>
          <p:nvPr/>
        </p:nvSpPr>
        <p:spPr>
          <a:xfrm>
            <a:off x="0" y="5001653"/>
            <a:ext cx="4632235" cy="1001556"/>
          </a:xfrm>
          <a:prstGeom prst="rect">
            <a:avLst/>
          </a:prstGeom>
          <a:noFill/>
        </p:spPr>
        <p:txBody>
          <a:bodyPr wrap="square" rtlCol="0">
            <a:spAutoFit/>
          </a:bodyPr>
          <a:lstStyle/>
          <a:p>
            <a:pPr>
              <a:lnSpc>
                <a:spcPct val="110000"/>
              </a:lnSpc>
            </a:pPr>
            <a:r>
              <a:rPr lang="zh-CN" altLang="en-US" sz="2800" b="1">
                <a:latin typeface="Times New Roman" panose="02020603050405020304" pitchFamily="18" charset="0"/>
                <a:ea typeface="楷体" panose="02010609060101010101" pitchFamily="49" charset="-122"/>
                <a:sym typeface="Times New Roman" panose="02020603050405020304" pitchFamily="18" charset="0"/>
              </a:rPr>
              <a:t>透过的依据是分子或离子的大小，不具有选择性</a:t>
            </a:r>
          </a:p>
        </p:txBody>
      </p:sp>
      <p:sp>
        <p:nvSpPr>
          <p:cNvPr id="103" name="文本框 102"/>
          <p:cNvSpPr txBox="1"/>
          <p:nvPr/>
        </p:nvSpPr>
        <p:spPr>
          <a:xfrm>
            <a:off x="5413252" y="4981268"/>
            <a:ext cx="6829443" cy="1001556"/>
          </a:xfrm>
          <a:prstGeom prst="rect">
            <a:avLst/>
          </a:prstGeom>
          <a:noFill/>
        </p:spPr>
        <p:txBody>
          <a:bodyPr wrap="square" rtlCol="0">
            <a:spAutoFit/>
          </a:bodyPr>
          <a:lstStyle/>
          <a:p>
            <a:pPr>
              <a:lnSpc>
                <a:spcPct val="110000"/>
              </a:lnSpc>
            </a:pPr>
            <a:r>
              <a:rPr lang="zh-CN" altLang="en-US" sz="2800" b="1">
                <a:latin typeface="Times New Roman" panose="02020603050405020304" pitchFamily="18" charset="0"/>
                <a:ea typeface="楷体" panose="02010609060101010101" pitchFamily="49" charset="-122"/>
                <a:sym typeface="Times New Roman" panose="02020603050405020304" pitchFamily="18" charset="0"/>
              </a:rPr>
              <a:t>膜上的蛋白质决定了一些分子可以通过，另一些分子不能通过，具有选择透过性</a:t>
            </a:r>
          </a:p>
        </p:txBody>
      </p:sp>
      <p:sp>
        <p:nvSpPr>
          <p:cNvPr id="104" name="文本框 103"/>
          <p:cNvSpPr txBox="1"/>
          <p:nvPr/>
        </p:nvSpPr>
        <p:spPr>
          <a:xfrm>
            <a:off x="24202" y="5932817"/>
            <a:ext cx="4583832" cy="1001556"/>
          </a:xfrm>
          <a:prstGeom prst="rect">
            <a:avLst/>
          </a:prstGeom>
          <a:noFill/>
        </p:spPr>
        <p:txBody>
          <a:bodyPr wrap="square" rtlCol="0">
            <a:spAutoFit/>
          </a:bodyPr>
          <a:lstStyle/>
          <a:p>
            <a:pPr>
              <a:lnSpc>
                <a:spcPct val="110000"/>
              </a:lnSpc>
            </a:pPr>
            <a:r>
              <a:rPr lang="zh-CN" altLang="en-US" sz="2800" b="1">
                <a:latin typeface="Times New Roman" panose="02020603050405020304" pitchFamily="18" charset="0"/>
                <a:ea typeface="楷体" panose="02010609060101010101" pitchFamily="49" charset="-122"/>
                <a:sym typeface="Times New Roman" panose="02020603050405020304" pitchFamily="18" charset="0"/>
              </a:rPr>
              <a:t>玻璃纸、动物膀胱、鱼鳔、花生种皮等</a:t>
            </a:r>
          </a:p>
        </p:txBody>
      </p:sp>
      <p:sp>
        <p:nvSpPr>
          <p:cNvPr id="105" name="文本框 104"/>
          <p:cNvSpPr txBox="1"/>
          <p:nvPr/>
        </p:nvSpPr>
        <p:spPr>
          <a:xfrm>
            <a:off x="5442122" y="6141110"/>
            <a:ext cx="6721270" cy="527580"/>
          </a:xfrm>
          <a:prstGeom prst="rect">
            <a:avLst/>
          </a:prstGeom>
          <a:noFill/>
        </p:spPr>
        <p:txBody>
          <a:bodyPr wrap="square" rtlCol="0">
            <a:spAutoFit/>
          </a:bodyPr>
          <a:lstStyle/>
          <a:p>
            <a:pPr>
              <a:lnSpc>
                <a:spcPct val="110000"/>
              </a:lnSpc>
            </a:pPr>
            <a:r>
              <a:rPr lang="zh-CN" altLang="en-US" sz="2800" b="1">
                <a:latin typeface="Times New Roman" panose="02020603050405020304" pitchFamily="18" charset="0"/>
                <a:ea typeface="楷体" panose="02010609060101010101" pitchFamily="49" charset="-122"/>
                <a:sym typeface="Times New Roman" panose="02020603050405020304" pitchFamily="18" charset="0"/>
              </a:rPr>
              <a:t>细胞膜、液泡膜和由其构成的原生质层等</a:t>
            </a: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indefinite"/>
                            </p:stCondLst>
                          </p:cTn>
                        </p:par>
                        <p:par>
                          <p:cTn id="11" fill="hold" nodeType="afterGroup">
                            <p:stCondLst>
                              <p:cond delay="0"/>
                            </p:stCondLst>
                            <p:childTnLst>
                              <p:par>
                                <p:cTn id="12" presetID="2" presetClass="entr" presetSubtype="4" fill="hold" nodeType="clickEffect">
                                  <p:stCondLst>
                                    <p:cond delay="0"/>
                                  </p:stCondLst>
                                  <p:childTnLst>
                                    <p:set>
                                      <p:cBhvr>
                                        <p:cTn id="13" dur="1" fill="hold">
                                          <p:stCondLst>
                                            <p:cond delay="0"/>
                                          </p:stCondLst>
                                        </p:cTn>
                                        <p:tgtEl>
                                          <p:spTgt spid="89"/>
                                        </p:tgtEl>
                                        <p:attrNameLst>
                                          <p:attrName>style.visibility</p:attrName>
                                        </p:attrNameLst>
                                      </p:cBhvr>
                                      <p:to>
                                        <p:strVal val="visible"/>
                                      </p:to>
                                    </p:set>
                                    <p:anim calcmode="lin" valueType="num">
                                      <p:cBhvr additive="base">
                                        <p:cTn id="14" dur="500" fill="hold"/>
                                        <p:tgtEl>
                                          <p:spTgt spid="89"/>
                                        </p:tgtEl>
                                        <p:attrNameLst>
                                          <p:attrName>ppt_x</p:attrName>
                                        </p:attrNameLst>
                                      </p:cBhvr>
                                      <p:tavLst>
                                        <p:tav tm="0">
                                          <p:val>
                                            <p:strVal val="#ppt_x"/>
                                          </p:val>
                                        </p:tav>
                                        <p:tav tm="100000">
                                          <p:val>
                                            <p:strVal val="#ppt_x"/>
                                          </p:val>
                                        </p:tav>
                                      </p:tavLst>
                                    </p:anim>
                                    <p:anim calcmode="lin" valueType="num">
                                      <p:cBhvr additive="base">
                                        <p:cTn id="15"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indefinite"/>
                            </p:stCondLst>
                          </p:cTn>
                        </p:par>
                        <p:par>
                          <p:cTn id="18" fill="hold" nodeType="after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0"/>
                                        </p:tgtEl>
                                        <p:attrNameLst>
                                          <p:attrName>style.visibility</p:attrName>
                                        </p:attrNameLst>
                                      </p:cBhvr>
                                      <p:to>
                                        <p:strVal val="visible"/>
                                      </p:to>
                                    </p:set>
                                    <p:anim calcmode="lin" valueType="num">
                                      <p:cBhvr additive="base">
                                        <p:cTn id="21" dur="500" fill="hold"/>
                                        <p:tgtEl>
                                          <p:spTgt spid="100"/>
                                        </p:tgtEl>
                                        <p:attrNameLst>
                                          <p:attrName>ppt_x</p:attrName>
                                        </p:attrNameLst>
                                      </p:cBhvr>
                                      <p:tavLst>
                                        <p:tav tm="0">
                                          <p:val>
                                            <p:strVal val="#ppt_x"/>
                                          </p:val>
                                        </p:tav>
                                        <p:tav tm="100000">
                                          <p:val>
                                            <p:strVal val="#ppt_x"/>
                                          </p:val>
                                        </p:tav>
                                      </p:tavLst>
                                    </p:anim>
                                    <p:anim calcmode="lin" valueType="num">
                                      <p:cBhvr additive="base">
                                        <p:cTn id="22"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indefinite"/>
                            </p:stCondLst>
                          </p:cTn>
                        </p:par>
                        <p:par>
                          <p:cTn id="25" fill="hold" nodeType="afterGroup">
                            <p:stCondLst>
                              <p:cond delay="0"/>
                            </p:stCondLst>
                            <p:childTnLst>
                              <p:par>
                                <p:cTn id="26" presetID="2" presetClass="entr" presetSubtype="4" fill="hold" grpId="2" nodeType="click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additive="base">
                                        <p:cTn id="28" dur="500" fill="hold"/>
                                        <p:tgtEl>
                                          <p:spTgt spid="102"/>
                                        </p:tgtEl>
                                        <p:attrNameLst>
                                          <p:attrName>ppt_x</p:attrName>
                                        </p:attrNameLst>
                                      </p:cBhvr>
                                      <p:tavLst>
                                        <p:tav tm="0">
                                          <p:val>
                                            <p:strVal val="#ppt_x"/>
                                          </p:val>
                                        </p:tav>
                                        <p:tav tm="100000">
                                          <p:val>
                                            <p:strVal val="#ppt_x"/>
                                          </p:val>
                                        </p:tav>
                                      </p:tavLst>
                                    </p:anim>
                                    <p:anim calcmode="lin" valueType="num">
                                      <p:cBhvr additive="base">
                                        <p:cTn id="29"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indefinite"/>
                            </p:stCondLst>
                          </p:cTn>
                        </p:par>
                        <p:par>
                          <p:cTn id="32" fill="hold" nodeType="afterGroup">
                            <p:stCondLst>
                              <p:cond delay="0"/>
                            </p:stCondLst>
                            <p:childTnLst>
                              <p:par>
                                <p:cTn id="33" presetID="2" presetClass="entr" presetSubtype="4" fill="hold" grpId="4" nodeType="clickEffect">
                                  <p:stCondLst>
                                    <p:cond delay="0"/>
                                  </p:stCondLst>
                                  <p:childTnLst>
                                    <p:set>
                                      <p:cBhvr>
                                        <p:cTn id="34" dur="1" fill="hold">
                                          <p:stCondLst>
                                            <p:cond delay="0"/>
                                          </p:stCondLst>
                                        </p:cTn>
                                        <p:tgtEl>
                                          <p:spTgt spid="104"/>
                                        </p:tgtEl>
                                        <p:attrNameLst>
                                          <p:attrName>style.visibility</p:attrName>
                                        </p:attrNameLst>
                                      </p:cBhvr>
                                      <p:to>
                                        <p:strVal val="visible"/>
                                      </p:to>
                                    </p:set>
                                    <p:anim calcmode="lin" valueType="num">
                                      <p:cBhvr additive="base">
                                        <p:cTn id="35" dur="500" fill="hold"/>
                                        <p:tgtEl>
                                          <p:spTgt spid="104"/>
                                        </p:tgtEl>
                                        <p:attrNameLst>
                                          <p:attrName>ppt_x</p:attrName>
                                        </p:attrNameLst>
                                      </p:cBhvr>
                                      <p:tavLst>
                                        <p:tav tm="0">
                                          <p:val>
                                            <p:strVal val="#ppt_x"/>
                                          </p:val>
                                        </p:tav>
                                        <p:tav tm="100000">
                                          <p:val>
                                            <p:strVal val="#ppt_x"/>
                                          </p:val>
                                        </p:tav>
                                      </p:tavLst>
                                    </p:anim>
                                    <p:anim calcmode="lin" valueType="num">
                                      <p:cBhvr additive="base">
                                        <p:cTn id="36"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indefinite"/>
                            </p:stCondLst>
                          </p:cTn>
                        </p:par>
                        <p:par>
                          <p:cTn id="39" fill="hold" nodeType="afterGroup">
                            <p:stCondLst>
                              <p:cond delay="0"/>
                            </p:stCondLst>
                            <p:childTnLst>
                              <p:par>
                                <p:cTn id="40" presetID="2" presetClass="entr" presetSubtype="4" fill="hold" nodeType="clickEffect">
                                  <p:stCondLst>
                                    <p:cond delay="0"/>
                                  </p:stCondLst>
                                  <p:childTnLst>
                                    <p:set>
                                      <p:cBhvr>
                                        <p:cTn id="41" dur="1" fill="hold">
                                          <p:stCondLst>
                                            <p:cond delay="0"/>
                                          </p:stCondLst>
                                        </p:cTn>
                                        <p:tgtEl>
                                          <p:spTgt spid="88"/>
                                        </p:tgtEl>
                                        <p:attrNameLst>
                                          <p:attrName>style.visibility</p:attrName>
                                        </p:attrNameLst>
                                      </p:cBhvr>
                                      <p:to>
                                        <p:strVal val="visible"/>
                                      </p:to>
                                    </p:set>
                                    <p:anim calcmode="lin" valueType="num">
                                      <p:cBhvr additive="base">
                                        <p:cTn id="42" dur="500" fill="hold"/>
                                        <p:tgtEl>
                                          <p:spTgt spid="88"/>
                                        </p:tgtEl>
                                        <p:attrNameLst>
                                          <p:attrName>ppt_x</p:attrName>
                                        </p:attrNameLst>
                                      </p:cBhvr>
                                      <p:tavLst>
                                        <p:tav tm="0">
                                          <p:val>
                                            <p:strVal val="#ppt_x"/>
                                          </p:val>
                                        </p:tav>
                                        <p:tav tm="100000">
                                          <p:val>
                                            <p:strVal val="#ppt_x"/>
                                          </p:val>
                                        </p:tav>
                                      </p:tavLst>
                                    </p:anim>
                                    <p:anim calcmode="lin" valueType="num">
                                      <p:cBhvr additive="base">
                                        <p:cTn id="43"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indefinite"/>
                            </p:stCondLst>
                          </p:cTn>
                        </p:par>
                        <p:par>
                          <p:cTn id="46" fill="hold" nodeType="afterGroup">
                            <p:stCondLst>
                              <p:cond delay="0"/>
                            </p:stCondLst>
                            <p:childTnLst>
                              <p:par>
                                <p:cTn id="47" presetID="2" presetClass="entr" presetSubtype="4" fill="hold" grpId="1" nodeType="clickEffect">
                                  <p:stCondLst>
                                    <p:cond delay="0"/>
                                  </p:stCondLst>
                                  <p:childTnLst>
                                    <p:set>
                                      <p:cBhvr>
                                        <p:cTn id="48" dur="1" fill="hold">
                                          <p:stCondLst>
                                            <p:cond delay="0"/>
                                          </p:stCondLst>
                                        </p:cTn>
                                        <p:tgtEl>
                                          <p:spTgt spid="101"/>
                                        </p:tgtEl>
                                        <p:attrNameLst>
                                          <p:attrName>style.visibility</p:attrName>
                                        </p:attrNameLst>
                                      </p:cBhvr>
                                      <p:to>
                                        <p:strVal val="visible"/>
                                      </p:to>
                                    </p:set>
                                    <p:anim calcmode="lin" valueType="num">
                                      <p:cBhvr additive="base">
                                        <p:cTn id="49" dur="500" fill="hold"/>
                                        <p:tgtEl>
                                          <p:spTgt spid="101"/>
                                        </p:tgtEl>
                                        <p:attrNameLst>
                                          <p:attrName>ppt_x</p:attrName>
                                        </p:attrNameLst>
                                      </p:cBhvr>
                                      <p:tavLst>
                                        <p:tav tm="0">
                                          <p:val>
                                            <p:strVal val="#ppt_x"/>
                                          </p:val>
                                        </p:tav>
                                        <p:tav tm="100000">
                                          <p:val>
                                            <p:strVal val="#ppt_x"/>
                                          </p:val>
                                        </p:tav>
                                      </p:tavLst>
                                    </p:anim>
                                    <p:anim calcmode="lin" valueType="num">
                                      <p:cBhvr additive="base">
                                        <p:cTn id="50"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indefinite"/>
                            </p:stCondLst>
                          </p:cTn>
                        </p:par>
                        <p:par>
                          <p:cTn id="53" fill="hold" nodeType="afterGroup">
                            <p:stCondLst>
                              <p:cond delay="0"/>
                            </p:stCondLst>
                            <p:childTnLst>
                              <p:par>
                                <p:cTn id="54" presetID="2" presetClass="entr" presetSubtype="4" fill="hold" grpId="3" nodeType="clickEffect">
                                  <p:stCondLst>
                                    <p:cond delay="0"/>
                                  </p:stCondLst>
                                  <p:childTnLst>
                                    <p:set>
                                      <p:cBhvr>
                                        <p:cTn id="55" dur="1" fill="hold">
                                          <p:stCondLst>
                                            <p:cond delay="0"/>
                                          </p:stCondLst>
                                        </p:cTn>
                                        <p:tgtEl>
                                          <p:spTgt spid="103"/>
                                        </p:tgtEl>
                                        <p:attrNameLst>
                                          <p:attrName>style.visibility</p:attrName>
                                        </p:attrNameLst>
                                      </p:cBhvr>
                                      <p:to>
                                        <p:strVal val="visible"/>
                                      </p:to>
                                    </p:set>
                                    <p:anim calcmode="lin" valueType="num">
                                      <p:cBhvr additive="base">
                                        <p:cTn id="56" dur="500" fill="hold"/>
                                        <p:tgtEl>
                                          <p:spTgt spid="103"/>
                                        </p:tgtEl>
                                        <p:attrNameLst>
                                          <p:attrName>ppt_x</p:attrName>
                                        </p:attrNameLst>
                                      </p:cBhvr>
                                      <p:tavLst>
                                        <p:tav tm="0">
                                          <p:val>
                                            <p:strVal val="#ppt_x"/>
                                          </p:val>
                                        </p:tav>
                                        <p:tav tm="100000">
                                          <p:val>
                                            <p:strVal val="#ppt_x"/>
                                          </p:val>
                                        </p:tav>
                                      </p:tavLst>
                                    </p:anim>
                                    <p:anim calcmode="lin" valueType="num">
                                      <p:cBhvr additive="base">
                                        <p:cTn id="57"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indefinite"/>
                            </p:stCondLst>
                          </p:cTn>
                        </p:par>
                        <p:par>
                          <p:cTn id="60" fill="hold" nodeType="afterGroup">
                            <p:stCondLst>
                              <p:cond delay="0"/>
                            </p:stCondLst>
                            <p:childTnLst>
                              <p:par>
                                <p:cTn id="61" presetID="2" presetClass="entr" presetSubtype="4" fill="hold" grpId="5" nodeType="clickEffect">
                                  <p:stCondLst>
                                    <p:cond delay="0"/>
                                  </p:stCondLst>
                                  <p:childTnLst>
                                    <p:set>
                                      <p:cBhvr>
                                        <p:cTn id="62" dur="1" fill="hold">
                                          <p:stCondLst>
                                            <p:cond delay="0"/>
                                          </p:stCondLst>
                                        </p:cTn>
                                        <p:tgtEl>
                                          <p:spTgt spid="105"/>
                                        </p:tgtEl>
                                        <p:attrNameLst>
                                          <p:attrName>style.visibility</p:attrName>
                                        </p:attrNameLst>
                                      </p:cBhvr>
                                      <p:to>
                                        <p:strVal val="visible"/>
                                      </p:to>
                                    </p:set>
                                    <p:anim calcmode="lin" valueType="num">
                                      <p:cBhvr additive="base">
                                        <p:cTn id="63" dur="500" fill="hold"/>
                                        <p:tgtEl>
                                          <p:spTgt spid="105"/>
                                        </p:tgtEl>
                                        <p:attrNameLst>
                                          <p:attrName>ppt_x</p:attrName>
                                        </p:attrNameLst>
                                      </p:cBhvr>
                                      <p:tavLst>
                                        <p:tav tm="0">
                                          <p:val>
                                            <p:strVal val="#ppt_x"/>
                                          </p:val>
                                        </p:tav>
                                        <p:tav tm="100000">
                                          <p:val>
                                            <p:strVal val="#ppt_x"/>
                                          </p:val>
                                        </p:tav>
                                      </p:tavLst>
                                    </p:anim>
                                    <p:anim calcmode="lin" valueType="num">
                                      <p:cBhvr additive="base">
                                        <p:cTn id="64"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1"/>
      <p:bldP spid="102" grpId="2"/>
      <p:bldP spid="103" grpId="3"/>
      <p:bldP spid="104" grpId="4"/>
      <p:bldP spid="105" grpId="5"/>
    </p:bldLst>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6" name="组合 5"/>
          <p:cNvGrpSpPr/>
          <p:nvPr/>
        </p:nvGrpSpPr>
        <p:grpSpPr>
          <a:xfrm>
            <a:off x="777241" y="350521"/>
            <a:ext cx="3220726" cy="688513"/>
            <a:chOff x="777241" y="350521"/>
            <a:chExt cx="3220726" cy="688513"/>
          </a:xfrm>
        </p:grpSpPr>
        <p:sp>
          <p:nvSpPr>
            <p:cNvPr id="8" name="TextBox 2"/>
            <p:cNvSpPr txBox="1"/>
            <p:nvPr/>
          </p:nvSpPr>
          <p:spPr>
            <a:xfrm>
              <a:off x="777241" y="350521"/>
              <a:ext cx="2995690" cy="461663"/>
            </a:xfrm>
            <a:prstGeom prst="rect">
              <a:avLst/>
            </a:prstGeom>
            <a:noFill/>
          </p:spPr>
          <p:txBody>
            <a:bodyPr wrap="square" lIns="91438" tIns="45719" rIns="91438" bIns="45719" rtlCol="0">
              <a:spAutoFit/>
            </a:bodyPr>
            <a:lstStyle/>
            <a:p>
              <a:r>
                <a:rPr lang="zh-CN" altLang="en-US" sz="2400">
                  <a:latin typeface="Times New Roman" panose="02020603050405020304" pitchFamily="18" charset="0"/>
                  <a:ea typeface="楷体" panose="02010609060101010101" pitchFamily="49" charset="-122"/>
                  <a:sym typeface="Times New Roman" panose="02020603050405020304" pitchFamily="18" charset="0"/>
                </a:rPr>
                <a:t>水进出细胞的原因</a:t>
              </a:r>
            </a:p>
          </p:txBody>
        </p:sp>
        <p:sp>
          <p:nvSpPr>
            <p:cNvPr id="9" name="矩形 8"/>
            <p:cNvSpPr/>
            <p:nvPr/>
          </p:nvSpPr>
          <p:spPr>
            <a:xfrm>
              <a:off x="781131" y="662202"/>
              <a:ext cx="3216836" cy="376832"/>
            </a:xfrm>
            <a:prstGeom prst="rect">
              <a:avLst/>
            </a:prstGeom>
          </p:spPr>
          <p:txBody>
            <a:bodyPr vert="horz" wrap="square" lIns="91438" tIns="45719" rIns="91438" bIns="45719">
              <a:spAutoFit/>
            </a:bodyPr>
            <a:lstStyle/>
            <a:p>
              <a:pPr fontAlgn="base">
                <a:lnSpc>
                  <a:spcPct val="150000"/>
                </a:lnSpc>
              </a:pPr>
              <a:r>
                <a:rPr lang="en-US" altLang="zh-CN" sz="140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The principle of water in and out of cells</a:t>
              </a:r>
            </a:p>
          </p:txBody>
        </p:sp>
      </p:grpSp>
      <p:sp>
        <p:nvSpPr>
          <p:cNvPr id="10" name="矩形 9"/>
          <p:cNvSpPr/>
          <p:nvPr/>
        </p:nvSpPr>
        <p:spPr>
          <a:xfrm>
            <a:off x="0" y="464344"/>
            <a:ext cx="54522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11" name="矩形 10"/>
          <p:cNvSpPr/>
          <p:nvPr/>
        </p:nvSpPr>
        <p:spPr>
          <a:xfrm>
            <a:off x="602456" y="464344"/>
            <a:ext cx="16780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grpSp>
        <p:nvGrpSpPr>
          <p:cNvPr id="7" name="组合 6"/>
          <p:cNvGrpSpPr/>
          <p:nvPr/>
        </p:nvGrpSpPr>
        <p:grpSpPr>
          <a:xfrm>
            <a:off x="2389549" y="1897410"/>
            <a:ext cx="6912000" cy="3780000"/>
            <a:chOff x="2543312" y="3078000"/>
            <a:chExt cx="6912000" cy="3780000"/>
          </a:xfrm>
        </p:grpSpPr>
        <p:sp>
          <p:nvSpPr>
            <p:cNvPr id="12" name="椭圆 11"/>
            <p:cNvSpPr/>
            <p:nvPr/>
          </p:nvSpPr>
          <p:spPr>
            <a:xfrm>
              <a:off x="2543312" y="3078000"/>
              <a:ext cx="6912000" cy="3780000"/>
            </a:xfrm>
            <a:prstGeom prst="ellipse">
              <a:avLst/>
            </a:pr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13" name="文本框 12"/>
            <p:cNvSpPr txBox="1"/>
            <p:nvPr/>
          </p:nvSpPr>
          <p:spPr>
            <a:xfrm>
              <a:off x="3071664" y="4566536"/>
              <a:ext cx="1606824" cy="584775"/>
            </a:xfrm>
            <a:prstGeom prst="rect">
              <a:avLst/>
            </a:prstGeom>
            <a:noFill/>
          </p:spPr>
          <p:txBody>
            <a:bodyPr wrap="square" rtlCol="0">
              <a:spAutoFit/>
            </a:bodyPr>
            <a:lstStyle/>
            <a:p>
              <a:r>
                <a:rPr lang="zh-CN" altLang="en-US" sz="3200">
                  <a:latin typeface="Times New Roman" panose="02020603050405020304" pitchFamily="18" charset="0"/>
                  <a:ea typeface="楷体" panose="02010609060101010101" pitchFamily="49" charset="-122"/>
                  <a:sym typeface="Times New Roman" panose="02020603050405020304" pitchFamily="18" charset="0"/>
                </a:rPr>
                <a:t>半透膜</a:t>
              </a:r>
            </a:p>
          </p:txBody>
        </p:sp>
        <p:sp>
          <p:nvSpPr>
            <p:cNvPr id="14" name="椭圆 13"/>
            <p:cNvSpPr/>
            <p:nvPr/>
          </p:nvSpPr>
          <p:spPr>
            <a:xfrm>
              <a:off x="5614400" y="3754966"/>
              <a:ext cx="2905000" cy="2207914"/>
            </a:xfrm>
            <a:prstGeom prst="ellipse">
              <a:avLst/>
            </a:prstGeom>
            <a:noFill/>
            <a:ln w="412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15" name="文本框 14"/>
            <p:cNvSpPr txBox="1"/>
            <p:nvPr/>
          </p:nvSpPr>
          <p:spPr>
            <a:xfrm>
              <a:off x="6263488" y="4320314"/>
              <a:ext cx="1606824" cy="1077218"/>
            </a:xfrm>
            <a:prstGeom prst="rect">
              <a:avLst/>
            </a:prstGeom>
            <a:noFill/>
          </p:spPr>
          <p:txBody>
            <a:bodyPr wrap="square" rtlCol="0">
              <a:spAutoFit/>
            </a:bodyPr>
            <a:lstStyle/>
            <a:p>
              <a:r>
                <a:rPr lang="zh-CN" altLang="en-US" sz="3200">
                  <a:latin typeface="Times New Roman" panose="02020603050405020304" pitchFamily="18" charset="0"/>
                  <a:ea typeface="楷体" panose="02010609060101010101" pitchFamily="49" charset="-122"/>
                  <a:sym typeface="Times New Roman" panose="02020603050405020304" pitchFamily="18" charset="0"/>
                </a:rPr>
                <a:t>选择透过性膜</a:t>
              </a:r>
            </a:p>
          </p:txBody>
        </p:sp>
      </p:grpSp>
    </p:spTree>
  </p:cSld>
  <p:clrMapOvr>
    <a:masterClrMapping/>
  </p:clrMapOvr>
  <p:transition spd="slow" advClick="0">
    <p:wipe/>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6" name="组合 5"/>
          <p:cNvGrpSpPr/>
          <p:nvPr/>
        </p:nvGrpSpPr>
        <p:grpSpPr>
          <a:xfrm>
            <a:off x="777241" y="350521"/>
            <a:ext cx="1537334" cy="688513"/>
            <a:chOff x="777241" y="350521"/>
            <a:chExt cx="1537334" cy="688513"/>
          </a:xfrm>
        </p:grpSpPr>
        <p:sp>
          <p:nvSpPr>
            <p:cNvPr id="8" name="TextBox 2"/>
            <p:cNvSpPr txBox="1"/>
            <p:nvPr/>
          </p:nvSpPr>
          <p:spPr>
            <a:xfrm>
              <a:off x="777241" y="350521"/>
              <a:ext cx="1537334" cy="461663"/>
            </a:xfrm>
            <a:prstGeom prst="rect">
              <a:avLst/>
            </a:prstGeom>
            <a:noFill/>
          </p:spPr>
          <p:txBody>
            <a:bodyPr wrap="square" lIns="91438" tIns="45719" rIns="91438" bIns="45719" rtlCol="0">
              <a:spAutoFit/>
            </a:bodyPr>
            <a:lstStyle/>
            <a:p>
              <a:r>
                <a:rPr lang="zh-CN" altLang="en-US" sz="2400">
                  <a:latin typeface="Times New Roman" panose="02020603050405020304" pitchFamily="18" charset="0"/>
                  <a:ea typeface="楷体" panose="02010609060101010101" pitchFamily="49" charset="-122"/>
                  <a:sym typeface="Times New Roman" panose="02020603050405020304" pitchFamily="18" charset="0"/>
                </a:rPr>
                <a:t>被动运输</a:t>
              </a:r>
            </a:p>
          </p:txBody>
        </p:sp>
        <p:sp>
          <p:nvSpPr>
            <p:cNvPr id="9" name="矩形 8"/>
            <p:cNvSpPr/>
            <p:nvPr/>
          </p:nvSpPr>
          <p:spPr>
            <a:xfrm>
              <a:off x="781131" y="662202"/>
              <a:ext cx="1476294" cy="376832"/>
            </a:xfrm>
            <a:prstGeom prst="rect">
              <a:avLst/>
            </a:prstGeom>
          </p:spPr>
          <p:txBody>
            <a:bodyPr vert="horz" wrap="square" lIns="91438" tIns="45719" rIns="91438" bIns="45719">
              <a:spAutoFit/>
            </a:bodyPr>
            <a:lstStyle/>
            <a:p>
              <a:pPr fontAlgn="base">
                <a:lnSpc>
                  <a:spcPct val="150000"/>
                </a:lnSpc>
              </a:pPr>
              <a:r>
                <a:rPr lang="en-US" altLang="zh-CN" sz="140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Passive transport</a:t>
              </a:r>
            </a:p>
          </p:txBody>
        </p:sp>
      </p:grpSp>
      <p:sp>
        <p:nvSpPr>
          <p:cNvPr id="10" name="矩形 9"/>
          <p:cNvSpPr/>
          <p:nvPr/>
        </p:nvSpPr>
        <p:spPr>
          <a:xfrm>
            <a:off x="0" y="464344"/>
            <a:ext cx="54522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11" name="矩形 10"/>
          <p:cNvSpPr/>
          <p:nvPr/>
        </p:nvSpPr>
        <p:spPr>
          <a:xfrm>
            <a:off x="602456" y="464344"/>
            <a:ext cx="16780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7" name="矩形 59"/>
          <p:cNvSpPr>
            <a:spLocks noChangeArrowheads="1"/>
          </p:cNvSpPr>
          <p:nvPr/>
        </p:nvSpPr>
        <p:spPr bwMode="auto">
          <a:xfrm>
            <a:off x="874690" y="1123865"/>
            <a:ext cx="1303338"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8E163E"/>
                </a:solidFill>
                <a:latin typeface="Arial" pitchFamily="34" charset="0"/>
                <a:ea typeface="宋体" panose="02010600030101010101" pitchFamily="2" charset="-122"/>
              </a:defRPr>
            </a:lvl1pPr>
            <a:lvl2pPr marL="742950" indent="-285750" eaLnBrk="0" hangingPunct="0">
              <a:defRPr>
                <a:solidFill>
                  <a:srgbClr val="8E163E"/>
                </a:solidFill>
                <a:latin typeface="Arial" pitchFamily="34" charset="0"/>
                <a:ea typeface="宋体" panose="02010600030101010101" pitchFamily="2" charset="-122"/>
              </a:defRPr>
            </a:lvl2pPr>
            <a:lvl3pPr marL="1143000" indent="-228600" eaLnBrk="0" hangingPunct="0">
              <a:defRPr>
                <a:solidFill>
                  <a:srgbClr val="8E163E"/>
                </a:solidFill>
                <a:latin typeface="Arial" pitchFamily="34" charset="0"/>
                <a:ea typeface="宋体" panose="02010600030101010101" pitchFamily="2" charset="-122"/>
              </a:defRPr>
            </a:lvl3pPr>
            <a:lvl4pPr marL="1600200" indent="-228600" eaLnBrk="0" hangingPunct="0">
              <a:defRPr>
                <a:solidFill>
                  <a:srgbClr val="8E163E"/>
                </a:solidFill>
                <a:latin typeface="Arial" pitchFamily="34" charset="0"/>
                <a:ea typeface="宋体" panose="02010600030101010101" pitchFamily="2" charset="-122"/>
              </a:defRPr>
            </a:lvl4pPr>
            <a:lvl5pPr marL="2057400" indent="-228600" eaLnBrk="0" hangingPunct="0">
              <a:defRPr>
                <a:solidFill>
                  <a:srgbClr val="8E163E"/>
                </a:solidFill>
                <a:latin typeface="Arial" pitchFamily="34" charset="0"/>
                <a:ea typeface="宋体" panose="02010600030101010101" pitchFamily="2" charset="-122"/>
              </a:defRPr>
            </a:lvl5pPr>
            <a:lvl6pPr marL="2514600" indent="-228600" algn="ctr" eaLnBrk="0" fontAlgn="base" hangingPunct="0">
              <a:spcBef>
                <a:spcPct val="0"/>
              </a:spcBef>
              <a:spcAft>
                <a:spcPct val="0"/>
              </a:spcAft>
              <a:defRPr>
                <a:solidFill>
                  <a:srgbClr val="8E163E"/>
                </a:solidFill>
                <a:latin typeface="Arial" pitchFamily="34" charset="0"/>
                <a:ea typeface="宋体" panose="02010600030101010101" pitchFamily="2" charset="-122"/>
              </a:defRPr>
            </a:lvl6pPr>
            <a:lvl7pPr marL="2971800" indent="-228600" algn="ctr" eaLnBrk="0" fontAlgn="base" hangingPunct="0">
              <a:spcBef>
                <a:spcPct val="0"/>
              </a:spcBef>
              <a:spcAft>
                <a:spcPct val="0"/>
              </a:spcAft>
              <a:defRPr>
                <a:solidFill>
                  <a:srgbClr val="8E163E"/>
                </a:solidFill>
                <a:latin typeface="Arial" pitchFamily="34" charset="0"/>
                <a:ea typeface="宋体" panose="02010600030101010101" pitchFamily="2" charset="-122"/>
              </a:defRPr>
            </a:lvl7pPr>
            <a:lvl8pPr marL="3429000" indent="-228600" algn="ctr" eaLnBrk="0" fontAlgn="base" hangingPunct="0">
              <a:spcBef>
                <a:spcPct val="0"/>
              </a:spcBef>
              <a:spcAft>
                <a:spcPct val="0"/>
              </a:spcAft>
              <a:defRPr>
                <a:solidFill>
                  <a:srgbClr val="8E163E"/>
                </a:solidFill>
                <a:latin typeface="Arial" pitchFamily="34" charset="0"/>
                <a:ea typeface="宋体" panose="02010600030101010101" pitchFamily="2" charset="-122"/>
              </a:defRPr>
            </a:lvl8pPr>
            <a:lvl9pPr marL="3886200" indent="-228600" algn="ctr" eaLnBrk="0" fontAlgn="base" hangingPunct="0">
              <a:spcBef>
                <a:spcPct val="0"/>
              </a:spcBef>
              <a:spcAft>
                <a:spcPct val="0"/>
              </a:spcAft>
              <a:defRPr>
                <a:solidFill>
                  <a:srgbClr val="8E163E"/>
                </a:solidFill>
                <a:latin typeface="Arial" pitchFamily="34" charset="0"/>
                <a:ea typeface="宋体" panose="02010600030101010101" pitchFamily="2" charset="-122"/>
              </a:defRPr>
            </a:lvl9pPr>
          </a:lstStyle>
          <a:p>
            <a:pPr algn="l" eaLnBrk="1" hangingPunct="1">
              <a:lnSpc>
                <a:spcPct val="140000"/>
              </a:lnSpc>
            </a:pPr>
            <a:r>
              <a:rPr lang="zh-CN" altLang="en-US" sz="3200" b="1">
                <a:solidFill>
                  <a:srgbClr val="0000FF"/>
                </a:solidFill>
                <a:latin typeface="Times New Roman" panose="02020603050405020304" pitchFamily="18" charset="0"/>
                <a:ea typeface="楷体" panose="02010609060101010101" pitchFamily="49" charset="-122"/>
                <a:sym typeface="Times New Roman" panose="02020603050405020304" pitchFamily="18" charset="0"/>
              </a:rPr>
              <a:t>扩散：</a:t>
            </a:r>
          </a:p>
        </p:txBody>
      </p:sp>
      <p:sp>
        <p:nvSpPr>
          <p:cNvPr id="12" name="矩形 59"/>
          <p:cNvSpPr>
            <a:spLocks noChangeArrowheads="1"/>
          </p:cNvSpPr>
          <p:nvPr/>
        </p:nvSpPr>
        <p:spPr bwMode="auto">
          <a:xfrm>
            <a:off x="1941490" y="1123865"/>
            <a:ext cx="9583738"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8E163E"/>
                </a:solidFill>
                <a:latin typeface="Arial" pitchFamily="34" charset="0"/>
                <a:ea typeface="宋体" panose="02010600030101010101" pitchFamily="2" charset="-122"/>
              </a:defRPr>
            </a:lvl1pPr>
            <a:lvl2pPr marL="742950" indent="-285750" eaLnBrk="0" hangingPunct="0">
              <a:defRPr>
                <a:solidFill>
                  <a:srgbClr val="8E163E"/>
                </a:solidFill>
                <a:latin typeface="Arial" pitchFamily="34" charset="0"/>
                <a:ea typeface="宋体" panose="02010600030101010101" pitchFamily="2" charset="-122"/>
              </a:defRPr>
            </a:lvl2pPr>
            <a:lvl3pPr marL="1143000" indent="-228600" eaLnBrk="0" hangingPunct="0">
              <a:defRPr>
                <a:solidFill>
                  <a:srgbClr val="8E163E"/>
                </a:solidFill>
                <a:latin typeface="Arial" pitchFamily="34" charset="0"/>
                <a:ea typeface="宋体" panose="02010600030101010101" pitchFamily="2" charset="-122"/>
              </a:defRPr>
            </a:lvl3pPr>
            <a:lvl4pPr marL="1600200" indent="-228600" eaLnBrk="0" hangingPunct="0">
              <a:defRPr>
                <a:solidFill>
                  <a:srgbClr val="8E163E"/>
                </a:solidFill>
                <a:latin typeface="Arial" pitchFamily="34" charset="0"/>
                <a:ea typeface="宋体" panose="02010600030101010101" pitchFamily="2" charset="-122"/>
              </a:defRPr>
            </a:lvl4pPr>
            <a:lvl5pPr marL="2057400" indent="-228600" eaLnBrk="0" hangingPunct="0">
              <a:defRPr>
                <a:solidFill>
                  <a:srgbClr val="8E163E"/>
                </a:solidFill>
                <a:latin typeface="Arial" pitchFamily="34" charset="0"/>
                <a:ea typeface="宋体" panose="02010600030101010101" pitchFamily="2" charset="-122"/>
              </a:defRPr>
            </a:lvl5pPr>
            <a:lvl6pPr marL="2514600" indent="-228600" algn="ctr" eaLnBrk="0" fontAlgn="base" hangingPunct="0">
              <a:spcBef>
                <a:spcPct val="0"/>
              </a:spcBef>
              <a:spcAft>
                <a:spcPct val="0"/>
              </a:spcAft>
              <a:defRPr>
                <a:solidFill>
                  <a:srgbClr val="8E163E"/>
                </a:solidFill>
                <a:latin typeface="Arial" pitchFamily="34" charset="0"/>
                <a:ea typeface="宋体" panose="02010600030101010101" pitchFamily="2" charset="-122"/>
              </a:defRPr>
            </a:lvl6pPr>
            <a:lvl7pPr marL="2971800" indent="-228600" algn="ctr" eaLnBrk="0" fontAlgn="base" hangingPunct="0">
              <a:spcBef>
                <a:spcPct val="0"/>
              </a:spcBef>
              <a:spcAft>
                <a:spcPct val="0"/>
              </a:spcAft>
              <a:defRPr>
                <a:solidFill>
                  <a:srgbClr val="8E163E"/>
                </a:solidFill>
                <a:latin typeface="Arial" pitchFamily="34" charset="0"/>
                <a:ea typeface="宋体" panose="02010600030101010101" pitchFamily="2" charset="-122"/>
              </a:defRPr>
            </a:lvl7pPr>
            <a:lvl8pPr marL="3429000" indent="-228600" algn="ctr" eaLnBrk="0" fontAlgn="base" hangingPunct="0">
              <a:spcBef>
                <a:spcPct val="0"/>
              </a:spcBef>
              <a:spcAft>
                <a:spcPct val="0"/>
              </a:spcAft>
              <a:defRPr>
                <a:solidFill>
                  <a:srgbClr val="8E163E"/>
                </a:solidFill>
                <a:latin typeface="Arial" pitchFamily="34" charset="0"/>
                <a:ea typeface="宋体" panose="02010600030101010101" pitchFamily="2" charset="-122"/>
              </a:defRPr>
            </a:lvl8pPr>
            <a:lvl9pPr marL="3886200" indent="-228600" algn="ctr" eaLnBrk="0" fontAlgn="base" hangingPunct="0">
              <a:spcBef>
                <a:spcPct val="0"/>
              </a:spcBef>
              <a:spcAft>
                <a:spcPct val="0"/>
              </a:spcAft>
              <a:defRPr>
                <a:solidFill>
                  <a:srgbClr val="8E163E"/>
                </a:solidFill>
                <a:latin typeface="Arial" pitchFamily="34" charset="0"/>
                <a:ea typeface="宋体" panose="02010600030101010101" pitchFamily="2" charset="-122"/>
              </a:defRPr>
            </a:lvl9pPr>
          </a:lstStyle>
          <a:p>
            <a:pPr algn="l" eaLnBrk="1" hangingPunct="1">
              <a:lnSpc>
                <a:spcPct val="140000"/>
              </a:lnSpc>
            </a:pPr>
            <a:r>
              <a:rPr lang="zh-CN" altLang="en-US" sz="32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指物质从</a:t>
            </a:r>
            <a:r>
              <a:rPr lang="zh-CN" altLang="en-US" sz="3200" b="1">
                <a:solidFill>
                  <a:srgbClr val="FF0000"/>
                </a:solidFill>
                <a:latin typeface="Times New Roman" panose="02020603050405020304" pitchFamily="18" charset="0"/>
                <a:ea typeface="楷体" panose="02010609060101010101" pitchFamily="49" charset="-122"/>
                <a:sym typeface="Times New Roman" panose="02020603050405020304" pitchFamily="18" charset="0"/>
              </a:rPr>
              <a:t>高浓度</a:t>
            </a:r>
            <a:r>
              <a:rPr lang="zh-CN" altLang="en-US" sz="32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区域向</a:t>
            </a:r>
            <a:r>
              <a:rPr lang="zh-CN" altLang="en-US" sz="3200" b="1">
                <a:solidFill>
                  <a:srgbClr val="FF0000"/>
                </a:solidFill>
                <a:latin typeface="Times New Roman" panose="02020603050405020304" pitchFamily="18" charset="0"/>
                <a:ea typeface="楷体" panose="02010609060101010101" pitchFamily="49" charset="-122"/>
                <a:sym typeface="Times New Roman" panose="02020603050405020304" pitchFamily="18" charset="0"/>
              </a:rPr>
              <a:t>低浓度</a:t>
            </a:r>
            <a:r>
              <a:rPr lang="zh-CN" altLang="en-US" sz="32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区域自然运动的现象。</a:t>
            </a:r>
          </a:p>
        </p:txBody>
      </p:sp>
      <p:sp>
        <p:nvSpPr>
          <p:cNvPr id="13" name="矩形 59"/>
          <p:cNvSpPr>
            <a:spLocks noChangeArrowheads="1"/>
          </p:cNvSpPr>
          <p:nvPr/>
        </p:nvSpPr>
        <p:spPr bwMode="auto">
          <a:xfrm>
            <a:off x="4189391" y="1690286"/>
            <a:ext cx="3119777"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8E163E"/>
                </a:solidFill>
                <a:latin typeface="Arial" pitchFamily="34" charset="0"/>
                <a:ea typeface="宋体" panose="02010600030101010101" pitchFamily="2" charset="-122"/>
              </a:defRPr>
            </a:lvl1pPr>
            <a:lvl2pPr marL="742950" indent="-285750" eaLnBrk="0" hangingPunct="0">
              <a:defRPr>
                <a:solidFill>
                  <a:srgbClr val="8E163E"/>
                </a:solidFill>
                <a:latin typeface="Arial" pitchFamily="34" charset="0"/>
                <a:ea typeface="宋体" panose="02010600030101010101" pitchFamily="2" charset="-122"/>
              </a:defRPr>
            </a:lvl2pPr>
            <a:lvl3pPr marL="1143000" indent="-228600" eaLnBrk="0" hangingPunct="0">
              <a:defRPr>
                <a:solidFill>
                  <a:srgbClr val="8E163E"/>
                </a:solidFill>
                <a:latin typeface="Arial" pitchFamily="34" charset="0"/>
                <a:ea typeface="宋体" panose="02010600030101010101" pitchFamily="2" charset="-122"/>
              </a:defRPr>
            </a:lvl3pPr>
            <a:lvl4pPr marL="1600200" indent="-228600" eaLnBrk="0" hangingPunct="0">
              <a:defRPr>
                <a:solidFill>
                  <a:srgbClr val="8E163E"/>
                </a:solidFill>
                <a:latin typeface="Arial" pitchFamily="34" charset="0"/>
                <a:ea typeface="宋体" panose="02010600030101010101" pitchFamily="2" charset="-122"/>
              </a:defRPr>
            </a:lvl4pPr>
            <a:lvl5pPr marL="2057400" indent="-228600" eaLnBrk="0" hangingPunct="0">
              <a:defRPr>
                <a:solidFill>
                  <a:srgbClr val="8E163E"/>
                </a:solidFill>
                <a:latin typeface="Arial" pitchFamily="34" charset="0"/>
                <a:ea typeface="宋体" panose="02010600030101010101" pitchFamily="2" charset="-122"/>
              </a:defRPr>
            </a:lvl5pPr>
            <a:lvl6pPr marL="2514600" indent="-228600" algn="ctr" eaLnBrk="0" fontAlgn="base" hangingPunct="0">
              <a:spcBef>
                <a:spcPct val="0"/>
              </a:spcBef>
              <a:spcAft>
                <a:spcPct val="0"/>
              </a:spcAft>
              <a:defRPr>
                <a:solidFill>
                  <a:srgbClr val="8E163E"/>
                </a:solidFill>
                <a:latin typeface="Arial" pitchFamily="34" charset="0"/>
                <a:ea typeface="宋体" panose="02010600030101010101" pitchFamily="2" charset="-122"/>
              </a:defRPr>
            </a:lvl6pPr>
            <a:lvl7pPr marL="2971800" indent="-228600" algn="ctr" eaLnBrk="0" fontAlgn="base" hangingPunct="0">
              <a:spcBef>
                <a:spcPct val="0"/>
              </a:spcBef>
              <a:spcAft>
                <a:spcPct val="0"/>
              </a:spcAft>
              <a:defRPr>
                <a:solidFill>
                  <a:srgbClr val="8E163E"/>
                </a:solidFill>
                <a:latin typeface="Arial" pitchFamily="34" charset="0"/>
                <a:ea typeface="宋体" panose="02010600030101010101" pitchFamily="2" charset="-122"/>
              </a:defRPr>
            </a:lvl7pPr>
            <a:lvl8pPr marL="3429000" indent="-228600" algn="ctr" eaLnBrk="0" fontAlgn="base" hangingPunct="0">
              <a:spcBef>
                <a:spcPct val="0"/>
              </a:spcBef>
              <a:spcAft>
                <a:spcPct val="0"/>
              </a:spcAft>
              <a:defRPr>
                <a:solidFill>
                  <a:srgbClr val="8E163E"/>
                </a:solidFill>
                <a:latin typeface="Arial" pitchFamily="34" charset="0"/>
                <a:ea typeface="宋体" panose="02010600030101010101" pitchFamily="2" charset="-122"/>
              </a:defRPr>
            </a:lvl8pPr>
            <a:lvl9pPr marL="3886200" indent="-228600" algn="ctr" eaLnBrk="0" fontAlgn="base" hangingPunct="0">
              <a:spcBef>
                <a:spcPct val="0"/>
              </a:spcBef>
              <a:spcAft>
                <a:spcPct val="0"/>
              </a:spcAft>
              <a:defRPr>
                <a:solidFill>
                  <a:srgbClr val="8E163E"/>
                </a:solidFill>
                <a:latin typeface="Arial" pitchFamily="34" charset="0"/>
                <a:ea typeface="宋体" panose="02010600030101010101" pitchFamily="2" charset="-122"/>
              </a:defRPr>
            </a:lvl9pPr>
          </a:lstStyle>
          <a:p>
            <a:pPr algn="l" eaLnBrk="1" hangingPunct="1">
              <a:lnSpc>
                <a:spcPct val="140000"/>
              </a:lnSpc>
            </a:pPr>
            <a:r>
              <a:rPr lang="zh-CN" altLang="en-US" sz="3200" b="1">
                <a:solidFill>
                  <a:srgbClr val="0000FF"/>
                </a:solidFill>
                <a:latin typeface="Times New Roman" panose="02020603050405020304" pitchFamily="18" charset="0"/>
                <a:ea typeface="楷体" panose="02010609060101010101" pitchFamily="49" charset="-122"/>
                <a:sym typeface="Times New Roman" panose="02020603050405020304" pitchFamily="18" charset="0"/>
              </a:rPr>
              <a:t>（顺浓度梯度）</a:t>
            </a: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rcRect b="18622"/>
          <a:stretch>
            <a:fillRect/>
          </a:stretch>
        </p:blipFill>
        <p:spPr>
          <a:xfrm>
            <a:off x="694214" y="2296550"/>
            <a:ext cx="10474960" cy="3995761"/>
          </a:xfrm>
          <a:prstGeom prst="rect">
            <a:avLst/>
          </a:prstGeom>
        </p:spPr>
      </p:pic>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indefinite"/>
                            </p:stCondLst>
                          </p:cTn>
                        </p:par>
                        <p:par>
                          <p:cTn id="11" fill="hold" nodeType="afterGroup">
                            <p:stCondLst>
                              <p:cond delay="0"/>
                            </p:stCondLst>
                            <p:childTnLst>
                              <p:par>
                                <p:cTn id="12" presetID="2" presetClass="entr" presetSubtype="4" fill="hold" grpId="1"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indefinite"/>
                            </p:stCondLst>
                          </p:cTn>
                        </p:par>
                        <p:par>
                          <p:cTn id="18" fill="hold" nodeType="afterGroup">
                            <p:stCondLst>
                              <p:cond delay="0"/>
                            </p:stCondLst>
                            <p:childTnLst>
                              <p:par>
                                <p:cTn id="19" presetID="2" presetClass="entr" presetSubtype="4" fill="hold" grpId="2"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1"/>
      <p:bldP spid="13" grpId="2"/>
    </p:bldLst>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grpSp>
        <p:nvGrpSpPr>
          <p:cNvPr id="6" name="组合 5"/>
          <p:cNvGrpSpPr/>
          <p:nvPr/>
        </p:nvGrpSpPr>
        <p:grpSpPr>
          <a:xfrm>
            <a:off x="777241" y="350521"/>
            <a:ext cx="1537334" cy="688513"/>
            <a:chOff x="777241" y="350521"/>
            <a:chExt cx="1537334" cy="688513"/>
          </a:xfrm>
        </p:grpSpPr>
        <p:sp>
          <p:nvSpPr>
            <p:cNvPr id="8" name="TextBox 2"/>
            <p:cNvSpPr txBox="1"/>
            <p:nvPr/>
          </p:nvSpPr>
          <p:spPr>
            <a:xfrm>
              <a:off x="777241" y="350521"/>
              <a:ext cx="1537334" cy="461663"/>
            </a:xfrm>
            <a:prstGeom prst="rect">
              <a:avLst/>
            </a:prstGeom>
            <a:noFill/>
          </p:spPr>
          <p:txBody>
            <a:bodyPr wrap="square" lIns="91438" tIns="45719" rIns="91438" bIns="45719" rtlCol="0">
              <a:spAutoFit/>
            </a:bodyPr>
            <a:lstStyle/>
            <a:p>
              <a:r>
                <a:rPr lang="zh-CN" altLang="en-US" sz="2400">
                  <a:latin typeface="Times New Roman" panose="02020603050405020304" pitchFamily="18" charset="0"/>
                  <a:ea typeface="楷体" panose="02010609060101010101" pitchFamily="49" charset="-122"/>
                  <a:sym typeface="Times New Roman" panose="02020603050405020304" pitchFamily="18" charset="0"/>
                </a:rPr>
                <a:t>被动运输</a:t>
              </a:r>
            </a:p>
          </p:txBody>
        </p:sp>
        <p:sp>
          <p:nvSpPr>
            <p:cNvPr id="9" name="矩形 8"/>
            <p:cNvSpPr/>
            <p:nvPr/>
          </p:nvSpPr>
          <p:spPr>
            <a:xfrm>
              <a:off x="781131" y="662202"/>
              <a:ext cx="1476294" cy="376832"/>
            </a:xfrm>
            <a:prstGeom prst="rect">
              <a:avLst/>
            </a:prstGeom>
          </p:spPr>
          <p:txBody>
            <a:bodyPr vert="horz" wrap="square" lIns="91438" tIns="45719" rIns="91438" bIns="45719">
              <a:spAutoFit/>
            </a:bodyPr>
            <a:lstStyle/>
            <a:p>
              <a:pPr fontAlgn="base">
                <a:lnSpc>
                  <a:spcPct val="150000"/>
                </a:lnSpc>
              </a:pPr>
              <a:r>
                <a:rPr lang="en-US" altLang="zh-CN" sz="1400">
                  <a:solidFill>
                    <a:schemeClr val="tx1">
                      <a:lumMod val="75000"/>
                      <a:lumOff val="25000"/>
                    </a:schemeClr>
                  </a:solidFill>
                  <a:latin typeface="Times New Roman" panose="02020603050405020304" pitchFamily="18" charset="0"/>
                  <a:ea typeface="楷体" panose="02010609060101010101" pitchFamily="49" charset="-122"/>
                  <a:cs typeface="Times New Roman" panose="02020603050405020304" pitchFamily="18" charset="0"/>
                  <a:sym typeface="Times New Roman" panose="02020603050405020304" pitchFamily="18" charset="0"/>
                </a:rPr>
                <a:t>Passive transport</a:t>
              </a:r>
            </a:p>
          </p:txBody>
        </p:sp>
      </p:grpSp>
      <p:sp>
        <p:nvSpPr>
          <p:cNvPr id="10" name="矩形 9"/>
          <p:cNvSpPr/>
          <p:nvPr/>
        </p:nvSpPr>
        <p:spPr>
          <a:xfrm>
            <a:off x="0" y="464344"/>
            <a:ext cx="54522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11" name="矩形 10"/>
          <p:cNvSpPr/>
          <p:nvPr/>
        </p:nvSpPr>
        <p:spPr>
          <a:xfrm>
            <a:off x="602456" y="464344"/>
            <a:ext cx="167804" cy="51435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7" name="文本框 3"/>
          <p:cNvSpPr txBox="1"/>
          <p:nvPr/>
        </p:nvSpPr>
        <p:spPr>
          <a:xfrm>
            <a:off x="3842225" y="942108"/>
            <a:ext cx="4324123" cy="589777"/>
          </a:xfrm>
          <a:prstGeom prst="rect">
            <a:avLst/>
          </a:prstGeom>
          <a:noFill/>
        </p:spPr>
        <p:txBody>
          <a:bodyPr wrap="square" rtlCol="0">
            <a:spAutoFit/>
          </a:bodyPr>
          <a:lstStyle/>
          <a:p>
            <a:pPr algn="l">
              <a:lnSpc>
                <a:spcPct val="110000"/>
              </a:lnSpc>
            </a:pPr>
            <a:r>
              <a:rPr lang="zh-CN" altLang="en-US" sz="32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植物细胞的吸水和失水</a:t>
            </a: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744" y="1799330"/>
            <a:ext cx="1785835" cy="2656360"/>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6686" y="2939130"/>
            <a:ext cx="1659049" cy="148710"/>
          </a:xfrm>
          <a:prstGeom prst="rect">
            <a:avLst/>
          </a:prstGeom>
        </p:spPr>
      </p:pic>
      <p:sp>
        <p:nvSpPr>
          <p:cNvPr id="14" name="文本框 13"/>
          <p:cNvSpPr txBox="1"/>
          <p:nvPr/>
        </p:nvSpPr>
        <p:spPr>
          <a:xfrm>
            <a:off x="3205872" y="2010733"/>
            <a:ext cx="1689863" cy="1001556"/>
          </a:xfrm>
          <a:prstGeom prst="rect">
            <a:avLst/>
          </a:prstGeom>
          <a:noFill/>
        </p:spPr>
        <p:txBody>
          <a:bodyPr wrap="square" rtlCol="0">
            <a:spAutoFit/>
          </a:bodyPr>
          <a:lstStyle/>
          <a:p>
            <a:pPr algn="ctr">
              <a:lnSpc>
                <a:spcPct val="110000"/>
              </a:lnSpc>
            </a:pPr>
            <a:r>
              <a:rPr lang="zh-CN" altLang="en-US" sz="2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滴加蔗糖溶液</a:t>
            </a:r>
            <a:endParaRPr lang="en-US" altLang="zh-CN" sz="2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endParaRPr>
          </a:p>
        </p:txBody>
      </p:sp>
      <p:sp>
        <p:nvSpPr>
          <p:cNvPr id="15" name="文本框 14"/>
          <p:cNvSpPr txBox="1"/>
          <p:nvPr/>
        </p:nvSpPr>
        <p:spPr>
          <a:xfrm>
            <a:off x="7071003" y="2261737"/>
            <a:ext cx="1689863" cy="527580"/>
          </a:xfrm>
          <a:prstGeom prst="rect">
            <a:avLst/>
          </a:prstGeom>
          <a:noFill/>
        </p:spPr>
        <p:txBody>
          <a:bodyPr wrap="square" rtlCol="0">
            <a:spAutoFit/>
          </a:bodyPr>
          <a:lstStyle/>
          <a:p>
            <a:pPr algn="ctr">
              <a:lnSpc>
                <a:spcPct val="110000"/>
              </a:lnSpc>
            </a:pPr>
            <a:r>
              <a:rPr lang="zh-CN" altLang="en-US" sz="2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滴加清水</a:t>
            </a:r>
            <a:endParaRPr lang="en-US" altLang="zh-CN" sz="2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endParaRPr>
          </a:p>
        </p:txBody>
      </p:sp>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1817" y="2864775"/>
            <a:ext cx="1659049" cy="148710"/>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816" y="1371678"/>
            <a:ext cx="2432883" cy="3484568"/>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6958" y="1290653"/>
            <a:ext cx="2452180" cy="3512207"/>
          </a:xfrm>
          <a:prstGeom prst="rect">
            <a:avLst/>
          </a:prstGeom>
        </p:spPr>
      </p:pic>
      <p:sp>
        <p:nvSpPr>
          <p:cNvPr id="19" name="文本框 18"/>
          <p:cNvSpPr txBox="1"/>
          <p:nvPr/>
        </p:nvSpPr>
        <p:spPr>
          <a:xfrm>
            <a:off x="3186691" y="3940686"/>
            <a:ext cx="1759038" cy="527580"/>
          </a:xfrm>
          <a:prstGeom prst="rect">
            <a:avLst/>
          </a:prstGeom>
          <a:noFill/>
        </p:spPr>
        <p:txBody>
          <a:bodyPr wrap="square" rtlCol="0">
            <a:spAutoFit/>
          </a:bodyPr>
          <a:lstStyle/>
          <a:p>
            <a:pPr>
              <a:lnSpc>
                <a:spcPct val="110000"/>
              </a:lnSpc>
            </a:pPr>
            <a:r>
              <a:rPr lang="zh-CN" altLang="en-US" sz="2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质壁分离</a:t>
            </a:r>
          </a:p>
        </p:txBody>
      </p:sp>
      <p:sp>
        <p:nvSpPr>
          <p:cNvPr id="20" name="文本框 19"/>
          <p:cNvSpPr txBox="1"/>
          <p:nvPr/>
        </p:nvSpPr>
        <p:spPr>
          <a:xfrm>
            <a:off x="6671543" y="3898439"/>
            <a:ext cx="2452180" cy="527580"/>
          </a:xfrm>
          <a:prstGeom prst="rect">
            <a:avLst/>
          </a:prstGeom>
          <a:noFill/>
        </p:spPr>
        <p:txBody>
          <a:bodyPr wrap="square" rtlCol="0">
            <a:spAutoFit/>
          </a:bodyPr>
          <a:lstStyle/>
          <a:p>
            <a:pPr>
              <a:lnSpc>
                <a:spcPct val="110000"/>
              </a:lnSpc>
            </a:pPr>
            <a:r>
              <a:rPr lang="zh-CN" altLang="en-US" sz="2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质壁分离复原</a:t>
            </a:r>
          </a:p>
        </p:txBody>
      </p:sp>
      <p:grpSp>
        <p:nvGrpSpPr>
          <p:cNvPr id="21" name="组合 20"/>
          <p:cNvGrpSpPr/>
          <p:nvPr/>
        </p:nvGrpSpPr>
        <p:grpSpPr>
          <a:xfrm>
            <a:off x="3680867" y="4766294"/>
            <a:ext cx="4794922" cy="589777"/>
            <a:chOff x="3189968" y="4938102"/>
            <a:chExt cx="4794922" cy="589777"/>
          </a:xfrm>
        </p:grpSpPr>
        <p:sp>
          <p:nvSpPr>
            <p:cNvPr id="22" name="文本框 21"/>
            <p:cNvSpPr txBox="1"/>
            <p:nvPr/>
          </p:nvSpPr>
          <p:spPr>
            <a:xfrm>
              <a:off x="3189968" y="4938102"/>
              <a:ext cx="4794922" cy="589777"/>
            </a:xfrm>
            <a:prstGeom prst="rect">
              <a:avLst/>
            </a:prstGeom>
            <a:noFill/>
          </p:spPr>
          <p:txBody>
            <a:bodyPr wrap="square" rtlCol="0">
              <a:spAutoFit/>
            </a:bodyPr>
            <a:lstStyle/>
            <a:p>
              <a:pPr algn="l">
                <a:lnSpc>
                  <a:spcPct val="110000"/>
                </a:lnSpc>
              </a:pPr>
              <a:r>
                <a:rPr lang="zh-CN" altLang="en-US" sz="3200" b="1">
                  <a:solidFill>
                    <a:srgbClr val="FF0000"/>
                  </a:solidFill>
                  <a:latin typeface="Times New Roman" panose="02020603050405020304" pitchFamily="18" charset="0"/>
                  <a:ea typeface="楷体" panose="02010609060101010101" pitchFamily="49" charset="-122"/>
                  <a:sym typeface="Times New Roman" panose="02020603050405020304" pitchFamily="18" charset="0"/>
                </a:rPr>
                <a:t>水分子多           水分子少</a:t>
              </a:r>
            </a:p>
          </p:txBody>
        </p:sp>
        <p:cxnSp>
          <p:nvCxnSpPr>
            <p:cNvPr id="23" name="直接箭头连接符 22"/>
            <p:cNvCxnSpPr/>
            <p:nvPr/>
          </p:nvCxnSpPr>
          <p:spPr bwMode="auto">
            <a:xfrm>
              <a:off x="5094288" y="5232239"/>
              <a:ext cx="866775" cy="0"/>
            </a:xfrm>
            <a:prstGeom prst="straightConnector1">
              <a:avLst/>
            </a:prstGeom>
            <a:solidFill>
              <a:schemeClr val="accent1"/>
            </a:solidFill>
            <a:ln w="28575" cap="flat" cmpd="sng" algn="ctr">
              <a:solidFill>
                <a:srgbClr val="000000"/>
              </a:solidFill>
              <a:prstDash val="solid"/>
              <a:round/>
              <a:headEnd type="none" w="med" len="med"/>
              <a:tailEnd type="triangle"/>
            </a:ln>
            <a:effectLst/>
          </p:spPr>
        </p:cxnSp>
      </p:grpSp>
      <p:sp>
        <p:nvSpPr>
          <p:cNvPr id="25" name="Rectangle 2"/>
          <p:cNvSpPr>
            <a:spLocks noChangeArrowheads="1"/>
          </p:cNvSpPr>
          <p:nvPr/>
        </p:nvSpPr>
        <p:spPr bwMode="auto">
          <a:xfrm>
            <a:off x="93407" y="5336812"/>
            <a:ext cx="11821757" cy="1303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itchFamily="34" charset="0"/>
                <a:ea typeface="宋体" panose="02010600030101010101" pitchFamily="2" charset="-122"/>
              </a:defRPr>
            </a:lvl9pPr>
          </a:lstStyle>
          <a:p>
            <a:pPr>
              <a:lnSpc>
                <a:spcPct val="150000"/>
              </a:lnSpc>
              <a:spcBef>
                <a:spcPct val="0"/>
              </a:spcBef>
              <a:buClrTx/>
              <a:buSzTx/>
              <a:buNone/>
            </a:pPr>
            <a:r>
              <a:rPr lang="zh-CN" altLang="en-US" sz="2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       物质以</a:t>
            </a:r>
            <a:r>
              <a:rPr lang="zh-CN" altLang="en-US" sz="2800" b="1">
                <a:solidFill>
                  <a:srgbClr val="0070C0"/>
                </a:solidFill>
                <a:latin typeface="Times New Roman" panose="02020603050405020304" pitchFamily="18" charset="0"/>
                <a:ea typeface="楷体" panose="02010609060101010101" pitchFamily="49" charset="-122"/>
                <a:sym typeface="Times New Roman" panose="02020603050405020304" pitchFamily="18" charset="0"/>
              </a:rPr>
              <a:t>扩散方式</a:t>
            </a:r>
            <a:r>
              <a:rPr lang="zh-CN" altLang="en-US" sz="2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进出细胞，</a:t>
            </a:r>
            <a:r>
              <a:rPr lang="zh-CN" altLang="en-US" sz="2800" b="1">
                <a:solidFill>
                  <a:srgbClr val="0070C0"/>
                </a:solidFill>
                <a:latin typeface="Times New Roman" panose="02020603050405020304" pitchFamily="18" charset="0"/>
                <a:ea typeface="楷体" panose="02010609060101010101" pitchFamily="49" charset="-122"/>
                <a:sym typeface="Times New Roman" panose="02020603050405020304" pitchFamily="18" charset="0"/>
              </a:rPr>
              <a:t>不需要消耗细胞内化学反应释放的能量</a:t>
            </a:r>
            <a:r>
              <a:rPr lang="zh-CN" altLang="en-US" sz="2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，这种物质跨膜运输方式称为</a:t>
            </a:r>
            <a:r>
              <a:rPr lang="zh-CN" altLang="en-US" sz="2800" b="1">
                <a:solidFill>
                  <a:srgbClr val="FF0000"/>
                </a:solidFill>
                <a:latin typeface="Times New Roman" panose="02020603050405020304" pitchFamily="18" charset="0"/>
                <a:ea typeface="楷体" panose="02010609060101010101" pitchFamily="49" charset="-122"/>
                <a:sym typeface="Times New Roman" panose="02020603050405020304" pitchFamily="18" charset="0"/>
              </a:rPr>
              <a:t>被动运输</a:t>
            </a:r>
            <a:r>
              <a:rPr lang="zh-CN" altLang="en-US" sz="2800" b="1">
                <a:latin typeface="Times New Roman" panose="02020603050405020304" pitchFamily="18" charset="0"/>
                <a:ea typeface="楷体" panose="02010609060101010101" pitchFamily="49" charset="-122"/>
                <a:sym typeface="Times New Roman" panose="02020603050405020304" pitchFamily="18" charset="0"/>
              </a:rPr>
              <a:t>。被动运输包括</a:t>
            </a:r>
            <a:r>
              <a:rPr lang="zh-CN" altLang="en-US" sz="2800" b="1">
                <a:solidFill>
                  <a:srgbClr val="000000"/>
                </a:solidFill>
                <a:latin typeface="Times New Roman" panose="02020603050405020304" pitchFamily="18" charset="0"/>
                <a:ea typeface="楷体" panose="02010609060101010101" pitchFamily="49" charset="-122"/>
                <a:sym typeface="Times New Roman" panose="02020603050405020304" pitchFamily="18" charset="0"/>
              </a:rPr>
              <a:t>自由扩散和协助扩散。</a:t>
            </a: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indefinite"/>
                            </p:stCondLst>
                          </p:cTn>
                        </p:par>
                        <p:par>
                          <p:cTn id="11" fill="hold" nodeType="after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500" fill="hold"/>
                                        <p:tgtEl>
                                          <p:spTgt spid="25"/>
                                        </p:tgtEl>
                                        <p:attrNameLst>
                                          <p:attrName>ppt_x</p:attrName>
                                        </p:attrNameLst>
                                      </p:cBhvr>
                                      <p:tavLst>
                                        <p:tav tm="0">
                                          <p:val>
                                            <p:strVal val="#ppt_x"/>
                                          </p:val>
                                        </p:tav>
                                        <p:tav tm="100000">
                                          <p:val>
                                            <p:strVal val="#ppt_x"/>
                                          </p:val>
                                        </p:tav>
                                      </p:tavLst>
                                    </p:anim>
                                    <p:anim calcmode="lin" valueType="num">
                                      <p:cBhvr additive="base">
                                        <p:cTn id="1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ags/tag1.xml><?xml version="1.0" encoding="utf-8"?>
<p:tagLst xmlns:p="http://schemas.openxmlformats.org/presentationml/2006/main">
  <p:tag name="KSO_WM_TEMPLATE_JOB_ID" val="2"/>
  <p:tag name="KSO_WM_TEMPLATE_OUTLINE_ID" val="15"/>
  <p:tag name="KSO_WM_TEMPLATE_SCENE_ID" val="1"/>
  <p:tag name="KSO_WM_TEMPLATE_TOPIC_DEFAULT" val="1"/>
  <p:tag name="KSO_WM_TEMPLATE_TOPIC_ID" val="2869567"/>
</p:tagLst>
</file>

<file path=ppt/tags/tag2.xml><?xml version="1.0" encoding="utf-8"?>
<p:tagLst xmlns:p="http://schemas.openxmlformats.org/presentationml/2006/main">
  <p:tag name="AS_NET" val="2.0.50727.5485"/>
  <p:tag name="AS_OS" val="Unix 3.10 unknown"/>
  <p:tag name="AS_RELEASE_DATE" val="2017.06.20"/>
  <p:tag name="AS_TITLE" val="Aspose.Slides for Java"/>
  <p:tag name="AS_VERSION" val="17.6"/>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极简ppt"/>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282F6A6F-A0B7-4034-88D8-A97C5FA68335"/>
  <p:tag name="ISPRINGCLOUDFOLDERID" val="0"/>
  <p:tag name="ISPRINGCLOUDFOLDERPATH" val="Repository"/>
  <p:tag name="ISPRINGONLINEFOLDERID" val="0"/>
  <p:tag name="ISPRINGONLINEFOLDERPATH" val="Content List"/>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C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C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261</Paragraphs>
  <Slides>23</Slides>
  <Notes>22</Notes>
  <TotalTime>0</TotalTime>
  <HiddenSlides>0</HiddenSlides>
  <MMClips>0</MMClips>
  <ScaleCrop>0</ScaleCrop>
  <HeadingPairs>
    <vt:vector baseType="variant" size="4">
      <vt:variant>
        <vt:lpstr>Theme</vt:lpstr>
      </vt:variant>
      <vt:variant>
        <vt:i4>1</vt:i4>
      </vt:variant>
      <vt:variant>
        <vt:lpstr>Slide Titles</vt:lpstr>
      </vt:variant>
      <vt:variant>
        <vt:i4>23</vt:i4>
      </vt:variant>
    </vt:vector>
  </HeadingPairs>
  <TitlesOfParts>
    <vt:vector baseType="lpstr" size="24">
      <vt:lpstr>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0</LinksUpToDate>
  <SharedDoc>0</SharedDoc>
  <HyperlinksChanged>0</HyperlinksChanged>
  <Application>Aspose.Slides for Java</Application>
  <AppVersion>17.0600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2020-09-17T12:47:26.674</cp:lastPrinted>
  <dcterms:created xsi:type="dcterms:W3CDTF">2020-09-17T12:47:26Z</dcterms:created>
  <dcterms:modified xsi:type="dcterms:W3CDTF">2020-09-17T04:47:31Z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