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34"/>
  </p:notesMasterIdLst>
  <p:sldIdLst>
    <p:sldId id="343" r:id="rId5"/>
    <p:sldId id="288" r:id="rId6"/>
    <p:sldId id="344" r:id="rId7"/>
    <p:sldId id="299" r:id="rId8"/>
    <p:sldId id="271" r:id="rId9"/>
    <p:sldId id="346" r:id="rId10"/>
    <p:sldId id="282" r:id="rId11"/>
    <p:sldId id="274" r:id="rId12"/>
    <p:sldId id="300" r:id="rId13"/>
    <p:sldId id="348" r:id="rId14"/>
    <p:sldId id="349" r:id="rId15"/>
    <p:sldId id="275" r:id="rId16"/>
    <p:sldId id="351" r:id="rId17"/>
    <p:sldId id="352" r:id="rId18"/>
    <p:sldId id="353" r:id="rId19"/>
    <p:sldId id="354" r:id="rId20"/>
    <p:sldId id="283" r:id="rId21"/>
    <p:sldId id="356" r:id="rId22"/>
    <p:sldId id="303" r:id="rId23"/>
    <p:sldId id="357" r:id="rId24"/>
    <p:sldId id="304" r:id="rId25"/>
    <p:sldId id="360" r:id="rId26"/>
    <p:sldId id="361" r:id="rId27"/>
    <p:sldId id="305" r:id="rId28"/>
    <p:sldId id="312" r:id="rId29"/>
    <p:sldId id="362" r:id="rId30"/>
    <p:sldId id="363" r:id="rId31"/>
    <p:sldId id="296" r:id="rId32"/>
    <p:sldId id="313" r:id="rId3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CCCCFF"/>
    <a:srgbClr val="99FF99"/>
    <a:srgbClr val="FFCCFF"/>
    <a:srgbClr val="FFFFCC"/>
    <a:srgbClr val="99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422" y="-510"/>
      </p:cViewPr>
      <p:guideLst>
        <p:guide orient="horz" pos="2191"/>
        <p:guide pos="2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66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</a:rPr>
            </a:fld>
            <a:endParaRPr lang="zh-CN" altLang="en-US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gradFill rotWithShape="0">
          <a:gsLst>
            <a:gs pos="0">
              <a:srgbClr val="99FF99"/>
            </a:gs>
            <a:gs pos="100000">
              <a:srgbClr val="FF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 bwMode="auto">
          <a:xfrm>
            <a:off x="3924300" y="5157788"/>
            <a:ext cx="1368425" cy="1368425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E10E4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4067175" y="5589588"/>
            <a:ext cx="12239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ko-KR" b="1">
                <a:solidFill>
                  <a:schemeClr val="bg1"/>
                </a:solidFill>
                <a:latin typeface="Verdana" panose="020B0604030504040204" pitchFamily="34" charset="0"/>
                <a:ea typeface="Gulim" pitchFamily="34" charset="-127"/>
              </a:rPr>
              <a:t>LOGO</a:t>
            </a:r>
            <a:endParaRPr lang="en-US" altLang="ko-KR" b="1">
              <a:solidFill>
                <a:schemeClr val="bg1"/>
              </a:solidFill>
              <a:latin typeface="Verdana" panose="020B0604030504040204" pitchFamily="34" charset="0"/>
              <a:ea typeface="Gulim" pitchFamily="34" charset="-127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5292725" y="6092825"/>
            <a:ext cx="215900" cy="215900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E10E4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476375" y="2060575"/>
            <a:ext cx="6264275" cy="18002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ko-KR" altLang="en-US" noProof="0" smtClean="0"/>
              <a:t>单击此处编辑母版标题样式</a:t>
            </a:r>
            <a:endParaRPr lang="ko-KR" altLang="en-US" noProof="0" smtClean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476375" y="4005263"/>
            <a:ext cx="6256338" cy="431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ko-KR" altLang="en-US" noProof="0" smtClean="0"/>
              <a:t>单击此处编辑母版副标题样式</a:t>
            </a:r>
            <a:endParaRPr lang="ko-KR" altLang="en-US" noProof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44450"/>
            <a:ext cx="2092325" cy="6264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44450"/>
            <a:ext cx="6129337" cy="6264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600" y="333375"/>
            <a:ext cx="2108200" cy="57927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825" y="333375"/>
            <a:ext cx="6175375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1100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725" y="1196975"/>
            <a:ext cx="41116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FF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14690" name="Freeform 2"/>
          <p:cNvSpPr/>
          <p:nvPr/>
        </p:nvSpPr>
        <p:spPr bwMode="gray">
          <a:xfrm>
            <a:off x="0" y="4149725"/>
            <a:ext cx="9544050" cy="2708275"/>
          </a:xfrm>
          <a:custGeom>
            <a:avLst/>
            <a:gdLst>
              <a:gd name="T0" fmla="*/ 5760 w 6012"/>
              <a:gd name="T1" fmla="*/ 0 h 1706"/>
              <a:gd name="T2" fmla="*/ 4332 w 6012"/>
              <a:gd name="T3" fmla="*/ 1484 h 1706"/>
              <a:gd name="T4" fmla="*/ 0 w 6012"/>
              <a:gd name="T5" fmla="*/ 1493 h 1706"/>
              <a:gd name="T6" fmla="*/ 1 w 6012"/>
              <a:gd name="T7" fmla="*/ 1706 h 1706"/>
              <a:gd name="T8" fmla="*/ 5760 w 6012"/>
              <a:gd name="T9" fmla="*/ 1671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2" h="1706">
                <a:moveTo>
                  <a:pt x="5760" y="0"/>
                </a:moveTo>
                <a:cubicBezTo>
                  <a:pt x="5736" y="43"/>
                  <a:pt x="6012" y="1484"/>
                  <a:pt x="4332" y="1484"/>
                </a:cubicBezTo>
                <a:lnTo>
                  <a:pt x="0" y="1493"/>
                </a:lnTo>
                <a:lnTo>
                  <a:pt x="1" y="1706"/>
                </a:lnTo>
                <a:lnTo>
                  <a:pt x="5760" y="1671"/>
                </a:lnTo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3803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691" name="Freeform 3"/>
          <p:cNvSpPr/>
          <p:nvPr/>
        </p:nvSpPr>
        <p:spPr bwMode="gray">
          <a:xfrm>
            <a:off x="0" y="5791200"/>
            <a:ext cx="9144000" cy="1093788"/>
          </a:xfrm>
          <a:custGeom>
            <a:avLst/>
            <a:gdLst>
              <a:gd name="T0" fmla="*/ 5754 w 5760"/>
              <a:gd name="T1" fmla="*/ 0 h 689"/>
              <a:gd name="T2" fmla="*/ 4722 w 5760"/>
              <a:gd name="T3" fmla="*/ 486 h 689"/>
              <a:gd name="T4" fmla="*/ 0 w 5760"/>
              <a:gd name="T5" fmla="*/ 489 h 689"/>
              <a:gd name="T6" fmla="*/ 1 w 5760"/>
              <a:gd name="T7" fmla="*/ 689 h 689"/>
              <a:gd name="T8" fmla="*/ 5760 w 5760"/>
              <a:gd name="T9" fmla="*/ 657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689">
                <a:moveTo>
                  <a:pt x="5754" y="0"/>
                </a:moveTo>
                <a:cubicBezTo>
                  <a:pt x="5730" y="0"/>
                  <a:pt x="5640" y="474"/>
                  <a:pt x="4722" y="486"/>
                </a:cubicBezTo>
                <a:lnTo>
                  <a:pt x="0" y="489"/>
                </a:lnTo>
                <a:lnTo>
                  <a:pt x="1" y="689"/>
                </a:lnTo>
                <a:lnTo>
                  <a:pt x="5760" y="657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692" name="Freeform 4"/>
          <p:cNvSpPr/>
          <p:nvPr/>
        </p:nvSpPr>
        <p:spPr bwMode="gray">
          <a:xfrm>
            <a:off x="0" y="584200"/>
            <a:ext cx="9144000" cy="1260475"/>
          </a:xfrm>
          <a:custGeom>
            <a:avLst/>
            <a:gdLst>
              <a:gd name="T0" fmla="*/ 0 w 5760"/>
              <a:gd name="T1" fmla="*/ 96 h 794"/>
              <a:gd name="T2" fmla="*/ 0 w 5760"/>
              <a:gd name="T3" fmla="*/ 776 h 794"/>
              <a:gd name="T4" fmla="*/ 1600 w 5760"/>
              <a:gd name="T5" fmla="*/ 88 h 794"/>
              <a:gd name="T6" fmla="*/ 5760 w 5760"/>
              <a:gd name="T7" fmla="*/ 88 h 794"/>
              <a:gd name="T8" fmla="*/ 5760 w 5760"/>
              <a:gd name="T9" fmla="*/ 0 h 794"/>
              <a:gd name="T10" fmla="*/ 752 w 5760"/>
              <a:gd name="T11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794">
                <a:moveTo>
                  <a:pt x="0" y="96"/>
                </a:moveTo>
                <a:lnTo>
                  <a:pt x="0" y="776"/>
                </a:lnTo>
                <a:cubicBezTo>
                  <a:pt x="32" y="794"/>
                  <a:pt x="336" y="56"/>
                  <a:pt x="1600" y="88"/>
                </a:cubicBezTo>
                <a:lnTo>
                  <a:pt x="5760" y="88"/>
                </a:lnTo>
                <a:lnTo>
                  <a:pt x="5760" y="0"/>
                </a:lnTo>
                <a:lnTo>
                  <a:pt x="75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95288" y="6584950"/>
            <a:ext cx="28289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1">
                <a:latin typeface="+mn-lt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11863" y="6513513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latin typeface="+mn-lt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344863" y="6551613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b="1">
                <a:latin typeface="Verdana" panose="020B0604030504040204" pitchFamily="34" charset="0"/>
                <a:ea typeface="Gulim" pitchFamily="34" charset="-127"/>
              </a:defRPr>
            </a:lvl1pPr>
          </a:lstStyle>
          <a:p>
            <a:pPr lvl="0" eaLnBrk="1" hangingPunct="1"/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  <p:sp>
        <p:nvSpPr>
          <p:cNvPr id="1032" name="Freeform 8" descr="hangul_p"/>
          <p:cNvSpPr/>
          <p:nvPr/>
        </p:nvSpPr>
        <p:spPr>
          <a:xfrm>
            <a:off x="0" y="0"/>
            <a:ext cx="9144000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68400"/>
              </a:cxn>
              <a:cxn ang="0">
                <a:pos x="2311400" y="591073"/>
              </a:cxn>
              <a:cxn ang="0">
                <a:pos x="9144000" y="587636"/>
              </a:cxn>
              <a:cxn ang="0">
                <a:pos x="9144000" y="0"/>
              </a:cxn>
              <a:cxn ang="0">
                <a:pos x="0" y="0"/>
              </a:cxn>
            </a:cxnLst>
            <a:pathLst>
              <a:path w="5760" h="680">
                <a:moveTo>
                  <a:pt x="0" y="0"/>
                </a:moveTo>
                <a:lnTo>
                  <a:pt x="0" y="680"/>
                </a:lnTo>
                <a:cubicBezTo>
                  <a:pt x="240" y="520"/>
                  <a:pt x="472" y="312"/>
                  <a:pt x="1456" y="344"/>
                </a:cubicBezTo>
                <a:lnTo>
                  <a:pt x="5760" y="342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900113" y="44450"/>
            <a:ext cx="7850187" cy="504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ko-KR" altLang="en-US" dirty="0"/>
              <a:t>单击此处编辑母版标题样式</a:t>
            </a:r>
            <a:endParaRPr lang="ko-KR" altLang="en-US" dirty="0"/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8374062" cy="5111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单击此处编辑母版文本样式</a:t>
            </a:r>
            <a:endParaRPr lang="ko-KR" altLang="en-US" dirty="0"/>
          </a:p>
          <a:p>
            <a:pPr lvl="1"/>
            <a:r>
              <a:rPr lang="ko-KR" altLang="en-US" dirty="0"/>
              <a:t>第二级</a:t>
            </a:r>
            <a:endParaRPr lang="ko-KR" altLang="en-US" dirty="0"/>
          </a:p>
          <a:p>
            <a:pPr lvl="2"/>
            <a:r>
              <a:rPr lang="ko-KR" altLang="en-US" dirty="0"/>
              <a:t>第三级</a:t>
            </a:r>
            <a:endParaRPr lang="ko-KR" altLang="en-US" dirty="0"/>
          </a:p>
          <a:p>
            <a:pPr lvl="3"/>
            <a:r>
              <a:rPr lang="ko-KR" altLang="en-US" dirty="0"/>
              <a:t>第四级</a:t>
            </a:r>
            <a:endParaRPr lang="ko-KR" altLang="en-US" dirty="0"/>
          </a:p>
          <a:p>
            <a:pPr lvl="4"/>
            <a:r>
              <a:rPr lang="ko-KR" altLang="en-US" dirty="0"/>
              <a:t>第五级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/>
  <p:txStyles>
    <p:titleStyle>
      <a:lvl1pPr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anose="020B060403050404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anose="020B060403050404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anose="020B060403050404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250825" y="333375"/>
            <a:ext cx="5940425" cy="1143000"/>
          </a:xfrm>
          <a:prstGeom prst="rect">
            <a:avLst/>
          </a:prstGeom>
          <a:solidFill>
            <a:srgbClr val="0066FF">
              <a:alpha val="50195"/>
            </a:srgbClr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4102" name="Picture 6" descr="一中标志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1525" y="6303963"/>
            <a:ext cx="3203575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7" descr="一中正面定稿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40425"/>
            <a:ext cx="3563938" cy="917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hyperlink" Target="http://imgnews.baidu.com/i?ct=520093696&amp;z=0&amp;tn=baiduimagenewsdetail&amp;word=%B1%F9%C9%BD%C8%DA%BB%AF&amp;in=15741&amp;cl=2&amp;lm=-1&amp;pn=4&amp;rn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文本框 3075"/>
          <p:cNvSpPr txBox="1"/>
          <p:nvPr/>
        </p:nvSpPr>
        <p:spPr>
          <a:xfrm>
            <a:off x="4451350" y="69215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3079" name="矩形 3078"/>
          <p:cNvSpPr/>
          <p:nvPr/>
        </p:nvSpPr>
        <p:spPr>
          <a:xfrm>
            <a:off x="1411923" y="1184910"/>
            <a:ext cx="6624637" cy="448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6000" b="1" dirty="0">
                <a:solidFill>
                  <a:srgbClr val="CC3300"/>
                </a:solidFill>
                <a:latin typeface="Arial" panose="020B0604020202020204" pitchFamily="34" charset="0"/>
              </a:rPr>
              <a:t>第二单元</a:t>
            </a:r>
            <a:endParaRPr lang="zh-CN" altLang="en-US" sz="60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4800" b="1" dirty="0">
                <a:solidFill>
                  <a:srgbClr val="CC3300"/>
                </a:solidFill>
                <a:latin typeface="Arial" panose="020B0604020202020204" pitchFamily="34" charset="0"/>
              </a:rPr>
              <a:t>化学反应的方向和限度</a:t>
            </a:r>
            <a:endParaRPr lang="zh-CN" altLang="en-US" sz="48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sz="60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sz="4000" b="1" dirty="0">
              <a:latin typeface="Arial" panose="020B0604020202020204" pitchFamily="34" charset="0"/>
            </a:endParaRPr>
          </a:p>
          <a:p>
            <a:pPr algn="ctr"/>
            <a:endParaRPr lang="zh-CN" altLang="en-US" sz="4000" b="1" dirty="0">
              <a:latin typeface="Arial" panose="020B0604020202020204" pitchFamily="34" charset="0"/>
            </a:endParaRPr>
          </a:p>
          <a:p>
            <a:pPr algn="ctr"/>
            <a:endParaRPr lang="zh-CN" altLang="en-US" sz="40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3082" name="矩形 3081"/>
          <p:cNvSpPr/>
          <p:nvPr/>
        </p:nvSpPr>
        <p:spPr>
          <a:xfrm>
            <a:off x="1876108" y="3377248"/>
            <a:ext cx="5184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33CC"/>
                </a:solidFill>
                <a:latin typeface="Arial" panose="020B0604020202020204" pitchFamily="34" charset="0"/>
              </a:rPr>
              <a:t>一、化学反应的方向</a:t>
            </a:r>
            <a:endParaRPr lang="zh-CN" altLang="en-US" sz="40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7" name="文本占位符 52226"/>
          <p:cNvSpPr>
            <a:spLocks noGrp="1" noRot="1"/>
          </p:cNvSpPr>
          <p:nvPr>
            <p:ph type="body" idx="1"/>
          </p:nvPr>
        </p:nvSpPr>
        <p:spPr>
          <a:xfrm>
            <a:off x="385445" y="1304925"/>
            <a:ext cx="8373745" cy="3111500"/>
          </a:xfrm>
        </p:spPr>
        <p:txBody>
          <a:bodyPr/>
          <a:p>
            <a:pPr>
              <a:buNone/>
            </a:pPr>
            <a:r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反应的焓变是制约化学反应自发进行的因素之一。自发过程取向于最低能量状态的倾向。</a:t>
            </a: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、焓变：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H&lt;0 </a:t>
            </a:r>
            <a:r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反应放热</a:t>
            </a:r>
            <a:r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,</a:t>
            </a:r>
            <a:r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有利于反应自发进行</a:t>
            </a: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H</a:t>
            </a:r>
            <a:r>
              <a:rPr lang="en-US" altLang="zh-CN"/>
              <a:t>&gt;</a:t>
            </a:r>
            <a:r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0 </a:t>
            </a:r>
            <a:r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反应吸热</a:t>
            </a:r>
            <a:r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,</a:t>
            </a:r>
            <a:r>
              <a:rPr lang="zh-CN" alt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不利于反应自发进行</a:t>
            </a:r>
            <a:endParaRPr lang="zh-CN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en-US" altLang="zh-CN">
                <a:effectLst>
                  <a:outerShdw blurRad="38100" dist="38100" dir="2700000">
                    <a:srgbClr val="000000"/>
                  </a:outerShdw>
                </a:effectLst>
              </a:rPr>
              <a:t>H</a:t>
            </a:r>
            <a:r>
              <a:rPr lang="zh-CN" altLang="en-US" dirty="0"/>
              <a:t>越负，即放出的热量越多</a:t>
            </a:r>
            <a:r>
              <a:rPr lang="en-US" altLang="zh-CN" dirty="0"/>
              <a:t>,</a:t>
            </a:r>
            <a:r>
              <a:rPr lang="zh-CN" altLang="en-US" dirty="0"/>
              <a:t>反应越容易自发进行。</a:t>
            </a:r>
            <a:endParaRPr lang="zh-CN" alt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81926" name="Rectangle 6"/>
          <p:cNvSpPr/>
          <p:nvPr/>
        </p:nvSpPr>
        <p:spPr>
          <a:xfrm>
            <a:off x="1907540" y="4678363"/>
            <a:ext cx="6480175" cy="1311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5000"/>
              </a:lnSpc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思考：是不是所有自发进行的化学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  反应都是放热的？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0182" name="Picture 9" descr="未命名"/>
          <p:cNvPicPr>
            <a:picLocks noChangeAspect="1"/>
          </p:cNvPicPr>
          <p:nvPr/>
        </p:nvPicPr>
        <p:blipFill>
          <a:blip r:embed="rId1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578" y="4713288"/>
            <a:ext cx="1277937" cy="1296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4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charRg st="4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charRg st="4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4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charRg st="4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charRg st="4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66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charRg st="66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charRg st="66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85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charRg st="85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charRg st="85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4" name="文本占位符 71683"/>
          <p:cNvSpPr/>
          <p:nvPr>
            <p:ph type="body" idx="1"/>
          </p:nvPr>
        </p:nvSpPr>
        <p:spPr>
          <a:xfrm>
            <a:off x="2093595" y="1958975"/>
            <a:ext cx="6019165" cy="2124710"/>
          </a:xfrm>
        </p:spPr>
        <p:txBody>
          <a:bodyPr vert="horz" wrap="square" lIns="91440" tIns="45720" rIns="91440" bIns="45720" anchor="t"/>
          <a:p>
            <a:pPr marL="0" indent="0">
              <a:buNone/>
            </a:pPr>
            <a:endParaRPr lang="en-US" altLang="zh-CN"/>
          </a:p>
          <a:p>
            <a:r>
              <a:rPr lang="zh-CN" altLang="en-US" dirty="0"/>
              <a:t>你同意：“只要是放热反应就可以自发进行，吸热反应就不能自发进行”的观点吗？</a:t>
            </a:r>
            <a:endParaRPr lang="zh-CN" altLang="en-US"/>
          </a:p>
        </p:txBody>
      </p:sp>
      <p:pic>
        <p:nvPicPr>
          <p:cNvPr id="71685" name="图片 71684" descr="MCj0416816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73463"/>
            <a:ext cx="1914525" cy="2735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3028" name="Text Box 20"/>
          <p:cNvSpPr txBox="1"/>
          <p:nvPr/>
        </p:nvSpPr>
        <p:spPr>
          <a:xfrm>
            <a:off x="1092200" y="3723005"/>
            <a:ext cx="78708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结论：△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H &lt; O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有利于反应自发进行，自发反应不一定要△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H &lt; O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焓变是反应能否自发进行的一个因素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但不是惟一因素。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1203" name="Rectangle 29"/>
          <p:cNvSpPr/>
          <p:nvPr/>
        </p:nvSpPr>
        <p:spPr>
          <a:xfrm>
            <a:off x="323850" y="908050"/>
            <a:ext cx="8496300" cy="2665413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25" name="Text Box 17"/>
          <p:cNvSpPr txBox="1"/>
          <p:nvPr/>
        </p:nvSpPr>
        <p:spPr>
          <a:xfrm>
            <a:off x="682625" y="1171575"/>
            <a:ext cx="7777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2NH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Cl(s)+Ba(OH)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1">
                <a:latin typeface="Arial" panose="020B0604020202020204" pitchFamily="34" charset="0"/>
                <a:ea typeface="黑体" panose="02010609060101010101" pitchFamily="49" charset="-122"/>
              </a:rPr>
              <a:t>·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 H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O(s)=NH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(g)+BaCl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(s)+10H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O(l)                                                                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31" name="Text Box 23"/>
          <p:cNvSpPr txBox="1"/>
          <p:nvPr/>
        </p:nvSpPr>
        <p:spPr>
          <a:xfrm>
            <a:off x="682625" y="1890713"/>
            <a:ext cx="4321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NH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NO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(s)=NH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b="1" baseline="300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(aq)+NO</a:t>
            </a:r>
            <a:r>
              <a:rPr lang="en-US" altLang="zh-CN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b="1" baseline="3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(aq)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035" name="Group 27"/>
          <p:cNvGrpSpPr/>
          <p:nvPr/>
        </p:nvGrpSpPr>
        <p:grpSpPr>
          <a:xfrm>
            <a:off x="682625" y="2538413"/>
            <a:ext cx="7200900" cy="746125"/>
            <a:chOff x="113" y="1298"/>
            <a:chExt cx="4536" cy="470"/>
          </a:xfrm>
        </p:grpSpPr>
        <p:sp>
          <p:nvSpPr>
            <p:cNvPr id="51214" name="Text Box 25"/>
            <p:cNvSpPr txBox="1"/>
            <p:nvPr/>
          </p:nvSpPr>
          <p:spPr>
            <a:xfrm>
              <a:off x="113" y="1480"/>
              <a:ext cx="45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CaCO</a:t>
              </a:r>
              <a:r>
                <a:rPr lang="en-US" altLang="zh-CN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(s) = CaO(s)+CO</a:t>
              </a:r>
              <a:r>
                <a:rPr lang="en-US" altLang="zh-CN" b="1" baseline="-250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(g)</a:t>
              </a:r>
              <a:endParaRPr lang="en-US" altLang="zh-CN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215" name="Text Box 26"/>
            <p:cNvSpPr txBox="1"/>
            <p:nvPr/>
          </p:nvSpPr>
          <p:spPr>
            <a:xfrm>
              <a:off x="930" y="1298"/>
              <a:ext cx="5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高温</a:t>
              </a:r>
              <a:endPara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1208" name="Group 30"/>
          <p:cNvGrpSpPr/>
          <p:nvPr/>
        </p:nvGrpSpPr>
        <p:grpSpPr>
          <a:xfrm>
            <a:off x="5435600" y="292100"/>
            <a:ext cx="3311525" cy="688975"/>
            <a:chOff x="3107" y="48"/>
            <a:chExt cx="2086" cy="434"/>
          </a:xfrm>
        </p:grpSpPr>
        <p:sp>
          <p:nvSpPr>
            <p:cNvPr id="51209" name="AutoShape 31"/>
            <p:cNvSpPr/>
            <p:nvPr/>
          </p:nvSpPr>
          <p:spPr>
            <a:xfrm>
              <a:off x="4332" y="4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思</a:t>
              </a:r>
              <a:endPara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1210" name="AutoShape 32"/>
            <p:cNvSpPr/>
            <p:nvPr/>
          </p:nvSpPr>
          <p:spPr>
            <a:xfrm>
              <a:off x="3923" y="48"/>
              <a:ext cx="432" cy="432"/>
            </a:xfrm>
            <a:prstGeom prst="diamond">
              <a:avLst/>
            </a:prstGeom>
            <a:solidFill>
              <a:srgbClr val="8DAD9A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与</a:t>
              </a:r>
              <a:endParaRPr lang="zh-CN" altLang="en-US" sz="28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1211" name="AutoShape 33"/>
            <p:cNvSpPr/>
            <p:nvPr/>
          </p:nvSpPr>
          <p:spPr>
            <a:xfrm>
              <a:off x="3515" y="48"/>
              <a:ext cx="432" cy="432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察</a:t>
              </a:r>
              <a:endParaRPr lang="zh-CN" altLang="en-US" sz="28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1212" name="AutoShape 34"/>
            <p:cNvSpPr/>
            <p:nvPr/>
          </p:nvSpPr>
          <p:spPr>
            <a:xfrm>
              <a:off x="3107" y="48"/>
              <a:ext cx="432" cy="432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观</a:t>
              </a:r>
              <a:endParaRPr lang="zh-CN" altLang="en-US" sz="28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1213" name="AutoShape 35"/>
            <p:cNvSpPr/>
            <p:nvPr/>
          </p:nvSpPr>
          <p:spPr>
            <a:xfrm>
              <a:off x="4761" y="50"/>
              <a:ext cx="432" cy="432"/>
            </a:xfrm>
            <a:prstGeom prst="diamond">
              <a:avLst/>
            </a:prstGeom>
            <a:solidFill>
              <a:srgbClr val="FF99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考</a:t>
              </a:r>
              <a:endParaRPr lang="zh-CN" altLang="en-US" sz="28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54276" name="图片 54275" descr="MCj0416816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5071428"/>
            <a:ext cx="1446213" cy="1601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矩形 54276"/>
          <p:cNvSpPr/>
          <p:nvPr/>
        </p:nvSpPr>
        <p:spPr>
          <a:xfrm>
            <a:off x="1909445" y="5513705"/>
            <a:ext cx="66236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3200" dirty="0">
                <a:latin typeface="Arial" panose="020B0604020202020204" pitchFamily="34" charset="0"/>
              </a:rPr>
              <a:t>是什么因素促使吸热反应也能自发进行呢？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/>
      <p:bldP spid="542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标题 73729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pic>
        <p:nvPicPr>
          <p:cNvPr id="73733" name="图片 73732" descr="it?u=313193075,125404762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5"/>
            <a:ext cx="4643438" cy="590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文本占位符 73733" descr="气体扩散"/>
          <p:cNvPicPr>
            <a:picLocks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4716463" y="549275"/>
            <a:ext cx="4679950" cy="5832475"/>
          </a:xfrm>
        </p:spPr>
      </p:pic>
      <p:sp>
        <p:nvSpPr>
          <p:cNvPr id="73735" name="文本框 73734"/>
          <p:cNvSpPr txBox="1"/>
          <p:nvPr/>
        </p:nvSpPr>
        <p:spPr>
          <a:xfrm>
            <a:off x="323850" y="1773238"/>
            <a:ext cx="8820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你能从这些自发过程中得到什么启示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4" name="文本框 56323"/>
          <p:cNvSpPr txBox="1"/>
          <p:nvPr/>
        </p:nvSpPr>
        <p:spPr>
          <a:xfrm>
            <a:off x="684213" y="1700213"/>
            <a:ext cx="8012112" cy="301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dirty="0">
                <a:latin typeface="Arial" panose="020B0604020202020204" pitchFamily="34" charset="0"/>
              </a:rPr>
              <a:t>自发过程取向于最大混乱度的倾向。研究表明，在变化过程中，体系的混乱度增大，因而反应能自发进行。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Picture 2" descr="pic_2493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</a:blip>
          <a:stretch>
            <a:fillRect/>
          </a:stretch>
        </p:blipFill>
        <p:spPr>
          <a:xfrm>
            <a:off x="4427855" y="3140075"/>
            <a:ext cx="4715510" cy="32626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lin ang="27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5298" name="标题 55297"/>
          <p:cNvPicPr>
            <a:picLocks noGrp="1" noRot="1" noChangeAspect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4427538" y="260350"/>
            <a:ext cx="4716462" cy="2881313"/>
          </a:xfrm>
        </p:spPr>
      </p:pic>
      <p:pic>
        <p:nvPicPr>
          <p:cNvPr id="55302" name="图片 55301" descr="laocu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1663"/>
            <a:ext cx="4427538" cy="324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图片 55302" descr="U2411P461T5D158671F154DT20080807025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350"/>
            <a:ext cx="4427538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7" name="文本框 55306"/>
          <p:cNvSpPr txBox="1"/>
          <p:nvPr/>
        </p:nvSpPr>
        <p:spPr>
          <a:xfrm>
            <a:off x="1908175" y="2852738"/>
            <a:ext cx="567055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800" dirty="0">
                <a:solidFill>
                  <a:srgbClr val="333300"/>
                </a:solidFill>
                <a:latin typeface="Arial" panose="020B0604020202020204" pitchFamily="34" charset="0"/>
              </a:rPr>
              <a:t>混乱程度不同的现象</a:t>
            </a:r>
            <a:endParaRPr lang="zh-CN" altLang="en-US" sz="4800" dirty="0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55308" name="椭圆 55307"/>
          <p:cNvSpPr/>
          <p:nvPr/>
        </p:nvSpPr>
        <p:spPr>
          <a:xfrm>
            <a:off x="3635375" y="2565400"/>
            <a:ext cx="360363" cy="3587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latin typeface="Arial" panose="020B0604020202020204" pitchFamily="34" charset="0"/>
              </a:rPr>
              <a:t>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5309" name="椭圆 55308"/>
          <p:cNvSpPr/>
          <p:nvPr/>
        </p:nvSpPr>
        <p:spPr>
          <a:xfrm>
            <a:off x="3348038" y="5805488"/>
            <a:ext cx="503237" cy="3603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latin typeface="Arial" panose="020B0604020202020204" pitchFamily="34" charset="0"/>
              </a:rPr>
              <a:t>2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5310" name="椭圆 55309"/>
          <p:cNvSpPr/>
          <p:nvPr/>
        </p:nvSpPr>
        <p:spPr>
          <a:xfrm>
            <a:off x="7812088" y="2420938"/>
            <a:ext cx="504825" cy="3603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latin typeface="Arial" panose="020B0604020202020204" pitchFamily="34" charset="0"/>
              </a:rPr>
              <a:t>3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5311" name="椭圆 55310"/>
          <p:cNvSpPr/>
          <p:nvPr/>
        </p:nvSpPr>
        <p:spPr>
          <a:xfrm>
            <a:off x="8172450" y="5876925"/>
            <a:ext cx="503238" cy="3603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>
                <a:latin typeface="Arial" panose="020B0604020202020204" pitchFamily="34" charset="0"/>
              </a:rPr>
              <a:t>4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494780" y="784860"/>
            <a:ext cx="1873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有序</a:t>
            </a:r>
            <a:endParaRPr kumimoji="0" lang="zh-CN" altLang="en-US" sz="4000" b="1" kern="1200" cap="none" spc="0" normalizeH="0" baseline="0" noProof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639243" y="4961573"/>
            <a:ext cx="1657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ebdings" panose="05030102010509060703" pitchFamily="18" charset="2"/>
                <a:ea typeface="黑体" panose="02010609060101010101" pitchFamily="49" charset="-122"/>
                <a:cs typeface="+mn-cs"/>
              </a:rPr>
              <a:t>混乱</a:t>
            </a:r>
            <a:endParaRPr kumimoji="0" lang="zh-CN" altLang="en-US" sz="4000" b="1" kern="1200" cap="none" spc="0" normalizeH="0" baseline="0" noProof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Webdings" panose="05030102010509060703" pitchFamily="18" charset="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6501" name="AutoShape 5"/>
          <p:cNvSpPr/>
          <p:nvPr/>
        </p:nvSpPr>
        <p:spPr>
          <a:xfrm>
            <a:off x="7213918" y="1702435"/>
            <a:ext cx="504825" cy="3168650"/>
          </a:xfrm>
          <a:prstGeom prst="downArrow">
            <a:avLst>
              <a:gd name="adj1" fmla="val 50000"/>
              <a:gd name="adj2" fmla="val 156918"/>
            </a:avLst>
          </a:prstGeom>
          <a:solidFill>
            <a:srgbClr val="CC99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ldLvl="0" animBg="1"/>
      <p:bldP spid="106500" grpId="0" bldLvl="0" animBg="1"/>
      <p:bldP spid="106501" grpId="0" bldLvl="0" animBg="1"/>
      <p:bldP spid="553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图片 573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20713"/>
            <a:ext cx="8208963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文本框 57346"/>
          <p:cNvSpPr txBox="1"/>
          <p:nvPr/>
        </p:nvSpPr>
        <p:spPr>
          <a:xfrm>
            <a:off x="611188" y="3686175"/>
            <a:ext cx="7704137" cy="2922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熵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(entropy)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描述体系混乱度的物理量， 符号：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S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构成物质的微粒之间无规则排列的程度越大，体系的混乱度越大，熵越大。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页脚占位符 4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grpSp>
        <p:nvGrpSpPr>
          <p:cNvPr id="68622" name="Group 14"/>
          <p:cNvGrpSpPr/>
          <p:nvPr/>
        </p:nvGrpSpPr>
        <p:grpSpPr>
          <a:xfrm>
            <a:off x="305435" y="1327785"/>
            <a:ext cx="8532495" cy="2179320"/>
            <a:chOff x="181" y="2024"/>
            <a:chExt cx="5375" cy="1950"/>
          </a:xfrm>
        </p:grpSpPr>
        <p:sp>
          <p:nvSpPr>
            <p:cNvPr id="53257" name="Rectangle 13"/>
            <p:cNvSpPr/>
            <p:nvPr/>
          </p:nvSpPr>
          <p:spPr>
            <a:xfrm>
              <a:off x="181" y="2024"/>
              <a:ext cx="5375" cy="195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181" y="2106"/>
              <a:ext cx="215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zh-CN" altLang="en-US" sz="3200" b="1" kern="1200" cap="none" spc="0" normalizeH="0" baseline="0" noProof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【归纳与总结】</a:t>
              </a:r>
              <a:endParaRPr kumimoji="0" lang="zh-CN" altLang="en-US" sz="3200" b="1" kern="1200" cap="none" spc="0" normalizeH="0" baseline="0" noProof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249" y="2520"/>
              <a:ext cx="5216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noProof="0" smtClean="0">
                  <a:solidFill>
                    <a:srgbClr val="073DC5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自发过程的体系趋向于由有序转变为无序，导致体系的熵增大，这一经验规律叫做</a:t>
              </a:r>
              <a:r>
                <a:rPr kumimoji="0" lang="zh-CN" altLang="en-US" sz="28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熵增原理</a:t>
              </a:r>
              <a:r>
                <a:rPr kumimoji="0" lang="zh-CN" altLang="en-US" sz="2800" b="1" kern="1200" cap="none" spc="0" normalizeH="0" baseline="0" noProof="0" smtClean="0">
                  <a:solidFill>
                    <a:srgbClr val="073DC5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，也就是反应方向判断的</a:t>
              </a:r>
              <a:r>
                <a:rPr kumimoji="0" lang="zh-CN" altLang="en-US" sz="28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楷体_GB2312" pitchFamily="49" charset="-122"/>
                  <a:cs typeface="+mn-cs"/>
                </a:rPr>
                <a:t>熵判据</a:t>
              </a:r>
              <a:endPara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</p:grpSp>
      <p:pic>
        <p:nvPicPr>
          <p:cNvPr id="53255" name="Picture 12" descr="未命名"/>
          <p:cNvPicPr>
            <a:picLocks noChangeAspect="1"/>
          </p:cNvPicPr>
          <p:nvPr/>
        </p:nvPicPr>
        <p:blipFill>
          <a:blip r:embed="rId1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620713"/>
            <a:ext cx="1419225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3" name="Rectangle 15"/>
          <p:cNvSpPr>
            <a:spLocks noGrp="1" noChangeArrowheads="1"/>
          </p:cNvSpPr>
          <p:nvPr>
            <p:ph type="title"/>
          </p:nvPr>
        </p:nvSpPr>
        <p:spPr>
          <a:xfrm>
            <a:off x="811530" y="672465"/>
            <a:ext cx="2914650" cy="6191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>2</a:t>
            </a:r>
            <a:r>
              <a:rPr kumimoji="0" lang="zh-CN" altLang="en-US" sz="36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>、熵判据</a:t>
            </a:r>
            <a:endParaRPr kumimoji="0" lang="zh-CN" altLang="en-US" sz="3600" b="1" i="1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58371" name="文本占位符 58370"/>
          <p:cNvSpPr>
            <a:spLocks noGrp="1" noRot="1"/>
          </p:cNvSpPr>
          <p:nvPr>
            <p:ph type="body" idx="1"/>
          </p:nvPr>
        </p:nvSpPr>
        <p:spPr>
          <a:xfrm>
            <a:off x="305435" y="3531235"/>
            <a:ext cx="8373745" cy="3599815"/>
          </a:xfrm>
        </p:spPr>
        <p:txBody>
          <a:bodyPr/>
          <a:p>
            <a:pPr>
              <a:buNone/>
            </a:pPr>
            <a:r>
              <a:rPr lang="en-US" altLang="zh-CN" dirty="0"/>
              <a:t>   </a:t>
            </a:r>
            <a:r>
              <a:rPr lang="zh-CN" altLang="en-US" dirty="0"/>
              <a:t>熵变：</a:t>
            </a:r>
            <a:r>
              <a:rPr lang="zh-CN" altLang="en-US" sz="2800" dirty="0">
                <a:solidFill>
                  <a:srgbClr val="FF0000"/>
                </a:solidFill>
              </a:rPr>
              <a:t>反应前后体系熵的变化，符号：</a:t>
            </a:r>
            <a:r>
              <a:rPr lang="en-US" altLang="zh-CN" sz="2800">
                <a:solidFill>
                  <a:srgbClr val="FF0000"/>
                </a:solidFill>
              </a:rPr>
              <a:t>ΔS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                                                                  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   如果体系的混乱度增大，则</a:t>
            </a:r>
            <a:r>
              <a:rPr lang="en-US" altLang="zh-CN" dirty="0"/>
              <a:t>ΔS&gt;0</a:t>
            </a:r>
            <a:r>
              <a:rPr lang="zh-CN" altLang="en-US" dirty="0"/>
              <a:t>，有利于反应自发进行；如果体系的混乱度减小， 则</a:t>
            </a:r>
            <a:r>
              <a:rPr lang="en-US" altLang="zh-CN" dirty="0"/>
              <a:t>ΔS&lt;0</a:t>
            </a:r>
            <a:r>
              <a:rPr lang="zh-CN" altLang="en-US" dirty="0"/>
              <a:t>，不利于反应自发进行</a:t>
            </a:r>
            <a:r>
              <a:rPr lang="en-US" altLang="zh-CN"/>
              <a:t>;</a:t>
            </a:r>
            <a:endParaRPr lang="en-US" altLang="zh-CN"/>
          </a:p>
          <a:p>
            <a:pPr>
              <a:buNone/>
            </a:pPr>
            <a:r>
              <a:rPr lang="en-US" altLang="zh-CN" dirty="0"/>
              <a:t>    ΔS</a:t>
            </a:r>
            <a:r>
              <a:rPr lang="zh-CN" altLang="en-US" dirty="0"/>
              <a:t>越大，越有利于反应自发进行。</a:t>
            </a:r>
            <a:endParaRPr lang="zh-CN" alt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9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8371">
                                            <p:txEl>
                                              <p:charRg st="93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55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371">
                                            <p:txEl>
                                              <p:charRg st="155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文本占位符 59394"/>
          <p:cNvSpPr>
            <a:spLocks noGrp="1" noRot="1"/>
          </p:cNvSpPr>
          <p:nvPr>
            <p:ph type="body" idx="1"/>
          </p:nvPr>
        </p:nvSpPr>
        <p:spPr>
          <a:xfrm>
            <a:off x="301625" y="981075"/>
            <a:ext cx="8540750" cy="5118100"/>
          </a:xfrm>
        </p:spPr>
        <p:txBody>
          <a:bodyPr/>
          <a:p>
            <a:pPr marL="609600" indent="-609600"/>
            <a:r>
              <a:rPr lang="zh-CN" altLang="en-US" dirty="0">
                <a:solidFill>
                  <a:srgbClr val="FF0000"/>
                </a:solidFill>
              </a:rPr>
              <a:t>分析与讨论：判断下列过程的熵变大于零还是小于零</a:t>
            </a:r>
            <a:endParaRPr lang="zh-CN" altLang="en-US" dirty="0"/>
          </a:p>
          <a:p>
            <a:pPr marL="609600" indent="-609600"/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>
                <a:hlinkClick r:id="" action="ppaction://noaction"/>
              </a:rPr>
              <a:t>H</a:t>
            </a:r>
            <a:r>
              <a:rPr lang="en-US" altLang="zh-CN" baseline="-25000">
                <a:hlinkClick r:id="" action="ppaction://noaction"/>
              </a:rPr>
              <a:t>2</a:t>
            </a:r>
            <a:r>
              <a:rPr lang="en-US" altLang="zh-CN">
                <a:hlinkClick r:id="" action="ppaction://noaction"/>
              </a:rPr>
              <a:t>O(s)→H</a:t>
            </a:r>
            <a:r>
              <a:rPr lang="en-US" altLang="zh-CN" baseline="-25000">
                <a:hlinkClick r:id="" action="ppaction://noaction"/>
              </a:rPr>
              <a:t>2</a:t>
            </a:r>
            <a:r>
              <a:rPr lang="en-US" altLang="zh-CN">
                <a:hlinkClick r:id="" action="ppaction://noaction"/>
              </a:rPr>
              <a:t>O(l)→H</a:t>
            </a:r>
            <a:r>
              <a:rPr lang="en-US" altLang="zh-CN" baseline="-25000">
                <a:hlinkClick r:id="" action="ppaction://noaction"/>
              </a:rPr>
              <a:t>2</a:t>
            </a:r>
            <a:r>
              <a:rPr lang="en-US" altLang="zh-CN">
                <a:hlinkClick r:id="" action="ppaction://noaction"/>
              </a:rPr>
              <a:t>O(g)        </a:t>
            </a:r>
            <a:r>
              <a:rPr lang="en-US" altLang="zh-CN" u="sng">
                <a:hlinkClick r:id="" action="ppaction://noaction"/>
              </a:rPr>
              <a:t>            </a:t>
            </a:r>
            <a:endParaRPr lang="en-US" altLang="zh-CN"/>
          </a:p>
          <a:p>
            <a:pPr marL="609600" indent="-609600"/>
            <a:endParaRPr lang="en-US" altLang="zh-CN" dirty="0"/>
          </a:p>
          <a:p>
            <a:pPr marL="609600" indent="-609600"/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 err="1"/>
              <a:t>NaOH</a:t>
            </a:r>
            <a:r>
              <a:rPr lang="zh-CN" altLang="en-US" dirty="0"/>
              <a:t>（</a:t>
            </a:r>
            <a:r>
              <a:rPr lang="en-US" altLang="zh-CN" dirty="0"/>
              <a:t>s</a:t>
            </a:r>
            <a:r>
              <a:rPr lang="zh-CN" altLang="en-US" dirty="0"/>
              <a:t>）</a:t>
            </a:r>
            <a:r>
              <a:rPr lang="en-US" altLang="zh-CN" dirty="0" err="1"/>
              <a:t>=Na</a:t>
            </a:r>
            <a:r>
              <a:rPr lang="en-US" altLang="zh-CN" baseline="30000" dirty="0" err="1"/>
              <a:t>+</a:t>
            </a:r>
            <a:r>
              <a:rPr lang="en-US" altLang="zh-CN" dirty="0" err="1"/>
              <a:t>(aq)+OH</a:t>
            </a:r>
            <a:r>
              <a:rPr lang="en-US" altLang="zh-CN" baseline="30000" dirty="0" err="1"/>
              <a:t>-</a:t>
            </a:r>
            <a:r>
              <a:rPr lang="en-US" altLang="zh-CN" dirty="0" err="1"/>
              <a:t>(aq</a:t>
            </a:r>
            <a:r>
              <a:rPr lang="en-US" altLang="zh-CN"/>
              <a:t>)    </a:t>
            </a:r>
            <a:r>
              <a:rPr lang="en-US" altLang="zh-CN" u="sng"/>
              <a:t>             </a:t>
            </a:r>
            <a:endParaRPr lang="en-US" altLang="zh-CN"/>
          </a:p>
          <a:p>
            <a:pPr marL="609600" indent="-609600"/>
            <a:endParaRPr lang="en-US" altLang="zh-CN" dirty="0"/>
          </a:p>
          <a:p>
            <a:pPr marL="609600" indent="-609600"/>
            <a:r>
              <a:rPr lang="en-US" altLang="zh-CN" dirty="0"/>
              <a:t>3 </a:t>
            </a:r>
            <a:r>
              <a:rPr lang="zh-CN" altLang="en-US" dirty="0"/>
              <a:t>、</a:t>
            </a:r>
            <a:r>
              <a:rPr lang="en-US" altLang="zh-CN" dirty="0"/>
              <a:t>CaCO</a:t>
            </a:r>
            <a:r>
              <a:rPr lang="en-US" altLang="zh-CN" baseline="-25000" dirty="0"/>
              <a:t>3</a:t>
            </a:r>
            <a:r>
              <a:rPr lang="en-US" altLang="zh-CN" dirty="0"/>
              <a:t>(s) </a:t>
            </a:r>
            <a:r>
              <a:rPr lang="zh-CN" altLang="en-US" baseline="30000" dirty="0"/>
              <a:t>高温</a:t>
            </a:r>
            <a:r>
              <a:rPr lang="en-US" altLang="zh-CN" dirty="0"/>
              <a:t>CaO(s) + CO</a:t>
            </a:r>
            <a:r>
              <a:rPr lang="en-US" altLang="zh-CN" baseline="-25000" dirty="0"/>
              <a:t>2</a:t>
            </a:r>
            <a:r>
              <a:rPr lang="en-US" altLang="zh-CN" dirty="0"/>
              <a:t>(g)</a:t>
            </a:r>
            <a:endParaRPr lang="en-US" altLang="zh-CN"/>
          </a:p>
          <a:p>
            <a:pPr marL="609600" indent="-609600"/>
            <a:endParaRPr lang="en-US" altLang="zh-CN" dirty="0"/>
          </a:p>
          <a:p>
            <a:pPr marL="609600" indent="-609600"/>
            <a:r>
              <a:rPr lang="en-US" altLang="zh-CN" dirty="0"/>
              <a:t>4 </a:t>
            </a:r>
            <a:r>
              <a:rPr lang="zh-CN" altLang="en-US" dirty="0"/>
              <a:t>、</a:t>
            </a:r>
            <a:r>
              <a:rPr lang="en-US" altLang="zh-CN" dirty="0"/>
              <a:t>N</a:t>
            </a:r>
            <a:r>
              <a:rPr lang="en-US" altLang="zh-CN" baseline="-25000" dirty="0"/>
              <a:t>2</a:t>
            </a:r>
            <a:r>
              <a:rPr lang="en-US" altLang="zh-CN" dirty="0"/>
              <a:t>(g)+3H</a:t>
            </a:r>
            <a:r>
              <a:rPr lang="en-US" altLang="zh-CN" baseline="-25000" dirty="0"/>
              <a:t>2</a:t>
            </a:r>
            <a:r>
              <a:rPr lang="zh-CN" altLang="en-US" dirty="0"/>
              <a:t>（</a:t>
            </a:r>
            <a:r>
              <a:rPr lang="en-US" altLang="zh-CN" dirty="0"/>
              <a:t>g</a:t>
            </a:r>
            <a:r>
              <a:rPr lang="zh-CN" altLang="en-US" dirty="0"/>
              <a:t>）</a:t>
            </a:r>
            <a:r>
              <a:rPr lang="zh-CN" altLang="en-US" baseline="30000" dirty="0"/>
              <a:t>高温</a:t>
            </a:r>
            <a:r>
              <a:rPr lang="zh-CN" altLang="en-US" dirty="0"/>
              <a:t> </a:t>
            </a:r>
            <a:r>
              <a:rPr lang="en-US" altLang="zh-CN" dirty="0"/>
              <a:t>2NH</a:t>
            </a:r>
            <a:r>
              <a:rPr lang="en-US" altLang="zh-CN" baseline="-25000" dirty="0"/>
              <a:t>3</a:t>
            </a:r>
            <a:r>
              <a:rPr lang="en-US" altLang="zh-CN" dirty="0"/>
              <a:t>(g) </a:t>
            </a:r>
            <a:endParaRPr lang="en-US" altLang="zh-CN"/>
          </a:p>
        </p:txBody>
      </p:sp>
      <p:grpSp>
        <p:nvGrpSpPr>
          <p:cNvPr id="59402" name="组合 59401"/>
          <p:cNvGrpSpPr/>
          <p:nvPr/>
        </p:nvGrpSpPr>
        <p:grpSpPr>
          <a:xfrm>
            <a:off x="3444558" y="4329113"/>
            <a:ext cx="647700" cy="71437"/>
            <a:chOff x="2789" y="2251"/>
            <a:chExt cx="408" cy="45"/>
          </a:xfrm>
        </p:grpSpPr>
        <p:sp>
          <p:nvSpPr>
            <p:cNvPr id="59398" name="直接连接符 59397"/>
            <p:cNvSpPr/>
            <p:nvPr/>
          </p:nvSpPr>
          <p:spPr>
            <a:xfrm>
              <a:off x="2789" y="2251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399" name="直接连接符 59398"/>
            <p:cNvSpPr/>
            <p:nvPr/>
          </p:nvSpPr>
          <p:spPr>
            <a:xfrm>
              <a:off x="2789" y="2296"/>
              <a:ext cx="4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9403" name="组合 59402"/>
          <p:cNvGrpSpPr/>
          <p:nvPr/>
        </p:nvGrpSpPr>
        <p:grpSpPr>
          <a:xfrm>
            <a:off x="4485958" y="5340985"/>
            <a:ext cx="504825" cy="71438"/>
            <a:chOff x="1791" y="2614"/>
            <a:chExt cx="318" cy="45"/>
          </a:xfrm>
        </p:grpSpPr>
        <p:sp>
          <p:nvSpPr>
            <p:cNvPr id="59400" name="直接连接符 59399"/>
            <p:cNvSpPr/>
            <p:nvPr/>
          </p:nvSpPr>
          <p:spPr>
            <a:xfrm>
              <a:off x="1791" y="2614"/>
              <a:ext cx="31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401" name="直接连接符 59400"/>
            <p:cNvSpPr/>
            <p:nvPr/>
          </p:nvSpPr>
          <p:spPr>
            <a:xfrm>
              <a:off x="1791" y="2659"/>
              <a:ext cx="3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9404" name="矩形 59403"/>
          <p:cNvSpPr/>
          <p:nvPr/>
        </p:nvSpPr>
        <p:spPr>
          <a:xfrm>
            <a:off x="7137400" y="1989138"/>
            <a:ext cx="1466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ΔS&gt;0</a:t>
            </a:r>
            <a:endParaRPr lang="en-US" altLang="zh-CN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9405" name="矩形 59404"/>
          <p:cNvSpPr/>
          <p:nvPr/>
        </p:nvSpPr>
        <p:spPr>
          <a:xfrm>
            <a:off x="7164388" y="2995613"/>
            <a:ext cx="1466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ΔS&gt;0</a:t>
            </a:r>
            <a:endParaRPr lang="en-US" altLang="zh-CN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9406" name="矩形 59405"/>
          <p:cNvSpPr/>
          <p:nvPr/>
        </p:nvSpPr>
        <p:spPr>
          <a:xfrm>
            <a:off x="7137083" y="4077018"/>
            <a:ext cx="1466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ΔS&gt;0</a:t>
            </a:r>
            <a:endParaRPr lang="en-US" altLang="zh-CN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9408" name="矩形 59407"/>
          <p:cNvSpPr/>
          <p:nvPr/>
        </p:nvSpPr>
        <p:spPr>
          <a:xfrm>
            <a:off x="7137083" y="4987290"/>
            <a:ext cx="1466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</a:rPr>
              <a:t>ΔS&lt;0</a:t>
            </a:r>
            <a:endParaRPr lang="en-US" altLang="zh-CN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/>
      <p:bldP spid="59405" grpId="0"/>
      <p:bldP spid="59406" grpId="0"/>
      <p:bldP spid="594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页脚占位符 2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54276" name="Text Box 5"/>
          <p:cNvSpPr txBox="1"/>
          <p:nvPr/>
        </p:nvSpPr>
        <p:spPr>
          <a:xfrm>
            <a:off x="34925" y="2636838"/>
            <a:ext cx="903605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、同一物质气态时熵值</a:t>
            </a:r>
            <a:r>
              <a:rPr lang="zh-CN" altLang="en-US" sz="2800" b="1" u="sng" dirty="0">
                <a:solidFill>
                  <a:srgbClr val="D72507"/>
                </a:solidFill>
                <a:latin typeface="楷体_GB2312" pitchFamily="49" charset="-122"/>
                <a:ea typeface="楷体_GB2312" pitchFamily="49" charset="-122"/>
              </a:rPr>
              <a:t>最大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，液态</a:t>
            </a:r>
            <a:r>
              <a:rPr lang="zh-CN" altLang="en-US" sz="2800" b="1" u="sng" dirty="0">
                <a:solidFill>
                  <a:srgbClr val="D72507"/>
                </a:solidFill>
                <a:latin typeface="楷体_GB2312" pitchFamily="49" charset="-122"/>
                <a:ea typeface="楷体_GB2312" pitchFamily="49" charset="-122"/>
              </a:rPr>
              <a:t>较小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，固态时</a:t>
            </a:r>
            <a:r>
              <a:rPr lang="zh-CN" altLang="en-US" sz="2800" b="1" u="sng" dirty="0">
                <a:solidFill>
                  <a:srgbClr val="D72507"/>
                </a:solidFill>
                <a:latin typeface="楷体_GB2312" pitchFamily="49" charset="-122"/>
                <a:ea typeface="楷体_GB2312" pitchFamily="49" charset="-122"/>
              </a:rPr>
              <a:t>最小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、固体的</a:t>
            </a:r>
            <a:r>
              <a:rPr lang="zh-CN" altLang="en-US" sz="2800" b="1" u="sng" dirty="0">
                <a:solidFill>
                  <a:srgbClr val="D72507"/>
                </a:solidFill>
                <a:latin typeface="楷体_GB2312" pitchFamily="49" charset="-122"/>
                <a:ea typeface="楷体_GB2312" pitchFamily="49" charset="-122"/>
              </a:rPr>
              <a:t>溶解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过程、液体</a:t>
            </a:r>
            <a:r>
              <a:rPr lang="zh-CN" altLang="en-US" sz="2800" b="1" u="sng" dirty="0">
                <a:solidFill>
                  <a:srgbClr val="D72507"/>
                </a:solidFill>
                <a:latin typeface="楷体_GB2312" pitchFamily="49" charset="-122"/>
                <a:ea typeface="楷体_GB2312" pitchFamily="49" charset="-122"/>
              </a:rPr>
              <a:t>扩散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过程和气体</a:t>
            </a:r>
            <a:r>
              <a:rPr lang="zh-CN" altLang="en-US" sz="2800" b="1" u="sng" dirty="0">
                <a:solidFill>
                  <a:srgbClr val="D72507"/>
                </a:solidFill>
                <a:latin typeface="楷体_GB2312" pitchFamily="49" charset="-122"/>
                <a:ea typeface="楷体_GB2312" pitchFamily="49" charset="-122"/>
              </a:rPr>
              <a:t>扩散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过程。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、产生气体的反应和气体的物质的量</a:t>
            </a:r>
            <a:r>
              <a:rPr lang="zh-CN" altLang="en-US" sz="2800" b="1" u="sng" dirty="0">
                <a:solidFill>
                  <a:srgbClr val="D72507"/>
                </a:solidFill>
                <a:latin typeface="楷体_GB2312" pitchFamily="49" charset="-122"/>
                <a:ea typeface="楷体_GB2312" pitchFamily="49" charset="-122"/>
              </a:rPr>
              <a:t>增加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的反应。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4925" y="1841500"/>
            <a:ext cx="475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导致混乱度增加的因素	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4278" name="Group 7"/>
          <p:cNvGrpSpPr/>
          <p:nvPr/>
        </p:nvGrpSpPr>
        <p:grpSpPr>
          <a:xfrm>
            <a:off x="5508625" y="260350"/>
            <a:ext cx="2992438" cy="935038"/>
            <a:chOff x="3626" y="210"/>
            <a:chExt cx="1885" cy="589"/>
          </a:xfrm>
        </p:grpSpPr>
        <p:sp>
          <p:nvSpPr>
            <p:cNvPr id="54279" name="AutoShape 8"/>
            <p:cNvSpPr/>
            <p:nvPr/>
          </p:nvSpPr>
          <p:spPr>
            <a:xfrm>
              <a:off x="4513" y="210"/>
              <a:ext cx="590" cy="587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清</a:t>
              </a:r>
              <a:endParaRPr lang="zh-CN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4280" name="AutoShape 9"/>
            <p:cNvSpPr/>
            <p:nvPr/>
          </p:nvSpPr>
          <p:spPr>
            <a:xfrm>
              <a:off x="4014" y="212"/>
              <a:ext cx="590" cy="587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4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识</a:t>
              </a:r>
              <a:endParaRPr lang="zh-CN" altLang="en-US" sz="40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4281" name="AutoShape 10"/>
            <p:cNvSpPr/>
            <p:nvPr/>
          </p:nvSpPr>
          <p:spPr>
            <a:xfrm>
              <a:off x="3626" y="278"/>
              <a:ext cx="479" cy="476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32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知</a:t>
              </a:r>
              <a:endParaRPr lang="zh-CN" altLang="en-US" sz="32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4282" name="AutoShape 11"/>
            <p:cNvSpPr/>
            <p:nvPr/>
          </p:nvSpPr>
          <p:spPr>
            <a:xfrm>
              <a:off x="5032" y="278"/>
              <a:ext cx="479" cy="476"/>
            </a:xfrm>
            <a:prstGeom prst="diamond">
              <a:avLst/>
            </a:prstGeom>
            <a:solidFill>
              <a:srgbClr val="FF99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32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单</a:t>
              </a:r>
              <a:endParaRPr lang="zh-CN" altLang="en-US" sz="32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1"/>
          <p:cNvSpPr txBox="1">
            <a:spLocks noGrp="1"/>
          </p:cNvSpPr>
          <p:nvPr>
            <p:ph type="dt" sz="half" idx="10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www.themegallery.com</a:t>
            </a:r>
            <a:endParaRPr kumimoji="0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5" name="页脚占位符 2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pic>
        <p:nvPicPr>
          <p:cNvPr id="40964" name="Picture 2" descr="200510120551849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28650" y="45164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smtClean="0">
                <a:solidFill>
                  <a:srgbClr val="EDFA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水总是自发地由高处往低处流</a:t>
            </a:r>
            <a:endParaRPr kumimoji="0" lang="zh-CN" altLang="en-US" sz="3600" b="1" kern="1200" cap="none" spc="0" normalizeH="0" baseline="0" noProof="0" smtClean="0">
              <a:solidFill>
                <a:srgbClr val="EDFA6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1" name="文本占位符 63490"/>
          <p:cNvSpPr>
            <a:spLocks noGrp="1" noRot="1"/>
          </p:cNvSpPr>
          <p:nvPr>
            <p:ph type="body" idx="1"/>
          </p:nvPr>
        </p:nvSpPr>
        <p:spPr>
          <a:xfrm>
            <a:off x="250825" y="1125538"/>
            <a:ext cx="8540750" cy="4902200"/>
          </a:xfrm>
        </p:spPr>
        <p:txBody>
          <a:bodyPr/>
          <a:p>
            <a:r>
              <a:rPr lang="zh-CN" altLang="en-US" b="1" dirty="0">
                <a:solidFill>
                  <a:srgbClr val="FF0000"/>
                </a:solidFill>
              </a:rPr>
              <a:t>知识的归纳：要正确判断一个化学反应能否自发进行</a:t>
            </a:r>
            <a:r>
              <a:rPr lang="en-US" altLang="zh-CN" b="1" dirty="0">
                <a:solidFill>
                  <a:srgbClr val="FF0000"/>
                </a:solidFill>
              </a:rPr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必须综合考虑反应的焓变</a:t>
            </a:r>
            <a:r>
              <a:rPr lang="en-US" altLang="zh-CN" b="1" dirty="0">
                <a:solidFill>
                  <a:srgbClr val="FF0000"/>
                </a:solidFill>
              </a:rPr>
              <a:t>△H</a:t>
            </a:r>
            <a:r>
              <a:rPr lang="zh-CN" altLang="en-US" b="1" dirty="0">
                <a:solidFill>
                  <a:srgbClr val="FF0000"/>
                </a:solidFill>
              </a:rPr>
              <a:t>和熵变</a:t>
            </a:r>
            <a:r>
              <a:rPr lang="en-US" altLang="zh-CN" b="1" dirty="0">
                <a:solidFill>
                  <a:srgbClr val="FF0000"/>
                </a:solidFill>
              </a:rPr>
              <a:t>△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3492" name="文本框 63491"/>
          <p:cNvSpPr txBox="1"/>
          <p:nvPr/>
        </p:nvSpPr>
        <p:spPr>
          <a:xfrm>
            <a:off x="755650" y="2636838"/>
            <a:ext cx="7399338" cy="1630362"/>
          </a:xfrm>
          <a:prstGeom prst="rect">
            <a:avLst/>
          </a:prstGeom>
          <a:noFill/>
          <a:ln w="25400">
            <a:noFill/>
          </a:ln>
        </p:spPr>
        <p:txBody>
          <a:bodyPr lIns="90000" tIns="46800" rIns="90000" bIns="46800">
            <a:spAutoFit/>
          </a:bodyPr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能量判据：</a:t>
            </a:r>
            <a:r>
              <a:rPr lang="zh-CN" altLang="en-US" sz="2800" b="1" dirty="0">
                <a:latin typeface="Arial Black" panose="020B0A04020102020204" pitchFamily="34" charset="0"/>
              </a:rPr>
              <a:t>体系趋向于从高能状态转变为低能状态（</a:t>
            </a:r>
            <a:r>
              <a:rPr lang="en-US" altLang="en-US" sz="2800" b="1">
                <a:latin typeface="Arial Black" panose="020B0A04020102020204" pitchFamily="34" charset="0"/>
              </a:rPr>
              <a:t>△H ＜</a:t>
            </a:r>
            <a:r>
              <a:rPr lang="zh-CN" altLang="en-US" sz="2800" b="1" dirty="0">
                <a:latin typeface="Arial Black" panose="020B0A04020102020204" pitchFamily="34" charset="0"/>
              </a:rPr>
              <a:t> </a:t>
            </a:r>
            <a:r>
              <a:rPr lang="en-US" altLang="zh-CN" sz="2800" b="1" dirty="0">
                <a:latin typeface="Arial Black" panose="020B0A04020102020204" pitchFamily="34" charset="0"/>
              </a:rPr>
              <a:t>0</a:t>
            </a:r>
            <a:r>
              <a:rPr lang="zh-CN" altLang="en-US" sz="2800" b="1" dirty="0">
                <a:latin typeface="Arial Black" panose="020B0A04020102020204" pitchFamily="34" charset="0"/>
              </a:rPr>
              <a:t>）。</a:t>
            </a:r>
            <a:endParaRPr lang="zh-CN" altLang="en-US" sz="2800" b="1" dirty="0">
              <a:latin typeface="Arial Black" panose="020B0A04020102020204" pitchFamily="34" charset="0"/>
            </a:endParaRPr>
          </a:p>
          <a:p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63493" name="矩形 63492"/>
          <p:cNvSpPr/>
          <p:nvPr/>
        </p:nvSpPr>
        <p:spPr>
          <a:xfrm>
            <a:off x="827088" y="4005263"/>
            <a:ext cx="7129462" cy="1758950"/>
          </a:xfrm>
          <a:prstGeom prst="rect">
            <a:avLst/>
          </a:prstGeom>
          <a:noFill/>
          <a:ln w="25400">
            <a:noFill/>
          </a:ln>
        </p:spPr>
        <p:txBody>
          <a:bodyPr lIns="90000" tIns="46800" rIns="90000" bIns="46800">
            <a:spAutoFit/>
          </a:bodyPr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zh-CN" altLang="en-US" sz="2800" b="1" dirty="0">
                <a:solidFill>
                  <a:srgbClr val="CC0000"/>
                </a:solidFill>
                <a:latin typeface="Arial Black" panose="020B0A04020102020204" pitchFamily="34" charset="0"/>
              </a:rPr>
              <a:t>熵判据：</a:t>
            </a:r>
            <a:r>
              <a:rPr lang="zh-CN" altLang="en-US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体系趋向于由有序状态转变为无序状态，即混乱度增加（ </a:t>
            </a:r>
            <a:r>
              <a:rPr lang="en-US" altLang="zh-CN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△S</a:t>
            </a:r>
            <a:r>
              <a:rPr lang="zh-CN" altLang="en-US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＞</a:t>
            </a:r>
            <a:r>
              <a:rPr lang="en-US" altLang="zh-CN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0</a:t>
            </a:r>
            <a:r>
              <a:rPr lang="zh-CN" altLang="en-US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）。且</a:t>
            </a:r>
            <a:r>
              <a:rPr lang="en-US" altLang="zh-CN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△S</a:t>
            </a:r>
            <a:r>
              <a:rPr lang="zh-CN" altLang="en-US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越大，越有利于反应自发进行。</a:t>
            </a:r>
            <a:endParaRPr lang="zh-CN" altLang="en-US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页脚占位符 2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56324" name="Text Box 4"/>
          <p:cNvSpPr txBox="1"/>
          <p:nvPr/>
        </p:nvSpPr>
        <p:spPr>
          <a:xfrm>
            <a:off x="323850" y="1412875"/>
            <a:ext cx="8208963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eaLnBrk="1" hangingPunct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跟踪练习： 根据你已有的知识和经验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分析下列过程的焓 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1" hangingPunct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变、熵变与反应方向</a:t>
            </a:r>
            <a:r>
              <a:rPr lang="zh-CN" altLang="en-US" b="1" dirty="0">
                <a:latin typeface="Arial" panose="020B0604020202020204" pitchFamily="34" charset="0"/>
              </a:rPr>
              <a:t>                      </a:t>
            </a:r>
            <a:endParaRPr lang="zh-CN" altLang="en-US" b="1" dirty="0">
              <a:latin typeface="Arial" panose="020B0604020202020204" pitchFamily="34" charset="0"/>
            </a:endParaRPr>
          </a:p>
          <a:p>
            <a:pPr marL="457200" indent="-457200" eaLnBrk="1" hangingPunct="1"/>
            <a:r>
              <a:rPr lang="zh-CN" altLang="en-US" b="1" dirty="0">
                <a:latin typeface="Arial" panose="020B0604020202020204" pitchFamily="34" charset="0"/>
              </a:rPr>
              <a:t>                                                          焓变          熵变   </a:t>
            </a:r>
            <a:endParaRPr lang="zh-CN" altLang="en-US" b="1" dirty="0">
              <a:latin typeface="Arial" panose="020B0604020202020204" pitchFamily="34" charset="0"/>
            </a:endParaRPr>
          </a:p>
          <a:p>
            <a:pPr marL="457200" indent="-457200" eaLnBrk="1" hangingPunct="1"/>
            <a:endParaRPr lang="zh-CN" altLang="en-US" b="1" dirty="0">
              <a:latin typeface="Arial" panose="020B0604020202020204" pitchFamily="34" charset="0"/>
            </a:endParaRPr>
          </a:p>
          <a:p>
            <a:pPr marL="457200" indent="-457200" eaLnBrk="1" hangingPunct="1"/>
            <a:r>
              <a:rPr lang="en-US" altLang="en-US" b="1">
                <a:latin typeface="Arial" panose="020B0604020202020204" pitchFamily="34" charset="0"/>
              </a:rPr>
              <a:t>①</a:t>
            </a:r>
            <a:r>
              <a:rPr lang="en-US" altLang="zh-CN" b="1">
                <a:latin typeface="Arial" panose="020B0604020202020204" pitchFamily="34" charset="0"/>
              </a:rPr>
              <a:t>NH</a:t>
            </a:r>
            <a:r>
              <a:rPr lang="en-US" altLang="zh-CN" b="1" baseline="-25000">
                <a:latin typeface="Arial" panose="020B0604020202020204" pitchFamily="34" charset="0"/>
              </a:rPr>
              <a:t>3</a:t>
            </a:r>
            <a:r>
              <a:rPr lang="en-US" altLang="zh-CN" b="1">
                <a:latin typeface="Arial" panose="020B0604020202020204" pitchFamily="34" charset="0"/>
              </a:rPr>
              <a:t>(g)+ </a:t>
            </a:r>
            <a:r>
              <a:rPr lang="en-US" altLang="zh-CN" b="1" err="1">
                <a:latin typeface="Arial" panose="020B0604020202020204" pitchFamily="34" charset="0"/>
              </a:rPr>
              <a:t>HCl(g</a:t>
            </a:r>
            <a:r>
              <a:rPr lang="en-US" altLang="zh-CN" b="1">
                <a:latin typeface="Arial" panose="020B0604020202020204" pitchFamily="34" charset="0"/>
              </a:rPr>
              <a:t>)= NH</a:t>
            </a:r>
            <a:r>
              <a:rPr lang="en-US" altLang="zh-CN" b="1" baseline="-25000">
                <a:latin typeface="Arial" panose="020B0604020202020204" pitchFamily="34" charset="0"/>
              </a:rPr>
              <a:t>4</a:t>
            </a:r>
            <a:r>
              <a:rPr lang="en-US" altLang="zh-CN" b="1">
                <a:latin typeface="Arial" panose="020B0604020202020204" pitchFamily="34" charset="0"/>
              </a:rPr>
              <a:t>Cl(s)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  <a:r>
              <a:rPr lang="zh-CN" altLang="en-US" b="1" u="sng" dirty="0">
                <a:latin typeface="Arial" panose="020B0604020202020204" pitchFamily="34" charset="0"/>
              </a:rPr>
              <a:t>   </a:t>
            </a:r>
            <a:endParaRPr lang="zh-CN" altLang="en-US" b="1" u="sng" dirty="0">
              <a:latin typeface="Arial" panose="020B0604020202020204" pitchFamily="34" charset="0"/>
            </a:endParaRPr>
          </a:p>
          <a:p>
            <a:pPr marL="457200" indent="-457200" eaLnBrk="1" hangingPunct="1"/>
            <a:r>
              <a:rPr lang="zh-CN" altLang="en-US" b="1" u="sng" dirty="0">
                <a:latin typeface="Arial" panose="020B0604020202020204" pitchFamily="34" charset="0"/>
              </a:rPr>
              <a:t>      </a:t>
            </a:r>
            <a:r>
              <a:rPr lang="zh-CN" altLang="en-US" b="1" dirty="0">
                <a:latin typeface="Arial" panose="020B0604020202020204" pitchFamily="34" charset="0"/>
              </a:rPr>
              <a:t>  </a:t>
            </a:r>
            <a:r>
              <a:rPr lang="zh-CN" altLang="en-US" b="1" u="sng" dirty="0">
                <a:latin typeface="Arial" panose="020B0604020202020204" pitchFamily="34" charset="0"/>
              </a:rPr>
              <a:t>        </a:t>
            </a:r>
            <a:r>
              <a:rPr lang="zh-CN" altLang="en-US" b="1" dirty="0">
                <a:latin typeface="Arial" panose="020B0604020202020204" pitchFamily="34" charset="0"/>
              </a:rPr>
              <a:t>  </a:t>
            </a:r>
            <a:endParaRPr lang="zh-CN" altLang="en-US" b="1" dirty="0">
              <a:latin typeface="Arial" panose="020B0604020202020204" pitchFamily="34" charset="0"/>
            </a:endParaRPr>
          </a:p>
          <a:p>
            <a:pPr marL="457200" indent="-457200" eaLnBrk="1" hangingPunct="1"/>
            <a:r>
              <a:rPr lang="zh-CN" altLang="en-US" b="1" dirty="0">
                <a:latin typeface="Arial" panose="020B0604020202020204" pitchFamily="34" charset="0"/>
              </a:rPr>
              <a:t>② </a:t>
            </a:r>
            <a:r>
              <a:rPr lang="en-US" altLang="zh-CN" b="1">
                <a:latin typeface="Arial" panose="020B0604020202020204" pitchFamily="34" charset="0"/>
              </a:rPr>
              <a:t>NH</a:t>
            </a:r>
            <a:r>
              <a:rPr lang="en-US" altLang="zh-CN" b="1" baseline="-25000">
                <a:latin typeface="Arial" panose="020B0604020202020204" pitchFamily="34" charset="0"/>
              </a:rPr>
              <a:t>4</a:t>
            </a:r>
            <a:r>
              <a:rPr lang="en-US" altLang="zh-CN" b="1">
                <a:latin typeface="Arial" panose="020B0604020202020204" pitchFamily="34" charset="0"/>
              </a:rPr>
              <a:t>Cl(s)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  <a:r>
              <a:rPr lang="en-US" altLang="zh-CN" b="1">
                <a:latin typeface="Arial" panose="020B0604020202020204" pitchFamily="34" charset="0"/>
              </a:rPr>
              <a:t>=== NH</a:t>
            </a:r>
            <a:r>
              <a:rPr lang="en-US" altLang="zh-CN" b="1" baseline="-25000">
                <a:latin typeface="Arial" panose="020B0604020202020204" pitchFamily="34" charset="0"/>
              </a:rPr>
              <a:t>3</a:t>
            </a:r>
            <a:r>
              <a:rPr lang="en-US" altLang="zh-CN" b="1">
                <a:latin typeface="Arial" panose="020B0604020202020204" pitchFamily="34" charset="0"/>
              </a:rPr>
              <a:t>(g)+ </a:t>
            </a:r>
            <a:r>
              <a:rPr lang="en-US" altLang="zh-CN" b="1" err="1">
                <a:latin typeface="Arial" panose="020B0604020202020204" pitchFamily="34" charset="0"/>
              </a:rPr>
              <a:t>HCl(g</a:t>
            </a:r>
            <a:r>
              <a:rPr lang="en-US" altLang="zh-CN" b="1">
                <a:latin typeface="Arial" panose="020B0604020202020204" pitchFamily="34" charset="0"/>
              </a:rPr>
              <a:t>)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56325" name="Rectangle 5"/>
          <p:cNvSpPr/>
          <p:nvPr/>
        </p:nvSpPr>
        <p:spPr>
          <a:xfrm>
            <a:off x="2052320" y="3421380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800" b="1" dirty="0">
                <a:latin typeface="Arial" panose="020B0604020202020204" pitchFamily="34" charset="0"/>
              </a:rPr>
              <a:t>加热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561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反应是否自发还与</a:t>
            </a:r>
            <a:r>
              <a:rPr kumimoji="0" lang="zh-CN" altLang="en-US" sz="3200" b="1" kern="1200" cap="none" spc="0" normalizeH="0" baseline="0" noProof="0" smtClean="0">
                <a:solidFill>
                  <a:srgbClr val="D725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温度</a:t>
            </a:r>
            <a:r>
              <a:rPr kumimoji="0" lang="zh-CN" altLang="en-US" sz="32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有关</a:t>
            </a:r>
            <a:endParaRPr kumimoji="0" lang="zh-CN" altLang="en-US" sz="3200" b="1" kern="1200" cap="none" spc="0" normalizeH="0" baseline="0" noProof="0" smtClean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2850" y="3522028"/>
            <a:ext cx="11004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ΔH&gt;0</a:t>
            </a:r>
            <a:endParaRPr lang="en-US" altLang="zh-CN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61455" y="3509328"/>
            <a:ext cx="1081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ΔS&gt;0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4920" y="2731453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ΔH&lt;0</a:t>
            </a:r>
            <a:endParaRPr lang="en-US" altLang="zh-CN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61455" y="2707323"/>
            <a:ext cx="1081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ΔS&lt;0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08290" y="267716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noProof="0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自发</a:t>
            </a:r>
            <a:endParaRPr kumimoji="0" lang="zh-CN" altLang="en-US" sz="3200" b="1" kern="1200" cap="none" spc="0" normalizeH="0" baseline="0" noProof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08290" y="342138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noProof="0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自发</a:t>
            </a:r>
            <a:endParaRPr kumimoji="0" lang="zh-CN" altLang="en-US" sz="3200" b="1" kern="1200" cap="none" spc="0" normalizeH="0" baseline="0" noProof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3" grpId="0"/>
      <p:bldP spid="4" grpId="0"/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7" name="文本框 61446"/>
          <p:cNvSpPr txBox="1"/>
          <p:nvPr/>
        </p:nvSpPr>
        <p:spPr>
          <a:xfrm>
            <a:off x="469583" y="1283653"/>
            <a:ext cx="84455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333300"/>
                </a:solidFill>
                <a:latin typeface="新宋体" panose="02010609030101010101" charset="-122"/>
                <a:ea typeface="新宋体" panose="02010609030101010101" charset="-122"/>
              </a:rPr>
              <a:t>得出结论： 反应是否自发还与温度有关  </a:t>
            </a:r>
            <a:endParaRPr lang="zh-CN" altLang="en-US" sz="3200" dirty="0">
              <a:solidFill>
                <a:srgbClr val="333300"/>
              </a:solidFill>
              <a:latin typeface="新宋体" panose="02010609030101010101" charset="-122"/>
              <a:ea typeface="新宋体" panose="02010609030101010101" charset="-122"/>
              <a:sym typeface="Symbol" panose="05050102010706020507" pitchFamily="18" charset="2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Symbol" panose="05050102010706020507" pitchFamily="18" charset="2"/>
              </a:rPr>
              <a:t>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H</a:t>
            </a:r>
            <a:r>
              <a:rPr lang="zh-CN" altLang="en-US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＜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0 </a:t>
            </a:r>
            <a:r>
              <a:rPr lang="zh-CN" altLang="en-US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，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Symbol" panose="05050102010706020507" pitchFamily="18" charset="2"/>
              </a:rPr>
              <a:t>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S</a:t>
            </a:r>
            <a:r>
              <a:rPr lang="zh-CN" altLang="en-US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＜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0</a:t>
            </a:r>
            <a:r>
              <a:rPr lang="zh-CN" altLang="en-US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：低温自发</a:t>
            </a:r>
            <a:endParaRPr lang="zh-CN" altLang="en-US" sz="32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Symbol" panose="05050102010706020507" pitchFamily="18" charset="2"/>
              </a:rPr>
              <a:t>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H</a:t>
            </a:r>
            <a:r>
              <a:rPr lang="zh-CN" altLang="en-US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＞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0</a:t>
            </a:r>
            <a:r>
              <a:rPr lang="zh-CN" altLang="en-US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，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Symbol" panose="05050102010706020507" pitchFamily="18" charset="2"/>
              </a:rPr>
              <a:t>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S</a:t>
            </a:r>
            <a:r>
              <a:rPr lang="zh-CN" altLang="en-US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＞</a:t>
            </a:r>
            <a:r>
              <a:rPr lang="en-US" altLang="zh-CN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0</a:t>
            </a:r>
            <a:r>
              <a:rPr lang="zh-CN" altLang="en-US" sz="32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：高温自发</a:t>
            </a:r>
            <a:endParaRPr lang="zh-CN" altLang="en-US" sz="32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endParaRPr lang="zh-CN" altLang="en-US" sz="32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59394" name="Text Box 2"/>
          <p:cNvSpPr txBox="1"/>
          <p:nvPr/>
        </p:nvSpPr>
        <p:spPr>
          <a:xfrm>
            <a:off x="394335" y="3275330"/>
            <a:ext cx="74152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吉布斯自由能判断反应自发进行的方向</a:t>
            </a:r>
            <a:r>
              <a:rPr lang="zh-CN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ea typeface="仿宋_GB2312" pitchFamily="49" charset="-122"/>
              </a:rPr>
              <a:t>             </a:t>
            </a:r>
            <a:endParaRPr lang="zh-CN" altLang="en-US" sz="3200" b="1" dirty="0">
              <a:solidFill>
                <a:srgbClr val="333399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494597" name="Text Box 5"/>
          <p:cNvSpPr txBox="1"/>
          <p:nvPr/>
        </p:nvSpPr>
        <p:spPr>
          <a:xfrm>
            <a:off x="3995738" y="4067493"/>
            <a:ext cx="38893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333399"/>
                </a:solidFill>
                <a:latin typeface="Arial" panose="020B0604020202020204" pitchFamily="34" charset="0"/>
              </a:rPr>
              <a:t>△G </a:t>
            </a:r>
            <a:r>
              <a:rPr lang="zh-CN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＜</a:t>
            </a:r>
            <a:r>
              <a:rPr lang="en-US" altLang="zh-CN" sz="2800" b="1">
                <a:solidFill>
                  <a:srgbClr val="333399"/>
                </a:solidFill>
                <a:latin typeface="Arial" panose="020B0604020202020204" pitchFamily="34" charset="0"/>
              </a:rPr>
              <a:t>0,</a:t>
            </a:r>
            <a:r>
              <a:rPr lang="zh-CN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自发进行</a:t>
            </a:r>
            <a:endParaRPr lang="zh-CN" altLang="en-US" sz="28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494598" name="Text Box 6"/>
          <p:cNvSpPr txBox="1"/>
          <p:nvPr/>
        </p:nvSpPr>
        <p:spPr>
          <a:xfrm>
            <a:off x="3996055" y="5650865"/>
            <a:ext cx="4381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>
                <a:solidFill>
                  <a:srgbClr val="333399"/>
                </a:solidFill>
                <a:latin typeface="Arial" panose="020B0604020202020204" pitchFamily="34" charset="0"/>
              </a:rPr>
              <a:t>△G</a:t>
            </a:r>
            <a:r>
              <a:rPr lang="zh-CN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800" b="1">
                <a:solidFill>
                  <a:srgbClr val="333399"/>
                </a:solidFill>
                <a:latin typeface="Arial" panose="020B0604020202020204" pitchFamily="34" charset="0"/>
              </a:rPr>
              <a:t>0</a:t>
            </a:r>
            <a:r>
              <a:rPr lang="zh-CN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，可逆反应</a:t>
            </a:r>
            <a:endParaRPr lang="zh-CN" altLang="en-US" sz="28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494599" name="Text Box 7"/>
          <p:cNvSpPr txBox="1"/>
          <p:nvPr/>
        </p:nvSpPr>
        <p:spPr>
          <a:xfrm>
            <a:off x="3996055" y="4848225"/>
            <a:ext cx="4525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>
                <a:solidFill>
                  <a:srgbClr val="333399"/>
                </a:solidFill>
                <a:latin typeface="Arial" panose="020B0604020202020204" pitchFamily="34" charset="0"/>
              </a:rPr>
              <a:t>△G &gt;0</a:t>
            </a:r>
            <a:r>
              <a:rPr lang="zh-CN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，非自发进行</a:t>
            </a:r>
            <a:endParaRPr lang="zh-CN" altLang="en-US" sz="28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494602" name="Text Box 10"/>
          <p:cNvSpPr txBox="1"/>
          <p:nvPr/>
        </p:nvSpPr>
        <p:spPr>
          <a:xfrm>
            <a:off x="394335" y="4788218"/>
            <a:ext cx="40338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△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G=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△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H -T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△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S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494603" name="AutoShape 11"/>
          <p:cNvSpPr/>
          <p:nvPr/>
        </p:nvSpPr>
        <p:spPr>
          <a:xfrm>
            <a:off x="3707448" y="4283393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494597" grpId="0"/>
      <p:bldP spid="494598" grpId="0"/>
      <p:bldP spid="494599" grpId="0"/>
      <p:bldP spid="494602" grpId="0"/>
      <p:bldP spid="494603" grpId="0" bldLvl="0" animBg="1"/>
      <p:bldP spid="593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5" name="文本占位符 64514"/>
          <p:cNvSpPr>
            <a:spLocks noGrp="1" noRot="1"/>
          </p:cNvSpPr>
          <p:nvPr>
            <p:ph type="body" sz="half" idx="1"/>
          </p:nvPr>
        </p:nvSpPr>
        <p:spPr>
          <a:xfrm>
            <a:off x="395288" y="1771333"/>
            <a:ext cx="4194175" cy="4194175"/>
          </a:xfrm>
        </p:spPr>
        <p:txBody>
          <a:bodyPr/>
          <a:p>
            <a:pPr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/>
              <a:t>恒</a:t>
            </a:r>
            <a:r>
              <a:rPr lang="en-US" altLang="zh-CN" sz="2800" dirty="0"/>
              <a:t>T</a:t>
            </a:r>
            <a:r>
              <a:rPr lang="zh-CN" altLang="en-US" sz="2800" dirty="0"/>
              <a:t>恒</a:t>
            </a:r>
            <a:r>
              <a:rPr lang="en-US" altLang="zh-CN" sz="2800"/>
              <a:t>P</a:t>
            </a:r>
            <a:endParaRPr lang="en-US" altLang="zh-CN" sz="2800"/>
          </a:p>
        </p:txBody>
      </p:sp>
      <p:graphicFrame>
        <p:nvGraphicFramePr>
          <p:cNvPr id="64550" name="内容占位符 64549"/>
          <p:cNvGraphicFramePr/>
          <p:nvPr>
            <p:ph sz="half" idx="2"/>
            <p:custDataLst>
              <p:tags r:id="rId1"/>
            </p:custDataLst>
          </p:nvPr>
        </p:nvGraphicFramePr>
        <p:xfrm>
          <a:off x="1042988" y="2481263"/>
          <a:ext cx="7200900" cy="3655060"/>
        </p:xfrm>
        <a:graphic>
          <a:graphicData uri="http://schemas.openxmlformats.org/drawingml/2006/table">
            <a:tbl>
              <a:tblPr/>
              <a:tblGrid>
                <a:gridCol w="1584325"/>
                <a:gridCol w="1776413"/>
                <a:gridCol w="3840162"/>
              </a:tblGrid>
              <a:tr h="7391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焓变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熵变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化学反应能否自发进行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＜</a:t>
                      </a:r>
                      <a:r>
                        <a:rPr lang="en-US" altLang="zh-CN"/>
                        <a:t>0 </a:t>
                      </a: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altLang="zh-CN" dirty="0"/>
                        <a:t>S</a:t>
                      </a:r>
                      <a:r>
                        <a:rPr lang="zh-CN" altLang="en-US" dirty="0"/>
                        <a:t>＞</a:t>
                      </a:r>
                      <a:r>
                        <a:rPr lang="en-US" altLang="zh-CN"/>
                        <a:t>0 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＞ </a:t>
                      </a:r>
                      <a:r>
                        <a:rPr lang="en-US" altLang="zh-CN"/>
                        <a:t>0 </a:t>
                      </a: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altLang="zh-CN" dirty="0"/>
                        <a:t>S </a:t>
                      </a:r>
                      <a:r>
                        <a:rPr lang="zh-CN" altLang="en-US" dirty="0"/>
                        <a:t>＜ </a:t>
                      </a:r>
                      <a:r>
                        <a:rPr lang="en-US" altLang="zh-CN"/>
                        <a:t>0 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＜</a:t>
                      </a:r>
                      <a:r>
                        <a:rPr lang="en-US" altLang="zh-CN"/>
                        <a:t>0 </a:t>
                      </a: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altLang="zh-CN" dirty="0"/>
                        <a:t>S </a:t>
                      </a:r>
                      <a:r>
                        <a:rPr lang="zh-CN" altLang="en-US" dirty="0"/>
                        <a:t>＜ </a:t>
                      </a:r>
                      <a:r>
                        <a:rPr lang="en-US" altLang="zh-CN"/>
                        <a:t>0 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＞ </a:t>
                      </a:r>
                      <a:r>
                        <a:rPr lang="en-US" altLang="zh-CN"/>
                        <a:t>0 </a:t>
                      </a: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altLang="zh-CN" dirty="0"/>
                        <a:t>S</a:t>
                      </a:r>
                      <a:r>
                        <a:rPr lang="zh-CN" altLang="en-US" dirty="0"/>
                        <a:t>＞</a:t>
                      </a:r>
                      <a:r>
                        <a:rPr lang="en-US" altLang="zh-CN"/>
                        <a:t>0 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1" name="文本框 64550"/>
          <p:cNvSpPr txBox="1"/>
          <p:nvPr/>
        </p:nvSpPr>
        <p:spPr>
          <a:xfrm>
            <a:off x="6064250" y="262413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4552" name="文本框 64551"/>
          <p:cNvSpPr txBox="1"/>
          <p:nvPr/>
        </p:nvSpPr>
        <p:spPr>
          <a:xfrm>
            <a:off x="5563870" y="3345815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一定自发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53" name="文本框 64552"/>
          <p:cNvSpPr txBox="1"/>
          <p:nvPr/>
        </p:nvSpPr>
        <p:spPr>
          <a:xfrm>
            <a:off x="5485130" y="4062095"/>
            <a:ext cx="1708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一定非自发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54" name="文本框 64553"/>
          <p:cNvSpPr txBox="1"/>
          <p:nvPr/>
        </p:nvSpPr>
        <p:spPr>
          <a:xfrm>
            <a:off x="5721350" y="4795203"/>
            <a:ext cx="14046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低温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自发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55" name="文本框 64554"/>
          <p:cNvSpPr txBox="1"/>
          <p:nvPr/>
        </p:nvSpPr>
        <p:spPr>
          <a:xfrm>
            <a:off x="5721668" y="5587365"/>
            <a:ext cx="14046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高温自发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418" name="Rectangle 2"/>
          <p:cNvSpPr>
            <a:spLocks noRot="1"/>
          </p:cNvSpPr>
          <p:nvPr/>
        </p:nvSpPr>
        <p:spPr>
          <a:xfrm>
            <a:off x="143510" y="119380"/>
            <a:ext cx="9144000" cy="674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正确判断一个化学反应 是否能够自发进行</a:t>
            </a:r>
            <a:endParaRPr lang="zh-CN" altLang="en-US" sz="3600" b="1" dirty="0">
              <a:solidFill>
                <a:srgbClr val="0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0419" name="Text Box 3"/>
          <p:cNvSpPr txBox="1"/>
          <p:nvPr/>
        </p:nvSpPr>
        <p:spPr>
          <a:xfrm>
            <a:off x="1057910" y="840105"/>
            <a:ext cx="7010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必须综合考虑反应的</a:t>
            </a:r>
            <a:r>
              <a:rPr lang="zh-CN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焓变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和</a:t>
            </a:r>
            <a:r>
              <a:rPr lang="zh-CN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熵变</a:t>
            </a:r>
            <a:endParaRPr lang="zh-CN" altLang="en-US" sz="3200" b="1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2" grpId="0"/>
      <p:bldP spid="64553" grpId="0"/>
      <p:bldP spid="64554" grpId="0"/>
      <p:bldP spid="645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10597" name="Group 5"/>
          <p:cNvGrpSpPr/>
          <p:nvPr/>
        </p:nvGrpSpPr>
        <p:grpSpPr>
          <a:xfrm>
            <a:off x="107950" y="350838"/>
            <a:ext cx="8640763" cy="2862262"/>
            <a:chOff x="68" y="221"/>
            <a:chExt cx="5443" cy="1803"/>
          </a:xfrm>
        </p:grpSpPr>
        <p:sp>
          <p:nvSpPr>
            <p:cNvPr id="62468" name="Rectangle 2"/>
            <p:cNvSpPr/>
            <p:nvPr/>
          </p:nvSpPr>
          <p:spPr>
            <a:xfrm>
              <a:off x="249" y="674"/>
              <a:ext cx="5262" cy="1350"/>
            </a:xfrm>
            <a:prstGeom prst="rect">
              <a:avLst/>
            </a:prstGeom>
            <a:solidFill>
              <a:srgbClr val="FFFFFF">
                <a:alpha val="54117"/>
              </a:srgbClr>
            </a:solidFill>
            <a:ln w="38100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0000"/>
                </a:lnSpc>
              </a:pP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28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．</a:t>
              </a:r>
              <a:r>
                <a:rPr lang="zh-CN" altLang="en-US" sz="2800" b="1" dirty="0">
                  <a:solidFill>
                    <a:srgbClr val="3333CC"/>
                  </a:solidFill>
                  <a:latin typeface="楷体_GB2312" pitchFamily="49" charset="-122"/>
                  <a:ea typeface="楷体_GB2312" pitchFamily="49" charset="-122"/>
                </a:rPr>
                <a:t>反应的自发性只能用于判断反应的方向</a:t>
              </a:r>
              <a:r>
                <a:rPr lang="zh-CN" altLang="en-US" sz="28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，不能确定反应是否一定会发生和过程发生的速率。例如涂有防锈漆和未涂防锈漆的钢制器件，起其发生腐蚀过程的自发性是相同的，但只有后者可以实现。</a:t>
              </a:r>
              <a:endPara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2469" name="Text Box 3"/>
            <p:cNvSpPr txBox="1"/>
            <p:nvPr/>
          </p:nvSpPr>
          <p:spPr>
            <a:xfrm>
              <a:off x="68" y="221"/>
              <a:ext cx="1588" cy="44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4000" b="1">
                  <a:solidFill>
                    <a:srgbClr val="CC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【</a:t>
              </a:r>
              <a:r>
                <a:rPr lang="zh-CN" altLang="en-US" sz="4000" b="1" dirty="0">
                  <a:solidFill>
                    <a:srgbClr val="CC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注意</a:t>
              </a:r>
              <a:r>
                <a:rPr lang="en-US" altLang="zh-CN" sz="4000" b="1">
                  <a:solidFill>
                    <a:srgbClr val="CC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】</a:t>
              </a:r>
              <a:endParaRPr lang="en-US" altLang="zh-CN" sz="4000" b="1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0596" name="Rectangle 4"/>
          <p:cNvSpPr/>
          <p:nvPr/>
        </p:nvSpPr>
        <p:spPr>
          <a:xfrm>
            <a:off x="395288" y="3357563"/>
            <a:ext cx="8353425" cy="2675255"/>
          </a:xfrm>
          <a:prstGeom prst="rect">
            <a:avLst/>
          </a:prstGeom>
          <a:solidFill>
            <a:srgbClr val="FFFFFF">
              <a:alpha val="54117"/>
            </a:srgbClr>
          </a:solidFill>
          <a:ln w="38100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．在讨论过程的方向时，</a:t>
            </a:r>
            <a:r>
              <a:rPr lang="zh-CN" altLang="en-US" sz="2800" b="1" dirty="0">
                <a:solidFill>
                  <a:srgbClr val="073DC5"/>
                </a:solidFill>
                <a:latin typeface="楷体_GB2312" pitchFamily="49" charset="-122"/>
                <a:ea typeface="楷体_GB2312" pitchFamily="49" charset="-122"/>
              </a:rPr>
              <a:t>指的是没有外界干扰时体系的性质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。如果允许外界对体系施加某种作用，就可能出现相反的结果。例如水泵可以把水从低水位升至高水位；高温高压下可以是石墨转化为金刚石，</a:t>
            </a:r>
            <a:r>
              <a:rPr lang="zh-CN" altLang="en-US" sz="2800" b="1" dirty="0">
                <a:solidFill>
                  <a:srgbClr val="D72507"/>
                </a:solidFill>
                <a:latin typeface="楷体_GB2312" pitchFamily="49" charset="-122"/>
                <a:ea typeface="楷体_GB2312" pitchFamily="49" charset="-122"/>
              </a:rPr>
              <a:t>该过程的本质仍然是非自发性的。</a:t>
            </a:r>
            <a:endParaRPr lang="zh-CN" altLang="en-US" sz="2800" b="1" dirty="0">
              <a:solidFill>
                <a:srgbClr val="D72507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页脚占位符 4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3492" name="Text Box 2"/>
          <p:cNvSpPr txBox="1"/>
          <p:nvPr/>
        </p:nvSpPr>
        <p:spPr>
          <a:xfrm>
            <a:off x="179388" y="3125788"/>
            <a:ext cx="20891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D7250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影响因素：</a:t>
            </a:r>
            <a:endParaRPr lang="zh-CN" altLang="en-US" sz="2800" b="1" dirty="0">
              <a:solidFill>
                <a:srgbClr val="D7250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493" name="Group 3"/>
          <p:cNvGrpSpPr/>
          <p:nvPr/>
        </p:nvGrpSpPr>
        <p:grpSpPr>
          <a:xfrm>
            <a:off x="1187450" y="1412875"/>
            <a:ext cx="6840538" cy="3913188"/>
            <a:chOff x="1202" y="890"/>
            <a:chExt cx="4309" cy="2465"/>
          </a:xfrm>
        </p:grpSpPr>
        <p:sp>
          <p:nvSpPr>
            <p:cNvPr id="63500" name="Text Box 4"/>
            <p:cNvSpPr txBox="1"/>
            <p:nvPr/>
          </p:nvSpPr>
          <p:spPr>
            <a:xfrm>
              <a:off x="2426" y="890"/>
              <a:ext cx="1724" cy="333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化学反应的方向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501" name="Line 5"/>
            <p:cNvSpPr/>
            <p:nvPr/>
          </p:nvSpPr>
          <p:spPr>
            <a:xfrm flipV="1">
              <a:off x="3334" y="1207"/>
              <a:ext cx="0" cy="3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3502" name="Text Box 6"/>
            <p:cNvSpPr txBox="1"/>
            <p:nvPr/>
          </p:nvSpPr>
          <p:spPr>
            <a:xfrm>
              <a:off x="1746" y="1979"/>
              <a:ext cx="1224" cy="333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反应焓变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503" name="Text Box 7"/>
            <p:cNvSpPr txBox="1"/>
            <p:nvPr/>
          </p:nvSpPr>
          <p:spPr>
            <a:xfrm>
              <a:off x="3923" y="1933"/>
              <a:ext cx="1316" cy="333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反应熵变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504" name="Text Box 8"/>
            <p:cNvSpPr txBox="1"/>
            <p:nvPr/>
          </p:nvSpPr>
          <p:spPr>
            <a:xfrm>
              <a:off x="2880" y="1253"/>
              <a:ext cx="99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共同影响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505" name="Line 9"/>
            <p:cNvSpPr/>
            <p:nvPr/>
          </p:nvSpPr>
          <p:spPr>
            <a:xfrm>
              <a:off x="2200" y="2296"/>
              <a:ext cx="0" cy="40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06" name="Line 10"/>
            <p:cNvSpPr/>
            <p:nvPr/>
          </p:nvSpPr>
          <p:spPr>
            <a:xfrm>
              <a:off x="2200" y="2704"/>
              <a:ext cx="453" cy="3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07" name="Line 11"/>
            <p:cNvSpPr/>
            <p:nvPr/>
          </p:nvSpPr>
          <p:spPr>
            <a:xfrm flipH="1">
              <a:off x="1791" y="2704"/>
              <a:ext cx="408" cy="3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08" name="Text Box 12"/>
            <p:cNvSpPr txBox="1"/>
            <p:nvPr/>
          </p:nvSpPr>
          <p:spPr>
            <a:xfrm>
              <a:off x="1202" y="3022"/>
              <a:ext cx="590" cy="333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吸热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509" name="Text Box 13"/>
            <p:cNvSpPr txBox="1"/>
            <p:nvPr/>
          </p:nvSpPr>
          <p:spPr>
            <a:xfrm>
              <a:off x="2608" y="3022"/>
              <a:ext cx="590" cy="333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放热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510" name="Line 14"/>
            <p:cNvSpPr/>
            <p:nvPr/>
          </p:nvSpPr>
          <p:spPr>
            <a:xfrm>
              <a:off x="4558" y="2296"/>
              <a:ext cx="0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11" name="Text Box 15"/>
            <p:cNvSpPr txBox="1"/>
            <p:nvPr/>
          </p:nvSpPr>
          <p:spPr>
            <a:xfrm>
              <a:off x="3651" y="3022"/>
              <a:ext cx="635" cy="333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熵增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512" name="Text Box 16"/>
            <p:cNvSpPr txBox="1"/>
            <p:nvPr/>
          </p:nvSpPr>
          <p:spPr>
            <a:xfrm>
              <a:off x="4876" y="3022"/>
              <a:ext cx="635" cy="333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熵减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513" name="Line 17"/>
            <p:cNvSpPr/>
            <p:nvPr/>
          </p:nvSpPr>
          <p:spPr>
            <a:xfrm flipH="1">
              <a:off x="4286" y="2659"/>
              <a:ext cx="272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14" name="Line 18"/>
            <p:cNvSpPr/>
            <p:nvPr/>
          </p:nvSpPr>
          <p:spPr>
            <a:xfrm>
              <a:off x="4558" y="2659"/>
              <a:ext cx="318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515" name="Line 19"/>
            <p:cNvSpPr/>
            <p:nvPr/>
          </p:nvSpPr>
          <p:spPr>
            <a:xfrm flipV="1">
              <a:off x="2290" y="1525"/>
              <a:ext cx="1044" cy="45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3516" name="Line 20"/>
            <p:cNvSpPr/>
            <p:nvPr/>
          </p:nvSpPr>
          <p:spPr>
            <a:xfrm flipH="1" flipV="1">
              <a:off x="3379" y="1525"/>
              <a:ext cx="1225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63494" name="Text Box 21"/>
          <p:cNvSpPr txBox="1"/>
          <p:nvPr/>
        </p:nvSpPr>
        <p:spPr>
          <a:xfrm>
            <a:off x="574675" y="5589588"/>
            <a:ext cx="80295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D7250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焓减小有利于反应自发，熵增大有利于反应自发</a:t>
            </a:r>
            <a:endParaRPr lang="zh-CN" altLang="en-US" sz="2800" b="1" dirty="0">
              <a:solidFill>
                <a:srgbClr val="D7250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495" name="Group 22"/>
          <p:cNvGrpSpPr/>
          <p:nvPr/>
        </p:nvGrpSpPr>
        <p:grpSpPr>
          <a:xfrm>
            <a:off x="5867400" y="333375"/>
            <a:ext cx="2952750" cy="733425"/>
            <a:chOff x="3742" y="210"/>
            <a:chExt cx="1724" cy="432"/>
          </a:xfrm>
        </p:grpSpPr>
        <p:sp>
          <p:nvSpPr>
            <p:cNvPr id="63496" name="AutoShape 23"/>
            <p:cNvSpPr/>
            <p:nvPr/>
          </p:nvSpPr>
          <p:spPr>
            <a:xfrm>
              <a:off x="5017" y="210"/>
              <a:ext cx="449" cy="432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结</a:t>
              </a:r>
              <a:endPara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3497" name="AutoShape 24"/>
            <p:cNvSpPr/>
            <p:nvPr/>
          </p:nvSpPr>
          <p:spPr>
            <a:xfrm>
              <a:off x="4591" y="210"/>
              <a:ext cx="449" cy="432"/>
            </a:xfrm>
            <a:prstGeom prst="diamond">
              <a:avLst/>
            </a:prstGeom>
            <a:solidFill>
              <a:srgbClr val="8DAD9A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总</a:t>
              </a:r>
              <a:endParaRPr lang="zh-CN" altLang="en-US" sz="28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3498" name="AutoShape 25"/>
            <p:cNvSpPr/>
            <p:nvPr/>
          </p:nvSpPr>
          <p:spPr>
            <a:xfrm>
              <a:off x="4166" y="210"/>
              <a:ext cx="450" cy="432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识</a:t>
              </a:r>
              <a:endParaRPr lang="zh-CN" altLang="en-US" sz="28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3499" name="AutoShape 26"/>
            <p:cNvSpPr/>
            <p:nvPr/>
          </p:nvSpPr>
          <p:spPr>
            <a:xfrm>
              <a:off x="3742" y="210"/>
              <a:ext cx="449" cy="432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知</a:t>
              </a:r>
              <a:endParaRPr lang="zh-CN" altLang="en-US" sz="28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5" name="文本框 74754"/>
          <p:cNvSpPr txBox="1"/>
          <p:nvPr/>
        </p:nvSpPr>
        <p:spPr>
          <a:xfrm>
            <a:off x="468313" y="1220788"/>
            <a:ext cx="5264150" cy="579437"/>
          </a:xfrm>
          <a:prstGeom prst="rect">
            <a:avLst/>
          </a:prstGeom>
          <a:solidFill>
            <a:schemeClr val="bg1">
              <a:alpha val="48000"/>
            </a:schemeClr>
          </a:solidFill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、下列反应中，熵减小的是</a:t>
            </a:r>
            <a:endParaRPr lang="zh-CN" altLang="en-US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6" name="文本框 74755"/>
          <p:cNvSpPr txBox="1"/>
          <p:nvPr/>
        </p:nvSpPr>
        <p:spPr>
          <a:xfrm>
            <a:off x="504825" y="4794250"/>
            <a:ext cx="6264275" cy="579438"/>
          </a:xfrm>
          <a:prstGeom prst="rect">
            <a:avLst/>
          </a:prstGeom>
          <a:solidFill>
            <a:schemeClr val="bg1">
              <a:alpha val="60001"/>
            </a:schemeClr>
          </a:solidFill>
          <a:ln w="38100">
            <a:noFill/>
          </a:ln>
        </p:spPr>
        <p:txBody>
          <a:bodyPr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D. 2CO(g)</a:t>
            </a:r>
            <a:r>
              <a:rPr lang="zh-CN" altLang="en-US" sz="3200" b="1">
                <a:latin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</a:rPr>
              <a:t>2C(s)</a:t>
            </a:r>
            <a:r>
              <a:rPr lang="zh-CN" altLang="en-US" sz="3200" b="1">
                <a:latin typeface="Times New Roman" panose="02020603050405020304" pitchFamily="18" charset="0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</a:rPr>
              <a:t>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(g)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74757" name="文本框 74756"/>
          <p:cNvSpPr txBox="1"/>
          <p:nvPr/>
        </p:nvSpPr>
        <p:spPr>
          <a:xfrm>
            <a:off x="504825" y="3068638"/>
            <a:ext cx="5368925" cy="579437"/>
          </a:xfrm>
          <a:prstGeom prst="rect">
            <a:avLst/>
          </a:prstGeom>
          <a:solidFill>
            <a:schemeClr val="bg1">
              <a:alpha val="60001"/>
            </a:schemeClr>
          </a:solidFill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B. 2N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5</a:t>
            </a:r>
            <a:r>
              <a:rPr lang="en-US" altLang="zh-CN" sz="3200" b="1">
                <a:latin typeface="Times New Roman" panose="02020603050405020304" pitchFamily="18" charset="0"/>
              </a:rPr>
              <a:t>(g)</a:t>
            </a:r>
            <a:r>
              <a:rPr lang="zh-CN" altLang="en-US" sz="3200" b="1">
                <a:latin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</a:rPr>
              <a:t>4NO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(g)</a:t>
            </a:r>
            <a:r>
              <a:rPr lang="zh-CN" altLang="en-US" sz="3200" b="1">
                <a:latin typeface="Times New Roman" panose="02020603050405020304" pitchFamily="18" charset="0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</a:rPr>
              <a:t>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(g)</a:t>
            </a:r>
            <a:endParaRPr lang="en-US" altLang="zh-CN" sz="3200" b="1" baseline="-25000">
              <a:latin typeface="Times New Roman" panose="02020603050405020304" pitchFamily="18" charset="0"/>
            </a:endParaRPr>
          </a:p>
        </p:txBody>
      </p:sp>
      <p:sp>
        <p:nvSpPr>
          <p:cNvPr id="74758" name="矩形 74757"/>
          <p:cNvSpPr/>
          <p:nvPr/>
        </p:nvSpPr>
        <p:spPr>
          <a:xfrm>
            <a:off x="504825" y="2057400"/>
            <a:ext cx="7596188" cy="579438"/>
          </a:xfrm>
          <a:prstGeom prst="rect">
            <a:avLst/>
          </a:prstGeom>
          <a:solidFill>
            <a:schemeClr val="bg1">
              <a:alpha val="60001"/>
            </a:schemeClr>
          </a:solidFill>
          <a:ln w="38100">
            <a:noFill/>
          </a:ln>
        </p:spPr>
        <p:txBody>
          <a:bodyPr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A. (NH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4</a:t>
            </a:r>
            <a:r>
              <a:rPr lang="en-US" altLang="zh-CN" sz="3200" b="1">
                <a:latin typeface="Times New Roman" panose="02020603050405020304" pitchFamily="18" charset="0"/>
              </a:rPr>
              <a:t> )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CO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</a:rPr>
              <a:t>(s)</a:t>
            </a:r>
            <a:r>
              <a:rPr lang="zh-CN" altLang="en-US" sz="3200" b="1">
                <a:latin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</a:rPr>
              <a:t>NH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4</a:t>
            </a:r>
            <a:r>
              <a:rPr lang="en-US" altLang="zh-CN" sz="3200" b="1">
                <a:latin typeface="Times New Roman" panose="02020603050405020304" pitchFamily="18" charset="0"/>
              </a:rPr>
              <a:t>HCO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</a:rPr>
              <a:t>(s)+NH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</a:rPr>
              <a:t>(g)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74759" name="文本框 74758"/>
          <p:cNvSpPr txBox="1"/>
          <p:nvPr/>
        </p:nvSpPr>
        <p:spPr>
          <a:xfrm>
            <a:off x="504825" y="3930650"/>
            <a:ext cx="7004050" cy="579438"/>
          </a:xfrm>
          <a:prstGeom prst="rect">
            <a:avLst/>
          </a:prstGeom>
          <a:solidFill>
            <a:schemeClr val="bg1">
              <a:alpha val="60001"/>
            </a:schemeClr>
          </a:solidFill>
          <a:ln w="38100">
            <a:noFill/>
          </a:ln>
        </p:spPr>
        <p:txBody>
          <a:bodyPr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C. MgCO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</a:rPr>
              <a:t>(s)</a:t>
            </a:r>
            <a:r>
              <a:rPr lang="zh-CN" altLang="en-US" sz="3200" b="1">
                <a:latin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</a:rPr>
              <a:t>MgO(s)</a:t>
            </a:r>
            <a:r>
              <a:rPr lang="zh-CN" altLang="en-US" sz="3200" b="1">
                <a:latin typeface="Times New Roman" panose="02020603050405020304" pitchFamily="18" charset="0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</a:rPr>
              <a:t>CO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(g)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74760" name="文本框 74759"/>
          <p:cNvSpPr txBox="1"/>
          <p:nvPr/>
        </p:nvSpPr>
        <p:spPr>
          <a:xfrm>
            <a:off x="6011863" y="1125538"/>
            <a:ext cx="7207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en-US" altLang="zh-CN" sz="4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1" name="矩形 74760"/>
          <p:cNvSpPr/>
          <p:nvPr/>
        </p:nvSpPr>
        <p:spPr>
          <a:xfrm>
            <a:off x="2998470" y="0"/>
            <a:ext cx="3164840" cy="7397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知识巩固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文本占位符 76801"/>
          <p:cNvSpPr>
            <a:spLocks noGrp="1" noRot="1"/>
          </p:cNvSpPr>
          <p:nvPr>
            <p:ph type="body" idx="1"/>
          </p:nvPr>
        </p:nvSpPr>
        <p:spPr>
          <a:xfrm>
            <a:off x="395605" y="2129790"/>
            <a:ext cx="8373745" cy="3260725"/>
          </a:xfrm>
        </p:spPr>
        <p:txBody>
          <a:bodyPr/>
          <a:p>
            <a:pPr>
              <a:buNone/>
            </a:pPr>
            <a:r>
              <a:rPr lang="en-US" altLang="zh-CN" dirty="0"/>
              <a:t> A.</a:t>
            </a:r>
            <a:r>
              <a:rPr lang="zh-CN" altLang="en-US" dirty="0"/>
              <a:t>凡是放热反应都是自发的，吸热反应都是非自发的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</a:t>
            </a:r>
            <a:r>
              <a:rPr lang="en-US" altLang="zh-CN" dirty="0"/>
              <a:t>B .</a:t>
            </a:r>
            <a:r>
              <a:rPr lang="zh-CN" altLang="en-US" dirty="0"/>
              <a:t>自发反应一定是熵增大，非自发反应一定是熵减小或不变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</a:t>
            </a:r>
            <a:r>
              <a:rPr lang="en-US" altLang="zh-CN" dirty="0"/>
              <a:t>C . </a:t>
            </a:r>
            <a:r>
              <a:rPr lang="zh-CN" altLang="en-US" dirty="0"/>
              <a:t>自发反应在恰当条件下才能实现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</a:t>
            </a:r>
            <a:r>
              <a:rPr lang="en-US" altLang="zh-CN" dirty="0"/>
              <a:t>D .</a:t>
            </a:r>
            <a:r>
              <a:rPr lang="zh-CN" altLang="en-US" dirty="0"/>
              <a:t>自发反应在任何条件下都能实现</a:t>
            </a:r>
            <a:endParaRPr lang="zh-CN" altLang="en-US"/>
          </a:p>
        </p:txBody>
      </p:sp>
      <p:sp>
        <p:nvSpPr>
          <p:cNvPr id="76803" name="标题 76802"/>
          <p:cNvSpPr>
            <a:spLocks noRot="1"/>
          </p:cNvSpPr>
          <p:nvPr>
            <p:ph type="title"/>
          </p:nvPr>
        </p:nvSpPr>
        <p:spPr>
          <a:xfrm>
            <a:off x="681038" y="692785"/>
            <a:ext cx="7989887" cy="1462088"/>
          </a:xfrm>
        </p:spPr>
        <p:txBody>
          <a:bodyPr vert="horz" wrap="square" lIns="91440" tIns="45720" rIns="91440" bIns="45720" anchor="ctr"/>
          <a:p>
            <a:pPr algn="l"/>
            <a:r>
              <a:rPr lang="en-US" altLang="zh-CN" sz="4000" i="0" dirty="0">
                <a:solidFill>
                  <a:srgbClr val="FF0000"/>
                </a:solidFill>
              </a:rPr>
              <a:t>2</a:t>
            </a:r>
            <a:r>
              <a:rPr lang="zh-CN" altLang="en-US" sz="4000" i="0" dirty="0">
                <a:solidFill>
                  <a:srgbClr val="FF0000"/>
                </a:solidFill>
              </a:rPr>
              <a:t>、下列说法正确的是（    ）</a:t>
            </a:r>
            <a:endParaRPr lang="zh-CN" altLang="en-US" sz="4000" i="0" dirty="0">
              <a:solidFill>
                <a:srgbClr val="FF0000"/>
              </a:solidFill>
            </a:endParaRPr>
          </a:p>
        </p:txBody>
      </p:sp>
      <p:sp>
        <p:nvSpPr>
          <p:cNvPr id="76804" name="文本框 76803"/>
          <p:cNvSpPr txBox="1"/>
          <p:nvPr/>
        </p:nvSpPr>
        <p:spPr>
          <a:xfrm>
            <a:off x="6300788" y="981075"/>
            <a:ext cx="536575" cy="831215"/>
          </a:xfrm>
          <a:prstGeom prst="rect">
            <a:avLst/>
          </a:prstGeom>
          <a:noFill/>
          <a:ln w="25400">
            <a:noFill/>
          </a:ln>
        </p:spPr>
        <p:txBody>
          <a:bodyPr lIns="90000" tIns="46800" rIns="90000" bIns="4680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endParaRPr lang="en-US" altLang="zh-CN" sz="4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6564" name="Rectangle 2"/>
          <p:cNvSpPr>
            <a:spLocks noGrp="1"/>
          </p:cNvSpPr>
          <p:nvPr>
            <p:ph idx="1"/>
          </p:nvPr>
        </p:nvSpPr>
        <p:spPr>
          <a:xfrm>
            <a:off x="166688" y="1347788"/>
            <a:ext cx="8797925" cy="3160712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、25</a:t>
            </a:r>
            <a:r>
              <a:rPr lang="zh-CN" altLang="en-US" sz="2400" b="1" baseline="30000" dirty="0"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和1.01×10</a:t>
            </a:r>
            <a:r>
              <a:rPr lang="zh-CN" altLang="en-US" sz="2400" b="1" baseline="30000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Pa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时，反应2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N</a:t>
            </a:r>
            <a:r>
              <a:rPr lang="en-US" altLang="zh-CN" sz="2400" b="1" baseline="-250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O</a:t>
            </a:r>
            <a:r>
              <a:rPr lang="en-US" altLang="zh-CN" sz="2400" b="1" baseline="-2500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（g）=4NO</a:t>
            </a:r>
            <a:r>
              <a:rPr lang="en-US" altLang="zh-CN" sz="2400" b="1" baseline="-250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（g）+O</a:t>
            </a:r>
            <a:r>
              <a:rPr lang="en-US" altLang="zh-CN" sz="2400" b="1" baseline="-250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（g）；△H=＋56.76kJ/mol，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自发进行的原因是∶（   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A、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是吸热反应；       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B、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是放热反应；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C、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是熵减少的反应；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D、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熵增大效应大于能量效应。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7044" name="Text Box 4"/>
          <p:cNvSpPr txBox="1"/>
          <p:nvPr/>
        </p:nvSpPr>
        <p:spPr>
          <a:xfrm>
            <a:off x="6613525" y="2133600"/>
            <a:ext cx="8382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en-US" altLang="zh-CN" sz="2800" b="1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9636" name="Rectangle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32765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ea typeface="宋体" panose="02010600030101010101" pitchFamily="2" charset="-122"/>
              </a:rPr>
              <a:t>某化学反应其△</a:t>
            </a:r>
            <a:r>
              <a:rPr lang="en-US" altLang="zh-CN" sz="3200" b="1">
                <a:ea typeface="宋体" panose="02010600030101010101" pitchFamily="2" charset="-122"/>
              </a:rPr>
              <a:t>H= —122 kJ·mol</a:t>
            </a:r>
            <a:r>
              <a:rPr lang="en-US" altLang="zh-CN" sz="3200" b="1" baseline="30000">
                <a:ea typeface="宋体" panose="02010600030101010101" pitchFamily="2" charset="-122"/>
              </a:rPr>
              <a:t>-1</a:t>
            </a:r>
            <a:r>
              <a:rPr lang="zh-CN" altLang="en-US" sz="3200" b="1" dirty="0">
                <a:ea typeface="宋体" panose="02010600030101010101" pitchFamily="2" charset="-122"/>
              </a:rPr>
              <a:t>，∆</a:t>
            </a:r>
            <a:r>
              <a:rPr lang="en-US" altLang="zh-CN" sz="3200" b="1">
                <a:ea typeface="宋体" panose="02010600030101010101" pitchFamily="2" charset="-122"/>
              </a:rPr>
              <a:t>S= 231 J·mol</a:t>
            </a:r>
            <a:r>
              <a:rPr lang="en-US" altLang="zh-CN" sz="3200" b="1" baseline="30000">
                <a:ea typeface="宋体" panose="02010600030101010101" pitchFamily="2" charset="-122"/>
              </a:rPr>
              <a:t>-1</a:t>
            </a:r>
            <a:r>
              <a:rPr lang="en-US" altLang="zh-CN" sz="3200" b="1">
                <a:ea typeface="宋体" panose="02010600030101010101" pitchFamily="2" charset="-122"/>
              </a:rPr>
              <a:t>·K</a:t>
            </a:r>
            <a:r>
              <a:rPr lang="en-US" altLang="zh-CN" sz="3200" b="1" baseline="30000">
                <a:ea typeface="宋体" panose="02010600030101010101" pitchFamily="2" charset="-122"/>
              </a:rPr>
              <a:t>-1</a:t>
            </a:r>
            <a:r>
              <a:rPr lang="zh-CN" altLang="en-US" sz="3200" b="1" dirty="0">
                <a:ea typeface="宋体" panose="02010600030101010101" pitchFamily="2" charset="-122"/>
              </a:rPr>
              <a:t>，则此反应在下列哪种情况下可自发进行    </a:t>
            </a:r>
            <a:r>
              <a:rPr lang="en-US" altLang="zh-CN" sz="3200" b="1">
                <a:ea typeface="宋体" panose="02010600030101010101" pitchFamily="2" charset="-122"/>
              </a:rPr>
              <a:t>(      )</a:t>
            </a:r>
            <a:endParaRPr lang="en-US" altLang="zh-CN" sz="3200" b="1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3200" b="1">
                <a:ea typeface="宋体" panose="02010600030101010101" pitchFamily="2" charset="-122"/>
              </a:rPr>
              <a:t>  </a:t>
            </a:r>
            <a:endParaRPr lang="en-US" altLang="zh-CN" sz="3200" b="1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3200" b="1">
                <a:ea typeface="宋体" panose="02010600030101010101" pitchFamily="2" charset="-122"/>
              </a:rPr>
              <a:t>  A</a:t>
            </a:r>
            <a:r>
              <a:rPr lang="zh-CN" altLang="en-US" sz="3200" b="1" dirty="0">
                <a:ea typeface="宋体" panose="02010600030101010101" pitchFamily="2" charset="-122"/>
              </a:rPr>
              <a:t>．在任何温度下都能自发进行   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  </a:t>
            </a:r>
            <a:r>
              <a:rPr lang="en-US" altLang="zh-CN" sz="3200" b="1">
                <a:ea typeface="宋体" panose="02010600030101010101" pitchFamily="2" charset="-122"/>
              </a:rPr>
              <a:t>B</a:t>
            </a:r>
            <a:r>
              <a:rPr lang="zh-CN" altLang="en-US" sz="3200" b="1" dirty="0">
                <a:ea typeface="宋体" panose="02010600030101010101" pitchFamily="2" charset="-122"/>
              </a:rPr>
              <a:t>．在任何温度下都不能自发进行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  </a:t>
            </a:r>
            <a:r>
              <a:rPr lang="en-US" altLang="zh-CN" sz="3200" b="1"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ea typeface="宋体" panose="02010600030101010101" pitchFamily="2" charset="-122"/>
              </a:rPr>
              <a:t>．仅在高温下自发进行              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  </a:t>
            </a:r>
            <a:r>
              <a:rPr lang="en-US" altLang="zh-CN" sz="3200" b="1">
                <a:ea typeface="宋体" panose="02010600030101010101" pitchFamily="2" charset="-122"/>
              </a:rPr>
              <a:t>D</a:t>
            </a:r>
            <a:r>
              <a:rPr lang="zh-CN" altLang="en-US" sz="3200" b="1" dirty="0">
                <a:ea typeface="宋体" panose="02010600030101010101" pitchFamily="2" charset="-122"/>
              </a:rPr>
              <a:t>．仅在低温下自发进行</a:t>
            </a:r>
            <a:endParaRPr lang="zh-CN" altLang="en-US" sz="32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3200" b="1" dirty="0">
              <a:ea typeface="宋体" panose="02010600030101010101" pitchFamily="2" charset="-122"/>
            </a:endParaRPr>
          </a:p>
        </p:txBody>
      </p:sp>
      <p:sp>
        <p:nvSpPr>
          <p:cNvPr id="122883" name="Text Box 3"/>
          <p:cNvSpPr txBox="1"/>
          <p:nvPr/>
        </p:nvSpPr>
        <p:spPr>
          <a:xfrm>
            <a:off x="4639628" y="1852295"/>
            <a:ext cx="6492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2698750"/>
            <a:ext cx="3519805" cy="3180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文本框 6147"/>
          <p:cNvSpPr txBox="1"/>
          <p:nvPr/>
        </p:nvSpPr>
        <p:spPr>
          <a:xfrm>
            <a:off x="3767455" y="3983355"/>
            <a:ext cx="52197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200" b="1" dirty="0">
                <a:ln/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ln/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你知道吗？</a:t>
            </a:r>
            <a:endParaRPr lang="zh-CN" altLang="en-US" sz="3200" b="1" dirty="0">
              <a:ln/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ln/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为什么冰在室温下会融化？</a:t>
            </a:r>
            <a:endParaRPr lang="zh-CN" altLang="en-US" sz="3200" b="1" dirty="0">
              <a:ln/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ln/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9" name="矩形 6148"/>
          <p:cNvSpPr/>
          <p:nvPr/>
        </p:nvSpPr>
        <p:spPr>
          <a:xfrm>
            <a:off x="2041525" y="518795"/>
            <a:ext cx="5060950" cy="21796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2800" b="1">
                <a:ln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自然界变化的方向性</a:t>
            </a:r>
            <a:endParaRPr lang="zh-CN" altLang="en-US" sz="2800" b="1">
              <a:ln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CC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页脚占位符 2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84213" y="1628775"/>
            <a:ext cx="800735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自然界中水总是从高处往低处流；</a:t>
            </a:r>
            <a:endParaRPr kumimoji="0" lang="zh-CN" altLang="en-US" sz="2800" b="1" kern="1200" cap="none" spc="0" normalizeH="0" baseline="0" noProof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电流总是从电位高的地方向电位低的地方流动；</a:t>
            </a:r>
            <a:endParaRPr kumimoji="0" lang="zh-CN" altLang="en-US" sz="2800" b="1" kern="1200" cap="none" spc="0" normalizeH="0" baseline="0" noProof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室温下冰块自动融化；</a:t>
            </a:r>
            <a:endParaRPr kumimoji="0" lang="zh-CN" altLang="en-US" sz="2800" b="1" kern="1200" cap="none" spc="0" normalizeH="0" baseline="0" noProof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墨水扩散；</a:t>
            </a:r>
            <a:endParaRPr kumimoji="0" lang="zh-CN" altLang="en-US" sz="2800" b="1" kern="1200" cap="none" spc="0" normalizeH="0" baseline="0" noProof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食盐溶解于水；</a:t>
            </a:r>
            <a:endParaRPr kumimoji="0" lang="zh-CN" altLang="en-US" sz="2800" b="1" kern="1200" cap="none" spc="0" normalizeH="0" baseline="0" noProof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火柴棒散落等。</a:t>
            </a:r>
            <a:endParaRPr kumimoji="0" lang="zh-CN" altLang="en-US" sz="2800" b="1" kern="1200" cap="none" spc="0" normalizeH="0" baseline="0" noProof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grpSp>
        <p:nvGrpSpPr>
          <p:cNvPr id="41989" name="Group 3"/>
          <p:cNvGrpSpPr/>
          <p:nvPr/>
        </p:nvGrpSpPr>
        <p:grpSpPr>
          <a:xfrm>
            <a:off x="5437188" y="436563"/>
            <a:ext cx="3311525" cy="688975"/>
            <a:chOff x="3107" y="48"/>
            <a:chExt cx="2086" cy="434"/>
          </a:xfrm>
        </p:grpSpPr>
        <p:sp>
          <p:nvSpPr>
            <p:cNvPr id="102404" name="AutoShape 4"/>
            <p:cNvSpPr>
              <a:spLocks noChangeArrowheads="1"/>
            </p:cNvSpPr>
            <p:nvPr/>
          </p:nvSpPr>
          <p:spPr bwMode="gray">
            <a:xfrm>
              <a:off x="4332" y="4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思</a:t>
              </a:r>
              <a:endParaRPr kumimoji="0" lang="zh-C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405" name="AutoShape 5"/>
            <p:cNvSpPr>
              <a:spLocks noChangeArrowheads="1"/>
            </p:cNvSpPr>
            <p:nvPr/>
          </p:nvSpPr>
          <p:spPr bwMode="gray">
            <a:xfrm>
              <a:off x="3923" y="48"/>
              <a:ext cx="432" cy="432"/>
            </a:xfrm>
            <a:prstGeom prst="diamond">
              <a:avLst/>
            </a:prstGeom>
            <a:solidFill>
              <a:srgbClr val="8DAD9A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与</a:t>
              </a:r>
              <a:endParaRPr kumimoji="0" lang="zh-C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406" name="AutoShape 6"/>
            <p:cNvSpPr>
              <a:spLocks noChangeArrowheads="1"/>
            </p:cNvSpPr>
            <p:nvPr/>
          </p:nvSpPr>
          <p:spPr bwMode="gray">
            <a:xfrm>
              <a:off x="3515" y="48"/>
              <a:ext cx="432" cy="432"/>
            </a:xfrm>
            <a:prstGeom prst="diamond">
              <a:avLst/>
            </a:prstGeom>
            <a:solidFill>
              <a:srgbClr val="99CCFF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题</a:t>
              </a:r>
              <a:endParaRPr kumimoji="0" lang="zh-C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407" name="AutoShape 7"/>
            <p:cNvSpPr>
              <a:spLocks noChangeArrowheads="1"/>
            </p:cNvSpPr>
            <p:nvPr/>
          </p:nvSpPr>
          <p:spPr bwMode="gray">
            <a:xfrm>
              <a:off x="3107" y="48"/>
              <a:ext cx="432" cy="432"/>
            </a:xfrm>
            <a:prstGeom prst="diamond">
              <a:avLst/>
            </a:prstGeom>
            <a:solidFill>
              <a:srgbClr val="EC80E7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问</a:t>
              </a:r>
              <a:endParaRPr kumimoji="0" lang="zh-C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408" name="AutoShape 8"/>
            <p:cNvSpPr>
              <a:spLocks noChangeArrowheads="1"/>
            </p:cNvSpPr>
            <p:nvPr/>
          </p:nvSpPr>
          <p:spPr bwMode="gray">
            <a:xfrm>
              <a:off x="4761" y="50"/>
              <a:ext cx="432" cy="432"/>
            </a:xfrm>
            <a:prstGeom prst="diamond">
              <a:avLst/>
            </a:prstGeom>
            <a:solidFill>
              <a:srgbClr val="FF9900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考</a:t>
              </a:r>
              <a:endParaRPr kumimoji="0" lang="zh-C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charRg st="16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2">
                                            <p:txEl>
                                              <p:charRg st="16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2">
                                            <p:txEl>
                                              <p:charRg st="16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charRg st="3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02">
                                            <p:txEl>
                                              <p:charRg st="3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02">
                                            <p:txEl>
                                              <p:charRg st="3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charRg st="4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02">
                                            <p:txEl>
                                              <p:charRg st="4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402">
                                            <p:txEl>
                                              <p:charRg st="4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charRg st="5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02">
                                            <p:txEl>
                                              <p:charRg st="5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402">
                                            <p:txEl>
                                              <p:charRg st="5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charRg st="63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402">
                                            <p:txEl>
                                              <p:charRg st="63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402">
                                            <p:txEl>
                                              <p:charRg st="63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828675" y="3197225"/>
            <a:ext cx="7775575" cy="116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自发反应：在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一定条件</a:t>
            </a: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下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不</a:t>
            </a: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需外界帮助就能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自动</a:t>
            </a:r>
            <a:endParaRPr kumimoji="0" lang="zh-CN" altLang="en-US" sz="28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               进行的反应，称为自发反应 。</a:t>
            </a:r>
            <a:endParaRPr kumimoji="0" lang="zh-CN" altLang="en-US" sz="2800" b="1" kern="1200" cap="none" spc="0" normalizeH="0" baseline="0" noProof="0" smtClean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28675" y="1684338"/>
            <a:ext cx="7775575" cy="116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自发过程：在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一定条件</a:t>
            </a: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下，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不</a:t>
            </a: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借助外部力量就能</a:t>
            </a:r>
            <a:endParaRPr kumimoji="0" lang="zh-CN" altLang="en-US" sz="2800" b="1" kern="1200" cap="none" spc="0" normalizeH="0" baseline="0" noProof="0" smtClean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              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自动</a:t>
            </a:r>
            <a:r>
              <a:rPr kumimoji="0" lang="zh-CN" altLang="en-US" sz="2800" b="1" kern="1200" cap="none" spc="0" normalizeH="0" baseline="0" noProof="0" smtClean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进行的过程。</a:t>
            </a:r>
            <a:endParaRPr kumimoji="0" lang="zh-CN" altLang="en-US" sz="2800" b="1" kern="1200" cap="none" spc="0" normalizeH="0" baseline="0" noProof="0" smtClean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4838" name="Picture 22" descr="56d85fda40c3b0c9b6fd485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463" y="180975"/>
            <a:ext cx="183515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9" name="Picture 23" descr="未命名"/>
          <p:cNvPicPr>
            <a:picLocks noChangeAspect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4795838"/>
            <a:ext cx="1277937" cy="1296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50" name="Group 34"/>
          <p:cNvGrpSpPr/>
          <p:nvPr/>
        </p:nvGrpSpPr>
        <p:grpSpPr>
          <a:xfrm>
            <a:off x="1763713" y="5013325"/>
            <a:ext cx="3529012" cy="719138"/>
            <a:chOff x="1111" y="3158"/>
            <a:chExt cx="2223" cy="453"/>
          </a:xfrm>
        </p:grpSpPr>
        <p:sp>
          <p:nvSpPr>
            <p:cNvPr id="43020" name="Text Box 21"/>
            <p:cNvSpPr txBox="1"/>
            <p:nvPr/>
          </p:nvSpPr>
          <p:spPr>
            <a:xfrm>
              <a:off x="1111" y="3158"/>
              <a:ext cx="222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课本</a:t>
              </a: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P42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交流与讨论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21" name="Line 24"/>
            <p:cNvSpPr/>
            <p:nvPr/>
          </p:nvSpPr>
          <p:spPr>
            <a:xfrm>
              <a:off x="1202" y="3520"/>
              <a:ext cx="1451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3022" name="Line 25"/>
            <p:cNvSpPr/>
            <p:nvPr/>
          </p:nvSpPr>
          <p:spPr>
            <a:xfrm>
              <a:off x="2109" y="3565"/>
              <a:ext cx="81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3023" name="Line 26"/>
            <p:cNvSpPr/>
            <p:nvPr/>
          </p:nvSpPr>
          <p:spPr>
            <a:xfrm>
              <a:off x="2382" y="3611"/>
              <a:ext cx="81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43015" name="Group 33"/>
          <p:cNvGrpSpPr/>
          <p:nvPr/>
        </p:nvGrpSpPr>
        <p:grpSpPr>
          <a:xfrm>
            <a:off x="5508625" y="476250"/>
            <a:ext cx="2992438" cy="935038"/>
            <a:chOff x="3626" y="210"/>
            <a:chExt cx="1885" cy="589"/>
          </a:xfrm>
        </p:grpSpPr>
        <p:sp>
          <p:nvSpPr>
            <p:cNvPr id="43016" name="AutoShape 28"/>
            <p:cNvSpPr/>
            <p:nvPr/>
          </p:nvSpPr>
          <p:spPr>
            <a:xfrm>
              <a:off x="4513" y="210"/>
              <a:ext cx="590" cy="587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清</a:t>
              </a:r>
              <a:endParaRPr lang="zh-CN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3017" name="AutoShape 30"/>
            <p:cNvSpPr/>
            <p:nvPr/>
          </p:nvSpPr>
          <p:spPr>
            <a:xfrm>
              <a:off x="4014" y="212"/>
              <a:ext cx="590" cy="587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4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识</a:t>
              </a:r>
              <a:endParaRPr lang="zh-CN" altLang="en-US" sz="40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3018" name="AutoShape 31"/>
            <p:cNvSpPr/>
            <p:nvPr/>
          </p:nvSpPr>
          <p:spPr>
            <a:xfrm>
              <a:off x="3626" y="278"/>
              <a:ext cx="479" cy="476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32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知</a:t>
              </a:r>
              <a:endParaRPr lang="zh-CN" altLang="en-US" sz="32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3019" name="AutoShape 32"/>
            <p:cNvSpPr/>
            <p:nvPr/>
          </p:nvSpPr>
          <p:spPr>
            <a:xfrm>
              <a:off x="5032" y="278"/>
              <a:ext cx="479" cy="476"/>
            </a:xfrm>
            <a:prstGeom prst="diamond">
              <a:avLst/>
            </a:prstGeom>
            <a:solidFill>
              <a:srgbClr val="FF99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32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单</a:t>
              </a:r>
              <a:endParaRPr lang="zh-CN" altLang="en-US" sz="32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348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9" name="图片 6148" descr="MCj0426757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08013"/>
            <a:ext cx="4265613" cy="544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占位符 6146"/>
          <p:cNvSpPr>
            <a:spLocks noGrp="1" noRot="1"/>
          </p:cNvSpPr>
          <p:nvPr>
            <p:ph type="body" idx="1"/>
          </p:nvPr>
        </p:nvSpPr>
        <p:spPr>
          <a:xfrm>
            <a:off x="4211638" y="0"/>
            <a:ext cx="4548187" cy="6053138"/>
          </a:xfrm>
        </p:spPr>
        <p:txBody>
          <a:bodyPr/>
          <a:p>
            <a:pPr>
              <a:buNone/>
            </a:pPr>
            <a:r>
              <a:rPr lang="en-US" altLang="zh-CN" dirty="0"/>
              <a:t>   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en-US" altLang="zh-CN" dirty="0"/>
              <a:t>   </a:t>
            </a:r>
            <a:r>
              <a:rPr lang="zh-CN" altLang="en-US" dirty="0"/>
              <a:t>在一定条件下，为什么有些物质间会发生化学反应，有些则不会？如盐酸和氢氧化钠溶液混合，立即反应生成氯化钠和水，但氯化钠溶液就不能自发地转变成盐酸和氢氧化钠呢？ 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 bwMode="gray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rPr>
              <a:t>Company Logo</a:t>
            </a:r>
            <a:endParaRPr kumimoji="0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itchFamily="34" charset="-127"/>
              <a:cs typeface="+mn-cs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44450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二、判断化学反应方向的依据</a:t>
            </a:r>
            <a:endParaRPr kumimoji="0" lang="zh-CN" altLang="en-US" sz="3600" b="1" kern="1200" cap="none" spc="0" normalizeH="0" baseline="0" noProof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6085" name="WordArt 7" descr="纸袋"/>
          <p:cNvSpPr>
            <a:spLocks noTextEdit="1"/>
          </p:cNvSpPr>
          <p:nvPr/>
        </p:nvSpPr>
        <p:spPr>
          <a:xfrm>
            <a:off x="1476375" y="2781300"/>
            <a:ext cx="57594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i="1" spc="720" normalizeH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寻找反应能否自发进行的判据</a:t>
            </a:r>
            <a:endParaRPr lang="zh-CN" altLang="en-US" sz="3600" b="1" i="1" spc="720" normalizeH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7106" name="Text Box 5"/>
          <p:cNvSpPr txBox="1"/>
          <p:nvPr/>
        </p:nvSpPr>
        <p:spPr>
          <a:xfrm>
            <a:off x="827088" y="1223963"/>
            <a:ext cx="7777162" cy="525907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下列反应在一定条件下都能自发进行，你知道这些反应能自发进行的主要原因吗？</a:t>
            </a:r>
            <a:endParaRPr lang="zh-CN" altLang="pt-BR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(g) + 5O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(g) = 3CO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(g) + 4H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O(l)  </a:t>
            </a:r>
            <a:endParaRPr lang="pt-BR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                    △H = -2217.5 kJ</a:t>
            </a:r>
            <a:r>
              <a:rPr lang="pt-BR" altLang="zh-CN" sz="2800" b="1" dirty="0"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mol</a:t>
            </a:r>
            <a:r>
              <a:rPr lang="pt-BR" altLang="zh-CN" sz="2800" b="1" baseline="30000" dirty="0">
                <a:latin typeface="楷体_GB2312" pitchFamily="49" charset="-122"/>
                <a:ea typeface="楷体_GB2312" pitchFamily="49" charset="-122"/>
              </a:rPr>
              <a:t>-1</a:t>
            </a:r>
            <a:endParaRPr lang="pt-BR" altLang="zh-CN" sz="2800" b="1" baseline="300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2Na(s) + Cl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(g) = 2NaCl(s)          </a:t>
            </a:r>
            <a:endParaRPr lang="pt-BR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                     △H = -822 kJ</a:t>
            </a:r>
            <a:r>
              <a:rPr lang="pt-BR" altLang="zh-CN" sz="2800" b="1" dirty="0"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mol</a:t>
            </a:r>
            <a:r>
              <a:rPr lang="pt-BR" altLang="zh-CN" sz="2800" b="1" baseline="30000" dirty="0">
                <a:latin typeface="楷体_GB2312" pitchFamily="49" charset="-122"/>
                <a:ea typeface="楷体_GB2312" pitchFamily="49" charset="-122"/>
              </a:rPr>
              <a:t>-1</a:t>
            </a:r>
            <a:b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</a:b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4Fe(s) + 3O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(g) = Fe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O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(s)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　　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pt-BR" sz="2800" b="1" dirty="0">
                <a:latin typeface="楷体_GB2312" pitchFamily="49" charset="-122"/>
                <a:ea typeface="楷体_GB2312" pitchFamily="49" charset="-122"/>
              </a:rPr>
              <a:t>                     △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H = -1648.4 kJ</a:t>
            </a:r>
            <a:r>
              <a:rPr lang="pt-BR" altLang="zh-CN" sz="2800" b="1" dirty="0"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mol</a:t>
            </a:r>
            <a:r>
              <a:rPr lang="pt-BR" altLang="zh-CN" sz="2800" b="1" baseline="30000" dirty="0">
                <a:latin typeface="楷体_GB2312" pitchFamily="49" charset="-122"/>
                <a:ea typeface="楷体_GB2312" pitchFamily="49" charset="-122"/>
              </a:rPr>
              <a:t>-1</a:t>
            </a:r>
            <a:b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</a:b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(g)  + F</a:t>
            </a:r>
            <a:r>
              <a:rPr lang="pt-BR" altLang="zh-CN" sz="2800" b="1" baseline="-25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(g) = 2HF(g)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　　　　　</a:t>
            </a:r>
            <a:r>
              <a:rPr lang="zh-CN" altLang="pt-BR" sz="28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pt-BR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pt-BR" sz="2800" b="1" dirty="0">
                <a:latin typeface="楷体_GB2312" pitchFamily="49" charset="-122"/>
                <a:ea typeface="楷体_GB2312" pitchFamily="49" charset="-122"/>
              </a:rPr>
              <a:t>                     △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H </a:t>
            </a:r>
            <a:r>
              <a:rPr lang="pt-BR" altLang="zh-CN" sz="1800" b="1" dirty="0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 -546.6 kJ</a:t>
            </a:r>
            <a:r>
              <a:rPr lang="pt-BR" altLang="zh-CN" sz="2800" b="1" dirty="0"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mol</a:t>
            </a:r>
            <a:r>
              <a:rPr lang="pt-BR" altLang="zh-CN" sz="2800" b="1" baseline="30000" dirty="0">
                <a:latin typeface="楷体_GB2312" pitchFamily="49" charset="-122"/>
                <a:ea typeface="楷体_GB2312" pitchFamily="49" charset="-122"/>
              </a:rPr>
              <a:t>-1</a:t>
            </a:r>
            <a:r>
              <a:rPr lang="pt-BR" altLang="zh-CN" sz="28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47107" name="Group 27"/>
          <p:cNvGrpSpPr/>
          <p:nvPr/>
        </p:nvGrpSpPr>
        <p:grpSpPr>
          <a:xfrm>
            <a:off x="844550" y="509588"/>
            <a:ext cx="3006725" cy="831850"/>
            <a:chOff x="3465" y="275"/>
            <a:chExt cx="1899" cy="524"/>
          </a:xfrm>
        </p:grpSpPr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4387" y="275"/>
              <a:ext cx="489" cy="522"/>
            </a:xfrm>
            <a:prstGeom prst="diamond">
              <a:avLst/>
            </a:prstGeom>
            <a:solidFill>
              <a:srgbClr val="8DAD9A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道</a:t>
              </a:r>
              <a:endParaRPr kumimoji="0" lang="zh-CN" alt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926" y="275"/>
              <a:ext cx="489" cy="522"/>
            </a:xfrm>
            <a:prstGeom prst="diamond">
              <a:avLst/>
            </a:prstGeom>
            <a:solidFill>
              <a:srgbClr val="99CCFF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知</a:t>
              </a:r>
              <a:endParaRPr kumimoji="0" lang="zh-CN" alt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0985" name="AutoShape 25"/>
            <p:cNvSpPr>
              <a:spLocks noChangeArrowheads="1"/>
            </p:cNvSpPr>
            <p:nvPr/>
          </p:nvSpPr>
          <p:spPr bwMode="gray">
            <a:xfrm>
              <a:off x="3465" y="275"/>
              <a:ext cx="488" cy="522"/>
            </a:xfrm>
            <a:prstGeom prst="diamond">
              <a:avLst/>
            </a:prstGeom>
            <a:solidFill>
              <a:srgbClr val="EC80E7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你</a:t>
              </a:r>
              <a:endParaRPr kumimoji="0" lang="zh-CN" alt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0986" name="AutoShape 26"/>
            <p:cNvSpPr>
              <a:spLocks noChangeArrowheads="1"/>
            </p:cNvSpPr>
            <p:nvPr/>
          </p:nvSpPr>
          <p:spPr bwMode="gray">
            <a:xfrm>
              <a:off x="4876" y="277"/>
              <a:ext cx="488" cy="522"/>
            </a:xfrm>
            <a:prstGeom prst="diamond">
              <a:avLst/>
            </a:prstGeom>
            <a:solidFill>
              <a:srgbClr val="FF9900"/>
            </a:solidFill>
            <a:ln w="25400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吗</a:t>
              </a:r>
              <a:endParaRPr kumimoji="0" lang="zh-CN" altLang="en-US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4452" name="Text Box 4"/>
          <p:cNvSpPr txBox="1"/>
          <p:nvPr/>
        </p:nvSpPr>
        <p:spPr>
          <a:xfrm>
            <a:off x="107950" y="1863725"/>
            <a:ext cx="60483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5000"/>
              </a:lnSpc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共同特点：△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H &lt; O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即放热反应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4454" name="Text Box 6"/>
          <p:cNvSpPr txBox="1"/>
          <p:nvPr/>
        </p:nvSpPr>
        <p:spPr>
          <a:xfrm>
            <a:off x="1401763" y="2997200"/>
            <a:ext cx="72739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放热反应使体系能量降低，能量越低越稳定，△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H &lt; O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有利于反应自发进行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48132" name="Group 7"/>
          <p:cNvGrpSpPr/>
          <p:nvPr/>
        </p:nvGrpSpPr>
        <p:grpSpPr>
          <a:xfrm>
            <a:off x="5435600" y="620713"/>
            <a:ext cx="3313113" cy="935037"/>
            <a:chOff x="3626" y="210"/>
            <a:chExt cx="1885" cy="589"/>
          </a:xfrm>
        </p:grpSpPr>
        <p:sp>
          <p:nvSpPr>
            <p:cNvPr id="48133" name="AutoShape 8"/>
            <p:cNvSpPr/>
            <p:nvPr/>
          </p:nvSpPr>
          <p:spPr>
            <a:xfrm>
              <a:off x="4513" y="210"/>
              <a:ext cx="590" cy="587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清</a:t>
              </a:r>
              <a:endParaRPr lang="zh-CN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8134" name="AutoShape 9"/>
            <p:cNvSpPr/>
            <p:nvPr/>
          </p:nvSpPr>
          <p:spPr>
            <a:xfrm>
              <a:off x="4014" y="212"/>
              <a:ext cx="590" cy="587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40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识</a:t>
              </a:r>
              <a:endParaRPr lang="zh-CN" altLang="en-US" sz="40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8135" name="AutoShape 10"/>
            <p:cNvSpPr/>
            <p:nvPr/>
          </p:nvSpPr>
          <p:spPr>
            <a:xfrm>
              <a:off x="3626" y="278"/>
              <a:ext cx="479" cy="476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32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知</a:t>
              </a:r>
              <a:endParaRPr lang="zh-CN" altLang="en-US" sz="32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8136" name="AutoShape 11"/>
            <p:cNvSpPr/>
            <p:nvPr/>
          </p:nvSpPr>
          <p:spPr>
            <a:xfrm>
              <a:off x="5032" y="278"/>
              <a:ext cx="479" cy="476"/>
            </a:xfrm>
            <a:prstGeom prst="diamond">
              <a:avLst/>
            </a:prstGeom>
            <a:solidFill>
              <a:srgbClr val="FF99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3200" b="1" i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单</a:t>
              </a:r>
              <a:endParaRPr lang="zh-CN" altLang="en-US" sz="3200" b="1" i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4" grpId="0"/>
    </p:bldLst>
  </p:timing>
</p:sld>
</file>

<file path=ppt/tags/tag1.xml><?xml version="1.0" encoding="utf-8"?>
<p:tagLst xmlns:p="http://schemas.openxmlformats.org/presentationml/2006/main">
  <p:tag name="KSO_WM_UNIT_TABLE_BEAUTIFY" val="smartTable{d734bb5d-9e33-4814-aae8-8d7ee9504f1b}"/>
</p:tagLst>
</file>

<file path=ppt/theme/theme1.xml><?xml version="1.0" encoding="utf-8"?>
<a:theme xmlns:a="http://schemas.openxmlformats.org/drawingml/2006/main" name="TGp002_biz_bl_flash">
  <a:themeElements>
    <a:clrScheme name="TGp002_biz_bl_flash 3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1966B3"/>
      </a:accent1>
      <a:accent2>
        <a:srgbClr val="CCCC00"/>
      </a:accent2>
      <a:accent3>
        <a:srgbClr val="FFFFFF"/>
      </a:accent3>
      <a:accent4>
        <a:srgbClr val="0D345F"/>
      </a:accent4>
      <a:accent5>
        <a:srgbClr val="ABB8D6"/>
      </a:accent5>
      <a:accent6>
        <a:srgbClr val="B9B900"/>
      </a:accent6>
      <a:hlink>
        <a:srgbClr val="5AABCC"/>
      </a:hlink>
      <a:folHlink>
        <a:srgbClr val="648B8C"/>
      </a:folHlink>
    </a:clrScheme>
    <a:fontScheme name="TGp002_biz_bl_flas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TGp002_biz_bl_flash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366CC"/>
        </a:accent1>
        <a:accent2>
          <a:srgbClr val="FFCC00"/>
        </a:accent2>
        <a:accent3>
          <a:srgbClr val="FFFFFF"/>
        </a:accent3>
        <a:accent4>
          <a:srgbClr val="174578"/>
        </a:accent4>
        <a:accent5>
          <a:srgbClr val="ADB8E2"/>
        </a:accent5>
        <a:accent6>
          <a:srgbClr val="E7B900"/>
        </a:accent6>
        <a:hlink>
          <a:srgbClr val="76DFF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p002_biz_bl_flash 2">
        <a:dk1>
          <a:srgbClr val="7EA012"/>
        </a:dk1>
        <a:lt1>
          <a:srgbClr val="FFFFFF"/>
        </a:lt1>
        <a:dk2>
          <a:srgbClr val="000000"/>
        </a:dk2>
        <a:lt2>
          <a:srgbClr val="C0C0C0"/>
        </a:lt2>
        <a:accent1>
          <a:srgbClr val="277564"/>
        </a:accent1>
        <a:accent2>
          <a:srgbClr val="B5CD85"/>
        </a:accent2>
        <a:accent3>
          <a:srgbClr val="FFFFFF"/>
        </a:accent3>
        <a:accent4>
          <a:srgbClr val="6B880E"/>
        </a:accent4>
        <a:accent5>
          <a:srgbClr val="ACBDB8"/>
        </a:accent5>
        <a:accent6>
          <a:srgbClr val="A4BA78"/>
        </a:accent6>
        <a:hlink>
          <a:srgbClr val="B29B3A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p002_biz_bl_flash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CC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B9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同安一中课件模板（清新）">
  <a:themeElements>
    <a:clrScheme name="同安一中课件模板（清新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同安一中课件模板（清新）">
      <a:majorFont>
        <a:latin typeface="Arial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同安一中课件模板（清新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同安一中课件模板（清新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同安一中课件模板（清新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同安一中课件模板（清新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同安一中课件模板（清新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同安一中课件模板（清新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同安一中课件模板（清新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同安一中课件模板（清新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同安一中课件模板（清新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同安一中课件模板（清新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同安一中课件模板（清新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同安一中课件模板（清新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质量关系</Template>
  <TotalTime>0</TotalTime>
  <Words>3346</Words>
  <Application>WPS 演示</Application>
  <PresentationFormat>在屏幕上显示</PresentationFormat>
  <Paragraphs>359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Arial</vt:lpstr>
      <vt:lpstr>宋体</vt:lpstr>
      <vt:lpstr>Wingdings</vt:lpstr>
      <vt:lpstr>Verdana</vt:lpstr>
      <vt:lpstr>Times New Roman</vt:lpstr>
      <vt:lpstr>微软雅黑</vt:lpstr>
      <vt:lpstr>Gulim</vt:lpstr>
      <vt:lpstr>Malgun Gothic</vt:lpstr>
      <vt:lpstr>黑体</vt:lpstr>
      <vt:lpstr>楷体_GB2312</vt:lpstr>
      <vt:lpstr>新宋体</vt:lpstr>
      <vt:lpstr>华文行楷</vt:lpstr>
      <vt:lpstr>Webdings</vt:lpstr>
      <vt:lpstr>仿宋_GB2312</vt:lpstr>
      <vt:lpstr>仿宋</vt:lpstr>
      <vt:lpstr>Arial Unicode MS</vt:lpstr>
      <vt:lpstr>Symbol</vt:lpstr>
      <vt:lpstr>Arial Black</vt:lpstr>
      <vt:lpstr>TGp002_biz_bl_flash</vt:lpstr>
      <vt:lpstr>默认设计模板</vt:lpstr>
      <vt:lpstr>1_同安一中课件模板（清新）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二、判断化学反应方向的依据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2、下列说法正确的是（  ）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236</cp:revision>
  <dcterms:created xsi:type="dcterms:W3CDTF">2020-10-22T15:16:05Z</dcterms:created>
  <dcterms:modified xsi:type="dcterms:W3CDTF">2020-10-23T02:03:42Z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