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3" r:id="rId29"/>
    <p:sldId id="292" r:id="rId30"/>
    <p:sldId id="287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C1821-8BEB-4548-A390-3CDFF5C49F6F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4C455-8ACB-457E-ABF5-3D508198A7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6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ctivity.xunlei.com/olympic_blue/detail/detail1042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395288" y="6021388"/>
            <a:ext cx="8459787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000" baseline="0" dirty="0">
              <a:solidFill>
                <a:srgbClr val="800000"/>
              </a:solidFill>
              <a:latin typeface="Arial" panose="020B0604020202020204" pitchFamily="34" charset="0"/>
              <a:ea typeface="华文隶书" pitchFamily="2" charset="-122"/>
            </a:endParaRPr>
          </a:p>
        </p:txBody>
      </p:sp>
      <p:pic>
        <p:nvPicPr>
          <p:cNvPr id="8195" name="Picture 3" descr="huangza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7056438" cy="461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4"/>
          <p:cNvSpPr/>
          <p:nvPr/>
        </p:nvSpPr>
        <p:spPr>
          <a:xfrm>
            <a:off x="1143000" y="457200"/>
            <a:ext cx="69707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baseline="0" dirty="0">
                <a:latin typeface="Arial" panose="020B0604020202020204" pitchFamily="34" charset="0"/>
                <a:ea typeface="华文隶书" pitchFamily="2" charset="-122"/>
              </a:rPr>
              <a:t>第二节　种群数量的变化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0793-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4500563" cy="361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3" descr="pic_631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-6000"/>
          </a:blip>
          <a:srcRect l="4301" t="8801" r="9677" b="11987"/>
          <a:stretch>
            <a:fillRect/>
          </a:stretch>
        </p:blipFill>
        <p:spPr>
          <a:xfrm>
            <a:off x="4787900" y="765175"/>
            <a:ext cx="3975100" cy="3871913"/>
          </a:xfrm>
          <a:ln/>
        </p:spPr>
      </p:pic>
      <p:sp>
        <p:nvSpPr>
          <p:cNvPr id="17412" name="Rectangle 4"/>
          <p:cNvSpPr/>
          <p:nvPr/>
        </p:nvSpPr>
        <p:spPr>
          <a:xfrm>
            <a:off x="684213" y="188913"/>
            <a:ext cx="7343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实例</a:t>
            </a:r>
            <a:r>
              <a:rPr lang="en-US" altLang="zh-CN" sz="36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</a:p>
        </p:txBody>
      </p:sp>
      <p:sp>
        <p:nvSpPr>
          <p:cNvPr id="114693" name="Text Box 5"/>
          <p:cNvSpPr txBox="1"/>
          <p:nvPr/>
        </p:nvSpPr>
        <p:spPr>
          <a:xfrm>
            <a:off x="4876800" y="4868863"/>
            <a:ext cx="4267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某岛屿环颈雉种群数量的增长（实线为实际增长曲线， 虚线为理论上的曲线）</a:t>
            </a:r>
          </a:p>
        </p:txBody>
      </p:sp>
      <p:sp>
        <p:nvSpPr>
          <p:cNvPr id="17414" name="Rectangle 7"/>
          <p:cNvSpPr/>
          <p:nvPr/>
        </p:nvSpPr>
        <p:spPr>
          <a:xfrm>
            <a:off x="228600" y="4419600"/>
            <a:ext cx="4419600" cy="218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世纪</a:t>
            </a:r>
            <a:r>
              <a:rPr lang="en-US" altLang="zh-CN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30</a:t>
            </a: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年代，人们将环颈雉引入美国的一个海岛。</a:t>
            </a:r>
            <a:r>
              <a:rPr lang="en-US" altLang="zh-CN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1937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</a:t>
            </a:r>
            <a:r>
              <a:rPr lang="en-US" altLang="zh-CN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1942</a:t>
            </a: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年间，这个种群数量的增长如图所示。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3668" name="Rectangle 4"/>
          <p:cNvSpPr>
            <a:spLocks noGrp="1"/>
          </p:cNvSpPr>
          <p:nvPr>
            <p:ph idx="1"/>
          </p:nvPr>
        </p:nvSpPr>
        <p:spPr>
          <a:xfrm>
            <a:off x="1524000" y="1981200"/>
            <a:ext cx="6934200" cy="4114800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15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    结论：自然界确有类似细菌在理想条件下种群数量增长的形式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如果以时间为横坐标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种群数量为纵坐标画出曲线来表示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曲线大致呈</a:t>
            </a:r>
            <a:r>
              <a:rPr lang="zh-CN" altLang="en-US" b="1" dirty="0">
                <a:ea typeface="黑体" panose="02010609060101010101" pitchFamily="2" charset="-122"/>
              </a:rPr>
              <a:t>“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en-US" altLang="zh-CN" b="1" dirty="0"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型。</a:t>
            </a:r>
          </a:p>
        </p:txBody>
      </p:sp>
      <p:sp>
        <p:nvSpPr>
          <p:cNvPr id="4" name="爆炸形 1 3"/>
          <p:cNvSpPr/>
          <p:nvPr/>
        </p:nvSpPr>
        <p:spPr bwMode="auto">
          <a:xfrm>
            <a:off x="381110" y="1676446"/>
            <a:ext cx="1142970" cy="114297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468313" y="1484313"/>
            <a:ext cx="8001000" cy="1446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44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在这两个实例中，种群呈</a:t>
            </a:r>
            <a:r>
              <a:rPr lang="zh-CN" altLang="en-US" sz="4400" b="1" baseline="0" dirty="0"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44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en-US" altLang="zh-CN" sz="4400" b="1" baseline="0" dirty="0"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44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型增长的原因有哪些？  </a:t>
            </a:r>
          </a:p>
        </p:txBody>
      </p:sp>
      <p:sp>
        <p:nvSpPr>
          <p:cNvPr id="95235" name="Rectangle 3"/>
          <p:cNvSpPr/>
          <p:nvPr/>
        </p:nvSpPr>
        <p:spPr>
          <a:xfrm>
            <a:off x="1295400" y="4800600"/>
            <a:ext cx="4562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③没有敌害。</a:t>
            </a:r>
            <a:endParaRPr lang="zh-CN" altLang="en-US" sz="4400" b="1" baseline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236" name="Rectangle 4"/>
          <p:cNvSpPr/>
          <p:nvPr/>
        </p:nvSpPr>
        <p:spPr>
          <a:xfrm>
            <a:off x="1295400" y="3276600"/>
            <a:ext cx="4562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①充足的食物。</a:t>
            </a:r>
          </a:p>
        </p:txBody>
      </p:sp>
      <p:sp>
        <p:nvSpPr>
          <p:cNvPr id="95237" name="Rectangle 5"/>
          <p:cNvSpPr/>
          <p:nvPr/>
        </p:nvSpPr>
        <p:spPr>
          <a:xfrm>
            <a:off x="1295400" y="4038600"/>
            <a:ext cx="464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②广阔的生活空间</a:t>
            </a:r>
          </a:p>
        </p:txBody>
      </p:sp>
      <p:sp>
        <p:nvSpPr>
          <p:cNvPr id="19462" name="Rectangle 6"/>
          <p:cNvSpPr/>
          <p:nvPr/>
        </p:nvSpPr>
        <p:spPr>
          <a:xfrm>
            <a:off x="685800" y="381000"/>
            <a:ext cx="6400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[</a:t>
            </a:r>
            <a:r>
              <a:rPr lang="zh-CN" altLang="en-US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思考与讨论</a:t>
            </a:r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]</a:t>
            </a:r>
            <a:r>
              <a:rPr lang="zh-CN" altLang="en-US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4400" baseline="0" dirty="0">
                <a:latin typeface="Arial" panose="020B0604020202020204" pitchFamily="34" charset="0"/>
              </a:rPr>
              <a:t> </a:t>
            </a:r>
            <a:endParaRPr lang="zh-CN" altLang="en-US" sz="5400" baseline="0" dirty="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295400" y="5562600"/>
            <a:ext cx="4562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④气候适宜等。</a:t>
            </a:r>
            <a:endParaRPr lang="zh-CN" altLang="en-US" sz="4400" b="1" baseline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304800"/>
            <a:ext cx="6364288" cy="6234113"/>
            <a:chOff x="0" y="0"/>
            <a:chExt cx="4009" cy="3927"/>
          </a:xfrm>
        </p:grpSpPr>
        <p:pic>
          <p:nvPicPr>
            <p:cNvPr id="21509" name="Picture 3" descr="j型曲线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8"/>
              <a:ext cx="2256" cy="33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Rectangle 4"/>
            <p:cNvSpPr/>
            <p:nvPr/>
          </p:nvSpPr>
          <p:spPr>
            <a:xfrm>
              <a:off x="284" y="768"/>
              <a:ext cx="1012" cy="32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0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种群数量</a:t>
              </a:r>
            </a:p>
          </p:txBody>
        </p:sp>
        <p:sp>
          <p:nvSpPr>
            <p:cNvPr id="21511" name="Rectangle 5"/>
            <p:cNvSpPr/>
            <p:nvPr/>
          </p:nvSpPr>
          <p:spPr>
            <a:xfrm>
              <a:off x="1680" y="3600"/>
              <a:ext cx="564" cy="32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0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时间</a:t>
              </a:r>
            </a:p>
          </p:txBody>
        </p:sp>
        <p:sp>
          <p:nvSpPr>
            <p:cNvPr id="21512" name="Text Box 6"/>
            <p:cNvSpPr txBox="1"/>
            <p:nvPr/>
          </p:nvSpPr>
          <p:spPr>
            <a:xfrm>
              <a:off x="108" y="0"/>
              <a:ext cx="390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baseline="0" dirty="0">
                  <a:solidFill>
                    <a:srgbClr val="99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二、种群增长的“</a:t>
              </a:r>
              <a:r>
                <a:rPr lang="en-US" altLang="zh-CN" sz="3600" b="1" baseline="0" dirty="0">
                  <a:solidFill>
                    <a:srgbClr val="99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J”</a:t>
              </a:r>
              <a:r>
                <a:rPr lang="zh-CN" altLang="en-US" sz="3600" b="1" baseline="0" dirty="0">
                  <a:solidFill>
                    <a:srgbClr val="99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型曲线</a:t>
              </a:r>
            </a:p>
          </p:txBody>
        </p:sp>
      </p:grpSp>
      <p:sp>
        <p:nvSpPr>
          <p:cNvPr id="21507" name="Text Box 7"/>
          <p:cNvSpPr txBox="1"/>
          <p:nvPr/>
        </p:nvSpPr>
        <p:spPr>
          <a:xfrm>
            <a:off x="3962416" y="1143060"/>
            <a:ext cx="1447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思考：</a:t>
            </a:r>
          </a:p>
        </p:txBody>
      </p:sp>
      <p:sp>
        <p:nvSpPr>
          <p:cNvPr id="21508" name="Text Box 8"/>
          <p:cNvSpPr txBox="1"/>
          <p:nvPr/>
        </p:nvSpPr>
        <p:spPr>
          <a:xfrm>
            <a:off x="3851920" y="2132856"/>
            <a:ext cx="4953000" cy="31826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、J型增长的数学模型假设是什么？</a:t>
            </a:r>
          </a:p>
          <a:p>
            <a:pPr>
              <a:lnSpc>
                <a:spcPct val="145000"/>
              </a:lnSpc>
            </a:pP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、J型增长的数学方程式是什么？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250825" y="765175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、模型假设：</a:t>
            </a:r>
            <a:r>
              <a:rPr lang="zh-CN" altLang="en-US" baseline="0" dirty="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45059" name="Text Box 3"/>
          <p:cNvSpPr txBox="1"/>
          <p:nvPr/>
        </p:nvSpPr>
        <p:spPr>
          <a:xfrm>
            <a:off x="539750" y="1414463"/>
            <a:ext cx="8353425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 baseline="0" dirty="0">
                <a:latin typeface="黑体" panose="02010609060101010101" pitchFamily="2" charset="-122"/>
              </a:rPr>
              <a:t>    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理想条件</a:t>
            </a:r>
            <a:r>
              <a:rPr lang="en-US" altLang="zh-CN" sz="2800" b="1" baseline="0" dirty="0"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食物和空间条件充裕，气候适宜，没有敌害等；种群的数量每年以一定的倍数增长，第二年的数量是第一年的</a:t>
            </a: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λ</a:t>
            </a:r>
            <a:r>
              <a:rPr lang="zh-CN" altLang="en-US" sz="28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倍。</a:t>
            </a:r>
          </a:p>
          <a:p>
            <a:pPr algn="just">
              <a:spcBef>
                <a:spcPct val="50000"/>
              </a:spcBef>
            </a:pPr>
            <a:endParaRPr lang="zh-CN" altLang="en-US" sz="2800" b="1" baseline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5060" name="Text Box 4"/>
          <p:cNvSpPr txBox="1"/>
          <p:nvPr/>
        </p:nvSpPr>
        <p:spPr>
          <a:xfrm>
            <a:off x="179388" y="3573463"/>
            <a:ext cx="8569325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、模型中各参数的意义：</a:t>
            </a:r>
          </a:p>
          <a:p>
            <a:pPr>
              <a:spcBef>
                <a:spcPct val="25000"/>
              </a:spcBef>
            </a:pP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2800" b="1" baseline="-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为起始数量， </a:t>
            </a: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为时间，</a:t>
            </a: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表示</a:t>
            </a:r>
            <a:r>
              <a:rPr lang="en-US" altLang="zh-CN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年后该种群的数量，</a:t>
            </a:r>
            <a:r>
              <a:rPr lang="en-US" altLang="zh-CN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λ</a:t>
            </a: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为该种群数量是上一年的倍数）</a:t>
            </a:r>
            <a:r>
              <a:rPr lang="zh-CN" altLang="en-US" sz="3200" baseline="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45061" name="Rectangle 5"/>
          <p:cNvSpPr/>
          <p:nvPr/>
        </p:nvSpPr>
        <p:spPr>
          <a:xfrm>
            <a:off x="179388" y="2852738"/>
            <a:ext cx="34559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、建立模型：</a:t>
            </a:r>
          </a:p>
        </p:txBody>
      </p:sp>
      <p:sp>
        <p:nvSpPr>
          <p:cNvPr id="45062" name="Text Box 6"/>
          <p:cNvSpPr txBox="1"/>
          <p:nvPr/>
        </p:nvSpPr>
        <p:spPr>
          <a:xfrm>
            <a:off x="4140200" y="2852738"/>
            <a:ext cx="2808288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4000" b="1" baseline="-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en-US" altLang="zh-CN" sz="40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4000" b="1" baseline="-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en-US" altLang="zh-CN" sz="4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λ</a:t>
            </a:r>
            <a:r>
              <a:rPr lang="en-US" altLang="zh-CN" sz="4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en-US" altLang="zh-CN" sz="40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5" name="Text Box 7"/>
          <p:cNvSpPr txBox="1"/>
          <p:nvPr/>
        </p:nvSpPr>
        <p:spPr>
          <a:xfrm>
            <a:off x="179388" y="44450"/>
            <a:ext cx="6337300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（一）</a:t>
            </a:r>
            <a:r>
              <a:rPr lang="zh-CN" altLang="en-US" sz="3200" b="1" baseline="0" dirty="0">
                <a:solidFill>
                  <a:srgbClr val="FFFF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zh-CN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en-US" altLang="zh-CN" sz="3200" b="1" baseline="0" dirty="0">
                <a:solidFill>
                  <a:srgbClr val="FFFF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型增长的数学模型</a:t>
            </a:r>
            <a:r>
              <a:rPr lang="zh-CN" altLang="en-US" sz="3200" baseline="0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45064" name="Text Box 8"/>
          <p:cNvSpPr txBox="1"/>
          <p:nvPr/>
        </p:nvSpPr>
        <p:spPr>
          <a:xfrm>
            <a:off x="684213" y="5911850"/>
            <a:ext cx="80025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 </a:t>
            </a:r>
            <a:r>
              <a:rPr lang="zh-CN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实验室条件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 </a:t>
            </a:r>
            <a:r>
              <a:rPr lang="zh-CN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种群迁入一个新的适宜环境时的最初一段时间</a:t>
            </a:r>
            <a:endParaRPr lang="zh-CN" altLang="en-US" sz="2800" baseline="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065" name="Rectangle 9"/>
          <p:cNvSpPr/>
          <p:nvPr/>
        </p:nvSpPr>
        <p:spPr>
          <a:xfrm>
            <a:off x="179388" y="5300663"/>
            <a:ext cx="4392612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、模型适用范围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 animBg="1"/>
      <p:bldP spid="45064" grpId="0"/>
      <p:bldP spid="450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5600" y="0"/>
            <a:ext cx="2971800" cy="774700"/>
            <a:chOff x="0" y="0"/>
            <a:chExt cx="1872" cy="488"/>
          </a:xfrm>
        </p:grpSpPr>
        <p:sp>
          <p:nvSpPr>
            <p:cNvPr id="24599" name="Text Box 3"/>
            <p:cNvSpPr txBox="1"/>
            <p:nvPr/>
          </p:nvSpPr>
          <p:spPr>
            <a:xfrm>
              <a:off x="0" y="0"/>
              <a:ext cx="187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baseline="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N</a:t>
              </a:r>
              <a:r>
                <a:rPr lang="en-US" altLang="zh-CN" sz="4000" b="1" baseline="-300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t</a:t>
              </a:r>
              <a:r>
                <a:rPr lang="en-US" altLang="zh-CN" sz="4000" b="1" baseline="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=N</a:t>
              </a:r>
              <a:r>
                <a:rPr lang="en-US" altLang="zh-CN" sz="4000" b="1" baseline="-300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 </a:t>
              </a:r>
              <a:r>
                <a:rPr lang="en-US" altLang="zh-CN" sz="4000" b="1" baseline="300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t</a:t>
              </a:r>
              <a:r>
                <a:rPr lang="en-US" altLang="zh-CN" sz="40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</a:p>
          </p:txBody>
        </p:sp>
        <p:sp>
          <p:nvSpPr>
            <p:cNvPr id="24600" name="Rectangle 4"/>
            <p:cNvSpPr/>
            <p:nvPr/>
          </p:nvSpPr>
          <p:spPr>
            <a:xfrm>
              <a:off x="697" y="46"/>
              <a:ext cx="43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4000" b="1" baseline="0" dirty="0">
                  <a:solidFill>
                    <a:schemeClr val="accent2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λ</a:t>
              </a: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0825" y="2492375"/>
            <a:ext cx="4968875" cy="1265238"/>
            <a:chOff x="0" y="0"/>
            <a:chExt cx="3356" cy="797"/>
          </a:xfrm>
        </p:grpSpPr>
        <p:sp>
          <p:nvSpPr>
            <p:cNvPr id="24595" name="Text Box 6"/>
            <p:cNvSpPr txBox="1"/>
            <p:nvPr/>
          </p:nvSpPr>
          <p:spPr>
            <a:xfrm>
              <a:off x="0" y="272"/>
              <a:ext cx="14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黑体" panose="02010609060101010101" pitchFamily="2" charset="-122"/>
                  <a:ea typeface="黑体" panose="02010609060101010101" pitchFamily="2" charset="-122"/>
                  <a:hlinkClick r:id="rId2" action="ppaction://hlinksldjump"/>
                </a:rPr>
                <a:t>增长率</a:t>
              </a:r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</a:t>
              </a:r>
            </a:p>
          </p:txBody>
        </p:sp>
        <p:sp>
          <p:nvSpPr>
            <p:cNvPr id="24596" name="Text Box 7"/>
            <p:cNvSpPr txBox="1"/>
            <p:nvPr/>
          </p:nvSpPr>
          <p:spPr>
            <a:xfrm>
              <a:off x="1678" y="0"/>
              <a:ext cx="113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Arial" panose="020B0604020202020204" pitchFamily="34" charset="0"/>
                  <a:ea typeface="黑体" panose="02010609060101010101" pitchFamily="2" charset="-122"/>
                </a:rPr>
                <a:t>增长量</a:t>
              </a:r>
            </a:p>
          </p:txBody>
        </p:sp>
        <p:sp>
          <p:nvSpPr>
            <p:cNvPr id="24597" name="Text Box 8"/>
            <p:cNvSpPr txBox="1"/>
            <p:nvPr/>
          </p:nvSpPr>
          <p:spPr>
            <a:xfrm>
              <a:off x="1191" y="432"/>
              <a:ext cx="207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上一年种群数量</a:t>
              </a:r>
            </a:p>
          </p:txBody>
        </p:sp>
        <p:sp>
          <p:nvSpPr>
            <p:cNvPr id="24598" name="Line 9"/>
            <p:cNvSpPr/>
            <p:nvPr/>
          </p:nvSpPr>
          <p:spPr>
            <a:xfrm>
              <a:off x="1256" y="417"/>
              <a:ext cx="21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0"/>
          <p:cNvGrpSpPr/>
          <p:nvPr/>
        </p:nvGrpSpPr>
        <p:grpSpPr>
          <a:xfrm>
            <a:off x="5364163" y="2492375"/>
            <a:ext cx="3382962" cy="1225550"/>
            <a:chOff x="0" y="0"/>
            <a:chExt cx="2131" cy="772"/>
          </a:xfrm>
        </p:grpSpPr>
        <p:sp>
          <p:nvSpPr>
            <p:cNvPr id="24590" name="Text Box 11"/>
            <p:cNvSpPr txBox="1"/>
            <p:nvPr/>
          </p:nvSpPr>
          <p:spPr>
            <a:xfrm>
              <a:off x="0" y="226"/>
              <a:ext cx="4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</a:t>
              </a:r>
            </a:p>
          </p:txBody>
        </p:sp>
        <p:sp>
          <p:nvSpPr>
            <p:cNvPr id="24591" name="Text Box 12"/>
            <p:cNvSpPr txBox="1"/>
            <p:nvPr/>
          </p:nvSpPr>
          <p:spPr>
            <a:xfrm>
              <a:off x="397" y="0"/>
              <a:ext cx="9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</a:t>
              </a:r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-N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t-1</a:t>
              </a:r>
            </a:p>
          </p:txBody>
        </p:sp>
        <p:sp>
          <p:nvSpPr>
            <p:cNvPr id="24592" name="Text Box 13"/>
            <p:cNvSpPr txBox="1"/>
            <p:nvPr/>
          </p:nvSpPr>
          <p:spPr>
            <a:xfrm>
              <a:off x="590" y="407"/>
              <a:ext cx="60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t-1</a:t>
              </a:r>
            </a:p>
          </p:txBody>
        </p:sp>
        <p:sp>
          <p:nvSpPr>
            <p:cNvPr id="24593" name="Line 14"/>
            <p:cNvSpPr/>
            <p:nvPr/>
          </p:nvSpPr>
          <p:spPr>
            <a:xfrm>
              <a:off x="320" y="407"/>
              <a:ext cx="1001" cy="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4" name="Text Box 15"/>
            <p:cNvSpPr txBox="1"/>
            <p:nvPr/>
          </p:nvSpPr>
          <p:spPr>
            <a:xfrm>
              <a:off x="1360" y="227"/>
              <a:ext cx="7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=λ-1</a:t>
              </a:r>
            </a:p>
          </p:txBody>
        </p:sp>
      </p:grpSp>
      <p:sp>
        <p:nvSpPr>
          <p:cNvPr id="43026" name="Rectangle 18"/>
          <p:cNvSpPr/>
          <p:nvPr/>
        </p:nvSpPr>
        <p:spPr>
          <a:xfrm>
            <a:off x="5507038" y="3721100"/>
            <a:ext cx="3167062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出生率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死亡率</a:t>
            </a:r>
          </a:p>
        </p:txBody>
      </p:sp>
      <p:sp>
        <p:nvSpPr>
          <p:cNvPr id="24584" name="Text Box 19"/>
          <p:cNvSpPr txBox="1"/>
          <p:nvPr/>
        </p:nvSpPr>
        <p:spPr>
          <a:xfrm>
            <a:off x="179388" y="0"/>
            <a:ext cx="6337300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 smtClean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（二）增长率和</a:t>
            </a:r>
            <a:r>
              <a:rPr lang="en-US" altLang="zh-CN" sz="3200" b="1" baseline="0" dirty="0" smtClean="0">
                <a:latin typeface="黑体" panose="02010609060101010101" pitchFamily="2" charset="-122"/>
                <a:ea typeface="黑体" panose="02010609060101010101" pitchFamily="2" charset="-122"/>
              </a:rPr>
              <a:t>λ</a:t>
            </a:r>
            <a:endParaRPr lang="zh-CN" altLang="en-US" sz="3200" b="1" baseline="0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" name="组合 22"/>
          <p:cNvGrpSpPr/>
          <p:nvPr/>
        </p:nvGrpSpPr>
        <p:grpSpPr>
          <a:xfrm>
            <a:off x="304800" y="838200"/>
            <a:ext cx="3429000" cy="1676400"/>
            <a:chOff x="1403648" y="3988175"/>
            <a:chExt cx="3489032" cy="2681185"/>
          </a:xfrm>
        </p:grpSpPr>
        <p:pic>
          <p:nvPicPr>
            <p:cNvPr id="24588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48" y="3988175"/>
              <a:ext cx="3024336" cy="26811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Text Box 38"/>
            <p:cNvSpPr txBox="1"/>
            <p:nvPr/>
          </p:nvSpPr>
          <p:spPr>
            <a:xfrm>
              <a:off x="3939998" y="4711662"/>
              <a:ext cx="952682" cy="13290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/>
          <p:nvPr/>
        </p:nvSpPr>
        <p:spPr>
          <a:xfrm>
            <a:off x="0" y="304800"/>
            <a:ext cx="3406775" cy="5651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marL="342900" indent="-342900">
              <a:lnSpc>
                <a:spcPts val="27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与生活的联系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267825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6"/>
          <p:cNvSpPr/>
          <p:nvPr/>
        </p:nvSpPr>
        <p:spPr>
          <a:xfrm>
            <a:off x="3132137" y="260648"/>
            <a:ext cx="6011863" cy="1224136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marL="342900" indent="-342900">
              <a:lnSpc>
                <a:spcPts val="27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4000" b="1" dirty="0">
                <a:solidFill>
                  <a:srgbClr val="0033CC"/>
                </a:solidFill>
                <a:latin typeface="宋体" panose="02010600030101010101" pitchFamily="2" charset="-122"/>
              </a:rPr>
              <a:t>中国的人口增长是</a:t>
            </a:r>
            <a:r>
              <a:rPr lang="zh-CN" altLang="en-US" sz="4000" b="1" dirty="0" smtClean="0">
                <a:solidFill>
                  <a:srgbClr val="0033CC"/>
                </a:solidFill>
                <a:latin typeface="宋体" panose="02010600030101010101" pitchFamily="2" charset="-122"/>
              </a:rPr>
              <a:t>否</a:t>
            </a:r>
            <a:endParaRPr lang="en-US" altLang="zh-CN" sz="4000" b="1" dirty="0" smtClean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ts val="2700"/>
              </a:lnSpc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0033CC"/>
                </a:solidFill>
                <a:latin typeface="宋体" panose="02010600030101010101" pitchFamily="2" charset="-122"/>
              </a:rPr>
              <a:t>属</a:t>
            </a:r>
            <a:r>
              <a:rPr lang="zh-CN" altLang="en-US" sz="4000" b="1" dirty="0">
                <a:solidFill>
                  <a:srgbClr val="0033CC"/>
                </a:solidFill>
                <a:latin typeface="宋体" panose="02010600030101010101" pitchFamily="2" charset="-122"/>
              </a:rPr>
              <a:t>于“</a:t>
            </a:r>
            <a:r>
              <a:rPr lang="en-US" altLang="zh-CN" sz="4000" b="1" dirty="0">
                <a:solidFill>
                  <a:srgbClr val="0033CC"/>
                </a:solidFill>
                <a:latin typeface="宋体" panose="02010600030101010101" pitchFamily="2" charset="-122"/>
              </a:rPr>
              <a:t>J</a:t>
            </a:r>
            <a:r>
              <a:rPr lang="zh-CN" altLang="en-US" sz="4000" b="1" dirty="0">
                <a:solidFill>
                  <a:srgbClr val="0033CC"/>
                </a:solidFill>
                <a:latin typeface="宋体" panose="02010600030101010101" pitchFamily="2" charset="-122"/>
              </a:rPr>
              <a:t>”型增长？</a:t>
            </a:r>
            <a:endParaRPr lang="en-US" altLang="zh-CN" sz="40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/>
          <p:nvPr/>
        </p:nvSpPr>
        <p:spPr>
          <a:xfrm>
            <a:off x="381000" y="1383457"/>
            <a:ext cx="8318500" cy="230832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高斯（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Gause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1934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）把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个大草履虫置于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0.5mL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的培养液中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，每隔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小时统计一次数据，经过反复实验，结果如下： </a:t>
            </a:r>
          </a:p>
        </p:txBody>
      </p:sp>
      <p:sp>
        <p:nvSpPr>
          <p:cNvPr id="26627" name="Rectangle 4"/>
          <p:cNvSpPr/>
          <p:nvPr/>
        </p:nvSpPr>
        <p:spPr>
          <a:xfrm>
            <a:off x="658225" y="260648"/>
            <a:ext cx="82397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2A3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在自然条件下，</a:t>
            </a:r>
            <a:r>
              <a:rPr lang="en-US" altLang="zh-CN" sz="3200" b="1" dirty="0">
                <a:solidFill>
                  <a:srgbClr val="22A3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J</a:t>
            </a:r>
            <a:r>
              <a:rPr lang="zh-CN" altLang="en-US" sz="3200" b="1" dirty="0">
                <a:solidFill>
                  <a:srgbClr val="22A3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型曲线能一直增长下去吗？</a:t>
            </a:r>
          </a:p>
        </p:txBody>
      </p:sp>
      <p:pic>
        <p:nvPicPr>
          <p:cNvPr id="153605" name="Picture 5" descr="pic_63115"/>
          <p:cNvPicPr>
            <a:picLocks noChangeAspect="1"/>
          </p:cNvPicPr>
          <p:nvPr/>
        </p:nvPicPr>
        <p:blipFill>
          <a:blip r:embed="rId2" cstate="print"/>
          <a:srcRect l="2255" t="6816" r="4559" b="7065"/>
          <a:stretch>
            <a:fillRect/>
          </a:stretch>
        </p:blipFill>
        <p:spPr>
          <a:xfrm>
            <a:off x="2051050" y="3438525"/>
            <a:ext cx="4537075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2209800"/>
            <a:ext cx="3995738" cy="4437063"/>
            <a:chOff x="0" y="0"/>
            <a:chExt cx="3408" cy="273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408" cy="2736"/>
              <a:chOff x="0" y="0"/>
              <a:chExt cx="3408" cy="2736"/>
            </a:xfrm>
          </p:grpSpPr>
          <p:pic>
            <p:nvPicPr>
              <p:cNvPr id="27655" name="Picture 4" descr="s型曲线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3408" cy="2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56" name="Oval 5"/>
              <p:cNvSpPr/>
              <p:nvPr/>
            </p:nvSpPr>
            <p:spPr>
              <a:xfrm>
                <a:off x="1632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54" name="Text Box 6"/>
            <p:cNvSpPr txBox="1"/>
            <p:nvPr/>
          </p:nvSpPr>
          <p:spPr>
            <a:xfrm>
              <a:off x="1680" y="1344"/>
              <a:ext cx="287" cy="3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7651" name="Text Box 10"/>
          <p:cNvSpPr txBox="1"/>
          <p:nvPr/>
        </p:nvSpPr>
        <p:spPr>
          <a:xfrm>
            <a:off x="250825" y="484188"/>
            <a:ext cx="61928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三、种群增长的“</a:t>
            </a:r>
            <a:r>
              <a:rPr lang="en-US" altLang="zh-CN" sz="3600" b="1" baseline="0" dirty="0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S”</a:t>
            </a:r>
            <a:r>
              <a:rPr lang="zh-CN" altLang="en-US" sz="3600" b="1" baseline="0" dirty="0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型曲线</a:t>
            </a:r>
          </a:p>
        </p:txBody>
      </p:sp>
      <p:sp>
        <p:nvSpPr>
          <p:cNvPr id="161803" name="Text Box 11"/>
          <p:cNvSpPr txBox="1"/>
          <p:nvPr/>
        </p:nvSpPr>
        <p:spPr>
          <a:xfrm>
            <a:off x="152400" y="1143000"/>
            <a:ext cx="87836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经过一定时间的增长后，</a:t>
            </a:r>
            <a:r>
              <a:rPr lang="zh-CN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数量趋于稳定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的增长曲线，称为</a:t>
            </a:r>
            <a:r>
              <a:rPr lang="zh-CN" altLang="en-US" sz="28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eu-ES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28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型曲线</a:t>
            </a:r>
            <a:r>
              <a:rPr lang="en-US" altLang="zh-CN" sz="2800" b="1" baseline="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baseline="0" dirty="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/>
          <p:nvPr/>
        </p:nvSpPr>
        <p:spPr>
          <a:xfrm>
            <a:off x="0" y="304800"/>
            <a:ext cx="3886200" cy="5651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marL="342900" indent="-342900">
              <a:lnSpc>
                <a:spcPts val="2700"/>
              </a:lnSpc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</a:rPr>
              <a:t>形成原因</a:t>
            </a:r>
            <a:endParaRPr lang="en-US" altLang="zh-CN" sz="6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827584" y="1124744"/>
            <a:ext cx="2957513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种群密度增加</a:t>
            </a:r>
          </a:p>
        </p:txBody>
      </p:sp>
      <p:sp>
        <p:nvSpPr>
          <p:cNvPr id="6" name="Rectangle 4"/>
          <p:cNvSpPr/>
          <p:nvPr/>
        </p:nvSpPr>
        <p:spPr>
          <a:xfrm>
            <a:off x="1004888" y="2755900"/>
            <a:ext cx="2819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种内斗争加剧</a:t>
            </a:r>
          </a:p>
        </p:txBody>
      </p:sp>
      <p:sp>
        <p:nvSpPr>
          <p:cNvPr id="7" name="Rectangle 5"/>
          <p:cNvSpPr/>
          <p:nvPr/>
        </p:nvSpPr>
        <p:spPr>
          <a:xfrm>
            <a:off x="63500" y="4165600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死亡率升高 出生率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降低</a:t>
            </a:r>
          </a:p>
        </p:txBody>
      </p:sp>
      <p:sp>
        <p:nvSpPr>
          <p:cNvPr id="8" name="Rectangle 6"/>
          <p:cNvSpPr/>
          <p:nvPr/>
        </p:nvSpPr>
        <p:spPr>
          <a:xfrm>
            <a:off x="1187450" y="5651500"/>
            <a:ext cx="23622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增长率降低</a:t>
            </a:r>
          </a:p>
        </p:txBody>
      </p:sp>
      <p:sp>
        <p:nvSpPr>
          <p:cNvPr id="9" name="AutoShape 10"/>
          <p:cNvSpPr/>
          <p:nvPr/>
        </p:nvSpPr>
        <p:spPr>
          <a:xfrm>
            <a:off x="2008188" y="34163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AutoShape 11"/>
          <p:cNvSpPr/>
          <p:nvPr/>
        </p:nvSpPr>
        <p:spPr>
          <a:xfrm>
            <a:off x="1979613" y="48133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AutoShape 7"/>
          <p:cNvSpPr/>
          <p:nvPr/>
        </p:nvSpPr>
        <p:spPr>
          <a:xfrm>
            <a:off x="1978025" y="20701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124200" cy="3124200"/>
          </a:xfrm>
          <a:prstGeom prst="rect">
            <a:avLst/>
          </a:prstGeom>
          <a:noFill/>
          <a:ln w="38100" cap="flat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Oval 3"/>
          <p:cNvSpPr/>
          <p:nvPr/>
        </p:nvSpPr>
        <p:spPr>
          <a:xfrm>
            <a:off x="7740352" y="21328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732240" y="5301208"/>
            <a:ext cx="230425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（种群数量）</a:t>
            </a:r>
          </a:p>
        </p:txBody>
      </p:sp>
      <p:sp>
        <p:nvSpPr>
          <p:cNvPr id="28685" name="TextBox 16"/>
          <p:cNvSpPr txBox="1"/>
          <p:nvPr/>
        </p:nvSpPr>
        <p:spPr>
          <a:xfrm>
            <a:off x="3563888" y="404664"/>
            <a:ext cx="6553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自然界的资源和空间有限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 animBg="1"/>
      <p:bldP spid="10" grpId="0" animBg="1"/>
      <p:bldP spid="12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2590800" y="228600"/>
            <a:ext cx="61341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 在</a:t>
            </a:r>
            <a:r>
              <a:rPr lang="zh-CN" altLang="en-US" sz="3200" b="1" baseline="0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营养和生存空间没有限制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的情况下，某</a:t>
            </a:r>
            <a:r>
              <a:rPr lang="zh-CN" altLang="en-US" sz="3200" b="1" baseline="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种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细菌每20分钟就通过</a:t>
            </a:r>
            <a:r>
              <a:rPr lang="zh-CN" altLang="en-US" sz="3200" b="1" baseline="0" dirty="0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分裂繁殖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一代。</a:t>
            </a:r>
          </a:p>
        </p:txBody>
      </p:sp>
      <p:sp>
        <p:nvSpPr>
          <p:cNvPr id="7171" name="Text Box 3"/>
          <p:cNvSpPr txBox="1"/>
          <p:nvPr/>
        </p:nvSpPr>
        <p:spPr>
          <a:xfrm>
            <a:off x="0" y="2743200"/>
            <a:ext cx="89169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(1)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由</a:t>
            </a:r>
            <a:r>
              <a:rPr lang="zh-CN" altLang="en-US" sz="3200" b="1" baseline="0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一个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细菌（该细菌称为亲代细菌）分裂产生的第</a:t>
            </a:r>
            <a:r>
              <a:rPr lang="en-US" altLang="zh-CN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代细菌的数量是多少？</a:t>
            </a:r>
          </a:p>
          <a:p>
            <a:pPr>
              <a:spcBef>
                <a:spcPct val="50000"/>
              </a:spcBef>
            </a:pPr>
            <a:endParaRPr lang="en-US" altLang="zh-CN" sz="3200" b="1" baseline="0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209" name="Rectangle 41"/>
          <p:cNvSpPr/>
          <p:nvPr/>
        </p:nvSpPr>
        <p:spPr>
          <a:xfrm>
            <a:off x="1524000" y="3962400"/>
            <a:ext cx="25923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40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＝２</a:t>
            </a:r>
            <a:r>
              <a:rPr lang="en-US" altLang="zh-CN" sz="4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</a:p>
        </p:txBody>
      </p:sp>
      <p:sp>
        <p:nvSpPr>
          <p:cNvPr id="9221" name="WordArt 42"/>
          <p:cNvSpPr/>
          <p:nvPr/>
        </p:nvSpPr>
        <p:spPr>
          <a:xfrm>
            <a:off x="152400" y="457200"/>
            <a:ext cx="2124075" cy="1412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问题探讨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8600" y="1981200"/>
            <a:ext cx="1752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讨论：</a:t>
            </a:r>
          </a:p>
        </p:txBody>
      </p:sp>
      <p:sp>
        <p:nvSpPr>
          <p:cNvPr id="46" name="Text Box 3"/>
          <p:cNvSpPr txBox="1"/>
          <p:nvPr/>
        </p:nvSpPr>
        <p:spPr>
          <a:xfrm>
            <a:off x="0" y="4724400"/>
            <a:ext cx="89169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(2)72h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后，由</a:t>
            </a:r>
            <a:r>
              <a:rPr lang="zh-CN" altLang="en-US" sz="3200" b="1" baseline="0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一个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细菌分裂产生的细菌数量是多少？</a:t>
            </a:r>
          </a:p>
          <a:p>
            <a:pPr>
              <a:spcBef>
                <a:spcPct val="50000"/>
              </a:spcBef>
            </a:pPr>
            <a:endParaRPr lang="en-US" altLang="zh-CN" sz="3200" b="1" baseline="0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7" name="Rectangle 41"/>
          <p:cNvSpPr/>
          <p:nvPr/>
        </p:nvSpPr>
        <p:spPr>
          <a:xfrm>
            <a:off x="2057400" y="5791200"/>
            <a:ext cx="25923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40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＝２</a:t>
            </a:r>
            <a:r>
              <a:rPr lang="en-US" altLang="zh-CN" sz="4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216</a:t>
            </a:r>
          </a:p>
        </p:txBody>
      </p:sp>
      <p:sp>
        <p:nvSpPr>
          <p:cNvPr id="9" name="Rectangle 41"/>
          <p:cNvSpPr/>
          <p:nvPr/>
        </p:nvSpPr>
        <p:spPr>
          <a:xfrm>
            <a:off x="4038600" y="3962400"/>
            <a:ext cx="4495800" cy="912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baseline="30000" dirty="0">
                <a:latin typeface="黑体" panose="02010609060101010101" pitchFamily="2" charset="-122"/>
                <a:ea typeface="黑体" panose="02010609060101010101" pitchFamily="2" charset="-122"/>
              </a:rPr>
              <a:t>下一代细菌种群的数量总是上一代种群数量的</a:t>
            </a:r>
            <a:r>
              <a:rPr lang="en-US" altLang="zh-CN" sz="4000" b="1" baseline="300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b="1" baseline="30000" dirty="0">
                <a:latin typeface="黑体" panose="02010609060101010101" pitchFamily="2" charset="-122"/>
                <a:ea typeface="黑体" panose="02010609060101010101" pitchFamily="2" charset="-122"/>
              </a:rPr>
              <a:t>倍。</a:t>
            </a:r>
            <a:endParaRPr lang="en-US" altLang="zh-CN" sz="4000" b="1" baseline="30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209" grpId="0"/>
      <p:bldP spid="45" grpId="0"/>
      <p:bldP spid="46" grpId="0"/>
      <p:bldP spid="4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391025" y="2133600"/>
            <a:ext cx="4752975" cy="3097213"/>
            <a:chOff x="0" y="0"/>
            <a:chExt cx="2994" cy="1951"/>
          </a:xfrm>
        </p:grpSpPr>
        <p:sp>
          <p:nvSpPr>
            <p:cNvPr id="29707" name="AutoShape 8"/>
            <p:cNvSpPr/>
            <p:nvPr/>
          </p:nvSpPr>
          <p:spPr>
            <a:xfrm>
              <a:off x="0" y="0"/>
              <a:ext cx="2994" cy="1951"/>
            </a:xfrm>
            <a:prstGeom prst="foldedCorner">
              <a:avLst>
                <a:gd name="adj" fmla="val 12500"/>
              </a:avLst>
            </a:prstGeom>
            <a:solidFill>
              <a:srgbClr val="CCFFFF"/>
            </a:solidFill>
            <a:ln w="28575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8" name="Text Box 9"/>
            <p:cNvSpPr txBox="1"/>
            <p:nvPr/>
          </p:nvSpPr>
          <p:spPr>
            <a:xfrm>
              <a:off x="91" y="91"/>
              <a:ext cx="2721" cy="17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baseline="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     在环境条件不受破坏的情况下，一定空间中所能维持的</a:t>
              </a:r>
              <a:r>
                <a:rPr lang="zh-CN" altLang="en-US" sz="3600" b="1" baseline="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种群最大数量</a:t>
              </a:r>
              <a:r>
                <a:rPr lang="zh-CN" altLang="en-US" sz="3600" b="1" baseline="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称为</a:t>
              </a:r>
              <a:r>
                <a:rPr lang="zh-CN" altLang="en-US" sz="3600" b="1" baseline="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环境容纳量。</a:t>
              </a: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572000" y="2895600"/>
            <a:ext cx="3886200" cy="533400"/>
            <a:chOff x="0" y="0"/>
            <a:chExt cx="2448" cy="336"/>
          </a:xfrm>
        </p:grpSpPr>
        <p:sp>
          <p:nvSpPr>
            <p:cNvPr id="29705" name="Line 13"/>
            <p:cNvSpPr/>
            <p:nvPr/>
          </p:nvSpPr>
          <p:spPr>
            <a:xfrm>
              <a:off x="720" y="0"/>
              <a:ext cx="172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06" name="Line 14"/>
            <p:cNvSpPr/>
            <p:nvPr/>
          </p:nvSpPr>
          <p:spPr>
            <a:xfrm>
              <a:off x="0" y="336"/>
              <a:ext cx="76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4527" name="Rectangle 15"/>
          <p:cNvSpPr/>
          <p:nvPr/>
        </p:nvSpPr>
        <p:spPr>
          <a:xfrm>
            <a:off x="4343400" y="2133600"/>
            <a:ext cx="1849438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baseline="0" dirty="0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zh-CN" altLang="en-US" sz="4800" b="1" baseline="0" dirty="0">
                <a:solidFill>
                  <a:srgbClr val="FF0000"/>
                </a:solidFill>
                <a:latin typeface="Arial" panose="020B0604020202020204" pitchFamily="34" charset="0"/>
              </a:rPr>
              <a:t>值：</a:t>
            </a:r>
          </a:p>
        </p:txBody>
      </p:sp>
      <p:sp>
        <p:nvSpPr>
          <p:cNvPr id="64528" name="Rectangle 16"/>
          <p:cNvSpPr/>
          <p:nvPr/>
        </p:nvSpPr>
        <p:spPr>
          <a:xfrm>
            <a:off x="4191000" y="5334000"/>
            <a:ext cx="5257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baseline="0" dirty="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2" charset="-122"/>
                <a:sym typeface="Wingdings 2" pitchFamily="18" charset="2"/>
              </a:rPr>
              <a:t></a:t>
            </a:r>
            <a:r>
              <a:rPr lang="zh-CN" altLang="en-US" sz="28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同一种群的</a:t>
            </a:r>
            <a:r>
              <a:rPr lang="en-US" altLang="zh-CN" sz="28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K</a:t>
            </a:r>
            <a:r>
              <a:rPr lang="zh-CN" altLang="en-US" sz="28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值固定不变吗？</a:t>
            </a:r>
          </a:p>
        </p:txBody>
      </p:sp>
      <p:sp>
        <p:nvSpPr>
          <p:cNvPr id="64529" name="Rectangle 17"/>
          <p:cNvSpPr/>
          <p:nvPr/>
        </p:nvSpPr>
        <p:spPr>
          <a:xfrm>
            <a:off x="4495800" y="5903913"/>
            <a:ext cx="4800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可变，会受到环境等因素的影响。</a:t>
            </a:r>
          </a:p>
        </p:txBody>
      </p:sp>
      <p:pic>
        <p:nvPicPr>
          <p:cNvPr id="64530" name="Picture 18" descr="大草履虫种群的增长曲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19600" cy="431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1" name="Text Box 19"/>
          <p:cNvSpPr txBox="1"/>
          <p:nvPr/>
        </p:nvSpPr>
        <p:spPr>
          <a:xfrm>
            <a:off x="762000" y="228600"/>
            <a:ext cx="66294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大草履虫在上述实验环境条件下的最大种群数量是</a:t>
            </a:r>
            <a:r>
              <a:rPr lang="en-US" altLang="zh-CN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375</a:t>
            </a:r>
            <a:r>
              <a:rPr lang="zh-CN" altLang="en-US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个，这就是该种群的</a:t>
            </a:r>
            <a:r>
              <a:rPr lang="en-US" altLang="zh-CN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  <p:bldP spid="64528" grpId="0"/>
      <p:bldP spid="645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0" y="2057400"/>
            <a:ext cx="3744913" cy="4248150"/>
            <a:chOff x="0" y="0"/>
            <a:chExt cx="2359" cy="2676"/>
          </a:xfrm>
        </p:grpSpPr>
        <p:pic>
          <p:nvPicPr>
            <p:cNvPr id="35852" name="Picture 3" descr="s型曲线"/>
            <p:cNvPicPr>
              <a:picLocks noChangeAspect="1"/>
            </p:cNvPicPr>
            <p:nvPr/>
          </p:nvPicPr>
          <p:blipFill>
            <a:blip r:embed="rId2" cstate="print"/>
            <a:srcRect l="1828" t="6476" r="4489" b="4257"/>
            <a:stretch>
              <a:fillRect/>
            </a:stretch>
          </p:blipFill>
          <p:spPr>
            <a:xfrm>
              <a:off x="0" y="0"/>
              <a:ext cx="2359" cy="26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3" name="Oval 4"/>
            <p:cNvSpPr/>
            <p:nvPr/>
          </p:nvSpPr>
          <p:spPr>
            <a:xfrm>
              <a:off x="1167" y="1363"/>
              <a:ext cx="36" cy="4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5854" name="Text Box 5"/>
            <p:cNvSpPr txBox="1"/>
            <p:nvPr/>
          </p:nvSpPr>
          <p:spPr>
            <a:xfrm>
              <a:off x="1203" y="1265"/>
              <a:ext cx="21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404813"/>
            <a:ext cx="462915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种群数量达到</a:t>
            </a: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K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值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时，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—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4000" y="981075"/>
            <a:ext cx="2012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增长停止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00" y="1892300"/>
            <a:ext cx="467995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种群数量在 </a:t>
            </a: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K/2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值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时，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—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600200" y="2468563"/>
            <a:ext cx="2012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增长最快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-74612" y="3379788"/>
            <a:ext cx="4724400" cy="120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种群数量 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小于</a:t>
            </a: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K/2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值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时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—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524000" y="3956050"/>
            <a:ext cx="2927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增长逐渐加快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6200" y="4868863"/>
            <a:ext cx="467995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种群数量 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大于</a:t>
            </a: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K/2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值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时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种群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—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676400" y="5445125"/>
            <a:ext cx="2927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rPr>
              <a:t>增长逐渐减慢</a:t>
            </a:r>
          </a:p>
        </p:txBody>
      </p:sp>
      <p:sp>
        <p:nvSpPr>
          <p:cNvPr id="22542" name="Text Box 14"/>
          <p:cNvSpPr txBox="1"/>
          <p:nvPr/>
        </p:nvSpPr>
        <p:spPr>
          <a:xfrm>
            <a:off x="4267200" y="0"/>
            <a:ext cx="4876800" cy="14646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在K/2时，种群的年龄组成是哪种类型？在K时，种群的年龄组成是哪种类型？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39" grpId="0"/>
      <p:bldP spid="22540" grpId="0"/>
      <p:bldP spid="22541" grpId="0"/>
      <p:bldP spid="22542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121773079046400000000000000000000000000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420938"/>
            <a:ext cx="3910012" cy="250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4" name="Rectangle 4"/>
          <p:cNvSpPr/>
          <p:nvPr/>
        </p:nvSpPr>
        <p:spPr>
          <a:xfrm>
            <a:off x="395288" y="5664200"/>
            <a:ext cx="8748712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既可持续地获得最大捕捞量，又可保持种群的高速增长，不影响资源的再生。</a:t>
            </a:r>
            <a:r>
              <a:rPr lang="zh-CN" altLang="en-US" sz="3200" baseline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  <p:pic>
        <p:nvPicPr>
          <p:cNvPr id="112645" name="Picture 5" descr="s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088" y="2349500"/>
            <a:ext cx="3527425" cy="286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6" name="Rectangle 6"/>
          <p:cNvSpPr/>
          <p:nvPr/>
        </p:nvSpPr>
        <p:spPr>
          <a:xfrm>
            <a:off x="468313" y="5154613"/>
            <a:ext cx="8316912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大于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K/2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时捕捞，捕捞后保持在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／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水平。</a:t>
            </a:r>
          </a:p>
        </p:txBody>
      </p:sp>
      <p:sp>
        <p:nvSpPr>
          <p:cNvPr id="112647" name="Text Box 7"/>
          <p:cNvSpPr txBox="1"/>
          <p:nvPr/>
        </p:nvSpPr>
        <p:spPr>
          <a:xfrm>
            <a:off x="179388" y="0"/>
            <a:ext cx="4465637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</a:t>
            </a:r>
            <a:r>
              <a:rPr lang="en-US" altLang="zh-CN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K/2</a:t>
            </a:r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值应用</a:t>
            </a:r>
            <a:r>
              <a:rPr lang="zh-CN" altLang="en-US" sz="3200" baseline="0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36871" name="Rectangle 9"/>
          <p:cNvSpPr/>
          <p:nvPr/>
        </p:nvSpPr>
        <p:spPr>
          <a:xfrm>
            <a:off x="304800" y="466121"/>
            <a:ext cx="7848600" cy="15696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、对于某种野生生物资源而言，怎样做既能持续地获得最大捕获量，又不会影响资源的再生？（提示：应在种群数量超过什么水平时才能捕获？捕获后应使种群数量保持在什么水平）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6" grpId="0"/>
      <p:bldP spid="1126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/>
          <p:nvPr/>
        </p:nvSpPr>
        <p:spPr>
          <a:xfrm>
            <a:off x="4038600" y="2743200"/>
            <a:ext cx="4716463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zh-CN" altLang="en-US" sz="28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采用投药灭鼠的方法，若毒杀约一半的老鼠，老鼠数量将迅速增长，很快就恢复到原来的水平。</a:t>
            </a:r>
          </a:p>
        </p:txBody>
      </p:sp>
      <p:sp>
        <p:nvSpPr>
          <p:cNvPr id="37891" name="Rectangle 3"/>
          <p:cNvSpPr/>
          <p:nvPr/>
        </p:nvSpPr>
        <p:spPr>
          <a:xfrm>
            <a:off x="304800" y="457200"/>
            <a:ext cx="798195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 altLang="zh-CN" sz="3200" b="1" baseline="0" dirty="0">
                <a:latin typeface="Arial" panose="020B0604020202020204" pitchFamily="34" charset="0"/>
              </a:rPr>
              <a:t>2.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对家鼠等有害动物的控制，我们通常采取什么措施？效果如何？为什么？</a:t>
            </a:r>
            <a:endParaRPr lang="zh-CN" altLang="en-US" sz="3200" b="1" baseline="0" dirty="0">
              <a:latin typeface="Arial" panose="020B0604020202020204" pitchFamily="34" charset="0"/>
            </a:endParaRPr>
          </a:p>
        </p:txBody>
      </p:sp>
      <p:sp>
        <p:nvSpPr>
          <p:cNvPr id="51204" name="Rectangle 4"/>
          <p:cNvSpPr/>
          <p:nvPr/>
        </p:nvSpPr>
        <p:spPr>
          <a:xfrm>
            <a:off x="533400" y="1676400"/>
            <a:ext cx="6767513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器械捕杀、药物捕杀</a:t>
            </a:r>
          </a:p>
        </p:txBody>
      </p:sp>
      <p:pic>
        <p:nvPicPr>
          <p:cNvPr id="37893" name="Picture 5" descr="s型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2636838"/>
            <a:ext cx="3527425" cy="286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/>
          <p:nvPr/>
        </p:nvSpPr>
        <p:spPr>
          <a:xfrm>
            <a:off x="323850" y="2260600"/>
            <a:ext cx="8569325" cy="36623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317500">
              <a:lnSpc>
                <a:spcPct val="120000"/>
              </a:lnSpc>
              <a:spcAft>
                <a:spcPct val="5000"/>
              </a:spcAft>
            </a:pPr>
            <a:r>
              <a:rPr lang="zh-CN" altLang="en-US" sz="3200" b="1" baseline="0" dirty="0">
                <a:latin typeface="宋体" panose="02010600030101010101" pitchFamily="2" charset="-122"/>
              </a:rPr>
              <a:t>  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采取措施降低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值，改变环境，使之不适合鼠生存。如①将食物储藏在安全处，清除生活垃圾，断绝或减少它们的食物来源；②室内采取硬化地面等措施，减少它们挖造巢穴的场所；③养殖或释放它们的天敌；等等。</a:t>
            </a:r>
          </a:p>
          <a:p>
            <a:pPr indent="317500">
              <a:lnSpc>
                <a:spcPct val="120000"/>
              </a:lnSpc>
              <a:spcAft>
                <a:spcPct val="5000"/>
              </a:spcAft>
            </a:pP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</a:p>
        </p:txBody>
      </p:sp>
      <p:sp>
        <p:nvSpPr>
          <p:cNvPr id="38915" name="Rectangle 3"/>
          <p:cNvSpPr/>
          <p:nvPr/>
        </p:nvSpPr>
        <p:spPr>
          <a:xfrm>
            <a:off x="1116013" y="1412875"/>
            <a:ext cx="7092950" cy="71438"/>
          </a:xfrm>
          <a:prstGeom prst="rect">
            <a:avLst/>
          </a:prstGeom>
          <a:gradFill rotWithShape="1">
            <a:gsLst>
              <a:gs pos="0">
                <a:srgbClr val="FF3399">
                  <a:alpha val="100000"/>
                </a:srgbClr>
              </a:gs>
              <a:gs pos="25000">
                <a:srgbClr val="FF6633">
                  <a:alpha val="100000"/>
                </a:srgbClr>
              </a:gs>
              <a:gs pos="50000">
                <a:srgbClr val="FFFF00">
                  <a:alpha val="100000"/>
                </a:srgbClr>
              </a:gs>
              <a:gs pos="75000">
                <a:srgbClr val="01A78F">
                  <a:alpha val="100000"/>
                </a:srgbClr>
              </a:gs>
              <a:gs pos="100000">
                <a:srgbClr val="3366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250825" y="765175"/>
            <a:ext cx="66976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怎样做才是最有效的灭鼠措施？</a:t>
            </a:r>
            <a:r>
              <a:rPr lang="zh-CN" altLang="en-US" sz="3200" b="1" baseline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</a:t>
            </a:r>
          </a:p>
        </p:txBody>
      </p:sp>
      <p:sp>
        <p:nvSpPr>
          <p:cNvPr id="48133" name="Rectangle 5"/>
          <p:cNvSpPr/>
          <p:nvPr/>
        </p:nvSpPr>
        <p:spPr>
          <a:xfrm>
            <a:off x="611188" y="1700213"/>
            <a:ext cx="3995737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提示：考虑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值</a:t>
            </a:r>
          </a:p>
        </p:txBody>
      </p:sp>
      <p:sp>
        <p:nvSpPr>
          <p:cNvPr id="48135" name="Text Box 7"/>
          <p:cNvSpPr txBox="1"/>
          <p:nvPr/>
        </p:nvSpPr>
        <p:spPr>
          <a:xfrm>
            <a:off x="179388" y="0"/>
            <a:ext cx="4465637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（三）</a:t>
            </a:r>
            <a:r>
              <a:rPr lang="en-US" altLang="zh-CN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值应用</a:t>
            </a:r>
            <a:r>
              <a:rPr lang="zh-CN" altLang="en-US" sz="3200" baseline="0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  <p:bldP spid="48133" grpId="0"/>
      <p:bldP spid="48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/>
          <p:nvPr/>
        </p:nvSpPr>
        <p:spPr>
          <a:xfrm>
            <a:off x="109538" y="688975"/>
            <a:ext cx="7775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怎样做才是保护大熊猫的根本措施？</a:t>
            </a:r>
            <a:r>
              <a:rPr lang="zh-CN" altLang="en-US" sz="3200" b="1" baseline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pic>
        <p:nvPicPr>
          <p:cNvPr id="39939" name="Picture 3" descr="1_hoz4J3dnexn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8450" y="2595563"/>
            <a:ext cx="4927600" cy="407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Rectangle 4"/>
          <p:cNvSpPr/>
          <p:nvPr/>
        </p:nvSpPr>
        <p:spPr>
          <a:xfrm>
            <a:off x="2771775" y="1336675"/>
            <a:ext cx="6170613" cy="76200"/>
          </a:xfrm>
          <a:prstGeom prst="rect">
            <a:avLst/>
          </a:prstGeom>
          <a:gradFill rotWithShape="1">
            <a:gsLst>
              <a:gs pos="0">
                <a:srgbClr val="FF3399">
                  <a:alpha val="100000"/>
                </a:srgbClr>
              </a:gs>
              <a:gs pos="25000">
                <a:srgbClr val="FF6633">
                  <a:alpha val="100000"/>
                </a:srgbClr>
              </a:gs>
              <a:gs pos="50000">
                <a:srgbClr val="FFFF00">
                  <a:alpha val="100000"/>
                </a:srgbClr>
              </a:gs>
              <a:gs pos="75000">
                <a:srgbClr val="01A78F">
                  <a:alpha val="100000"/>
                </a:srgbClr>
              </a:gs>
              <a:gs pos="100000">
                <a:srgbClr val="3366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7109" name="Text Box 5"/>
          <p:cNvSpPr txBox="1"/>
          <p:nvPr/>
        </p:nvSpPr>
        <p:spPr>
          <a:xfrm>
            <a:off x="250825" y="2781300"/>
            <a:ext cx="3635375" cy="2160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zh-CN" altLang="en-US" sz="3200" b="1" baseline="0" dirty="0">
                <a:latin typeface="Times New Roman" panose="02020603050405020304" pitchFamily="18" charset="0"/>
                <a:ea typeface="黑体" panose="02010609060101010101" pitchFamily="2" charset="-122"/>
              </a:rPr>
              <a:t>建立自然保护区，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zh-CN" altLang="en-US" sz="3200" b="1" baseline="0" dirty="0">
                <a:latin typeface="Times New Roman" panose="02020603050405020304" pitchFamily="18" charset="0"/>
                <a:ea typeface="黑体" panose="02010609060101010101" pitchFamily="2" charset="-122"/>
              </a:rPr>
              <a:t>改善其栖息环境。</a:t>
            </a:r>
            <a:endParaRPr lang="zh-CN" altLang="en-US" sz="3200" b="1" baseline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endParaRPr lang="zh-CN" altLang="en-US" sz="3200" b="1" baseline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11" name="Text Box 7"/>
          <p:cNvSpPr txBox="1"/>
          <p:nvPr/>
        </p:nvSpPr>
        <p:spPr>
          <a:xfrm>
            <a:off x="179388" y="0"/>
            <a:ext cx="4465637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（三）</a:t>
            </a:r>
            <a:r>
              <a:rPr lang="en-US" altLang="zh-CN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值应用</a:t>
            </a:r>
            <a:r>
              <a:rPr lang="zh-CN" altLang="en-US" sz="3200" baseline="0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39943" name="矩形 9"/>
          <p:cNvSpPr/>
          <p:nvPr/>
        </p:nvSpPr>
        <p:spPr>
          <a:xfrm>
            <a:off x="0" y="4114800"/>
            <a:ext cx="4500563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endParaRPr lang="zh-CN" altLang="en-US" sz="3200" b="1" baseline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" y="4343400"/>
            <a:ext cx="3479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提高</a:t>
            </a:r>
            <a:r>
              <a:rPr lang="zh-CN" altLang="en-US" sz="3200" b="1" baseline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环境容纳量。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47111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未标题-4"/>
          <p:cNvPicPr>
            <a:picLocks noChangeAspect="1"/>
          </p:cNvPicPr>
          <p:nvPr/>
        </p:nvPicPr>
        <p:blipFill>
          <a:blip r:embed="rId2" cstate="print">
            <a:lum bright="-35999" contrast="78000"/>
          </a:blip>
          <a:srcRect l="5000" t="8176" b="7193"/>
          <a:stretch>
            <a:fillRect/>
          </a:stretch>
        </p:blipFill>
        <p:spPr>
          <a:xfrm>
            <a:off x="107950" y="1557338"/>
            <a:ext cx="5791200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"/>
          <p:cNvSpPr/>
          <p:nvPr/>
        </p:nvSpPr>
        <p:spPr>
          <a:xfrm>
            <a:off x="5988050" y="2774950"/>
            <a:ext cx="3048000" cy="30871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阴影部分代表被环境阻力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（自然选择）</a:t>
            </a: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淘汰掉的那部分种群数量。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438" y="4283075"/>
            <a:ext cx="1800225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环境阻力</a:t>
            </a:r>
          </a:p>
        </p:txBody>
      </p:sp>
      <p:sp>
        <p:nvSpPr>
          <p:cNvPr id="40965" name="Text Box 5"/>
          <p:cNvSpPr txBox="1"/>
          <p:nvPr/>
        </p:nvSpPr>
        <p:spPr>
          <a:xfrm>
            <a:off x="250825" y="112713"/>
            <a:ext cx="7632700" cy="579437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四、</a:t>
            </a:r>
            <a:r>
              <a:rPr lang="en-US" altLang="zh-CN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J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型和</a:t>
            </a:r>
            <a:r>
              <a:rPr lang="en-US" altLang="zh-CN" sz="3200" b="1" baseline="0" dirty="0">
                <a:latin typeface="宋体" panose="02010600030101010101" pitchFamily="2" charset="-122"/>
              </a:rPr>
              <a:t>S</a:t>
            </a:r>
            <a:r>
              <a:rPr lang="zh-CN" altLang="en-US" sz="3200" b="1" baseline="0" dirty="0">
                <a:latin typeface="宋体" panose="02010600030101010101" pitchFamily="2" charset="-122"/>
              </a:rPr>
              <a:t>型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两种增长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曲线的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" name="Group 102"/>
          <p:cNvGraphicFramePr>
            <a:graphicFrameLocks noGrp="1"/>
          </p:cNvGraphicFramePr>
          <p:nvPr/>
        </p:nvGraphicFramePr>
        <p:xfrm>
          <a:off x="152400" y="990600"/>
          <a:ext cx="8740775" cy="5715001"/>
        </p:xfrm>
        <a:graphic>
          <a:graphicData uri="http://schemas.openxmlformats.org/drawingml/2006/table">
            <a:tbl>
              <a:tblPr/>
              <a:tblGrid>
                <a:gridCol w="2474913"/>
                <a:gridCol w="3384550"/>
                <a:gridCol w="2881312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/>
                          <a:ea typeface="黑体" panose="02010609060101010101" pitchFamily="2" charset="-122"/>
                        </a:rPr>
                        <a:t>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S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/>
                          <a:ea typeface="黑体" panose="02010609060101010101" pitchFamily="2" charset="-122"/>
                        </a:rPr>
                        <a:t>”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型曲线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/>
                          <a:ea typeface="黑体" panose="02010609060101010101" pitchFamily="2" charset="-122"/>
                        </a:rPr>
                        <a:t>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J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/>
                          <a:ea typeface="黑体" panose="02010609060101010101" pitchFamily="2" charset="-122"/>
                        </a:rPr>
                        <a:t>”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型曲线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形成条件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种群增长率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种群增长速率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有无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K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适用范围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6" name="Text Box 55"/>
          <p:cNvSpPr txBox="1"/>
          <p:nvPr/>
        </p:nvSpPr>
        <p:spPr>
          <a:xfrm>
            <a:off x="250825" y="112713"/>
            <a:ext cx="7632700" cy="579437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J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型和</a:t>
            </a:r>
            <a:r>
              <a:rPr lang="en-US" altLang="zh-CN" sz="3200" b="1" baseline="0" dirty="0">
                <a:latin typeface="宋体" panose="02010600030101010101" pitchFamily="2" charset="-122"/>
              </a:rPr>
              <a:t>S</a:t>
            </a:r>
            <a:r>
              <a:rPr lang="zh-CN" altLang="en-US" sz="3200" b="1" baseline="0" dirty="0">
                <a:latin typeface="宋体" panose="02010600030101010101" pitchFamily="2" charset="-122"/>
              </a:rPr>
              <a:t>型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两种增长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曲线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比较</a:t>
            </a:r>
          </a:p>
        </p:txBody>
      </p:sp>
      <p:sp>
        <p:nvSpPr>
          <p:cNvPr id="109633" name="Text Box 65"/>
          <p:cNvSpPr txBox="1"/>
          <p:nvPr/>
        </p:nvSpPr>
        <p:spPr>
          <a:xfrm>
            <a:off x="5867400" y="5638800"/>
            <a:ext cx="3505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实验室条件和种群迁入新环境的最初一段时间</a:t>
            </a:r>
          </a:p>
        </p:txBody>
      </p:sp>
      <p:sp>
        <p:nvSpPr>
          <p:cNvPr id="109634" name="Text Box 66"/>
          <p:cNvSpPr txBox="1"/>
          <p:nvPr/>
        </p:nvSpPr>
        <p:spPr>
          <a:xfrm>
            <a:off x="2743200" y="5715000"/>
            <a:ext cx="3124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自然种群的增长</a:t>
            </a:r>
          </a:p>
        </p:txBody>
      </p:sp>
      <p:sp>
        <p:nvSpPr>
          <p:cNvPr id="109635" name="Rectangle 67"/>
          <p:cNvSpPr/>
          <p:nvPr/>
        </p:nvSpPr>
        <p:spPr>
          <a:xfrm>
            <a:off x="2743200" y="1981200"/>
            <a:ext cx="3200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资源和空间有限</a:t>
            </a:r>
          </a:p>
        </p:txBody>
      </p:sp>
      <p:sp>
        <p:nvSpPr>
          <p:cNvPr id="109636" name="Text Box 68"/>
          <p:cNvSpPr txBox="1"/>
          <p:nvPr/>
        </p:nvSpPr>
        <p:spPr>
          <a:xfrm>
            <a:off x="6084168" y="1556792"/>
            <a:ext cx="4114800" cy="184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理想状态：</a:t>
            </a:r>
          </a:p>
          <a:p>
            <a:r>
              <a:rPr lang="en-US" altLang="zh-CN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食物和空间条件充裕</a:t>
            </a:r>
          </a:p>
          <a:p>
            <a:r>
              <a:rPr lang="en-US" altLang="zh-CN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②</a:t>
            </a:r>
            <a:r>
              <a:rPr lang="zh-CN" altLang="en-US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气候适宜</a:t>
            </a:r>
          </a:p>
          <a:p>
            <a:r>
              <a:rPr lang="en-US" altLang="zh-CN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③</a:t>
            </a:r>
            <a:r>
              <a:rPr lang="zh-CN" altLang="en-US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没有敌害等</a:t>
            </a:r>
          </a:p>
          <a:p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9637" name="Rectangle 69"/>
          <p:cNvSpPr/>
          <p:nvPr/>
        </p:nvSpPr>
        <p:spPr>
          <a:xfrm>
            <a:off x="2819400" y="3124200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逐渐下降至</a:t>
            </a:r>
            <a:r>
              <a:rPr lang="en-US" altLang="zh-CN" sz="32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</a:p>
        </p:txBody>
      </p:sp>
      <p:sp>
        <p:nvSpPr>
          <p:cNvPr id="109638" name="Rectangle 70"/>
          <p:cNvSpPr/>
          <p:nvPr/>
        </p:nvSpPr>
        <p:spPr>
          <a:xfrm>
            <a:off x="6324600" y="3200400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保持稳定</a:t>
            </a:r>
          </a:p>
        </p:txBody>
      </p:sp>
      <p:sp>
        <p:nvSpPr>
          <p:cNvPr id="109671" name="Text Box 103"/>
          <p:cNvSpPr txBox="1"/>
          <p:nvPr/>
        </p:nvSpPr>
        <p:spPr>
          <a:xfrm>
            <a:off x="2699792" y="4005064"/>
            <a:ext cx="4191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先上升后下降至</a:t>
            </a:r>
            <a:r>
              <a:rPr lang="en-US" altLang="zh-CN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</a:p>
          <a:p>
            <a:r>
              <a:rPr lang="en-US" altLang="zh-CN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(K/2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</a:t>
            </a:r>
            <a:r>
              <a:rPr lang="en-US" altLang="zh-CN" sz="24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 algn="ctr" eaLnBrk="0" hangingPunct="0"/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024" name="Text Box 104"/>
          <p:cNvSpPr txBox="1"/>
          <p:nvPr/>
        </p:nvSpPr>
        <p:spPr>
          <a:xfrm>
            <a:off x="6629400" y="4191000"/>
            <a:ext cx="1841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9673" name="Rectangle 105"/>
          <p:cNvSpPr/>
          <p:nvPr/>
        </p:nvSpPr>
        <p:spPr>
          <a:xfrm>
            <a:off x="6172200" y="4114800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逐渐上升</a:t>
            </a:r>
          </a:p>
        </p:txBody>
      </p:sp>
      <p:sp>
        <p:nvSpPr>
          <p:cNvPr id="109674" name="Rectangle 106"/>
          <p:cNvSpPr/>
          <p:nvPr/>
        </p:nvSpPr>
        <p:spPr>
          <a:xfrm>
            <a:off x="3200400" y="4876800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</a:t>
            </a:r>
            <a:r>
              <a:rPr lang="en-US" altLang="zh-CN" sz="32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</a:t>
            </a:r>
          </a:p>
        </p:txBody>
      </p:sp>
      <p:sp>
        <p:nvSpPr>
          <p:cNvPr id="109675" name="Rectangle 107"/>
          <p:cNvSpPr/>
          <p:nvPr/>
        </p:nvSpPr>
        <p:spPr>
          <a:xfrm>
            <a:off x="6172200" y="4876800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无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33" grpId="0" bldLvl="0"/>
      <p:bldP spid="109634" grpId="0" bldLvl="0"/>
      <p:bldP spid="109635" grpId="0"/>
      <p:bldP spid="109636" grpId="0" bldLvl="0"/>
      <p:bldP spid="109637" grpId="0"/>
      <p:bldP spid="109638" grpId="0"/>
      <p:bldP spid="109671" grpId="0"/>
      <p:bldP spid="109673" grpId="0"/>
      <p:bldP spid="109674" grpId="0"/>
      <p:bldP spid="1096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5600" y="0"/>
            <a:ext cx="2971800" cy="774700"/>
            <a:chOff x="0" y="0"/>
            <a:chExt cx="1872" cy="488"/>
          </a:xfrm>
        </p:grpSpPr>
        <p:sp>
          <p:nvSpPr>
            <p:cNvPr id="24599" name="Text Box 3"/>
            <p:cNvSpPr txBox="1"/>
            <p:nvPr/>
          </p:nvSpPr>
          <p:spPr>
            <a:xfrm>
              <a:off x="0" y="0"/>
              <a:ext cx="187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baseline="0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endParaRPr lang="en-US" altLang="zh-CN" sz="4000" b="1" baseline="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4600" name="Rectangle 4"/>
            <p:cNvSpPr/>
            <p:nvPr/>
          </p:nvSpPr>
          <p:spPr>
            <a:xfrm>
              <a:off x="697" y="46"/>
              <a:ext cx="43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en-US" altLang="zh-CN" sz="4000" b="1" baseline="0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0825" y="2492375"/>
            <a:ext cx="4968875" cy="1265238"/>
            <a:chOff x="0" y="0"/>
            <a:chExt cx="3356" cy="797"/>
          </a:xfrm>
        </p:grpSpPr>
        <p:sp>
          <p:nvSpPr>
            <p:cNvPr id="24595" name="Text Box 6"/>
            <p:cNvSpPr txBox="1"/>
            <p:nvPr/>
          </p:nvSpPr>
          <p:spPr>
            <a:xfrm>
              <a:off x="0" y="272"/>
              <a:ext cx="14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黑体" panose="02010609060101010101" pitchFamily="2" charset="-122"/>
                  <a:ea typeface="黑体" panose="02010609060101010101" pitchFamily="2" charset="-122"/>
                  <a:hlinkClick r:id="rId2" action="ppaction://hlinksldjump"/>
                </a:rPr>
                <a:t>增长率</a:t>
              </a:r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</a:t>
              </a:r>
            </a:p>
          </p:txBody>
        </p:sp>
        <p:sp>
          <p:nvSpPr>
            <p:cNvPr id="24596" name="Text Box 7"/>
            <p:cNvSpPr txBox="1"/>
            <p:nvPr/>
          </p:nvSpPr>
          <p:spPr>
            <a:xfrm>
              <a:off x="1678" y="0"/>
              <a:ext cx="113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Arial" panose="020B0604020202020204" pitchFamily="34" charset="0"/>
                  <a:ea typeface="黑体" panose="02010609060101010101" pitchFamily="2" charset="-122"/>
                </a:rPr>
                <a:t>增长量</a:t>
              </a:r>
            </a:p>
          </p:txBody>
        </p:sp>
        <p:sp>
          <p:nvSpPr>
            <p:cNvPr id="24597" name="Text Box 8"/>
            <p:cNvSpPr txBox="1"/>
            <p:nvPr/>
          </p:nvSpPr>
          <p:spPr>
            <a:xfrm>
              <a:off x="1191" y="432"/>
              <a:ext cx="207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上一年种群数量</a:t>
              </a:r>
            </a:p>
          </p:txBody>
        </p:sp>
        <p:sp>
          <p:nvSpPr>
            <p:cNvPr id="24598" name="Line 9"/>
            <p:cNvSpPr/>
            <p:nvPr/>
          </p:nvSpPr>
          <p:spPr>
            <a:xfrm>
              <a:off x="1256" y="417"/>
              <a:ext cx="21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0"/>
          <p:cNvGrpSpPr/>
          <p:nvPr/>
        </p:nvGrpSpPr>
        <p:grpSpPr>
          <a:xfrm>
            <a:off x="5364163" y="2492375"/>
            <a:ext cx="3382962" cy="1225550"/>
            <a:chOff x="0" y="0"/>
            <a:chExt cx="2131" cy="772"/>
          </a:xfrm>
        </p:grpSpPr>
        <p:sp>
          <p:nvSpPr>
            <p:cNvPr id="24590" name="Text Box 11"/>
            <p:cNvSpPr txBox="1"/>
            <p:nvPr/>
          </p:nvSpPr>
          <p:spPr>
            <a:xfrm>
              <a:off x="0" y="226"/>
              <a:ext cx="4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</a:t>
              </a:r>
            </a:p>
          </p:txBody>
        </p:sp>
        <p:sp>
          <p:nvSpPr>
            <p:cNvPr id="24591" name="Text Box 12"/>
            <p:cNvSpPr txBox="1"/>
            <p:nvPr/>
          </p:nvSpPr>
          <p:spPr>
            <a:xfrm>
              <a:off x="397" y="0"/>
              <a:ext cx="9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</a:t>
              </a:r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-N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t-1</a:t>
              </a:r>
            </a:p>
          </p:txBody>
        </p:sp>
        <p:sp>
          <p:nvSpPr>
            <p:cNvPr id="24592" name="Text Box 13"/>
            <p:cNvSpPr txBox="1"/>
            <p:nvPr/>
          </p:nvSpPr>
          <p:spPr>
            <a:xfrm>
              <a:off x="590" y="407"/>
              <a:ext cx="60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N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t-1</a:t>
              </a:r>
            </a:p>
          </p:txBody>
        </p:sp>
        <p:sp>
          <p:nvSpPr>
            <p:cNvPr id="24593" name="Line 14"/>
            <p:cNvSpPr/>
            <p:nvPr/>
          </p:nvSpPr>
          <p:spPr>
            <a:xfrm>
              <a:off x="320" y="407"/>
              <a:ext cx="1001" cy="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4" name="Text Box 15"/>
            <p:cNvSpPr txBox="1"/>
            <p:nvPr/>
          </p:nvSpPr>
          <p:spPr>
            <a:xfrm>
              <a:off x="1360" y="227"/>
              <a:ext cx="7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baseline="0" dirty="0">
                  <a:latin typeface="黑体" panose="02010609060101010101" pitchFamily="2" charset="-122"/>
                  <a:ea typeface="黑体" panose="02010609060101010101" pitchFamily="2" charset="-122"/>
                </a:rPr>
                <a:t>=λ-1</a:t>
              </a:r>
            </a:p>
          </p:txBody>
        </p:sp>
      </p:grpSp>
      <p:sp>
        <p:nvSpPr>
          <p:cNvPr id="43024" name="Rectangle 16"/>
          <p:cNvSpPr/>
          <p:nvPr/>
        </p:nvSpPr>
        <p:spPr>
          <a:xfrm>
            <a:off x="152400" y="4648200"/>
            <a:ext cx="8569325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  <a:hlinkClick r:id="rId2" action="ppaction://hlinksldjump"/>
              </a:rPr>
              <a:t>增长速率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种群数量在单位时间内的增加量</a:t>
            </a:r>
          </a:p>
        </p:txBody>
      </p:sp>
      <p:sp>
        <p:nvSpPr>
          <p:cNvPr id="43025" name="Rectangle 17"/>
          <p:cNvSpPr/>
          <p:nvPr/>
        </p:nvSpPr>
        <p:spPr>
          <a:xfrm>
            <a:off x="2268538" y="5373688"/>
            <a:ext cx="4392612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公式：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V=(N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-N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t-1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)/t</a:t>
            </a:r>
          </a:p>
        </p:txBody>
      </p:sp>
      <p:sp>
        <p:nvSpPr>
          <p:cNvPr id="43026" name="Rectangle 18"/>
          <p:cNvSpPr/>
          <p:nvPr/>
        </p:nvSpPr>
        <p:spPr>
          <a:xfrm>
            <a:off x="5507038" y="3721100"/>
            <a:ext cx="3167062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出生率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死亡率</a:t>
            </a:r>
          </a:p>
        </p:txBody>
      </p:sp>
      <p:sp>
        <p:nvSpPr>
          <p:cNvPr id="24584" name="Text Box 19"/>
          <p:cNvSpPr txBox="1"/>
          <p:nvPr/>
        </p:nvSpPr>
        <p:spPr>
          <a:xfrm>
            <a:off x="228714" y="762070"/>
            <a:ext cx="6337300" cy="579438"/>
          </a:xfrm>
          <a:prstGeom prst="rect">
            <a:avLst/>
          </a:prstGeom>
          <a:gradFill rotWithShape="1">
            <a:gsLst>
              <a:gs pos="0">
                <a:srgbClr val="001312"/>
              </a:gs>
              <a:gs pos="50000">
                <a:srgbClr val="00C5C0"/>
              </a:gs>
              <a:gs pos="100000">
                <a:srgbClr val="00131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（二）增长率和增长速率区别</a:t>
            </a:r>
          </a:p>
        </p:txBody>
      </p:sp>
      <p:sp>
        <p:nvSpPr>
          <p:cNvPr id="43032" name="Text Box 24"/>
          <p:cNvSpPr txBox="1"/>
          <p:nvPr/>
        </p:nvSpPr>
        <p:spPr>
          <a:xfrm>
            <a:off x="7734300" y="4648200"/>
            <a:ext cx="1790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曲线斜率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/>
      <p:bldP spid="43025" grpId="0"/>
      <p:bldP spid="43026" grpId="0"/>
      <p:bldP spid="43032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/>
          <p:nvPr/>
        </p:nvSpPr>
        <p:spPr>
          <a:xfrm>
            <a:off x="685800" y="762000"/>
            <a:ext cx="77724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</a:rPr>
              <a:t>一个种群有</a:t>
            </a:r>
            <a:r>
              <a:rPr lang="en-US" altLang="zh-CN" sz="4000" b="1" dirty="0">
                <a:latin typeface="Arial" panose="020B0604020202020204" pitchFamily="34" charset="0"/>
              </a:rPr>
              <a:t>1000</a:t>
            </a:r>
            <a:r>
              <a:rPr lang="zh-CN" altLang="en-US" sz="4000" b="1" dirty="0">
                <a:latin typeface="Arial" panose="020B0604020202020204" pitchFamily="34" charset="0"/>
              </a:rPr>
              <a:t>个个体，一年后增加到</a:t>
            </a:r>
            <a:r>
              <a:rPr lang="en-US" altLang="zh-CN" sz="4000" b="1" dirty="0">
                <a:latin typeface="Arial" panose="020B0604020202020204" pitchFamily="34" charset="0"/>
              </a:rPr>
              <a:t>1100</a:t>
            </a:r>
            <a:r>
              <a:rPr lang="zh-CN" altLang="en-US" sz="4000" b="1" dirty="0">
                <a:latin typeface="Arial" panose="020B0604020202020204" pitchFamily="34" charset="0"/>
              </a:rPr>
              <a:t>个，则该种群在当年的增长率和增长速率分别为多少？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7924800" cy="54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Arial" panose="020B0604020202020204" pitchFamily="34" charset="0"/>
                <a:hlinkClick r:id="rId2" action="ppaction://hlinksldjump"/>
              </a:rPr>
              <a:t>增长率</a:t>
            </a:r>
            <a:r>
              <a:rPr lang="en-US" altLang="zh-CN" sz="4400" b="1" dirty="0">
                <a:latin typeface="Arial" panose="020B0604020202020204" pitchFamily="34" charset="0"/>
              </a:rPr>
              <a:t>=[</a:t>
            </a: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1100—1000</a:t>
            </a:r>
            <a:r>
              <a:rPr lang="zh-CN" altLang="en-US" sz="4400" b="1" dirty="0">
                <a:latin typeface="Arial" panose="020B0604020202020204" pitchFamily="34" charset="0"/>
              </a:rPr>
              <a:t>）</a:t>
            </a:r>
            <a:r>
              <a:rPr lang="en-US" altLang="zh-CN" sz="4400" b="1" dirty="0">
                <a:latin typeface="Arial" panose="020B0604020202020204" pitchFamily="34" charset="0"/>
              </a:rPr>
              <a:t>/1000] ×100%=10%</a:t>
            </a:r>
            <a:endParaRPr lang="zh-CN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343400"/>
            <a:ext cx="7848600" cy="54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Arial" panose="020B0604020202020204" pitchFamily="34" charset="0"/>
                <a:hlinkClick r:id="rId2" action="ppaction://hlinksldjump"/>
              </a:rPr>
              <a:t>增长速率</a:t>
            </a:r>
            <a:r>
              <a:rPr lang="en-US" altLang="zh-CN" sz="4400" b="1" dirty="0">
                <a:latin typeface="Arial" panose="020B0604020202020204" pitchFamily="34" charset="0"/>
              </a:rPr>
              <a:t>=</a:t>
            </a: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1100-1000</a:t>
            </a:r>
            <a:r>
              <a:rPr lang="zh-CN" altLang="en-US" sz="4400" b="1" dirty="0">
                <a:latin typeface="Arial" panose="020B0604020202020204" pitchFamily="34" charset="0"/>
              </a:rPr>
              <a:t>）</a:t>
            </a:r>
            <a:r>
              <a:rPr lang="en-US" altLang="zh-CN" sz="4400" b="1" dirty="0">
                <a:latin typeface="Arial" panose="020B0604020202020204" pitchFamily="34" charset="0"/>
              </a:rPr>
              <a:t>/1</a:t>
            </a:r>
            <a:r>
              <a:rPr lang="zh-CN" altLang="en-US" sz="4400" b="1" dirty="0">
                <a:latin typeface="Arial" panose="020B0604020202020204" pitchFamily="34" charset="0"/>
              </a:rPr>
              <a:t>年</a:t>
            </a:r>
            <a:r>
              <a:rPr lang="en-US" altLang="zh-CN" sz="4400" b="1" dirty="0">
                <a:latin typeface="Arial" panose="020B0604020202020204" pitchFamily="34" charset="0"/>
              </a:rPr>
              <a:t>=100</a:t>
            </a:r>
            <a:r>
              <a:rPr lang="zh-CN" altLang="en-US" sz="4400" b="1" dirty="0">
                <a:latin typeface="Arial" panose="020B0604020202020204" pitchFamily="34" charset="0"/>
              </a:rPr>
              <a:t>个</a:t>
            </a:r>
            <a:r>
              <a:rPr lang="en-US" altLang="zh-CN" sz="4400" b="1" dirty="0">
                <a:latin typeface="Arial" panose="020B0604020202020204" pitchFamily="34" charset="0"/>
              </a:rPr>
              <a:t>/</a:t>
            </a:r>
            <a:r>
              <a:rPr lang="zh-CN" altLang="en-US" sz="4400" b="1" dirty="0">
                <a:latin typeface="Arial" panose="020B0604020202020204" pitchFamily="34" charset="0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/>
          <p:nvPr/>
        </p:nvSpPr>
        <p:spPr>
          <a:xfrm>
            <a:off x="227013" y="1371600"/>
            <a:ext cx="891698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(3)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请你计算出</a:t>
            </a:r>
            <a:r>
              <a:rPr lang="zh-CN" altLang="en-US" sz="3200" b="1" baseline="0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一个</a:t>
            </a: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细菌产生的后代在不同时间</a:t>
            </a:r>
          </a:p>
          <a:p>
            <a:pPr>
              <a:spcBef>
                <a:spcPct val="50000"/>
              </a:spcBef>
            </a:pPr>
            <a:r>
              <a:rPr lang="zh-CN" altLang="en-US" sz="3200" b="1" baseline="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的数量，并填入下表：</a:t>
            </a:r>
            <a:endParaRPr lang="en-US" altLang="zh-CN" sz="3200" b="1" baseline="0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7211" name="Group 43"/>
          <p:cNvGraphicFramePr>
            <a:graphicFrameLocks noGrp="1"/>
          </p:cNvGraphicFramePr>
          <p:nvPr/>
        </p:nvGraphicFramePr>
        <p:xfrm>
          <a:off x="250825" y="3657600"/>
          <a:ext cx="8604250" cy="1661160"/>
        </p:xfrm>
        <a:graphic>
          <a:graphicData uri="http://schemas.openxmlformats.org/drawingml/2006/table">
            <a:tbl>
              <a:tblPr/>
              <a:tblGrid>
                <a:gridCol w="863600"/>
                <a:gridCol w="733425"/>
                <a:gridCol w="831850"/>
                <a:gridCol w="693738"/>
                <a:gridCol w="833437"/>
                <a:gridCol w="971550"/>
                <a:gridCol w="969963"/>
                <a:gridCol w="901700"/>
                <a:gridCol w="903287"/>
                <a:gridCol w="9017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时间分钟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细菌数量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7" name="Text Box 39"/>
          <p:cNvSpPr txBox="1"/>
          <p:nvPr/>
        </p:nvSpPr>
        <p:spPr>
          <a:xfrm>
            <a:off x="1295400" y="457200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2     4     8   16    32    64   128   256  512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/>
          <p:nvPr/>
        </p:nvSpPr>
        <p:spPr>
          <a:xfrm>
            <a:off x="0" y="3516313"/>
            <a:ext cx="91440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</p:sp>
      <p:pic>
        <p:nvPicPr>
          <p:cNvPr id="54275" name="Picture 6" descr="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200" y="1196975"/>
            <a:ext cx="2617788" cy="219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Picture 7" descr="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1113" y="1196975"/>
            <a:ext cx="2447925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11" descr="0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5" y="1196975"/>
            <a:ext cx="2592388" cy="219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Rectangle 12"/>
          <p:cNvSpPr/>
          <p:nvPr/>
        </p:nvSpPr>
        <p:spPr>
          <a:xfrm>
            <a:off x="250825" y="620713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 u="sng" baseline="0" dirty="0"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zh-CN" altLang="en-US" sz="3200" b="1" u="sng" baseline="0" dirty="0">
                <a:latin typeface="黑体" panose="02010609060101010101" pitchFamily="2" charset="-122"/>
                <a:ea typeface="黑体" panose="02010609060101010101" pitchFamily="2" charset="-122"/>
              </a:rPr>
              <a:t>型曲线</a:t>
            </a:r>
          </a:p>
        </p:txBody>
      </p:sp>
      <p:pic>
        <p:nvPicPr>
          <p:cNvPr id="43015" name="Picture 5" descr="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" y="4295775"/>
            <a:ext cx="2808288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 descr="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8200" y="4217988"/>
            <a:ext cx="2801938" cy="242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8" name="Rectangle 13"/>
          <p:cNvSpPr/>
          <p:nvPr/>
        </p:nvSpPr>
        <p:spPr>
          <a:xfrm>
            <a:off x="395288" y="3573463"/>
            <a:ext cx="3178175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200" b="1" u="sng" baseline="0" dirty="0"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3200" b="1" u="sng" baseline="0" dirty="0">
                <a:latin typeface="黑体" panose="02010609060101010101" pitchFamily="2" charset="-122"/>
                <a:ea typeface="黑体" panose="02010609060101010101" pitchFamily="2" charset="-122"/>
              </a:rPr>
              <a:t>型曲线</a:t>
            </a:r>
          </a:p>
        </p:txBody>
      </p:sp>
      <p:sp>
        <p:nvSpPr>
          <p:cNvPr id="43019" name="Text Box 11"/>
          <p:cNvSpPr txBox="1"/>
          <p:nvPr/>
        </p:nvSpPr>
        <p:spPr>
          <a:xfrm>
            <a:off x="107950" y="112713"/>
            <a:ext cx="6292850" cy="579437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J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型和</a:t>
            </a:r>
            <a:r>
              <a:rPr lang="en-US" altLang="zh-CN" sz="3200" b="1" baseline="0" dirty="0">
                <a:latin typeface="宋体" panose="02010600030101010101" pitchFamily="2" charset="-122"/>
              </a:rPr>
              <a:t>S</a:t>
            </a:r>
            <a:r>
              <a:rPr lang="zh-CN" altLang="en-US" sz="3200" b="1" baseline="0" dirty="0">
                <a:latin typeface="宋体" panose="02010600030101010101" pitchFamily="2" charset="-122"/>
              </a:rPr>
              <a:t>型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两种增长</a:t>
            </a: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曲线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/>
          <p:nvPr/>
        </p:nvSpPr>
        <p:spPr>
          <a:xfrm>
            <a:off x="2133600" y="1447800"/>
            <a:ext cx="64087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EE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气候、食物、天敌、传染病</a:t>
            </a:r>
          </a:p>
        </p:txBody>
      </p:sp>
      <p:sp>
        <p:nvSpPr>
          <p:cNvPr id="45059" name="Text Box 3"/>
          <p:cNvSpPr txBox="1"/>
          <p:nvPr/>
        </p:nvSpPr>
        <p:spPr>
          <a:xfrm>
            <a:off x="395288" y="3065463"/>
            <a:ext cx="77771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）种群数量变化的类型：</a:t>
            </a:r>
          </a:p>
        </p:txBody>
      </p:sp>
      <p:sp>
        <p:nvSpPr>
          <p:cNvPr id="56324" name="Rectangle 4"/>
          <p:cNvSpPr/>
          <p:nvPr/>
        </p:nvSpPr>
        <p:spPr>
          <a:xfrm>
            <a:off x="1033463" y="3724275"/>
            <a:ext cx="56896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baseline="0" dirty="0">
                <a:solidFill>
                  <a:srgbClr val="EE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增长，稳定，波动、下降等</a:t>
            </a:r>
          </a:p>
        </p:txBody>
      </p:sp>
      <p:sp>
        <p:nvSpPr>
          <p:cNvPr id="45061" name="Text Box 5"/>
          <p:cNvSpPr txBox="1"/>
          <p:nvPr/>
        </p:nvSpPr>
        <p:spPr>
          <a:xfrm>
            <a:off x="0" y="1341438"/>
            <a:ext cx="2843213" cy="1358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自然因素：</a:t>
            </a:r>
          </a:p>
          <a:p>
            <a:pPr>
              <a:lnSpc>
                <a:spcPct val="130000"/>
              </a:lnSpc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人为因素：</a:t>
            </a:r>
          </a:p>
        </p:txBody>
      </p:sp>
      <p:sp>
        <p:nvSpPr>
          <p:cNvPr id="56326" name="Rectangle 6"/>
          <p:cNvSpPr/>
          <p:nvPr/>
        </p:nvSpPr>
        <p:spPr>
          <a:xfrm>
            <a:off x="2209800" y="21336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baseline="0" dirty="0">
                <a:solidFill>
                  <a:srgbClr val="EE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人类活动等</a:t>
            </a:r>
          </a:p>
        </p:txBody>
      </p:sp>
      <p:sp>
        <p:nvSpPr>
          <p:cNvPr id="45063" name="Rectangle 7"/>
          <p:cNvSpPr/>
          <p:nvPr/>
        </p:nvSpPr>
        <p:spPr>
          <a:xfrm>
            <a:off x="430213" y="692150"/>
            <a:ext cx="8713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baseline="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）影响种群数量变化的因素：</a:t>
            </a:r>
          </a:p>
        </p:txBody>
      </p:sp>
      <p:sp>
        <p:nvSpPr>
          <p:cNvPr id="45064" name="Text Box 9"/>
          <p:cNvSpPr txBox="1"/>
          <p:nvPr/>
        </p:nvSpPr>
        <p:spPr>
          <a:xfrm>
            <a:off x="107950" y="115888"/>
            <a:ext cx="7632700" cy="579437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五、</a:t>
            </a:r>
            <a:r>
              <a:rPr lang="zh-CN" altLang="en-US" sz="3200" b="1" baseline="0" dirty="0">
                <a:latin typeface="隶书" pitchFamily="49" charset="-122"/>
                <a:ea typeface="黑体" panose="02010609060101010101" pitchFamily="2" charset="-122"/>
              </a:rPr>
              <a:t>种群数量的波动和下降</a:t>
            </a:r>
            <a:endParaRPr lang="zh-CN" altLang="en-US" sz="3200" b="1" baseline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/>
      <p:bldP spid="563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/>
          <p:nvPr/>
        </p:nvSpPr>
        <p:spPr>
          <a:xfrm>
            <a:off x="539552" y="764704"/>
            <a:ext cx="8229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练习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图示种群在理想环境中呈</a:t>
            </a:r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en-US" altLang="zh-CN" sz="280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型增长，在有环境阻力条件下，呈</a:t>
            </a:r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en-US" altLang="zh-CN" sz="280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型增长，下列关于种群在某环境中数量增长曲线的叙述，正确的是（  ）                    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．当种群数量到达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点后，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种群数量增长率为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B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．种群增长过程中出现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环境阻力是在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点之后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．图中阴影部分表示克服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环境阻力生存下来的个体数量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．若该种群在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点时数量为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，则该种群的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值是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400</a:t>
            </a:r>
          </a:p>
        </p:txBody>
      </p:sp>
      <p:pic>
        <p:nvPicPr>
          <p:cNvPr id="46083" name="图片 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59088"/>
            <a:ext cx="3886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8028384" y="1556792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/>
          <p:nvPr/>
        </p:nvSpPr>
        <p:spPr>
          <a:xfrm>
            <a:off x="323528" y="1052736"/>
            <a:ext cx="7772400" cy="3222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练习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下列有关种群增长的</a:t>
            </a: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型曲线的叙述，错误的是（  ）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．通常自然界中的种群增长曲线最终呈</a:t>
            </a: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．达到</a:t>
            </a: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值时种群增长率为零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．种群增长受自身密度的影响                </a:t>
            </a:r>
            <a:endParaRPr lang="en-US" altLang="zh-CN" sz="3200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3200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．种群的增长速率逐步降低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3203848" y="1556792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203450" y="4652963"/>
            <a:ext cx="12890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228600" y="304800"/>
            <a:ext cx="8426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能否将数学方程式（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N=2</a:t>
            </a:r>
            <a:r>
              <a:rPr lang="en-US" altLang="zh-CN" sz="3200" b="1" baseline="30000" dirty="0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3200" b="1" baseline="0" dirty="0">
                <a:latin typeface="黑体" panose="02010609060101010101" pitchFamily="2" charset="-122"/>
                <a:ea typeface="黑体" panose="02010609060101010101" pitchFamily="2" charset="-122"/>
              </a:rPr>
              <a:t>转变为曲线图？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304800" y="1143000"/>
          <a:ext cx="8604250" cy="1648460"/>
        </p:xfrm>
        <a:graphic>
          <a:graphicData uri="http://schemas.openxmlformats.org/drawingml/2006/table">
            <a:tbl>
              <a:tblPr/>
              <a:tblGrid>
                <a:gridCol w="863600"/>
                <a:gridCol w="733425"/>
                <a:gridCol w="865188"/>
                <a:gridCol w="660400"/>
                <a:gridCol w="833437"/>
                <a:gridCol w="971550"/>
                <a:gridCol w="969963"/>
                <a:gridCol w="901700"/>
                <a:gridCol w="903287"/>
                <a:gridCol w="9017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时间分钟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细菌数量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2" name="Text Box 38"/>
          <p:cNvSpPr txBox="1"/>
          <p:nvPr/>
        </p:nvSpPr>
        <p:spPr>
          <a:xfrm>
            <a:off x="1323975" y="205740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2     4     8   16    32    64   128   256  512</a:t>
            </a:r>
          </a:p>
        </p:txBody>
      </p:sp>
      <p:pic>
        <p:nvPicPr>
          <p:cNvPr id="11303" name="Picture 39" descr="曲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800"/>
            <a:ext cx="4667250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2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327660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33" name="Text Box 41"/>
          <p:cNvSpPr txBox="1"/>
          <p:nvPr/>
        </p:nvSpPr>
        <p:spPr>
          <a:xfrm>
            <a:off x="4040188" y="3048000"/>
            <a:ext cx="464661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曲线图与数学方程式</a:t>
            </a:r>
          </a:p>
          <a:p>
            <a:pPr>
              <a:spcBef>
                <a:spcPct val="50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比较各有什么优缺点？</a:t>
            </a:r>
          </a:p>
        </p:txBody>
      </p:sp>
      <p:sp>
        <p:nvSpPr>
          <p:cNvPr id="8234" name="Text Box 42"/>
          <p:cNvSpPr txBox="1"/>
          <p:nvPr/>
        </p:nvSpPr>
        <p:spPr>
          <a:xfrm>
            <a:off x="3886200" y="4419600"/>
            <a:ext cx="2514600" cy="157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15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曲线图：</a:t>
            </a:r>
          </a:p>
          <a:p>
            <a:pPr>
              <a:lnSpc>
                <a:spcPct val="145000"/>
              </a:lnSpc>
              <a:spcBef>
                <a:spcPct val="15000"/>
              </a:spcBef>
            </a:pPr>
            <a:r>
              <a:rPr lang="zh-CN" altLang="en-US" sz="32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数学方程式：</a:t>
            </a:r>
          </a:p>
        </p:txBody>
      </p:sp>
      <p:sp>
        <p:nvSpPr>
          <p:cNvPr id="11307" name="Line 43"/>
          <p:cNvSpPr/>
          <p:nvPr/>
        </p:nvSpPr>
        <p:spPr>
          <a:xfrm>
            <a:off x="257175" y="35052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8" name="Line 44"/>
          <p:cNvSpPr/>
          <p:nvPr/>
        </p:nvSpPr>
        <p:spPr>
          <a:xfrm>
            <a:off x="257175" y="5105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9" name="Line 45"/>
          <p:cNvSpPr/>
          <p:nvPr/>
        </p:nvSpPr>
        <p:spPr>
          <a:xfrm>
            <a:off x="271463" y="42672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0" name="Line 46"/>
          <p:cNvSpPr/>
          <p:nvPr/>
        </p:nvSpPr>
        <p:spPr>
          <a:xfrm>
            <a:off x="271463" y="57912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40" name="Text Box 48"/>
          <p:cNvSpPr txBox="1"/>
          <p:nvPr/>
        </p:nvSpPr>
        <p:spPr>
          <a:xfrm>
            <a:off x="5562600" y="4572000"/>
            <a:ext cx="30400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15000"/>
              </a:spcBef>
            </a:pPr>
            <a:r>
              <a:rPr lang="zh-CN" altLang="en-US" sz="32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直观但不精确。</a:t>
            </a:r>
          </a:p>
        </p:txBody>
      </p:sp>
      <p:sp>
        <p:nvSpPr>
          <p:cNvPr id="8241" name="Text Box 49"/>
          <p:cNvSpPr txBox="1"/>
          <p:nvPr/>
        </p:nvSpPr>
        <p:spPr>
          <a:xfrm>
            <a:off x="6248400" y="5334000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精确但不直观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" grpId="0"/>
      <p:bldP spid="8234" grpId="0"/>
      <p:bldP spid="8240" grpId="0" bldLvl="0"/>
      <p:bldP spid="8241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01561_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1484313"/>
            <a:ext cx="7345362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250825" y="260350"/>
            <a:ext cx="7632700" cy="64135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baseline="0" dirty="0">
                <a:latin typeface="Arial" panose="020B0604020202020204" pitchFamily="34" charset="0"/>
                <a:ea typeface="黑体" panose="02010609060101010101" pitchFamily="2" charset="-122"/>
              </a:rPr>
              <a:t>一、建构种群增长模型的方法</a:t>
            </a:r>
          </a:p>
        </p:txBody>
      </p:sp>
      <p:sp>
        <p:nvSpPr>
          <p:cNvPr id="4" name="爆炸形 1 3"/>
          <p:cNvSpPr/>
          <p:nvPr/>
        </p:nvSpPr>
        <p:spPr bwMode="auto">
          <a:xfrm>
            <a:off x="381110" y="1676446"/>
            <a:ext cx="1142970" cy="114297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/>
        </p:spPr>
        <p:txBody>
          <a:bodyPr vert="horz" wrap="square" lIns="91440" tIns="45720" rIns="91440" bIns="45720" anchor="ctr"/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数学模型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68313" y="1773238"/>
            <a:ext cx="8540750" cy="446405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20000"/>
              </a:lnSpc>
              <a:buClr>
                <a:srgbClr val="FF00FF"/>
              </a:buClr>
              <a:buFont typeface="Wingdings 2" pitchFamily="18" charset="2"/>
              <a:buChar char="³"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概念:</a:t>
            </a:r>
          </a:p>
          <a:p>
            <a:pPr>
              <a:lnSpc>
                <a:spcPct val="120000"/>
              </a:lnSpc>
              <a:buClr>
                <a:srgbClr val="FF00FF"/>
              </a:buClr>
              <a:buFont typeface="Wingdings 2" pitchFamily="18" charset="2"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  用来描述一个系统或它的性质的数学形式</a:t>
            </a:r>
          </a:p>
          <a:p>
            <a:pPr>
              <a:lnSpc>
                <a:spcPct val="120000"/>
              </a:lnSpc>
              <a:buClr>
                <a:srgbClr val="FF00FF"/>
              </a:buClr>
              <a:buFont typeface="Wingdings 2" pitchFamily="18" charset="2"/>
              <a:buChar char="³"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表现形式:</a:t>
            </a:r>
          </a:p>
          <a:p>
            <a:pPr lvl="1">
              <a:lnSpc>
                <a:spcPct val="120000"/>
              </a:lnSpc>
              <a:buClr>
                <a:srgbClr val="FF00FF"/>
              </a:buClr>
              <a:buFont typeface="Wingdings 2" pitchFamily="18" charset="2"/>
              <a:buChar char="³"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数学方程式</a:t>
            </a:r>
          </a:p>
          <a:p>
            <a:pPr lvl="1">
              <a:lnSpc>
                <a:spcPct val="120000"/>
              </a:lnSpc>
              <a:buClr>
                <a:srgbClr val="FF00FF"/>
              </a:buClr>
              <a:buFont typeface="Wingdings 2" pitchFamily="18" charset="2"/>
              <a:buChar char="³"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曲线图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86200" y="3886200"/>
            <a:ext cx="2209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如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N</a:t>
            </a:r>
            <a:r>
              <a:rPr kumimoji="0" lang="en-US" sz="3200" b="1" i="0" u="none" strike="noStrike" kern="1200" cap="none" spc="0" normalizeH="0" baseline="-1000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n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n</a:t>
            </a:r>
          </a:p>
        </p:txBody>
      </p:sp>
      <p:pic>
        <p:nvPicPr>
          <p:cNvPr id="9221" name="Picture 5" descr="3"/>
          <p:cNvPicPr>
            <a:picLocks noChangeAspect="1"/>
          </p:cNvPicPr>
          <p:nvPr/>
        </p:nvPicPr>
        <p:blipFill>
          <a:blip r:embed="rId2" cstate="print"/>
          <a:srcRect l="11934" r="4572" b="12880"/>
          <a:stretch>
            <a:fillRect/>
          </a:stretch>
        </p:blipFill>
        <p:spPr>
          <a:xfrm>
            <a:off x="3886200" y="4724400"/>
            <a:ext cx="1639888" cy="113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7380288" cy="576263"/>
          </a:xfrm>
          <a:gradFill rotWithShape="0">
            <a:gsLst>
              <a:gs pos="0">
                <a:srgbClr val="7999FF"/>
              </a:gs>
              <a:gs pos="50000">
                <a:schemeClr val="bg1"/>
              </a:gs>
              <a:gs pos="100000">
                <a:srgbClr val="7999FF"/>
              </a:gs>
            </a:gsLst>
            <a:lin ang="5400000" scaled="1"/>
          </a:gradFill>
        </p:spPr>
        <p:txBody>
          <a:bodyPr vert="horz" wrap="square" lIns="18000" tIns="10800" rIns="18000" bIns="1080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建立数学模型一般包括以下步骤：</a:t>
            </a:r>
            <a:endParaRPr kumimoji="0" lang="zh-CN" altLang="en-US" sz="5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2636838"/>
            <a:ext cx="3384550" cy="893762"/>
            <a:chOff x="0" y="0"/>
            <a:chExt cx="2132" cy="563"/>
          </a:xfrm>
        </p:grpSpPr>
        <p:sp>
          <p:nvSpPr>
            <p:cNvPr id="14358" name="Text Box 5"/>
            <p:cNvSpPr txBox="1"/>
            <p:nvPr/>
          </p:nvSpPr>
          <p:spPr>
            <a:xfrm>
              <a:off x="0" y="228"/>
              <a:ext cx="2132" cy="335"/>
            </a:xfrm>
            <a:prstGeom prst="rect">
              <a:avLst/>
            </a:prstGeom>
            <a:solidFill>
              <a:srgbClr val="CCFFFF"/>
            </a:solidFill>
            <a:ln w="12700" cap="sq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baseline="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提出合理的假设</a:t>
              </a:r>
            </a:p>
          </p:txBody>
        </p:sp>
        <p:sp>
          <p:nvSpPr>
            <p:cNvPr id="14359" name="Line 6"/>
            <p:cNvSpPr/>
            <p:nvPr/>
          </p:nvSpPr>
          <p:spPr>
            <a:xfrm>
              <a:off x="793" y="0"/>
              <a:ext cx="3" cy="228"/>
            </a:xfrm>
            <a:prstGeom prst="line">
              <a:avLst/>
            </a:prstGeom>
            <a:ln w="76200" cap="sq" cmpd="sng">
              <a:solidFill>
                <a:schemeClr val="bg2"/>
              </a:solidFill>
              <a:prstDash val="solid"/>
              <a:headEnd type="none" w="med" len="med"/>
              <a:tailEnd type="triangle" w="sm" len="sm"/>
            </a:ln>
          </p:spPr>
        </p:sp>
      </p:grpSp>
      <p:grpSp>
        <p:nvGrpSpPr>
          <p:cNvPr id="3" name="Group 7"/>
          <p:cNvGrpSpPr/>
          <p:nvPr/>
        </p:nvGrpSpPr>
        <p:grpSpPr>
          <a:xfrm>
            <a:off x="0" y="5514975"/>
            <a:ext cx="4608513" cy="1343025"/>
            <a:chOff x="0" y="0"/>
            <a:chExt cx="2903" cy="846"/>
          </a:xfrm>
        </p:grpSpPr>
        <p:sp>
          <p:nvSpPr>
            <p:cNvPr id="14356" name="Text Box 8"/>
            <p:cNvSpPr txBox="1"/>
            <p:nvPr/>
          </p:nvSpPr>
          <p:spPr>
            <a:xfrm>
              <a:off x="0" y="242"/>
              <a:ext cx="2903" cy="604"/>
            </a:xfrm>
            <a:prstGeom prst="rect">
              <a:avLst/>
            </a:prstGeom>
            <a:solidFill>
              <a:srgbClr val="CCFFFF"/>
            </a:solidFill>
            <a:ln w="12700" cap="sq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baseline="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通过进一步的实验或观察等，对模型进行检验或修正</a:t>
              </a:r>
            </a:p>
          </p:txBody>
        </p:sp>
        <p:sp>
          <p:nvSpPr>
            <p:cNvPr id="14357" name="Line 9"/>
            <p:cNvSpPr/>
            <p:nvPr/>
          </p:nvSpPr>
          <p:spPr>
            <a:xfrm>
              <a:off x="816" y="0"/>
              <a:ext cx="0" cy="243"/>
            </a:xfrm>
            <a:prstGeom prst="line">
              <a:avLst/>
            </a:prstGeom>
            <a:ln w="76200" cap="sq" cmpd="sng">
              <a:solidFill>
                <a:schemeClr val="bg2"/>
              </a:solidFill>
              <a:prstDash val="solid"/>
              <a:headEnd type="none" w="med" len="med"/>
              <a:tailEnd type="triangle" w="sm" len="sm"/>
            </a:ln>
          </p:spPr>
        </p:sp>
      </p:grpSp>
      <p:grpSp>
        <p:nvGrpSpPr>
          <p:cNvPr id="4" name="Group 10"/>
          <p:cNvGrpSpPr/>
          <p:nvPr/>
        </p:nvGrpSpPr>
        <p:grpSpPr>
          <a:xfrm>
            <a:off x="0" y="3573463"/>
            <a:ext cx="3708400" cy="1890712"/>
            <a:chOff x="0" y="0"/>
            <a:chExt cx="2336" cy="1191"/>
          </a:xfrm>
        </p:grpSpPr>
        <p:sp>
          <p:nvSpPr>
            <p:cNvPr id="14354" name="Text Box 11"/>
            <p:cNvSpPr txBox="1"/>
            <p:nvPr/>
          </p:nvSpPr>
          <p:spPr>
            <a:xfrm>
              <a:off x="0" y="318"/>
              <a:ext cx="2336" cy="873"/>
            </a:xfrm>
            <a:prstGeom prst="rect">
              <a:avLst/>
            </a:prstGeom>
            <a:solidFill>
              <a:srgbClr val="CCFFFF"/>
            </a:solidFill>
            <a:ln w="12700" cap="sq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baseline="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根据实验数据，用适当的数学形式对事物的性质进行表达</a:t>
              </a:r>
            </a:p>
          </p:txBody>
        </p:sp>
        <p:sp>
          <p:nvSpPr>
            <p:cNvPr id="14355" name="Line 12"/>
            <p:cNvSpPr/>
            <p:nvPr/>
          </p:nvSpPr>
          <p:spPr>
            <a:xfrm>
              <a:off x="793" y="0"/>
              <a:ext cx="0" cy="318"/>
            </a:xfrm>
            <a:prstGeom prst="line">
              <a:avLst/>
            </a:prstGeom>
            <a:ln w="76200" cap="sq" cmpd="sng">
              <a:solidFill>
                <a:schemeClr val="bg2"/>
              </a:solidFill>
              <a:prstDash val="solid"/>
              <a:headEnd type="none" w="med" len="med"/>
              <a:tailEnd type="triangle" w="sm" len="sm"/>
            </a:ln>
          </p:spPr>
        </p:sp>
      </p:grpSp>
      <p:sp>
        <p:nvSpPr>
          <p:cNvPr id="39949" name="Text Box 13"/>
          <p:cNvSpPr txBox="1"/>
          <p:nvPr/>
        </p:nvSpPr>
        <p:spPr>
          <a:xfrm>
            <a:off x="4500563" y="1773238"/>
            <a:ext cx="4321175" cy="57943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细胞每</a:t>
            </a:r>
            <a:r>
              <a:rPr lang="en-US" altLang="zh-CN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20min</a:t>
            </a:r>
            <a:r>
              <a:rPr lang="zh-CN" altLang="en-US" sz="32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分裂一次</a:t>
            </a:r>
          </a:p>
        </p:txBody>
      </p:sp>
      <p:sp>
        <p:nvSpPr>
          <p:cNvPr id="39950" name="Line 14"/>
          <p:cNvSpPr/>
          <p:nvPr/>
        </p:nvSpPr>
        <p:spPr>
          <a:xfrm>
            <a:off x="6588125" y="2420938"/>
            <a:ext cx="0" cy="287337"/>
          </a:xfrm>
          <a:prstGeom prst="line">
            <a:avLst/>
          </a:prstGeom>
          <a:ln w="666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1" name="Text Box 15"/>
          <p:cNvSpPr txBox="1"/>
          <p:nvPr/>
        </p:nvSpPr>
        <p:spPr>
          <a:xfrm>
            <a:off x="4427538" y="2708275"/>
            <a:ext cx="4537075" cy="137318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在资源和空间无限多的环境中，细菌种群的增长不受种群密度增加的影响</a:t>
            </a:r>
          </a:p>
        </p:txBody>
      </p:sp>
      <p:sp>
        <p:nvSpPr>
          <p:cNvPr id="39952" name="Line 16"/>
          <p:cNvSpPr/>
          <p:nvPr/>
        </p:nvSpPr>
        <p:spPr>
          <a:xfrm>
            <a:off x="6588125" y="4005263"/>
            <a:ext cx="0" cy="431800"/>
          </a:xfrm>
          <a:prstGeom prst="line">
            <a:avLst/>
          </a:prstGeom>
          <a:ln w="666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3" name="Rectangle 17"/>
          <p:cNvSpPr/>
          <p:nvPr/>
        </p:nvSpPr>
        <p:spPr>
          <a:xfrm>
            <a:off x="5003800" y="4437063"/>
            <a:ext cx="2592388" cy="57943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  <a:r>
              <a:rPr lang="zh-CN" altLang="en-US" sz="3200" b="1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＝２</a:t>
            </a:r>
            <a:r>
              <a:rPr lang="en-US" altLang="zh-CN" sz="3200" b="1" baseline="30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</a:p>
        </p:txBody>
      </p:sp>
      <p:sp>
        <p:nvSpPr>
          <p:cNvPr id="39954" name="Line 18"/>
          <p:cNvSpPr/>
          <p:nvPr/>
        </p:nvSpPr>
        <p:spPr>
          <a:xfrm>
            <a:off x="6659563" y="5013325"/>
            <a:ext cx="0" cy="431800"/>
          </a:xfrm>
          <a:prstGeom prst="line">
            <a:avLst/>
          </a:prstGeom>
          <a:ln w="666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5" name="Text Box 19"/>
          <p:cNvSpPr txBox="1"/>
          <p:nvPr/>
        </p:nvSpPr>
        <p:spPr>
          <a:xfrm>
            <a:off x="5364163" y="5445125"/>
            <a:ext cx="3600450" cy="137318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观察、统计细菌数量，对自己所建立的模型进行检验或修正</a:t>
            </a:r>
          </a:p>
        </p:txBody>
      </p:sp>
      <p:sp>
        <p:nvSpPr>
          <p:cNvPr id="39956" name="AutoShape 20"/>
          <p:cNvSpPr/>
          <p:nvPr/>
        </p:nvSpPr>
        <p:spPr>
          <a:xfrm>
            <a:off x="2771775" y="1989138"/>
            <a:ext cx="1512888" cy="144462"/>
          </a:xfrm>
          <a:prstGeom prst="leftRightArrow">
            <a:avLst>
              <a:gd name="adj1" fmla="val 50000"/>
              <a:gd name="adj2" fmla="val 209451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57" name="AutoShape 21"/>
          <p:cNvSpPr/>
          <p:nvPr/>
        </p:nvSpPr>
        <p:spPr>
          <a:xfrm>
            <a:off x="3419475" y="3141663"/>
            <a:ext cx="1008063" cy="144462"/>
          </a:xfrm>
          <a:prstGeom prst="leftRightArrow">
            <a:avLst>
              <a:gd name="adj1" fmla="val 50000"/>
              <a:gd name="adj2" fmla="val 13956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58" name="AutoShape 22"/>
          <p:cNvSpPr/>
          <p:nvPr/>
        </p:nvSpPr>
        <p:spPr>
          <a:xfrm>
            <a:off x="3708400" y="4581525"/>
            <a:ext cx="1223963" cy="144463"/>
          </a:xfrm>
          <a:prstGeom prst="leftRightArrow">
            <a:avLst>
              <a:gd name="adj1" fmla="val 50000"/>
              <a:gd name="adj2" fmla="val 16945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381110" y="1828842"/>
            <a:ext cx="1142970" cy="8381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59" name="AutoShape 23"/>
          <p:cNvSpPr/>
          <p:nvPr/>
        </p:nvSpPr>
        <p:spPr>
          <a:xfrm>
            <a:off x="4572000" y="6165850"/>
            <a:ext cx="792163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39" name="Text Box 3"/>
          <p:cNvSpPr txBox="1"/>
          <p:nvPr/>
        </p:nvSpPr>
        <p:spPr>
          <a:xfrm>
            <a:off x="152516" y="1676446"/>
            <a:ext cx="2771775" cy="958850"/>
          </a:xfrm>
          <a:prstGeom prst="rect">
            <a:avLst/>
          </a:prstGeom>
          <a:solidFill>
            <a:srgbClr val="CCFFFF"/>
          </a:solidFill>
          <a:ln w="12700" cap="sq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2" charset="-122"/>
              </a:rPr>
              <a:t>观察研究对象，提出问题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1" grpId="0" animBg="1"/>
      <p:bldP spid="39953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/>
          <p:nvPr/>
        </p:nvSpPr>
        <p:spPr>
          <a:xfrm>
            <a:off x="4800600" y="2438400"/>
            <a:ext cx="38862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baseline="0" dirty="0">
                <a:solidFill>
                  <a:srgbClr val="6600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　　</a:t>
            </a:r>
            <a:r>
              <a:rPr lang="zh-CN" alt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理想条件</a:t>
            </a:r>
            <a:r>
              <a:rPr lang="zh-CN" altLang="en-US" sz="3600" b="1" baseline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下，细菌数量会连续增长。自然界中有此类型吗？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28600" y="1839913"/>
            <a:ext cx="5319713" cy="4560887"/>
            <a:chOff x="1338" y="709"/>
            <a:chExt cx="3351" cy="2873"/>
          </a:xfrm>
        </p:grpSpPr>
        <p:grpSp>
          <p:nvGrpSpPr>
            <p:cNvPr id="3" name="Group 5"/>
            <p:cNvGrpSpPr/>
            <p:nvPr/>
          </p:nvGrpSpPr>
          <p:grpSpPr>
            <a:xfrm>
              <a:off x="1746" y="709"/>
              <a:ext cx="2450" cy="2540"/>
              <a:chOff x="1882" y="1117"/>
              <a:chExt cx="2268" cy="2469"/>
            </a:xfrm>
          </p:grpSpPr>
          <p:sp>
            <p:nvSpPr>
              <p:cNvPr id="15367" name="Rectangle 6"/>
              <p:cNvSpPr/>
              <p:nvPr/>
            </p:nvSpPr>
            <p:spPr>
              <a:xfrm>
                <a:off x="1882" y="1389"/>
                <a:ext cx="2041" cy="217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" name="Group 7"/>
              <p:cNvGrpSpPr/>
              <p:nvPr/>
            </p:nvGrpSpPr>
            <p:grpSpPr>
              <a:xfrm>
                <a:off x="1882" y="1117"/>
                <a:ext cx="2268" cy="2469"/>
                <a:chOff x="1837" y="1298"/>
                <a:chExt cx="1862" cy="2016"/>
              </a:xfrm>
            </p:grpSpPr>
            <p:sp>
              <p:nvSpPr>
                <p:cNvPr id="15369" name="Line 8"/>
                <p:cNvSpPr/>
                <p:nvPr/>
              </p:nvSpPr>
              <p:spPr>
                <a:xfrm flipV="1">
                  <a:off x="1837" y="1298"/>
                  <a:ext cx="0" cy="201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70" name="Line 9"/>
                <p:cNvSpPr/>
                <p:nvPr/>
              </p:nvSpPr>
              <p:spPr>
                <a:xfrm flipV="1">
                  <a:off x="1837" y="3294"/>
                  <a:ext cx="1862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5371" name="Freeform 10"/>
                <p:cNvSpPr/>
                <p:nvPr/>
              </p:nvSpPr>
              <p:spPr>
                <a:xfrm>
                  <a:off x="1837" y="1480"/>
                  <a:ext cx="1406" cy="1709"/>
                </a:xfrm>
                <a:custGeom>
                  <a:avLst/>
                  <a:gdLst>
                    <a:gd name="txL" fmla="*/ 0 w 1678"/>
                    <a:gd name="txT" fmla="*/ 0 h 1709"/>
                    <a:gd name="txR" fmla="*/ 1678 w 1678"/>
                    <a:gd name="txB" fmla="*/ 1709 h 1709"/>
                  </a:gdLst>
                  <a:ahLst/>
                  <a:cxnLst>
                    <a:cxn ang="0">
                      <a:pos x="0" y="1709"/>
                    </a:cxn>
                    <a:cxn ang="0">
                      <a:pos x="95" y="1676"/>
                    </a:cxn>
                    <a:cxn ang="0">
                      <a:pos x="230" y="1508"/>
                    </a:cxn>
                    <a:cxn ang="0">
                      <a:pos x="342" y="1232"/>
                    </a:cxn>
                    <a:cxn ang="0">
                      <a:pos x="436" y="716"/>
                    </a:cxn>
                    <a:cxn ang="0">
                      <a:pos x="487" y="0"/>
                    </a:cxn>
                  </a:cxnLst>
                  <a:rect l="txL" t="txT" r="txR" b="txB"/>
                  <a:pathLst>
                    <a:path w="1678" h="1709">
                      <a:moveTo>
                        <a:pt x="0" y="1709"/>
                      </a:moveTo>
                      <a:cubicBezTo>
                        <a:pt x="54" y="1704"/>
                        <a:pt x="194" y="1709"/>
                        <a:pt x="326" y="1676"/>
                      </a:cubicBezTo>
                      <a:cubicBezTo>
                        <a:pt x="458" y="1643"/>
                        <a:pt x="652" y="1582"/>
                        <a:pt x="794" y="1508"/>
                      </a:cubicBezTo>
                      <a:cubicBezTo>
                        <a:pt x="936" y="1434"/>
                        <a:pt x="1060" y="1364"/>
                        <a:pt x="1178" y="1232"/>
                      </a:cubicBezTo>
                      <a:cubicBezTo>
                        <a:pt x="1296" y="1100"/>
                        <a:pt x="1419" y="921"/>
                        <a:pt x="1502" y="716"/>
                      </a:cubicBezTo>
                      <a:cubicBezTo>
                        <a:pt x="1585" y="511"/>
                        <a:pt x="1641" y="149"/>
                        <a:pt x="1678" y="0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99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365" name="Text Box 11"/>
            <p:cNvSpPr txBox="1"/>
            <p:nvPr/>
          </p:nvSpPr>
          <p:spPr>
            <a:xfrm>
              <a:off x="4059" y="3294"/>
              <a:ext cx="63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 baseline="0" dirty="0">
                  <a:latin typeface="Tahoma" panose="020B0604030504040204" pitchFamily="34" charset="0"/>
                </a:rPr>
                <a:t>时间</a:t>
              </a:r>
            </a:p>
          </p:txBody>
        </p:sp>
        <p:sp>
          <p:nvSpPr>
            <p:cNvPr id="15366" name="Text Box 12"/>
            <p:cNvSpPr txBox="1"/>
            <p:nvPr/>
          </p:nvSpPr>
          <p:spPr>
            <a:xfrm>
              <a:off x="1338" y="1071"/>
              <a:ext cx="346" cy="96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r>
                <a:rPr lang="zh-CN" altLang="en-US" b="1" baseline="0" dirty="0">
                  <a:latin typeface="Tahoma" panose="020B0604030504040204" pitchFamily="34" charset="0"/>
                </a:rPr>
                <a:t>种群数量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rcRect t="6625" b="2480"/>
          <a:stretch>
            <a:fillRect/>
          </a:stretch>
        </p:blipFill>
        <p:spPr>
          <a:xfrm>
            <a:off x="0" y="285750"/>
            <a:ext cx="9144000" cy="5194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5435600" y="3959225"/>
            <a:ext cx="1319213" cy="808038"/>
            <a:chOff x="0" y="0"/>
            <a:chExt cx="1330" cy="1003"/>
          </a:xfrm>
        </p:grpSpPr>
        <p:pic>
          <p:nvPicPr>
            <p:cNvPr id="16483" name="Picture 4" descr="MCj01857840000[1]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3"/>
              <a:ext cx="559" cy="4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84" name="Picture 5" descr="MCj01857840000[1]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" y="0"/>
              <a:ext cx="559" cy="4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5" name="AutoShape 6"/>
            <p:cNvSpPr/>
            <p:nvPr/>
          </p:nvSpPr>
          <p:spPr>
            <a:xfrm rot="1790742">
              <a:off x="340" y="822"/>
              <a:ext cx="453" cy="181"/>
            </a:xfrm>
            <a:prstGeom prst="lef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600" b="1" baseline="0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6486" name="AutoShape 7"/>
            <p:cNvSpPr/>
            <p:nvPr/>
          </p:nvSpPr>
          <p:spPr>
            <a:xfrm rot="5400000">
              <a:off x="721" y="630"/>
              <a:ext cx="453" cy="181"/>
            </a:xfrm>
            <a:prstGeom prst="lef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600" b="1" baseline="0" dirty="0">
                <a:latin typeface="隶书" pitchFamily="49" charset="-122"/>
                <a:ea typeface="隶书" pitchFamily="49" charset="-122"/>
              </a:endParaRPr>
            </a:p>
          </p:txBody>
        </p:sp>
      </p:grpSp>
      <p:pic>
        <p:nvPicPr>
          <p:cNvPr id="13320" name="Picture 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7763" y="46577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125" y="44624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063" y="50387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525" y="475138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725" y="475138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588" y="41751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425" y="431958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38147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33829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1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525" y="31670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1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3" y="30940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2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30940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2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42465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163" y="38147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4" name="Picture 2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325" y="36703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Picture 2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025" y="36703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538" y="37433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2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313" y="33115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8" name="Picture 2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7352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9" name="Picture 2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638" y="23749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0" name="Picture 2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3800" y="20145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1" name="Picture 3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425" y="17986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Picture 3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52742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Picture 3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3" y="21590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4" name="Picture 3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838" y="31670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5" name="Picture 3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28781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6" name="Picture 3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163" y="25193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7" name="Picture 3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863" y="24463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8" name="Picture 3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862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9" name="Picture 3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825" y="417512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0" name="Picture 3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525" y="395922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1" name="Picture 4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688" y="38862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2" name="Picture 4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50" y="34544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3" name="Picture 4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588" y="27352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4" name="Picture 4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025" y="33829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5" name="Picture 4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563" y="26638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6" name="Picture 4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888" y="33829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7" name="Picture 4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163" y="35274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8" name="Picture 4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35988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9" name="Picture 4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450" y="28067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0" name="Picture 4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175" y="21590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1" name="Picture 5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15113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2" name="Picture 5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938" y="100647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3" name="Picture 5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538" y="9350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4" name="Picture 5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5" y="33829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5" name="Picture 5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050" y="28781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6" name="Picture 5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23018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7" name="Picture 5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18700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8" name="Picture 5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16541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9" name="Picture 5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143827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0" name="Picture 5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07791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1" name="Picture 6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713" y="41751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2" name="Picture 6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251936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3" name="Picture 6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0" y="24463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4" name="Picture 6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395922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5" name="Picture 6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450" y="32385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6" name="Picture 6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275" y="30226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7" name="Picture 6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613" y="34544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8" name="Picture 6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374332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9" name="Picture 6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538" y="41021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0" name="Picture 6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150" y="38147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1" name="Picture 7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33829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2" name="Picture 7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75" y="29511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3" name="Picture 7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28067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4" name="Picture 7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4463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5" name="Picture 7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600" y="20859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6" name="Picture 7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863" y="143827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7" name="Picture 7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25" y="17986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8" name="Picture 7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725" y="16541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9" name="Picture 7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64611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0" name="Picture 7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11509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1" name="Picture 8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272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2" name="Picture 8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75" y="2085975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3" name="Picture 8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375" y="25193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4" name="Picture 8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213" y="28781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5" name="Picture 8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538" y="25908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6" name="Picture 8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113" y="208597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7" name="Picture 8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938" y="15827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8" name="Picture 8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129381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99" name="Picture 8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663" y="5032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0" name="Picture 8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8400" y="5032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1" name="Picture 9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28067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2" name="Picture 9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163" y="3022600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3" name="Picture 9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3238500"/>
            <a:ext cx="45561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4" name="Picture 93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33829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5" name="Picture 94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675" y="64611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6" name="Picture 95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475" y="35258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7" name="Picture 96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21431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8" name="Picture 97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940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09" name="Picture 98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935038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0" name="Picture 99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575" y="3814763"/>
            <a:ext cx="455613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1" name="Picture 100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138" y="1293813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2" name="Picture 101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3" y="1798638"/>
            <a:ext cx="455612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3" name="Picture 102" descr="MCj0185784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3" y="1438275"/>
            <a:ext cx="455612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2" name="Rectangle 102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ctr"/>
          <a:lstStyle/>
          <a:p>
            <a:r>
              <a:rPr lang="zh-CN" altLang="en-US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实例</a:t>
            </a:r>
            <a:r>
              <a:rPr lang="en-US" altLang="zh-CN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baseline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澳大利亚本来并没有兔子。 </a:t>
            </a:r>
            <a:r>
              <a:rPr lang="en-US" altLang="zh-CN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1859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年，</a:t>
            </a:r>
            <a:r>
              <a:rPr lang="en-US" altLang="zh-CN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只欧洲野兔从英国被带到了澳大利亚。这些野兔发现自己来到了天堂。因为这里有茂盛的牧草，却没有鹰等天敌。这里的土壤疏松，打洞做窝非常方便。于是，兔子开始了几乎不受任何限制的大量繁殖。不到</a:t>
            </a:r>
            <a:r>
              <a:rPr lang="en-US" altLang="zh-CN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年，兔子的数量达到</a:t>
            </a:r>
            <a:r>
              <a:rPr lang="en-US" altLang="zh-CN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 </a:t>
            </a:r>
            <a:r>
              <a:rPr lang="zh-CN" altLang="en-US" sz="2800" b="1" baseline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亿只以上，遍布整个大陆。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2580</Words>
  <Application>Microsoft Office PowerPoint</Application>
  <PresentationFormat>全屏显示(4:3)</PresentationFormat>
  <Paragraphs>219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数学模型</vt:lpstr>
      <vt:lpstr>建立数学模型一般包括以下步骤：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15</cp:revision>
  <dcterms:modified xsi:type="dcterms:W3CDTF">2019-11-25T04:22:26Z</dcterms:modified>
</cp:coreProperties>
</file>