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  <p:sldMasterId id="2147483901" r:id="rId2"/>
  </p:sldMasterIdLst>
  <p:notesMasterIdLst>
    <p:notesMasterId r:id="rId35"/>
  </p:notesMasterIdLst>
  <p:sldIdLst>
    <p:sldId id="284" r:id="rId3"/>
    <p:sldId id="257" r:id="rId4"/>
    <p:sldId id="264" r:id="rId5"/>
    <p:sldId id="273" r:id="rId6"/>
    <p:sldId id="266" r:id="rId7"/>
    <p:sldId id="267" r:id="rId8"/>
    <p:sldId id="268" r:id="rId9"/>
    <p:sldId id="259" r:id="rId10"/>
    <p:sldId id="291" r:id="rId11"/>
    <p:sldId id="290" r:id="rId12"/>
    <p:sldId id="274" r:id="rId13"/>
    <p:sldId id="275" r:id="rId14"/>
    <p:sldId id="276" r:id="rId15"/>
    <p:sldId id="297" r:id="rId16"/>
    <p:sldId id="298" r:id="rId17"/>
    <p:sldId id="299" r:id="rId18"/>
    <p:sldId id="277" r:id="rId19"/>
    <p:sldId id="300" r:id="rId20"/>
    <p:sldId id="278" r:id="rId21"/>
    <p:sldId id="280" r:id="rId22"/>
    <p:sldId id="283" r:id="rId23"/>
    <p:sldId id="282" r:id="rId24"/>
    <p:sldId id="303" r:id="rId25"/>
    <p:sldId id="285" r:id="rId26"/>
    <p:sldId id="286" r:id="rId27"/>
    <p:sldId id="270" r:id="rId28"/>
    <p:sldId id="261" r:id="rId29"/>
    <p:sldId id="262" r:id="rId30"/>
    <p:sldId id="304" r:id="rId31"/>
    <p:sldId id="296" r:id="rId32"/>
    <p:sldId id="301" r:id="rId33"/>
    <p:sldId id="302" r:id="rId3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160D85"/>
    <a:srgbClr val="4503A5"/>
    <a:srgbClr val="33027C"/>
    <a:srgbClr val="FF6699"/>
    <a:srgbClr val="660066"/>
    <a:srgbClr val="CC0000"/>
    <a:srgbClr val="FF9933"/>
    <a:srgbClr val="EB03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0D94-CD88-4E53-B534-C625F5AA3AAF}" type="datetimeFigureOut">
              <a:rPr lang="zh-CN" altLang="en-US" smtClean="0"/>
              <a:t>2019/12/10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175B5-228D-4418-983B-BA7ADEB107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141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994C5CC3-99E0-4AB6-AA90-41347F66B750}" type="slidenum">
              <a:rPr lang="en-US" altLang="zh-CN">
                <a:solidFill>
                  <a:prstClr val="black"/>
                </a:solidFill>
              </a:rPr>
              <a:pPr eaLnBrk="1" hangingPunct="1"/>
              <a:t>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8240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12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512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12245F3-F63E-4F65-AD27-CE4BAE7B904D}" type="slidenum">
              <a:rPr lang="zh-CN" altLang="en-US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9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175B5-228D-4418-983B-BA7ADEB1077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67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让学生自己说哪些生命活动要消耗能量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175B5-228D-4418-983B-BA7ADEB1077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389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可逆反应：在同一条件下，既能向正反应方向进行，同时又能向逆反应的方向进行的反应，叫做可逆反应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(reversible reaction)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 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175B5-228D-4418-983B-BA7ADEB1077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9870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三磷酸腺苷和三磷酸腺苷二钠 其实是一样的 三磷酸腺苷二钠 只不过是把三磷酸腺苷 做成钠盐 增加了水溶性 有利于给药罢了。</a:t>
            </a: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三磷酸腺苷二钠是一种辅酶，是以一种核苷酸的衍生物，参与体内的脂肪、蛋白质、糖、核酸以及核苷酸的代谢。当体内吸收、分泌、肌肉收缩等需要能量的时候，三磷酸腺苷及分解成二磷酸腺苷以及磷酸基，同时释放出能量。三磷酸腺苷二钠能够穿透血脑屏障，能够提高神经细胞膜性结构的稳定性和重建能力，能够促进神经的再生长。主要是用于进行性的肌萎缩、脑出血后遗症、心功能不全、心肌的疾患以及肝炎等的辅助治疗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175B5-228D-4418-983B-BA7ADEB1077C}" type="slidenum">
              <a:rPr lang="zh-CN" altLang="en-US" smtClean="0">
                <a:solidFill>
                  <a:prstClr val="black"/>
                </a:solidFill>
              </a:rPr>
              <a:pPr/>
              <a:t>32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922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1953620"/>
      </p:ext>
    </p:extLst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9295548"/>
      </p:ext>
    </p:extLst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114565"/>
      </p:ext>
    </p:extLst>
  </p:cSld>
  <p:clrMapOvr>
    <a:masterClrMapping/>
  </p:clrMapOvr>
  <p:transition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6CB4-D484-49FA-861E-31975EB998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66403-48AA-4B31-ADD2-5F179C3028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A9226CB4-D484-49FA-861E-31975EB998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7F1A-14A4-4DEF-82EF-AEB6754300D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6CB4-D484-49FA-861E-31975EB998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46C7-34CD-42F1-8925-E749A3CADA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6CB4-D484-49FA-861E-31975EB998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6ED9-3EF4-4138-BB27-68C6A5B2A4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6CB4-D484-49FA-861E-31975EB998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30DA3-573B-4176-AD51-29613E61E9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6CB4-D484-49FA-861E-31975EB998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014F-C8C0-439B-9A1A-F2BC2D52CAF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6CB4-D484-49FA-861E-31975EB998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FBE0-72BC-4B45-B4C7-CB3F35A4FE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6CB4-D484-49FA-861E-31975EB998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E7E5-59CE-417A-9DC2-7BC0B80FE0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262"/>
      </p:ext>
    </p:extLst>
  </p:cSld>
  <p:clrMapOvr>
    <a:masterClrMapping/>
  </p:clrMapOvr>
  <p:transition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6CB4-D484-49FA-861E-31975EB998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FED1-F3B9-4016-9CE0-814032A47D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6CB4-D484-49FA-861E-31975EB998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043FA-DD34-4BBA-9DEA-CC82B8D7E4B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6CB4-D484-49FA-861E-31975EB998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D247-6FA8-4EDC-91D9-414A5C0F65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523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C2DBA8A-DC1C-4224-8F1A-2DB20540AE4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48517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58884673"/>
      </p:ext>
    </p:extLst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181181"/>
      </p:ext>
    </p:extLst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934976"/>
      </p:ext>
    </p:extLst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572922"/>
      </p:ext>
    </p:extLst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589800"/>
      </p:ext>
    </p:extLst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61935137"/>
      </p:ext>
    </p:extLst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79116250"/>
      </p:ext>
    </p:extLst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4" name="AutoShape 4"/>
          <p:cNvSpPr>
            <a:spLocks noChangeArrowheads="1"/>
          </p:cNvSpPr>
          <p:nvPr userDrawn="1"/>
        </p:nvSpPr>
        <p:spPr bwMode="auto">
          <a:xfrm>
            <a:off x="8226425" y="114300"/>
            <a:ext cx="647700" cy="287338"/>
          </a:xfrm>
          <a:prstGeom prst="bracketPair">
            <a:avLst>
              <a:gd name="adj" fmla="val 16667"/>
            </a:avLst>
          </a:prstGeom>
          <a:noFill/>
          <a:ln w="25400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b="1" smtClean="0">
              <a:solidFill>
                <a:srgbClr val="000000"/>
              </a:solidFill>
              <a:ea typeface="方正楷体简体" pitchFamily="65" charset="-122"/>
            </a:endParaRPr>
          </a:p>
        </p:txBody>
      </p:sp>
      <p:sp>
        <p:nvSpPr>
          <p:cNvPr id="189445" name="Rectangle 5">
            <a:hlinkClick r:id="rId13" action="ppaction://hlinksldjump"/>
          </p:cNvPr>
          <p:cNvSpPr>
            <a:spLocks noChangeArrowheads="1"/>
          </p:cNvSpPr>
          <p:nvPr userDrawn="1"/>
        </p:nvSpPr>
        <p:spPr bwMode="auto">
          <a:xfrm>
            <a:off x="8164513" y="4445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smtClean="0">
                <a:solidFill>
                  <a:srgbClr val="9966FF"/>
                </a:solidFill>
                <a:latin typeface="华文行楷" pitchFamily="2" charset="-122"/>
                <a:ea typeface="华文行楷" pitchFamily="2" charset="-122"/>
              </a:rPr>
              <a:t>返回</a:t>
            </a:r>
            <a:endParaRPr lang="en-US" altLang="zh-CN" sz="2400" smtClean="0">
              <a:solidFill>
                <a:srgbClr val="9966FF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144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宋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宋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宋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fld id="{11DF6C85-580E-49AA-8C0F-7282E851D184}" type="datetimeFigureOut">
              <a:rPr lang="en-US" smtClean="0"/>
              <a:pPr eaLnBrk="1" latinLnBrk="0" hangingPunct="1"/>
              <a:t>12/10/2019</a:t>
            </a:fld>
            <a:endParaRPr lang="en-US" sz="11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zh-CN" altLang="en-US" sz="11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algn="ctr" eaLnBrk="1" latinLnBrk="0" hangingPunct="1"/>
            <a:fld id="{6D95434A-1094-4C26-ADA4-1AB6210859AE}" type="slidenum">
              <a:rPr kumimoji="0" lang="en-US" smtClean="0"/>
              <a:pPr algn="ctr" eaLnBrk="1" latinLnBrk="0" hangingPunct="1"/>
              <a:t>‹#›</a:t>
            </a:fld>
            <a:endParaRPr kumimoji="0" lang="zh-CN" altLang="en-US" b="0" dirty="0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openxmlformats.org/officeDocument/2006/relationships/image" Target="../media/image16.wmf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ravel.network.com.tw:8118/tourguide/mtravel/firefly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b="1" dirty="0" smtClean="0"/>
              <a:t>课前准备</a:t>
            </a:r>
            <a:endParaRPr lang="zh-CN" altLang="en-US" sz="4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124744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endParaRPr lang="en-US" altLang="zh-CN" sz="4000" b="1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4000" b="1" dirty="0" smtClean="0"/>
              <a:t>生物必修</a:t>
            </a:r>
            <a:r>
              <a:rPr lang="en-US" altLang="zh-CN" sz="4000" b="1" dirty="0" smtClean="0"/>
              <a:t>1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4000" b="1" dirty="0" smtClean="0"/>
              <a:t>红笔黑笔</a:t>
            </a:r>
            <a:endParaRPr lang="en-US" altLang="zh-CN" sz="4000" b="1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4000" b="1" dirty="0" smtClean="0"/>
              <a:t>草稿纸</a:t>
            </a:r>
            <a:endParaRPr lang="en-US" altLang="zh-CN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16619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66"/>
          <p:cNvSpPr txBox="1">
            <a:spLocks noChangeArrowheads="1"/>
          </p:cNvSpPr>
          <p:nvPr/>
        </p:nvSpPr>
        <p:spPr bwMode="auto">
          <a:xfrm>
            <a:off x="180528" y="1243424"/>
            <a:ext cx="8963472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假如用         代表腺嘌呤、      代表核糖、          </a:t>
            </a:r>
            <a:endParaRPr lang="en-US" altLang="zh-CN" sz="3200" b="1" dirty="0" smtClean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、       代表磷酸基团，</a:t>
            </a:r>
            <a:r>
              <a:rPr lang="en-US" altLang="zh-CN" sz="32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32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代表普通磷酸键， </a:t>
            </a:r>
            <a:r>
              <a:rPr lang="en-US" altLang="zh-CN" sz="3200" b="1" dirty="0" smtClean="0">
                <a:solidFill>
                  <a:srgbClr val="FF2B2B"/>
                </a:solidFill>
                <a:latin typeface="Times New Roman" pitchFamily="18" charset="0"/>
                <a:ea typeface="华文中宋" pitchFamily="2" charset="-122"/>
              </a:rPr>
              <a:t>  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FF2B2B"/>
                </a:solidFill>
                <a:latin typeface="Times New Roman" pitchFamily="18" charset="0"/>
                <a:ea typeface="华文中宋" pitchFamily="2" charset="-122"/>
              </a:rPr>
              <a:t> </a:t>
            </a:r>
            <a:r>
              <a:rPr lang="en-US" altLang="zh-CN" sz="3200" b="1" dirty="0" smtClean="0">
                <a:solidFill>
                  <a:srgbClr val="FF2B2B"/>
                </a:solidFill>
                <a:latin typeface="Times New Roman" pitchFamily="18" charset="0"/>
                <a:ea typeface="华文中宋" pitchFamily="2" charset="-122"/>
              </a:rPr>
              <a:t>       </a:t>
            </a:r>
            <a:r>
              <a:rPr lang="zh-CN" altLang="en-US" sz="32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代表高能磷酸键，    </a:t>
            </a:r>
            <a:r>
              <a:rPr lang="en-US" altLang="zh-CN" sz="32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代表腺嘌呤与核糖之间的化学键，</a:t>
            </a:r>
            <a:r>
              <a:rPr lang="zh-CN" altLang="en-US" sz="32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请</a:t>
            </a:r>
            <a:r>
              <a:rPr lang="zh-CN" altLang="en-US" sz="32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尝试构建</a:t>
            </a:r>
            <a:r>
              <a:rPr lang="en-US" altLang="zh-CN" sz="32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ATP</a:t>
            </a:r>
            <a:r>
              <a:rPr lang="zh-CN" altLang="en-US" sz="32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的模型</a:t>
            </a:r>
            <a:r>
              <a:rPr lang="zh-CN" altLang="en-US" sz="36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500063" y="0"/>
            <a:ext cx="373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一、</a:t>
            </a:r>
            <a:r>
              <a:rPr lang="en-US" altLang="zh-CN" sz="3200" b="1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ATP</a:t>
            </a:r>
            <a:r>
              <a:rPr lang="zh-CN" altLang="en-US" sz="3200" b="1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的结构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39552" y="611977"/>
            <a:ext cx="2339975" cy="5847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prstClr val="black"/>
                </a:solidFill>
              </a:rPr>
              <a:t>拼一</a:t>
            </a:r>
            <a:r>
              <a:rPr lang="zh-CN" altLang="en-US" sz="3200" b="1" dirty="0">
                <a:solidFill>
                  <a:prstClr val="black"/>
                </a:solidFill>
              </a:rPr>
              <a:t>拼</a:t>
            </a:r>
            <a:endParaRPr lang="zh-CN" altLang="zh-CN" sz="3200" b="1" dirty="0" smtClean="0">
              <a:solidFill>
                <a:prstClr val="black"/>
              </a:solidFill>
            </a:endParaRPr>
          </a:p>
        </p:txBody>
      </p:sp>
      <p:sp>
        <p:nvSpPr>
          <p:cNvPr id="17431" name="AutoShape 5"/>
          <p:cNvSpPr>
            <a:spLocks noChangeArrowheads="1"/>
          </p:cNvSpPr>
          <p:nvPr/>
        </p:nvSpPr>
        <p:spPr bwMode="auto">
          <a:xfrm>
            <a:off x="5878909" y="1269703"/>
            <a:ext cx="1009650" cy="719137"/>
          </a:xfrm>
          <a:prstGeom prst="pentagon">
            <a:avLst/>
          </a:prstGeom>
          <a:solidFill>
            <a:srgbClr val="FF9933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zh-CN" sz="2800" b="1" smtClean="0">
              <a:solidFill>
                <a:srgbClr val="EEECE1"/>
              </a:solidFill>
              <a:latin typeface="Times New Roman" pitchFamily="18" charset="0"/>
            </a:endParaRPr>
          </a:p>
        </p:txBody>
      </p:sp>
      <p:sp>
        <p:nvSpPr>
          <p:cNvPr id="17432" name="Oval 22"/>
          <p:cNvSpPr>
            <a:spLocks noChangeArrowheads="1"/>
          </p:cNvSpPr>
          <p:nvPr/>
        </p:nvSpPr>
        <p:spPr bwMode="auto">
          <a:xfrm>
            <a:off x="995916" y="2097038"/>
            <a:ext cx="649288" cy="647700"/>
          </a:xfrm>
          <a:prstGeom prst="ellipse">
            <a:avLst/>
          </a:prstGeom>
          <a:solidFill>
            <a:srgbClr val="990099"/>
          </a:solidFill>
          <a:ln>
            <a:noFill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zh-CN" sz="3200" smtClean="0">
              <a:solidFill>
                <a:srgbClr val="EEECE1"/>
              </a:solidFill>
              <a:latin typeface="Times New Roman" pitchFamily="18" charset="0"/>
            </a:endParaRPr>
          </a:p>
        </p:txBody>
      </p:sp>
      <p:sp>
        <p:nvSpPr>
          <p:cNvPr id="17433" name="Rectangle 4"/>
          <p:cNvSpPr>
            <a:spLocks noChangeArrowheads="1"/>
          </p:cNvSpPr>
          <p:nvPr/>
        </p:nvSpPr>
        <p:spPr bwMode="auto">
          <a:xfrm>
            <a:off x="1765696" y="1267817"/>
            <a:ext cx="1368425" cy="576262"/>
          </a:xfrm>
          <a:prstGeom prst="rect">
            <a:avLst/>
          </a:prstGeom>
          <a:solidFill>
            <a:srgbClr val="EB03AE"/>
          </a:soli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prstClr val="black"/>
                </a:solidFill>
              </a:rPr>
              <a:t>   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43608" y="5284862"/>
            <a:ext cx="1152128" cy="592410"/>
          </a:xfrm>
          <a:prstGeom prst="rect">
            <a:avLst/>
          </a:prstGeom>
          <a:solidFill>
            <a:srgbClr val="EB03AE"/>
          </a:soli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 sz="1600">
              <a:solidFill>
                <a:prstClr val="black"/>
              </a:solidFill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2976835" y="5267796"/>
            <a:ext cx="1225550" cy="825500"/>
          </a:xfrm>
          <a:prstGeom prst="pentagon">
            <a:avLst/>
          </a:prstGeom>
          <a:solidFill>
            <a:srgbClr val="FF9933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zh-CN" sz="2800" b="1">
              <a:solidFill>
                <a:srgbClr val="EEECE1"/>
              </a:solidFill>
              <a:latin typeface="Times New Roman" pitchFamily="18" charset="0"/>
            </a:endParaRPr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 rot="-552548">
            <a:off x="2209298" y="5547023"/>
            <a:ext cx="762026" cy="130252"/>
          </a:xfrm>
          <a:prstGeom prst="line">
            <a:avLst/>
          </a:prstGeom>
          <a:noFill/>
          <a:ln w="88900" cap="sq">
            <a:solidFill>
              <a:schemeClr val="accent6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963960" y="5286152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prstClr val="black"/>
                </a:solidFill>
                <a:latin typeface="Verdana" pitchFamily="34" charset="0"/>
              </a:rPr>
              <a:t>腺嘌呤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118122" y="5490046"/>
            <a:ext cx="9953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smtClean="0">
                <a:solidFill>
                  <a:prstClr val="black"/>
                </a:solidFill>
                <a:latin typeface="Verdana" pitchFamily="34" charset="0"/>
              </a:rPr>
              <a:t>核糖</a:t>
            </a:r>
          </a:p>
        </p:txBody>
      </p:sp>
      <p:sp>
        <p:nvSpPr>
          <p:cNvPr id="39" name="Line 6"/>
          <p:cNvSpPr>
            <a:spLocks noChangeShapeType="1"/>
          </p:cNvSpPr>
          <p:nvPr/>
        </p:nvSpPr>
        <p:spPr bwMode="auto">
          <a:xfrm rot="-2472549">
            <a:off x="4182630" y="5417747"/>
            <a:ext cx="509981" cy="99605"/>
          </a:xfrm>
          <a:prstGeom prst="line">
            <a:avLst/>
          </a:prstGeom>
          <a:noFill/>
          <a:ln w="88900" cap="sq">
            <a:solidFill>
              <a:srgbClr val="FF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0" name="Line 6"/>
          <p:cNvSpPr>
            <a:spLocks noChangeShapeType="1"/>
          </p:cNvSpPr>
          <p:nvPr/>
        </p:nvSpPr>
        <p:spPr bwMode="auto">
          <a:xfrm rot="-852549">
            <a:off x="4718322" y="5270971"/>
            <a:ext cx="512763" cy="136525"/>
          </a:xfrm>
          <a:prstGeom prst="line">
            <a:avLst/>
          </a:prstGeom>
          <a:noFill/>
          <a:ln w="88900" cap="sq">
            <a:solidFill>
              <a:srgbClr val="FF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8" name="Line 6"/>
          <p:cNvSpPr>
            <a:spLocks noChangeShapeType="1"/>
          </p:cNvSpPr>
          <p:nvPr/>
        </p:nvSpPr>
        <p:spPr bwMode="auto">
          <a:xfrm rot="-852549">
            <a:off x="5042967" y="2352625"/>
            <a:ext cx="512763" cy="136525"/>
          </a:xfrm>
          <a:prstGeom prst="line">
            <a:avLst/>
          </a:prstGeom>
          <a:noFill/>
          <a:ln w="88900" cap="sq">
            <a:solidFill>
              <a:srgbClr val="FF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</a:endParaRP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430560" y="2481210"/>
            <a:ext cx="533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000" b="1" dirty="0" smtClean="0">
                <a:solidFill>
                  <a:srgbClr val="160D85"/>
                </a:solidFill>
                <a:latin typeface="Times New Roman" pitchFamily="18" charset="0"/>
                <a:ea typeface="华文中宋" pitchFamily="2" charset="-122"/>
              </a:rPr>
              <a:t>~</a:t>
            </a:r>
          </a:p>
        </p:txBody>
      </p:sp>
      <p:sp>
        <p:nvSpPr>
          <p:cNvPr id="30" name="Oval 22"/>
          <p:cNvSpPr>
            <a:spLocks noChangeArrowheads="1"/>
          </p:cNvSpPr>
          <p:nvPr/>
        </p:nvSpPr>
        <p:spPr bwMode="auto">
          <a:xfrm>
            <a:off x="5239998" y="5015383"/>
            <a:ext cx="649288" cy="647700"/>
          </a:xfrm>
          <a:prstGeom prst="ellipse">
            <a:avLst/>
          </a:prstGeom>
          <a:solidFill>
            <a:srgbClr val="990099"/>
          </a:solidFill>
          <a:ln>
            <a:noFill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rgbClr val="EEECE1"/>
                </a:solidFill>
                <a:latin typeface="Times New Roman" pitchFamily="18" charset="0"/>
              </a:rPr>
              <a:t>P</a:t>
            </a:r>
            <a:endParaRPr lang="zh-CN" altLang="zh-CN" sz="3200" dirty="0">
              <a:solidFill>
                <a:srgbClr val="EEECE1"/>
              </a:solidFill>
              <a:latin typeface="Times New Roman" pitchFamily="18" charset="0"/>
            </a:endParaRPr>
          </a:p>
        </p:txBody>
      </p:sp>
      <p:sp>
        <p:nvSpPr>
          <p:cNvPr id="37" name="Line 6"/>
          <p:cNvSpPr>
            <a:spLocks noChangeShapeType="1"/>
          </p:cNvSpPr>
          <p:nvPr/>
        </p:nvSpPr>
        <p:spPr bwMode="auto">
          <a:xfrm rot="-852549">
            <a:off x="4671176" y="3114153"/>
            <a:ext cx="512763" cy="136525"/>
          </a:xfrm>
          <a:prstGeom prst="line">
            <a:avLst/>
          </a:prstGeom>
          <a:noFill/>
          <a:ln w="88900" cap="sq">
            <a:solidFill>
              <a:schemeClr val="accent6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</a:endParaRPr>
          </a:p>
        </p:txBody>
      </p:sp>
      <p:sp>
        <p:nvSpPr>
          <p:cNvPr id="38" name="Oval 22"/>
          <p:cNvSpPr>
            <a:spLocks noChangeArrowheads="1"/>
          </p:cNvSpPr>
          <p:nvPr/>
        </p:nvSpPr>
        <p:spPr bwMode="auto">
          <a:xfrm>
            <a:off x="6515000" y="5013176"/>
            <a:ext cx="649288" cy="647700"/>
          </a:xfrm>
          <a:prstGeom prst="ellipse">
            <a:avLst/>
          </a:prstGeom>
          <a:solidFill>
            <a:srgbClr val="990099"/>
          </a:solidFill>
          <a:ln>
            <a:noFill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rgbClr val="EEECE1"/>
                </a:solidFill>
                <a:latin typeface="Times New Roman" pitchFamily="18" charset="0"/>
              </a:rPr>
              <a:t>P</a:t>
            </a:r>
            <a:endParaRPr lang="zh-CN" altLang="zh-CN" sz="3200" dirty="0">
              <a:solidFill>
                <a:srgbClr val="EEECE1"/>
              </a:solidFill>
              <a:latin typeface="Times New Roman" pitchFamily="18" charset="0"/>
            </a:endParaRPr>
          </a:p>
        </p:txBody>
      </p:sp>
      <p:sp>
        <p:nvSpPr>
          <p:cNvPr id="41" name="Oval 22"/>
          <p:cNvSpPr>
            <a:spLocks noChangeArrowheads="1"/>
          </p:cNvSpPr>
          <p:nvPr/>
        </p:nvSpPr>
        <p:spPr bwMode="auto">
          <a:xfrm>
            <a:off x="7883152" y="5013176"/>
            <a:ext cx="649288" cy="647700"/>
          </a:xfrm>
          <a:prstGeom prst="ellipse">
            <a:avLst/>
          </a:prstGeom>
          <a:solidFill>
            <a:srgbClr val="990099"/>
          </a:solidFill>
          <a:ln>
            <a:noFill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rgbClr val="EEECE1"/>
                </a:solidFill>
                <a:latin typeface="Times New Roman" pitchFamily="18" charset="0"/>
              </a:rPr>
              <a:t>P</a:t>
            </a:r>
            <a:endParaRPr lang="zh-CN" altLang="zh-CN" sz="3200" dirty="0">
              <a:solidFill>
                <a:srgbClr val="EEECE1"/>
              </a:solidFill>
              <a:latin typeface="Times New Roman" pitchFamily="18" charset="0"/>
            </a:endParaRPr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5838800" y="4581128"/>
            <a:ext cx="533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000" b="1" dirty="0" smtClean="0">
                <a:solidFill>
                  <a:srgbClr val="160D85"/>
                </a:solidFill>
                <a:latin typeface="Times New Roman" pitchFamily="18" charset="0"/>
                <a:ea typeface="华文中宋" pitchFamily="2" charset="-122"/>
              </a:rPr>
              <a:t>~</a:t>
            </a:r>
          </a:p>
        </p:txBody>
      </p:sp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7134944" y="4581128"/>
            <a:ext cx="533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000" b="1" dirty="0" smtClean="0">
                <a:solidFill>
                  <a:srgbClr val="160D85"/>
                </a:solidFill>
                <a:latin typeface="Times New Roman" pitchFamily="18" charset="0"/>
                <a:ea typeface="华文中宋" pitchFamily="2" charset="-122"/>
              </a:rPr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18615134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4" grpId="0"/>
      <p:bldP spid="25" grpId="0"/>
      <p:bldP spid="39" grpId="0" animBg="1"/>
      <p:bldP spid="40" grpId="0" animBg="1"/>
      <p:bldP spid="28" grpId="0" animBg="1"/>
      <p:bldP spid="29" grpId="0"/>
      <p:bldP spid="30" grpId="0" animBg="1"/>
      <p:bldP spid="37" grpId="0" animBg="1"/>
      <p:bldP spid="38" grpId="0" animBg="1"/>
      <p:bldP spid="41" grpId="0" animBg="1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组合 2"/>
          <p:cNvGrpSpPr>
            <a:grpSpLocks/>
          </p:cNvGrpSpPr>
          <p:nvPr/>
        </p:nvGrpSpPr>
        <p:grpSpPr bwMode="auto">
          <a:xfrm>
            <a:off x="482600" y="4954563"/>
            <a:ext cx="2547938" cy="723900"/>
            <a:chOff x="228715" y="5729917"/>
            <a:chExt cx="2547450" cy="723270"/>
          </a:xfrm>
        </p:grpSpPr>
        <p:pic>
          <p:nvPicPr>
            <p:cNvPr id="49192" name="Picture 3" descr="U6}IG0_[QB(B$)C(9QZANR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001"/>
            <a:stretch>
              <a:fillRect/>
            </a:stretch>
          </p:blipFill>
          <p:spPr bwMode="auto">
            <a:xfrm>
              <a:off x="228715" y="5730124"/>
              <a:ext cx="2057345" cy="72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93" name="Picture 3" descr="U6}IG0_[QB(B$)C(9QZANR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66" r="10001"/>
            <a:stretch>
              <a:fillRect/>
            </a:stretch>
          </p:blipFill>
          <p:spPr bwMode="auto">
            <a:xfrm>
              <a:off x="2242780" y="5729917"/>
              <a:ext cx="533385" cy="72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9191" name="Picture 44" descr="5ZYYMN@87ILYL$W]$)M(2A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8" y="1704950"/>
            <a:ext cx="1295400" cy="790575"/>
          </a:xfrm>
          <a:noFill/>
        </p:spPr>
      </p:pic>
      <p:pic>
        <p:nvPicPr>
          <p:cNvPr id="49155" name="Picture 2" descr="([DKYP030PK@}~FH(6}YXQ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275" y="2857475"/>
            <a:ext cx="1871663" cy="863600"/>
          </a:xfrm>
          <a:noFill/>
        </p:spPr>
      </p:pic>
      <p:pic>
        <p:nvPicPr>
          <p:cNvPr id="49156" name="Picture 3" descr="U6}IG0_[QB(B$)C(9QZANRH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275" y="3792513"/>
            <a:ext cx="2735263" cy="865187"/>
          </a:xfrm>
          <a:noFill/>
        </p:spPr>
      </p:pic>
      <p:graphicFrame>
        <p:nvGraphicFramePr>
          <p:cNvPr id="15413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298270"/>
              </p:ext>
            </p:extLst>
          </p:nvPr>
        </p:nvGraphicFramePr>
        <p:xfrm>
          <a:off x="228600" y="620688"/>
          <a:ext cx="8816975" cy="5154614"/>
        </p:xfrm>
        <a:graphic>
          <a:graphicData uri="http://schemas.openxmlformats.org/drawingml/2006/table">
            <a:tbl>
              <a:tblPr/>
              <a:tblGrid>
                <a:gridCol w="2819364"/>
                <a:gridCol w="1442824"/>
                <a:gridCol w="3364885"/>
                <a:gridCol w="1189902"/>
              </a:tblGrid>
              <a:tr h="1030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图示</a:t>
                      </a:r>
                    </a:p>
                  </a:txBody>
                  <a:tcPr marL="91441" marR="9144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结构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简式</a:t>
                      </a:r>
                    </a:p>
                  </a:txBody>
                  <a:tcPr marL="91441" marR="9144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中文名称</a:t>
                      </a:r>
                    </a:p>
                  </a:txBody>
                  <a:tcPr marL="91441" marR="9144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英文缩写</a:t>
                      </a:r>
                    </a:p>
                  </a:txBody>
                  <a:tcPr marL="91441" marR="9144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L="91441" marR="9144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L="91441" marR="9144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腺嘌呤核苷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（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腺苷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）</a:t>
                      </a:r>
                    </a:p>
                  </a:txBody>
                  <a:tcPr marL="91441" marR="9144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A</a:t>
                      </a:r>
                    </a:p>
                  </a:txBody>
                  <a:tcPr marL="91441" marR="9144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L="91441" marR="9144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A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Times New Roman" panose="02020603050405020304" pitchFamily="18" charset="0"/>
                        </a:rPr>
                        <a:t>–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P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L="91441" marR="9144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腺嘌呤核糖核苷酸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（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一磷酸腺苷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）</a:t>
                      </a:r>
                    </a:p>
                  </a:txBody>
                  <a:tcPr marL="91441" marR="9144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AMP</a:t>
                      </a:r>
                    </a:p>
                  </a:txBody>
                  <a:tcPr marL="91441" marR="9144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1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L="91441" marR="9144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A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Times New Roman" panose="02020603050405020304" pitchFamily="18" charset="0"/>
                        </a:rPr>
                        <a:t>–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P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～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Times New Roman" panose="02020603050405020304" pitchFamily="18" charset="0"/>
                        </a:rPr>
                        <a:t>P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Times New Roman" panose="02020603050405020304" pitchFamily="18" charset="0"/>
                      </a:endParaRPr>
                    </a:p>
                  </a:txBody>
                  <a:tcPr marL="91441" marR="9144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二磷酸腺苷</a:t>
                      </a:r>
                    </a:p>
                  </a:txBody>
                  <a:tcPr marL="91441" marR="9144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ADP</a:t>
                      </a:r>
                    </a:p>
                  </a:txBody>
                  <a:tcPr marL="91441" marR="9144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1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L="91441" marR="9144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A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Times New Roman" panose="02020603050405020304" pitchFamily="18" charset="0"/>
                        </a:rPr>
                        <a:t>-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P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～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Times New Roman" panose="02020603050405020304" pitchFamily="18" charset="0"/>
                        </a:rPr>
                        <a:t>P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～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Times New Roman" panose="02020603050405020304" pitchFamily="18" charset="0"/>
                        </a:rPr>
                        <a:t>P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Times New Roman" panose="02020603050405020304" pitchFamily="18" charset="0"/>
                      </a:endParaRPr>
                    </a:p>
                  </a:txBody>
                  <a:tcPr marL="91441" marR="9144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三磷酸腺苷</a:t>
                      </a:r>
                    </a:p>
                  </a:txBody>
                  <a:tcPr marL="91441" marR="9144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ATP</a:t>
                      </a:r>
                    </a:p>
                  </a:txBody>
                  <a:tcPr marL="91441" marR="9144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190" name="Line 42"/>
          <p:cNvSpPr>
            <a:spLocks noChangeShapeType="1"/>
          </p:cNvSpPr>
          <p:nvPr/>
        </p:nvSpPr>
        <p:spPr bwMode="auto">
          <a:xfrm>
            <a:off x="3048000" y="1704950"/>
            <a:ext cx="144780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346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思考</a:t>
            </a:r>
            <a:endParaRPr lang="zh-CN" altLang="en-US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31242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kumimoji="1" lang="zh-CN" altLang="en-US" sz="2800" b="1" dirty="0" smtClean="0"/>
              <a:t>（</a:t>
            </a:r>
            <a:r>
              <a:rPr kumimoji="1" lang="en-US" altLang="zh-CN" sz="2800" b="1" dirty="0" smtClean="0"/>
              <a:t>1</a:t>
            </a:r>
            <a:r>
              <a:rPr kumimoji="1" lang="zh-CN" altLang="en-US" sz="2800" b="1" dirty="0" smtClean="0"/>
              <a:t>）一</a:t>
            </a:r>
            <a:r>
              <a:rPr kumimoji="1" lang="zh-CN" altLang="en-US" sz="2800" b="1" dirty="0"/>
              <a:t>个成年人在安静的状态下，</a:t>
            </a:r>
            <a:r>
              <a:rPr kumimoji="1" lang="en-US" altLang="zh-CN" sz="2800" b="1" dirty="0"/>
              <a:t>24h</a:t>
            </a:r>
            <a:r>
              <a:rPr kumimoji="1" lang="zh-CN" altLang="en-US" sz="2800" b="1" dirty="0"/>
              <a:t>内竟有</a:t>
            </a:r>
            <a:r>
              <a:rPr kumimoji="1" lang="en-US" altLang="zh-CN" sz="2800" b="1" dirty="0"/>
              <a:t>40kg</a:t>
            </a:r>
            <a:r>
              <a:rPr kumimoji="1" lang="zh-CN" altLang="en-US" sz="2800" b="1" dirty="0"/>
              <a:t>的</a:t>
            </a:r>
            <a:r>
              <a:rPr kumimoji="1" lang="en-US" altLang="zh-CN" sz="2800" b="1" dirty="0"/>
              <a:t>ATP</a:t>
            </a:r>
            <a:r>
              <a:rPr kumimoji="1" lang="zh-CN" altLang="en-US" sz="2800" b="1" dirty="0"/>
              <a:t>水解</a:t>
            </a:r>
            <a:r>
              <a:rPr kumimoji="1" lang="zh-CN" altLang="en-US" sz="2800" b="1" dirty="0" smtClean="0"/>
              <a:t>。</a:t>
            </a:r>
            <a:endParaRPr kumimoji="1" lang="en-US" altLang="zh-CN" sz="2800" b="1" dirty="0" smtClean="0"/>
          </a:p>
          <a:p>
            <a:pPr>
              <a:lnSpc>
                <a:spcPct val="120000"/>
              </a:lnSpc>
              <a:buFontTx/>
              <a:buNone/>
            </a:pPr>
            <a:r>
              <a:rPr kumimoji="1" lang="zh-CN" altLang="en-US" sz="2800" b="1" dirty="0" smtClean="0"/>
              <a:t>（</a:t>
            </a:r>
            <a:r>
              <a:rPr kumimoji="1" lang="en-US" altLang="zh-CN" sz="2800" b="1" dirty="0" smtClean="0"/>
              <a:t>2</a:t>
            </a:r>
            <a:r>
              <a:rPr kumimoji="1" lang="zh-CN" altLang="en-US" sz="2800" b="1" dirty="0" smtClean="0"/>
              <a:t>）一个人</a:t>
            </a:r>
            <a:r>
              <a:rPr kumimoji="1" lang="zh-CN" altLang="en-US" sz="2800" b="1" dirty="0"/>
              <a:t>在剧烈运动状态下，每分钟约有</a:t>
            </a:r>
            <a:r>
              <a:rPr kumimoji="1" lang="en-US" altLang="zh-CN" sz="2800" b="1" dirty="0"/>
              <a:t>0.5kg</a:t>
            </a:r>
            <a:r>
              <a:rPr kumimoji="1" lang="zh-CN" altLang="en-US" sz="2800" b="1" dirty="0"/>
              <a:t>的</a:t>
            </a:r>
            <a:r>
              <a:rPr kumimoji="1" lang="en-US" altLang="zh-CN" sz="2800" b="1" dirty="0"/>
              <a:t>ATP</a:t>
            </a:r>
            <a:r>
              <a:rPr kumimoji="1" lang="zh-CN" altLang="en-US" sz="2800" b="1" dirty="0"/>
              <a:t>分解释放能量，供运动所需</a:t>
            </a:r>
            <a:r>
              <a:rPr kumimoji="1" lang="zh-CN" altLang="en-US" sz="2800" b="1" dirty="0" smtClean="0"/>
              <a:t>。</a:t>
            </a:r>
            <a:endParaRPr kumimoji="1" lang="en-US" altLang="zh-CN" sz="2800" b="1" dirty="0" smtClean="0"/>
          </a:p>
          <a:p>
            <a:pPr>
              <a:lnSpc>
                <a:spcPct val="120000"/>
              </a:lnSpc>
              <a:buFontTx/>
              <a:buNone/>
            </a:pPr>
            <a:r>
              <a:rPr kumimoji="1" lang="zh-CN" altLang="en-US" sz="2800" b="1" dirty="0" smtClean="0"/>
              <a:t>（</a:t>
            </a:r>
            <a:r>
              <a:rPr kumimoji="1" lang="en-US" altLang="zh-CN" sz="2800" b="1" dirty="0" smtClean="0"/>
              <a:t>3</a:t>
            </a:r>
            <a:r>
              <a:rPr kumimoji="1" lang="zh-CN" altLang="en-US" sz="2800" b="1" dirty="0" smtClean="0"/>
              <a:t>）</a:t>
            </a:r>
            <a:r>
              <a:rPr kumimoji="1" lang="zh-CN" altLang="zh-CN" sz="2800" b="1" dirty="0" smtClean="0"/>
              <a:t>正常人</a:t>
            </a:r>
            <a:r>
              <a:rPr kumimoji="1" lang="zh-CN" altLang="zh-CN" sz="2800" b="1" dirty="0"/>
              <a:t>体细胞中</a:t>
            </a:r>
            <a:r>
              <a:rPr kumimoji="1" lang="en-US" altLang="zh-CN" sz="2800" b="1" dirty="0"/>
              <a:t>ATP</a:t>
            </a:r>
            <a:r>
              <a:rPr kumimoji="1" lang="zh-CN" altLang="zh-CN" sz="2800" b="1" dirty="0"/>
              <a:t>和</a:t>
            </a:r>
            <a:r>
              <a:rPr kumimoji="1" lang="en-US" altLang="zh-CN" sz="2800" b="1" dirty="0"/>
              <a:t>ADP</a:t>
            </a:r>
            <a:r>
              <a:rPr kumimoji="1" lang="zh-CN" altLang="zh-CN" sz="2800" b="1" dirty="0"/>
              <a:t>的总量仅有</a:t>
            </a:r>
            <a:r>
              <a:rPr kumimoji="1" lang="en-US" altLang="zh-CN" sz="2800" b="1" dirty="0"/>
              <a:t>2</a:t>
            </a:r>
            <a:r>
              <a:rPr kumimoji="1" lang="zh-CN" altLang="zh-CN" sz="2800" b="1" dirty="0"/>
              <a:t>—</a:t>
            </a:r>
            <a:r>
              <a:rPr kumimoji="1" lang="en-US" altLang="zh-CN" sz="2800" b="1" dirty="0"/>
              <a:t>10mg</a:t>
            </a:r>
            <a:r>
              <a:rPr kumimoji="1" lang="zh-CN" altLang="en-US" sz="2800" b="1" dirty="0"/>
              <a:t>。</a:t>
            </a:r>
            <a:r>
              <a:rPr kumimoji="1" lang="zh-CN" altLang="en-US" sz="2800" b="1" dirty="0" smtClean="0"/>
              <a:t>这些说明</a:t>
            </a:r>
            <a:r>
              <a:rPr kumimoji="1" lang="zh-CN" altLang="en-US" sz="2800" b="1" dirty="0"/>
              <a:t>什么？</a:t>
            </a: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228600" y="4666456"/>
            <a:ext cx="835183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CC0000"/>
                </a:solidFill>
                <a:latin typeface="Verdana" pitchFamily="34" charset="0"/>
              </a:rPr>
              <a:t>     ATP</a:t>
            </a:r>
            <a:r>
              <a:rPr lang="zh-CN" altLang="en-US" sz="3200" b="1" dirty="0">
                <a:solidFill>
                  <a:srgbClr val="CC0000"/>
                </a:solidFill>
                <a:latin typeface="Verdana" pitchFamily="34" charset="0"/>
              </a:rPr>
              <a:t>在细胞内的含量很少，但转化速率很快</a:t>
            </a:r>
            <a:r>
              <a:rPr lang="zh-CN" altLang="en-US" sz="3200" b="1" dirty="0" smtClean="0">
                <a:solidFill>
                  <a:srgbClr val="CC0000"/>
                </a:solidFill>
                <a:latin typeface="Verdana" pitchFamily="34" charset="0"/>
              </a:rPr>
              <a:t>，时刻不停地发生并处于动态平衡当中，从而</a:t>
            </a:r>
            <a:r>
              <a:rPr lang="zh-CN" altLang="en-US" sz="3200" b="1" dirty="0">
                <a:solidFill>
                  <a:srgbClr val="CC0000"/>
                </a:solidFill>
                <a:latin typeface="Verdana" pitchFamily="34" charset="0"/>
              </a:rPr>
              <a:t>保证细胞内能量的</a:t>
            </a:r>
            <a:r>
              <a:rPr lang="zh-CN" altLang="en-US" sz="3200" b="1" dirty="0" smtClean="0">
                <a:solidFill>
                  <a:srgbClr val="CC0000"/>
                </a:solidFill>
                <a:latin typeface="Verdana" pitchFamily="34" charset="0"/>
              </a:rPr>
              <a:t>需求。</a:t>
            </a:r>
            <a:endParaRPr lang="zh-CN" altLang="en-US" sz="3200" b="1" dirty="0">
              <a:solidFill>
                <a:srgbClr val="CC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1315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>
            <a:spLocks noChangeArrowheads="1"/>
          </p:cNvSpPr>
          <p:nvPr/>
        </p:nvSpPr>
        <p:spPr bwMode="auto">
          <a:xfrm>
            <a:off x="107504" y="214313"/>
            <a:ext cx="88566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36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二</a:t>
            </a:r>
            <a:r>
              <a:rPr lang="zh-CN" altLang="en-US" sz="36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、</a:t>
            </a:r>
            <a:r>
              <a:rPr lang="en-US" altLang="zh-CN" sz="36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ATP</a:t>
            </a:r>
            <a:r>
              <a:rPr lang="zh-CN" altLang="en-US" sz="36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和</a:t>
            </a:r>
            <a:r>
              <a:rPr lang="en-US" altLang="zh-CN" sz="36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ADP</a:t>
            </a:r>
            <a:r>
              <a:rPr lang="zh-CN" altLang="en-US" sz="36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可以相互转化</a:t>
            </a:r>
          </a:p>
        </p:txBody>
      </p:sp>
      <p:grpSp>
        <p:nvGrpSpPr>
          <p:cNvPr id="10242" name="Group 3"/>
          <p:cNvGrpSpPr>
            <a:grpSpLocks/>
          </p:cNvGrpSpPr>
          <p:nvPr/>
        </p:nvGrpSpPr>
        <p:grpSpPr bwMode="auto">
          <a:xfrm>
            <a:off x="6734175" y="1269653"/>
            <a:ext cx="2338388" cy="1584325"/>
            <a:chOff x="4368" y="2638"/>
            <a:chExt cx="1152" cy="672"/>
          </a:xfrm>
        </p:grpSpPr>
        <p:sp>
          <p:nvSpPr>
            <p:cNvPr id="10243" name="Line 4"/>
            <p:cNvSpPr>
              <a:spLocks noChangeShapeType="1"/>
            </p:cNvSpPr>
            <p:nvPr/>
          </p:nvSpPr>
          <p:spPr bwMode="auto">
            <a:xfrm rot="-5077445">
              <a:off x="4468" y="2737"/>
              <a:ext cx="144" cy="383"/>
            </a:xfrm>
            <a:prstGeom prst="line">
              <a:avLst/>
            </a:prstGeom>
            <a:noFill/>
            <a:ln w="142875">
              <a:solidFill>
                <a:srgbClr val="00001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0244" name="AutoShape 5"/>
            <p:cNvSpPr>
              <a:spLocks noChangeArrowheads="1"/>
            </p:cNvSpPr>
            <p:nvPr/>
          </p:nvSpPr>
          <p:spPr bwMode="auto">
            <a:xfrm>
              <a:off x="4704" y="2638"/>
              <a:ext cx="816" cy="672"/>
            </a:xfrm>
            <a:prstGeom prst="irregularSeal1">
              <a:avLst/>
            </a:prstGeom>
            <a:solidFill>
              <a:srgbClr val="FFFF00"/>
            </a:solidFill>
            <a:ln w="12700" cap="sq">
              <a:solidFill>
                <a:srgbClr val="3399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smtClean="0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</a:rPr>
                <a:t>能量</a:t>
              </a:r>
              <a:r>
                <a:rPr lang="en-US" altLang="zh-CN" sz="2800" b="1" smtClean="0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</a:rPr>
                <a:t>(1)</a:t>
              </a:r>
            </a:p>
          </p:txBody>
        </p:sp>
      </p:grpSp>
      <p:grpSp>
        <p:nvGrpSpPr>
          <p:cNvPr id="10245" name="Group 6"/>
          <p:cNvGrpSpPr>
            <a:grpSpLocks/>
          </p:cNvGrpSpPr>
          <p:nvPr/>
        </p:nvGrpSpPr>
        <p:grpSpPr bwMode="auto">
          <a:xfrm>
            <a:off x="2555875" y="980728"/>
            <a:ext cx="2879725" cy="1476375"/>
            <a:chOff x="1632" y="1632"/>
            <a:chExt cx="1814" cy="930"/>
          </a:xfrm>
        </p:grpSpPr>
        <p:sp>
          <p:nvSpPr>
            <p:cNvPr id="10246" name="Rectangle 7"/>
            <p:cNvSpPr>
              <a:spLocks noChangeArrowheads="1"/>
            </p:cNvSpPr>
            <p:nvPr/>
          </p:nvSpPr>
          <p:spPr bwMode="auto">
            <a:xfrm>
              <a:off x="1632" y="1632"/>
              <a:ext cx="181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5400" b="1" smtClean="0">
                  <a:solidFill>
                    <a:srgbClr val="000004"/>
                  </a:solidFill>
                  <a:latin typeface="Times New Roman" pitchFamily="18" charset="0"/>
                </a:rPr>
                <a:t>A-P~P</a:t>
              </a:r>
              <a:r>
                <a:rPr lang="en-US" altLang="zh-CN" sz="5400" b="1" smtClean="0">
                  <a:solidFill>
                    <a:srgbClr val="FF0000"/>
                  </a:solidFill>
                  <a:latin typeface="Times New Roman" pitchFamily="18" charset="0"/>
                </a:rPr>
                <a:t>~</a:t>
              </a:r>
              <a:r>
                <a:rPr lang="en-US" altLang="zh-CN" sz="5400" b="1" smtClean="0">
                  <a:solidFill>
                    <a:srgbClr val="0000FF"/>
                  </a:solidFill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10247" name="Rectangle 8"/>
            <p:cNvSpPr>
              <a:spLocks noChangeArrowheads="1"/>
            </p:cNvSpPr>
            <p:nvPr/>
          </p:nvSpPr>
          <p:spPr bwMode="auto">
            <a:xfrm>
              <a:off x="2016" y="2158"/>
              <a:ext cx="88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 smtClean="0">
                  <a:solidFill>
                    <a:srgbClr val="936E07"/>
                  </a:solidFill>
                  <a:latin typeface="Times New Roman" pitchFamily="18" charset="0"/>
                </a:rPr>
                <a:t>(ATP)</a:t>
              </a:r>
            </a:p>
          </p:txBody>
        </p:sp>
      </p:grpSp>
      <p:grpSp>
        <p:nvGrpSpPr>
          <p:cNvPr id="10248" name="Group 9"/>
          <p:cNvGrpSpPr>
            <a:grpSpLocks/>
          </p:cNvGrpSpPr>
          <p:nvPr/>
        </p:nvGrpSpPr>
        <p:grpSpPr bwMode="auto">
          <a:xfrm>
            <a:off x="3276600" y="3920778"/>
            <a:ext cx="2103438" cy="1400175"/>
            <a:chOff x="2112" y="3264"/>
            <a:chExt cx="1325" cy="882"/>
          </a:xfrm>
        </p:grpSpPr>
        <p:sp>
          <p:nvSpPr>
            <p:cNvPr id="10249" name="Rectangle 10"/>
            <p:cNvSpPr>
              <a:spLocks noChangeArrowheads="1"/>
            </p:cNvSpPr>
            <p:nvPr/>
          </p:nvSpPr>
          <p:spPr bwMode="auto">
            <a:xfrm>
              <a:off x="2112" y="3264"/>
              <a:ext cx="13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5400" b="1" smtClean="0">
                  <a:solidFill>
                    <a:srgbClr val="000004"/>
                  </a:solidFill>
                  <a:latin typeface="Times New Roman" pitchFamily="18" charset="0"/>
                </a:rPr>
                <a:t>A-P~P</a:t>
              </a:r>
            </a:p>
          </p:txBody>
        </p:sp>
        <p:sp>
          <p:nvSpPr>
            <p:cNvPr id="10250" name="Rectangle 11"/>
            <p:cNvSpPr>
              <a:spLocks noChangeArrowheads="1"/>
            </p:cNvSpPr>
            <p:nvPr/>
          </p:nvSpPr>
          <p:spPr bwMode="auto">
            <a:xfrm>
              <a:off x="2256" y="3742"/>
              <a:ext cx="9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 dirty="0" smtClean="0">
                  <a:solidFill>
                    <a:srgbClr val="936E07"/>
                  </a:solidFill>
                  <a:latin typeface="Times New Roman" pitchFamily="18" charset="0"/>
                </a:rPr>
                <a:t>(ADP)</a:t>
              </a:r>
            </a:p>
          </p:txBody>
        </p:sp>
      </p:grp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112713" y="1168053"/>
            <a:ext cx="1763712" cy="1512888"/>
            <a:chOff x="144" y="2590"/>
            <a:chExt cx="1103" cy="624"/>
          </a:xfrm>
        </p:grpSpPr>
        <p:sp>
          <p:nvSpPr>
            <p:cNvPr id="10252" name="AutoShape 13"/>
            <p:cNvSpPr>
              <a:spLocks noChangeArrowheads="1"/>
            </p:cNvSpPr>
            <p:nvPr/>
          </p:nvSpPr>
          <p:spPr bwMode="auto">
            <a:xfrm>
              <a:off x="144" y="2590"/>
              <a:ext cx="864" cy="624"/>
            </a:xfrm>
            <a:prstGeom prst="irregularSeal1">
              <a:avLst/>
            </a:prstGeom>
            <a:solidFill>
              <a:srgbClr val="56B846"/>
            </a:solidFill>
            <a:ln w="12700" cap="sq">
              <a:solidFill>
                <a:srgbClr val="3399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smtClean="0">
                  <a:solidFill>
                    <a:srgbClr val="660033"/>
                  </a:solidFill>
                  <a:latin typeface="Times New Roman" pitchFamily="18" charset="0"/>
                  <a:ea typeface="黑体" pitchFamily="49" charset="-122"/>
                </a:rPr>
                <a:t>能量</a:t>
              </a:r>
              <a:r>
                <a:rPr lang="en-US" altLang="zh-CN" sz="2800" b="1" smtClean="0">
                  <a:solidFill>
                    <a:srgbClr val="660033"/>
                  </a:solidFill>
                  <a:latin typeface="Times New Roman" pitchFamily="18" charset="0"/>
                  <a:ea typeface="黑体" pitchFamily="49" charset="-122"/>
                </a:rPr>
                <a:t>(2)</a:t>
              </a:r>
            </a:p>
          </p:txBody>
        </p:sp>
        <p:sp>
          <p:nvSpPr>
            <p:cNvPr id="10253" name="Line 14"/>
            <p:cNvSpPr>
              <a:spLocks noChangeShapeType="1"/>
            </p:cNvSpPr>
            <p:nvPr/>
          </p:nvSpPr>
          <p:spPr bwMode="auto">
            <a:xfrm rot="-3478960">
              <a:off x="964" y="2833"/>
              <a:ext cx="144" cy="383"/>
            </a:xfrm>
            <a:prstGeom prst="line">
              <a:avLst/>
            </a:prstGeom>
            <a:noFill/>
            <a:ln w="101600">
              <a:solidFill>
                <a:srgbClr val="000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10254" name="Group 15"/>
          <p:cNvGrpSpPr>
            <a:grpSpLocks/>
          </p:cNvGrpSpPr>
          <p:nvPr/>
        </p:nvGrpSpPr>
        <p:grpSpPr bwMode="auto">
          <a:xfrm>
            <a:off x="7021513" y="3285778"/>
            <a:ext cx="1676400" cy="1828800"/>
            <a:chOff x="4512" y="2878"/>
            <a:chExt cx="1056" cy="1152"/>
          </a:xfrm>
        </p:grpSpPr>
        <p:sp>
          <p:nvSpPr>
            <p:cNvPr id="10255" name="Rectangle 16"/>
            <p:cNvSpPr>
              <a:spLocks noChangeArrowheads="1"/>
            </p:cNvSpPr>
            <p:nvPr/>
          </p:nvSpPr>
          <p:spPr bwMode="auto">
            <a:xfrm>
              <a:off x="4992" y="3454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5400" b="1" dirty="0" smtClean="0">
                  <a:solidFill>
                    <a:srgbClr val="0000FF"/>
                  </a:solidFill>
                  <a:latin typeface="Times New Roman" pitchFamily="18" charset="0"/>
                </a:rPr>
                <a:t>Pi</a:t>
              </a:r>
            </a:p>
          </p:txBody>
        </p:sp>
        <p:sp>
          <p:nvSpPr>
            <p:cNvPr id="10256" name="Line 17"/>
            <p:cNvSpPr>
              <a:spLocks noChangeShapeType="1"/>
            </p:cNvSpPr>
            <p:nvPr/>
          </p:nvSpPr>
          <p:spPr bwMode="auto">
            <a:xfrm rot="-1554239">
              <a:off x="4512" y="2878"/>
              <a:ext cx="384" cy="664"/>
            </a:xfrm>
            <a:prstGeom prst="line">
              <a:avLst/>
            </a:prstGeom>
            <a:noFill/>
            <a:ln w="142875">
              <a:solidFill>
                <a:srgbClr val="000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10257" name="Group 18"/>
          <p:cNvGrpSpPr>
            <a:grpSpLocks/>
          </p:cNvGrpSpPr>
          <p:nvPr/>
        </p:nvGrpSpPr>
        <p:grpSpPr bwMode="auto">
          <a:xfrm>
            <a:off x="5364163" y="1485553"/>
            <a:ext cx="1524000" cy="3276600"/>
            <a:chOff x="3456" y="1822"/>
            <a:chExt cx="960" cy="2064"/>
          </a:xfrm>
        </p:grpSpPr>
        <p:sp>
          <p:nvSpPr>
            <p:cNvPr id="10258" name="AutoShape 19"/>
            <p:cNvSpPr>
              <a:spLocks noChangeArrowheads="1"/>
            </p:cNvSpPr>
            <p:nvPr/>
          </p:nvSpPr>
          <p:spPr bwMode="auto">
            <a:xfrm>
              <a:off x="3456" y="1822"/>
              <a:ext cx="960" cy="2064"/>
            </a:xfrm>
            <a:prstGeom prst="curvedLeftArrow">
              <a:avLst>
                <a:gd name="adj1" fmla="val 11984"/>
                <a:gd name="adj2" fmla="val 50963"/>
                <a:gd name="adj3" fmla="val 13250"/>
              </a:avLst>
            </a:prstGeom>
            <a:solidFill>
              <a:srgbClr val="FF0000"/>
            </a:solidFill>
            <a:ln w="12700" cap="sq">
              <a:solidFill>
                <a:srgbClr val="00CC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mtClean="0">
                <a:solidFill>
                  <a:prstClr val="black"/>
                </a:solidFill>
              </a:endParaRPr>
            </a:p>
          </p:txBody>
        </p:sp>
        <p:sp>
          <p:nvSpPr>
            <p:cNvPr id="10259" name="Text Box 20"/>
            <p:cNvSpPr txBox="1">
              <a:spLocks noChangeArrowheads="1"/>
            </p:cNvSpPr>
            <p:nvPr/>
          </p:nvSpPr>
          <p:spPr bwMode="auto">
            <a:xfrm>
              <a:off x="3864" y="2313"/>
              <a:ext cx="371" cy="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200" b="1" smtClean="0">
                  <a:solidFill>
                    <a:prstClr val="black"/>
                  </a:solidFill>
                  <a:latin typeface="Tahoma" pitchFamily="34" charset="0"/>
                  <a:ea typeface="华文中宋" pitchFamily="2" charset="-122"/>
                </a:rPr>
                <a:t>水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200" b="1" smtClean="0">
                  <a:solidFill>
                    <a:prstClr val="black"/>
                  </a:solidFill>
                  <a:latin typeface="Tahoma" pitchFamily="34" charset="0"/>
                  <a:ea typeface="华文中宋" pitchFamily="2" charset="-122"/>
                </a:rPr>
                <a:t>解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200" b="1" smtClean="0">
                  <a:solidFill>
                    <a:prstClr val="black"/>
                  </a:solidFill>
                  <a:latin typeface="Tahoma" pitchFamily="34" charset="0"/>
                  <a:ea typeface="华文中宋" pitchFamily="2" charset="-122"/>
                </a:rPr>
                <a:t>酶</a:t>
              </a:r>
            </a:p>
          </p:txBody>
        </p:sp>
      </p:grpSp>
      <p:grpSp>
        <p:nvGrpSpPr>
          <p:cNvPr id="10" name="Group 21"/>
          <p:cNvGrpSpPr>
            <a:grpSpLocks/>
          </p:cNvGrpSpPr>
          <p:nvPr/>
        </p:nvGrpSpPr>
        <p:grpSpPr bwMode="auto">
          <a:xfrm>
            <a:off x="468313" y="3646141"/>
            <a:ext cx="1520825" cy="1295400"/>
            <a:chOff x="432" y="3312"/>
            <a:chExt cx="958" cy="816"/>
          </a:xfrm>
        </p:grpSpPr>
        <p:sp>
          <p:nvSpPr>
            <p:cNvPr id="3" name="Rectangle 22"/>
            <p:cNvSpPr>
              <a:spLocks noChangeArrowheads="1"/>
            </p:cNvSpPr>
            <p:nvPr/>
          </p:nvSpPr>
          <p:spPr bwMode="auto">
            <a:xfrm>
              <a:off x="432" y="3552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5400" b="1" smtClean="0">
                  <a:solidFill>
                    <a:srgbClr val="0000FF"/>
                  </a:solidFill>
                  <a:latin typeface="Times New Roman" pitchFamily="18" charset="0"/>
                </a:rPr>
                <a:t>Pi</a:t>
              </a:r>
            </a:p>
          </p:txBody>
        </p:sp>
        <p:sp>
          <p:nvSpPr>
            <p:cNvPr id="10262" name="Line 23"/>
            <p:cNvSpPr>
              <a:spLocks noChangeShapeType="1"/>
            </p:cNvSpPr>
            <p:nvPr/>
          </p:nvSpPr>
          <p:spPr bwMode="auto">
            <a:xfrm rot="-7490926">
              <a:off x="935" y="3097"/>
              <a:ext cx="240" cy="670"/>
            </a:xfrm>
            <a:prstGeom prst="line">
              <a:avLst/>
            </a:prstGeom>
            <a:noFill/>
            <a:ln w="142875">
              <a:solidFill>
                <a:srgbClr val="00001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prstClr val="black"/>
                </a:solidFill>
              </a:endParaRPr>
            </a:p>
          </p:txBody>
        </p:sp>
      </p:grpSp>
      <p:sp>
        <p:nvSpPr>
          <p:cNvPr id="27672" name="AutoShape 25"/>
          <p:cNvSpPr>
            <a:spLocks noChangeArrowheads="1"/>
          </p:cNvSpPr>
          <p:nvPr/>
        </p:nvSpPr>
        <p:spPr bwMode="auto">
          <a:xfrm rot="9876392">
            <a:off x="1692275" y="1485553"/>
            <a:ext cx="1439863" cy="3132138"/>
          </a:xfrm>
          <a:prstGeom prst="curvedLeftArrow">
            <a:avLst>
              <a:gd name="adj1" fmla="val 19376"/>
              <a:gd name="adj2" fmla="val 71342"/>
              <a:gd name="adj3" fmla="val 13250"/>
            </a:avLst>
          </a:prstGeom>
          <a:solidFill>
            <a:srgbClr val="FF9900"/>
          </a:solidFill>
          <a:ln w="12700" cap="sq">
            <a:solidFill>
              <a:srgbClr val="99CC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 smtClean="0">
              <a:solidFill>
                <a:prstClr val="black"/>
              </a:solidFill>
            </a:endParaRPr>
          </a:p>
        </p:txBody>
      </p:sp>
      <p:sp>
        <p:nvSpPr>
          <p:cNvPr id="38939" name="Text Box 27"/>
          <p:cNvSpPr txBox="1">
            <a:spLocks noChangeArrowheads="1"/>
          </p:cNvSpPr>
          <p:nvPr/>
        </p:nvSpPr>
        <p:spPr bwMode="auto">
          <a:xfrm>
            <a:off x="3060700" y="2636491"/>
            <a:ext cx="22320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 smtClean="0">
                <a:solidFill>
                  <a:srgbClr val="FF0000"/>
                </a:solidFill>
                <a:ea typeface="楷体_GB2312" pitchFamily="49" charset="-122"/>
              </a:rPr>
              <a:t>动态平衡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268538" y="2338041"/>
            <a:ext cx="1020762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smtClean="0">
                <a:solidFill>
                  <a:prstClr val="black"/>
                </a:solidFill>
                <a:latin typeface="华文中宋" pitchFamily="2" charset="-122"/>
                <a:ea typeface="华文中宋" pitchFamily="2" charset="-122"/>
              </a:rPr>
              <a:t>合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smtClean="0">
                <a:solidFill>
                  <a:prstClr val="black"/>
                </a:solidFill>
                <a:latin typeface="华文中宋" pitchFamily="2" charset="-122"/>
                <a:ea typeface="华文中宋" pitchFamily="2" charset="-122"/>
              </a:rPr>
              <a:t>成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smtClean="0">
                <a:solidFill>
                  <a:prstClr val="black"/>
                </a:solidFill>
                <a:latin typeface="华文中宋" pitchFamily="2" charset="-122"/>
                <a:ea typeface="华文中宋" pitchFamily="2" charset="-122"/>
              </a:rPr>
              <a:t>酶</a:t>
            </a:r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0" y="6146140"/>
            <a:ext cx="8964166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CN" sz="2800" b="1" noProof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</a:rPr>
              <a:t>ATP</a:t>
            </a:r>
            <a:r>
              <a:rPr kumimoji="1" lang="zh-CN" altLang="en-US" sz="2800" b="1" noProof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</a:rPr>
              <a:t>与</a:t>
            </a:r>
            <a:r>
              <a:rPr kumimoji="1" lang="en-US" altLang="zh-CN" sz="2800" b="1" noProof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</a:rPr>
              <a:t>ADP</a:t>
            </a:r>
            <a:r>
              <a:rPr kumimoji="1" lang="zh-CN" altLang="en-US" sz="2800" b="1" noProof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</a:rPr>
              <a:t>相互转化的能量供应机制，是生物界的共性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07904" y="5302126"/>
            <a:ext cx="1890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P89</a:t>
            </a:r>
            <a:r>
              <a:rPr lang="zh-CN" altLang="en-US" sz="3200" b="1" dirty="0" smtClean="0"/>
              <a:t>图</a:t>
            </a:r>
            <a:r>
              <a:rPr lang="en-US" altLang="zh-CN" sz="3200" b="1" dirty="0" smtClean="0"/>
              <a:t>5-5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8477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783269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/>
              <a:t>      </a:t>
            </a:r>
            <a:r>
              <a:rPr lang="zh-CN" altLang="zh-CN" sz="3200" b="1" dirty="0" smtClean="0"/>
              <a:t>水解酶</a:t>
            </a:r>
            <a:endParaRPr lang="zh-CN" altLang="zh-CN" sz="3200" b="1" dirty="0"/>
          </a:p>
          <a:p>
            <a:r>
              <a:rPr lang="en-US" altLang="zh-CN" sz="4000" b="1" dirty="0"/>
              <a:t>ATP </a:t>
            </a:r>
            <a:r>
              <a:rPr lang="en-US" altLang="zh-CN" sz="4000" b="1" dirty="0" smtClean="0"/>
              <a:t>  </a:t>
            </a:r>
            <a:r>
              <a:rPr lang="en-US" altLang="zh-CN" sz="4000" b="1" dirty="0"/>
              <a:t>→  </a:t>
            </a:r>
            <a:r>
              <a:rPr lang="en-US" altLang="zh-CN" sz="4000" b="1" dirty="0" smtClean="0"/>
              <a:t>  ADP  +  Pi + </a:t>
            </a:r>
            <a:r>
              <a:rPr lang="zh-CN" altLang="zh-CN" sz="4000" b="1" dirty="0" smtClean="0"/>
              <a:t>能量</a:t>
            </a:r>
            <a:endParaRPr lang="zh-CN" altLang="zh-CN" sz="4000" b="1" dirty="0"/>
          </a:p>
          <a:p>
            <a:endParaRPr lang="zh-CN" alt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339752" y="775157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b="1" dirty="0"/>
              <a:t>能量来源：远离</a:t>
            </a:r>
            <a:r>
              <a:rPr lang="en-US" altLang="zh-CN" sz="3200" b="1" dirty="0"/>
              <a:t>A</a:t>
            </a:r>
            <a:r>
              <a:rPr lang="zh-CN" altLang="zh-CN" sz="3200" b="1" dirty="0"/>
              <a:t>的高能磷酸键水解。</a:t>
            </a:r>
          </a:p>
          <a:p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2411760" y="3996353"/>
            <a:ext cx="59522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/>
              <a:t>能量去</a:t>
            </a:r>
            <a:r>
              <a:rPr lang="zh-CN" altLang="en-US" sz="3200" b="1" dirty="0"/>
              <a:t>向</a:t>
            </a:r>
            <a:r>
              <a:rPr lang="zh-CN" altLang="zh-CN" sz="3200" b="1" dirty="0"/>
              <a:t>：</a:t>
            </a:r>
            <a:r>
              <a:rPr lang="zh-CN" altLang="zh-CN" sz="3200" b="1" dirty="0" smtClean="0"/>
              <a:t>参与</a:t>
            </a:r>
            <a:r>
              <a:rPr lang="zh-CN" altLang="en-US" sz="3200" b="1" dirty="0" smtClean="0"/>
              <a:t>各项</a:t>
            </a:r>
            <a:r>
              <a:rPr lang="zh-CN" altLang="zh-CN" sz="3200" b="1" dirty="0" smtClean="0"/>
              <a:t>生命</a:t>
            </a:r>
            <a:r>
              <a:rPr lang="zh-CN" altLang="zh-CN" sz="3200" b="1" dirty="0"/>
              <a:t>活动。</a:t>
            </a:r>
          </a:p>
        </p:txBody>
      </p:sp>
      <p:sp>
        <p:nvSpPr>
          <p:cNvPr id="5" name="下箭头 4"/>
          <p:cNvSpPr/>
          <p:nvPr/>
        </p:nvSpPr>
        <p:spPr>
          <a:xfrm>
            <a:off x="5532242" y="1495237"/>
            <a:ext cx="26389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下箭头 5"/>
          <p:cNvSpPr/>
          <p:nvPr/>
        </p:nvSpPr>
        <p:spPr>
          <a:xfrm>
            <a:off x="5532242" y="3079413"/>
            <a:ext cx="26389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95536" y="118373"/>
            <a:ext cx="2851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ATP </a:t>
            </a:r>
            <a:r>
              <a:rPr lang="zh-CN" altLang="en-US" sz="3600" b="1" dirty="0" smtClean="0">
                <a:solidFill>
                  <a:srgbClr val="C00000"/>
                </a:solidFill>
              </a:rPr>
              <a:t>的水解：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864" y="4437112"/>
            <a:ext cx="65527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</a:rPr>
              <a:t>例如：主动运输</a:t>
            </a:r>
            <a:endParaRPr lang="en-US" altLang="zh-CN" sz="2800" b="1" dirty="0" smtClean="0">
              <a:solidFill>
                <a:srgbClr val="C00000"/>
              </a:solidFill>
            </a:endParaRPr>
          </a:p>
          <a:p>
            <a:r>
              <a:rPr lang="zh-CN" altLang="en-US" sz="2800" b="1" dirty="0" smtClean="0">
                <a:solidFill>
                  <a:srgbClr val="C00000"/>
                </a:solidFill>
              </a:rPr>
              <a:t>            肌细胞收缩</a:t>
            </a:r>
            <a:endParaRPr lang="en-US" altLang="zh-CN" sz="2800" b="1" dirty="0" smtClean="0">
              <a:solidFill>
                <a:srgbClr val="C00000"/>
              </a:solidFill>
            </a:endParaRPr>
          </a:p>
          <a:p>
            <a:r>
              <a:rPr lang="zh-CN" altLang="en-US" sz="2800" b="1" dirty="0" smtClean="0">
                <a:solidFill>
                  <a:srgbClr val="C00000"/>
                </a:solidFill>
              </a:rPr>
              <a:t>            生物发光、光电</a:t>
            </a:r>
            <a:endParaRPr lang="en-US" altLang="zh-CN" sz="2800" b="1" dirty="0" smtClean="0">
              <a:solidFill>
                <a:srgbClr val="C00000"/>
              </a:solidFill>
            </a:endParaRPr>
          </a:p>
          <a:p>
            <a:r>
              <a:rPr lang="zh-CN" altLang="en-US" sz="2800" b="1" dirty="0" smtClean="0">
                <a:solidFill>
                  <a:srgbClr val="C00000"/>
                </a:solidFill>
              </a:rPr>
              <a:t>            大脑思考</a:t>
            </a:r>
            <a:endParaRPr lang="en-US" altLang="zh-CN" sz="2800" b="1" dirty="0" smtClean="0">
              <a:solidFill>
                <a:srgbClr val="C00000"/>
              </a:solidFill>
            </a:endParaRPr>
          </a:p>
          <a:p>
            <a:r>
              <a:rPr lang="zh-CN" altLang="en-US" sz="2800" b="1" dirty="0" smtClean="0">
                <a:solidFill>
                  <a:srgbClr val="C00000"/>
                </a:solidFill>
              </a:rPr>
              <a:t>            细胞内各种吸能反应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87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533400" y="838200"/>
            <a:ext cx="2743200" cy="2652713"/>
            <a:chOff x="336" y="528"/>
            <a:chExt cx="1728" cy="1671"/>
          </a:xfrm>
        </p:grpSpPr>
        <p:pic>
          <p:nvPicPr>
            <p:cNvPr id="24579" name="Picture 3" descr="大脑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528"/>
              <a:ext cx="1728" cy="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580" name="Text Box 4"/>
            <p:cNvSpPr txBox="1">
              <a:spLocks noChangeArrowheads="1"/>
            </p:cNvSpPr>
            <p:nvPr/>
          </p:nvSpPr>
          <p:spPr bwMode="auto">
            <a:xfrm>
              <a:off x="384" y="1872"/>
              <a:ext cx="16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2800" b="1" smtClean="0">
                  <a:solidFill>
                    <a:srgbClr val="000000"/>
                  </a:solidFill>
                  <a:latin typeface="Times New Roman" pitchFamily="18" charset="0"/>
                  <a:ea typeface="楷体_GB2312" pitchFamily="49" charset="-122"/>
                </a:rPr>
                <a:t>用于大脑思考</a:t>
              </a:r>
            </a:p>
          </p:txBody>
        </p:sp>
      </p:grpSp>
      <p:grpSp>
        <p:nvGrpSpPr>
          <p:cNvPr id="24581" name="Group 5"/>
          <p:cNvGrpSpPr>
            <a:grpSpLocks/>
          </p:cNvGrpSpPr>
          <p:nvPr/>
        </p:nvGrpSpPr>
        <p:grpSpPr bwMode="auto">
          <a:xfrm>
            <a:off x="3581400" y="142876"/>
            <a:ext cx="4905375" cy="2925763"/>
            <a:chOff x="2160" y="90"/>
            <a:chExt cx="3090" cy="1843"/>
          </a:xfrm>
        </p:grpSpPr>
        <p:pic>
          <p:nvPicPr>
            <p:cNvPr id="24582" name="Picture 6" descr="电鳐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92"/>
              <a:ext cx="1632" cy="1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83" name="Picture 7" descr="萤火虫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3" y="144"/>
              <a:ext cx="1037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3737" y="90"/>
              <a:ext cx="388" cy="18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2800" b="1" dirty="0" smtClean="0">
                  <a:solidFill>
                    <a:srgbClr val="000000"/>
                  </a:solidFill>
                  <a:latin typeface="Times New Roman" pitchFamily="18" charset="0"/>
                  <a:ea typeface="楷体_GB2312" pitchFamily="49" charset="-122"/>
                </a:rPr>
                <a:t>用于生物发电发光</a:t>
              </a:r>
            </a:p>
          </p:txBody>
        </p:sp>
      </p:grp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rgbClr val="0000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rgbClr val="0000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587" name="Group 11"/>
          <p:cNvGrpSpPr>
            <a:grpSpLocks/>
          </p:cNvGrpSpPr>
          <p:nvPr/>
        </p:nvGrpSpPr>
        <p:grpSpPr bwMode="auto">
          <a:xfrm>
            <a:off x="5029200" y="4508500"/>
            <a:ext cx="4114800" cy="2317750"/>
            <a:chOff x="3168" y="2784"/>
            <a:chExt cx="2592" cy="1460"/>
          </a:xfrm>
        </p:grpSpPr>
        <p:pic>
          <p:nvPicPr>
            <p:cNvPr id="24588" name="Object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2784"/>
              <a:ext cx="1584" cy="9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cap="sq">
                  <a:solidFill>
                    <a:srgbClr val="0000FF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589" name="Text Box 13"/>
            <p:cNvSpPr txBox="1">
              <a:spLocks noChangeArrowheads="1"/>
            </p:cNvSpPr>
            <p:nvPr/>
          </p:nvSpPr>
          <p:spPr bwMode="auto">
            <a:xfrm>
              <a:off x="3168" y="3648"/>
              <a:ext cx="2592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2800" b="1" smtClean="0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用于主动运输 、细胞的生长分裂等</a:t>
              </a:r>
            </a:p>
          </p:txBody>
        </p:sp>
      </p:grpSp>
      <p:sp>
        <p:nvSpPr>
          <p:cNvPr id="24590" name="AutoShape 14"/>
          <p:cNvSpPr>
            <a:spLocks noChangeArrowheads="1"/>
          </p:cNvSpPr>
          <p:nvPr/>
        </p:nvSpPr>
        <p:spPr bwMode="auto">
          <a:xfrm>
            <a:off x="3810000" y="2590800"/>
            <a:ext cx="2819400" cy="1981200"/>
          </a:xfrm>
          <a:prstGeom prst="irregularSeal1">
            <a:avLst/>
          </a:prstGeom>
          <a:gradFill rotWithShape="0">
            <a:gsLst>
              <a:gs pos="0">
                <a:srgbClr val="F7F5AB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0800" cap="sq">
            <a:solidFill>
              <a:srgbClr val="FFCC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4724400" y="3048000"/>
            <a:ext cx="1828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4400" b="1" smtClean="0">
                <a:solidFill>
                  <a:srgbClr val="333399"/>
                </a:solidFill>
                <a:latin typeface="楷体_GB2312" pitchFamily="49" charset="-122"/>
                <a:ea typeface="楷体_GB2312" pitchFamily="49" charset="-122"/>
              </a:rPr>
              <a:t>ATP</a:t>
            </a: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174625" y="115888"/>
            <a:ext cx="4473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3399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000" b="1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三、 </a:t>
            </a:r>
            <a:r>
              <a:rPr kumimoji="1" lang="en-US" altLang="zh-CN" sz="4000" b="1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ATP</a:t>
            </a:r>
            <a:r>
              <a:rPr kumimoji="1" lang="zh-CN" altLang="en-US" sz="4000" b="1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的利用</a:t>
            </a:r>
          </a:p>
        </p:txBody>
      </p:sp>
      <p:grpSp>
        <p:nvGrpSpPr>
          <p:cNvPr id="24596" name="Group 20"/>
          <p:cNvGrpSpPr>
            <a:grpSpLocks/>
          </p:cNvGrpSpPr>
          <p:nvPr/>
        </p:nvGrpSpPr>
        <p:grpSpPr bwMode="auto">
          <a:xfrm>
            <a:off x="381000" y="3578225"/>
            <a:ext cx="3309938" cy="3279775"/>
            <a:chOff x="0" y="2112"/>
            <a:chExt cx="2448" cy="2158"/>
          </a:xfrm>
        </p:grpSpPr>
        <p:pic>
          <p:nvPicPr>
            <p:cNvPr id="24597" name="Picture 21" descr="肌肉收缩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112"/>
              <a:ext cx="2256" cy="1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598" name="Text Box 22"/>
            <p:cNvSpPr txBox="1">
              <a:spLocks noChangeArrowheads="1"/>
            </p:cNvSpPr>
            <p:nvPr/>
          </p:nvSpPr>
          <p:spPr bwMode="auto">
            <a:xfrm>
              <a:off x="0" y="3648"/>
              <a:ext cx="2448" cy="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2800" b="1" dirty="0" smtClean="0">
                  <a:solidFill>
                    <a:srgbClr val="000000"/>
                  </a:solidFill>
                  <a:latin typeface="Times New Roman" pitchFamily="18" charset="0"/>
                  <a:ea typeface="楷体_GB2312" pitchFamily="49" charset="-122"/>
                </a:rPr>
                <a:t>用于各种运动，如肌细胞收缩</a:t>
              </a:r>
            </a:p>
          </p:txBody>
        </p:sp>
        <p:pic>
          <p:nvPicPr>
            <p:cNvPr id="24599" name="Picture 23" descr="Btflymon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2208"/>
              <a:ext cx="768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13"/>
          <p:cNvGrpSpPr>
            <a:grpSpLocks/>
          </p:cNvGrpSpPr>
          <p:nvPr/>
        </p:nvGrpSpPr>
        <p:grpSpPr bwMode="auto">
          <a:xfrm>
            <a:off x="6300192" y="2894508"/>
            <a:ext cx="2879725" cy="596747"/>
            <a:chOff x="1066" y="3723"/>
            <a:chExt cx="1814" cy="322"/>
          </a:xfrm>
        </p:grpSpPr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1066" y="3757"/>
              <a:ext cx="18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 b="1" dirty="0">
                  <a:solidFill>
                    <a:prstClr val="black"/>
                  </a:solidFill>
                  <a:latin typeface="Times New Roman" pitchFamily="18" charset="0"/>
                </a:rPr>
                <a:t>葡萄糖</a:t>
              </a:r>
              <a:r>
                <a:rPr lang="en-US" altLang="zh-CN" sz="2400" b="1" dirty="0">
                  <a:solidFill>
                    <a:prstClr val="black"/>
                  </a:solidFill>
                  <a:latin typeface="Times New Roman" pitchFamily="18" charset="0"/>
                </a:rPr>
                <a:t>+</a:t>
              </a:r>
              <a:r>
                <a:rPr lang="zh-CN" altLang="en-US" sz="2400" b="1" dirty="0">
                  <a:solidFill>
                    <a:prstClr val="black"/>
                  </a:solidFill>
                  <a:latin typeface="Times New Roman" pitchFamily="18" charset="0"/>
                </a:rPr>
                <a:t>果糖→蔗糖</a:t>
              </a:r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2154" y="3723"/>
              <a:ext cx="36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b="1" dirty="0">
                  <a:solidFill>
                    <a:prstClr val="black"/>
                  </a:solidFill>
                  <a:latin typeface="Times New Roman" pitchFamily="18" charset="0"/>
                </a:rPr>
                <a:t>酶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533789" y="3501008"/>
            <a:ext cx="2331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prstClr val="black"/>
                </a:solidFill>
              </a:rPr>
              <a:t>用于细胞内的各种吸能反应</a:t>
            </a:r>
            <a:endParaRPr lang="zh-CN" alt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0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2851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ATP </a:t>
            </a:r>
            <a:r>
              <a:rPr lang="zh-CN" altLang="en-US" sz="3600" b="1" dirty="0" smtClean="0">
                <a:solidFill>
                  <a:srgbClr val="C00000"/>
                </a:solidFill>
              </a:rPr>
              <a:t>的合成：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9552" y="2287325"/>
            <a:ext cx="71105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/>
              <a:t>                             </a:t>
            </a:r>
            <a:r>
              <a:rPr lang="zh-CN" altLang="zh-CN" sz="3200" b="1" dirty="0" smtClean="0"/>
              <a:t>合成酶</a:t>
            </a:r>
            <a:endParaRPr lang="zh-CN" altLang="zh-CN" sz="3200" b="1" dirty="0"/>
          </a:p>
          <a:p>
            <a:r>
              <a:rPr lang="en-US" altLang="zh-CN" sz="4000" b="1" dirty="0" smtClean="0"/>
              <a:t>ADP + Pi +  </a:t>
            </a:r>
            <a:r>
              <a:rPr lang="zh-CN" altLang="zh-CN" sz="4000" b="1" dirty="0" smtClean="0"/>
              <a:t>能量</a:t>
            </a:r>
            <a:r>
              <a:rPr lang="en-US" altLang="zh-CN" sz="4000" b="1" dirty="0" smtClean="0"/>
              <a:t>    →    </a:t>
            </a:r>
            <a:r>
              <a:rPr lang="en-US" altLang="zh-CN" sz="4000" b="1" dirty="0"/>
              <a:t>ATP</a:t>
            </a:r>
            <a:endParaRPr lang="zh-CN" altLang="zh-CN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124744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b="1" dirty="0"/>
              <a:t>能量来源</a:t>
            </a:r>
            <a:r>
              <a:rPr lang="zh-CN" altLang="zh-CN" sz="3200" b="1" dirty="0" smtClean="0"/>
              <a:t>：</a:t>
            </a:r>
            <a:r>
              <a:rPr lang="zh-CN" altLang="en-US" sz="3200" b="1" dirty="0" smtClean="0"/>
              <a:t>有机物中的化学能（呼吸作用）、</a:t>
            </a:r>
            <a:endParaRPr lang="en-US" altLang="zh-CN" sz="3200" b="1" dirty="0" smtClean="0"/>
          </a:p>
          <a:p>
            <a:r>
              <a:rPr lang="en-US" altLang="zh-CN" sz="3200" b="1" dirty="0"/>
              <a:t> </a:t>
            </a:r>
            <a:r>
              <a:rPr lang="en-US" altLang="zh-CN" sz="3200" b="1" dirty="0" smtClean="0"/>
              <a:t>                    </a:t>
            </a:r>
            <a:r>
              <a:rPr lang="zh-CN" altLang="en-US" sz="3200" b="1" dirty="0" smtClean="0"/>
              <a:t>光能（光合作用）</a:t>
            </a:r>
            <a:r>
              <a:rPr lang="zh-CN" altLang="zh-CN" sz="3200" b="1" dirty="0" smtClean="0"/>
              <a:t>。</a:t>
            </a:r>
            <a:endParaRPr lang="zh-CN" altLang="zh-CN" sz="3200" b="1" dirty="0"/>
          </a:p>
          <a:p>
            <a:endParaRPr lang="zh-CN" altLang="en-US" sz="3200" dirty="0"/>
          </a:p>
        </p:txBody>
      </p:sp>
      <p:sp>
        <p:nvSpPr>
          <p:cNvPr id="6" name="下箭头 5"/>
          <p:cNvSpPr/>
          <p:nvPr/>
        </p:nvSpPr>
        <p:spPr>
          <a:xfrm>
            <a:off x="3563888" y="2143309"/>
            <a:ext cx="26389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9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228600" y="914400"/>
            <a:ext cx="8686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-180528" y="4941168"/>
            <a:ext cx="972108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3200" b="1" dirty="0" smtClean="0">
                <a:latin typeface="宋体" charset="-122"/>
              </a:rPr>
              <a:t>图</a:t>
            </a:r>
            <a:r>
              <a:rPr kumimoji="1" lang="en-US" altLang="zh-CN" sz="3200" b="1" dirty="0" smtClean="0">
                <a:latin typeface="宋体" charset="-122"/>
              </a:rPr>
              <a:t>5-6  ADP</a:t>
            </a:r>
            <a:r>
              <a:rPr kumimoji="1" lang="zh-CN" altLang="en-US" sz="3200" b="1" dirty="0">
                <a:latin typeface="宋体" charset="-122"/>
              </a:rPr>
              <a:t>转化成</a:t>
            </a:r>
            <a:r>
              <a:rPr kumimoji="1" lang="en-US" altLang="zh-CN" sz="3200" b="1" dirty="0">
                <a:latin typeface="宋体" charset="-122"/>
              </a:rPr>
              <a:t>ATP</a:t>
            </a:r>
            <a:r>
              <a:rPr kumimoji="1" lang="zh-CN" altLang="en-US" sz="3200" b="1" dirty="0">
                <a:latin typeface="宋体" charset="-122"/>
              </a:rPr>
              <a:t>时所需能量的主要来源</a:t>
            </a:r>
          </a:p>
        </p:txBody>
      </p:sp>
      <p:sp>
        <p:nvSpPr>
          <p:cNvPr id="115716" name="AutoShape 4"/>
          <p:cNvSpPr>
            <a:spLocks noChangeArrowheads="1"/>
          </p:cNvSpPr>
          <p:nvPr/>
        </p:nvSpPr>
        <p:spPr bwMode="auto">
          <a:xfrm>
            <a:off x="1447800" y="764704"/>
            <a:ext cx="2181225" cy="7620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zh-CN" altLang="en-US" sz="2800" b="1" dirty="0">
                <a:solidFill>
                  <a:srgbClr val="000000"/>
                </a:solidFill>
                <a:latin typeface="Times New Roman" pitchFamily="18" charset="0"/>
              </a:rPr>
              <a:t>动物和人</a:t>
            </a:r>
            <a:r>
              <a:rPr kumimoji="1" lang="zh-CN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等</a:t>
            </a:r>
            <a:endParaRPr kumimoji="1" lang="en-US" altLang="zh-CN" sz="28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kumimoji="1" lang="zh-CN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（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细胞生物</a:t>
            </a:r>
            <a:r>
              <a:rPr kumimoji="1" lang="zh-CN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）</a:t>
            </a:r>
            <a:endParaRPr kumimoji="1" lang="zh-CN" alt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5717" name="AutoShape 5"/>
          <p:cNvSpPr>
            <a:spLocks noChangeArrowheads="1"/>
          </p:cNvSpPr>
          <p:nvPr/>
        </p:nvSpPr>
        <p:spPr bwMode="auto">
          <a:xfrm>
            <a:off x="4926013" y="692696"/>
            <a:ext cx="2998787" cy="830262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zh-CN" altLang="en-US" sz="2800" b="1">
                <a:solidFill>
                  <a:srgbClr val="000000"/>
                </a:solidFill>
                <a:latin typeface="Times New Roman" pitchFamily="18" charset="0"/>
              </a:rPr>
              <a:t>绿色植物</a:t>
            </a:r>
          </a:p>
        </p:txBody>
      </p:sp>
      <p:sp>
        <p:nvSpPr>
          <p:cNvPr id="115718" name="Oval 6"/>
          <p:cNvSpPr>
            <a:spLocks noChangeArrowheads="1"/>
          </p:cNvSpPr>
          <p:nvPr/>
        </p:nvSpPr>
        <p:spPr bwMode="auto">
          <a:xfrm>
            <a:off x="3563938" y="3787998"/>
            <a:ext cx="2232025" cy="814388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zh-CN" altLang="en-US" sz="2800" b="1">
                <a:solidFill>
                  <a:srgbClr val="000004"/>
                </a:solidFill>
                <a:latin typeface="Times New Roman" pitchFamily="18" charset="0"/>
              </a:rPr>
              <a:t>能量</a:t>
            </a:r>
          </a:p>
        </p:txBody>
      </p:sp>
      <p:sp>
        <p:nvSpPr>
          <p:cNvPr id="115719" name="AutoShape 7"/>
          <p:cNvSpPr>
            <a:spLocks noChangeArrowheads="1"/>
          </p:cNvSpPr>
          <p:nvPr/>
        </p:nvSpPr>
        <p:spPr bwMode="auto">
          <a:xfrm rot="-1572238">
            <a:off x="2925763" y="1502445"/>
            <a:ext cx="808037" cy="2514600"/>
          </a:xfrm>
          <a:prstGeom prst="downArrow">
            <a:avLst>
              <a:gd name="adj1" fmla="val 50000"/>
              <a:gd name="adj2" fmla="val 77800"/>
            </a:avLst>
          </a:prstGeom>
          <a:gradFill rotWithShape="0">
            <a:gsLst>
              <a:gs pos="0">
                <a:srgbClr val="FCC0F3"/>
              </a:gs>
              <a:gs pos="100000">
                <a:srgbClr val="3399FF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zh-CN" altLang="en-US" sz="2800" b="1">
                <a:solidFill>
                  <a:srgbClr val="000010"/>
                </a:solidFill>
                <a:latin typeface="Times New Roman" pitchFamily="18" charset="0"/>
              </a:rPr>
              <a:t>呼</a:t>
            </a:r>
          </a:p>
          <a:p>
            <a:pPr algn="ctr"/>
            <a:r>
              <a:rPr kumimoji="1" lang="zh-CN" altLang="en-US" sz="2800" b="1">
                <a:solidFill>
                  <a:srgbClr val="000010"/>
                </a:solidFill>
                <a:latin typeface="Times New Roman" pitchFamily="18" charset="0"/>
              </a:rPr>
              <a:t>吸</a:t>
            </a:r>
          </a:p>
          <a:p>
            <a:pPr algn="ctr"/>
            <a:r>
              <a:rPr kumimoji="1" lang="zh-CN" altLang="en-US" sz="2800" b="1">
                <a:solidFill>
                  <a:srgbClr val="000010"/>
                </a:solidFill>
                <a:latin typeface="Times New Roman" pitchFamily="18" charset="0"/>
              </a:rPr>
              <a:t>作</a:t>
            </a:r>
          </a:p>
          <a:p>
            <a:pPr algn="ctr"/>
            <a:r>
              <a:rPr kumimoji="1" lang="zh-CN" altLang="en-US" sz="2800" b="1">
                <a:solidFill>
                  <a:srgbClr val="000010"/>
                </a:solidFill>
                <a:latin typeface="Times New Roman" pitchFamily="18" charset="0"/>
              </a:rPr>
              <a:t>用</a:t>
            </a:r>
          </a:p>
        </p:txBody>
      </p:sp>
      <p:sp>
        <p:nvSpPr>
          <p:cNvPr id="115720" name="AutoShape 8"/>
          <p:cNvSpPr>
            <a:spLocks noChangeArrowheads="1"/>
          </p:cNvSpPr>
          <p:nvPr/>
        </p:nvSpPr>
        <p:spPr bwMode="auto">
          <a:xfrm rot="1453696">
            <a:off x="4735513" y="1561182"/>
            <a:ext cx="911225" cy="2393950"/>
          </a:xfrm>
          <a:prstGeom prst="downArrow">
            <a:avLst>
              <a:gd name="adj1" fmla="val 50000"/>
              <a:gd name="adj2" fmla="val 65679"/>
            </a:avLst>
          </a:prstGeom>
          <a:gradFill rotWithShape="0">
            <a:gsLst>
              <a:gs pos="0">
                <a:srgbClr val="FCC0F3"/>
              </a:gs>
              <a:gs pos="100000">
                <a:srgbClr val="3399FF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zh-CN" altLang="en-US" sz="2800" b="1">
                <a:solidFill>
                  <a:srgbClr val="000010"/>
                </a:solidFill>
                <a:latin typeface="Times New Roman" pitchFamily="18" charset="0"/>
              </a:rPr>
              <a:t>呼</a:t>
            </a:r>
          </a:p>
          <a:p>
            <a:pPr algn="ctr"/>
            <a:r>
              <a:rPr kumimoji="1" lang="zh-CN" altLang="en-US" sz="2800" b="1">
                <a:solidFill>
                  <a:srgbClr val="000010"/>
                </a:solidFill>
                <a:latin typeface="Times New Roman" pitchFamily="18" charset="0"/>
              </a:rPr>
              <a:t>吸</a:t>
            </a:r>
          </a:p>
          <a:p>
            <a:pPr algn="ctr"/>
            <a:r>
              <a:rPr kumimoji="1" lang="zh-CN" altLang="en-US" sz="2800" b="1">
                <a:solidFill>
                  <a:srgbClr val="000010"/>
                </a:solidFill>
                <a:latin typeface="Times New Roman" pitchFamily="18" charset="0"/>
              </a:rPr>
              <a:t>作</a:t>
            </a:r>
          </a:p>
          <a:p>
            <a:pPr algn="ctr"/>
            <a:r>
              <a:rPr kumimoji="1" lang="zh-CN" altLang="en-US" sz="2800" b="1">
                <a:solidFill>
                  <a:srgbClr val="000010"/>
                </a:solidFill>
                <a:latin typeface="Times New Roman" pitchFamily="18" charset="0"/>
              </a:rPr>
              <a:t>用</a:t>
            </a:r>
          </a:p>
        </p:txBody>
      </p:sp>
      <p:sp>
        <p:nvSpPr>
          <p:cNvPr id="115721" name="AutoShape 9"/>
          <p:cNvSpPr>
            <a:spLocks noChangeArrowheads="1"/>
          </p:cNvSpPr>
          <p:nvPr/>
        </p:nvSpPr>
        <p:spPr bwMode="auto">
          <a:xfrm rot="1453696">
            <a:off x="5638800" y="1586582"/>
            <a:ext cx="985838" cy="2436813"/>
          </a:xfrm>
          <a:prstGeom prst="downArrow">
            <a:avLst>
              <a:gd name="adj1" fmla="val 50000"/>
              <a:gd name="adj2" fmla="val 61795"/>
            </a:avLst>
          </a:prstGeom>
          <a:gradFill rotWithShape="0">
            <a:gsLst>
              <a:gs pos="0">
                <a:srgbClr val="ECF191"/>
              </a:gs>
              <a:gs pos="100000">
                <a:srgbClr val="00CC00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zh-CN" altLang="en-US" sz="2800" b="1">
                <a:solidFill>
                  <a:srgbClr val="000010"/>
                </a:solidFill>
                <a:latin typeface="Times New Roman" pitchFamily="18" charset="0"/>
              </a:rPr>
              <a:t>光</a:t>
            </a:r>
          </a:p>
          <a:p>
            <a:pPr algn="ctr"/>
            <a:r>
              <a:rPr kumimoji="1" lang="zh-CN" altLang="en-US" sz="2800" b="1">
                <a:solidFill>
                  <a:srgbClr val="000010"/>
                </a:solidFill>
                <a:latin typeface="Times New Roman" pitchFamily="18" charset="0"/>
              </a:rPr>
              <a:t>合</a:t>
            </a:r>
          </a:p>
          <a:p>
            <a:pPr algn="ctr"/>
            <a:r>
              <a:rPr kumimoji="1" lang="zh-CN" altLang="en-US" sz="2800" b="1">
                <a:solidFill>
                  <a:srgbClr val="000010"/>
                </a:solidFill>
                <a:latin typeface="Times New Roman" pitchFamily="18" charset="0"/>
              </a:rPr>
              <a:t>作</a:t>
            </a:r>
          </a:p>
          <a:p>
            <a:pPr algn="ctr"/>
            <a:r>
              <a:rPr kumimoji="1" lang="zh-CN" altLang="en-US" sz="2800" b="1">
                <a:solidFill>
                  <a:srgbClr val="000010"/>
                </a:solidFill>
                <a:latin typeface="Times New Roman" pitchFamily="18" charset="0"/>
              </a:rPr>
              <a:t>用</a:t>
            </a:r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1692275" y="3954686"/>
            <a:ext cx="21939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3399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3200" b="1" dirty="0">
                <a:solidFill>
                  <a:srgbClr val="003300"/>
                </a:solidFill>
                <a:latin typeface="Times New Roman" pitchFamily="18" charset="0"/>
              </a:rPr>
              <a:t>ADP +Pi+</a:t>
            </a:r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6934200" y="4026123"/>
            <a:ext cx="10549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3200" b="1" dirty="0">
                <a:solidFill>
                  <a:srgbClr val="003300"/>
                </a:solidFill>
                <a:latin typeface="Times New Roman" pitchFamily="18" charset="0"/>
              </a:rPr>
              <a:t>ATP </a:t>
            </a:r>
          </a:p>
        </p:txBody>
      </p:sp>
      <p:sp>
        <p:nvSpPr>
          <p:cNvPr id="115724" name="AutoShape 12"/>
          <p:cNvSpPr>
            <a:spLocks noChangeArrowheads="1"/>
          </p:cNvSpPr>
          <p:nvPr/>
        </p:nvSpPr>
        <p:spPr bwMode="auto">
          <a:xfrm>
            <a:off x="5867400" y="4242023"/>
            <a:ext cx="954088" cy="138113"/>
          </a:xfrm>
          <a:prstGeom prst="rightArrow">
            <a:avLst>
              <a:gd name="adj1" fmla="val 50000"/>
              <a:gd name="adj2" fmla="val 172701"/>
            </a:avLst>
          </a:prstGeom>
          <a:solidFill>
            <a:srgbClr val="000004"/>
          </a:solidFill>
          <a:ln w="28575" cap="sq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725" name="Text Box 13"/>
          <p:cNvSpPr txBox="1">
            <a:spLocks noChangeArrowheads="1"/>
          </p:cNvSpPr>
          <p:nvPr/>
        </p:nvSpPr>
        <p:spPr bwMode="auto">
          <a:xfrm>
            <a:off x="6011863" y="3787998"/>
            <a:ext cx="8175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rgbClr val="0000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 b="1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kumimoji="1" lang="zh-CN" altLang="en-US" sz="2800" b="1">
                <a:solidFill>
                  <a:schemeClr val="bg2"/>
                </a:solidFill>
                <a:latin typeface="Times New Roman" pitchFamily="18" charset="0"/>
              </a:rPr>
              <a:t>酶</a:t>
            </a:r>
          </a:p>
        </p:txBody>
      </p:sp>
    </p:spTree>
    <p:extLst>
      <p:ext uri="{BB962C8B-B14F-4D97-AF65-F5344CB8AC3E}">
        <p14:creationId xmlns:p14="http://schemas.microsoft.com/office/powerpoint/2010/main" val="27771821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 animBg="1" autoUpdateAnimBg="0"/>
      <p:bldP spid="115717" grpId="0" animBg="1" autoUpdateAnimBg="0"/>
      <p:bldP spid="115719" grpId="0" animBg="1" autoUpdateAnimBg="0"/>
      <p:bldP spid="115720" grpId="0" animBg="1" autoUpdateAnimBg="0"/>
      <p:bldP spid="115721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2851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ATP </a:t>
            </a:r>
            <a:r>
              <a:rPr lang="zh-CN" altLang="en-US" sz="3600" b="1" dirty="0" smtClean="0">
                <a:solidFill>
                  <a:srgbClr val="C00000"/>
                </a:solidFill>
              </a:rPr>
              <a:t>的合成：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9552" y="2287325"/>
            <a:ext cx="71105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solidFill>
                  <a:prstClr val="black"/>
                </a:solidFill>
              </a:rPr>
              <a:t>                             </a:t>
            </a:r>
            <a:r>
              <a:rPr lang="zh-CN" altLang="zh-CN" sz="3200" b="1" dirty="0" smtClean="0">
                <a:solidFill>
                  <a:prstClr val="black"/>
                </a:solidFill>
              </a:rPr>
              <a:t>合成酶</a:t>
            </a:r>
            <a:endParaRPr lang="zh-CN" altLang="zh-CN" sz="3200" b="1" dirty="0">
              <a:solidFill>
                <a:prstClr val="black"/>
              </a:solidFill>
            </a:endParaRPr>
          </a:p>
          <a:p>
            <a:r>
              <a:rPr lang="en-US" altLang="zh-CN" sz="4000" b="1" dirty="0" smtClean="0">
                <a:solidFill>
                  <a:prstClr val="black"/>
                </a:solidFill>
              </a:rPr>
              <a:t>ADP + Pi +  </a:t>
            </a:r>
            <a:r>
              <a:rPr lang="zh-CN" altLang="zh-CN" sz="4000" b="1" dirty="0" smtClean="0">
                <a:solidFill>
                  <a:prstClr val="black"/>
                </a:solidFill>
              </a:rPr>
              <a:t>能量</a:t>
            </a:r>
            <a:r>
              <a:rPr lang="en-US" altLang="zh-CN" sz="4000" b="1" dirty="0" smtClean="0">
                <a:solidFill>
                  <a:prstClr val="black"/>
                </a:solidFill>
              </a:rPr>
              <a:t>    →    </a:t>
            </a:r>
            <a:r>
              <a:rPr lang="en-US" altLang="zh-CN" sz="4000" b="1" dirty="0">
                <a:solidFill>
                  <a:prstClr val="black"/>
                </a:solidFill>
              </a:rPr>
              <a:t>ATP</a:t>
            </a:r>
            <a:endParaRPr lang="zh-CN" altLang="zh-CN" sz="40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124744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b="1" dirty="0"/>
              <a:t>能量来源：</a:t>
            </a:r>
            <a:r>
              <a:rPr lang="zh-CN" altLang="en-US" sz="3200" b="1" dirty="0"/>
              <a:t>有机物中的化学能（呼吸作用）、</a:t>
            </a:r>
            <a:endParaRPr lang="en-US" altLang="zh-CN" sz="3200" b="1" dirty="0"/>
          </a:p>
          <a:p>
            <a:r>
              <a:rPr lang="en-US" altLang="zh-CN" sz="3200" b="1" dirty="0"/>
              <a:t>                     </a:t>
            </a:r>
            <a:r>
              <a:rPr lang="zh-CN" altLang="en-US" sz="3200" b="1" dirty="0"/>
              <a:t>光能（光合作用）</a:t>
            </a:r>
            <a:r>
              <a:rPr lang="zh-CN" altLang="zh-CN" sz="3200" b="1" dirty="0"/>
              <a:t>。</a:t>
            </a:r>
          </a:p>
          <a:p>
            <a:endParaRPr lang="zh-CN" altLang="en-US" sz="3200" dirty="0">
              <a:solidFill>
                <a:prstClr val="black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1560" y="4644425"/>
            <a:ext cx="78197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prstClr val="black"/>
                </a:solidFill>
              </a:rPr>
              <a:t>能量去</a:t>
            </a:r>
            <a:r>
              <a:rPr lang="zh-CN" altLang="en-US" sz="3200" b="1" dirty="0">
                <a:solidFill>
                  <a:prstClr val="black"/>
                </a:solidFill>
              </a:rPr>
              <a:t>向</a:t>
            </a:r>
            <a:r>
              <a:rPr lang="zh-CN" altLang="zh-CN" sz="3200" b="1" dirty="0" smtClean="0">
                <a:solidFill>
                  <a:prstClr val="black"/>
                </a:solidFill>
              </a:rPr>
              <a:t>：</a:t>
            </a:r>
            <a:r>
              <a:rPr lang="zh-CN" altLang="zh-CN" sz="3200" b="1" dirty="0">
                <a:solidFill>
                  <a:prstClr val="black"/>
                </a:solidFill>
              </a:rPr>
              <a:t>储存</a:t>
            </a:r>
            <a:r>
              <a:rPr lang="zh-CN" altLang="zh-CN" sz="3200" b="1" dirty="0" smtClean="0">
                <a:solidFill>
                  <a:prstClr val="black"/>
                </a:solidFill>
              </a:rPr>
              <a:t>在远离</a:t>
            </a:r>
            <a:r>
              <a:rPr lang="en-US" altLang="zh-CN" sz="3200" b="1" dirty="0" smtClean="0">
                <a:solidFill>
                  <a:prstClr val="black"/>
                </a:solidFill>
              </a:rPr>
              <a:t>A</a:t>
            </a:r>
            <a:r>
              <a:rPr lang="zh-CN" altLang="zh-CN" sz="3200" b="1" dirty="0" smtClean="0">
                <a:solidFill>
                  <a:prstClr val="black"/>
                </a:solidFill>
              </a:rPr>
              <a:t>的高能</a:t>
            </a:r>
            <a:r>
              <a:rPr lang="zh-CN" altLang="zh-CN" sz="3200" b="1" dirty="0">
                <a:solidFill>
                  <a:prstClr val="black"/>
                </a:solidFill>
              </a:rPr>
              <a:t>磷酸键</a:t>
            </a:r>
            <a:r>
              <a:rPr lang="zh-CN" altLang="zh-CN" sz="3200" b="1" dirty="0" smtClean="0">
                <a:solidFill>
                  <a:prstClr val="black"/>
                </a:solidFill>
              </a:rPr>
              <a:t>中。</a:t>
            </a:r>
            <a:endParaRPr lang="zh-CN" altLang="zh-CN" sz="3200" b="1" dirty="0">
              <a:solidFill>
                <a:prstClr val="black"/>
              </a:solidFill>
            </a:endParaRPr>
          </a:p>
        </p:txBody>
      </p:sp>
      <p:sp>
        <p:nvSpPr>
          <p:cNvPr id="6" name="下箭头 5"/>
          <p:cNvSpPr/>
          <p:nvPr/>
        </p:nvSpPr>
        <p:spPr>
          <a:xfrm>
            <a:off x="3563888" y="2143309"/>
            <a:ext cx="26389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下箭头 6"/>
          <p:cNvSpPr/>
          <p:nvPr/>
        </p:nvSpPr>
        <p:spPr>
          <a:xfrm>
            <a:off x="3695835" y="3727485"/>
            <a:ext cx="26389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62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6" name="Text Box 6"/>
          <p:cNvSpPr txBox="1">
            <a:spLocks noGrp="1" noChangeArrowheads="1"/>
          </p:cNvSpPr>
          <p:nvPr>
            <p:ph type="title"/>
          </p:nvPr>
        </p:nvSpPr>
        <p:spPr>
          <a:xfrm>
            <a:off x="107504" y="-228600"/>
            <a:ext cx="8229600" cy="1143000"/>
          </a:xfrm>
          <a:noFill/>
          <a:ln/>
        </p:spPr>
        <p:txBody>
          <a:bodyPr>
            <a:normAutofit/>
          </a:bodyPr>
          <a:lstStyle/>
          <a:p>
            <a:pPr algn="l"/>
            <a:r>
              <a:rPr kumimoji="1" lang="en-US" altLang="zh-CN" sz="28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kumimoji="1" lang="zh-CN" altLang="en-US" sz="28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kumimoji="1" lang="en-US" altLang="zh-CN" sz="28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ATP</a:t>
            </a:r>
            <a:r>
              <a:rPr kumimoji="1" lang="zh-CN" altLang="en-US" sz="28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合成</a:t>
            </a:r>
            <a:r>
              <a:rPr kumimoji="1" lang="zh-CN" altLang="en-US" sz="28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与</a:t>
            </a:r>
            <a:r>
              <a:rPr kumimoji="1" lang="en-US" altLang="zh-CN" sz="28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ATP</a:t>
            </a:r>
            <a:r>
              <a:rPr kumimoji="1" lang="zh-CN" altLang="en-US" sz="28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水解的比较：</a:t>
            </a:r>
          </a:p>
        </p:txBody>
      </p:sp>
      <p:graphicFrame>
        <p:nvGraphicFramePr>
          <p:cNvPr id="92340" name="Group 18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5889784"/>
              </p:ext>
            </p:extLst>
          </p:nvPr>
        </p:nvGraphicFramePr>
        <p:xfrm>
          <a:off x="381000" y="762000"/>
          <a:ext cx="8382000" cy="6037073"/>
        </p:xfrm>
        <a:graphic>
          <a:graphicData uri="http://schemas.openxmlformats.org/drawingml/2006/table">
            <a:tbl>
              <a:tblPr/>
              <a:tblGrid>
                <a:gridCol w="1646238"/>
                <a:gridCol w="3382962"/>
                <a:gridCol w="3352800"/>
              </a:tblGrid>
              <a:tr h="900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楷体_GB2312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反      应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楷体_GB2312" pitchFamily="49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ATP→ADP+Pi</a:t>
                      </a: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+</a:t>
                      </a: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能量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楷体_GB2312" pitchFamily="49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ADP+Pi</a:t>
                      </a: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+</a:t>
                      </a: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能量→</a:t>
                      </a: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ATP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反应类型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酶的类型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反应场所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7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能量来源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能量去向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088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2245" name="Rectangle 85"/>
          <p:cNvSpPr>
            <a:spLocks noChangeArrowheads="1"/>
          </p:cNvSpPr>
          <p:nvPr/>
        </p:nvSpPr>
        <p:spPr bwMode="auto">
          <a:xfrm>
            <a:off x="7236296" y="1066800"/>
            <a:ext cx="906017" cy="37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baseline="30000" dirty="0" smtClean="0">
                <a:solidFill>
                  <a:srgbClr val="000000"/>
                </a:solidFill>
              </a:rPr>
              <a:t>合成酶</a:t>
            </a:r>
          </a:p>
        </p:txBody>
      </p:sp>
      <p:sp>
        <p:nvSpPr>
          <p:cNvPr id="92255" name="Rectangle 95"/>
          <p:cNvSpPr>
            <a:spLocks noChangeArrowheads="1"/>
          </p:cNvSpPr>
          <p:nvPr/>
        </p:nvSpPr>
        <p:spPr bwMode="auto">
          <a:xfrm>
            <a:off x="2483768" y="1054100"/>
            <a:ext cx="906017" cy="37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baseline="30000" dirty="0" smtClean="0">
                <a:solidFill>
                  <a:srgbClr val="000000"/>
                </a:solidFill>
                <a:ea typeface="楷体_GB2312" pitchFamily="49" charset="-122"/>
              </a:rPr>
              <a:t>水解酶</a:t>
            </a:r>
          </a:p>
        </p:txBody>
      </p:sp>
      <p:sp>
        <p:nvSpPr>
          <p:cNvPr id="92306" name="Rectangle 146"/>
          <p:cNvSpPr>
            <a:spLocks noChangeArrowheads="1"/>
          </p:cNvSpPr>
          <p:nvPr/>
        </p:nvSpPr>
        <p:spPr bwMode="auto">
          <a:xfrm>
            <a:off x="2895600" y="1752600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FF3300"/>
                </a:solidFill>
                <a:ea typeface="楷体_GB2312" pitchFamily="49" charset="-122"/>
              </a:rPr>
              <a:t>水解反应</a:t>
            </a:r>
          </a:p>
        </p:txBody>
      </p:sp>
      <p:sp>
        <p:nvSpPr>
          <p:cNvPr id="92308" name="Rectangle 148"/>
          <p:cNvSpPr>
            <a:spLocks noChangeArrowheads="1"/>
          </p:cNvSpPr>
          <p:nvPr/>
        </p:nvSpPr>
        <p:spPr bwMode="auto">
          <a:xfrm>
            <a:off x="6172200" y="18288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smtClean="0">
                <a:solidFill>
                  <a:srgbClr val="FF3300"/>
                </a:solidFill>
                <a:ea typeface="楷体_GB2312" pitchFamily="49" charset="-122"/>
              </a:rPr>
              <a:t>合成反应</a:t>
            </a:r>
          </a:p>
        </p:txBody>
      </p:sp>
      <p:sp>
        <p:nvSpPr>
          <p:cNvPr id="92310" name="Rectangle 150"/>
          <p:cNvSpPr>
            <a:spLocks noChangeArrowheads="1"/>
          </p:cNvSpPr>
          <p:nvPr/>
        </p:nvSpPr>
        <p:spPr bwMode="auto">
          <a:xfrm>
            <a:off x="2971800" y="2362200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FF3300"/>
                </a:solidFill>
                <a:ea typeface="楷体_GB2312" pitchFamily="49" charset="-122"/>
              </a:rPr>
              <a:t>水解酶</a:t>
            </a:r>
          </a:p>
        </p:txBody>
      </p:sp>
      <p:sp>
        <p:nvSpPr>
          <p:cNvPr id="92312" name="Rectangle 152"/>
          <p:cNvSpPr>
            <a:spLocks noChangeArrowheads="1"/>
          </p:cNvSpPr>
          <p:nvPr/>
        </p:nvSpPr>
        <p:spPr bwMode="auto">
          <a:xfrm>
            <a:off x="6324600" y="236220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800" b="1" smtClean="0">
                <a:solidFill>
                  <a:srgbClr val="FF3300"/>
                </a:solidFill>
                <a:ea typeface="楷体_GB2312" pitchFamily="49" charset="-122"/>
              </a:rPr>
              <a:t>合成酶</a:t>
            </a:r>
          </a:p>
        </p:txBody>
      </p:sp>
      <p:sp>
        <p:nvSpPr>
          <p:cNvPr id="92314" name="Rectangle 154"/>
          <p:cNvSpPr>
            <a:spLocks noChangeArrowheads="1"/>
          </p:cNvSpPr>
          <p:nvPr/>
        </p:nvSpPr>
        <p:spPr bwMode="auto">
          <a:xfrm>
            <a:off x="2362200" y="3124200"/>
            <a:ext cx="281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FF3300"/>
                </a:solidFill>
                <a:ea typeface="楷体_GB2312" pitchFamily="49" charset="-122"/>
              </a:rPr>
              <a:t>活细胞所有部位</a:t>
            </a:r>
          </a:p>
        </p:txBody>
      </p:sp>
      <p:sp>
        <p:nvSpPr>
          <p:cNvPr id="92317" name="Rectangle 157"/>
          <p:cNvSpPr>
            <a:spLocks noChangeArrowheads="1"/>
          </p:cNvSpPr>
          <p:nvPr/>
        </p:nvSpPr>
        <p:spPr bwMode="auto">
          <a:xfrm>
            <a:off x="5715000" y="2895600"/>
            <a:ext cx="4572000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FF3300"/>
                </a:solidFill>
                <a:ea typeface="楷体_GB2312" pitchFamily="49" charset="-122"/>
              </a:rPr>
              <a:t>细胞质基质、</a:t>
            </a:r>
            <a:endParaRPr lang="en-US" altLang="zh-CN" sz="2800" b="1" dirty="0" smtClean="0">
              <a:solidFill>
                <a:srgbClr val="FF3300"/>
              </a:solidFill>
              <a:ea typeface="楷体_GB2312" pitchFamily="49" charset="-122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3300"/>
                </a:solidFill>
                <a:ea typeface="楷体_GB2312" pitchFamily="49" charset="-122"/>
              </a:rPr>
              <a:t>线粒体、</a:t>
            </a:r>
            <a:r>
              <a:rPr lang="zh-CN" altLang="en-US" sz="2800" b="1" dirty="0" smtClean="0">
                <a:solidFill>
                  <a:srgbClr val="FF3300"/>
                </a:solidFill>
                <a:ea typeface="楷体_GB2312" pitchFamily="49" charset="-122"/>
              </a:rPr>
              <a:t>叶绿体</a:t>
            </a:r>
            <a:r>
              <a:rPr lang="zh-CN" altLang="en-US" sz="2800" b="1" dirty="0">
                <a:solidFill>
                  <a:srgbClr val="FF3300"/>
                </a:solidFill>
                <a:ea typeface="楷体_GB2312" pitchFamily="49" charset="-122"/>
              </a:rPr>
              <a:t>等</a:t>
            </a:r>
          </a:p>
        </p:txBody>
      </p:sp>
      <p:sp>
        <p:nvSpPr>
          <p:cNvPr id="92320" name="Rectangle 160"/>
          <p:cNvSpPr>
            <a:spLocks noChangeArrowheads="1"/>
          </p:cNvSpPr>
          <p:nvPr/>
        </p:nvSpPr>
        <p:spPr bwMode="auto">
          <a:xfrm>
            <a:off x="2743200" y="4267200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smtClean="0">
                <a:solidFill>
                  <a:srgbClr val="FF3300"/>
                </a:solidFill>
                <a:ea typeface="楷体_GB2312" pitchFamily="49" charset="-122"/>
              </a:rPr>
              <a:t>高能磷酸键</a:t>
            </a:r>
          </a:p>
        </p:txBody>
      </p:sp>
      <p:sp>
        <p:nvSpPr>
          <p:cNvPr id="92323" name="Rectangle 163"/>
          <p:cNvSpPr>
            <a:spLocks noChangeArrowheads="1"/>
          </p:cNvSpPr>
          <p:nvPr/>
        </p:nvSpPr>
        <p:spPr bwMode="auto">
          <a:xfrm>
            <a:off x="5562600" y="3962400"/>
            <a:ext cx="3352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FF3300"/>
                </a:solidFill>
                <a:ea typeface="楷体_GB2312" pitchFamily="49" charset="-122"/>
              </a:rPr>
              <a:t>有机物中的化学能、光能</a:t>
            </a:r>
          </a:p>
        </p:txBody>
      </p:sp>
      <p:sp>
        <p:nvSpPr>
          <p:cNvPr id="92326" name="Rectangle 166"/>
          <p:cNvSpPr>
            <a:spLocks noChangeArrowheads="1"/>
          </p:cNvSpPr>
          <p:nvPr/>
        </p:nvSpPr>
        <p:spPr bwMode="auto">
          <a:xfrm>
            <a:off x="2209800" y="5181600"/>
            <a:ext cx="327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800" b="1" smtClean="0">
                <a:solidFill>
                  <a:srgbClr val="FF3300"/>
                </a:solidFill>
                <a:ea typeface="楷体_GB2312" pitchFamily="49" charset="-122"/>
              </a:rPr>
              <a:t>用于各项生命活动</a:t>
            </a:r>
          </a:p>
        </p:txBody>
      </p:sp>
      <p:sp>
        <p:nvSpPr>
          <p:cNvPr id="92329" name="Rectangle 169"/>
          <p:cNvSpPr>
            <a:spLocks noChangeArrowheads="1"/>
          </p:cNvSpPr>
          <p:nvPr/>
        </p:nvSpPr>
        <p:spPr bwMode="auto">
          <a:xfrm>
            <a:off x="5364088" y="5210036"/>
            <a:ext cx="42484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FF3300"/>
                </a:solidFill>
                <a:ea typeface="楷体_GB2312" pitchFamily="49" charset="-122"/>
              </a:rPr>
              <a:t>储存于高能磷酸键中</a:t>
            </a:r>
          </a:p>
        </p:txBody>
      </p:sp>
      <p:sp>
        <p:nvSpPr>
          <p:cNvPr id="92334" name="Rectangle 174"/>
          <p:cNvSpPr>
            <a:spLocks noChangeArrowheads="1"/>
          </p:cNvSpPr>
          <p:nvPr/>
        </p:nvSpPr>
        <p:spPr bwMode="auto">
          <a:xfrm>
            <a:off x="304800" y="6019800"/>
            <a:ext cx="75777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结论 ：</a:t>
            </a:r>
            <a:r>
              <a:rPr lang="zh-CN" altLang="en-US" sz="2800" b="1" dirty="0" smtClean="0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物质是可逆的，反应、能量是不可逆的</a:t>
            </a:r>
            <a:r>
              <a:rPr lang="zh-CN" altLang="en-US" sz="2800" b="1" dirty="0" smtClean="0">
                <a:solidFill>
                  <a:srgbClr val="000000"/>
                </a:solidFill>
                <a:ea typeface="楷体_GB2312" pitchFamily="49" charset="-122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53902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06" grpId="0"/>
      <p:bldP spid="92308" grpId="0"/>
      <p:bldP spid="92310" grpId="0"/>
      <p:bldP spid="92312" grpId="0"/>
      <p:bldP spid="92314" grpId="0"/>
      <p:bldP spid="92317" grpId="0"/>
      <p:bldP spid="92320" grpId="0"/>
      <p:bldP spid="92323" grpId="0"/>
      <p:bldP spid="92326" grpId="0"/>
      <p:bldP spid="92329" grpId="0"/>
      <p:bldP spid="923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62069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4800" b="1" dirty="0" smtClean="0"/>
              <a:t>猜谜</a:t>
            </a:r>
            <a:endParaRPr lang="en-US" altLang="zh-CN" sz="4800" b="1" dirty="0" smtClean="0"/>
          </a:p>
          <a:p>
            <a:pPr marL="0" indent="0">
              <a:buNone/>
            </a:pPr>
            <a:r>
              <a:rPr lang="zh-CN" altLang="en-US" sz="4800" b="1" dirty="0" smtClean="0"/>
              <a:t>白天</a:t>
            </a:r>
            <a:r>
              <a:rPr lang="zh-CN" altLang="en-US" sz="4800" b="1" dirty="0"/>
              <a:t>草丛呆</a:t>
            </a:r>
            <a:r>
              <a:rPr lang="zh-CN" altLang="en-US" sz="4800" b="1" dirty="0" smtClean="0"/>
              <a:t>，</a:t>
            </a:r>
            <a:endParaRPr lang="en-US" altLang="zh-CN" sz="4800" b="1" dirty="0" smtClean="0"/>
          </a:p>
          <a:p>
            <a:pPr marL="0" indent="0">
              <a:buNone/>
            </a:pPr>
            <a:r>
              <a:rPr lang="zh-CN" altLang="en-US" sz="4800" b="1" dirty="0" smtClean="0"/>
              <a:t>夜晚</a:t>
            </a:r>
            <a:r>
              <a:rPr lang="zh-CN" altLang="en-US" sz="4800" b="1" dirty="0"/>
              <a:t>空中游</a:t>
            </a:r>
            <a:r>
              <a:rPr lang="zh-CN" altLang="en-US" sz="4800" b="1" dirty="0" smtClean="0"/>
              <a:t>。</a:t>
            </a:r>
            <a:endParaRPr lang="en-US" altLang="zh-CN" sz="4800" b="1" dirty="0" smtClean="0"/>
          </a:p>
          <a:p>
            <a:pPr marL="0" indent="0">
              <a:buNone/>
            </a:pPr>
            <a:r>
              <a:rPr lang="zh-CN" altLang="en-US" sz="4800" b="1" dirty="0" smtClean="0"/>
              <a:t>一</a:t>
            </a:r>
            <a:r>
              <a:rPr lang="zh-CN" altLang="en-US" sz="4800" b="1" dirty="0"/>
              <a:t>盏小灯笼</a:t>
            </a:r>
            <a:r>
              <a:rPr lang="zh-CN" altLang="en-US" sz="4800" b="1" dirty="0" smtClean="0"/>
              <a:t>，</a:t>
            </a:r>
            <a:endParaRPr lang="en-US" altLang="zh-CN" sz="4800" b="1" dirty="0" smtClean="0"/>
          </a:p>
          <a:p>
            <a:pPr marL="0" indent="0">
              <a:buNone/>
            </a:pPr>
            <a:r>
              <a:rPr lang="zh-CN" altLang="en-US" sz="4800" b="1" dirty="0" smtClean="0"/>
              <a:t>挂</a:t>
            </a:r>
            <a:r>
              <a:rPr lang="zh-CN" altLang="en-US" sz="4800" b="1" dirty="0"/>
              <a:t>在身后头。</a:t>
            </a:r>
          </a:p>
        </p:txBody>
      </p:sp>
      <p:pic>
        <p:nvPicPr>
          <p:cNvPr id="1026" name="Picture 2" descr="C:\Users\SDR\Desktop\Img4030326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711" y="1844826"/>
            <a:ext cx="4571383" cy="327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16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635375" y="1607790"/>
            <a:ext cx="1657350" cy="711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zh-CN" sz="4000" b="1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ATP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594100" y="3963640"/>
            <a:ext cx="1698625" cy="711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zh-CN" sz="4000" b="1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ADP</a:t>
            </a: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2555875" y="1731615"/>
            <a:ext cx="863600" cy="3240087"/>
          </a:xfrm>
          <a:prstGeom prst="curvedRightArrow">
            <a:avLst>
              <a:gd name="adj1" fmla="val 75037"/>
              <a:gd name="adj2" fmla="val 150074"/>
              <a:gd name="adj3" fmla="val 33329"/>
            </a:avLst>
          </a:prstGeom>
          <a:gradFill rotWithShape="1">
            <a:gsLst>
              <a:gs pos="0">
                <a:srgbClr val="8044EC"/>
              </a:gs>
              <a:gs pos="50000">
                <a:srgbClr val="FFFFFF"/>
              </a:gs>
              <a:gs pos="100000">
                <a:srgbClr val="8044EC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 rot="10800000">
            <a:off x="5435600" y="1442690"/>
            <a:ext cx="1152525" cy="3168650"/>
          </a:xfrm>
          <a:prstGeom prst="curvedRightArrow">
            <a:avLst>
              <a:gd name="adj1" fmla="val 54986"/>
              <a:gd name="adj2" fmla="val 109972"/>
              <a:gd name="adj3" fmla="val 33329"/>
            </a:avLst>
          </a:prstGeom>
          <a:gradFill rotWithShape="1">
            <a:gsLst>
              <a:gs pos="0">
                <a:srgbClr val="8044EC"/>
              </a:gs>
              <a:gs pos="50000">
                <a:srgbClr val="FFFFFF"/>
              </a:gs>
              <a:gs pos="100000">
                <a:srgbClr val="8044EC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771775" y="2811115"/>
            <a:ext cx="1152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zh-CN" altLang="zh-CN" sz="3600" b="1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水解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365750" y="2811115"/>
            <a:ext cx="1152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zh-CN" altLang="zh-CN" sz="3600" b="1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合成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45599" y="1985615"/>
            <a:ext cx="738664" cy="2506662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zh-CN" sz="36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吸</a:t>
            </a:r>
            <a:r>
              <a:rPr lang="zh-CN" altLang="zh-CN" sz="36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能反应等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8081486" y="1966565"/>
            <a:ext cx="738664" cy="2500312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zh-CN" sz="36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放</a:t>
            </a:r>
            <a:r>
              <a:rPr lang="zh-CN" altLang="zh-CN" sz="36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能反应等</a:t>
            </a:r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1117600" y="2595215"/>
            <a:ext cx="1368425" cy="1296987"/>
          </a:xfrm>
          <a:prstGeom prst="leftArrow">
            <a:avLst>
              <a:gd name="adj1" fmla="val 50000"/>
              <a:gd name="adj2" fmla="val 26377"/>
            </a:avLst>
          </a:prstGeom>
          <a:gradFill rotWithShape="1">
            <a:gsLst>
              <a:gs pos="0">
                <a:srgbClr val="8044EC"/>
              </a:gs>
              <a:gs pos="50000">
                <a:srgbClr val="FFFFFF"/>
              </a:gs>
              <a:gs pos="100000">
                <a:srgbClr val="8044EC"/>
              </a:gs>
            </a:gsLst>
            <a:lin ang="16200000" scaled="1"/>
          </a:gra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3600" b="1" smtClean="0">
                <a:solidFill>
                  <a:srgbClr val="C0504D"/>
                </a:solidFill>
                <a:latin typeface="黑体" pitchFamily="49" charset="-122"/>
                <a:ea typeface="黑体" pitchFamily="49" charset="-122"/>
              </a:rPr>
              <a:t>能量</a:t>
            </a:r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6661150" y="2450752"/>
            <a:ext cx="1295400" cy="1296988"/>
          </a:xfrm>
          <a:prstGeom prst="lef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8044EC"/>
              </a:gs>
              <a:gs pos="50000">
                <a:srgbClr val="FFFFFF"/>
              </a:gs>
              <a:gs pos="100000">
                <a:srgbClr val="8044EC"/>
              </a:gs>
            </a:gsLst>
            <a:lin ang="16200000" scaled="1"/>
          </a:gra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3600" b="1" smtClean="0">
                <a:solidFill>
                  <a:srgbClr val="C0504D"/>
                </a:solidFill>
                <a:latin typeface="黑体" pitchFamily="49" charset="-122"/>
                <a:ea typeface="黑体" pitchFamily="49" charset="-122"/>
              </a:rPr>
              <a:t>能量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314325" y="4943127"/>
            <a:ext cx="8569325" cy="6461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zh-CN" sz="3600" b="1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ATP是细胞内流通的能量“通货”</a:t>
            </a:r>
          </a:p>
        </p:txBody>
      </p:sp>
      <p:pic>
        <p:nvPicPr>
          <p:cNvPr id="13324" name="Picture 13" descr="讨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22920"/>
            <a:ext cx="22955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文本框 1"/>
          <p:cNvSpPr txBox="1">
            <a:spLocks noChangeArrowheads="1"/>
          </p:cNvSpPr>
          <p:nvPr/>
        </p:nvSpPr>
        <p:spPr bwMode="auto">
          <a:xfrm>
            <a:off x="2357438" y="214313"/>
            <a:ext cx="62470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为什么称</a:t>
            </a:r>
            <a:r>
              <a:rPr lang="en-US" altLang="zh-CN" sz="36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ATP</a:t>
            </a:r>
            <a:r>
              <a:rPr lang="zh-CN" altLang="en-US" sz="36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为能量“通货”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6952" y="5733256"/>
            <a:ext cx="2638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</a:rPr>
              <a:t>P89 </a:t>
            </a:r>
            <a:r>
              <a:rPr lang="zh-CN" altLang="en-US" sz="3200" b="1" dirty="0" smtClean="0">
                <a:solidFill>
                  <a:srgbClr val="C00000"/>
                </a:solidFill>
              </a:rPr>
              <a:t>最后一段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97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/>
      <p:bldP spid="18440" grpId="0" bldLvl="0" animBg="1"/>
      <p:bldP spid="18441" grpId="0" bldLvl="0" animBg="1"/>
      <p:bldP spid="18442" grpId="0" bldLvl="0" animBg="1"/>
      <p:bldP spid="18443" grpId="0" bldLvl="0" animBg="1"/>
      <p:bldP spid="18444" grpId="0" bldLvl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84725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CN" altLang="zh-CN" b="1" dirty="0"/>
              <a:t>思考与讨论</a:t>
            </a:r>
            <a:r>
              <a:rPr lang="zh-CN" altLang="zh-CN" b="1" dirty="0" smtClean="0"/>
              <a:t>（</a:t>
            </a:r>
            <a:r>
              <a:rPr lang="en-US" altLang="zh-CN" b="1" dirty="0" smtClean="0">
                <a:solidFill>
                  <a:srgbClr val="C00000"/>
                </a:solidFill>
              </a:rPr>
              <a:t>P90</a:t>
            </a:r>
            <a:r>
              <a:rPr lang="zh-CN" altLang="zh-CN" b="1" dirty="0" smtClean="0"/>
              <a:t>）</a:t>
            </a:r>
            <a:endParaRPr lang="en-US" altLang="zh-CN" b="1" dirty="0" smtClean="0"/>
          </a:p>
          <a:p>
            <a:pPr marL="0" indent="0">
              <a:buNone/>
            </a:pPr>
            <a:r>
              <a:rPr lang="zh-CN" altLang="en-US" b="1" dirty="0" smtClean="0"/>
              <a:t>         在细胞内，</a:t>
            </a:r>
            <a:r>
              <a:rPr lang="en-US" altLang="zh-CN" b="1" dirty="0" smtClean="0"/>
              <a:t>1mol</a:t>
            </a:r>
            <a:r>
              <a:rPr lang="zh-CN" altLang="en-US" b="1" dirty="0" smtClean="0"/>
              <a:t>葡萄糖彻底氧化分解后，释放出</a:t>
            </a:r>
            <a:r>
              <a:rPr lang="en-US" altLang="zh-CN" b="1" dirty="0" smtClean="0"/>
              <a:t>2870kJ</a:t>
            </a:r>
            <a:r>
              <a:rPr lang="zh-CN" altLang="en-US" b="1" dirty="0" smtClean="0"/>
              <a:t>的能量。</a:t>
            </a:r>
            <a:endParaRPr lang="en-US" altLang="zh-CN" b="1" dirty="0" smtClean="0"/>
          </a:p>
          <a:p>
            <a:pPr marL="0" indent="0">
              <a:buNone/>
            </a:pPr>
            <a:r>
              <a:rPr lang="en-US" altLang="zh-CN" b="1" dirty="0" smtClean="0"/>
              <a:t>1.</a:t>
            </a:r>
            <a:r>
              <a:rPr lang="zh-CN" altLang="en-US" b="1" dirty="0" smtClean="0"/>
              <a:t>计算：</a:t>
            </a:r>
            <a:r>
              <a:rPr lang="en-US" altLang="zh-CN" b="1" dirty="0" smtClean="0"/>
              <a:t>1</a:t>
            </a:r>
            <a:r>
              <a:rPr lang="zh-CN" altLang="en-US" b="1" dirty="0" smtClean="0"/>
              <a:t>分子葡萄糖彻底氧化分解所释放的能量是</a:t>
            </a:r>
            <a:r>
              <a:rPr lang="en-US" altLang="zh-CN" b="1" dirty="0" smtClean="0"/>
              <a:t>1</a:t>
            </a:r>
            <a:r>
              <a:rPr lang="zh-CN" altLang="en-US" b="1" dirty="0" smtClean="0"/>
              <a:t>分子</a:t>
            </a:r>
            <a:r>
              <a:rPr lang="en-US" altLang="zh-CN" b="1" dirty="0" smtClean="0"/>
              <a:t>ATP</a:t>
            </a:r>
            <a:r>
              <a:rPr lang="zh-CN" altLang="en-US" b="1" dirty="0" smtClean="0"/>
              <a:t>水解所释放的能量的多少倍</a:t>
            </a:r>
            <a:r>
              <a:rPr lang="en-US" altLang="zh-CN" b="1" dirty="0" smtClean="0"/>
              <a:t>?</a:t>
            </a:r>
          </a:p>
          <a:p>
            <a:pPr marL="0" indent="0">
              <a:buNone/>
            </a:pPr>
            <a:r>
              <a:rPr lang="zh-CN" altLang="en-US" b="1" dirty="0" smtClean="0"/>
              <a:t>（</a:t>
            </a:r>
            <a:r>
              <a:rPr lang="en-US" altLang="zh-CN" b="1" dirty="0" smtClean="0"/>
              <a:t>1mol</a:t>
            </a:r>
            <a:r>
              <a:rPr lang="zh-CN" altLang="zh-CN" b="1" dirty="0" smtClean="0"/>
              <a:t>高能</a:t>
            </a:r>
            <a:r>
              <a:rPr lang="zh-CN" altLang="zh-CN" b="1" dirty="0"/>
              <a:t>磷酸键水解时释放的能量多</a:t>
            </a:r>
            <a:r>
              <a:rPr lang="zh-CN" altLang="en-US" b="1" dirty="0"/>
              <a:t>达</a:t>
            </a:r>
            <a:r>
              <a:rPr lang="en-US" altLang="zh-CN" b="1" dirty="0" smtClean="0"/>
              <a:t>30.54 kJ</a:t>
            </a:r>
            <a:r>
              <a:rPr lang="zh-CN" altLang="en-US" b="1" dirty="0" smtClean="0"/>
              <a:t>）</a:t>
            </a:r>
            <a:endParaRPr lang="zh-CN" altLang="en-US" b="1" dirty="0"/>
          </a:p>
          <a:p>
            <a:pPr marL="0" indent="0">
              <a:buNone/>
            </a:pPr>
            <a:endParaRPr lang="zh-CN" altLang="zh-CN" b="1" dirty="0"/>
          </a:p>
          <a:p>
            <a:pPr marL="0" indent="0">
              <a:buNone/>
            </a:pPr>
            <a:endParaRPr lang="zh-CN" alt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4607257"/>
            <a:ext cx="81369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</a:rPr>
              <a:t>        1</a:t>
            </a:r>
            <a:r>
              <a:rPr lang="zh-CN" altLang="zh-CN" sz="3200" b="1" dirty="0">
                <a:solidFill>
                  <a:srgbClr val="C00000"/>
                </a:solidFill>
              </a:rPr>
              <a:t>分子</a:t>
            </a:r>
            <a:r>
              <a:rPr lang="zh-CN" altLang="zh-CN" sz="3200" b="1" dirty="0" smtClean="0">
                <a:solidFill>
                  <a:srgbClr val="C00000"/>
                </a:solidFill>
              </a:rPr>
              <a:t>葡萄糖</a:t>
            </a:r>
            <a:r>
              <a:rPr lang="zh-CN" altLang="en-US" sz="3200" b="1" dirty="0" smtClean="0">
                <a:solidFill>
                  <a:srgbClr val="C00000"/>
                </a:solidFill>
              </a:rPr>
              <a:t>彻底氧化分解时释放</a:t>
            </a:r>
            <a:r>
              <a:rPr lang="zh-CN" altLang="zh-CN" sz="3200" b="1" dirty="0" smtClean="0">
                <a:solidFill>
                  <a:srgbClr val="C00000"/>
                </a:solidFill>
              </a:rPr>
              <a:t>的</a:t>
            </a:r>
            <a:r>
              <a:rPr lang="zh-CN" altLang="zh-CN" sz="3200" b="1" dirty="0">
                <a:solidFill>
                  <a:srgbClr val="C00000"/>
                </a:solidFill>
              </a:rPr>
              <a:t>能量，约是</a:t>
            </a:r>
            <a:r>
              <a:rPr lang="en-US" altLang="zh-CN" sz="3200" b="1" dirty="0">
                <a:solidFill>
                  <a:srgbClr val="C00000"/>
                </a:solidFill>
              </a:rPr>
              <a:t>1</a:t>
            </a:r>
            <a:r>
              <a:rPr lang="zh-CN" altLang="zh-CN" sz="3200" b="1" dirty="0">
                <a:solidFill>
                  <a:srgbClr val="C00000"/>
                </a:solidFill>
              </a:rPr>
              <a:t>分子</a:t>
            </a:r>
            <a:r>
              <a:rPr lang="en-US" altLang="zh-CN" sz="3200" b="1" dirty="0" smtClean="0">
                <a:solidFill>
                  <a:srgbClr val="C00000"/>
                </a:solidFill>
              </a:rPr>
              <a:t>ATP</a:t>
            </a:r>
            <a:r>
              <a:rPr lang="zh-CN" altLang="en-US" sz="3200" b="1" dirty="0" smtClean="0">
                <a:solidFill>
                  <a:srgbClr val="C00000"/>
                </a:solidFill>
              </a:rPr>
              <a:t>水解释放</a:t>
            </a:r>
            <a:r>
              <a:rPr lang="zh-CN" altLang="en-US" sz="3200" b="1" dirty="0">
                <a:solidFill>
                  <a:srgbClr val="C00000"/>
                </a:solidFill>
              </a:rPr>
              <a:t>的</a:t>
            </a:r>
            <a:r>
              <a:rPr lang="zh-CN" altLang="zh-CN" sz="3200" b="1" dirty="0" smtClean="0">
                <a:solidFill>
                  <a:srgbClr val="C00000"/>
                </a:solidFill>
              </a:rPr>
              <a:t>能量</a:t>
            </a:r>
            <a:r>
              <a:rPr lang="zh-CN" altLang="zh-CN" sz="3200" b="1" dirty="0">
                <a:solidFill>
                  <a:srgbClr val="C00000"/>
                </a:solidFill>
              </a:rPr>
              <a:t>的</a:t>
            </a:r>
            <a:r>
              <a:rPr lang="en-US" altLang="zh-CN" sz="3200" b="1" dirty="0">
                <a:solidFill>
                  <a:srgbClr val="C00000"/>
                </a:solidFill>
              </a:rPr>
              <a:t>94</a:t>
            </a:r>
            <a:r>
              <a:rPr lang="zh-CN" altLang="zh-CN" sz="3200" b="1" dirty="0">
                <a:solidFill>
                  <a:srgbClr val="C00000"/>
                </a:solidFill>
              </a:rPr>
              <a:t>倍（指</a:t>
            </a:r>
            <a:r>
              <a:rPr lang="en-US" altLang="zh-CN" sz="3200" b="1" dirty="0">
                <a:solidFill>
                  <a:srgbClr val="C00000"/>
                </a:solidFill>
              </a:rPr>
              <a:t>ATP</a:t>
            </a:r>
            <a:r>
              <a:rPr lang="zh-CN" altLang="zh-CN" sz="3200" b="1" dirty="0">
                <a:solidFill>
                  <a:srgbClr val="C00000"/>
                </a:solidFill>
              </a:rPr>
              <a:t>转化为</a:t>
            </a:r>
            <a:r>
              <a:rPr lang="en-US" altLang="zh-CN" sz="3200" b="1" dirty="0">
                <a:solidFill>
                  <a:srgbClr val="C00000"/>
                </a:solidFill>
              </a:rPr>
              <a:t>ADP</a:t>
            </a:r>
            <a:r>
              <a:rPr lang="zh-CN" altLang="zh-CN" sz="3200" b="1" dirty="0">
                <a:solidFill>
                  <a:srgbClr val="C00000"/>
                </a:solidFill>
              </a:rPr>
              <a:t>时释放的能量）。</a:t>
            </a:r>
            <a:endParaRPr lang="en-US" altLang="zh-CN" sz="3200" b="1" dirty="0">
              <a:solidFill>
                <a:srgbClr val="C00000"/>
              </a:solidFill>
            </a:endParaRPr>
          </a:p>
          <a:p>
            <a:endParaRPr lang="zh-CN" alt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43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6"/>
          <p:cNvSpPr>
            <a:spLocks noChangeArrowheads="1"/>
          </p:cNvSpPr>
          <p:nvPr/>
        </p:nvSpPr>
        <p:spPr bwMode="auto">
          <a:xfrm>
            <a:off x="2396356" y="980728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 smtClean="0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105475" name="Text Box 7"/>
          <p:cNvSpPr>
            <a:spLocks noChangeArrowheads="1"/>
          </p:cNvSpPr>
          <p:nvPr/>
        </p:nvSpPr>
        <p:spPr bwMode="auto">
          <a:xfrm>
            <a:off x="761231" y="1839566"/>
            <a:ext cx="38560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b="1" dirty="0" smtClean="0">
                <a:solidFill>
                  <a:srgbClr val="0000FF"/>
                </a:solidFill>
                <a:latin typeface="Calibri" pitchFamily="34" charset="0"/>
                <a:sym typeface="宋体" pitchFamily="2" charset="-122"/>
              </a:rPr>
              <a:t>糖类、脂肪等有机物</a:t>
            </a:r>
          </a:p>
        </p:txBody>
      </p:sp>
      <p:sp>
        <p:nvSpPr>
          <p:cNvPr id="105476" name="Text Box 8"/>
          <p:cNvSpPr>
            <a:spLocks noChangeArrowheads="1"/>
          </p:cNvSpPr>
          <p:nvPr/>
        </p:nvSpPr>
        <p:spPr bwMode="auto">
          <a:xfrm>
            <a:off x="4000673" y="3646487"/>
            <a:ext cx="14017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b="1" smtClean="0">
                <a:solidFill>
                  <a:srgbClr val="FF0000"/>
                </a:solidFill>
                <a:latin typeface="Calibri" pitchFamily="34" charset="0"/>
                <a:sym typeface="宋体" pitchFamily="2" charset="-122"/>
              </a:rPr>
              <a:t>ＡＴＰ</a:t>
            </a:r>
          </a:p>
        </p:txBody>
      </p:sp>
      <p:sp>
        <p:nvSpPr>
          <p:cNvPr id="105477" name="Rectangle 14"/>
          <p:cNvSpPr>
            <a:spLocks noChangeArrowheads="1"/>
          </p:cNvSpPr>
          <p:nvPr/>
        </p:nvSpPr>
        <p:spPr bwMode="auto">
          <a:xfrm>
            <a:off x="4433118" y="1623666"/>
            <a:ext cx="642938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6000" b="1" smtClean="0">
                <a:solidFill>
                  <a:srgbClr val="0000FF"/>
                </a:solidFill>
                <a:latin typeface="Calibri" pitchFamily="34" charset="0"/>
                <a:sym typeface="宋体" pitchFamily="2" charset="-122"/>
              </a:rPr>
              <a:t>≈</a:t>
            </a:r>
            <a:endParaRPr lang="zh-CN" altLang="en-US" sz="1800" smtClean="0">
              <a:solidFill>
                <a:srgbClr val="006699"/>
              </a:solidFill>
              <a:latin typeface="Arial" pitchFamily="34" charset="0"/>
            </a:endParaRPr>
          </a:p>
        </p:txBody>
      </p:sp>
      <p:sp>
        <p:nvSpPr>
          <p:cNvPr id="105478" name="Rectangle 15"/>
          <p:cNvSpPr>
            <a:spLocks noChangeArrowheads="1"/>
          </p:cNvSpPr>
          <p:nvPr/>
        </p:nvSpPr>
        <p:spPr bwMode="auto">
          <a:xfrm>
            <a:off x="5224636" y="3429000"/>
            <a:ext cx="571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6000" b="1" smtClean="0">
                <a:solidFill>
                  <a:srgbClr val="0000FF"/>
                </a:solidFill>
                <a:latin typeface="Calibri" pitchFamily="34" charset="0"/>
                <a:sym typeface="宋体" pitchFamily="2" charset="-122"/>
              </a:rPr>
              <a:t>≈</a:t>
            </a:r>
            <a:endParaRPr lang="zh-CN" altLang="en-US" sz="1800" smtClean="0">
              <a:solidFill>
                <a:srgbClr val="006699"/>
              </a:solidFill>
              <a:latin typeface="Arial" pitchFamily="34" charset="0"/>
            </a:endParaRP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468313" y="-26988"/>
            <a:ext cx="7375525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4000" b="1" smtClean="0">
              <a:solidFill>
                <a:srgbClr val="006699"/>
              </a:solidFill>
              <a:latin typeface="Arial" pitchFamily="34" charset="0"/>
              <a:ea typeface="楷体" pitchFamily="49" charset="-122"/>
            </a:endParaRPr>
          </a:p>
        </p:txBody>
      </p:sp>
      <p:sp>
        <p:nvSpPr>
          <p:cNvPr id="53257" name="Text Box 11"/>
          <p:cNvSpPr txBox="1">
            <a:spLocks noChangeArrowheads="1"/>
          </p:cNvSpPr>
          <p:nvPr/>
        </p:nvSpPr>
        <p:spPr bwMode="auto">
          <a:xfrm>
            <a:off x="8245475" y="6308725"/>
            <a:ext cx="576263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 smtClean="0">
              <a:solidFill>
                <a:srgbClr val="006699"/>
              </a:solidFill>
              <a:latin typeface="Arial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817" y="1406859"/>
            <a:ext cx="3703638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23528" y="260648"/>
            <a:ext cx="82100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accent6">
                    <a:lumMod val="10000"/>
                  </a:schemeClr>
                </a:solidFill>
              </a:rPr>
              <a:t>2.</a:t>
            </a:r>
            <a:r>
              <a:rPr lang="zh-CN" altLang="en-US" sz="3200" b="1" dirty="0">
                <a:solidFill>
                  <a:schemeClr val="accent6">
                    <a:lumMod val="10000"/>
                  </a:schemeClr>
                </a:solidFill>
              </a:rPr>
              <a:t>有人说，如果把糖类和脂肪比作大额支票，</a:t>
            </a:r>
            <a:r>
              <a:rPr lang="en-US" altLang="zh-CN" sz="3200" b="1" dirty="0">
                <a:solidFill>
                  <a:schemeClr val="accent6">
                    <a:lumMod val="10000"/>
                  </a:schemeClr>
                </a:solidFill>
              </a:rPr>
              <a:t>ATP</a:t>
            </a:r>
            <a:r>
              <a:rPr lang="zh-CN" altLang="en-US" sz="3200" b="1" dirty="0">
                <a:solidFill>
                  <a:schemeClr val="accent6">
                    <a:lumMod val="10000"/>
                  </a:schemeClr>
                </a:solidFill>
              </a:rPr>
              <a:t>则相当于现金。你认为这种比喻有道理吗？</a:t>
            </a:r>
            <a:endParaRPr lang="zh-CN" altLang="zh-CN" sz="32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564904"/>
            <a:ext cx="3544515" cy="39703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      </a:t>
            </a:r>
            <a:r>
              <a:rPr lang="zh-CN" altLang="zh-CN" sz="2800" b="1" dirty="0" smtClean="0">
                <a:solidFill>
                  <a:srgbClr val="C00000"/>
                </a:solidFill>
              </a:rPr>
              <a:t>有道理</a:t>
            </a:r>
            <a:r>
              <a:rPr lang="zh-CN" altLang="zh-CN" sz="2800" b="1" dirty="0">
                <a:solidFill>
                  <a:srgbClr val="C00000"/>
                </a:solidFill>
              </a:rPr>
              <a:t>。糖类和脂肪分子中的</a:t>
            </a:r>
            <a:r>
              <a:rPr lang="zh-CN" altLang="zh-CN" sz="2800" b="1" dirty="0">
                <a:solidFill>
                  <a:srgbClr val="002060"/>
                </a:solidFill>
              </a:rPr>
              <a:t>能量很多而且很稳定</a:t>
            </a:r>
            <a:r>
              <a:rPr lang="zh-CN" altLang="zh-CN" sz="2800" b="1" dirty="0">
                <a:solidFill>
                  <a:srgbClr val="C00000"/>
                </a:solidFill>
              </a:rPr>
              <a:t>，不能被细胞直接利用。这些稳定的化学能只有转化成</a:t>
            </a:r>
            <a:r>
              <a:rPr lang="en-US" altLang="zh-CN" sz="2800" b="1" dirty="0">
                <a:solidFill>
                  <a:srgbClr val="C00000"/>
                </a:solidFill>
              </a:rPr>
              <a:t>ATP</a:t>
            </a:r>
            <a:r>
              <a:rPr lang="zh-CN" altLang="zh-CN" sz="2800" b="1" dirty="0">
                <a:solidFill>
                  <a:srgbClr val="C00000"/>
                </a:solidFill>
              </a:rPr>
              <a:t>分子中</a:t>
            </a:r>
            <a:r>
              <a:rPr lang="zh-CN" altLang="zh-CN" sz="2800" b="1" dirty="0">
                <a:solidFill>
                  <a:srgbClr val="002060"/>
                </a:solidFill>
              </a:rPr>
              <a:t>活跃的化学能</a:t>
            </a:r>
            <a:r>
              <a:rPr lang="zh-CN" altLang="zh-CN" sz="2800" b="1" dirty="0">
                <a:solidFill>
                  <a:srgbClr val="C00000"/>
                </a:solidFill>
              </a:rPr>
              <a:t>，才能被细胞直接利用。</a:t>
            </a:r>
          </a:p>
          <a:p>
            <a:endParaRPr lang="zh-CN" altLang="en-US" sz="28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SDR\Desktop\t01ff8a23dae211c9f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838" y="3326055"/>
            <a:ext cx="3411329" cy="166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90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7559" y="179929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prstClr val="black"/>
                </a:solidFill>
              </a:rPr>
              <a:t>当堂小结</a:t>
            </a:r>
            <a:endParaRPr lang="zh-CN" altLang="en-US" sz="3200" b="1" dirty="0">
              <a:solidFill>
                <a:prstClr val="black"/>
              </a:solidFill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457200" y="63994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ß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Þ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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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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zh-CN" altLang="en-US" sz="2800" b="1" dirty="0" smtClean="0"/>
              <a:t>一、</a:t>
            </a:r>
            <a:r>
              <a:rPr lang="en-US" altLang="zh-CN" sz="2800" b="1" dirty="0" smtClean="0"/>
              <a:t>ATP</a:t>
            </a:r>
            <a:r>
              <a:rPr lang="zh-CN" altLang="en-US" sz="2800" b="1" dirty="0" smtClean="0"/>
              <a:t>的结构</a:t>
            </a:r>
            <a:endParaRPr lang="en-US" altLang="zh-CN" sz="2800" b="1" dirty="0" smtClean="0"/>
          </a:p>
          <a:p>
            <a:pPr marL="0" indent="0">
              <a:buFont typeface="Wingdings 2"/>
              <a:buNone/>
            </a:pPr>
            <a:r>
              <a:rPr lang="en-US" altLang="zh-CN" sz="2800" b="1" dirty="0" smtClean="0"/>
              <a:t>1. ATP</a:t>
            </a:r>
            <a:r>
              <a:rPr lang="zh-CN" altLang="en-US" sz="2800" b="1" dirty="0" smtClean="0"/>
              <a:t>的中文名称是：</a:t>
            </a:r>
            <a:endParaRPr lang="en-US" altLang="zh-CN" sz="2800" b="1" dirty="0" smtClean="0"/>
          </a:p>
          <a:p>
            <a:pPr marL="0" indent="0">
              <a:buFont typeface="Wingdings 2"/>
              <a:buNone/>
            </a:pPr>
            <a:r>
              <a:rPr lang="en-US" altLang="zh-CN" sz="2800" b="1" dirty="0" smtClean="0"/>
              <a:t>2. </a:t>
            </a:r>
            <a:r>
              <a:rPr lang="zh-CN" altLang="en-US" sz="2800" b="1" dirty="0" smtClean="0"/>
              <a:t>元素组成：</a:t>
            </a:r>
            <a:endParaRPr lang="en-US" altLang="zh-CN" sz="2800" b="1" dirty="0" smtClean="0"/>
          </a:p>
          <a:p>
            <a:pPr marL="0" indent="0">
              <a:buNone/>
            </a:pPr>
            <a:r>
              <a:rPr lang="en-US" altLang="zh-CN" sz="2800" b="1" dirty="0"/>
              <a:t>3. </a:t>
            </a:r>
            <a:r>
              <a:rPr lang="zh-CN" altLang="en-US" sz="2800" b="1" dirty="0"/>
              <a:t>结构简式：</a:t>
            </a:r>
            <a:endParaRPr lang="en-US" altLang="zh-CN" sz="2800" b="1" dirty="0"/>
          </a:p>
          <a:p>
            <a:pPr marL="0" indent="0">
              <a:buNone/>
            </a:pPr>
            <a:r>
              <a:rPr lang="zh-CN" altLang="en-US" sz="2800" b="1" dirty="0"/>
              <a:t>二、</a:t>
            </a:r>
            <a:r>
              <a:rPr lang="en-US" altLang="zh-CN" sz="2800" b="1" dirty="0"/>
              <a:t>ATP</a:t>
            </a:r>
            <a:r>
              <a:rPr lang="zh-CN" altLang="en-US" sz="2800" b="1" dirty="0"/>
              <a:t>与</a:t>
            </a:r>
            <a:r>
              <a:rPr lang="en-US" altLang="zh-CN" sz="2800" b="1" dirty="0"/>
              <a:t>ADP</a:t>
            </a:r>
            <a:r>
              <a:rPr lang="zh-CN" altLang="en-US" sz="2800" b="1" dirty="0"/>
              <a:t>的相互转化</a:t>
            </a:r>
            <a:endParaRPr lang="en-US" altLang="zh-CN" sz="2800" b="1" dirty="0"/>
          </a:p>
          <a:p>
            <a:pPr marL="0" indent="0">
              <a:buNone/>
            </a:pPr>
            <a:r>
              <a:rPr lang="en-US" altLang="zh-CN" sz="2800" b="1" dirty="0"/>
              <a:t>1.</a:t>
            </a:r>
            <a:r>
              <a:rPr lang="zh-CN" altLang="en-US" sz="2800" b="1" dirty="0"/>
              <a:t>特点：</a:t>
            </a:r>
            <a:endParaRPr lang="en-US" altLang="zh-CN" sz="2800" b="1" dirty="0"/>
          </a:p>
          <a:p>
            <a:pPr marL="0" indent="0">
              <a:buNone/>
            </a:pPr>
            <a:r>
              <a:rPr lang="en-US" altLang="zh-CN" sz="2800" b="1" dirty="0"/>
              <a:t>2.</a:t>
            </a:r>
            <a:r>
              <a:rPr lang="zh-CN" altLang="en-US" sz="2800" b="1" dirty="0"/>
              <a:t>反应式</a:t>
            </a:r>
            <a:r>
              <a:rPr lang="zh-CN" altLang="en-US" sz="2800" b="1" dirty="0" smtClean="0"/>
              <a:t>：</a:t>
            </a:r>
            <a:endParaRPr lang="en-US" altLang="zh-CN" sz="2800" b="1" dirty="0" smtClean="0"/>
          </a:p>
          <a:p>
            <a:pPr marL="0" indent="0">
              <a:buNone/>
            </a:pPr>
            <a:endParaRPr lang="en-US" altLang="zh-CN" sz="2800" b="1" dirty="0"/>
          </a:p>
          <a:p>
            <a:pPr marL="0" indent="0">
              <a:buNone/>
            </a:pPr>
            <a:r>
              <a:rPr lang="en-US" altLang="zh-CN" sz="2800" b="1" dirty="0"/>
              <a:t>3.ATP</a:t>
            </a:r>
            <a:r>
              <a:rPr lang="zh-CN" altLang="en-US" sz="2800" b="1" dirty="0"/>
              <a:t>合成的能量来源：</a:t>
            </a:r>
            <a:endParaRPr lang="en-US" altLang="zh-CN" sz="2800" b="1" dirty="0"/>
          </a:p>
          <a:p>
            <a:pPr marL="0" indent="0">
              <a:buNone/>
            </a:pPr>
            <a:r>
              <a:rPr lang="zh-CN" altLang="en-US" sz="2800" b="1" dirty="0" smtClean="0"/>
              <a:t>三</a:t>
            </a:r>
            <a:r>
              <a:rPr lang="zh-CN" altLang="en-US" sz="2800" b="1" dirty="0"/>
              <a:t>、</a:t>
            </a:r>
            <a:r>
              <a:rPr lang="en-US" altLang="zh-CN" sz="2800" b="1" dirty="0"/>
              <a:t>ATP</a:t>
            </a:r>
            <a:r>
              <a:rPr lang="zh-CN" altLang="en-US" sz="2800" b="1" dirty="0"/>
              <a:t>的利用</a:t>
            </a:r>
            <a:endParaRPr lang="en-US" altLang="zh-CN" sz="2800" b="1" dirty="0"/>
          </a:p>
          <a:p>
            <a:pPr marL="0" indent="0">
              <a:buNone/>
            </a:pPr>
            <a:endParaRPr lang="zh-CN" altLang="en-US" sz="28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marL="0" indent="0">
              <a:buFont typeface="Wingdings 2"/>
              <a:buNone/>
            </a:pPr>
            <a:endParaRPr lang="en-US" altLang="zh-CN" sz="2800" b="1" dirty="0" smtClean="0"/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3995936" y="1133455"/>
            <a:ext cx="2895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2800" b="1" dirty="0">
                <a:solidFill>
                  <a:srgbClr val="C00000"/>
                </a:solidFill>
                <a:latin typeface="Times New Roman" pitchFamily="18" charset="0"/>
              </a:rPr>
              <a:t>三磷酸腺苷</a:t>
            </a:r>
            <a:endParaRPr kumimoji="1" lang="zh-CN" altLang="en-US" sz="2800" dirty="0">
              <a:solidFill>
                <a:srgbClr val="C00000"/>
              </a:solidFill>
              <a:latin typeface="Times New Roman" pitchFamily="18" charset="0"/>
            </a:endParaRPr>
          </a:p>
          <a:p>
            <a:endParaRPr lang="en-US" altLang="zh-CN" sz="2800" dirty="0">
              <a:solidFill>
                <a:srgbClr val="C00000"/>
              </a:solidFill>
            </a:endParaRP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2627784" y="1699498"/>
            <a:ext cx="40547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C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、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H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、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O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、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N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、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P</a:t>
            </a:r>
            <a:endParaRPr lang="en-US" altLang="zh-CN" sz="2800" b="1" dirty="0">
              <a:solidFill>
                <a:srgbClr val="C00000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699792" y="2194411"/>
            <a:ext cx="52244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A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</a:rPr>
              <a:t>–</a:t>
            </a:r>
            <a:r>
              <a:rPr lang="en-US" altLang="zh-CN" sz="28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P</a:t>
            </a:r>
            <a:r>
              <a:rPr lang="zh-CN" altLang="en-US" sz="28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～</a:t>
            </a:r>
            <a:r>
              <a:rPr lang="en-US" altLang="zh-CN" sz="28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P</a:t>
            </a:r>
            <a:r>
              <a:rPr lang="zh-CN" altLang="en-US" sz="28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～</a:t>
            </a:r>
            <a:r>
              <a:rPr lang="en-US" altLang="zh-CN" sz="28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P 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907704" y="3202523"/>
            <a:ext cx="73647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含量少，但转化迅速，处于动态平衡中</a:t>
            </a:r>
            <a:endParaRPr lang="en-US" altLang="zh-CN" sz="2800" b="1" dirty="0" smtClean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51720" y="3779748"/>
            <a:ext cx="715440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     </a:t>
            </a:r>
            <a:r>
              <a:rPr lang="zh-CN" altLang="zh-CN" sz="2400" b="1" dirty="0" smtClean="0">
                <a:solidFill>
                  <a:srgbClr val="C00000"/>
                </a:solidFill>
              </a:rPr>
              <a:t>水解酶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                                                   </a:t>
            </a:r>
            <a:r>
              <a:rPr lang="zh-CN" altLang="zh-CN" sz="2400" b="1" dirty="0" smtClean="0">
                <a:solidFill>
                  <a:srgbClr val="C00000"/>
                </a:solidFill>
              </a:rPr>
              <a:t>合成酶</a:t>
            </a:r>
            <a:endParaRPr lang="zh-CN" altLang="zh-CN" sz="2400" b="1" dirty="0">
              <a:solidFill>
                <a:srgbClr val="C00000"/>
              </a:solidFill>
            </a:endParaRPr>
          </a:p>
          <a:p>
            <a:r>
              <a:rPr lang="en-US" altLang="zh-CN" sz="2800" b="1" dirty="0">
                <a:solidFill>
                  <a:srgbClr val="C00000"/>
                </a:solidFill>
              </a:rPr>
              <a:t>ATP 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→ </a:t>
            </a:r>
            <a:r>
              <a:rPr lang="en-US" altLang="zh-CN" sz="2800" b="1" dirty="0" err="1" smtClean="0">
                <a:solidFill>
                  <a:srgbClr val="C00000"/>
                </a:solidFill>
              </a:rPr>
              <a:t>ADP+Pi</a:t>
            </a:r>
            <a:r>
              <a:rPr lang="en-US" altLang="zh-CN" sz="2800" b="1" dirty="0">
                <a:solidFill>
                  <a:srgbClr val="C00000"/>
                </a:solidFill>
              </a:rPr>
              <a:t>+</a:t>
            </a:r>
            <a:r>
              <a:rPr lang="zh-CN" altLang="zh-CN" sz="2800" b="1" dirty="0" smtClean="0">
                <a:solidFill>
                  <a:srgbClr val="C00000"/>
                </a:solidFill>
              </a:rPr>
              <a:t>能量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    </a:t>
            </a:r>
            <a:r>
              <a:rPr lang="en-US" altLang="zh-CN" sz="2800" b="1" dirty="0" err="1" smtClean="0">
                <a:solidFill>
                  <a:srgbClr val="C00000"/>
                </a:solidFill>
              </a:rPr>
              <a:t>ADP+Pi</a:t>
            </a:r>
            <a:r>
              <a:rPr lang="en-US" altLang="zh-CN" sz="2800" b="1" dirty="0">
                <a:solidFill>
                  <a:srgbClr val="C00000"/>
                </a:solidFill>
              </a:rPr>
              <a:t>+</a:t>
            </a:r>
            <a:r>
              <a:rPr lang="zh-CN" altLang="zh-CN" sz="2800" b="1" dirty="0">
                <a:solidFill>
                  <a:srgbClr val="C00000"/>
                </a:solidFill>
              </a:rPr>
              <a:t>能量</a:t>
            </a:r>
            <a:r>
              <a:rPr lang="en-US" altLang="zh-CN" sz="2800" b="1" dirty="0">
                <a:solidFill>
                  <a:srgbClr val="C00000"/>
                </a:solidFill>
              </a:rPr>
              <a:t> 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→ ATP </a:t>
            </a:r>
            <a:endParaRPr lang="zh-CN" altLang="zh-CN" sz="2800" b="1" dirty="0">
              <a:solidFill>
                <a:srgbClr val="C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67944" y="4733855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</a:rPr>
              <a:t>有机物中的化学能（呼吸作用）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、光能</a:t>
            </a:r>
            <a:r>
              <a:rPr lang="zh-CN" altLang="en-US" sz="2800" b="1" dirty="0">
                <a:solidFill>
                  <a:srgbClr val="C00000"/>
                </a:solidFill>
              </a:rPr>
              <a:t>（光合作用）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2844" y="5691823"/>
            <a:ext cx="85016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</a:rPr>
              <a:t>主动运输，肌细胞收缩，生物发光</a:t>
            </a:r>
            <a:r>
              <a:rPr lang="zh-CN" altLang="en-US" sz="2800" b="1" dirty="0">
                <a:solidFill>
                  <a:srgbClr val="C00000"/>
                </a:solidFill>
              </a:rPr>
              <a:t>、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光电，大脑思考，细胞</a:t>
            </a:r>
            <a:r>
              <a:rPr lang="zh-CN" altLang="en-US" sz="2800" b="1" dirty="0">
                <a:solidFill>
                  <a:srgbClr val="C00000"/>
                </a:solidFill>
              </a:rPr>
              <a:t>内各种吸能反应</a:t>
            </a:r>
          </a:p>
        </p:txBody>
      </p:sp>
    </p:spTree>
    <p:extLst>
      <p:ext uri="{BB962C8B-B14F-4D97-AF65-F5344CB8AC3E}">
        <p14:creationId xmlns:p14="http://schemas.microsoft.com/office/powerpoint/2010/main" val="17971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4000" b="1" dirty="0"/>
              <a:t>练习</a:t>
            </a:r>
            <a:r>
              <a:rPr lang="zh-CN" altLang="en-US" sz="4000" b="1" dirty="0" smtClean="0"/>
              <a:t>：</a:t>
            </a:r>
            <a:r>
              <a:rPr lang="en-US" altLang="zh-CN" sz="4000" b="1" dirty="0" smtClean="0"/>
              <a:t>P90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zh-CN" sz="2400" b="1" dirty="0"/>
              <a:t>基础题</a:t>
            </a:r>
          </a:p>
          <a:p>
            <a:pPr marL="0" indent="0">
              <a:buNone/>
            </a:pPr>
            <a:r>
              <a:rPr lang="en-US" altLang="zh-CN" sz="2400" b="1" dirty="0"/>
              <a:t>1.ATP</a:t>
            </a:r>
            <a:r>
              <a:rPr lang="zh-CN" altLang="zh-CN" sz="2400" b="1" dirty="0"/>
              <a:t>的结构简式可以写成</a:t>
            </a:r>
            <a:r>
              <a:rPr lang="zh-CN" altLang="zh-CN" sz="2400" b="1" dirty="0" smtClean="0"/>
              <a:t>：</a:t>
            </a:r>
            <a:endParaRPr lang="zh-CN" altLang="zh-CN" sz="2400" b="1" dirty="0"/>
          </a:p>
          <a:p>
            <a:pPr marL="0" indent="0">
              <a:buNone/>
            </a:pPr>
            <a:r>
              <a:rPr lang="en-US" altLang="zh-CN" sz="2400" b="1" dirty="0"/>
              <a:t>A. A</a:t>
            </a:r>
            <a:r>
              <a:rPr lang="zh-CN" altLang="zh-CN" sz="2400" b="1" dirty="0"/>
              <a:t>—</a:t>
            </a:r>
            <a:r>
              <a:rPr lang="en-US" altLang="zh-CN" sz="2400" b="1" dirty="0"/>
              <a:t>P</a:t>
            </a:r>
            <a:r>
              <a:rPr lang="zh-CN" altLang="zh-CN" sz="2400" b="1" dirty="0"/>
              <a:t>—</a:t>
            </a:r>
            <a:r>
              <a:rPr lang="en-US" altLang="zh-CN" sz="2400" b="1" dirty="0"/>
              <a:t>P</a:t>
            </a:r>
            <a:r>
              <a:rPr lang="zh-CN" altLang="zh-CN" sz="2400" b="1" dirty="0"/>
              <a:t>～</a:t>
            </a:r>
            <a:r>
              <a:rPr lang="en-US" altLang="zh-CN" sz="2400" b="1" dirty="0"/>
              <a:t>P    </a:t>
            </a:r>
            <a:r>
              <a:rPr lang="en-US" altLang="zh-CN" sz="2400" b="1" dirty="0" smtClean="0"/>
              <a:t>    B</a:t>
            </a:r>
            <a:r>
              <a:rPr lang="en-US" altLang="zh-CN" sz="2400" b="1" dirty="0"/>
              <a:t>. A</a:t>
            </a:r>
            <a:r>
              <a:rPr lang="zh-CN" altLang="zh-CN" sz="2400" b="1" dirty="0"/>
              <a:t>—</a:t>
            </a:r>
            <a:r>
              <a:rPr lang="en-US" altLang="zh-CN" sz="2400" b="1" dirty="0"/>
              <a:t>P</a:t>
            </a:r>
            <a:r>
              <a:rPr lang="zh-CN" altLang="zh-CN" sz="2400" b="1" dirty="0"/>
              <a:t>～</a:t>
            </a:r>
            <a:r>
              <a:rPr lang="en-US" altLang="zh-CN" sz="2400" b="1" dirty="0"/>
              <a:t>P</a:t>
            </a:r>
            <a:r>
              <a:rPr lang="zh-CN" altLang="zh-CN" sz="2400" b="1" dirty="0"/>
              <a:t>～</a:t>
            </a:r>
            <a:r>
              <a:rPr lang="en-US" altLang="zh-CN" sz="2400" b="1" dirty="0"/>
              <a:t>P</a:t>
            </a:r>
            <a:endParaRPr lang="zh-CN" altLang="zh-CN" sz="2400" b="1" dirty="0"/>
          </a:p>
          <a:p>
            <a:pPr marL="0" indent="0">
              <a:buNone/>
            </a:pPr>
            <a:r>
              <a:rPr lang="en-US" altLang="zh-CN" sz="2400" b="1" dirty="0"/>
              <a:t>C. A</a:t>
            </a:r>
            <a:r>
              <a:rPr lang="zh-CN" altLang="zh-CN" sz="2400" b="1" dirty="0"/>
              <a:t>～</a:t>
            </a:r>
            <a:r>
              <a:rPr lang="en-US" altLang="zh-CN" sz="2400" b="1" dirty="0"/>
              <a:t>P</a:t>
            </a:r>
            <a:r>
              <a:rPr lang="zh-CN" altLang="zh-CN" sz="2400" b="1" dirty="0"/>
              <a:t>～</a:t>
            </a:r>
            <a:r>
              <a:rPr lang="en-US" altLang="zh-CN" sz="2400" b="1" dirty="0"/>
              <a:t>P</a:t>
            </a:r>
            <a:r>
              <a:rPr lang="zh-CN" altLang="zh-CN" sz="2400" b="1" dirty="0"/>
              <a:t>—</a:t>
            </a:r>
            <a:r>
              <a:rPr lang="en-US" altLang="zh-CN" sz="2400" b="1" dirty="0"/>
              <a:t>P    </a:t>
            </a:r>
            <a:r>
              <a:rPr lang="en-US" altLang="zh-CN" sz="2400" b="1" dirty="0" smtClean="0"/>
              <a:t>  D</a:t>
            </a:r>
            <a:r>
              <a:rPr lang="en-US" altLang="zh-CN" sz="2400" b="1" dirty="0"/>
              <a:t>. A</a:t>
            </a:r>
            <a:r>
              <a:rPr lang="zh-CN" altLang="zh-CN" sz="2400" b="1" dirty="0"/>
              <a:t>～</a:t>
            </a:r>
            <a:r>
              <a:rPr lang="en-US" altLang="zh-CN" sz="2400" b="1" dirty="0"/>
              <a:t>P</a:t>
            </a:r>
            <a:r>
              <a:rPr lang="zh-CN" altLang="zh-CN" sz="2400" b="1" dirty="0"/>
              <a:t>～</a:t>
            </a:r>
            <a:r>
              <a:rPr lang="en-US" altLang="zh-CN" sz="2400" b="1" dirty="0"/>
              <a:t>P</a:t>
            </a:r>
            <a:r>
              <a:rPr lang="zh-CN" altLang="zh-CN" sz="2400" b="1" dirty="0"/>
              <a:t>～</a:t>
            </a:r>
            <a:r>
              <a:rPr lang="en-US" altLang="zh-CN" sz="2400" b="1" dirty="0" smtClean="0"/>
              <a:t>P</a:t>
            </a:r>
          </a:p>
          <a:p>
            <a:pPr marL="0" indent="0">
              <a:buNone/>
            </a:pPr>
            <a:r>
              <a:rPr lang="en-US" altLang="zh-CN" sz="2400" b="1" dirty="0" smtClean="0">
                <a:solidFill>
                  <a:srgbClr val="C00000"/>
                </a:solidFill>
              </a:rPr>
              <a:t>1.B</a:t>
            </a:r>
            <a:r>
              <a:rPr lang="zh-CN" altLang="zh-CN" sz="2400" b="1" dirty="0">
                <a:solidFill>
                  <a:srgbClr val="C00000"/>
                </a:solidFill>
              </a:rPr>
              <a:t>。</a:t>
            </a:r>
          </a:p>
          <a:p>
            <a:pPr marL="0" indent="0">
              <a:buNone/>
            </a:pPr>
            <a:r>
              <a:rPr lang="en-US" altLang="zh-CN" sz="2400" b="1" dirty="0"/>
              <a:t>2</a:t>
            </a:r>
            <a:r>
              <a:rPr lang="en-US" altLang="zh-CN" sz="2400" b="1" dirty="0" smtClean="0"/>
              <a:t>.</a:t>
            </a:r>
            <a:r>
              <a:rPr lang="en-US" altLang="zh-CN" sz="2400" b="1" dirty="0"/>
              <a:t> </a:t>
            </a:r>
            <a:r>
              <a:rPr lang="zh-CN" altLang="zh-CN" sz="2400" b="1" dirty="0" smtClean="0"/>
              <a:t>就</a:t>
            </a:r>
            <a:r>
              <a:rPr lang="zh-CN" altLang="zh-CN" sz="2400" b="1" dirty="0"/>
              <a:t>细胞中的吸能反应和放能反应各举出一个实例，并说明这些实例分别与</a:t>
            </a:r>
            <a:r>
              <a:rPr lang="en-US" altLang="zh-CN" sz="2400" b="1" dirty="0"/>
              <a:t>ATP</a:t>
            </a:r>
            <a:r>
              <a:rPr lang="zh-CN" altLang="zh-CN" sz="2400" b="1" dirty="0"/>
              <a:t>和</a:t>
            </a:r>
            <a:r>
              <a:rPr lang="en-US" altLang="zh-CN" sz="2400" b="1" dirty="0"/>
              <a:t>ADP</a:t>
            </a:r>
            <a:r>
              <a:rPr lang="zh-CN" altLang="zh-CN" sz="2400" b="1" dirty="0"/>
              <a:t>的相互转化有什么关系</a:t>
            </a:r>
            <a:r>
              <a:rPr lang="zh-CN" altLang="zh-CN" sz="2400" b="1" dirty="0" smtClean="0"/>
              <a:t>。</a:t>
            </a:r>
            <a:endParaRPr lang="en-US" altLang="zh-CN" sz="2400" b="1" dirty="0" smtClean="0"/>
          </a:p>
          <a:p>
            <a:pPr marL="0" indent="0">
              <a:buNone/>
            </a:pPr>
            <a:r>
              <a:rPr lang="en-US" altLang="zh-CN" sz="2400" b="1" dirty="0" smtClean="0"/>
              <a:t> </a:t>
            </a:r>
            <a:r>
              <a:rPr lang="zh-CN" altLang="en-US" sz="2400" b="1" dirty="0" smtClean="0"/>
              <a:t>（</a:t>
            </a:r>
            <a:r>
              <a:rPr lang="zh-CN" altLang="zh-CN" sz="2400" b="1" dirty="0" smtClean="0"/>
              <a:t>提示</a:t>
            </a:r>
            <a:r>
              <a:rPr lang="zh-CN" altLang="zh-CN" sz="2400" b="1" dirty="0"/>
              <a:t>：</a:t>
            </a:r>
            <a:r>
              <a:rPr lang="zh-CN" altLang="zh-CN" sz="2400" b="1" dirty="0">
                <a:solidFill>
                  <a:srgbClr val="C00000"/>
                </a:solidFill>
              </a:rPr>
              <a:t>吸能反应</a:t>
            </a:r>
            <a:r>
              <a:rPr lang="zh-CN" altLang="zh-CN" sz="2400" b="1" dirty="0"/>
              <a:t>：如葡萄糖和果糖合成蔗糖的反应，需要消耗能量，是吸能反应。这一反应所需要的能量是由</a:t>
            </a:r>
            <a:r>
              <a:rPr lang="en-US" altLang="zh-CN" sz="2400" b="1" dirty="0"/>
              <a:t>ATP</a:t>
            </a:r>
            <a:r>
              <a:rPr lang="zh-CN" altLang="zh-CN" sz="2400" b="1" dirty="0"/>
              <a:t>水解为</a:t>
            </a:r>
            <a:r>
              <a:rPr lang="en-US" altLang="zh-CN" sz="2400" b="1" dirty="0"/>
              <a:t>ADP</a:t>
            </a:r>
            <a:r>
              <a:rPr lang="zh-CN" altLang="zh-CN" sz="2400" b="1" dirty="0"/>
              <a:t>时释放能量来提供的。</a:t>
            </a:r>
            <a:r>
              <a:rPr lang="zh-CN" altLang="zh-CN" sz="2400" b="1" dirty="0">
                <a:solidFill>
                  <a:srgbClr val="C00000"/>
                </a:solidFill>
              </a:rPr>
              <a:t>放能反应</a:t>
            </a:r>
            <a:r>
              <a:rPr lang="zh-CN" altLang="zh-CN" sz="2400" b="1" dirty="0"/>
              <a:t>：如丙酮酸的氧化分解，能够释放能量，是放能反应。这一反应所释放的能量除以热能形式散失外，用于</a:t>
            </a:r>
            <a:r>
              <a:rPr lang="en-US" altLang="zh-CN" sz="2400" b="1" dirty="0"/>
              <a:t>ADP</a:t>
            </a:r>
            <a:r>
              <a:rPr lang="zh-CN" altLang="zh-CN" sz="2400" b="1" dirty="0"/>
              <a:t>转化为</a:t>
            </a:r>
            <a:r>
              <a:rPr lang="en-US" altLang="zh-CN" sz="2400" b="1" dirty="0"/>
              <a:t>ATP</a:t>
            </a:r>
            <a:r>
              <a:rPr lang="zh-CN" altLang="zh-CN" sz="2400" b="1" dirty="0"/>
              <a:t>的反应，储存在</a:t>
            </a:r>
            <a:r>
              <a:rPr lang="en-US" altLang="zh-CN" sz="2400" b="1" dirty="0"/>
              <a:t>ATP</a:t>
            </a:r>
            <a:r>
              <a:rPr lang="zh-CN" altLang="zh-CN" sz="2400" b="1" dirty="0"/>
              <a:t>中</a:t>
            </a:r>
            <a:r>
              <a:rPr lang="zh-CN" altLang="zh-CN" sz="2400" b="1" dirty="0" smtClean="0"/>
              <a:t>。</a:t>
            </a:r>
            <a:r>
              <a:rPr lang="zh-CN" altLang="en-US" sz="2400" b="1" dirty="0" smtClean="0"/>
              <a:t>）</a:t>
            </a:r>
            <a:endParaRPr lang="zh-CN" altLang="zh-CN" sz="2400" b="1" dirty="0"/>
          </a:p>
          <a:p>
            <a:pPr marL="0" indent="0">
              <a:buNone/>
            </a:pP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8297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55922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800" b="1" dirty="0"/>
              <a:t>3.</a:t>
            </a:r>
            <a:r>
              <a:rPr lang="zh-CN" altLang="zh-CN" sz="2800" b="1" dirty="0"/>
              <a:t>同样是储存能量的分子，</a:t>
            </a:r>
            <a:r>
              <a:rPr lang="en-US" altLang="zh-CN" sz="2800" b="1" dirty="0"/>
              <a:t>ATP</a:t>
            </a:r>
            <a:r>
              <a:rPr lang="zh-CN" altLang="zh-CN" sz="2800" b="1" dirty="0"/>
              <a:t>与葡萄糖具有不同的特点。请你概括出</a:t>
            </a:r>
            <a:r>
              <a:rPr lang="en-US" altLang="zh-CN" sz="2800" b="1" dirty="0"/>
              <a:t>ATP</a:t>
            </a:r>
            <a:r>
              <a:rPr lang="zh-CN" altLang="zh-CN" sz="2800" b="1" dirty="0"/>
              <a:t>具有哪几个特点。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2800" b="1" dirty="0"/>
              <a:t> </a:t>
            </a:r>
            <a:endParaRPr lang="en-US" altLang="zh-CN" sz="2800" b="1" dirty="0" smtClean="0"/>
          </a:p>
          <a:p>
            <a:pPr marL="0" indent="0">
              <a:buNone/>
            </a:pPr>
            <a:r>
              <a:rPr lang="zh-CN" altLang="en-US" sz="2800" b="1" dirty="0" smtClean="0"/>
              <a:t>（</a:t>
            </a:r>
            <a:r>
              <a:rPr lang="zh-CN" altLang="zh-CN" sz="2800" b="1" dirty="0" smtClean="0">
                <a:solidFill>
                  <a:schemeClr val="tx1"/>
                </a:solidFill>
              </a:rPr>
              <a:t>提示</a:t>
            </a:r>
            <a:r>
              <a:rPr lang="zh-CN" altLang="zh-CN" sz="2800" b="1" dirty="0">
                <a:solidFill>
                  <a:schemeClr val="tx1"/>
                </a:solidFill>
              </a:rPr>
              <a:t>：在储存能量方面，</a:t>
            </a:r>
            <a:r>
              <a:rPr lang="en-US" altLang="zh-CN" sz="2800" b="1" dirty="0">
                <a:solidFill>
                  <a:schemeClr val="tx1"/>
                </a:solidFill>
              </a:rPr>
              <a:t>ATP</a:t>
            </a:r>
            <a:r>
              <a:rPr lang="zh-CN" altLang="zh-CN" sz="2800" b="1" dirty="0">
                <a:solidFill>
                  <a:schemeClr val="tx1"/>
                </a:solidFill>
              </a:rPr>
              <a:t>同葡萄糖相比具有以下两个</a:t>
            </a:r>
            <a:r>
              <a:rPr lang="zh-CN" altLang="zh-CN" sz="2800" b="1" dirty="0" smtClean="0">
                <a:solidFill>
                  <a:schemeClr val="tx1"/>
                </a:solidFill>
              </a:rPr>
              <a:t>特点</a:t>
            </a:r>
            <a:r>
              <a:rPr lang="zh-CN" altLang="en-US" sz="2800" b="1" dirty="0" smtClean="0"/>
              <a:t>：</a:t>
            </a:r>
            <a:endParaRPr lang="en-US" altLang="zh-CN" sz="2800" b="1" dirty="0" smtClean="0"/>
          </a:p>
          <a:p>
            <a:pPr marL="0" indent="0">
              <a:buNone/>
            </a:pPr>
            <a:r>
              <a:rPr lang="zh-CN" altLang="en-US" sz="2800" b="1" dirty="0" smtClean="0">
                <a:sym typeface="Wingdings" panose="05000000000000000000" pitchFamily="2" charset="2"/>
              </a:rPr>
              <a:t>（</a:t>
            </a:r>
            <a:r>
              <a:rPr lang="en-US" altLang="zh-CN" sz="2800" b="1" dirty="0" smtClean="0">
                <a:sym typeface="Wingdings" panose="05000000000000000000" pitchFamily="2" charset="2"/>
              </a:rPr>
              <a:t>1</a:t>
            </a:r>
            <a:r>
              <a:rPr lang="zh-CN" altLang="en-US" sz="28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）</a:t>
            </a:r>
            <a:r>
              <a:rPr lang="zh-CN" altLang="zh-CN" sz="2800" b="1" dirty="0" smtClean="0">
                <a:solidFill>
                  <a:schemeClr val="tx1"/>
                </a:solidFill>
              </a:rPr>
              <a:t>是</a:t>
            </a:r>
            <a:r>
              <a:rPr lang="en-US" altLang="zh-CN" sz="2800" b="1" dirty="0">
                <a:solidFill>
                  <a:schemeClr val="tx1"/>
                </a:solidFill>
              </a:rPr>
              <a:t>ATP</a:t>
            </a:r>
            <a:r>
              <a:rPr lang="zh-CN" altLang="zh-CN" sz="2800" b="1" dirty="0">
                <a:solidFill>
                  <a:schemeClr val="tx1"/>
                </a:solidFill>
              </a:rPr>
              <a:t>分子中含有的化学能比较</a:t>
            </a:r>
            <a:r>
              <a:rPr lang="zh-CN" altLang="zh-CN" sz="2800" b="1" dirty="0">
                <a:solidFill>
                  <a:srgbClr val="C00000"/>
                </a:solidFill>
              </a:rPr>
              <a:t>少</a:t>
            </a:r>
            <a:r>
              <a:rPr lang="zh-CN" altLang="zh-CN" sz="2800" b="1" dirty="0">
                <a:solidFill>
                  <a:schemeClr val="tx1"/>
                </a:solidFill>
              </a:rPr>
              <a:t>，一分子</a:t>
            </a:r>
            <a:r>
              <a:rPr lang="en-US" altLang="zh-CN" sz="2800" b="1" dirty="0">
                <a:solidFill>
                  <a:schemeClr val="tx1"/>
                </a:solidFill>
              </a:rPr>
              <a:t>ATP</a:t>
            </a:r>
            <a:r>
              <a:rPr lang="zh-CN" altLang="zh-CN" sz="2800" b="1" dirty="0">
                <a:solidFill>
                  <a:schemeClr val="tx1"/>
                </a:solidFill>
              </a:rPr>
              <a:t>转化为</a:t>
            </a:r>
            <a:r>
              <a:rPr lang="en-US" altLang="zh-CN" sz="2800" b="1" dirty="0">
                <a:solidFill>
                  <a:schemeClr val="tx1"/>
                </a:solidFill>
              </a:rPr>
              <a:t>ADP</a:t>
            </a:r>
            <a:r>
              <a:rPr lang="zh-CN" altLang="zh-CN" sz="2800" b="1" dirty="0">
                <a:solidFill>
                  <a:schemeClr val="tx1"/>
                </a:solidFill>
              </a:rPr>
              <a:t>时释放的化学能大约只是一分子葡萄糖的</a:t>
            </a:r>
            <a:r>
              <a:rPr lang="en-US" altLang="zh-CN" sz="2800" b="1" dirty="0">
                <a:solidFill>
                  <a:schemeClr val="tx1"/>
                </a:solidFill>
              </a:rPr>
              <a:t>1/94</a:t>
            </a:r>
            <a:r>
              <a:rPr lang="zh-CN" altLang="zh-CN" sz="2800" b="1" dirty="0" smtClean="0">
                <a:solidFill>
                  <a:schemeClr val="tx1"/>
                </a:solidFill>
              </a:rPr>
              <a:t>；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sz="2800" b="1" dirty="0" smtClean="0">
                <a:solidFill>
                  <a:schemeClr val="tx1"/>
                </a:solidFill>
              </a:rPr>
              <a:t>（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2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）</a:t>
            </a:r>
            <a:r>
              <a:rPr lang="zh-CN" altLang="zh-CN" sz="2800" b="1" dirty="0" smtClean="0">
                <a:solidFill>
                  <a:schemeClr val="tx1"/>
                </a:solidFill>
              </a:rPr>
              <a:t>是</a:t>
            </a:r>
            <a:r>
              <a:rPr lang="en-US" altLang="zh-CN" sz="2800" b="1" dirty="0">
                <a:solidFill>
                  <a:schemeClr val="tx1"/>
                </a:solidFill>
              </a:rPr>
              <a:t>ATP</a:t>
            </a:r>
            <a:r>
              <a:rPr lang="zh-CN" altLang="zh-CN" sz="2800" b="1" dirty="0">
                <a:solidFill>
                  <a:schemeClr val="tx1"/>
                </a:solidFill>
              </a:rPr>
              <a:t>分子中所含的是</a:t>
            </a:r>
            <a:r>
              <a:rPr lang="zh-CN" altLang="zh-CN" sz="2800" b="1" dirty="0">
                <a:solidFill>
                  <a:srgbClr val="C00000"/>
                </a:solidFill>
              </a:rPr>
              <a:t>活跃的化学能</a:t>
            </a:r>
            <a:r>
              <a:rPr lang="zh-CN" altLang="zh-CN" sz="2800" b="1" dirty="0">
                <a:solidFill>
                  <a:schemeClr val="tx1"/>
                </a:solidFill>
              </a:rPr>
              <a:t>，而葡萄糖分子中所含的是稳定的化学能。葡萄糖分子中稳定的化学能只有转化为</a:t>
            </a:r>
            <a:r>
              <a:rPr lang="en-US" altLang="zh-CN" sz="2800" b="1" dirty="0">
                <a:solidFill>
                  <a:schemeClr val="tx1"/>
                </a:solidFill>
              </a:rPr>
              <a:t>ATP</a:t>
            </a:r>
            <a:r>
              <a:rPr lang="zh-CN" altLang="zh-CN" sz="2800" b="1" dirty="0">
                <a:solidFill>
                  <a:schemeClr val="tx1"/>
                </a:solidFill>
              </a:rPr>
              <a:t>分子中活跃的化学能，才能被细胞利用</a:t>
            </a:r>
            <a:r>
              <a:rPr lang="zh-CN" altLang="zh-CN" sz="2800" b="1" dirty="0" smtClean="0">
                <a:solidFill>
                  <a:schemeClr val="tx1"/>
                </a:solidFill>
              </a:rPr>
              <a:t>。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）</a:t>
            </a:r>
            <a:endParaRPr lang="zh-CN" altLang="zh-CN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8353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764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692696"/>
            <a:ext cx="7920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800" b="1" dirty="0" smtClean="0"/>
          </a:p>
          <a:p>
            <a:r>
              <a:rPr lang="zh-CN" altLang="zh-CN" sz="2800" b="1" dirty="0"/>
              <a:t>二、拓展题</a:t>
            </a:r>
          </a:p>
          <a:p>
            <a:r>
              <a:rPr lang="en-US" altLang="zh-CN" sz="2800" b="1" dirty="0" smtClean="0"/>
              <a:t>       </a:t>
            </a:r>
            <a:r>
              <a:rPr lang="zh-CN" altLang="zh-CN" sz="2800" b="1" dirty="0" smtClean="0"/>
              <a:t>植物</a:t>
            </a:r>
            <a:r>
              <a:rPr lang="zh-CN" altLang="zh-CN" sz="2800" b="1" dirty="0"/>
              <a:t>、动物、细菌和真菌的细胞内，都是以</a:t>
            </a:r>
            <a:r>
              <a:rPr lang="en-US" altLang="zh-CN" sz="2800" b="1" dirty="0"/>
              <a:t>ATP</a:t>
            </a:r>
            <a:r>
              <a:rPr lang="zh-CN" altLang="zh-CN" sz="2800" b="1" dirty="0"/>
              <a:t>作为能量“通货”的，这是否也说明了生物界的统一性？这对你理解生命的起源和生物的进化有什么启示</a:t>
            </a:r>
            <a:r>
              <a:rPr lang="zh-CN" altLang="zh-CN" sz="2800" b="1" dirty="0" smtClean="0"/>
              <a:t>？</a:t>
            </a:r>
            <a:endParaRPr lang="en-US" altLang="zh-CN" sz="2800" b="1" dirty="0" smtClean="0"/>
          </a:p>
          <a:p>
            <a:endParaRPr lang="zh-CN" altLang="zh-CN" sz="2800" b="1" dirty="0"/>
          </a:p>
          <a:p>
            <a:r>
              <a:rPr lang="zh-CN" altLang="en-US" sz="2800" b="1" dirty="0"/>
              <a:t>（</a:t>
            </a:r>
            <a:r>
              <a:rPr lang="zh-CN" altLang="zh-CN" sz="2800" b="1" dirty="0" smtClean="0"/>
              <a:t>提示</a:t>
            </a:r>
            <a:r>
              <a:rPr lang="zh-CN" altLang="zh-CN" sz="2800" b="1" dirty="0"/>
              <a:t>：植物、动物、细菌和真菌等生物的细胞内都具有能量</a:t>
            </a:r>
            <a:r>
              <a:rPr lang="en-US" altLang="zh-CN" sz="2800" b="1" dirty="0"/>
              <a:t>“</a:t>
            </a:r>
            <a:r>
              <a:rPr lang="zh-CN" altLang="zh-CN" sz="2800" b="1" dirty="0"/>
              <a:t>通货</a:t>
            </a:r>
            <a:r>
              <a:rPr lang="en-US" altLang="zh-CN" sz="2800" b="1" dirty="0"/>
              <a:t>”──ATP</a:t>
            </a:r>
            <a:r>
              <a:rPr lang="zh-CN" altLang="zh-CN" sz="2800" b="1" dirty="0"/>
              <a:t>，这可以从一个侧面说明生物界具有统一性，也反映种类繁多的生物有着共同的起源</a:t>
            </a:r>
            <a:r>
              <a:rPr lang="zh-CN" altLang="zh-CN" sz="2800" b="1" dirty="0" smtClean="0"/>
              <a:t>。</a:t>
            </a:r>
            <a:r>
              <a:rPr lang="zh-CN" altLang="en-US" sz="2800" b="1" dirty="0" smtClean="0"/>
              <a:t>）</a:t>
            </a:r>
            <a:endParaRPr lang="zh-CN" altLang="zh-CN" sz="2800" b="1" dirty="0"/>
          </a:p>
          <a:p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4631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1772816"/>
            <a:ext cx="47732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/>
              <a:t>作业：优化</a:t>
            </a:r>
            <a:r>
              <a:rPr lang="en-US" altLang="zh-CN" sz="4400" b="1" dirty="0"/>
              <a:t>P54-57</a:t>
            </a:r>
            <a:r>
              <a:rPr lang="zh-CN" altLang="zh-CN" sz="4400" b="1" dirty="0"/>
              <a:t/>
            </a:r>
            <a:br>
              <a:rPr lang="zh-CN" altLang="zh-CN" sz="4400" b="1" dirty="0"/>
            </a:b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70296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94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72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74765"/>
            <a:ext cx="7560766" cy="567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A6A6A6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4273" name="Picture 3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873" y="943041"/>
            <a:ext cx="1686904" cy="27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A6A6A6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4274" name="Picture 3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74865"/>
            <a:ext cx="572403" cy="31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A6A6A6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4275" name="Picture 3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777" y="1602039"/>
            <a:ext cx="1063995" cy="29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A6A6A6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4276" name="Picture 3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2799"/>
            <a:ext cx="1319893" cy="28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A6A6A6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4277" name="Picture 3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421" y="3717032"/>
            <a:ext cx="2346851" cy="262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A6A6A6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4278" name="Picture 3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407" y="4067117"/>
            <a:ext cx="3457985" cy="29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A6A6A6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88640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prstClr val="black"/>
                </a:solidFill>
              </a:rPr>
              <a:t>当堂小结</a:t>
            </a:r>
            <a:endParaRPr lang="zh-CN" altLang="en-US" sz="3200" b="1" dirty="0">
              <a:solidFill>
                <a:prstClr val="black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79912" y="4654877"/>
            <a:ext cx="6685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     </a:t>
            </a:r>
            <a:r>
              <a:rPr lang="zh-CN" altLang="zh-CN" sz="2000" b="1" dirty="0" smtClean="0">
                <a:solidFill>
                  <a:srgbClr val="FF0000"/>
                </a:solidFill>
              </a:rPr>
              <a:t>水解酶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                                         </a:t>
            </a:r>
            <a:r>
              <a:rPr lang="zh-CN" altLang="zh-CN" sz="2000" b="1" dirty="0" smtClean="0">
                <a:solidFill>
                  <a:srgbClr val="FF0000"/>
                </a:solidFill>
              </a:rPr>
              <a:t>合成酶</a:t>
            </a:r>
            <a:endParaRPr lang="zh-CN" altLang="zh-CN" sz="2000" b="1" dirty="0">
              <a:solidFill>
                <a:srgbClr val="FF0000"/>
              </a:solidFill>
            </a:endParaRPr>
          </a:p>
          <a:p>
            <a:r>
              <a:rPr lang="en-US" altLang="zh-CN" sz="2000" b="1" dirty="0">
                <a:solidFill>
                  <a:srgbClr val="FF0000"/>
                </a:solidFill>
              </a:rPr>
              <a:t>ATP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→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ADP+Pi</a:t>
            </a:r>
            <a:r>
              <a:rPr lang="en-US" altLang="zh-CN" sz="2000" b="1" dirty="0">
                <a:solidFill>
                  <a:srgbClr val="FF0000"/>
                </a:solidFill>
              </a:rPr>
              <a:t>+</a:t>
            </a:r>
            <a:r>
              <a:rPr lang="zh-CN" altLang="zh-CN" sz="2000" b="1" dirty="0" smtClean="0">
                <a:solidFill>
                  <a:srgbClr val="FF0000"/>
                </a:solidFill>
              </a:rPr>
              <a:t>能量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  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ADP+Pi</a:t>
            </a:r>
            <a:r>
              <a:rPr lang="en-US" altLang="zh-CN" sz="2000" b="1" dirty="0">
                <a:solidFill>
                  <a:srgbClr val="FF0000"/>
                </a:solidFill>
              </a:rPr>
              <a:t>+</a:t>
            </a:r>
            <a:r>
              <a:rPr lang="zh-CN" altLang="zh-CN" sz="2000" b="1" dirty="0">
                <a:solidFill>
                  <a:srgbClr val="FF0000"/>
                </a:solidFill>
              </a:rPr>
              <a:t>能量</a:t>
            </a:r>
            <a:r>
              <a:rPr lang="en-US" altLang="zh-CN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→ ATP </a:t>
            </a:r>
            <a:endParaRPr lang="zh-CN" altLang="zh-CN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77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4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4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276600" y="257175"/>
            <a:ext cx="5715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银烛秋光冷画屏，轻罗小扇扑流萤。天街夜色凉如水，卧看牵牛织女星。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04800" y="2780930"/>
            <a:ext cx="7162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000" b="1" dirty="0" smtClean="0">
                <a:ea typeface="楷体_GB2312" pitchFamily="49" charset="-122"/>
              </a:rPr>
              <a:t>⒈</a:t>
            </a:r>
            <a:r>
              <a:rPr lang="zh-CN" altLang="en-US" sz="3000" b="1" dirty="0" smtClean="0">
                <a:ea typeface="楷体_GB2312" pitchFamily="49" charset="-122"/>
              </a:rPr>
              <a:t>萤火虫发光的生物学意义是什么？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04800" y="3847730"/>
            <a:ext cx="7620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dirty="0" smtClean="0">
                <a:ea typeface="楷体_GB2312" pitchFamily="49" charset="-122"/>
              </a:rPr>
              <a:t>⒉</a:t>
            </a:r>
            <a:r>
              <a:rPr lang="zh-CN" altLang="en-US" sz="3000" b="1" dirty="0" smtClean="0">
                <a:ea typeface="楷体_GB2312" pitchFamily="49" charset="-122"/>
              </a:rPr>
              <a:t>萤火虫体内有特殊的发光物质吗？</a:t>
            </a:r>
            <a:endParaRPr lang="zh-CN" altLang="en-US" sz="3000" dirty="0" smtClean="0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04800" y="4974855"/>
            <a:ext cx="7696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smtClean="0">
                <a:ea typeface="楷体_GB2312" pitchFamily="49" charset="-122"/>
              </a:rPr>
              <a:t>⒊</a:t>
            </a:r>
            <a:r>
              <a:rPr lang="zh-CN" altLang="en-US" sz="3000" b="1" smtClean="0">
                <a:ea typeface="楷体_GB2312" pitchFamily="49" charset="-122"/>
              </a:rPr>
              <a:t>萤火虫发光的过程有能量的转换吗？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251520" y="3233937"/>
            <a:ext cx="89289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rgbClr val="C00000"/>
                </a:solidFill>
                <a:ea typeface="华文新魏" pitchFamily="2" charset="-122"/>
              </a:rPr>
              <a:t>主要是相互传递求偶信号，以便交尾、繁衍后代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179513" y="4362650"/>
            <a:ext cx="88204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rgbClr val="C00000"/>
                </a:solidFill>
                <a:ea typeface="华文新魏" pitchFamily="2" charset="-122"/>
              </a:rPr>
              <a:t>腹部后端细胞内的荧光素，是其特有的发光物质。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179512" y="5394176"/>
            <a:ext cx="856895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rgbClr val="C00000"/>
                </a:solidFill>
                <a:ea typeface="华文新魏" pitchFamily="2" charset="-122"/>
              </a:rPr>
              <a:t>有。其腹部细胞内一些有机物中储存的化学能，只有在转变成光能时，萤火虫才能发光。</a:t>
            </a:r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5791200" y="18288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7010401" y="1524002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smtClean="0">
                <a:solidFill>
                  <a:srgbClr val="000000"/>
                </a:solidFill>
              </a:rPr>
              <a:t>杜牧</a:t>
            </a:r>
          </a:p>
        </p:txBody>
      </p:sp>
      <p:pic>
        <p:nvPicPr>
          <p:cNvPr id="5136" name="Picture 16" descr="e865a699c8e1eb326f068c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3276600" cy="253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2041686"/>
            <a:ext cx="2789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</a:rPr>
              <a:t>P88 </a:t>
            </a:r>
            <a:r>
              <a:rPr lang="zh-CN" altLang="en-US" sz="3200" b="1" dirty="0" smtClean="0">
                <a:solidFill>
                  <a:srgbClr val="C00000"/>
                </a:solidFill>
              </a:rPr>
              <a:t>问题探讨 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16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/>
      <p:bldP spid="5132" grpId="0"/>
      <p:bldP spid="51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178175" y="2224088"/>
            <a:ext cx="4286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A</a:t>
            </a:r>
            <a:r>
              <a:rPr lang="en-US" altLang="zh-CN" sz="3600" b="1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–</a:t>
            </a:r>
            <a:r>
              <a:rPr lang="en-US" altLang="zh-CN" sz="36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P</a:t>
            </a:r>
            <a:r>
              <a:rPr lang="zh-CN" altLang="en-US" sz="36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～</a:t>
            </a:r>
            <a:r>
              <a:rPr lang="en-US" altLang="zh-CN" sz="36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P</a:t>
            </a:r>
            <a:r>
              <a:rPr lang="zh-CN" altLang="en-US" sz="36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～</a:t>
            </a:r>
            <a:r>
              <a:rPr lang="en-US" altLang="zh-CN" sz="36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P</a:t>
            </a:r>
            <a:r>
              <a:rPr lang="en-US" altLang="zh-CN" sz="3600" b="1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2935288" y="2795588"/>
            <a:ext cx="22431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腺苷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2873375" y="3419475"/>
            <a:ext cx="2876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磷酸基团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2820988" y="4795838"/>
            <a:ext cx="3571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高能磷酸键</a:t>
            </a: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4778375" y="4795838"/>
            <a:ext cx="1828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800" b="1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800" b="1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个）</a:t>
            </a:r>
          </a:p>
        </p:txBody>
      </p:sp>
      <p:grpSp>
        <p:nvGrpSpPr>
          <p:cNvPr id="2" name="组合 27"/>
          <p:cNvGrpSpPr>
            <a:grpSpLocks/>
          </p:cNvGrpSpPr>
          <p:nvPr/>
        </p:nvGrpSpPr>
        <p:grpSpPr bwMode="auto">
          <a:xfrm>
            <a:off x="2106613" y="2762250"/>
            <a:ext cx="1524000" cy="2552700"/>
            <a:chOff x="2428860" y="2955925"/>
            <a:chExt cx="1524000" cy="2553287"/>
          </a:xfrm>
        </p:grpSpPr>
        <p:sp>
          <p:nvSpPr>
            <p:cNvPr id="8199" name="Text Box 7"/>
            <p:cNvSpPr txBox="1">
              <a:spLocks noChangeArrowheads="1"/>
            </p:cNvSpPr>
            <p:nvPr/>
          </p:nvSpPr>
          <p:spPr bwMode="auto">
            <a:xfrm>
              <a:off x="2438400" y="2955925"/>
              <a:ext cx="762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2800" b="1" smtClean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A</a:t>
              </a:r>
              <a:r>
                <a:rPr lang="zh-CN" altLang="en-US" sz="2800" b="1" smtClean="0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：</a:t>
              </a:r>
            </a:p>
          </p:txBody>
        </p:sp>
        <p:sp>
          <p:nvSpPr>
            <p:cNvPr id="8200" name="Text Box 9"/>
            <p:cNvSpPr txBox="1">
              <a:spLocks noChangeArrowheads="1"/>
            </p:cNvSpPr>
            <p:nvPr/>
          </p:nvSpPr>
          <p:spPr bwMode="auto">
            <a:xfrm>
              <a:off x="2438400" y="3565525"/>
              <a:ext cx="9144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2800" b="1" smtClean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P</a:t>
              </a:r>
              <a:r>
                <a:rPr lang="zh-CN" altLang="en-US" sz="2800" b="1" smtClean="0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：</a:t>
              </a:r>
            </a:p>
          </p:txBody>
        </p:sp>
        <p:sp>
          <p:nvSpPr>
            <p:cNvPr id="8201" name="Text Box 11"/>
            <p:cNvSpPr txBox="1">
              <a:spLocks noChangeArrowheads="1"/>
            </p:cNvSpPr>
            <p:nvPr/>
          </p:nvSpPr>
          <p:spPr bwMode="auto">
            <a:xfrm>
              <a:off x="2428860" y="4929642"/>
              <a:ext cx="990600" cy="579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3200" b="1" smtClean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～</a:t>
              </a:r>
              <a:r>
                <a:rPr lang="zh-CN" altLang="en-US" sz="2800" b="1" smtClean="0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：</a:t>
              </a:r>
            </a:p>
          </p:txBody>
        </p:sp>
        <p:sp>
          <p:nvSpPr>
            <p:cNvPr id="8202" name="Text Box 17"/>
            <p:cNvSpPr txBox="1">
              <a:spLocks noChangeArrowheads="1"/>
            </p:cNvSpPr>
            <p:nvPr/>
          </p:nvSpPr>
          <p:spPr bwMode="auto">
            <a:xfrm>
              <a:off x="2428860" y="4214818"/>
              <a:ext cx="1524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2800" b="1" smtClean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</a:rPr>
                <a:t>—</a:t>
              </a:r>
              <a:r>
                <a:rPr lang="zh-CN" altLang="en-US" sz="2800" smtClean="0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：</a:t>
              </a:r>
            </a:p>
          </p:txBody>
        </p:sp>
      </p:grp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2892425" y="4081463"/>
            <a:ext cx="3500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普通磷酸键</a:t>
            </a:r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4749800" y="4092575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800" b="1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800" b="1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个）</a:t>
            </a:r>
          </a:p>
        </p:txBody>
      </p:sp>
      <p:sp>
        <p:nvSpPr>
          <p:cNvPr id="18459" name="Rectangle 22"/>
          <p:cNvSpPr>
            <a:spLocks noChangeArrowheads="1"/>
          </p:cNvSpPr>
          <p:nvPr/>
        </p:nvSpPr>
        <p:spPr bwMode="auto">
          <a:xfrm>
            <a:off x="2632075" y="909638"/>
            <a:ext cx="1976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三磷酸腺苷</a:t>
            </a:r>
          </a:p>
        </p:txBody>
      </p:sp>
      <p:grpSp>
        <p:nvGrpSpPr>
          <p:cNvPr id="3" name="组合 30"/>
          <p:cNvGrpSpPr>
            <a:grpSpLocks/>
          </p:cNvGrpSpPr>
          <p:nvPr/>
        </p:nvGrpSpPr>
        <p:grpSpPr bwMode="auto">
          <a:xfrm>
            <a:off x="5867400" y="4667250"/>
            <a:ext cx="2500313" cy="1857375"/>
            <a:chOff x="6500826" y="4357694"/>
            <a:chExt cx="2500330" cy="1857388"/>
          </a:xfrm>
        </p:grpSpPr>
        <p:sp>
          <p:nvSpPr>
            <p:cNvPr id="29" name="爆炸形 1 28"/>
            <p:cNvSpPr/>
            <p:nvPr/>
          </p:nvSpPr>
          <p:spPr>
            <a:xfrm>
              <a:off x="6500826" y="4357694"/>
              <a:ext cx="2500330" cy="1857388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zh-CN" sz="2400" b="1" noProof="1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endParaRPr>
            </a:p>
            <a:p>
              <a:pPr algn="ctr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noProof="1">
                <a:solidFill>
                  <a:prstClr val="white"/>
                </a:solidFill>
              </a:endParaRPr>
            </a:p>
          </p:txBody>
        </p:sp>
        <p:sp>
          <p:nvSpPr>
            <p:cNvPr id="8208" name="TextBox 29"/>
            <p:cNvSpPr txBox="1">
              <a:spLocks noChangeArrowheads="1"/>
            </p:cNvSpPr>
            <p:nvPr/>
          </p:nvSpPr>
          <p:spPr bwMode="auto">
            <a:xfrm>
              <a:off x="6715140" y="5000636"/>
              <a:ext cx="2071702" cy="457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mtClean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30.54KJ/mol</a:t>
              </a:r>
              <a:r>
                <a:rPr lang="en-US" altLang="zh-CN" sz="2400" smtClean="0">
                  <a:solidFill>
                    <a:srgbClr val="FF0000"/>
                  </a:solidFill>
                </a:rPr>
                <a:t> </a:t>
              </a:r>
            </a:p>
          </p:txBody>
        </p:sp>
      </p:grp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320675" y="5438775"/>
            <a:ext cx="762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4.ATP</a:t>
            </a:r>
            <a:r>
              <a:rPr lang="zh-CN" altLang="en-US" sz="28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是一种</a:t>
            </a:r>
            <a:r>
              <a:rPr lang="zh-CN" altLang="en-US" sz="28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高能磷酸化合物</a:t>
            </a:r>
          </a:p>
        </p:txBody>
      </p:sp>
      <p:grpSp>
        <p:nvGrpSpPr>
          <p:cNvPr id="8210" name="组合 33"/>
          <p:cNvGrpSpPr>
            <a:grpSpLocks/>
          </p:cNvGrpSpPr>
          <p:nvPr/>
        </p:nvGrpSpPr>
        <p:grpSpPr bwMode="auto">
          <a:xfrm>
            <a:off x="249238" y="895350"/>
            <a:ext cx="4500562" cy="1847850"/>
            <a:chOff x="500034" y="1600200"/>
            <a:chExt cx="4500594" cy="1847193"/>
          </a:xfrm>
        </p:grpSpPr>
        <p:sp>
          <p:nvSpPr>
            <p:cNvPr id="8211" name="Rectangle 13"/>
            <p:cNvSpPr>
              <a:spLocks noChangeArrowheads="1"/>
            </p:cNvSpPr>
            <p:nvPr/>
          </p:nvSpPr>
          <p:spPr bwMode="auto">
            <a:xfrm>
              <a:off x="500034" y="2928465"/>
              <a:ext cx="4500594" cy="518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smtClean="0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3</a:t>
              </a:r>
              <a:r>
                <a:rPr lang="zh-CN" altLang="en-US" sz="2800" b="1" smtClean="0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、结构简式：</a:t>
              </a:r>
            </a:p>
          </p:txBody>
        </p:sp>
        <p:sp>
          <p:nvSpPr>
            <p:cNvPr id="8212" name="Rectangle 21"/>
            <p:cNvSpPr>
              <a:spLocks noChangeArrowheads="1"/>
            </p:cNvSpPr>
            <p:nvPr/>
          </p:nvSpPr>
          <p:spPr bwMode="auto">
            <a:xfrm>
              <a:off x="500034" y="1600200"/>
              <a:ext cx="4214842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smtClean="0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sz="2800" b="1" smtClean="0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、中文名称：</a:t>
              </a:r>
            </a:p>
          </p:txBody>
        </p:sp>
        <p:sp>
          <p:nvSpPr>
            <p:cNvPr id="8213" name="TextBox 21"/>
            <p:cNvSpPr txBox="1">
              <a:spLocks noChangeArrowheads="1"/>
            </p:cNvSpPr>
            <p:nvPr/>
          </p:nvSpPr>
          <p:spPr bwMode="auto">
            <a:xfrm>
              <a:off x="500034" y="2214344"/>
              <a:ext cx="4071966" cy="518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smtClean="0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zh-CN" altLang="en-US" sz="2800" b="1" smtClean="0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、化学元素：</a:t>
              </a:r>
            </a:p>
          </p:txBody>
        </p: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606675" y="1557338"/>
            <a:ext cx="4643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mtClean="0">
                <a:solidFill>
                  <a:prstClr val="black"/>
                </a:solidFill>
              </a:rPr>
              <a:t>C</a:t>
            </a:r>
            <a:r>
              <a:rPr lang="zh-CN" altLang="en-US" sz="2800" b="1" smtClean="0">
                <a:solidFill>
                  <a:prstClr val="black"/>
                </a:solidFill>
              </a:rPr>
              <a:t>、</a:t>
            </a:r>
            <a:r>
              <a:rPr lang="en-US" altLang="zh-CN" sz="2800" b="1" smtClean="0">
                <a:solidFill>
                  <a:prstClr val="black"/>
                </a:solidFill>
              </a:rPr>
              <a:t>H</a:t>
            </a:r>
            <a:r>
              <a:rPr lang="zh-CN" altLang="en-US" sz="2800" b="1" smtClean="0">
                <a:solidFill>
                  <a:prstClr val="black"/>
                </a:solidFill>
              </a:rPr>
              <a:t>、</a:t>
            </a:r>
            <a:r>
              <a:rPr lang="en-US" altLang="zh-CN" sz="2800" b="1" smtClean="0">
                <a:solidFill>
                  <a:prstClr val="black"/>
                </a:solidFill>
              </a:rPr>
              <a:t>O</a:t>
            </a:r>
            <a:r>
              <a:rPr lang="zh-CN" altLang="en-US" sz="2800" b="1" smtClean="0">
                <a:solidFill>
                  <a:prstClr val="black"/>
                </a:solidFill>
              </a:rPr>
              <a:t>、</a:t>
            </a:r>
            <a:r>
              <a:rPr lang="en-US" altLang="zh-CN" sz="2800" b="1" smtClean="0">
                <a:solidFill>
                  <a:prstClr val="black"/>
                </a:solidFill>
              </a:rPr>
              <a:t>N</a:t>
            </a:r>
            <a:r>
              <a:rPr lang="zh-CN" altLang="en-US" sz="2800" b="1" smtClean="0">
                <a:solidFill>
                  <a:prstClr val="black"/>
                </a:solidFill>
              </a:rPr>
              <a:t>、</a:t>
            </a:r>
            <a:r>
              <a:rPr lang="en-US" altLang="zh-CN" sz="2800" b="1" smtClean="0">
                <a:solidFill>
                  <a:prstClr val="black"/>
                </a:solidFill>
              </a:rPr>
              <a:t>P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749800" y="3414713"/>
            <a:ext cx="1285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800" b="1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800" b="1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个）</a:t>
            </a: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3673475" y="2795588"/>
            <a:ext cx="45005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=</a:t>
            </a:r>
            <a:r>
              <a:rPr lang="zh-CN" altLang="en-US" sz="2800" b="1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腺嘌呤</a:t>
            </a:r>
            <a:r>
              <a:rPr lang="en-US" altLang="zh-CN" sz="2800" b="1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+</a:t>
            </a:r>
            <a:r>
              <a:rPr lang="zh-CN" altLang="en-US" sz="2800" b="1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核糖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5257800" y="1557338"/>
            <a:ext cx="3419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smtClean="0">
                <a:solidFill>
                  <a:srgbClr val="FF0066"/>
                </a:solidFill>
                <a:latin typeface="黑体" pitchFamily="49" charset="-122"/>
                <a:ea typeface="黑体" pitchFamily="49" charset="-122"/>
              </a:rPr>
              <a:t>（同核酸、磷脂）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142875" y="6000750"/>
            <a:ext cx="63722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zh-CN" sz="28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远离A的高能</a:t>
            </a:r>
            <a:r>
              <a:rPr lang="zh-CN" altLang="en-US" sz="28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磷酸</a:t>
            </a:r>
            <a:r>
              <a:rPr lang="zh-CN" altLang="zh-CN" sz="28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键易</a:t>
            </a:r>
            <a:r>
              <a:rPr lang="zh-CN" altLang="zh-CN" sz="2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水解</a:t>
            </a:r>
            <a:r>
              <a:rPr lang="zh-CN" altLang="zh-CN" sz="28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和</a:t>
            </a:r>
            <a:r>
              <a:rPr lang="zh-CN" altLang="zh-CN" sz="2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重新形成</a:t>
            </a:r>
          </a:p>
        </p:txBody>
      </p:sp>
      <p:pic>
        <p:nvPicPr>
          <p:cNvPr id="8220" name="Picture 4" descr="E:\语文\邀稿文件\图标\栏目图标\图标修改\一级\知识梳理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142875"/>
            <a:ext cx="2354263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1" name="Text Box 5"/>
          <p:cNvSpPr txBox="1">
            <a:spLocks noChangeArrowheads="1"/>
          </p:cNvSpPr>
          <p:nvPr/>
        </p:nvSpPr>
        <p:spPr bwMode="auto">
          <a:xfrm>
            <a:off x="2930525" y="142875"/>
            <a:ext cx="373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一、</a:t>
            </a:r>
            <a:r>
              <a:rPr lang="en-US" altLang="zh-CN" sz="3200" b="1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ATP</a:t>
            </a:r>
            <a:r>
              <a:rPr lang="zh-CN" altLang="en-US" sz="3200" b="1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的结构</a:t>
            </a:r>
          </a:p>
        </p:txBody>
      </p:sp>
    </p:spTree>
    <p:extLst>
      <p:ext uri="{BB962C8B-B14F-4D97-AF65-F5344CB8AC3E}">
        <p14:creationId xmlns:p14="http://schemas.microsoft.com/office/powerpoint/2010/main" val="2697038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  <p:bldP spid="48136" grpId="0"/>
      <p:bldP spid="48138" grpId="0"/>
      <p:bldP spid="48140" grpId="0"/>
      <p:bldP spid="48144" grpId="0"/>
      <p:bldP spid="48146" grpId="0"/>
      <p:bldP spid="48147" grpId="0"/>
      <p:bldP spid="18459" grpId="0"/>
      <p:bldP spid="32" grpId="0"/>
      <p:bldP spid="23" grpId="0"/>
      <p:bldP spid="24" grpId="0"/>
      <p:bldP spid="35" grpId="0"/>
      <p:bldP spid="14363" grpId="0"/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DR\Desktop\图片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68996"/>
            <a:ext cx="8712968" cy="413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75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637454"/>
            <a:ext cx="82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prstClr val="black"/>
                </a:solidFill>
              </a:rPr>
              <a:t>       三</a:t>
            </a:r>
            <a:r>
              <a:rPr lang="zh-CN" altLang="en-US" sz="2800" b="1" dirty="0">
                <a:solidFill>
                  <a:prstClr val="black"/>
                </a:solidFill>
              </a:rPr>
              <a:t>磷酸腺苷二钠片，适应症为用于进行性肌萎缩、脑出血后遗症、心功能不全、心肌疾患及肝炎等的辅助治疗</a:t>
            </a:r>
            <a:r>
              <a:rPr lang="zh-CN" altLang="en-US" sz="2800" b="1" dirty="0" smtClean="0">
                <a:solidFill>
                  <a:prstClr val="black"/>
                </a:solidFill>
              </a:rPr>
              <a:t>。</a:t>
            </a:r>
            <a:endParaRPr lang="en-US" altLang="zh-CN" sz="2800" b="1" dirty="0" smtClean="0">
              <a:solidFill>
                <a:prstClr val="black"/>
              </a:solidFill>
            </a:endParaRPr>
          </a:p>
          <a:p>
            <a:endParaRPr lang="zh-CN" altLang="en-US" sz="2800" b="1" dirty="0">
              <a:solidFill>
                <a:prstClr val="black"/>
              </a:solidFill>
            </a:endParaRPr>
          </a:p>
        </p:txBody>
      </p:sp>
      <p:pic>
        <p:nvPicPr>
          <p:cNvPr id="3074" name="Picture 2" descr="C:\Users\SDR\Desktop\20141204155336_9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81616"/>
            <a:ext cx="6264696" cy="368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332656"/>
            <a:ext cx="2656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prstClr val="black"/>
                </a:solidFill>
              </a:rPr>
              <a:t>与社会的联系</a:t>
            </a:r>
            <a:endParaRPr lang="zh-CN" alt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83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78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193641"/>
              </p:ext>
            </p:extLst>
          </p:nvPr>
        </p:nvGraphicFramePr>
        <p:xfrm>
          <a:off x="381000" y="1387324"/>
          <a:ext cx="8077200" cy="3625852"/>
        </p:xfrm>
        <a:graphic>
          <a:graphicData uri="http://schemas.openxmlformats.org/drawingml/2006/table">
            <a:tbl>
              <a:tblPr/>
              <a:tblGrid>
                <a:gridCol w="808038"/>
                <a:gridCol w="4341812"/>
                <a:gridCol w="2927350"/>
              </a:tblGrid>
              <a:tr h="906463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能源来源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charset="-122"/>
                          <a:ea typeface="楷体_GB2312" pitchFamily="49" charset="-122"/>
                        </a:rPr>
                        <a:t>主要能源物质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charset="-122"/>
                          <a:ea typeface="楷体_GB2312" pitchFamily="49" charset="-122"/>
                        </a:rPr>
                        <a:t>良好的储能物质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charset="-122"/>
                          <a:ea typeface="楷体_GB2312" pitchFamily="49" charset="-122"/>
                        </a:rPr>
                        <a:t>动物细胞重要的储能物质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charset="-122"/>
                          <a:ea typeface="楷体_GB2312" pitchFamily="49" charset="-122"/>
                        </a:rPr>
                        <a:t>植物细胞重要的储能物质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7527925" y="335833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kumimoji="1" lang="zh-CN" altLang="zh-CN" sz="2400">
              <a:latin typeface="Times New Roman" pitchFamily="18" charset="0"/>
            </a:endParaRPr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5867400" y="1585092"/>
            <a:ext cx="213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糖类</a:t>
            </a:r>
          </a:p>
        </p:txBody>
      </p: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5867400" y="2575692"/>
            <a:ext cx="213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脂肪</a:t>
            </a:r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5943600" y="3413892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糖原</a:t>
            </a:r>
          </a:p>
        </p:txBody>
      </p:sp>
      <p:sp>
        <p:nvSpPr>
          <p:cNvPr id="31776" name="Text Box 32"/>
          <p:cNvSpPr txBox="1">
            <a:spLocks noChangeArrowheads="1"/>
          </p:cNvSpPr>
          <p:nvPr/>
        </p:nvSpPr>
        <p:spPr bwMode="auto">
          <a:xfrm>
            <a:off x="5943600" y="4328292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淀粉</a:t>
            </a:r>
          </a:p>
        </p:txBody>
      </p:sp>
      <p:pic>
        <p:nvPicPr>
          <p:cNvPr id="31780" name="Picture 36" descr="girlq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1223963" cy="122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81" name="Rectangle 37"/>
          <p:cNvSpPr>
            <a:spLocks noChangeArrowheads="1"/>
          </p:cNvSpPr>
          <p:nvPr/>
        </p:nvSpPr>
        <p:spPr bwMode="auto">
          <a:xfrm>
            <a:off x="2133600" y="228600"/>
            <a:ext cx="6019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sz="3500" b="1">
                <a:solidFill>
                  <a:srgbClr val="CC3300"/>
                </a:solidFill>
                <a:ea typeface="楷体_GB2312" pitchFamily="49" charset="-122"/>
              </a:rPr>
              <a:t>有关能源物质的回顾与小结：</a:t>
            </a:r>
          </a:p>
        </p:txBody>
      </p:sp>
    </p:spTree>
    <p:extLst>
      <p:ext uri="{BB962C8B-B14F-4D97-AF65-F5344CB8AC3E}">
        <p14:creationId xmlns:p14="http://schemas.microsoft.com/office/powerpoint/2010/main" val="400626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3" grpId="0" autoUpdateAnimBg="0"/>
      <p:bldP spid="31774" grpId="0" autoUpdateAnimBg="0"/>
      <p:bldP spid="31775" grpId="0" autoUpdateAnimBg="0"/>
      <p:bldP spid="3177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endParaRPr kumimoji="1" lang="en-US" altLang="zh-CN" sz="4000" b="1" dirty="0" smtClean="0">
              <a:solidFill>
                <a:srgbClr val="FF5050"/>
              </a:solidFill>
              <a:latin typeface="方正舒体" pitchFamily="2" charset="-122"/>
              <a:ea typeface="方正舒体" pitchFamily="2" charset="-122"/>
            </a:endParaRPr>
          </a:p>
          <a:p>
            <a:pPr algn="ctr" eaLnBrk="1" hangingPunct="1"/>
            <a:endParaRPr kumimoji="1" lang="zh-CN" altLang="zh-CN" sz="4000" b="1" dirty="0">
              <a:solidFill>
                <a:srgbClr val="FF5050"/>
              </a:solidFill>
              <a:latin typeface="方正舒体" pitchFamily="2" charset="-122"/>
              <a:ea typeface="方正舒体" pitchFamily="2" charset="-122"/>
            </a:endParaRPr>
          </a:p>
        </p:txBody>
      </p:sp>
      <p:pic>
        <p:nvPicPr>
          <p:cNvPr id="11267" name="Picture 3" descr="top_15_1_01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7"/>
            <a:ext cx="2808288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059113" y="-675456"/>
            <a:ext cx="56896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kumimoji="1" lang="en-US" altLang="zh-CN" sz="3600" b="1" dirty="0" smtClean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spcBef>
                <a:spcPct val="50000"/>
              </a:spcBef>
            </a:pPr>
            <a:endParaRPr kumimoji="1" lang="en-US" altLang="zh-CN" sz="3600" b="1" dirty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3600" b="1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用</a:t>
            </a:r>
            <a:r>
              <a:rPr kumimoji="1" lang="zh-CN" altLang="en-US" sz="3600" b="1" dirty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小刀将数十只萤火虫的发光器割下</a:t>
            </a:r>
            <a:r>
              <a:rPr kumimoji="1" lang="en-US" altLang="zh-CN" sz="3600" b="1" dirty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kumimoji="1" lang="zh-CN" altLang="en-US" sz="3600" b="1" dirty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干燥后研磨成粉末</a:t>
            </a:r>
            <a:r>
              <a:rPr kumimoji="1" lang="en-US" altLang="zh-CN" sz="3600" b="1" dirty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kumimoji="1" lang="zh-CN" altLang="en-US" sz="3600" b="1" dirty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取四等份分别装入四支试管</a:t>
            </a:r>
            <a:r>
              <a:rPr kumimoji="1" lang="en-US" altLang="zh-CN" sz="3600" b="1" dirty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kumimoji="1" lang="zh-CN" altLang="en-US" sz="3600" b="1" dirty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各加入少量水使之混合</a:t>
            </a:r>
            <a:r>
              <a:rPr kumimoji="1" lang="en-US" altLang="zh-CN" sz="3600" b="1" dirty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kumimoji="1" lang="zh-CN" altLang="en-US" sz="3600" b="1" dirty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置于暗处</a:t>
            </a:r>
            <a:r>
              <a:rPr kumimoji="1" lang="en-US" altLang="zh-CN" sz="3600" b="1" dirty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kumimoji="1" lang="zh-CN" altLang="en-US" sz="3600" b="1" dirty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可见试管内有淡黄色荧光出现</a:t>
            </a:r>
            <a:r>
              <a:rPr kumimoji="1" lang="en-US" altLang="zh-CN" sz="3600" b="1" dirty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kumimoji="1" lang="zh-CN" altLang="en-US" sz="3600" b="1" dirty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约过</a:t>
            </a:r>
            <a:r>
              <a:rPr kumimoji="1" lang="en-US" altLang="zh-CN" sz="3600" b="1" dirty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15</a:t>
            </a:r>
            <a:r>
              <a:rPr kumimoji="1" lang="zh-CN" altLang="en-US" sz="3600" b="1" dirty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分钟荧光消失，然后</a:t>
            </a:r>
            <a:r>
              <a:rPr kumimoji="1" lang="en-US" altLang="zh-CN" sz="3600" b="1" dirty="0">
                <a:solidFill>
                  <a:srgbClr val="FFFF00"/>
                </a:solidFill>
                <a:latin typeface="Times New Roman" pitchFamily="18" charset="0"/>
                <a:ea typeface="华文新魏" pitchFamily="2" charset="-122"/>
              </a:rPr>
              <a:t>……</a:t>
            </a:r>
            <a:endParaRPr kumimoji="1" lang="en-US" altLang="zh-CN" sz="3600" b="1" dirty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" y="125416"/>
            <a:ext cx="89322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sz="40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探究：细胞中的直接能源物质是什么？</a:t>
            </a:r>
            <a:endParaRPr lang="en-US" altLang="zh-CN" sz="4000" b="1" dirty="0">
              <a:solidFill>
                <a:prstClr val="white"/>
              </a:solidFill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07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AutoShape 2"/>
          <p:cNvSpPr>
            <a:spLocks noChangeArrowheads="1"/>
          </p:cNvSpPr>
          <p:nvPr/>
        </p:nvSpPr>
        <p:spPr bwMode="auto">
          <a:xfrm>
            <a:off x="1447800" y="2636838"/>
            <a:ext cx="1219200" cy="904875"/>
          </a:xfrm>
          <a:prstGeom prst="rightArrow">
            <a:avLst>
              <a:gd name="adj1" fmla="val 50000"/>
              <a:gd name="adj2" fmla="val 33684"/>
            </a:avLst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 smtClean="0">
                <a:solidFill>
                  <a:srgbClr val="000000"/>
                </a:solidFill>
                <a:latin typeface="Times New Roman" pitchFamily="18" charset="0"/>
              </a:rPr>
              <a:t>15min</a:t>
            </a: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2590800" y="2474913"/>
            <a:ext cx="620713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 smtClean="0">
                <a:solidFill>
                  <a:srgbClr val="FF3300"/>
                </a:solidFill>
                <a:latin typeface="Times New Roman" pitchFamily="18" charset="0"/>
              </a:rPr>
              <a:t>荧光消失</a:t>
            </a:r>
          </a:p>
        </p:txBody>
      </p:sp>
      <p:sp>
        <p:nvSpPr>
          <p:cNvPr id="130052" name="AutoShape 4"/>
          <p:cNvSpPr>
            <a:spLocks noChangeArrowheads="1"/>
          </p:cNvSpPr>
          <p:nvPr/>
        </p:nvSpPr>
        <p:spPr bwMode="auto">
          <a:xfrm>
            <a:off x="5103813" y="2636838"/>
            <a:ext cx="1525587" cy="839787"/>
          </a:xfrm>
          <a:prstGeom prst="rightArrow">
            <a:avLst>
              <a:gd name="adj1" fmla="val 50000"/>
              <a:gd name="adj2" fmla="val 45416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smtClean="0">
                <a:solidFill>
                  <a:srgbClr val="000000"/>
                </a:solidFill>
              </a:rPr>
              <a:t>暗处</a:t>
            </a: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7504113" y="19764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 smtClean="0">
              <a:solidFill>
                <a:srgbClr val="000000"/>
              </a:solidFill>
            </a:endParaRPr>
          </a:p>
        </p:txBody>
      </p:sp>
      <p:grpSp>
        <p:nvGrpSpPr>
          <p:cNvPr id="130054" name="Group 6"/>
          <p:cNvGrpSpPr>
            <a:grpSpLocks/>
          </p:cNvGrpSpPr>
          <p:nvPr/>
        </p:nvGrpSpPr>
        <p:grpSpPr bwMode="auto">
          <a:xfrm>
            <a:off x="228600" y="228600"/>
            <a:ext cx="1219200" cy="6132513"/>
            <a:chOff x="96" y="144"/>
            <a:chExt cx="768" cy="3863"/>
          </a:xfrm>
        </p:grpSpPr>
        <p:sp>
          <p:nvSpPr>
            <p:cNvPr id="130055" name="Rectangle 7"/>
            <p:cNvSpPr>
              <a:spLocks noChangeArrowheads="1"/>
            </p:cNvSpPr>
            <p:nvPr/>
          </p:nvSpPr>
          <p:spPr bwMode="auto">
            <a:xfrm>
              <a:off x="144" y="144"/>
              <a:ext cx="32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3600" b="1" smtClean="0">
                  <a:solidFill>
                    <a:srgbClr val="660033"/>
                  </a:solidFill>
                  <a:latin typeface="Times New Roman" pitchFamily="18" charset="0"/>
                  <a:ea typeface="方正姚体" pitchFamily="2" charset="-122"/>
                </a:rPr>
                <a:t>A</a:t>
              </a:r>
            </a:p>
          </p:txBody>
        </p:sp>
        <p:sp>
          <p:nvSpPr>
            <p:cNvPr id="130056" name="Rectangle 8"/>
            <p:cNvSpPr>
              <a:spLocks noChangeArrowheads="1"/>
            </p:cNvSpPr>
            <p:nvPr/>
          </p:nvSpPr>
          <p:spPr bwMode="auto">
            <a:xfrm>
              <a:off x="96" y="1296"/>
              <a:ext cx="32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3600" b="1" smtClean="0">
                  <a:solidFill>
                    <a:srgbClr val="660033"/>
                  </a:solidFill>
                  <a:latin typeface="Times New Roman" pitchFamily="18" charset="0"/>
                  <a:ea typeface="方正姚体" pitchFamily="2" charset="-122"/>
                </a:rPr>
                <a:t>B</a:t>
              </a:r>
            </a:p>
          </p:txBody>
        </p:sp>
        <p:pic>
          <p:nvPicPr>
            <p:cNvPr id="130057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44"/>
              <a:ext cx="384" cy="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58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104"/>
              <a:ext cx="384" cy="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059" name="Rectangle 11"/>
            <p:cNvSpPr>
              <a:spLocks noChangeArrowheads="1"/>
            </p:cNvSpPr>
            <p:nvPr/>
          </p:nvSpPr>
          <p:spPr bwMode="auto">
            <a:xfrm>
              <a:off x="144" y="2112"/>
              <a:ext cx="32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3600" b="1" smtClean="0">
                  <a:solidFill>
                    <a:srgbClr val="660033"/>
                  </a:solidFill>
                  <a:latin typeface="Times New Roman" pitchFamily="18" charset="0"/>
                  <a:ea typeface="方正姚体" pitchFamily="2" charset="-122"/>
                </a:rPr>
                <a:t>C</a:t>
              </a:r>
            </a:p>
          </p:txBody>
        </p:sp>
        <p:sp>
          <p:nvSpPr>
            <p:cNvPr id="130060" name="Rectangle 12"/>
            <p:cNvSpPr>
              <a:spLocks noChangeArrowheads="1"/>
            </p:cNvSpPr>
            <p:nvPr/>
          </p:nvSpPr>
          <p:spPr bwMode="auto">
            <a:xfrm>
              <a:off x="96" y="3264"/>
              <a:ext cx="32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3600" b="1" smtClean="0">
                  <a:solidFill>
                    <a:srgbClr val="660033"/>
                  </a:solidFill>
                  <a:latin typeface="Times New Roman" pitchFamily="18" charset="0"/>
                  <a:ea typeface="方正姚体" pitchFamily="2" charset="-122"/>
                </a:rPr>
                <a:t>D</a:t>
              </a:r>
            </a:p>
          </p:txBody>
        </p:sp>
        <p:pic>
          <p:nvPicPr>
            <p:cNvPr id="130061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185"/>
              <a:ext cx="384" cy="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62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168"/>
              <a:ext cx="384" cy="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0063" name="Group 15"/>
          <p:cNvGrpSpPr>
            <a:grpSpLocks/>
          </p:cNvGrpSpPr>
          <p:nvPr/>
        </p:nvGrpSpPr>
        <p:grpSpPr bwMode="auto">
          <a:xfrm>
            <a:off x="3048000" y="1524000"/>
            <a:ext cx="3467100" cy="1600200"/>
            <a:chOff x="1920" y="960"/>
            <a:chExt cx="2184" cy="1008"/>
          </a:xfrm>
        </p:grpSpPr>
        <p:sp>
          <p:nvSpPr>
            <p:cNvPr id="130064" name="Text Box 16"/>
            <p:cNvSpPr txBox="1">
              <a:spLocks noChangeArrowheads="1"/>
            </p:cNvSpPr>
            <p:nvPr/>
          </p:nvSpPr>
          <p:spPr bwMode="auto">
            <a:xfrm>
              <a:off x="2352" y="960"/>
              <a:ext cx="17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smtClean="0">
                  <a:solidFill>
                    <a:srgbClr val="0000CC"/>
                  </a:solidFill>
                </a:rPr>
                <a:t>２ｍｌ葡萄糖溶液</a:t>
              </a:r>
            </a:p>
          </p:txBody>
        </p:sp>
        <p:pic>
          <p:nvPicPr>
            <p:cNvPr id="130065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104"/>
              <a:ext cx="409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0066" name="Line 18"/>
            <p:cNvSpPr>
              <a:spLocks noChangeShapeType="1"/>
            </p:cNvSpPr>
            <p:nvPr/>
          </p:nvSpPr>
          <p:spPr bwMode="auto">
            <a:xfrm flipH="1">
              <a:off x="2109" y="1241"/>
              <a:ext cx="408" cy="318"/>
            </a:xfrm>
            <a:prstGeom prst="line">
              <a:avLst/>
            </a:prstGeom>
            <a:noFill/>
            <a:ln w="76200">
              <a:solidFill>
                <a:srgbClr val="FF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30067" name="Group 19"/>
          <p:cNvGrpSpPr>
            <a:grpSpLocks/>
          </p:cNvGrpSpPr>
          <p:nvPr/>
        </p:nvGrpSpPr>
        <p:grpSpPr bwMode="auto">
          <a:xfrm>
            <a:off x="3124200" y="4876800"/>
            <a:ext cx="3505200" cy="1524000"/>
            <a:chOff x="1920" y="0"/>
            <a:chExt cx="2208" cy="960"/>
          </a:xfrm>
        </p:grpSpPr>
        <p:sp>
          <p:nvSpPr>
            <p:cNvPr id="130068" name="Text Box 20"/>
            <p:cNvSpPr txBox="1">
              <a:spLocks noChangeArrowheads="1"/>
            </p:cNvSpPr>
            <p:nvPr/>
          </p:nvSpPr>
          <p:spPr bwMode="auto">
            <a:xfrm>
              <a:off x="2426" y="0"/>
              <a:ext cx="170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 smtClean="0">
                  <a:solidFill>
                    <a:srgbClr val="0000CC"/>
                  </a:solidFill>
                </a:rPr>
                <a:t>２ｍｌ</a:t>
              </a:r>
              <a:r>
                <a:rPr lang="en-US" altLang="zh-CN" sz="2400" b="1" dirty="0" smtClean="0">
                  <a:solidFill>
                    <a:srgbClr val="C00000"/>
                  </a:solidFill>
                </a:rPr>
                <a:t>ATP</a:t>
              </a:r>
              <a:r>
                <a:rPr lang="zh-CN" altLang="en-US" sz="2400" b="1" dirty="0" smtClean="0">
                  <a:solidFill>
                    <a:srgbClr val="0000CC"/>
                  </a:solidFill>
                </a:rPr>
                <a:t>溶液</a:t>
              </a:r>
            </a:p>
          </p:txBody>
        </p:sp>
        <p:pic>
          <p:nvPicPr>
            <p:cNvPr id="130069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96"/>
              <a:ext cx="359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0070" name="Line 22"/>
            <p:cNvSpPr>
              <a:spLocks noChangeShapeType="1"/>
            </p:cNvSpPr>
            <p:nvPr/>
          </p:nvSpPr>
          <p:spPr bwMode="auto">
            <a:xfrm flipH="1">
              <a:off x="2064" y="288"/>
              <a:ext cx="408" cy="318"/>
            </a:xfrm>
            <a:prstGeom prst="line">
              <a:avLst/>
            </a:prstGeom>
            <a:noFill/>
            <a:ln w="76200">
              <a:solidFill>
                <a:srgbClr val="FF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30071" name="Group 23"/>
          <p:cNvGrpSpPr>
            <a:grpSpLocks/>
          </p:cNvGrpSpPr>
          <p:nvPr/>
        </p:nvGrpSpPr>
        <p:grpSpPr bwMode="auto">
          <a:xfrm>
            <a:off x="3048000" y="3429000"/>
            <a:ext cx="3619500" cy="1371600"/>
            <a:chOff x="1920" y="2160"/>
            <a:chExt cx="2280" cy="864"/>
          </a:xfrm>
        </p:grpSpPr>
        <p:graphicFrame>
          <p:nvGraphicFramePr>
            <p:cNvPr id="130072" name="Object 24"/>
            <p:cNvGraphicFramePr>
              <a:graphicFrameLocks noChangeAspect="1"/>
            </p:cNvGraphicFramePr>
            <p:nvPr/>
          </p:nvGraphicFramePr>
          <p:xfrm>
            <a:off x="1920" y="2160"/>
            <a:ext cx="359" cy="8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0" name="位图图像" r:id="rId5" imgW="1123810" imgH="2781688" progId="Paint.Picture">
                    <p:embed/>
                  </p:oleObj>
                </mc:Choice>
                <mc:Fallback>
                  <p:oleObj name="位图图像" r:id="rId5" imgW="1123810" imgH="2781688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2160"/>
                          <a:ext cx="359" cy="8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0073" name="Text Box 25"/>
            <p:cNvSpPr txBox="1">
              <a:spLocks noChangeArrowheads="1"/>
            </p:cNvSpPr>
            <p:nvPr/>
          </p:nvSpPr>
          <p:spPr bwMode="auto">
            <a:xfrm>
              <a:off x="2448" y="2256"/>
              <a:ext cx="17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smtClean="0">
                  <a:solidFill>
                    <a:srgbClr val="0000CC"/>
                  </a:solidFill>
                </a:rPr>
                <a:t>２ｍｌ脂肪溶液</a:t>
              </a:r>
            </a:p>
          </p:txBody>
        </p:sp>
        <p:sp>
          <p:nvSpPr>
            <p:cNvPr id="130074" name="Line 26"/>
            <p:cNvSpPr>
              <a:spLocks noChangeShapeType="1"/>
            </p:cNvSpPr>
            <p:nvPr/>
          </p:nvSpPr>
          <p:spPr bwMode="auto">
            <a:xfrm flipH="1">
              <a:off x="2109" y="2441"/>
              <a:ext cx="408" cy="318"/>
            </a:xfrm>
            <a:prstGeom prst="line">
              <a:avLst/>
            </a:prstGeom>
            <a:noFill/>
            <a:ln w="76200">
              <a:solidFill>
                <a:srgbClr val="FF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30075" name="Group 27"/>
          <p:cNvGrpSpPr>
            <a:grpSpLocks/>
          </p:cNvGrpSpPr>
          <p:nvPr/>
        </p:nvGrpSpPr>
        <p:grpSpPr bwMode="auto">
          <a:xfrm>
            <a:off x="3059113" y="115888"/>
            <a:ext cx="3124200" cy="1524000"/>
            <a:chOff x="1920" y="3120"/>
            <a:chExt cx="1968" cy="960"/>
          </a:xfrm>
        </p:grpSpPr>
        <p:graphicFrame>
          <p:nvGraphicFramePr>
            <p:cNvPr id="130076" name="Object 28"/>
            <p:cNvGraphicFramePr>
              <a:graphicFrameLocks noChangeAspect="1"/>
            </p:cNvGraphicFramePr>
            <p:nvPr/>
          </p:nvGraphicFramePr>
          <p:xfrm>
            <a:off x="1920" y="3216"/>
            <a:ext cx="409" cy="8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1" name="位图图像" r:id="rId7" imgW="1123810" imgH="2781688" progId="Paint.Picture">
                    <p:embed/>
                  </p:oleObj>
                </mc:Choice>
                <mc:Fallback>
                  <p:oleObj name="位图图像" r:id="rId7" imgW="1123810" imgH="2781688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3216"/>
                          <a:ext cx="409" cy="8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0077" name="Text Box 29"/>
            <p:cNvSpPr txBox="1">
              <a:spLocks noChangeArrowheads="1"/>
            </p:cNvSpPr>
            <p:nvPr/>
          </p:nvSpPr>
          <p:spPr bwMode="auto">
            <a:xfrm>
              <a:off x="2352" y="3120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smtClean="0">
                  <a:solidFill>
                    <a:srgbClr val="0000CC"/>
                  </a:solidFill>
                </a:rPr>
                <a:t>２ｍｌ蒸馏水</a:t>
              </a:r>
            </a:p>
          </p:txBody>
        </p:sp>
        <p:sp>
          <p:nvSpPr>
            <p:cNvPr id="130078" name="Line 30"/>
            <p:cNvSpPr>
              <a:spLocks noChangeShapeType="1"/>
            </p:cNvSpPr>
            <p:nvPr/>
          </p:nvSpPr>
          <p:spPr bwMode="auto">
            <a:xfrm flipH="1">
              <a:off x="2136" y="3360"/>
              <a:ext cx="408" cy="318"/>
            </a:xfrm>
            <a:prstGeom prst="line">
              <a:avLst/>
            </a:prstGeom>
            <a:noFill/>
            <a:ln w="76200">
              <a:solidFill>
                <a:srgbClr val="FF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30079" name="Group 31"/>
          <p:cNvGrpSpPr>
            <a:grpSpLocks/>
          </p:cNvGrpSpPr>
          <p:nvPr/>
        </p:nvGrpSpPr>
        <p:grpSpPr bwMode="auto">
          <a:xfrm>
            <a:off x="6781800" y="5181600"/>
            <a:ext cx="1865313" cy="1255713"/>
            <a:chOff x="4416" y="144"/>
            <a:chExt cx="1175" cy="791"/>
          </a:xfrm>
        </p:grpSpPr>
        <p:sp>
          <p:nvSpPr>
            <p:cNvPr id="130080" name="Text Box 32"/>
            <p:cNvSpPr txBox="1">
              <a:spLocks noChangeArrowheads="1"/>
            </p:cNvSpPr>
            <p:nvPr/>
          </p:nvSpPr>
          <p:spPr bwMode="auto">
            <a:xfrm>
              <a:off x="4800" y="240"/>
              <a:ext cx="791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 smtClean="0">
                  <a:solidFill>
                    <a:srgbClr val="FF0000"/>
                  </a:solidFill>
                </a:rPr>
                <a:t>有荧光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 smtClean="0">
                  <a:solidFill>
                    <a:srgbClr val="FF0000"/>
                  </a:solidFill>
                </a:rPr>
                <a:t>出现</a:t>
              </a:r>
            </a:p>
          </p:txBody>
        </p:sp>
        <p:pic>
          <p:nvPicPr>
            <p:cNvPr id="130081" name="Picture 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144"/>
              <a:ext cx="384" cy="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0082" name="Group 34"/>
          <p:cNvGrpSpPr>
            <a:grpSpLocks/>
          </p:cNvGrpSpPr>
          <p:nvPr/>
        </p:nvGrpSpPr>
        <p:grpSpPr bwMode="auto">
          <a:xfrm>
            <a:off x="6629400" y="1676400"/>
            <a:ext cx="1952625" cy="1371600"/>
            <a:chOff x="4416" y="1056"/>
            <a:chExt cx="1075" cy="864"/>
          </a:xfrm>
        </p:grpSpPr>
        <p:pic>
          <p:nvPicPr>
            <p:cNvPr id="130083" name="Picture 3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1056"/>
              <a:ext cx="409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0084" name="Text Box 36"/>
            <p:cNvSpPr txBox="1">
              <a:spLocks noChangeArrowheads="1"/>
            </p:cNvSpPr>
            <p:nvPr/>
          </p:nvSpPr>
          <p:spPr bwMode="auto">
            <a:xfrm>
              <a:off x="4800" y="1104"/>
              <a:ext cx="691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smtClean="0">
                  <a:solidFill>
                    <a:srgbClr val="FF0000"/>
                  </a:solidFill>
                </a:rPr>
                <a:t>无荧光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smtClean="0">
                  <a:solidFill>
                    <a:srgbClr val="FF0000"/>
                  </a:solidFill>
                </a:rPr>
                <a:t>出现</a:t>
              </a:r>
            </a:p>
          </p:txBody>
        </p:sp>
      </p:grpSp>
      <p:grpSp>
        <p:nvGrpSpPr>
          <p:cNvPr id="130085" name="Group 37"/>
          <p:cNvGrpSpPr>
            <a:grpSpLocks/>
          </p:cNvGrpSpPr>
          <p:nvPr/>
        </p:nvGrpSpPr>
        <p:grpSpPr bwMode="auto">
          <a:xfrm>
            <a:off x="6629400" y="152400"/>
            <a:ext cx="1865313" cy="1371600"/>
            <a:chOff x="4464" y="3168"/>
            <a:chExt cx="1175" cy="864"/>
          </a:xfrm>
        </p:grpSpPr>
        <p:pic>
          <p:nvPicPr>
            <p:cNvPr id="130086" name="Picture 3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168"/>
              <a:ext cx="409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0087" name="Text Box 39"/>
            <p:cNvSpPr txBox="1">
              <a:spLocks noChangeArrowheads="1"/>
            </p:cNvSpPr>
            <p:nvPr/>
          </p:nvSpPr>
          <p:spPr bwMode="auto">
            <a:xfrm>
              <a:off x="4848" y="3264"/>
              <a:ext cx="791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smtClean="0">
                  <a:solidFill>
                    <a:srgbClr val="FF0000"/>
                  </a:solidFill>
                </a:rPr>
                <a:t>无荧光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smtClean="0">
                  <a:solidFill>
                    <a:srgbClr val="FF0000"/>
                  </a:solidFill>
                </a:rPr>
                <a:t>出现</a:t>
              </a:r>
            </a:p>
          </p:txBody>
        </p:sp>
      </p:grpSp>
      <p:grpSp>
        <p:nvGrpSpPr>
          <p:cNvPr id="130088" name="Group 40"/>
          <p:cNvGrpSpPr>
            <a:grpSpLocks/>
          </p:cNvGrpSpPr>
          <p:nvPr/>
        </p:nvGrpSpPr>
        <p:grpSpPr bwMode="auto">
          <a:xfrm>
            <a:off x="6705600" y="3429000"/>
            <a:ext cx="2133600" cy="1371600"/>
            <a:chOff x="4416" y="2160"/>
            <a:chExt cx="1175" cy="864"/>
          </a:xfrm>
        </p:grpSpPr>
        <p:pic>
          <p:nvPicPr>
            <p:cNvPr id="130089" name="Picture 4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160"/>
              <a:ext cx="409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0090" name="Text Box 42"/>
            <p:cNvSpPr txBox="1">
              <a:spLocks noChangeArrowheads="1"/>
            </p:cNvSpPr>
            <p:nvPr/>
          </p:nvSpPr>
          <p:spPr bwMode="auto">
            <a:xfrm>
              <a:off x="4800" y="2208"/>
              <a:ext cx="791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smtClean="0">
                  <a:solidFill>
                    <a:srgbClr val="FF0000"/>
                  </a:solidFill>
                </a:rPr>
                <a:t>无荧光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smtClean="0">
                  <a:solidFill>
                    <a:srgbClr val="FF0000"/>
                  </a:solidFill>
                </a:rPr>
                <a:t>出现</a:t>
              </a:r>
            </a:p>
          </p:txBody>
        </p:sp>
      </p:grpSp>
      <p:sp>
        <p:nvSpPr>
          <p:cNvPr id="130092" name="AutoShape 44"/>
          <p:cNvSpPr>
            <a:spLocks noChangeArrowheads="1"/>
          </p:cNvSpPr>
          <p:nvPr/>
        </p:nvSpPr>
        <p:spPr bwMode="auto">
          <a:xfrm rot="10800000">
            <a:off x="5076825" y="5734050"/>
            <a:ext cx="2447925" cy="647700"/>
          </a:xfrm>
          <a:prstGeom prst="wedgeRoundRectCallout">
            <a:avLst>
              <a:gd name="adj1" fmla="val 41134"/>
              <a:gd name="adj2" fmla="val 11903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b="1" dirty="0" smtClean="0">
                <a:solidFill>
                  <a:srgbClr val="FF0000"/>
                </a:solidFill>
                <a:latin typeface="Tahoma" pitchFamily="34" charset="0"/>
                <a:ea typeface="黑体" pitchFamily="2" charset="-122"/>
              </a:rPr>
              <a:t>直接能源物质</a:t>
            </a:r>
          </a:p>
        </p:txBody>
      </p:sp>
    </p:spTree>
    <p:extLst>
      <p:ext uri="{BB962C8B-B14F-4D97-AF65-F5344CB8AC3E}">
        <p14:creationId xmlns:p14="http://schemas.microsoft.com/office/powerpoint/2010/main" val="416575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0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0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0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0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0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0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0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0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 animBg="1"/>
      <p:bldP spid="130052" grpId="0" animBg="1"/>
      <p:bldP spid="1300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第</a:t>
            </a:r>
            <a:r>
              <a:rPr lang="en-US" altLang="zh-CN" b="1" dirty="0" smtClean="0"/>
              <a:t>2</a:t>
            </a:r>
            <a:r>
              <a:rPr lang="zh-CN" altLang="en-US" b="1" dirty="0" smtClean="0"/>
              <a:t>节 细胞的能量“通货”</a:t>
            </a:r>
            <a:r>
              <a:rPr lang="en-US" altLang="zh-CN" b="1" dirty="0" smtClean="0"/>
              <a:t>--ATP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b="1" dirty="0" smtClean="0"/>
              <a:t>带着以下学习问题，</a:t>
            </a:r>
            <a:r>
              <a:rPr lang="en-US" altLang="zh-CN" b="1" dirty="0" smtClean="0"/>
              <a:t>3</a:t>
            </a:r>
            <a:r>
              <a:rPr lang="zh-CN" altLang="en-US" b="1" dirty="0" smtClean="0"/>
              <a:t>分钟自学书本</a:t>
            </a:r>
            <a:r>
              <a:rPr lang="en-US" altLang="zh-CN" b="1" dirty="0" smtClean="0">
                <a:solidFill>
                  <a:srgbClr val="C00000"/>
                </a:solidFill>
              </a:rPr>
              <a:t>P88-90</a:t>
            </a:r>
            <a:r>
              <a:rPr lang="zh-CN" altLang="en-US" b="1" dirty="0" smtClean="0"/>
              <a:t>：</a:t>
            </a:r>
            <a:endParaRPr lang="en-US" altLang="zh-CN" b="1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b="1" dirty="0" smtClean="0"/>
              <a:t>1.</a:t>
            </a:r>
            <a:r>
              <a:rPr lang="zh-CN" altLang="en-US" b="1" dirty="0" smtClean="0"/>
              <a:t>为什么说</a:t>
            </a:r>
            <a:r>
              <a:rPr lang="en-US" altLang="zh-CN" b="1" dirty="0" smtClean="0"/>
              <a:t>ATP</a:t>
            </a:r>
            <a:r>
              <a:rPr lang="zh-CN" altLang="en-US" b="1" dirty="0" smtClean="0"/>
              <a:t>是细胞的能量通货？</a:t>
            </a:r>
            <a:endParaRPr lang="en-US" altLang="zh-CN" b="1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b="1" dirty="0" smtClean="0"/>
              <a:t>2.ATP</a:t>
            </a:r>
            <a:r>
              <a:rPr lang="zh-CN" altLang="en-US" b="1" dirty="0" smtClean="0"/>
              <a:t>与</a:t>
            </a:r>
            <a:r>
              <a:rPr lang="en-US" altLang="zh-CN" b="1" dirty="0" smtClean="0"/>
              <a:t>ADP</a:t>
            </a:r>
            <a:r>
              <a:rPr lang="zh-CN" altLang="en-US" b="1" dirty="0" smtClean="0"/>
              <a:t>是怎样相互转化的？这有什么意义？</a:t>
            </a:r>
            <a:endParaRPr lang="en-US" altLang="zh-CN" b="1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b="1" dirty="0" smtClean="0"/>
              <a:t>3.</a:t>
            </a:r>
            <a:r>
              <a:rPr lang="zh-CN" altLang="en-US" b="1" dirty="0" smtClean="0"/>
              <a:t>细胞中的哪些生命活动需要</a:t>
            </a:r>
            <a:r>
              <a:rPr lang="en-US" altLang="zh-CN" b="1" dirty="0" smtClean="0"/>
              <a:t>ATP</a:t>
            </a:r>
            <a:r>
              <a:rPr lang="zh-CN" altLang="en-US" b="1" dirty="0" smtClean="0"/>
              <a:t>提供能量？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98627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pPr algn="l"/>
            <a:r>
              <a:rPr lang="zh-CN" altLang="en-US" b="1" dirty="0" smtClean="0"/>
              <a:t>一、</a:t>
            </a:r>
            <a:r>
              <a:rPr lang="en-US" altLang="zh-CN" b="1" dirty="0" smtClean="0"/>
              <a:t>ATP</a:t>
            </a:r>
            <a:r>
              <a:rPr lang="zh-CN" altLang="en-US" b="1" dirty="0" smtClean="0"/>
              <a:t>的结构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 smtClean="0"/>
              <a:t>1. ATP</a:t>
            </a:r>
            <a:r>
              <a:rPr lang="zh-CN" altLang="en-US" b="1" dirty="0" smtClean="0"/>
              <a:t>的中文名称是：</a:t>
            </a:r>
            <a:endParaRPr lang="en-US" altLang="zh-CN" b="1" dirty="0" smtClean="0"/>
          </a:p>
          <a:p>
            <a:pPr marL="0" indent="0">
              <a:buNone/>
            </a:pPr>
            <a:r>
              <a:rPr lang="en-US" altLang="zh-CN" b="1" dirty="0" smtClean="0"/>
              <a:t>2. </a:t>
            </a:r>
            <a:r>
              <a:rPr lang="zh-CN" altLang="en-US" b="1" dirty="0" smtClean="0"/>
              <a:t>元素组成：</a:t>
            </a:r>
            <a:endParaRPr lang="en-US" altLang="zh-CN" b="1" dirty="0" smtClean="0"/>
          </a:p>
        </p:txBody>
      </p:sp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4556720" y="1350789"/>
            <a:ext cx="2895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3200" b="1" dirty="0">
                <a:solidFill>
                  <a:srgbClr val="C00000"/>
                </a:solidFill>
                <a:latin typeface="Times New Roman" pitchFamily="18" charset="0"/>
              </a:rPr>
              <a:t>三磷酸腺苷</a:t>
            </a:r>
            <a:endParaRPr kumimoji="1" lang="zh-CN" altLang="en-US" sz="3200" dirty="0">
              <a:solidFill>
                <a:srgbClr val="C00000"/>
              </a:solidFill>
              <a:latin typeface="Times New Roman" pitchFamily="18" charset="0"/>
            </a:endParaRPr>
          </a:p>
          <a:p>
            <a:endParaRPr lang="en-US" altLang="zh-CN" dirty="0">
              <a:solidFill>
                <a:srgbClr val="C00000"/>
              </a:solidFill>
            </a:endParaRP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3103427" y="1912476"/>
            <a:ext cx="40547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</a:rPr>
              <a:t>C</a:t>
            </a:r>
            <a:r>
              <a:rPr lang="zh-CN" altLang="en-US" sz="3200" b="1" dirty="0" smtClean="0">
                <a:solidFill>
                  <a:srgbClr val="C00000"/>
                </a:solidFill>
              </a:rPr>
              <a:t>、</a:t>
            </a:r>
            <a:r>
              <a:rPr lang="en-US" altLang="zh-CN" sz="3200" b="1" dirty="0" smtClean="0">
                <a:solidFill>
                  <a:srgbClr val="C00000"/>
                </a:solidFill>
              </a:rPr>
              <a:t>H</a:t>
            </a:r>
            <a:r>
              <a:rPr lang="zh-CN" altLang="en-US" sz="3200" b="1" dirty="0" smtClean="0">
                <a:solidFill>
                  <a:srgbClr val="C00000"/>
                </a:solidFill>
              </a:rPr>
              <a:t>、</a:t>
            </a:r>
            <a:r>
              <a:rPr lang="en-US" altLang="zh-CN" sz="3200" b="1" dirty="0" smtClean="0">
                <a:solidFill>
                  <a:srgbClr val="C00000"/>
                </a:solidFill>
              </a:rPr>
              <a:t>O</a:t>
            </a:r>
            <a:r>
              <a:rPr lang="zh-CN" altLang="en-US" sz="3200" b="1" dirty="0" smtClean="0">
                <a:solidFill>
                  <a:srgbClr val="C00000"/>
                </a:solidFill>
              </a:rPr>
              <a:t>、</a:t>
            </a:r>
            <a:r>
              <a:rPr lang="en-US" altLang="zh-CN" sz="3200" b="1" dirty="0" smtClean="0">
                <a:solidFill>
                  <a:srgbClr val="C00000"/>
                </a:solidFill>
              </a:rPr>
              <a:t>N</a:t>
            </a:r>
            <a:r>
              <a:rPr lang="zh-CN" altLang="en-US" sz="3200" b="1" dirty="0" smtClean="0">
                <a:solidFill>
                  <a:srgbClr val="C00000"/>
                </a:solidFill>
              </a:rPr>
              <a:t>、</a:t>
            </a:r>
            <a:r>
              <a:rPr lang="en-US" altLang="zh-CN" sz="3200" b="1" dirty="0" smtClean="0">
                <a:solidFill>
                  <a:srgbClr val="C00000"/>
                </a:solidFill>
              </a:rPr>
              <a:t>P</a:t>
            </a:r>
            <a:endParaRPr lang="en-US" altLang="zh-CN" sz="3200" b="1" dirty="0">
              <a:solidFill>
                <a:srgbClr val="C00000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11560" y="2708919"/>
            <a:ext cx="8150670" cy="3801625"/>
            <a:chOff x="611560" y="2708919"/>
            <a:chExt cx="8150670" cy="3801625"/>
          </a:xfrm>
        </p:grpSpPr>
        <p:pic>
          <p:nvPicPr>
            <p:cNvPr id="5" name="Picture 4" descr="pic_10852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432"/>
            <a:stretch>
              <a:fillRect/>
            </a:stretch>
          </p:blipFill>
          <p:spPr bwMode="auto">
            <a:xfrm>
              <a:off x="611560" y="2708919"/>
              <a:ext cx="8150670" cy="38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283570" y="2722961"/>
              <a:ext cx="233749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C00000"/>
                  </a:solidFill>
                </a:rPr>
                <a:t>P88 </a:t>
              </a:r>
              <a:r>
                <a:rPr lang="zh-CN" altLang="en-US" sz="2800" b="1" dirty="0" smtClean="0">
                  <a:solidFill>
                    <a:srgbClr val="C00000"/>
                  </a:solidFill>
                </a:rPr>
                <a:t>右边旁栏</a:t>
              </a:r>
              <a:endParaRPr lang="en-US" altLang="zh-CN" sz="2800" b="1" dirty="0" smtClean="0">
                <a:solidFill>
                  <a:srgbClr val="C00000"/>
                </a:solidFill>
              </a:endParaRPr>
            </a:p>
            <a:p>
              <a:r>
                <a:rPr lang="en-US" altLang="zh-CN" sz="2800" b="1" dirty="0" smtClean="0">
                  <a:solidFill>
                    <a:srgbClr val="C00000"/>
                  </a:solidFill>
                </a:rPr>
                <a:t>ATP</a:t>
              </a:r>
              <a:r>
                <a:rPr lang="zh-CN" altLang="en-US" sz="2800" b="1" dirty="0" smtClean="0">
                  <a:solidFill>
                    <a:srgbClr val="C00000"/>
                  </a:solidFill>
                </a:rPr>
                <a:t>的结构式</a:t>
              </a:r>
              <a:endParaRPr lang="zh-CN" altLang="en-US" sz="28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187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916238" y="2924944"/>
            <a:ext cx="5224462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66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A</a:t>
            </a:r>
            <a:r>
              <a:rPr lang="en-US" altLang="zh-CN" sz="6600" b="1" dirty="0" smtClean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–</a:t>
            </a:r>
            <a:r>
              <a:rPr lang="en-US" altLang="zh-CN" sz="66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P</a:t>
            </a:r>
            <a:r>
              <a:rPr lang="zh-CN" altLang="en-US" sz="66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～</a:t>
            </a:r>
            <a:r>
              <a:rPr lang="en-US" altLang="zh-CN" sz="66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P</a:t>
            </a:r>
            <a:r>
              <a:rPr lang="zh-CN" altLang="en-US" sz="66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～</a:t>
            </a:r>
            <a:r>
              <a:rPr lang="en-US" altLang="zh-CN" sz="66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P 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907704" y="836712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腺苷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5516324" y="1397720"/>
            <a:ext cx="35201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高能磷酸键（</a:t>
            </a:r>
            <a:r>
              <a:rPr lang="en-US" altLang="zh-CN" sz="28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8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个）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07267" y="123354"/>
            <a:ext cx="28813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3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结构简式：</a:t>
            </a: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2697832" y="836712"/>
            <a:ext cx="396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=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腺嘌呤</a:t>
            </a:r>
            <a:r>
              <a:rPr lang="en-US" altLang="zh-CN" sz="2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+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核糖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3275856" y="1412776"/>
            <a:ext cx="19893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普通磷酸键</a:t>
            </a:r>
            <a:r>
              <a:rPr lang="en-US" altLang="zh-CN" sz="28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(1</a:t>
            </a:r>
            <a:r>
              <a:rPr lang="zh-CN" altLang="en-US" sz="28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个</a:t>
            </a:r>
            <a:r>
              <a:rPr lang="en-US" altLang="zh-CN" sz="28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)</a:t>
            </a:r>
            <a:endParaRPr lang="zh-CN" altLang="en-US" sz="2800" b="1" dirty="0" smtClean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" name="下箭头 18"/>
          <p:cNvSpPr/>
          <p:nvPr/>
        </p:nvSpPr>
        <p:spPr>
          <a:xfrm rot="10645131" flipH="1">
            <a:off x="3133121" y="1482615"/>
            <a:ext cx="158215" cy="1625179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2" name="左大括号 1"/>
          <p:cNvSpPr/>
          <p:nvPr/>
        </p:nvSpPr>
        <p:spPr>
          <a:xfrm rot="16200000">
            <a:off x="3424941" y="3495940"/>
            <a:ext cx="332456" cy="1206689"/>
          </a:xfrm>
          <a:prstGeom prst="leftBrace">
            <a:avLst>
              <a:gd name="adj1" fmla="val 8333"/>
              <a:gd name="adj2" fmla="val 49147"/>
            </a:avLst>
          </a:prstGeom>
          <a:noFill/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1547664" y="4268818"/>
            <a:ext cx="41812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腺嘌呤核糖核苷酸</a:t>
            </a:r>
          </a:p>
        </p:txBody>
      </p:sp>
      <p:sp>
        <p:nvSpPr>
          <p:cNvPr id="28" name="左大括号 27"/>
          <p:cNvSpPr/>
          <p:nvPr/>
        </p:nvSpPr>
        <p:spPr>
          <a:xfrm rot="16200000">
            <a:off x="4320818" y="3995799"/>
            <a:ext cx="332456" cy="1846313"/>
          </a:xfrm>
          <a:prstGeom prst="leftBrace">
            <a:avLst>
              <a:gd name="adj1" fmla="val 8333"/>
              <a:gd name="adj2" fmla="val 49147"/>
            </a:avLst>
          </a:prstGeom>
          <a:noFill/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2623017" y="5138028"/>
            <a:ext cx="41812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二磷酸腺苷（</a:t>
            </a:r>
            <a:r>
              <a:rPr lang="en-US" altLang="zh-CN" sz="28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ADP</a:t>
            </a:r>
            <a:r>
              <a:rPr lang="zh-CN" altLang="en-US" sz="28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）</a:t>
            </a:r>
          </a:p>
        </p:txBody>
      </p:sp>
      <p:sp>
        <p:nvSpPr>
          <p:cNvPr id="30" name="左大括号 29"/>
          <p:cNvSpPr/>
          <p:nvPr/>
        </p:nvSpPr>
        <p:spPr>
          <a:xfrm rot="16200000">
            <a:off x="5432481" y="4612329"/>
            <a:ext cx="332456" cy="2197430"/>
          </a:xfrm>
          <a:prstGeom prst="leftBrace">
            <a:avLst>
              <a:gd name="adj1" fmla="val 8333"/>
              <a:gd name="adj2" fmla="val 49147"/>
            </a:avLst>
          </a:prstGeom>
          <a:noFill/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3847153" y="5930116"/>
            <a:ext cx="41812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三</a:t>
            </a:r>
            <a:r>
              <a:rPr lang="zh-CN" altLang="en-US" sz="28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磷酸腺苷（</a:t>
            </a:r>
            <a:r>
              <a:rPr lang="en-US" altLang="zh-CN" sz="28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ATP</a:t>
            </a:r>
            <a:r>
              <a:rPr lang="zh-CN" altLang="en-US" sz="28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）</a:t>
            </a:r>
          </a:p>
        </p:txBody>
      </p:sp>
      <p:sp>
        <p:nvSpPr>
          <p:cNvPr id="32" name="下箭头 31"/>
          <p:cNvSpPr/>
          <p:nvPr/>
        </p:nvSpPr>
        <p:spPr>
          <a:xfrm rot="11115914" flipH="1">
            <a:off x="3680767" y="2270356"/>
            <a:ext cx="117640" cy="1171684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33" name="下箭头 32"/>
          <p:cNvSpPr/>
          <p:nvPr/>
        </p:nvSpPr>
        <p:spPr>
          <a:xfrm rot="13231766">
            <a:off x="5276878" y="1776841"/>
            <a:ext cx="158332" cy="1785516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34" name="下箭头 33"/>
          <p:cNvSpPr/>
          <p:nvPr/>
        </p:nvSpPr>
        <p:spPr>
          <a:xfrm rot="13231766">
            <a:off x="6300785" y="1754080"/>
            <a:ext cx="158332" cy="1785516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35" name="下箭头 34"/>
          <p:cNvSpPr/>
          <p:nvPr/>
        </p:nvSpPr>
        <p:spPr>
          <a:xfrm rot="19740981">
            <a:off x="6186216" y="3666134"/>
            <a:ext cx="182309" cy="70213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6018494" y="4399843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易水解</a:t>
            </a:r>
          </a:p>
        </p:txBody>
      </p:sp>
    </p:spTree>
    <p:extLst>
      <p:ext uri="{BB962C8B-B14F-4D97-AF65-F5344CB8AC3E}">
        <p14:creationId xmlns:p14="http://schemas.microsoft.com/office/powerpoint/2010/main" val="244153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392" grpId="0"/>
      <p:bldP spid="16396" grpId="0"/>
      <p:bldP spid="48142" grpId="0"/>
      <p:bldP spid="16402" grpId="0"/>
      <p:bldP spid="19" grpId="0" animBg="1"/>
      <p:bldP spid="2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 animBg="1"/>
      <p:bldP spid="34" grpId="0" animBg="1"/>
      <p:bldP spid="35" grpId="0" animBg="1"/>
      <p:bldP spid="36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Pixel">
  <a:themeElements>
    <a:clrScheme name="3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3_Pixel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A6A6A6"/>
          </a:solidFill>
          <a:prstDash val="sysDot"/>
          <a:round/>
          <a:headEnd type="triangl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方正楷体简体" pitchFamily="65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A6A6A6"/>
          </a:solidFill>
          <a:prstDash val="sysDot"/>
          <a:round/>
          <a:headEnd type="triangl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方正楷体简体" pitchFamily="65" charset="-122"/>
          </a:defRPr>
        </a:defPPr>
      </a:lstStyle>
    </a:lnDef>
  </a:objectDefaults>
  <a:extraClrSchemeLst>
    <a:extraClrScheme>
      <a:clrScheme name="3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1900</Words>
  <Application>Microsoft Office PowerPoint</Application>
  <PresentationFormat>全屏显示(4:3)</PresentationFormat>
  <Paragraphs>304</Paragraphs>
  <Slides>32</Slides>
  <Notes>6</Notes>
  <HiddenSlides>5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5" baseType="lpstr">
      <vt:lpstr>3_Pixel</vt:lpstr>
      <vt:lpstr>暗香扑面</vt:lpstr>
      <vt:lpstr>位图图像</vt:lpstr>
      <vt:lpstr>课前准备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第2节 细胞的能量“通货”--ATP</vt:lpstr>
      <vt:lpstr>一、ATP的结构</vt:lpstr>
      <vt:lpstr>PowerPoint 演示文稿</vt:lpstr>
      <vt:lpstr>PowerPoint 演示文稿</vt:lpstr>
      <vt:lpstr>PowerPoint 演示文稿</vt:lpstr>
      <vt:lpstr>思考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2、ATP合成与ATP水解的比较：</vt:lpstr>
      <vt:lpstr>PowerPoint 演示文稿</vt:lpstr>
      <vt:lpstr>PowerPoint 演示文稿</vt:lpstr>
      <vt:lpstr>PowerPoint 演示文稿</vt:lpstr>
      <vt:lpstr>PowerPoint 演示文稿</vt:lpstr>
      <vt:lpstr>练习：P90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SDR</dc:creator>
  <cp:lastModifiedBy>王长春</cp:lastModifiedBy>
  <cp:revision>34</cp:revision>
  <dcterms:created xsi:type="dcterms:W3CDTF">2019-12-03T11:37:38Z</dcterms:created>
  <dcterms:modified xsi:type="dcterms:W3CDTF">2019-12-10T12:40:51Z</dcterms:modified>
</cp:coreProperties>
</file>