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8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2019/11/7 Thursday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2019/11/7 Thursday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2019/11/7 Thursday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2019/11/7 Thursday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2019/11/7 Thursday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2019/11/7 Thursday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2019/11/7 Thursday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2019/11/7 Thursday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2019/11/7 Thursday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2019/11/7 Thursday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2019/11/7 Thursday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2019/11/7 Thursday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E:\&#35838;&#20214;2019\&#19968;&#36718;\&#20013;&#32852;&#32752;&#33489;\ppt\&#12289;&#23436;\&#20154;&#25945;&#21270;&#23398;\&#20840;&#20070;word\RJ1-71.T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500166" y="1357298"/>
            <a:ext cx="6500813" cy="1706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华文彩云"/>
                <a:ea typeface="华文彩云"/>
              </a:rPr>
              <a:t>物质的分离与提纯</a:t>
            </a:r>
          </a:p>
        </p:txBody>
      </p:sp>
    </p:spTree>
    <p:extLst>
      <p:ext uri="{BB962C8B-B14F-4D97-AF65-F5344CB8AC3E}">
        <p14:creationId xmlns:p14="http://schemas.microsoft.com/office/powerpoint/2010/main" xmlns="" val="981404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3450696"/>
          </a:xfrm>
        </p:spPr>
        <p:txBody>
          <a:bodyPr/>
          <a:lstStyle/>
          <a:p>
            <a:pPr lvl="0"/>
            <a:r>
              <a:rPr lang="en-US" altLang="zh-CN" sz="2800" dirty="0"/>
              <a:t>2.</a:t>
            </a:r>
            <a:r>
              <a:rPr lang="zh-CN" altLang="zh-CN" sz="2800" dirty="0"/>
              <a:t>结晶方法：</a:t>
            </a:r>
          </a:p>
          <a:p>
            <a:pPr lvl="1"/>
            <a:r>
              <a:rPr lang="zh-CN" altLang="zh-CN" sz="2800" dirty="0"/>
              <a:t>蒸发结晶</a:t>
            </a:r>
            <a:r>
              <a:rPr lang="en-US" altLang="zh-CN" sz="2800" dirty="0"/>
              <a:t>(</a:t>
            </a:r>
            <a:r>
              <a:rPr lang="zh-CN" altLang="zh-CN" sz="2800" dirty="0"/>
              <a:t>适用于可溶性物质与液体混合物的分离</a:t>
            </a:r>
            <a:r>
              <a:rPr lang="en-US" altLang="zh-CN" sz="2800" dirty="0" smtClean="0"/>
              <a:t>)</a:t>
            </a:r>
          </a:p>
          <a:p>
            <a:pPr lvl="1"/>
            <a:r>
              <a:rPr lang="zh-CN" altLang="en-US" sz="2800" dirty="0" smtClean="0">
                <a:solidFill>
                  <a:srgbClr val="FF0000"/>
                </a:solidFill>
              </a:rPr>
              <a:t>实例：氯化钾溶液中制备氯化钾</a:t>
            </a:r>
            <a:endParaRPr lang="zh-CN" altLang="zh-CN" sz="2800" dirty="0">
              <a:solidFill>
                <a:srgbClr val="FF0000"/>
              </a:solidFill>
            </a:endParaRPr>
          </a:p>
          <a:p>
            <a:pPr lvl="1"/>
            <a:r>
              <a:rPr lang="zh-CN" altLang="zh-CN" sz="2800" dirty="0"/>
              <a:t>降温结晶</a:t>
            </a:r>
            <a:r>
              <a:rPr lang="en-US" altLang="zh-CN" sz="2800" dirty="0"/>
              <a:t>(</a:t>
            </a:r>
            <a:r>
              <a:rPr lang="zh-CN" altLang="zh-CN" sz="2800" dirty="0"/>
              <a:t>适用于溶解度随温度变化较大的两种混合物的分离</a:t>
            </a:r>
            <a:r>
              <a:rPr lang="en-US" altLang="zh-CN" sz="2800" dirty="0" smtClean="0"/>
              <a:t>)</a:t>
            </a:r>
            <a:endParaRPr lang="en-US" altLang="zh-CN" dirty="0" smtClean="0"/>
          </a:p>
          <a:p>
            <a:pPr lvl="1"/>
            <a:r>
              <a:rPr lang="zh-CN" altLang="en-US" sz="2800" dirty="0" smtClean="0">
                <a:solidFill>
                  <a:srgbClr val="FF0000"/>
                </a:solidFill>
              </a:rPr>
              <a:t>实例：硝酸钾和氯化钾的分离</a:t>
            </a:r>
            <a:endParaRPr lang="zh-CN" altLang="zh-CN" sz="2800" dirty="0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蒸发结晶</a:t>
            </a:r>
            <a:endParaRPr lang="zh-CN" altLang="en-US" dirty="0"/>
          </a:p>
        </p:txBody>
      </p:sp>
      <p:sp>
        <p:nvSpPr>
          <p:cNvPr id="11268" name="AutoShape 4" descr="data:image/jpeg;base64,/9j/4AAQSkZJRgABAQAAAQABAAD/2wBDAAgGBgcGBQgHBwcJCQgKDBQNDAsLDBkSEw8UHRofHh0aHBwgJC4nICIsIxwcKDcpLDAxNDQ0Hyc5PTgyPC4zNDL/2wBDAQkJCQwLDBgNDRgyIRwhMjIyMjIyMjIyMjIyMjIyMjIyMjIyMjIyMjIyMjIyMjIyMjIyMjIyMjIyMjIyMjIyMjL/wAARCADcAN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igAooooAbJIkMTySMFRAWZj0AHU0y2uYby1hubdxJDMgkjcdGUjIP5VjeNbS7v/BmrWdjMkM09s8ZlYZCIR85x3O3dj3xVf4fWN1pngTSLO7nWdordfLkAIzGRlAQehAIX8KAOmoqlJq+nw6idPmu447oQG48tzt/dg4LAnggd/TvUMOvafNf6jZGbyptPaNbjzRtUbwChDHg5z69aANOisnW/Euk+HWshqt0LcXs/kRMwON2CeT2HHU8Cqtx478JWhxceJNKjbYJArXaZKkZBAzzkEEUAdBRVOHVtPntrO4jvbcw3oBtn8wATZGRt9eOcCo7bWbS61q90hPNW8s0SSRWQhSj52sG6HoR68UAaFFRwXENzAs9vNHLE33ZI2DKfoRUlABRRRQAUUUUAFFFFABRRRQAUUUUAFFFFABRRRQAVR1nV7XQtIutUvfN+zW0ZkkMUZdgB7D/APV61ernfH5A+HfiTJx/xLbj/wBFtQBoanrUWmW8Un2W8u5Jv9XBaQmR2AGScdABxySBkgdSKqWvi7SbzRrfUoJZGSef7KkJQrL5+cGIqcEMCDkHGACenNTahrNho2l29zdz20Tuojg86VYw7EZxuPQcZJ9BXGC2sYL3wtd2F9b3ttHrc8moXFs4eP7TPFJg8ZAG+RVHplRQB2M+p22p6BqzQFg8CTQTRvw0ciqcqfwIPoQQam8Of8ixpP8A15Q/+gCuZ06OSS+8f3y5+yTTCOL0Lx2ypIR/wIYz6qfStjwbo2maX4dsJbCxt7aS4tITM0SBTIdgPPr1P50Acv4xtBqPiG9sZ9RtHtRYfaJBKVja0QMAyvIBu8qTKsV7+WRwDXD3Gn6Pb6bpkmq6ZoVpYy3CvaXt1p8cYvYwQW8/ykDQkj5kwcY+V8nr6tc+E3ufE+s6rItk8V5YRQQxvF8wlTfh2OO28AHk4+nPP6V8Nb2zvPDMt2fDzxaVzOLXTWikkPksgy5dvM+Yg8qvTPtQBz3xde7OtWjwyiSxbSpvIigigcKpeJWbMvAyGx8nIwMcE4yG1O5fT/st2mpuAsumQSWtojfZo5bpo3QrDG8e8ogwBjoNpO7j1DxZ4Dj8X38s189sqR2v2e0LxeaUZnV3cg4GcIFGOxJzzisqP4aKNBtIJ7WxN6mpC4kFvJJHCkJnMhRB2wrY6D696ALPirT7LUfD3hO2W2jjtTeRLHFqVrvEai3lwJYmIzjAyCR061wEXhyI3cVu2m6JHF/bkqvdvocPlCIF8cmTPlkhQAR3HzHv6vf+GN82kRWltbf2Zpau0Vo8jASOymMK3BwgVm9c5AwAOeLvvhTqdzc/ao10D7J9oNwNDaBhbhsdDOoDsuedu3b7dqAOzOkpp2g6Z4bjW2/fyhJvs1osEbRqS8h8tflXcBtOO71DP4zmDJJa6fFLA+rHSfnuSjrICV3EbTgZB464we+Bs6dYXXmW17qX2dbyO2MJitd3lR5YFtpOCfuqMkD7vvXC21tf/wBuX13bi/g1aS6kkjgutCEijnCj7UFClduP48gcdqAPT6KKKACiiuc1iZtU8QWOgwO6pFtvr5kJGI1b92mQeruvTuqN60AdHRRRQAUUUUAFFFFABRRRQAUUUUAFRz28N1EYriGOWM9UkUMD+BqSigCrLplhPFFFNY20kcQxGrxKQg9gRx0FOSxs4rZraO1gS3brEsYCn8OlWKKAM/VI44PD99HEixxrbSAKowANp7VV8P31pF4Z0sSXUCFLOLcGkA24jVjn6Ag/Srusc6HqH/XtJ/6CapeH7G0l8M6WZLWBy9nFuLRg7sxqpz9QAPpQBpNfWikhrqAFc5zIOMYz+WR+Yo+3WmcfaoM5xjzB13bcf99cfXihrG0YktawEtnOYxznGfzwPyFH2G0zn7LBnOc+WOu7dn/vrn680AAvrNiAt1AScYxIOckgfqCPwNAv7NgCLuAhgCMSDnIJHf0BP0BoFjZqQVtYARjGIxxgkj9ST+JoFhZqABaQAKABiMcYBA7ehI+hNACf2hZAEm8t8AZz5q9Nu71/u8/Tmla/s1zuu4BtznMg4xjP5ZH5ikOn2RBBs7fBGMeUvTbt9P7vH04pTYWbZ3WkB3ZzmMc5xn88D8hQAG+tAcG6gznGPMHXO3+Zx9eKBfWjEAXUBJIAxIO5IH6gj6ig2NoTk2sGc5z5Y653fzGfrzQLG0Ugi1gBBBGIx2JI/Uk/U0AAv7NsYu4DnGMSDnIJH6A/kaT+0LLGftlvjGc+avTbu9f7vP05pRYWa4xaQDGMYjHGAQP0J/M0n9n2WMfY7fGMY8pem3b6f3ePpxQBHd6vp9jaT3M93CI4EaSTDgkBQCePoR+Y9azvCun3MFncalqMfl6nqcpubhCcmIYxHFn/AGEAH1ye9YXi22ttYvJdNhjgS202I32oOMR5fbmKMttbGSoc8HhFyCDXcQndBGSckqDnOc8etAD6KKKACiiigAooooAKKKKACiiigAooooAKKy9d1hdHt7UhFee7uo7SBWbaC7nqT6ABjjvjFYt140GmSatZXkCy6jYvbpEkR2Lcm4O2LGclTuDAjnAGec4oA6HWP+QJf/8AXtJ/6Cah8Of8ixpP/XlD/wCgCs2fWJJf7b0W9WMXttYfaFeMELLE6sMgEkjDKynk9j3wNLw5/wAixpP/AF5Q/wDoAoA06KKKACiiigAooooAKKKq2up2F9cXMFpe21xNatsuI4pVdom54YA/KeDwfSgC1VHWNUi0bSbnUJkkkSFciOMZZ2JwqqPUkgD61ermbxG17xbDZkbtM0nE9wP4ZbkjMaEdwg+f6lPSgBLXTZdI8IajLeP/AMTG6SW6vZY3f/WsvIVkG/aoAVdozhRjmujgObeM8nKjrn09+fzqrrIJ0S+ChyxgfAQOWPB6CP58/wC7z6Vbh/1Eec/dHXPp78/nQA+iiigAooooAKKKKACiiigAooooAKKKKAMrxFpdhq2lfZ9QS4MaSpKj2wfzI5FYFXXYCQQRXEXXhDVbq31LXpVmk1Ga/sruG1lZfMMFs4YI235Q7AucDgEgepr0yigDi5bKa817XvEDRSxWv9jixgEsbRtJgySOxVgCACwA9cGr/gnw/pGjeH7KfTdPt7WW6tIWneJMGQ7M5Pr1P51sax/yBL//AK9pP/QTUPhz/kWNJ/68of8A0AUAadFFFABRRRQAUUVDcXVvaKjXE8cQdxGhdgNzHoo9Sew6mgDnvF3jC18O6fcR2zw3WsBUEFhvO92c7U4UEgE+oA9xXh/9qXui6ld6lFPdQ31qziW6SBILue6kHmeXcwMx8yEEOAyjgHg4XNera/HpHjhYrrRLsQa5p8zW8M1xatFIAwKyoolVSxCliMdGA965HStLu/Ces+H5fEmksNt5FaaVeRMqrbxkNH5cqqflds7ycspOcYPUA9Ki8RXMXgq21WX7DfahOipClhKWhuJWOECMecHjOenPpWloGkDRdJS1aUzXDs01zOessznc7fiScDsMDtXNeH/Dulz+MdR1ywt0hsIJDHBHE58qS5wVlmCZ2ggfJkDk7813FAFHWkMmh36BN5a3cbfL35+U8bdy5+mR9RVqAYgjGMYUcYxjj0qprgU6DqAdVZTbvkMEII2nqJPk/wC+uPWrcGPs8WBgbBjp6e3H5UASUUUUAFFFFABRRRQAUUUUAFFFFABRRRQAUUUUAUtY/wCQJf8A/XtJ/wCgmofDn/IsaT/15Q/+gCptY/5Al/8A9e0n/oJqHw5/yLGk/wDXlD/6AKANOiiigAooooAK8f8Aib8QbaHU5dAgnZVhiJeWONHIugymMDcRjy8byc4zgEiu08ceK5vDNkgig2tcRyCO8cB4oJAPl3oDvK+rAYXqa4S7Xwx8QpLa1g36Hqio76bLIoWC9Zj+9MYU7Sd+cspDHryOKAMV5tUvIrWXRUttQi0+dvst2mnxi8jaKPzUjmLlSFbL5I5yrYzur0aPxPreuaVCqac2mPrARNOIlDzJGV3S3D7chQqldoyTuK564rkNC8LTweJFtr6zXw/eWkBklubFQkE0CD5yD92Te75IYfIqgAAnNegeD9NzH/bU0RiM0CW9jC3W3tE+4Pq2N5+oH8NAHQ6fYW2l6fb2NpGI7eBAiKPQevqfU9zVmiigChrjiPQdQdpBGq27kuXVAvynnLAqPqQR7VbgObeM5B+Qcgg549uKrayzJot8ysVYQOQwdkI4PdQWH1AJ9qtQnMEZPXaO5Pb3oAfRRRQAUUUUAFFFFABRRRQAUUUUAFFFFAGR4l8QW/hnQ5tSuEMm1ljiiDAGWRiFVcnpkkc9hk9qxbrxRJY+HnvI9TsNS1KW5hslitmDQQzyOFCnB3YG7J3HJxxtzitDxfos+s6dZNahXuNPv4L+OJjgSmNslM9ASCcE8ZxWFqnhC81e/wBW1iKL7LczSWE9tbzMPnktXL5faSBuzt68YB9qANOfVp0vdc8P3knnSRaaLyCYqAzxsHVgwAxkMp9OGHoSdjw5/wAixpP/AF5Q/wDoArEl0u5m1HXfEN3C1uZNLFlbwOVLqi73Zm2kjlm456L74q74N0XStL8O2E2naZZ2ctxaQtO9vAsbSnYDliAM9T19TQB0NFFFABSE7VJ5454GaWigDxDxLcy3Op3za7oF8NY1ORBoIjmRZIYVBDeWzAiOUcuy9yygc81U0yG0vru2stfMV3o7yx25voY2iIaMBILSWIDda4Ysx7MxGDivYPEnhfTPFVlBa6nAssUM6zKCM9Mgj2yCRkcjqOQKwbPQbXwBZ6nfRmTVbq8mWO189Q1zIzYCxPL1dQ3IJHyqD1xQBDbaVf3MVr4Nv9Qm1KG2Hn6neHKboyxMVuSSS2f4snO1efvV3wAAAAwB2rL0DSP7H03y5ZPOvJnM93P3llbkn6DhQOyqB2rUoAKKK4/XfiBa6TPrdrBYXF1d6PDFcXCn5I/LcryH56Ak4IH3T9aAOi1kE6JfBQ5YwPgIHLHg9BH8+f8Ad59Ktw/6iPOfujrn09+fzrEn1iw1nUtT8MQPuvI7NZJWaIvEqyZCgkEZPfbkEg8e3jF7q2oiHXLa01fWnjtLue8a0t1eCNIlkPymYuG2uscmBHkDPc8gA9++22v277D9ph+1+X5vkbxv2Zxu29cZHWp6+f8AwfdW+h/EPTll/sq3na+msnhjm825dLiMSxlpDgyKhCxgkdcivoCgAooooAKKKKACiiigAooooAKKKKACiiigClrH/IEv/wDr2k/9BNQ+HP8AkWNJ/wCvKH/0AVNrH/IEv/8Ar2k/9BNQ+HP+RY0n/ryh/wDQBQBp0UUUAFFFFABXMaUR4k1s66xc6daFodOXd8srdHnx0OeVU+m4/wAVS67LJq15/wAI3ZylDJGJL+ZcZigJxsHo74IHHADHqBnet7eG0t47e3iSKGJQkcaKAqqOAAB0FAEleEap4+8R2+oaoV1eSGxmuZJLVfKWN1hGQoR5E2PuC7gAwODkHnA92ZVdSrAMpGCCMgivF/iowsb668qSxiWGxDkQ5jKoCAI5QWKOWUEINpOR0xkgA6P4XS3QuNat9Qjd77MF0949w7m5SVCUO0swUKBjgn9KzxJdt4v8X2t3YG5i8QWhWwhHytIIf3DBj/CCXDbsfdOfaqum+HvFehfadS8PWMsl8kH2cRXl7vjuLc8w+W7McNFjBBVQQx4Ga7jXltU1DQNa1DU7PSZLB3klW6mVQ0bxlWTJIH3inPtQBg+AJ7Dw18PH1nVJ3N005TVbqVtzeaknk8n+6uBj2GetUvFHhC2m8d6TPaaa+opqsE0E8twzzRWijayyIWyqFVMgVRjkjHc1JqNv4Jae91RNM1LWd7tdNERP9hV8ZZiXxAMkAkknseldZHqPia9VTaaFZWUJUFXvb0Mw9gkSsp/77HXvQBmaT4Rt/Dvi+GPTNLiXRpdNRHIVcJPC+Uc+rEO3zcnK9q7YnAya50aLr925OoeJ3ijP/LLTLNIARxwWk8xvXlSp57UDwRoMm039rLqjg7s6ncPdDP8AuyEqOvQAAdhQBLceM/DtvK0I1aC4nUgGCzzcygnp8kYZuc8cVswTLcQRzIHCyKHUSIUYAjPKsAQfYgEUlvbQWsQit4Y4YxyEjUKPyFS0AFFFFABRRRQAUUUUAFFFFABRVa/W+e0ZdOkt4rliAslwhdEHc7QQW+mR9a5GLxZq1l4Yu7nUIrO4vV1IabZTW4KxXTNIsavt3EqAxYMN38BweRQB1Wsf8gS//wCvaT/0E1D4c/5FjSf+vKH/ANAFZNxrE5u9d0G9MbTw6cLuGWNSokjcOpBGTyGQ9+jD0JM3h0ax/wAI1pGGsNv2O3z8r5/1Zz39dmPx9qAOjorCvtTvNLt/N1DUNFtF2kh7iQxrkR88kjjf/wCO+9ZL+M5ZmZdMibUm+YKbSwnePOFK5lIEf97Pzd1x3oA7Os3XNWGj6cZli8+5kcQ2tuGCmaVvurk9PUnsAT2rnZ/EHiuC3mu7rSNN0uzRmAfULv8AecthAEi3hmIwNu4ZLDGelZvh7RvE/iS7OueItXm0y7i3W8djp6RBYkIUnJYyFXYfe6MMYBA6gHY6BpD6TYMLmYXN/cP515cBQvmykAEgdlAAUDsAKguvGPh20laFtXtprhetvasZ5Rnp+7j3N+lQ/wDCEaHKB/aEE+qnO4/2ncSXK5/3HJQfQADgVuW1pbWUPlWtvFBHnOyJAoz9BQBh/wDCSahdKDpnhjVJlP8Ay0utlqg+odvM9P4O/OKbJa+KtSQiaTRtMRsb0SJ71yAc4DN5YH4o3X8a6SigDnT4T+1Bv7U13Wb4OOYxc/ZkHsBAEOOvBJ981dsPDOh6XP59lpNnDcHrOsK+a31c/MfxNatFAFLWXMei3zhthWByG8wpjg/xANj64P0NWoTmCM5zlRznPb1qrrBI0W9K78+Q+Nnmbuh6eX8+f93n0q1D/qI+v3R1znp78/nzQA+iiigAooooAKKKKACiiigAooooAKKKKAKepXElva5j06e/DsEeGEx52nqTvZQR6jOfY1xMvgeZdO1aXTrVbPzNTttSs9OyqorQlCwIU7VMhRuhxypJ6gehUUAchPpdzLq+v+ILqFrdW0oWVvExUsVXe7M20kcs4A/3T61m+FPh3pUGiWdz9qvUN3awtNHZutkrfJkAm3WNmA3H77MfUmu01j/kCX//AF7Sf+gmofDn/IsaT/15Q/8AoAoAjsfC2g6bOLi00izjuR/y8eUGlPplzlj+JqfWNastDtBcXjtl22RRRqXkmfBIRFHLMcdKzZ/E5vZ5LLw7bf2jcqdr3OSLSE553SDhiP7iZOeDt6ifSPDqWNydQv7l9R1ZwVN3MoHlqf4Il6Rr7Dk8ZJoAr2Gk3mp6lHrOvIiSQ82Wnq+9LXI5dj0aU5Iz0UcLnJJ0tKdXl1HbIH23bA4ZG2navHygY+jZPv0rRqhpjs8l/ucttumAy7NgbV4+YDH0GR79aAL9FFFABRRRQAUUUUAUtYRpNFvUVdzNA4ChGfPB/hUqT9AQfcVahGIIwRghRxjHb0qnraq+hX6NGsim3cFGVGDfKeCHIU/QkD1NW4Bi3iAGBsHAAGOPbigCSiiigAooooAKKKKACiiigAooooAKKKKACiiigClrH/IEv/8Ar2k/9BNcv4e0DUNW8PaU+vaiHtRaxbNPsgYomXYMCVs7pPp8q84Kmuo1j/kCX/8A17Sf+gmofDn/ACLGk/8AXlD/AOgCgC/b28Fpbpb20McMMY2pHGoVVHoAOBUlFFABWfpgxLqHJ5umPKyD+Ff755+q/L+Oa0KoabGySXxZSu65Zh+7K5G1eeWOfqMD29QC/RRRQAUUUUAFFFFAGfrjbdB1BvS3c/ejH8J7yZQf8C49auQc28X+4PT09uPyqprjiPQNQcuIwtvIS5dUC/KedzAgfUgj2NW4Dm3jOc5Uc5znigCSiiigAooooAKKKKACiiigAooooAKKKKACs3WdYi0eK1ynmz3lylrbxbtu+Rsnk9gACScHgHgnitKuW8XWcv8AafhzWEQvDpt+WuFAztjkjeMv9FLKT6DJ4AoAtPrEep6TrtsyeVeWKyQ3EO7dtJj3KQcDKlWBBwO/pT/Duo2S+GdKU3luCLOEEGVePkHvVHwzZPJ4g8U6syf6JqNzEsG4f6xI4VQuPVSc4PcDPQ1qf8It4e/6AOl/+Acf+FAFz+0rH/n9tv8Av6v+NH9pWP8Az+23/f1f8ap/8It4e/6AOl/+Acf+FH/CLeHv+gDpf/gHH/hQBc/tKx/5/bb/AL+r/jVDTL7T45L8i4tY910zEhol3fKvPysc/VsNx0xim3Ph7w1aWstxNoWmiKJC7kWSMQAMngLk1T0LTPDWu6NbanF4bsYYrlS8aS2KK2zJ2kgr3GD+NAF7W/EdlpGi3eoLNbzm3jLiITqu7HbPP8quLrGlswVdSsyT0AnX/GuSjs7NPE1rpOo+CNGitr6KV4JoESVkEe3IlXywFzuHRmGePeq1vJ4UaG31FfCmjppU+oGwiuRbR7t24orkbMbWcbRznBB7kAA7n+0rH/n9tv8Av6v+NH9pWP8Az+23/f1f8ap/8It4e/6AOl/+Acf+FH/CLeHv+gDpf/gHH/hQBc/tKx/5/bb/AL+r/jR/aVj/AM/tt/39X/Gqf/CLeHv+gDpf/gHH/hR/wi3h7/oA6X/4Bx/4UAQeI9as7Tw1qlyl3EzRWsjgR3GxiQpPDLkg+4q1Z63pk1rAw1C03PGp2/aFJ6fXmsDTLLQNdvJzp+gaN/Z0EjQmeS0QtOynDhFwMKDxuOckHAxycqB/DTW9rq//AAi2iLpNzqBsIpFs494+cxrKTjG0uMY7Ag57UAd7/aVj/wA/tt/39X/Gj+0rH/n9tv8Av6v+NU/+EW8Pf9AHS/8AwDj/AMKP+EW8Pf8AQB0v/wAA4/8ACgC5/aVj/wA/tt/39X/Gj+0rH/n9tv8Av6v+NU/+EW8Pf9AHS/8AwDj/AMKP+EW8Pf8AQB0v/wAA4/8ACgBup+KtC0dIpNQ1O3gikfYJGbKA/wC0w4X6nArStLy1v7dbizuYbiB+VkhcOp+hHFYOqeAPC2rxRw3eiWfko4fZDEIt5HTcUwSPbOD3BrX0zR9N0W2FtpdhbWUI/gt4ggP1x1NAF2iiigAooooAKKKKACiiigAooooAKKKKAMTxfY3+qeE9S0/Tdn2q6i8kb22jaxAfn12lse9atpCLWyhgVFRYo1QInRQBjA9qmooA4t7cat4v0fW9IGpwSIZI7/7TFPCjQbWwhSQAZ37SNoz1NY9toN8PCOk+FDbTC4s9XRpJjG3l+THOZhJuxg7lCjAOctjsa9MooAKKKKACmyKXjZAxUsCNw6inUUAeW6N4TmtdL8MafHppt9Y0nUQ91eCIgPCC+9vNxhxIpXjJOTyBg4s2/h2//wCEV03wk1vKGttWEs1xsIjNuk5mDhsYyflG3JIJPpmvSaKACuX8Xawumz6dH9su7OTe1yrxQ+ZHOsS7ngbngsucH1HHPFdRXE/EO4eBvD6S3jQabLqS/blEeQ0catNyeoGYhnHUGgDzjXPE3iK3s/E3l65fRG3uLoRrHeqBHjJAUG2ZsA9P3q/8Br1DxFf6rY/DuG80++KaiEtf9IkiWQsWdAxK8A5BPTHXjFeV2eqRuIbW417WFtJvIFwnmy4O8T+dnj2i/P3rt11BdT+FWg2dvctcXlwbOGVpy25GRkeZnJ5AVVYkn29RQBgah4l8Sw67e615v77S4ktljXQ7mNLgSlT+8U3HylT93P8AePtj0DSNW1Gy8Oanquu3Ms/kvJIiNpptGVQOEVC7lgT905yc4PNeXeLJm/tXU7iJYtceV4Xj1W305pILdl4AlkQsU2lQfkBz0IHNelafe/8ACU6XoaQ6hHqdssolvr6CExxytDggAHpmTYcDsrCgDP8AEep694f0WfWtQE7ta2tvLutXRYUcH96rIWy27O0cHgjBBya27ufxVb6Mt9EtjNeYRpLHyX+QEjcFYNlmUE9vm28Bc1Z8Y+Hx4p8I6lou9Y3uodsbt0VwQyk+24ClttQ1O60tIJLCe11UxhZdygxxNjlw/wB1lzyAOTxkDnABt0UUUAFFFFABRRRQAUUUUAFFFFABRRRQAUUUUAFFFFABRRRQAUUUUAFFFFABRRRQAUUUUAFFFFABRRRQ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70" name="AutoShape 6" descr="data:image/jpeg;base64,/9j/4AAQSkZJRgABAQAAAQABAAD/2wBDAAgGBgcGBQgHBwcJCQgKDBQNDAsLDBkSEw8UHRofHh0aHBwgJC4nICIsIxwcKDcpLDAxNDQ0Hyc5PTgyPC4zNDL/2wBDAQkJCQwLDBgNDRgyIRwhMjIyMjIyMjIyMjIyMjIyMjIyMjIyMjIyMjIyMjIyMjIyMjIyMjIyMjIyMjIyMjIyMjL/wAARCADcAN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igAooooAbJIkMTySMFRAWZj0AHU0y2uYby1hubdxJDMgkjcdGUjIP5VjeNbS7v/BmrWdjMkM09s8ZlYZCIR85x3O3dj3xVf4fWN1pngTSLO7nWdordfLkAIzGRlAQehAIX8KAOmoqlJq+nw6idPmu447oQG48tzt/dg4LAnggd/TvUMOvafNf6jZGbyptPaNbjzRtUbwChDHg5z69aANOisnW/Euk+HWshqt0LcXs/kRMwON2CeT2HHU8Cqtx478JWhxceJNKjbYJArXaZKkZBAzzkEEUAdBRVOHVtPntrO4jvbcw3oBtn8wATZGRt9eOcCo7bWbS61q90hPNW8s0SSRWQhSj52sG6HoR68UAaFFRwXENzAs9vNHLE33ZI2DKfoRUlABRRRQAUUUUAFFFFABRRRQAUUUUAFFFFABRRRQAVR1nV7XQtIutUvfN+zW0ZkkMUZdgB7D/APV61ernfH5A+HfiTJx/xLbj/wBFtQBoanrUWmW8Un2W8u5Jv9XBaQmR2AGScdABxySBkgdSKqWvi7SbzRrfUoJZGSef7KkJQrL5+cGIqcEMCDkHGACenNTahrNho2l29zdz20Tuojg86VYw7EZxuPQcZJ9BXGC2sYL3wtd2F9b3ttHrc8moXFs4eP7TPFJg8ZAG+RVHplRQB2M+p22p6BqzQFg8CTQTRvw0ciqcqfwIPoQQam8Of8ixpP8A15Q/+gCuZ06OSS+8f3y5+yTTCOL0Lx2ypIR/wIYz6qfStjwbo2maX4dsJbCxt7aS4tITM0SBTIdgPPr1P50Acv4xtBqPiG9sZ9RtHtRYfaJBKVja0QMAyvIBu8qTKsV7+WRwDXD3Gn6Pb6bpkmq6ZoVpYy3CvaXt1p8cYvYwQW8/ykDQkj5kwcY+V8nr6tc+E3ufE+s6rItk8V5YRQQxvF8wlTfh2OO28AHk4+nPP6V8Nb2zvPDMt2fDzxaVzOLXTWikkPksgy5dvM+Yg8qvTPtQBz3xde7OtWjwyiSxbSpvIigigcKpeJWbMvAyGx8nIwMcE4yG1O5fT/st2mpuAsumQSWtojfZo5bpo3QrDG8e8ogwBjoNpO7j1DxZ4Dj8X38s189sqR2v2e0LxeaUZnV3cg4GcIFGOxJzzisqP4aKNBtIJ7WxN6mpC4kFvJJHCkJnMhRB2wrY6D696ALPirT7LUfD3hO2W2jjtTeRLHFqVrvEai3lwJYmIzjAyCR061wEXhyI3cVu2m6JHF/bkqvdvocPlCIF8cmTPlkhQAR3HzHv6vf+GN82kRWltbf2Zpau0Vo8jASOymMK3BwgVm9c5AwAOeLvvhTqdzc/ao10D7J9oNwNDaBhbhsdDOoDsuedu3b7dqAOzOkpp2g6Z4bjW2/fyhJvs1osEbRqS8h8tflXcBtOO71DP4zmDJJa6fFLA+rHSfnuSjrICV3EbTgZB464we+Bs6dYXXmW17qX2dbyO2MJitd3lR5YFtpOCfuqMkD7vvXC21tf/wBuX13bi/g1aS6kkjgutCEijnCj7UFClduP48gcdqAPT6KKKACiiuc1iZtU8QWOgwO6pFtvr5kJGI1b92mQeruvTuqN60AdHRRRQAUUUUAFFFFABRRRQAUUUUAFRz28N1EYriGOWM9UkUMD+BqSigCrLplhPFFFNY20kcQxGrxKQg9gRx0FOSxs4rZraO1gS3brEsYCn8OlWKKAM/VI44PD99HEixxrbSAKowANp7VV8P31pF4Z0sSXUCFLOLcGkA24jVjn6Ag/Srusc6HqH/XtJ/6CapeH7G0l8M6WZLWBy9nFuLRg7sxqpz9QAPpQBpNfWikhrqAFc5zIOMYz+WR+Yo+3WmcfaoM5xjzB13bcf99cfXihrG0YktawEtnOYxznGfzwPyFH2G0zn7LBnOc+WOu7dn/vrn680AAvrNiAt1AScYxIOckgfqCPwNAv7NgCLuAhgCMSDnIJHf0BP0BoFjZqQVtYARjGIxxgkj9ST+JoFhZqABaQAKABiMcYBA7ehI+hNACf2hZAEm8t8AZz5q9Nu71/u8/Tmla/s1zuu4BtznMg4xjP5ZH5ikOn2RBBs7fBGMeUvTbt9P7vH04pTYWbZ3WkB3ZzmMc5xn88D8hQAG+tAcG6gznGPMHXO3+Zx9eKBfWjEAXUBJIAxIO5IH6gj6ig2NoTk2sGc5z5Y653fzGfrzQLG0Ugi1gBBBGIx2JI/Uk/U0AAv7NsYu4DnGMSDnIJH6A/kaT+0LLGftlvjGc+avTbu9f7vP05pRYWa4xaQDGMYjHGAQP0J/M0n9n2WMfY7fGMY8pem3b6f3ePpxQBHd6vp9jaT3M93CI4EaSTDgkBQCePoR+Y9azvCun3MFncalqMfl6nqcpubhCcmIYxHFn/AGEAH1ye9YXi22ttYvJdNhjgS202I32oOMR5fbmKMttbGSoc8HhFyCDXcQndBGSckqDnOc8etAD6KKKACiiigAooooAKKKKACiiigAooooAKKy9d1hdHt7UhFee7uo7SBWbaC7nqT6ABjjvjFYt140GmSatZXkCy6jYvbpEkR2Lcm4O2LGclTuDAjnAGec4oA6HWP+QJf/8AXtJ/6Cah8Of8ixpP/XlD/wCgCs2fWJJf7b0W9WMXttYfaFeMELLE6sMgEkjDKynk9j3wNLw5/wAixpP/AF5Q/wDoAoA06KKKACiiigAooooAKKKq2up2F9cXMFpe21xNatsuI4pVdom54YA/KeDwfSgC1VHWNUi0bSbnUJkkkSFciOMZZ2JwqqPUkgD61ermbxG17xbDZkbtM0nE9wP4ZbkjMaEdwg+f6lPSgBLXTZdI8IajLeP/AMTG6SW6vZY3f/WsvIVkG/aoAVdozhRjmujgObeM8nKjrn09+fzqrrIJ0S+ChyxgfAQOWPB6CP58/wC7z6Vbh/1Eec/dHXPp78/nQA+iiigAooooAKKKKACiiigAooooAKKKKAMrxFpdhq2lfZ9QS4MaSpKj2wfzI5FYFXXYCQQRXEXXhDVbq31LXpVmk1Ga/sruG1lZfMMFs4YI235Q7AucDgEgepr0yigDi5bKa817XvEDRSxWv9jixgEsbRtJgySOxVgCACwA9cGr/gnw/pGjeH7KfTdPt7WW6tIWneJMGQ7M5Pr1P51sax/yBL//AK9pP/QTUPhz/kWNJ/68of8A0AUAadFFFABRRRQAUUVDcXVvaKjXE8cQdxGhdgNzHoo9Sew6mgDnvF3jC18O6fcR2zw3WsBUEFhvO92c7U4UEgE+oA9xXh/9qXui6ld6lFPdQ31qziW6SBILue6kHmeXcwMx8yEEOAyjgHg4XNera/HpHjhYrrRLsQa5p8zW8M1xatFIAwKyoolVSxCliMdGA965HStLu/Ces+H5fEmksNt5FaaVeRMqrbxkNH5cqqflds7ycspOcYPUA9Ki8RXMXgq21WX7DfahOipClhKWhuJWOECMecHjOenPpWloGkDRdJS1aUzXDs01zOessznc7fiScDsMDtXNeH/Dulz+MdR1ywt0hsIJDHBHE58qS5wVlmCZ2ggfJkDk7813FAFHWkMmh36BN5a3cbfL35+U8bdy5+mR9RVqAYgjGMYUcYxjj0qprgU6DqAdVZTbvkMEII2nqJPk/wC+uPWrcGPs8WBgbBjp6e3H5UASUUUUAFFFFABRRRQAUUUUAFFFFABRRRQAUUUUAUtY/wCQJf8A/XtJ/wCgmofDn/IsaT/15Q/+gCptY/5Al/8A9e0n/oJqHw5/yLGk/wDXlD/6AKANOiiigAooooAK8f8Aib8QbaHU5dAgnZVhiJeWONHIugymMDcRjy8byc4zgEiu08ceK5vDNkgig2tcRyCO8cB4oJAPl3oDvK+rAYXqa4S7Xwx8QpLa1g36Hqio76bLIoWC9Zj+9MYU7Sd+cspDHryOKAMV5tUvIrWXRUttQi0+dvst2mnxi8jaKPzUjmLlSFbL5I5yrYzur0aPxPreuaVCqac2mPrARNOIlDzJGV3S3D7chQqldoyTuK564rkNC8LTweJFtr6zXw/eWkBklubFQkE0CD5yD92Te75IYfIqgAAnNegeD9NzH/bU0RiM0CW9jC3W3tE+4Pq2N5+oH8NAHQ6fYW2l6fb2NpGI7eBAiKPQevqfU9zVmiigChrjiPQdQdpBGq27kuXVAvynnLAqPqQR7VbgObeM5B+Qcgg549uKrayzJot8ysVYQOQwdkI4PdQWH1AJ9qtQnMEZPXaO5Pb3oAfRRRQAUUUUAFFFFABRRRQAUUUUAFFFFAGR4l8QW/hnQ5tSuEMm1ljiiDAGWRiFVcnpkkc9hk9qxbrxRJY+HnvI9TsNS1KW5hslitmDQQzyOFCnB3YG7J3HJxxtzitDxfos+s6dZNahXuNPv4L+OJjgSmNslM9ASCcE8ZxWFqnhC81e/wBW1iKL7LczSWE9tbzMPnktXL5faSBuzt68YB9qANOfVp0vdc8P3knnSRaaLyCYqAzxsHVgwAxkMp9OGHoSdjw5/wAixpP/AF5Q/wDoArEl0u5m1HXfEN3C1uZNLFlbwOVLqi73Zm2kjlm456L74q74N0XStL8O2E2naZZ2ctxaQtO9vAsbSnYDliAM9T19TQB0NFFFABSE7VJ5454GaWigDxDxLcy3Op3za7oF8NY1ORBoIjmRZIYVBDeWzAiOUcuy9yygc81U0yG0vru2stfMV3o7yx25voY2iIaMBILSWIDda4Ysx7MxGDivYPEnhfTPFVlBa6nAssUM6zKCM9Mgj2yCRkcjqOQKwbPQbXwBZ6nfRmTVbq8mWO189Q1zIzYCxPL1dQ3IJHyqD1xQBDbaVf3MVr4Nv9Qm1KG2Hn6neHKboyxMVuSSS2f4snO1efvV3wAAAAwB2rL0DSP7H03y5ZPOvJnM93P3llbkn6DhQOyqB2rUoAKKK4/XfiBa6TPrdrBYXF1d6PDFcXCn5I/LcryH56Ak4IH3T9aAOi1kE6JfBQ5YwPgIHLHg9BH8+f8Ad59Ktw/6iPOfujrn09+fzrEn1iw1nUtT8MQPuvI7NZJWaIvEqyZCgkEZPfbkEg8e3jF7q2oiHXLa01fWnjtLue8a0t1eCNIlkPymYuG2uscmBHkDPc8gA9++22v277D9ph+1+X5vkbxv2Zxu29cZHWp6+f8AwfdW+h/EPTll/sq3na+msnhjm825dLiMSxlpDgyKhCxgkdcivoCgAooooAKKKKACiiigAooooAKKKKACiiigClrH/IEv/wDr2k/9BNQ+HP8AkWNJ/wCvKH/0AVNrH/IEv/8Ar2k/9BNQ+HP+RY0n/ryh/wDQBQBp0UUUAFFFFABXMaUR4k1s66xc6daFodOXd8srdHnx0OeVU+m4/wAVS67LJq15/wAI3ZylDJGJL+ZcZigJxsHo74IHHADHqBnet7eG0t47e3iSKGJQkcaKAqqOAAB0FAEleEap4+8R2+oaoV1eSGxmuZJLVfKWN1hGQoR5E2PuC7gAwODkHnA92ZVdSrAMpGCCMgivF/iowsb668qSxiWGxDkQ5jKoCAI5QWKOWUEINpOR0xkgA6P4XS3QuNat9Qjd77MF0949w7m5SVCUO0swUKBjgn9KzxJdt4v8X2t3YG5i8QWhWwhHytIIf3DBj/CCXDbsfdOfaqum+HvFehfadS8PWMsl8kH2cRXl7vjuLc8w+W7McNFjBBVQQx4Ga7jXltU1DQNa1DU7PSZLB3klW6mVQ0bxlWTJIH3inPtQBg+AJ7Dw18PH1nVJ3N005TVbqVtzeaknk8n+6uBj2GetUvFHhC2m8d6TPaaa+opqsE0E8twzzRWijayyIWyqFVMgVRjkjHc1JqNv4Jae91RNM1LWd7tdNERP9hV8ZZiXxAMkAkknseldZHqPia9VTaaFZWUJUFXvb0Mw9gkSsp/77HXvQBmaT4Rt/Dvi+GPTNLiXRpdNRHIVcJPC+Uc+rEO3zcnK9q7YnAya50aLr925OoeJ3ijP/LLTLNIARxwWk8xvXlSp57UDwRoMm039rLqjg7s6ncPdDP8AuyEqOvQAAdhQBLceM/DtvK0I1aC4nUgGCzzcygnp8kYZuc8cVswTLcQRzIHCyKHUSIUYAjPKsAQfYgEUlvbQWsQit4Y4YxyEjUKPyFS0AFFFFABRRRQAUUUUAFFFFABRVa/W+e0ZdOkt4rliAslwhdEHc7QQW+mR9a5GLxZq1l4Yu7nUIrO4vV1IabZTW4KxXTNIsavt3EqAxYMN38BweRQB1Wsf8gS//wCvaT/0E1D4c/5FjSf+vKH/ANAFZNxrE5u9d0G9MbTw6cLuGWNSokjcOpBGTyGQ9+jD0JM3h0ax/wAI1pGGsNv2O3z8r5/1Zz39dmPx9qAOjorCvtTvNLt/N1DUNFtF2kh7iQxrkR88kjjf/wCO+9ZL+M5ZmZdMibUm+YKbSwnePOFK5lIEf97Pzd1x3oA7Os3XNWGj6cZli8+5kcQ2tuGCmaVvurk9PUnsAT2rnZ/EHiuC3mu7rSNN0uzRmAfULv8AecthAEi3hmIwNu4ZLDGelZvh7RvE/iS7OueItXm0y7i3W8djp6RBYkIUnJYyFXYfe6MMYBA6gHY6BpD6TYMLmYXN/cP515cBQvmykAEgdlAAUDsAKguvGPh20laFtXtprhetvasZ5Rnp+7j3N+lQ/wDCEaHKB/aEE+qnO4/2ncSXK5/3HJQfQADgVuW1pbWUPlWtvFBHnOyJAoz9BQBh/wDCSahdKDpnhjVJlP8Ay0utlqg+odvM9P4O/OKbJa+KtSQiaTRtMRsb0SJ71yAc4DN5YH4o3X8a6SigDnT4T+1Bv7U13Wb4OOYxc/ZkHsBAEOOvBJ981dsPDOh6XP59lpNnDcHrOsK+a31c/MfxNatFAFLWXMei3zhthWByG8wpjg/xANj64P0NWoTmCM5zlRznPb1qrrBI0W9K78+Q+Nnmbuh6eX8+f93n0q1D/qI+v3R1znp78/nzQA+iiigAooooAKKKKACiiigAooooAKKKKAKepXElva5j06e/DsEeGEx52nqTvZQR6jOfY1xMvgeZdO1aXTrVbPzNTttSs9OyqorQlCwIU7VMhRuhxypJ6gehUUAchPpdzLq+v+ILqFrdW0oWVvExUsVXe7M20kcs4A/3T61m+FPh3pUGiWdz9qvUN3awtNHZutkrfJkAm3WNmA3H77MfUmu01j/kCX//AF7Sf+gmofDn/IsaT/15Q/8AoAoAjsfC2g6bOLi00izjuR/y8eUGlPplzlj+JqfWNastDtBcXjtl22RRRqXkmfBIRFHLMcdKzZ/E5vZ5LLw7bf2jcqdr3OSLSE553SDhiP7iZOeDt6ifSPDqWNydQv7l9R1ZwVN3MoHlqf4Il6Rr7Dk8ZJoAr2Gk3mp6lHrOvIiSQ82Wnq+9LXI5dj0aU5Iz0UcLnJJ0tKdXl1HbIH23bA4ZG2navHygY+jZPv0rRqhpjs8l/ucttumAy7NgbV4+YDH0GR79aAL9FFFABRRRQAUUUUAUtYRpNFvUVdzNA4ChGfPB/hUqT9AQfcVahGIIwRghRxjHb0qnraq+hX6NGsim3cFGVGDfKeCHIU/QkD1NW4Bi3iAGBsHAAGOPbigCSiiigAooooAKKKKACiiigAooooAKKKKACiiigClrH/IEv/8Ar2k/9BNcv4e0DUNW8PaU+vaiHtRaxbNPsgYomXYMCVs7pPp8q84Kmuo1j/kCX/8A17Sf+gmofDn/ACLGk/8AXlD/AOgCgC/b28Fpbpb20McMMY2pHGoVVHoAOBUlFFABWfpgxLqHJ5umPKyD+Ff755+q/L+Oa0KoabGySXxZSu65Zh+7K5G1eeWOfqMD29QC/RRRQAUUUUAFFFFAGfrjbdB1BvS3c/ejH8J7yZQf8C49auQc28X+4PT09uPyqprjiPQNQcuIwtvIS5dUC/KedzAgfUgj2NW4Dm3jOc5Uc5znigCSiiigAooooAKKKKACiiigAooooAKKKKACs3WdYi0eK1ynmz3lylrbxbtu+Rsnk9gACScHgHgnitKuW8XWcv8AafhzWEQvDpt+WuFAztjkjeMv9FLKT6DJ4AoAtPrEep6TrtsyeVeWKyQ3EO7dtJj3KQcDKlWBBwO/pT/Duo2S+GdKU3luCLOEEGVePkHvVHwzZPJ4g8U6syf6JqNzEsG4f6xI4VQuPVSc4PcDPQ1qf8It4e/6AOl/+Acf+FAFz+0rH/n9tv8Av6v+NH9pWP8Az+23/f1f8ap/8It4e/6AOl/+Acf+FH/CLeHv+gDpf/gHH/hQBc/tKx/5/bb/AL+r/jVDTL7T45L8i4tY910zEhol3fKvPysc/VsNx0xim3Ph7w1aWstxNoWmiKJC7kWSMQAMngLk1T0LTPDWu6NbanF4bsYYrlS8aS2KK2zJ2kgr3GD+NAF7W/EdlpGi3eoLNbzm3jLiITqu7HbPP8quLrGlswVdSsyT0AnX/GuSjs7NPE1rpOo+CNGitr6KV4JoESVkEe3IlXywFzuHRmGePeq1vJ4UaG31FfCmjppU+oGwiuRbR7t24orkbMbWcbRznBB7kAA7n+0rH/n9tv8Av6v+NH9pWP8Az+23/f1f8ap/8It4e/6AOl/+Acf+FH/CLeHv+gDpf/gHH/hQBc/tKx/5/bb/AL+r/jR/aVj/AM/tt/39X/Gqf/CLeHv+gDpf/gHH/hR/wi3h7/oA6X/4Bx/4UAQeI9as7Tw1qlyl3EzRWsjgR3GxiQpPDLkg+4q1Z63pk1rAw1C03PGp2/aFJ6fXmsDTLLQNdvJzp+gaN/Z0EjQmeS0QtOynDhFwMKDxuOckHAxycqB/DTW9rq//AAi2iLpNzqBsIpFs494+cxrKTjG0uMY7Ag57UAd7/aVj/wA/tt/39X/Gj+0rH/n9tv8Av6v+NU/+EW8Pf9AHS/8AwDj/AMKP+EW8Pf8AQB0v/wAA4/8ACgC5/aVj/wA/tt/39X/Gj+0rH/n9tv8Av6v+NU/+EW8Pf9AHS/8AwDj/AMKP+EW8Pf8AQB0v/wAA4/8ACgBup+KtC0dIpNQ1O3gikfYJGbKA/wC0w4X6nArStLy1v7dbizuYbiB+VkhcOp+hHFYOqeAPC2rxRw3eiWfko4fZDEIt5HTcUwSPbOD3BrX0zR9N0W2FtpdhbWUI/gt4ggP1x1NAF2iiigAooooAKKKKACiiigAooooAKKKKAMTxfY3+qeE9S0/Tdn2q6i8kb22jaxAfn12lse9atpCLWyhgVFRYo1QInRQBjA9qmooA4t7cat4v0fW9IGpwSIZI7/7TFPCjQbWwhSQAZ37SNoz1NY9toN8PCOk+FDbTC4s9XRpJjG3l+THOZhJuxg7lCjAOctjsa9MooAKKKKACmyKXjZAxUsCNw6inUUAeW6N4TmtdL8MafHppt9Y0nUQ91eCIgPCC+9vNxhxIpXjJOTyBg4s2/h2//wCEV03wk1vKGttWEs1xsIjNuk5mDhsYyflG3JIJPpmvSaKACuX8Xawumz6dH9su7OTe1yrxQ+ZHOsS7ngbngsucH1HHPFdRXE/EO4eBvD6S3jQabLqS/blEeQ0catNyeoGYhnHUGgDzjXPE3iK3s/E3l65fRG3uLoRrHeqBHjJAUG2ZsA9P3q/8Br1DxFf6rY/DuG80++KaiEtf9IkiWQsWdAxK8A5BPTHXjFeV2eqRuIbW417WFtJvIFwnmy4O8T+dnj2i/P3rt11BdT+FWg2dvctcXlwbOGVpy25GRkeZnJ5AVVYkn29RQBgah4l8Sw67e615v77S4ktljXQ7mNLgSlT+8U3HylT93P8AePtj0DSNW1Gy8Oanquu3Ms/kvJIiNpptGVQOEVC7lgT905yc4PNeXeLJm/tXU7iJYtceV4Xj1W305pILdl4AlkQsU2lQfkBz0IHNelafe/8ACU6XoaQ6hHqdssolvr6CExxytDggAHpmTYcDsrCgDP8AEep694f0WfWtQE7ta2tvLutXRYUcH96rIWy27O0cHgjBBya27ufxVb6Mt9EtjNeYRpLHyX+QEjcFYNlmUE9vm28Bc1Z8Y+Hx4p8I6lou9Y3uodsbt0VwQyk+24ClttQ1O60tIJLCe11UxhZdygxxNjlw/wB1lzyAOTxkDnABt0UUUAFFFFABRRRQAUUUUAFFFFABRRRQAUUUUAFFFFABRRRQAUUUUAFFFFABRRRQAUUUUAFFFFABRRRQ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07161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萃取和分液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878" y="2071678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800" dirty="0" smtClean="0">
                <a:solidFill>
                  <a:srgbClr val="FF0000"/>
                </a:solidFill>
              </a:rPr>
              <a:t>萃取：</a:t>
            </a:r>
            <a:r>
              <a:rPr lang="zh-CN" altLang="zh-CN" sz="2800" dirty="0"/>
              <a:t>利用物质在互不相溶的溶剂中溶解度的不同，将物质从一种溶剂转移到另一种溶剂中的分离方法。</a:t>
            </a:r>
          </a:p>
          <a:p>
            <a:pPr lvl="0">
              <a:lnSpc>
                <a:spcPct val="150000"/>
              </a:lnSpc>
            </a:pPr>
            <a:r>
              <a:rPr lang="zh-CN" altLang="zh-CN" sz="2800" dirty="0" smtClean="0">
                <a:solidFill>
                  <a:srgbClr val="FF0000"/>
                </a:solidFill>
              </a:rPr>
              <a:t>分液</a:t>
            </a:r>
            <a:r>
              <a:rPr lang="zh-CN" altLang="en-US" sz="2800" dirty="0" smtClean="0">
                <a:solidFill>
                  <a:srgbClr val="FF0000"/>
                </a:solidFill>
              </a:rPr>
              <a:t>：</a:t>
            </a:r>
            <a:r>
              <a:rPr lang="zh-CN" altLang="zh-CN" sz="2800" dirty="0" smtClean="0"/>
              <a:t>将</a:t>
            </a:r>
            <a:r>
              <a:rPr lang="zh-CN" altLang="zh-CN" sz="2800" dirty="0"/>
              <a:t>互不相容的两种液体分离</a:t>
            </a:r>
            <a:r>
              <a:rPr lang="zh-CN" altLang="zh-CN" sz="2800" dirty="0" smtClean="0"/>
              <a:t>。</a:t>
            </a:r>
            <a:endParaRPr lang="en-US" altLang="zh-CN" sz="2800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68032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萃取和分液</a:t>
            </a:r>
            <a:endParaRPr lang="zh-CN" altLang="en-US" dirty="0"/>
          </a:p>
        </p:txBody>
      </p:sp>
      <p:sp>
        <p:nvSpPr>
          <p:cNvPr id="4" name="内容占位符 1"/>
          <p:cNvSpPr>
            <a:spLocks noGrp="1"/>
          </p:cNvSpPr>
          <p:nvPr>
            <p:ph idx="1"/>
          </p:nvPr>
        </p:nvSpPr>
        <p:spPr>
          <a:xfrm>
            <a:off x="179512" y="2492896"/>
            <a:ext cx="7048293" cy="2936368"/>
          </a:xfrm>
        </p:spPr>
        <p:txBody>
          <a:bodyPr>
            <a:normAutofit/>
          </a:bodyPr>
          <a:lstStyle/>
          <a:p>
            <a:pPr lvl="0"/>
            <a:r>
              <a:rPr lang="en-US" altLang="zh-CN" sz="3200" dirty="0" smtClean="0"/>
              <a:t>1.</a:t>
            </a:r>
            <a:r>
              <a:rPr lang="zh-CN" altLang="zh-CN" sz="3200" dirty="0" smtClean="0"/>
              <a:t>实验</a:t>
            </a:r>
            <a:r>
              <a:rPr lang="zh-CN" altLang="zh-CN" sz="3200" dirty="0"/>
              <a:t>装置：分液漏斗、烧杯、铁架台</a:t>
            </a:r>
            <a:r>
              <a:rPr lang="en-US" altLang="zh-CN" sz="3200" dirty="0"/>
              <a:t>(</a:t>
            </a:r>
            <a:r>
              <a:rPr lang="zh-CN" altLang="zh-CN" sz="3200" dirty="0"/>
              <a:t>带铁圈</a:t>
            </a:r>
            <a:r>
              <a:rPr lang="en-US" altLang="zh-CN" sz="3200" dirty="0"/>
              <a:t>)</a:t>
            </a:r>
            <a:endParaRPr lang="zh-CN" altLang="zh-CN" sz="3200" dirty="0"/>
          </a:p>
          <a:p>
            <a:pPr lvl="0"/>
            <a:r>
              <a:rPr lang="en-US" altLang="zh-CN" sz="3200" dirty="0" smtClean="0"/>
              <a:t>2.</a:t>
            </a:r>
            <a:r>
              <a:rPr lang="zh-CN" altLang="zh-CN" sz="3200" dirty="0" smtClean="0"/>
              <a:t>操作</a:t>
            </a:r>
            <a:r>
              <a:rPr lang="zh-CN" altLang="zh-CN" sz="3200" dirty="0"/>
              <a:t>步骤：查漏—装液—振荡—静置—拔塞—分</a:t>
            </a:r>
            <a:r>
              <a:rPr lang="zh-CN" altLang="zh-CN" sz="3200" dirty="0" smtClean="0"/>
              <a:t>液</a:t>
            </a:r>
            <a:endParaRPr lang="en-US" altLang="zh-CN" sz="3200" dirty="0" smtClean="0"/>
          </a:p>
          <a:p>
            <a:r>
              <a:rPr lang="zh-CN" altLang="zh-CN" sz="3200" dirty="0" smtClean="0"/>
              <a:t>实例：</a:t>
            </a:r>
            <a:r>
              <a:rPr lang="en-US" altLang="zh-CN" sz="3200" dirty="0" smtClean="0">
                <a:solidFill>
                  <a:srgbClr val="FF0000"/>
                </a:solidFill>
              </a:rPr>
              <a:t>CCl</a:t>
            </a:r>
            <a:r>
              <a:rPr lang="en-US" altLang="zh-CN" sz="3200" baseline="-25000" dirty="0" smtClean="0">
                <a:solidFill>
                  <a:srgbClr val="FF0000"/>
                </a:solidFill>
              </a:rPr>
              <a:t>4</a:t>
            </a:r>
            <a:r>
              <a:rPr lang="zh-CN" altLang="zh-CN" sz="3200" dirty="0" smtClean="0">
                <a:solidFill>
                  <a:srgbClr val="FF0000"/>
                </a:solidFill>
              </a:rPr>
              <a:t>从溴水中萃取溴</a:t>
            </a:r>
            <a:endParaRPr lang="zh-CN" altLang="zh-CN" sz="3200" dirty="0"/>
          </a:p>
          <a:p>
            <a:endParaRPr lang="zh-CN" altLang="en-U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564904"/>
            <a:ext cx="1903462" cy="413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8664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30264" y="718294"/>
            <a:ext cx="5724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是不是很简单呢？</a:t>
            </a:r>
            <a:endParaRPr lang="zh-CN" alt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23330" y="2695699"/>
            <a:ext cx="7927878" cy="2617440"/>
            <a:chOff x="723330" y="3682752"/>
            <a:chExt cx="7927878" cy="261744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330" y="4077072"/>
              <a:ext cx="1143000" cy="180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055" y="4077072"/>
              <a:ext cx="1152525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247" y="4004419"/>
              <a:ext cx="923925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组合 6"/>
            <p:cNvGrpSpPr/>
            <p:nvPr/>
          </p:nvGrpSpPr>
          <p:grpSpPr>
            <a:xfrm>
              <a:off x="6269958" y="3682752"/>
              <a:ext cx="2381250" cy="2617440"/>
              <a:chOff x="5788273" y="3429000"/>
              <a:chExt cx="2381250" cy="2617440"/>
            </a:xfrm>
          </p:grpSpPr>
          <p:pic>
            <p:nvPicPr>
              <p:cNvPr id="6149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8273" y="3429000"/>
                <a:ext cx="2381250" cy="2371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矩形 5"/>
              <p:cNvSpPr/>
              <p:nvPr/>
            </p:nvSpPr>
            <p:spPr>
              <a:xfrm>
                <a:off x="6732240" y="5589240"/>
                <a:ext cx="576064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6153" name="Picture 9" descr="C:\Users\ADMINI~1\AppData\Local\Temp\SGPicFaceTpBq\12248\0085E6A9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866330" cy="186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594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42910" y="1714488"/>
            <a:ext cx="7858180" cy="3450696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zh-CN" altLang="en-US" sz="3200" dirty="0" smtClean="0"/>
              <a:t>概念：</a:t>
            </a:r>
            <a:endParaRPr lang="en-US" altLang="zh-CN" sz="3200" dirty="0" smtClean="0"/>
          </a:p>
          <a:p>
            <a:pPr marL="457200" indent="-457200">
              <a:buNone/>
            </a:pPr>
            <a:r>
              <a:rPr lang="en-US" altLang="zh-CN" sz="3200" dirty="0" smtClean="0"/>
              <a:t>     </a:t>
            </a:r>
            <a:r>
              <a:rPr lang="zh-CN" altLang="en-US" sz="3200" dirty="0" smtClean="0"/>
              <a:t>将液态物质加热至沸点，使之汽化，然后将蒸气重新冷凝为液体的操作过程。</a:t>
            </a:r>
            <a:endParaRPr lang="en-US" altLang="zh-CN" sz="3200" dirty="0" smtClean="0"/>
          </a:p>
          <a:p>
            <a:pPr marL="457200" indent="-457200">
              <a:buNone/>
            </a:pPr>
            <a:r>
              <a:rPr lang="en-US" altLang="zh-CN" sz="3200" dirty="0" smtClean="0"/>
              <a:t>2.   </a:t>
            </a:r>
            <a:r>
              <a:rPr lang="zh-CN" altLang="en-US" sz="3200" dirty="0" smtClean="0"/>
              <a:t>适用范围：</a:t>
            </a:r>
            <a:endParaRPr lang="en-US" altLang="zh-CN" sz="3200" dirty="0" smtClean="0"/>
          </a:p>
          <a:p>
            <a:pPr marL="457200" indent="-457200">
              <a:buNone/>
            </a:pPr>
            <a:r>
              <a:rPr lang="en-US" altLang="zh-CN" sz="3200" dirty="0" smtClean="0"/>
              <a:t>      </a:t>
            </a:r>
            <a:r>
              <a:rPr lang="zh-CN" altLang="en-US" sz="3200" dirty="0" smtClean="0"/>
              <a:t>分离沸点相差较大的液体混合物、除去水等液体中难挥发或不挥发的杂质。</a:t>
            </a:r>
            <a:endParaRPr lang="en-US" altLang="zh-CN" sz="3200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52728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蒸馏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71472" y="1643050"/>
            <a:ext cx="7858180" cy="1714512"/>
          </a:xfrm>
        </p:spPr>
        <p:txBody>
          <a:bodyPr/>
          <a:lstStyle/>
          <a:p>
            <a:pPr marL="457200" indent="-457200">
              <a:buAutoNum type="arabicPeriod" startAt="3"/>
            </a:pPr>
            <a:r>
              <a:rPr lang="zh-CN" altLang="en-US" sz="3200" dirty="0" smtClean="0"/>
              <a:t>实验装置及主要仪器：</a:t>
            </a:r>
            <a:endParaRPr lang="en-US" altLang="zh-CN" sz="3200" dirty="0" smtClean="0"/>
          </a:p>
          <a:p>
            <a:pPr marL="457200" indent="-457200">
              <a:buNone/>
            </a:pPr>
            <a:r>
              <a:rPr lang="en-US" altLang="zh-CN" sz="3200" dirty="0" smtClean="0"/>
              <a:t>     </a:t>
            </a:r>
            <a:r>
              <a:rPr lang="zh-CN" altLang="en-US" sz="3200" dirty="0" smtClean="0"/>
              <a:t>铁架台、温度计、蒸馏烧瓶</a:t>
            </a:r>
            <a:r>
              <a:rPr lang="zh-CN" altLang="en-US" sz="3200" dirty="0"/>
              <a:t>、石棉</a:t>
            </a:r>
            <a:r>
              <a:rPr lang="zh-CN" altLang="en-US" sz="3200" dirty="0" smtClean="0"/>
              <a:t>网、酒精灯、冷凝管、牛角管、锥形瓶。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蒸馏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8" y="3357562"/>
            <a:ext cx="2797271" cy="27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255" y="3617753"/>
            <a:ext cx="540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4. </a:t>
            </a:r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操作步骤：</a:t>
            </a:r>
            <a:endParaRPr lang="en-US" altLang="zh-CN" sz="3200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r>
              <a:rPr lang="en-US" altLang="zh-CN" sz="2800" dirty="0" smtClean="0">
                <a:solidFill>
                  <a:schemeClr val="accent2">
                    <a:lumMod val="50000"/>
                  </a:schemeClr>
                </a:solidFill>
              </a:rPr>
              <a:t>(1)</a:t>
            </a:r>
            <a:r>
              <a:rPr lang="zh-CN" altLang="en-US" sz="2800" dirty="0" smtClean="0">
                <a:solidFill>
                  <a:schemeClr val="accent2">
                    <a:lumMod val="50000"/>
                  </a:schemeClr>
                </a:solidFill>
              </a:rPr>
              <a:t>安装；</a:t>
            </a:r>
            <a:r>
              <a:rPr lang="en-US" altLang="zh-CN" sz="2800" dirty="0" smtClean="0">
                <a:solidFill>
                  <a:schemeClr val="accent2">
                    <a:lumMod val="50000"/>
                  </a:schemeClr>
                </a:solidFill>
              </a:rPr>
              <a:t>(2)</a:t>
            </a:r>
            <a:r>
              <a:rPr lang="zh-CN" altLang="en-US" sz="2800" dirty="0" smtClean="0">
                <a:solidFill>
                  <a:schemeClr val="accent2">
                    <a:lumMod val="50000"/>
                  </a:schemeClr>
                </a:solidFill>
              </a:rPr>
              <a:t>查气密性；</a:t>
            </a:r>
            <a:r>
              <a:rPr lang="en-US" altLang="zh-CN" sz="2800" dirty="0" smtClean="0">
                <a:solidFill>
                  <a:schemeClr val="accent2">
                    <a:lumMod val="50000"/>
                  </a:schemeClr>
                </a:solidFill>
              </a:rPr>
              <a:t>(3)</a:t>
            </a:r>
            <a:r>
              <a:rPr lang="zh-CN" altLang="en-US" sz="2800" dirty="0" smtClean="0">
                <a:solidFill>
                  <a:schemeClr val="accent2">
                    <a:lumMod val="50000"/>
                  </a:schemeClr>
                </a:solidFill>
              </a:rPr>
              <a:t>加液，加碎瓷片；</a:t>
            </a:r>
            <a:r>
              <a:rPr lang="en-US" altLang="zh-CN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sz="2800" dirty="0" smtClean="0">
                <a:solidFill>
                  <a:schemeClr val="accent2">
                    <a:lumMod val="50000"/>
                  </a:schemeClr>
                </a:solidFill>
              </a:rPr>
              <a:t>(4)</a:t>
            </a:r>
            <a:r>
              <a:rPr lang="zh-CN" altLang="en-US" sz="2800" dirty="0" smtClean="0">
                <a:solidFill>
                  <a:schemeClr val="accent2">
                    <a:lumMod val="50000"/>
                  </a:schemeClr>
                </a:solidFill>
              </a:rPr>
              <a:t>通冷却水；</a:t>
            </a:r>
            <a:r>
              <a:rPr lang="en-US" altLang="zh-CN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sz="2800" dirty="0" smtClean="0">
                <a:solidFill>
                  <a:schemeClr val="accent2">
                    <a:lumMod val="50000"/>
                  </a:schemeClr>
                </a:solidFill>
              </a:rPr>
              <a:t>(5)</a:t>
            </a:r>
            <a:r>
              <a:rPr lang="zh-CN" altLang="en-US" sz="2800" dirty="0" smtClean="0">
                <a:solidFill>
                  <a:schemeClr val="accent2">
                    <a:lumMod val="50000"/>
                  </a:schemeClr>
                </a:solidFill>
              </a:rPr>
              <a:t>加热；</a:t>
            </a:r>
            <a:r>
              <a:rPr lang="en-US" altLang="zh-CN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sz="2800" dirty="0" smtClean="0">
                <a:solidFill>
                  <a:schemeClr val="accent2">
                    <a:lumMod val="50000"/>
                  </a:schemeClr>
                </a:solidFill>
              </a:rPr>
              <a:t>(6)</a:t>
            </a:r>
            <a:r>
              <a:rPr lang="zh-CN" altLang="en-US" sz="2800" dirty="0" smtClean="0">
                <a:solidFill>
                  <a:schemeClr val="accent2">
                    <a:lumMod val="50000"/>
                  </a:schemeClr>
                </a:solidFill>
              </a:rPr>
              <a:t>收集馏分；</a:t>
            </a:r>
            <a:r>
              <a:rPr lang="en-US" altLang="zh-CN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sz="2800" dirty="0" smtClean="0">
                <a:solidFill>
                  <a:schemeClr val="accent2">
                    <a:lumMod val="50000"/>
                  </a:schemeClr>
                </a:solidFill>
              </a:rPr>
              <a:t>(7)</a:t>
            </a:r>
            <a:r>
              <a:rPr lang="zh-CN" altLang="en-US" sz="2800" dirty="0" smtClean="0">
                <a:solidFill>
                  <a:schemeClr val="accent2">
                    <a:lumMod val="50000"/>
                  </a:schemeClr>
                </a:solidFill>
              </a:rPr>
              <a:t>停止加热，撤去装置</a:t>
            </a:r>
            <a:endParaRPr lang="en-US" altLang="zh-CN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+mj-ea"/>
              <a:buAutoNum type="circleNumDbPlain"/>
            </a:pPr>
            <a:endParaRPr lang="en-US" altLang="zh-CN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27584" y="1700808"/>
            <a:ext cx="7408333" cy="3450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sz="3200" dirty="0" smtClean="0">
                <a:latin typeface="+mn-ea"/>
              </a:rPr>
              <a:t>5. </a:t>
            </a:r>
            <a:r>
              <a:rPr lang="zh-CN" altLang="en-US" sz="3200" dirty="0" smtClean="0">
                <a:latin typeface="+mn-ea"/>
              </a:rPr>
              <a:t>注意事项：</a:t>
            </a:r>
            <a:endParaRPr lang="en-US" altLang="zh-CN" sz="32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2800" dirty="0" smtClean="0">
                <a:latin typeface="+mn-ea"/>
              </a:rPr>
              <a:t>(1)</a:t>
            </a:r>
            <a:r>
              <a:rPr lang="zh-CN" altLang="en-US" sz="2800" dirty="0" smtClean="0">
                <a:latin typeface="+mn-ea"/>
              </a:rPr>
              <a:t>碎瓷片，防止暴沸；</a:t>
            </a:r>
            <a:endParaRPr lang="en-US" altLang="zh-CN" sz="28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2800" dirty="0" smtClean="0">
                <a:latin typeface="+mn-ea"/>
              </a:rPr>
              <a:t>(2)</a:t>
            </a:r>
            <a:r>
              <a:rPr lang="zh-CN" altLang="en-US" sz="2800" dirty="0" smtClean="0">
                <a:latin typeface="+mn-ea"/>
              </a:rPr>
              <a:t>温度计水银球应与支管口下端位于同一水平线上；</a:t>
            </a:r>
            <a:endParaRPr lang="en-US" altLang="zh-CN" sz="28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2800" dirty="0" smtClean="0">
                <a:latin typeface="+mn-ea"/>
              </a:rPr>
              <a:t>(3)</a:t>
            </a:r>
            <a:r>
              <a:rPr lang="zh-CN" altLang="en-US" sz="2800" dirty="0" smtClean="0">
                <a:latin typeface="+mn-ea"/>
              </a:rPr>
              <a:t>蒸馏烧瓶中液体体积不超过容积的</a:t>
            </a:r>
            <a:r>
              <a:rPr lang="en-US" altLang="zh-CN" sz="2800" dirty="0" smtClean="0">
                <a:latin typeface="+mn-ea"/>
              </a:rPr>
              <a:t>2/3</a:t>
            </a:r>
            <a:r>
              <a:rPr lang="zh-CN" altLang="en-US" sz="2800" dirty="0" smtClean="0">
                <a:latin typeface="+mn-ea"/>
              </a:rPr>
              <a:t>，不少于</a:t>
            </a:r>
            <a:r>
              <a:rPr lang="en-US" altLang="zh-CN" sz="2800" dirty="0" smtClean="0">
                <a:latin typeface="+mn-ea"/>
              </a:rPr>
              <a:t>1/3</a:t>
            </a:r>
            <a:r>
              <a:rPr lang="zh-CN" altLang="en-US" sz="2800" dirty="0" smtClean="0">
                <a:latin typeface="+mn-ea"/>
              </a:rPr>
              <a:t>；</a:t>
            </a:r>
            <a:endParaRPr lang="en-US" altLang="zh-CN" sz="28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2800" dirty="0" smtClean="0">
                <a:latin typeface="+mn-ea"/>
              </a:rPr>
              <a:t>(4)</a:t>
            </a:r>
            <a:r>
              <a:rPr lang="zh-CN" altLang="en-US" sz="2800" dirty="0" smtClean="0">
                <a:latin typeface="+mn-ea"/>
              </a:rPr>
              <a:t>冷却水下进上出；</a:t>
            </a:r>
            <a:endParaRPr lang="en-US" altLang="zh-CN" sz="28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2800" dirty="0" smtClean="0">
                <a:latin typeface="+mn-ea"/>
              </a:rPr>
              <a:t>(5)</a:t>
            </a:r>
            <a:r>
              <a:rPr lang="zh-CN" altLang="en-US" sz="2800" dirty="0" smtClean="0">
                <a:latin typeface="+mn-ea"/>
              </a:rPr>
              <a:t>加热温度不高于混合物中最高物质的沸点。</a:t>
            </a:r>
            <a:endParaRPr lang="en-US" altLang="zh-CN" sz="2800" dirty="0" smtClean="0">
              <a:latin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蒸馏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2553733"/>
          </a:xfrm>
        </p:spPr>
        <p:txBody>
          <a:bodyPr>
            <a:normAutofit lnSpcReduction="10000"/>
          </a:bodyPr>
          <a:lstStyle/>
          <a:p>
            <a:r>
              <a:rPr lang="zh-CN" altLang="en-US" sz="3200" dirty="0" smtClean="0">
                <a:solidFill>
                  <a:schemeClr val="tx1"/>
                </a:solidFill>
              </a:rPr>
              <a:t>分离与提纯的原则</a:t>
            </a:r>
            <a:endParaRPr lang="en-US" altLang="zh-CN" sz="3200" dirty="0" smtClean="0">
              <a:solidFill>
                <a:schemeClr val="tx1"/>
              </a:solidFill>
            </a:endParaRPr>
          </a:p>
          <a:p>
            <a:r>
              <a:rPr lang="zh-CN" altLang="en-US" sz="3200" dirty="0">
                <a:solidFill>
                  <a:schemeClr val="tx1"/>
                </a:solidFill>
              </a:rPr>
              <a:t>基本实验</a:t>
            </a:r>
            <a:r>
              <a:rPr lang="zh-CN" altLang="en-US" sz="3200" dirty="0" smtClean="0">
                <a:solidFill>
                  <a:schemeClr val="tx1"/>
                </a:solidFill>
              </a:rPr>
              <a:t>方法</a:t>
            </a:r>
            <a:endParaRPr lang="en-US" altLang="zh-CN" sz="3200" dirty="0" smtClean="0">
              <a:solidFill>
                <a:schemeClr val="tx1"/>
              </a:solidFill>
            </a:endParaRPr>
          </a:p>
          <a:p>
            <a:r>
              <a:rPr lang="zh-CN" altLang="en-US" sz="2800" dirty="0" smtClean="0"/>
              <a:t>过滤与结晶</a:t>
            </a:r>
            <a:endParaRPr lang="en-US" altLang="zh-CN" sz="2800" dirty="0" smtClean="0"/>
          </a:p>
          <a:p>
            <a:r>
              <a:rPr lang="zh-CN" altLang="en-US" sz="2800" dirty="0" smtClean="0"/>
              <a:t>萃取与分液</a:t>
            </a:r>
            <a:endParaRPr lang="en-US" altLang="zh-CN" sz="2800" dirty="0" smtClean="0"/>
          </a:p>
          <a:p>
            <a:r>
              <a:rPr lang="zh-CN" altLang="en-US" sz="2800" dirty="0" smtClean="0"/>
              <a:t>蒸馏</a:t>
            </a:r>
            <a:r>
              <a:rPr lang="en-US" altLang="zh-CN" sz="2800" dirty="0" smtClean="0"/>
              <a:t>(</a:t>
            </a:r>
            <a:r>
              <a:rPr lang="zh-CN" altLang="en-US" sz="2800" dirty="0" smtClean="0"/>
              <a:t>分馏</a:t>
            </a:r>
            <a:r>
              <a:rPr lang="en-US" altLang="zh-CN" sz="2800" dirty="0" smtClean="0"/>
              <a:t>)</a:t>
            </a:r>
            <a:endParaRPr lang="zh-CN" altLang="en-US" sz="28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dirty="0" smtClean="0">
                <a:solidFill>
                  <a:schemeClr val="tx1"/>
                </a:solidFill>
              </a:rPr>
              <a:t>内容</a:t>
            </a:r>
            <a:endParaRPr lang="zh-CN" alt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926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99592" y="2060848"/>
            <a:ext cx="7408333" cy="345069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3200" dirty="0" smtClean="0">
                <a:solidFill>
                  <a:schemeClr val="tx1"/>
                </a:solidFill>
              </a:rPr>
              <a:t>1.</a:t>
            </a:r>
            <a:r>
              <a:rPr lang="zh-CN" altLang="en-US" sz="3200" dirty="0" smtClean="0">
                <a:solidFill>
                  <a:schemeClr val="tx1"/>
                </a:solidFill>
              </a:rPr>
              <a:t>概念</a:t>
            </a:r>
            <a:endParaRPr lang="en-US" altLang="zh-CN" sz="32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dirty="0" smtClean="0"/>
              <a:t>分离：把混合物中几种物质分离开来，每种组分都要保留。</a:t>
            </a:r>
            <a:endParaRPr lang="en-US" altLang="zh-CN" sz="2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dirty="0" smtClean="0"/>
              <a:t>提纯：保留混合物中某一主要成分，除去其余杂质。</a:t>
            </a:r>
            <a:endParaRPr lang="en-US" altLang="zh-CN" sz="2800" dirty="0" smtClean="0"/>
          </a:p>
          <a:p>
            <a:pPr marL="457200" indent="-457200">
              <a:buFont typeface="+mj-lt"/>
              <a:buAutoNum type="arabicPeriod"/>
            </a:pP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分离与提纯的原则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89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27584" y="2060848"/>
            <a:ext cx="7744944" cy="345069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3900" dirty="0" smtClean="0">
                <a:solidFill>
                  <a:schemeClr val="tx1"/>
                </a:solidFill>
              </a:rPr>
              <a:t>2.</a:t>
            </a:r>
            <a:r>
              <a:rPr lang="zh-CN" altLang="en-US" sz="3900" dirty="0" smtClean="0">
                <a:solidFill>
                  <a:schemeClr val="tx1"/>
                </a:solidFill>
              </a:rPr>
              <a:t>操作原则</a:t>
            </a:r>
            <a:endParaRPr lang="en-US" altLang="zh-CN" sz="39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 dirty="0" smtClean="0"/>
              <a:t>“四原则”：不增、不减、易分离、易复原。</a:t>
            </a:r>
            <a:endParaRPr lang="en-US" altLang="zh-CN" sz="32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 dirty="0" smtClean="0"/>
              <a:t>“三必须”：除杂试剂必须过量、过量试剂必须除尽、 除杂途径必须最佳。</a:t>
            </a:r>
            <a:endParaRPr lang="en-US" altLang="zh-CN" sz="3200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分离与提纯的原则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17327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86581" y="1485295"/>
            <a:ext cx="7408333" cy="237575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3200" dirty="0" smtClean="0">
                <a:solidFill>
                  <a:schemeClr val="tx1"/>
                </a:solidFill>
              </a:rPr>
              <a:t>         初中我们也学习过一些简单的试验方法，用于混合物的分离和提纯，请大家回忆一下你了解哪些方法？</a:t>
            </a:r>
            <a:endParaRPr lang="en-US" altLang="zh-CN" sz="3200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4221088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FF0000"/>
                </a:solidFill>
              </a:rPr>
              <a:t>过滤、结晶、蒸馏</a:t>
            </a:r>
            <a:r>
              <a:rPr lang="zh-CN" altLang="en-US" sz="3200" dirty="0" smtClean="0">
                <a:solidFill>
                  <a:srgbClr val="FF0000"/>
                </a:solidFill>
              </a:rPr>
              <a:t>等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835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27584" y="2420888"/>
            <a:ext cx="2520280" cy="2374017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过滤</a:t>
            </a:r>
            <a:endParaRPr lang="en-US" altLang="zh-CN" sz="3200" dirty="0" smtClean="0"/>
          </a:p>
          <a:p>
            <a:r>
              <a:rPr lang="zh-CN" altLang="en-US" sz="3200" dirty="0" smtClean="0"/>
              <a:t>蒸发结晶</a:t>
            </a:r>
            <a:endParaRPr lang="en-US" altLang="zh-CN" sz="3200" dirty="0" smtClean="0"/>
          </a:p>
          <a:p>
            <a:r>
              <a:rPr lang="zh-CN" altLang="en-US" sz="3200" dirty="0" smtClean="0"/>
              <a:t>萃取分液</a:t>
            </a:r>
            <a:endParaRPr lang="en-US" altLang="zh-CN" sz="3200" dirty="0" smtClean="0"/>
          </a:p>
          <a:p>
            <a:r>
              <a:rPr lang="zh-CN" altLang="en-US" sz="3200" dirty="0" smtClean="0"/>
              <a:t>蒸馏</a:t>
            </a:r>
            <a:endParaRPr lang="en-US" altLang="zh-CN" sz="3200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基本实验方法</a:t>
            </a:r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139952" y="1813290"/>
            <a:ext cx="4536504" cy="4797370"/>
            <a:chOff x="4427984" y="2092160"/>
            <a:chExt cx="4536504" cy="4797370"/>
          </a:xfrm>
        </p:grpSpPr>
        <p:pic>
          <p:nvPicPr>
            <p:cNvPr id="5" name="Picture 6" descr="E:\课件2019\一轮\中联翰苑\ppt\、完\人教化学\全书word\RJ1-71.TIF"/>
            <p:cNvPicPr>
              <a:picLocks noChangeAspect="1" noChangeArrowheads="1"/>
            </p:cNvPicPr>
            <p:nvPr/>
          </p:nvPicPr>
          <p:blipFill>
            <a:blip r:embed="rId2" r:link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2092160"/>
              <a:ext cx="4536504" cy="4797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4788024" y="3969060"/>
              <a:ext cx="504056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516216" y="3968463"/>
              <a:ext cx="504056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8172400" y="3969060"/>
              <a:ext cx="504056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580112" y="6610660"/>
              <a:ext cx="504056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452320" y="4337484"/>
              <a:ext cx="1512168" cy="248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866091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82988" y="1268760"/>
            <a:ext cx="8871717" cy="3450696"/>
          </a:xfrm>
        </p:spPr>
        <p:txBody>
          <a:bodyPr/>
          <a:lstStyle/>
          <a:p>
            <a:pPr lvl="0"/>
            <a:endParaRPr lang="en-US" altLang="zh-CN" dirty="0" smtClean="0"/>
          </a:p>
          <a:p>
            <a:pPr lvl="0"/>
            <a:r>
              <a:rPr lang="en-US" altLang="zh-CN" sz="3200" dirty="0" smtClean="0">
                <a:solidFill>
                  <a:schemeClr val="tx1"/>
                </a:solidFill>
              </a:rPr>
              <a:t>1.</a:t>
            </a:r>
            <a:r>
              <a:rPr lang="zh-CN" altLang="zh-CN" sz="3200" dirty="0" smtClean="0">
                <a:solidFill>
                  <a:schemeClr val="tx1"/>
                </a:solidFill>
              </a:rPr>
              <a:t>实验</a:t>
            </a:r>
            <a:r>
              <a:rPr lang="zh-CN" altLang="zh-CN" sz="3200" dirty="0">
                <a:solidFill>
                  <a:schemeClr val="tx1"/>
                </a:solidFill>
              </a:rPr>
              <a:t>装置：烧杯、玻璃棒、漏斗、铁架台</a:t>
            </a:r>
            <a:r>
              <a:rPr lang="en-US" altLang="zh-CN" sz="3200" dirty="0">
                <a:solidFill>
                  <a:schemeClr val="tx1"/>
                </a:solidFill>
              </a:rPr>
              <a:t>(</a:t>
            </a:r>
            <a:r>
              <a:rPr lang="zh-CN" altLang="zh-CN" sz="3200" dirty="0">
                <a:solidFill>
                  <a:schemeClr val="tx1"/>
                </a:solidFill>
              </a:rPr>
              <a:t>带铁圈</a:t>
            </a:r>
            <a:r>
              <a:rPr lang="en-US" altLang="zh-CN" sz="3200" dirty="0">
                <a:solidFill>
                  <a:schemeClr val="tx1"/>
                </a:solidFill>
              </a:rPr>
              <a:t>)</a:t>
            </a:r>
            <a:endParaRPr lang="zh-CN" altLang="zh-CN" sz="3200" dirty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过滤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9474" y="2655055"/>
            <a:ext cx="2890244" cy="373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3284984"/>
            <a:ext cx="5104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实例：</a:t>
            </a:r>
            <a:r>
              <a:rPr lang="zh-CN" altLang="en-US" sz="2800" dirty="0" smtClean="0"/>
              <a:t>氯酸钾制取氧气反应中，氯化钾和二氧化锰的分离。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385687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1656184"/>
          </a:xfrm>
        </p:spPr>
        <p:txBody>
          <a:bodyPr/>
          <a:lstStyle/>
          <a:p>
            <a:pPr lvl="0"/>
            <a:r>
              <a:rPr lang="en-US" altLang="zh-CN" sz="3200" dirty="0">
                <a:solidFill>
                  <a:schemeClr val="tx1"/>
                </a:solidFill>
              </a:rPr>
              <a:t>2.</a:t>
            </a:r>
            <a:r>
              <a:rPr lang="zh-CN" altLang="zh-CN" sz="3200" dirty="0">
                <a:solidFill>
                  <a:schemeClr val="tx1"/>
                </a:solidFill>
              </a:rPr>
              <a:t>操作要点：一贴、二低、三</a:t>
            </a:r>
            <a:r>
              <a:rPr lang="zh-CN" altLang="zh-CN" sz="3200" dirty="0" smtClean="0">
                <a:solidFill>
                  <a:schemeClr val="tx1"/>
                </a:solidFill>
              </a:rPr>
              <a:t>靠</a:t>
            </a:r>
            <a:endParaRPr lang="en-US" altLang="zh-CN" sz="3200" dirty="0">
              <a:solidFill>
                <a:schemeClr val="tx1"/>
              </a:solidFill>
            </a:endParaRPr>
          </a:p>
          <a:p>
            <a:pPr lvl="0"/>
            <a:r>
              <a:rPr lang="en-US" altLang="zh-CN" sz="3200" dirty="0">
                <a:solidFill>
                  <a:schemeClr val="tx1"/>
                </a:solidFill>
              </a:rPr>
              <a:t>3.</a:t>
            </a:r>
            <a:r>
              <a:rPr lang="zh-CN" altLang="en-US" sz="3200" dirty="0">
                <a:solidFill>
                  <a:schemeClr val="tx1"/>
                </a:solidFill>
              </a:rPr>
              <a:t>适用范围：</a:t>
            </a:r>
            <a:r>
              <a:rPr lang="zh-CN" altLang="zh-CN" sz="3200" dirty="0">
                <a:solidFill>
                  <a:schemeClr val="tx1"/>
                </a:solidFill>
              </a:rPr>
              <a:t>适用于可溶和难溶物质的分离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252728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过滤</a:t>
            </a:r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87624" y="2705224"/>
            <a:ext cx="6911938" cy="3938486"/>
            <a:chOff x="1187624" y="2705224"/>
            <a:chExt cx="6911938" cy="393848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705224"/>
              <a:ext cx="6911938" cy="3890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7286644" y="6286520"/>
              <a:ext cx="785818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228820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28596" y="1357298"/>
            <a:ext cx="8208912" cy="1071570"/>
          </a:xfrm>
        </p:spPr>
        <p:txBody>
          <a:bodyPr/>
          <a:lstStyle/>
          <a:p>
            <a:pPr lvl="0"/>
            <a:r>
              <a:rPr lang="en-US" altLang="zh-CN" sz="2800" dirty="0" smtClean="0"/>
              <a:t>1.</a:t>
            </a:r>
            <a:r>
              <a:rPr lang="zh-CN" altLang="zh-CN" sz="2800" dirty="0" smtClean="0"/>
              <a:t>实验</a:t>
            </a:r>
            <a:r>
              <a:rPr lang="zh-CN" altLang="zh-CN" sz="2800" dirty="0"/>
              <a:t>装置</a:t>
            </a:r>
            <a:r>
              <a:rPr lang="zh-CN" altLang="zh-CN" sz="2800" dirty="0" smtClean="0"/>
              <a:t>：</a:t>
            </a:r>
            <a:endParaRPr lang="en-US" altLang="zh-CN" sz="2800" dirty="0" smtClean="0"/>
          </a:p>
          <a:p>
            <a:pPr lvl="0"/>
            <a:r>
              <a:rPr lang="zh-CN" altLang="zh-CN" sz="2800" dirty="0" smtClean="0"/>
              <a:t>玻璃棒</a:t>
            </a:r>
            <a:r>
              <a:rPr lang="zh-CN" altLang="zh-CN" sz="2800" dirty="0"/>
              <a:t>、蒸发皿、酒精灯、铁架台</a:t>
            </a:r>
            <a:r>
              <a:rPr lang="en-US" altLang="zh-CN" sz="2800" dirty="0"/>
              <a:t>(</a:t>
            </a:r>
            <a:r>
              <a:rPr lang="zh-CN" altLang="zh-CN" sz="2800" dirty="0"/>
              <a:t>带铁圈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蒸发结晶</a:t>
            </a:r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986339" y="2813002"/>
            <a:ext cx="2141617" cy="4072584"/>
            <a:chOff x="6372200" y="2564904"/>
            <a:chExt cx="2141617" cy="407258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2564904"/>
              <a:ext cx="2141617" cy="4072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7020272" y="6093296"/>
              <a:ext cx="1224136" cy="4721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714348" y="3143248"/>
            <a:ext cx="58326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rgbClr val="FF0000"/>
                </a:solidFill>
              </a:rPr>
              <a:t>注意</a:t>
            </a:r>
            <a:r>
              <a:rPr lang="zh-CN" altLang="zh-CN" sz="2400" dirty="0" smtClean="0"/>
              <a:t>：</a:t>
            </a:r>
            <a:endParaRPr lang="en-US" altLang="zh-CN" sz="2400" dirty="0" smtClean="0"/>
          </a:p>
          <a:p>
            <a:r>
              <a:rPr lang="en-US" altLang="zh-CN" sz="2400" dirty="0" smtClean="0"/>
              <a:t>a. </a:t>
            </a:r>
            <a:r>
              <a:rPr lang="zh-CN" altLang="zh-CN" sz="2400" dirty="0" smtClean="0"/>
              <a:t>蒸发皿</a:t>
            </a:r>
            <a:r>
              <a:rPr lang="zh-CN" altLang="zh-CN" sz="2400" dirty="0"/>
              <a:t>中液体不能超过溶剂的</a:t>
            </a:r>
            <a:r>
              <a:rPr lang="en-US" altLang="zh-CN" sz="2400" dirty="0"/>
              <a:t>2/3</a:t>
            </a:r>
            <a:r>
              <a:rPr lang="zh-CN" altLang="zh-CN" sz="2400" dirty="0" smtClean="0"/>
              <a:t>；</a:t>
            </a:r>
            <a:endParaRPr lang="en-US" altLang="zh-CN" sz="2400" dirty="0" smtClean="0"/>
          </a:p>
          <a:p>
            <a:r>
              <a:rPr lang="en-US" altLang="zh-CN" sz="2400" dirty="0" smtClean="0"/>
              <a:t>b. </a:t>
            </a:r>
            <a:r>
              <a:rPr lang="zh-CN" altLang="zh-CN" sz="2400" dirty="0" smtClean="0"/>
              <a:t>加热</a:t>
            </a:r>
            <a:r>
              <a:rPr lang="zh-CN" altLang="zh-CN" sz="2400" dirty="0"/>
              <a:t>过程中必须用玻璃棒不停地搅拌，防止局部温度过高造成液体飞溅</a:t>
            </a:r>
            <a:r>
              <a:rPr lang="zh-CN" altLang="zh-CN" sz="2400" dirty="0" smtClean="0"/>
              <a:t>；</a:t>
            </a:r>
            <a:endParaRPr lang="en-US" altLang="zh-CN" sz="2400" dirty="0" smtClean="0"/>
          </a:p>
          <a:p>
            <a:r>
              <a:rPr lang="en-US" altLang="zh-CN" sz="2400" dirty="0" smtClean="0"/>
              <a:t>c. </a:t>
            </a:r>
            <a:r>
              <a:rPr lang="zh-CN" altLang="zh-CN" sz="2400" dirty="0" smtClean="0"/>
              <a:t>有</a:t>
            </a:r>
            <a:r>
              <a:rPr lang="zh-CN" altLang="zh-CN" sz="2400" dirty="0"/>
              <a:t>较多固体析出时要停止加热，切不可蒸干</a:t>
            </a:r>
            <a:r>
              <a:rPr lang="zh-CN" altLang="zh-CN" sz="2400" dirty="0" smtClean="0"/>
              <a:t>；</a:t>
            </a:r>
            <a:endParaRPr lang="en-US" altLang="zh-CN" sz="2400" dirty="0" smtClean="0"/>
          </a:p>
          <a:p>
            <a:r>
              <a:rPr lang="en-US" altLang="zh-CN" sz="2400" dirty="0" smtClean="0"/>
              <a:t>d. </a:t>
            </a:r>
            <a:r>
              <a:rPr lang="zh-CN" altLang="zh-CN" sz="2400" dirty="0" smtClean="0"/>
              <a:t>另外</a:t>
            </a:r>
            <a:r>
              <a:rPr lang="zh-CN" altLang="zh-CN" sz="2400" dirty="0"/>
              <a:t>，蒸发皿直接加热，不需要加石棉网。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10" y="2571744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实例</a:t>
            </a:r>
            <a:r>
              <a:rPr lang="zh-CN" altLang="en-US" sz="2400" dirty="0" smtClean="0"/>
              <a:t>：氯酸钾制取氧气反应中，溶解过滤后氯化钾的分离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694790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236</TotalTime>
  <Words>667</Words>
  <Application>Microsoft Office PowerPoint</Application>
  <PresentationFormat>全屏显示(4:3)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波形</vt:lpstr>
      <vt:lpstr>幻灯片 1</vt:lpstr>
      <vt:lpstr>内容</vt:lpstr>
      <vt:lpstr>分离与提纯的原则</vt:lpstr>
      <vt:lpstr>分离与提纯的原则</vt:lpstr>
      <vt:lpstr>幻灯片 5</vt:lpstr>
      <vt:lpstr>基本实验方法</vt:lpstr>
      <vt:lpstr>过滤</vt:lpstr>
      <vt:lpstr>过滤</vt:lpstr>
      <vt:lpstr>蒸发结晶</vt:lpstr>
      <vt:lpstr>蒸发结晶</vt:lpstr>
      <vt:lpstr>萃取和分液</vt:lpstr>
      <vt:lpstr>萃取和分液</vt:lpstr>
      <vt:lpstr>幻灯片 13</vt:lpstr>
      <vt:lpstr>蒸馏</vt:lpstr>
      <vt:lpstr>蒸馏</vt:lpstr>
      <vt:lpstr>蒸馏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rao</cp:lastModifiedBy>
  <cp:revision>18</cp:revision>
  <dcterms:created xsi:type="dcterms:W3CDTF">2019-10-08T02:14:59Z</dcterms:created>
  <dcterms:modified xsi:type="dcterms:W3CDTF">2019-11-07T12:01:54Z</dcterms:modified>
</cp:coreProperties>
</file>