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97" r:id="rId3"/>
    <p:sldId id="259" r:id="rId4"/>
    <p:sldId id="263" r:id="rId5"/>
    <p:sldId id="277" r:id="rId6"/>
    <p:sldId id="276" r:id="rId7"/>
    <p:sldId id="266" r:id="rId8"/>
    <p:sldId id="279" r:id="rId9"/>
    <p:sldId id="267" r:id="rId10"/>
    <p:sldId id="273" r:id="rId11"/>
    <p:sldId id="291" r:id="rId12"/>
    <p:sldId id="274" r:id="rId13"/>
    <p:sldId id="292" r:id="rId14"/>
    <p:sldId id="275" r:id="rId15"/>
    <p:sldId id="299" r:id="rId16"/>
    <p:sldId id="293" r:id="rId17"/>
    <p:sldId id="265" r:id="rId18"/>
    <p:sldId id="294" r:id="rId19"/>
    <p:sldId id="272" r:id="rId20"/>
    <p:sldId id="278" r:id="rId21"/>
    <p:sldId id="295" r:id="rId22"/>
    <p:sldId id="280" r:id="rId23"/>
    <p:sldId id="264" r:id="rId24"/>
    <p:sldId id="262" r:id="rId25"/>
    <p:sldId id="29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D31BE-B191-4941-98D6-DA57B63FBE12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8FBA3-C4A0-46CA-885C-33F3DA2FB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89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fld id="{5F542B8B-3ADD-4475-AB2A-6DEDE8FD772A}" type="slidenum">
              <a:rPr lang="zh-CN" altLang="en-US">
                <a:solidFill>
                  <a:schemeClr val="tx1"/>
                </a:solidFill>
              </a:rPr>
              <a:t>7</a:t>
            </a:fld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2375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fld id="{5F542B8B-3ADD-4475-AB2A-6DEDE8FD772A}" type="slidenum">
              <a:rPr lang="zh-CN" altLang="en-US">
                <a:solidFill>
                  <a:schemeClr val="tx1"/>
                </a:solidFill>
              </a:rPr>
              <a:t>8</a:t>
            </a:fld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2111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fld id="{67F97DBB-11A0-4577-8578-7B4D10D0E4D6}" type="slidenum">
              <a:rPr lang="zh-CN" altLang="en-US">
                <a:solidFill>
                  <a:schemeClr val="tx1"/>
                </a:solidFill>
              </a:rPr>
              <a:t>9</a:t>
            </a:fld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2675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985B-ACD9-4B05-B488-39C908CAD1F3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F378-BC10-4CB0-AD81-77EC4C5FB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053" y="-33648"/>
            <a:ext cx="12301182" cy="68141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0255" y="2961518"/>
            <a:ext cx="9454372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2.2  </a:t>
            </a:r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如何</a:t>
            </a:r>
            <a:r>
              <a:rPr lang="zh-CN" alt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实现合理</a:t>
            </a:r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的人机</a:t>
            </a:r>
            <a:r>
              <a:rPr lang="zh-CN" alt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关系</a:t>
            </a:r>
            <a:endParaRPr lang="en-US" altLang="zh-CN" sz="4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altLang="zh-C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——</a:t>
            </a:r>
            <a:r>
              <a:rPr lang="zh-CN" alt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超市</a:t>
            </a:r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购物车的人机分析与改良设计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4846130" y="63183"/>
            <a:ext cx="7334250" cy="1062355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8619" y="896938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tx1"/>
                </a:solidFill>
                <a:ea typeface="华文细黑" panose="02010600040101010101" pitchFamily="2" charset="-122"/>
              </a:rPr>
              <a:t>每个人都能推开的安全门</a:t>
            </a:r>
          </a:p>
        </p:txBody>
      </p:sp>
      <p:pic>
        <p:nvPicPr>
          <p:cNvPr id="7" name="Picture 6" descr="每个人都能推开的安全门：REDesign Exit Do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23" y="1382879"/>
            <a:ext cx="4539017" cy="325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9172" y="4527317"/>
            <a:ext cx="822362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创意其实非常简单，将安全门的拉手从横向变为纵向，表面覆以夜光材料。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于是，紧急状况下，即便电力全灭它也能醒目地标明安全门的位置，且长条拉手能覆盖至门的底部，保证每个人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无论他是成年人、小孩、残疾人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ea typeface="华文细黑" panose="02010600040101010101" pitchFamily="2" charset="-122"/>
              </a:rPr>
              <a:t>都能将之打开逃生。</a:t>
            </a:r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486876" y="311236"/>
            <a:ext cx="3563937" cy="611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普通人群与特殊人群</a:t>
            </a:r>
            <a:endParaRPr lang="zh-CN" altLang="en-US" sz="2800" b="1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zh-CN" altLang="en-US" sz="2800" b="1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57140" y="140262"/>
            <a:ext cx="648906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ea typeface="楷体_GB2312" pitchFamily="49" charset="-122"/>
              </a:rPr>
              <a:t>设计的产品要考虑到不同人群（使用者）的不同需要。</a:t>
            </a:r>
          </a:p>
        </p:txBody>
      </p:sp>
      <p:pic>
        <p:nvPicPr>
          <p:cNvPr id="12" name="Picture 8" descr="每个人都能推开的安全门：REDesign Exit Do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316" y="935062"/>
            <a:ext cx="4122336" cy="36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16348" y="6274109"/>
            <a:ext cx="528143" cy="538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22" y="1553852"/>
            <a:ext cx="7527732" cy="422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10589" y="563131"/>
            <a:ext cx="10515600" cy="70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、你</a:t>
            </a:r>
            <a:r>
              <a:rPr lang="zh-CN" altLang="en-US" sz="3200" dirty="0"/>
              <a:t>还知道哪些考虑特殊人群需求的设计？</a:t>
            </a:r>
          </a:p>
        </p:txBody>
      </p:sp>
      <p:pic>
        <p:nvPicPr>
          <p:cNvPr id="1026" name="Picture 2" descr="http://5b0988e595225.cdn.sohucs.com/images/20190429/56e3b42b544a45cb93d3e70eee39900d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574" y="2389121"/>
            <a:ext cx="6574573" cy="30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072" y="1269242"/>
            <a:ext cx="5848064" cy="53966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334" y="1385051"/>
            <a:ext cx="6873042" cy="44606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55" y="1177075"/>
            <a:ext cx="10515600" cy="1004293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、购物</a:t>
            </a:r>
            <a:r>
              <a:rPr lang="zh-CN" altLang="en-US" sz="3200" dirty="0"/>
              <a:t>车设计时，需要考虑哪些特殊人群的需求？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1178170" y="3380529"/>
            <a:ext cx="6624638" cy="2973328"/>
            <a:chOff x="0" y="0"/>
            <a:chExt cx="5874" cy="2642"/>
          </a:xfrm>
        </p:grpSpPr>
        <p:grpSp>
          <p:nvGrpSpPr>
            <p:cNvPr id="5" name="Group 7"/>
            <p:cNvGrpSpPr>
              <a:grpSpLocks noChangeAspect="1"/>
            </p:cNvGrpSpPr>
            <p:nvPr/>
          </p:nvGrpSpPr>
          <p:grpSpPr bwMode="auto">
            <a:xfrm>
              <a:off x="295" y="0"/>
              <a:ext cx="5465" cy="2432"/>
              <a:chOff x="0" y="0"/>
              <a:chExt cx="5465" cy="2432"/>
            </a:xfrm>
          </p:grpSpPr>
          <p:pic>
            <p:nvPicPr>
              <p:cNvPr id="10" name="Picture 6" descr="wudao2_0059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7"/>
                <a:ext cx="769" cy="2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wudao2_005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" y="227"/>
                <a:ext cx="1409" cy="2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8" descr="wudao2_0058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" y="181"/>
                <a:ext cx="1902" cy="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9" descr="wudao2_005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" y="0"/>
                <a:ext cx="1449" cy="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0" y="1904"/>
              <a:ext cx="702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3600" baseline="-25000">
                  <a:solidFill>
                    <a:srgbClr val="FF0000"/>
                  </a:solidFill>
                  <a:ea typeface="宋体" panose="02010600030101010101" pitchFamily="2" charset="-122"/>
                </a:rPr>
                <a:t>静态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290" y="1950"/>
              <a:ext cx="817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4000" baseline="-25000">
                  <a:solidFill>
                    <a:srgbClr val="FF0000"/>
                  </a:solidFill>
                  <a:ea typeface="宋体" panose="02010600030101010101" pitchFamily="2" charset="-122"/>
                </a:rPr>
                <a:t>动态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605" y="1950"/>
              <a:ext cx="817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4000" baseline="-25000">
                  <a:solidFill>
                    <a:srgbClr val="FF0000"/>
                  </a:solidFill>
                  <a:ea typeface="宋体" panose="02010600030101010101" pitchFamily="2" charset="-122"/>
                </a:rPr>
                <a:t>动态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057" y="1950"/>
              <a:ext cx="817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4000" baseline="-25000">
                  <a:solidFill>
                    <a:srgbClr val="FF0000"/>
                  </a:solidFill>
                  <a:ea typeface="宋体" panose="02010600030101010101" pitchFamily="2" charset="-122"/>
                </a:rPr>
                <a:t>动态</a:t>
              </a:r>
            </a:p>
          </p:txBody>
        </p:sp>
      </p:grpSp>
      <p:sp>
        <p:nvSpPr>
          <p:cNvPr id="14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046776" y="907175"/>
            <a:ext cx="6078538" cy="319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20032"/>
              </a:gs>
              <a:gs pos="50000">
                <a:srgbClr val="CC00CC"/>
              </a:gs>
              <a:gs pos="100000">
                <a:srgbClr val="32003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b="0">
              <a:solidFill>
                <a:schemeClr val="tx1"/>
              </a:solidFill>
              <a:ea typeface="汉仪粗宋简" pitchFamily="1" charset="-122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271632" y="295987"/>
            <a:ext cx="3563937" cy="611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静态人与动态人</a:t>
            </a:r>
            <a:endParaRPr lang="zh-CN" altLang="en-US" sz="2800" b="1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zh-CN" altLang="en-US" sz="2800" b="1" dirty="0">
              <a:solidFill>
                <a:schemeClr val="tx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6028" y="5725039"/>
            <a:ext cx="815972" cy="832400"/>
          </a:xfrm>
          <a:prstGeom prst="rect">
            <a:avLst/>
          </a:prstGeom>
        </p:spPr>
      </p:pic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203427" y="1078721"/>
            <a:ext cx="7777162" cy="2520950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CC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b="0">
              <a:solidFill>
                <a:schemeClr val="tx1"/>
              </a:solidFill>
              <a:ea typeface="汉仪粗宋简" pitchFamily="1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708253" y="1367646"/>
            <a:ext cx="684053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zh-CN" altLang="en-US" sz="3600" b="0" dirty="0">
                <a:solidFill>
                  <a:schemeClr val="tx2"/>
                </a:solidFill>
                <a:ea typeface="华文细黑" panose="02010600040101010101" pitchFamily="2" charset="-122"/>
              </a:rPr>
              <a:t>        </a:t>
            </a:r>
            <a:r>
              <a:rPr lang="zh-CN" altLang="en-US" sz="2800" dirty="0">
                <a:solidFill>
                  <a:schemeClr val="tx2"/>
                </a:solidFill>
                <a:ea typeface="华文细黑" panose="02010600040101010101" pitchFamily="2" charset="-122"/>
              </a:rPr>
              <a:t>设计中产品不仅要符合人体的静态尺寸，还要让人在使用它是有足够的空间方便施力，这样的设计有利于减少人体疲劳，提高效率，满足健康、舒适的要求。</a:t>
            </a:r>
            <a:endParaRPr lang="en-US" altLang="zh-CN" sz="28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4427" y="802043"/>
            <a:ext cx="10515600" cy="716280"/>
          </a:xfrm>
        </p:spPr>
        <p:txBody>
          <a:bodyPr/>
          <a:lstStyle/>
          <a:p>
            <a:r>
              <a:rPr lang="zh-CN" altLang="en-US" dirty="0"/>
              <a:t>生活中的哪些设计是考虑到静态与动态的需求？</a:t>
            </a: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51848" y="1624737"/>
            <a:ext cx="10515600" cy="71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购物车如何考虑静态与动态的需求？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902" y="1982876"/>
            <a:ext cx="5887832" cy="41722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48" y="2283578"/>
            <a:ext cx="3803587" cy="3471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322358" y="1379164"/>
            <a:ext cx="7848600" cy="4489373"/>
            <a:chOff x="0" y="0"/>
            <a:chExt cx="4944" cy="3214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0" y="141"/>
              <a:ext cx="4944" cy="307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b="0">
                <a:solidFill>
                  <a:schemeClr val="tx1"/>
                </a:solidFill>
                <a:ea typeface="汉仪粗宋简" pitchFamily="1" charset="-122"/>
              </a:endParaRPr>
            </a:p>
          </p:txBody>
        </p:sp>
        <p:sp>
          <p:nvSpPr>
            <p:cNvPr id="6" name="AutoShape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8" y="0"/>
              <a:ext cx="4014" cy="23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0032"/>
                </a:gs>
                <a:gs pos="50000">
                  <a:schemeClr val="folHlink"/>
                </a:gs>
                <a:gs pos="100000">
                  <a:srgbClr val="320032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汉仪粗宋简" pitchFamily="1" charset="-122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167" y="329"/>
              <a:ext cx="4595" cy="23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zh-CN" altLang="en-US" sz="36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      设计中的人机关系不仅要满足人的生理需求，而且要满足人的心理需求，产品的</a:t>
              </a:r>
              <a:r>
                <a:rPr lang="zh-CN" altLang="en-US" sz="3600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色彩</a:t>
              </a:r>
              <a:r>
                <a:rPr lang="zh-CN" altLang="en-US" sz="36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、</a:t>
              </a:r>
              <a:r>
                <a:rPr lang="zh-CN" altLang="en-US" sz="3600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材质</a:t>
              </a:r>
              <a:r>
                <a:rPr lang="zh-CN" altLang="en-US" sz="36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等都会对人的心理产生影响。</a:t>
              </a:r>
              <a:r>
                <a:rPr lang="zh-CN" altLang="en-US" sz="3600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视觉</a:t>
              </a:r>
              <a:r>
                <a:rPr lang="zh-CN" altLang="en-US" sz="36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、</a:t>
              </a:r>
              <a:r>
                <a:rPr lang="zh-CN" altLang="en-US" sz="3600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听觉</a:t>
              </a:r>
              <a:r>
                <a:rPr lang="zh-CN" altLang="en-US" sz="36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、</a:t>
              </a:r>
              <a:r>
                <a:rPr lang="zh-CN" altLang="en-US" sz="3600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触觉</a:t>
              </a:r>
              <a:r>
                <a:rPr lang="zh-CN" altLang="en-US" sz="36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、</a:t>
              </a:r>
              <a:r>
                <a:rPr lang="zh-CN" altLang="en-US" sz="3600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味觉</a:t>
              </a:r>
              <a:r>
                <a:rPr lang="zh-CN" altLang="en-US" sz="36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细黑" panose="02010600040101010101" pitchFamily="2" charset="-122"/>
                </a:rPr>
                <a:t>等都影响人的心理感受。</a:t>
              </a:r>
              <a:endParaRPr lang="zh-CN" altLang="en-US" sz="2300" dirty="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0" hangingPunct="0">
                <a:spcBef>
                  <a:spcPct val="20000"/>
                </a:spcBef>
                <a:defRPr/>
              </a:pPr>
              <a:endParaRPr lang="zh-CN" altLang="en-US" sz="2300" dirty="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1343381" y="528032"/>
            <a:ext cx="3563937" cy="611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b="1" dirty="0" smtClean="0">
                <a:latin typeface="Verdana" panose="020B0604030504040204" pitchFamily="34" charset="0"/>
                <a:ea typeface="微软雅黑" panose="020B0503020204020204" pitchFamily="34" charset="-122"/>
              </a:rPr>
              <a:t>生理需求与心理需求</a:t>
            </a:r>
            <a:endParaRPr lang="zh-CN" altLang="en-US" sz="2800" b="1" dirty="0"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zh-CN" altLang="en-US" sz="2800" b="1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436071" y="894293"/>
            <a:ext cx="2771301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kumimoji="1" sz="32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kumimoji="1" sz="28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4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kumimoji="1" sz="20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 b="1">
                <a:solidFill>
                  <a:srgbClr val="414159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色彩的功能：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①</a:t>
            </a:r>
            <a:r>
              <a:rPr kumimoji="0" lang="zh-CN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美观</a:t>
            </a:r>
            <a:endParaRPr kumimoji="0"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②</a:t>
            </a:r>
            <a:r>
              <a:rPr kumimoji="0" lang="zh-CN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物理温度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③</a:t>
            </a:r>
            <a:r>
              <a:rPr kumimoji="0" lang="zh-CN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心理温度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④</a:t>
            </a:r>
            <a:r>
              <a:rPr kumimoji="0" lang="zh-CN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面积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⑤</a:t>
            </a:r>
            <a:r>
              <a:rPr kumimoji="0" lang="zh-CN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距离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⑥</a:t>
            </a:r>
            <a:r>
              <a:rPr kumimoji="0" lang="zh-CN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时间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⑦</a:t>
            </a:r>
            <a:r>
              <a:rPr kumimoji="0" lang="zh-CN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质量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⑧</a:t>
            </a:r>
            <a:r>
              <a:rPr kumimoji="0" lang="zh-CN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活跃程度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⑨影响</a:t>
            </a:r>
            <a:r>
              <a:rPr kumimoji="0" lang="zh-CN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食欲</a:t>
            </a:r>
          </a:p>
        </p:txBody>
      </p:sp>
      <p:pic>
        <p:nvPicPr>
          <p:cNvPr id="10" name="图片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0918" y="6182435"/>
            <a:ext cx="581656" cy="5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6" y="274638"/>
            <a:ext cx="8229600" cy="922338"/>
          </a:xfrm>
          <a:noFill/>
        </p:spPr>
        <p:txBody>
          <a:bodyPr anchor="ctr"/>
          <a:lstStyle/>
          <a:p>
            <a:pPr eaLnBrk="1" hangingPunct="1"/>
            <a:r>
              <a:rPr lang="zh-CN" altLang="en-US" b="0" dirty="0" smtClean="0"/>
              <a:t>阅读：汽车的颜色</a:t>
            </a:r>
            <a:r>
              <a:rPr lang="zh-CN" altLang="en-US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482" y="2853532"/>
            <a:ext cx="4220366" cy="272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</a:rPr>
              <a:t>哪种颜色的汽车最危险？</a:t>
            </a:r>
          </a:p>
          <a:p>
            <a:pPr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</a:rPr>
              <a:t>哪种颜色的汽车最安全？</a:t>
            </a:r>
          </a:p>
          <a:p>
            <a:pPr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</a:rPr>
              <a:t>危险：</a:t>
            </a:r>
            <a:r>
              <a:rPr lang="zh-CN" altLang="en-US" dirty="0" smtClean="0">
                <a:solidFill>
                  <a:srgbClr val="FF3300"/>
                </a:solidFill>
              </a:rPr>
              <a:t>棕色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000000"/>
                </a:solidFill>
              </a:rPr>
              <a:t>绿色、灰色</a:t>
            </a:r>
          </a:p>
          <a:p>
            <a:pPr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</a:rPr>
              <a:t>安全：</a:t>
            </a:r>
            <a:r>
              <a:rPr lang="zh-CN" altLang="en-US" dirty="0" smtClean="0">
                <a:solidFill>
                  <a:srgbClr val="FF3300"/>
                </a:solidFill>
              </a:rPr>
              <a:t>银灰色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000000"/>
                </a:solidFill>
              </a:rPr>
              <a:t>红色、黄色、蓝色</a:t>
            </a:r>
          </a:p>
        </p:txBody>
      </p:sp>
      <p:pic>
        <p:nvPicPr>
          <p:cNvPr id="6" name="Picture 3" descr="200504010943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7" t="46889" r="4333" b="31366"/>
          <a:stretch>
            <a:fillRect/>
          </a:stretch>
        </p:blipFill>
        <p:spPr>
          <a:xfrm>
            <a:off x="479425" y="981869"/>
            <a:ext cx="84963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727575" y="2853532"/>
            <a:ext cx="3673475" cy="3671888"/>
            <a:chOff x="4691062" y="3171824"/>
            <a:chExt cx="3673475" cy="3671888"/>
          </a:xfrm>
        </p:grpSpPr>
        <p:sp>
          <p:nvSpPr>
            <p:cNvPr id="8" name="等腰三角形 7"/>
            <p:cNvSpPr/>
            <p:nvPr/>
          </p:nvSpPr>
          <p:spPr>
            <a:xfrm>
              <a:off x="4691062" y="4972049"/>
              <a:ext cx="3673475" cy="18351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4691062" y="3171824"/>
              <a:ext cx="3673475" cy="183673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10" name="等腰三角形 9"/>
            <p:cNvSpPr/>
            <p:nvPr/>
          </p:nvSpPr>
          <p:spPr>
            <a:xfrm rot="16200000">
              <a:off x="5573712" y="4089399"/>
              <a:ext cx="3671888" cy="183673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3810000" y="4089399"/>
              <a:ext cx="3671888" cy="183673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772150" y="4251324"/>
              <a:ext cx="1468437" cy="147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37563" y="2853532"/>
            <a:ext cx="3671888" cy="3671888"/>
            <a:chOff x="8555037" y="3186112"/>
            <a:chExt cx="3671888" cy="3671888"/>
          </a:xfrm>
        </p:grpSpPr>
        <p:sp>
          <p:nvSpPr>
            <p:cNvPr id="13" name="等腰三角形 12"/>
            <p:cNvSpPr/>
            <p:nvPr/>
          </p:nvSpPr>
          <p:spPr>
            <a:xfrm>
              <a:off x="8555037" y="4986337"/>
              <a:ext cx="3671888" cy="183515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8555037" y="3186112"/>
              <a:ext cx="3671888" cy="183673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15" name="等腰三角形 14"/>
            <p:cNvSpPr/>
            <p:nvPr/>
          </p:nvSpPr>
          <p:spPr>
            <a:xfrm rot="16200000">
              <a:off x="9437687" y="4103687"/>
              <a:ext cx="3671888" cy="183673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673975" y="4103687"/>
              <a:ext cx="3671888" cy="183673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9634537" y="4265612"/>
              <a:ext cx="1470025" cy="14700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193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663168"/>
            <a:ext cx="10515600" cy="716280"/>
          </a:xfrm>
        </p:spPr>
        <p:txBody>
          <a:bodyPr/>
          <a:lstStyle/>
          <a:p>
            <a:r>
              <a:rPr lang="zh-CN" altLang="en-US" dirty="0"/>
              <a:t>生活中的哪些设计是考虑人的生理需求或者心理需求？</a:t>
            </a: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06188" y="1515740"/>
            <a:ext cx="10515600" cy="71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购物车如何考虑人的生理与心理需求？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6188" y="2199144"/>
            <a:ext cx="113628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80808"/>
                </a:solidFill>
                <a:ea typeface="黑体" panose="02010609060101010101" pitchFamily="49" charset="-122"/>
              </a:rPr>
              <a:t>为什么购物车把手都是直的</a:t>
            </a:r>
            <a:r>
              <a:rPr lang="zh-CN" altLang="en-US" sz="2800" b="1" dirty="0" smtClean="0">
                <a:solidFill>
                  <a:srgbClr val="080808"/>
                </a:solidFill>
                <a:ea typeface="黑体" panose="02010609060101010101" pitchFamily="49" charset="-122"/>
              </a:rPr>
              <a:t>？我们</a:t>
            </a:r>
            <a:r>
              <a:rPr lang="zh-CN" altLang="en-US" sz="2800" b="1" dirty="0">
                <a:solidFill>
                  <a:srgbClr val="080808"/>
                </a:solidFill>
                <a:ea typeface="黑体" panose="02010609060101010101" pitchFamily="49" charset="-122"/>
              </a:rPr>
              <a:t>能不能使握持方式更符合手腕的自然状态</a:t>
            </a:r>
          </a:p>
        </p:txBody>
      </p:sp>
      <p:pic>
        <p:nvPicPr>
          <p:cNvPr id="6" name="Picture 4" descr="2012052324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0353" y="2956491"/>
            <a:ext cx="4774913" cy="33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ntitl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400" y="3507351"/>
            <a:ext cx="5045504" cy="283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864" y="1959838"/>
            <a:ext cx="7599288" cy="4346983"/>
          </a:xfrm>
          <a:prstGeom prst="rect">
            <a:avLst/>
          </a:prstGeom>
        </p:spPr>
      </p:pic>
      <p:pic>
        <p:nvPicPr>
          <p:cNvPr id="9" name="Picture 3" descr="untitl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940" y="1867667"/>
            <a:ext cx="4041745" cy="405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ldLvl="0" autoUpdateAnimBg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727314" y="378051"/>
            <a:ext cx="3563937" cy="611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b="1" dirty="0" smtClean="0">
                <a:latin typeface="Verdana" panose="020B0604030504040204" pitchFamily="34" charset="0"/>
                <a:ea typeface="微软雅黑" panose="020B0503020204020204" pitchFamily="34" charset="-122"/>
              </a:rPr>
              <a:t>信息交互</a:t>
            </a:r>
            <a:endParaRPr lang="zh-CN" altLang="en-US" sz="2800" b="1" dirty="0"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zh-CN" altLang="en-US" sz="2800" b="1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2563" y="1078173"/>
            <a:ext cx="10161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人与产品的互动过程就是人机之间运用信息语言交流的过程，改善信息传递的途径能够获得更好的人机关系。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14" y="2032278"/>
            <a:ext cx="2072465" cy="3800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05" y="3107940"/>
            <a:ext cx="3488045" cy="22114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676" y="2685686"/>
            <a:ext cx="4074569" cy="3055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8416290" cy="920115"/>
          </a:xfrm>
        </p:spPr>
        <p:txBody>
          <a:bodyPr/>
          <a:lstStyle/>
          <a:p>
            <a:r>
              <a:rPr lang="zh-CN" altLang="en-US" dirty="0"/>
              <a:t>你知道有哪些设计体现了产品与人的信息交互？</a:t>
            </a: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38200" y="2745740"/>
            <a:ext cx="8416290" cy="92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购物车与</a:t>
            </a:r>
            <a:r>
              <a:rPr lang="zh-CN" altLang="en-US" dirty="0" smtClean="0"/>
              <a:t>人之间有哪些信息交互的诉求？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14651" y="3435022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超市打折优惠信息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4651" y="4174357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商品位置导航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2237" y="359254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商品性能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38510" y="4439348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所购物品的数量、种类、价格等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55156" y="322760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商品称重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77730" y="5212841"/>
            <a:ext cx="853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顾客身份识别，登录顾客购物账户，并在人机交互设备显示。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865806" y="810137"/>
            <a:ext cx="597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b="1" dirty="0"/>
              <a:t>如何实现合理的人机关系？</a:t>
            </a:r>
          </a:p>
        </p:txBody>
      </p:sp>
      <p:sp>
        <p:nvSpPr>
          <p:cNvPr id="15369" name="Rectangle 9"/>
          <p:cNvSpPr>
            <a:spLocks noRot="1" noChangeArrowheads="1"/>
          </p:cNvSpPr>
          <p:nvPr/>
        </p:nvSpPr>
        <p:spPr bwMode="auto">
          <a:xfrm>
            <a:off x="95534" y="1618328"/>
            <a:ext cx="11273051" cy="4016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Blip>
                <a:blip r:embed="rId2"/>
              </a:buBlip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首先应该明确设计涉及哪些人机关系。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楷体_GB2312" pitchFamily="49" charset="-122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Blip>
                <a:blip r:embed="rId2"/>
              </a:buBlip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其次要考虑这些人机关系涉及哪些因素和技术指标。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楷体_GB2312" pitchFamily="49" charset="-122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Blip>
                <a:blip r:embed="rId2"/>
              </a:buBlip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在实现合理的人机关系的设计中，我们还应该注意处理好以下几个方面的关系。</a:t>
            </a: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   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普通人群和特殊人群的需求   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不同的生理和心里需求</a:t>
            </a: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静态的人和动态的人</a:t>
            </a: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信息交互</a:t>
            </a: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    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5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5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71152061054&amp;di=fc1708048c66020724117711280596d5&amp;imgtype=0&amp;src=http%3A%2F%2Fimg.zcool.cn%2Fcommunity%2F01ede455a5f12d32f8758bed78e44e.jpg%401280w_1l_2o_100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2786"/>
            <a:ext cx="121920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60393" y="512760"/>
            <a:ext cx="8811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该产品的</a:t>
            </a:r>
            <a:r>
              <a:rPr lang="zh-CN" altLang="en-US" sz="2400" b="1" dirty="0" smtClean="0"/>
              <a:t>设计实现</a:t>
            </a:r>
            <a:r>
              <a:rPr lang="zh-CN" altLang="en-US" sz="2400" b="1" dirty="0"/>
              <a:t>了哪些人机关系的目标？</a:t>
            </a:r>
          </a:p>
        </p:txBody>
      </p:sp>
    </p:spTree>
    <p:extLst>
      <p:ext uri="{BB962C8B-B14F-4D97-AF65-F5344CB8AC3E}">
        <p14:creationId xmlns:p14="http://schemas.microsoft.com/office/powerpoint/2010/main" val="21489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设计还需注意？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22701"/>
            <a:ext cx="10515600" cy="121782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设计如果仅仅秉持以人为本，要千方百计地满足人类的需求，奢侈品设计、过度包装等问题就无法避免。</a:t>
            </a:r>
            <a:endParaRPr lang="zh-CN" altLang="en-US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649406" y="3589362"/>
            <a:ext cx="10515600" cy="121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   设计中要强调人与自然和谐共生，摒弃“人类中心主义”和将人的权力凌驾于万物之上，主张天人合一，倡导绿色设计。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四、</a:t>
            </a:r>
            <a:r>
              <a:rPr lang="zh-CN" altLang="en-US" dirty="0" smtClean="0"/>
              <a:t>我能行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应用所学知识设计一款人性化的购物车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2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产品效果图</a:t>
            </a:r>
            <a:endParaRPr lang="zh-CN" altLang="en-US" dirty="0"/>
          </a:p>
        </p:txBody>
      </p:sp>
      <p:pic>
        <p:nvPicPr>
          <p:cNvPr id="7" name="内容占位符 6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1772" y="1623521"/>
            <a:ext cx="6462098" cy="4846575"/>
          </a:xfrm>
        </p:spPr>
      </p:pic>
      <p:pic>
        <p:nvPicPr>
          <p:cNvPr id="5" name="Picture 3" descr="untitl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526" y="374100"/>
            <a:ext cx="2740646" cy="274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untitl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901" y="1677088"/>
            <a:ext cx="2793446" cy="279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untitl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810" y="3073811"/>
            <a:ext cx="33051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2095500" y="1357313"/>
            <a:ext cx="7848600" cy="4392612"/>
            <a:chOff x="0" y="0"/>
            <a:chExt cx="4944" cy="3214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0" y="141"/>
              <a:ext cx="4944" cy="307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b="0">
                <a:solidFill>
                  <a:schemeClr val="tx1"/>
                </a:solidFill>
                <a:ea typeface="汉仪粗宋简" pitchFamily="1" charset="-122"/>
              </a:endParaRPr>
            </a:p>
          </p:txBody>
        </p:sp>
        <p:sp>
          <p:nvSpPr>
            <p:cNvPr id="6" name="AutoShape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8" y="0"/>
              <a:ext cx="4014" cy="23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0032"/>
                </a:gs>
                <a:gs pos="50000">
                  <a:schemeClr val="folHlink"/>
                </a:gs>
                <a:gs pos="100000">
                  <a:srgbClr val="320032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汉仪粗宋简" pitchFamily="1" charset="-122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227" y="880"/>
              <a:ext cx="4595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zh-CN" altLang="en-US" sz="3600" dirty="0">
                  <a:solidFill>
                    <a:srgbClr val="0000FF"/>
                  </a:solidFill>
                </a:rPr>
                <a:t>观察本校的校园内，找出其中人机关系设计不合理的地方，并形成书面报告</a:t>
              </a:r>
              <a:r>
                <a:rPr lang="zh-CN" altLang="en-US" sz="3600" dirty="0" smtClean="0">
                  <a:solidFill>
                    <a:srgbClr val="0000FF"/>
                  </a:solidFill>
                </a:rPr>
                <a:t>。</a:t>
              </a:r>
              <a:endParaRPr lang="zh-CN" altLang="en-US" sz="2300" dirty="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2300" dirty="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099215" y="52269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tx1"/>
                </a:solidFill>
              </a:rPr>
              <a:t>课 后 活 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7" descr="图形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955" y="110676"/>
            <a:ext cx="8185622" cy="641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664053" y="1257276"/>
            <a:ext cx="3527947" cy="1143000"/>
          </a:xfrm>
        </p:spPr>
        <p:txBody>
          <a:bodyPr/>
          <a:lstStyle/>
          <a:p>
            <a:r>
              <a:rPr lang="zh-CN" altLang="ru-RU" sz="2800" b="1" dirty="0">
                <a:solidFill>
                  <a:srgbClr val="FF0000"/>
                </a:solidFill>
              </a:rPr>
              <a:t>与之相关的人机数据</a:t>
            </a:r>
            <a:r>
              <a:rPr lang="ru-RU" altLang="zh-CN" sz="2800" b="1" dirty="0">
                <a:solidFill>
                  <a:srgbClr val="FF0000"/>
                </a:solidFill>
              </a:rPr>
              <a:t>——</a:t>
            </a:r>
            <a:r>
              <a:rPr lang="zh-CN" altLang="ru-RU" sz="2800" b="1" dirty="0">
                <a:solidFill>
                  <a:srgbClr val="FF0000"/>
                </a:solidFill>
              </a:rPr>
              <a:t>人体尺寸</a:t>
            </a:r>
          </a:p>
        </p:txBody>
      </p:sp>
      <p:pic>
        <p:nvPicPr>
          <p:cNvPr id="6" name="图片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84" y="6057641"/>
            <a:ext cx="703989" cy="71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651" y="265322"/>
            <a:ext cx="8618561" cy="1143000"/>
          </a:xfrm>
        </p:spPr>
        <p:txBody>
          <a:bodyPr/>
          <a:lstStyle/>
          <a:p>
            <a:r>
              <a:rPr lang="zh-CN" altLang="ru-RU" sz="2800" dirty="0">
                <a:solidFill>
                  <a:srgbClr val="FF0000"/>
                </a:solidFill>
              </a:rPr>
              <a:t>与之相关的人机数据</a:t>
            </a:r>
            <a:r>
              <a:rPr lang="ru-RU" altLang="zh-CN" sz="2800" dirty="0">
                <a:solidFill>
                  <a:srgbClr val="FF0000"/>
                </a:solidFill>
              </a:rPr>
              <a:t>——</a:t>
            </a:r>
            <a:r>
              <a:rPr lang="zh-CN" altLang="ru-RU" sz="2800" dirty="0">
                <a:solidFill>
                  <a:srgbClr val="FF0000"/>
                </a:solidFill>
              </a:rPr>
              <a:t>手部的活动范围</a:t>
            </a:r>
          </a:p>
        </p:txBody>
      </p:sp>
      <p:pic>
        <p:nvPicPr>
          <p:cNvPr id="5" name="内容占位符 3" descr="图形7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5140" y="2016907"/>
            <a:ext cx="6036860" cy="34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内容占位符 3" descr="图形7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4"/>
          <a:stretch/>
        </p:blipFill>
        <p:spPr bwMode="auto">
          <a:xfrm>
            <a:off x="0" y="1408322"/>
            <a:ext cx="6300380" cy="406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84" y="6057641"/>
            <a:ext cx="703989" cy="7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628" y="1048176"/>
            <a:ext cx="11795945" cy="390596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高效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dirty="0" smtClean="0"/>
              <a:t>       人</a:t>
            </a:r>
            <a:r>
              <a:rPr lang="zh-CN" altLang="en-US" dirty="0"/>
              <a:t>机作为一个整体，促进二者的协调，提高人的工作效率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健康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dirty="0" smtClean="0"/>
              <a:t>       长期</a:t>
            </a:r>
            <a:r>
              <a:rPr lang="zh-CN" altLang="en-US" dirty="0"/>
              <a:t>使用的过程中产品不会对人的健康产生不良的影响</a:t>
            </a: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舒适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latin typeface="+mn-ea"/>
              </a:rPr>
              <a:t>不过早产生疲劳感，包括心理上的舒适感受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安全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dirty="0" smtClean="0"/>
              <a:t>       不对</a:t>
            </a:r>
            <a:r>
              <a:rPr lang="zh-CN" altLang="en-US" dirty="0"/>
              <a:t>人的身体构成生理上的</a:t>
            </a:r>
            <a:r>
              <a:rPr lang="zh-CN" altLang="en-US" dirty="0" smtClean="0"/>
              <a:t>伤害</a:t>
            </a:r>
            <a:endParaRPr lang="zh-CN" altLang="en-US" dirty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26275" y="242368"/>
            <a:ext cx="5648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4000" b="1" dirty="0"/>
              <a:t>人机</a:t>
            </a:r>
            <a:r>
              <a:rPr lang="zh-CN" altLang="en-US" sz="4000" b="1" dirty="0" smtClean="0"/>
              <a:t>关系目标</a:t>
            </a:r>
            <a:endParaRPr lang="zh-CN" altLang="en-US" sz="4000" b="1" dirty="0"/>
          </a:p>
        </p:txBody>
      </p:sp>
      <p:pic>
        <p:nvPicPr>
          <p:cNvPr id="4" name="图片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7538" y="6168787"/>
            <a:ext cx="595035" cy="6070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6628" y="5058270"/>
            <a:ext cx="116233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要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把这些目标作为整体来考虑，它们不是独立的，而是相互关联的，需要权衡考虑。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8"/>
          <p:cNvGrpSpPr/>
          <p:nvPr/>
        </p:nvGrpSpPr>
        <p:grpSpPr bwMode="auto">
          <a:xfrm rot="1168468">
            <a:off x="1145621" y="4109008"/>
            <a:ext cx="1219200" cy="131763"/>
            <a:chOff x="2003" y="3439"/>
            <a:chExt cx="468" cy="244"/>
          </a:xfrm>
        </p:grpSpPr>
        <p:sp>
          <p:nvSpPr>
            <p:cNvPr id="54" name="Oval 29"/>
            <p:cNvSpPr>
              <a:spLocks noChangeArrowheads="1"/>
            </p:cNvSpPr>
            <p:nvPr/>
          </p:nvSpPr>
          <p:spPr bwMode="gray">
            <a:xfrm>
              <a:off x="1998" y="3440"/>
              <a:ext cx="79" cy="24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gray">
            <a:xfrm>
              <a:off x="2043" y="3443"/>
              <a:ext cx="388" cy="241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Oval 31"/>
            <p:cNvSpPr>
              <a:spLocks noChangeArrowheads="1"/>
            </p:cNvSpPr>
            <p:nvPr/>
          </p:nvSpPr>
          <p:spPr bwMode="gray">
            <a:xfrm>
              <a:off x="2393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Oval 32"/>
            <p:cNvSpPr>
              <a:spLocks noChangeArrowheads="1"/>
            </p:cNvSpPr>
            <p:nvPr/>
          </p:nvSpPr>
          <p:spPr bwMode="gray">
            <a:xfrm>
              <a:off x="2431" y="3519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28"/>
          <p:cNvGrpSpPr/>
          <p:nvPr/>
        </p:nvGrpSpPr>
        <p:grpSpPr bwMode="auto">
          <a:xfrm rot="1168468">
            <a:off x="6153627" y="6066047"/>
            <a:ext cx="1219200" cy="131763"/>
            <a:chOff x="2003" y="3439"/>
            <a:chExt cx="468" cy="244"/>
          </a:xfrm>
        </p:grpSpPr>
        <p:sp>
          <p:nvSpPr>
            <p:cNvPr id="49" name="Oval 29"/>
            <p:cNvSpPr>
              <a:spLocks noChangeArrowheads="1"/>
            </p:cNvSpPr>
            <p:nvPr/>
          </p:nvSpPr>
          <p:spPr bwMode="gray">
            <a:xfrm>
              <a:off x="1998" y="3440"/>
              <a:ext cx="79" cy="24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gray">
            <a:xfrm>
              <a:off x="2043" y="3443"/>
              <a:ext cx="388" cy="241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Oval 31"/>
            <p:cNvSpPr>
              <a:spLocks noChangeArrowheads="1"/>
            </p:cNvSpPr>
            <p:nvPr/>
          </p:nvSpPr>
          <p:spPr bwMode="gray">
            <a:xfrm>
              <a:off x="2393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gray">
            <a:xfrm>
              <a:off x="2431" y="3519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Oval 2"/>
          <p:cNvSpPr>
            <a:spLocks noChangeArrowheads="1"/>
          </p:cNvSpPr>
          <p:nvPr/>
        </p:nvSpPr>
        <p:spPr bwMode="gray">
          <a:xfrm rot="-1360545">
            <a:off x="2743201" y="2209800"/>
            <a:ext cx="6519863" cy="30622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kumimoji="1" lang="ko-KR" altLang="en-US" sz="900">
              <a:solidFill>
                <a:srgbClr val="CCECFF"/>
              </a:solidFill>
              <a:latin typeface="Arial" panose="020B0604020202020204" pitchFamily="34" charset="0"/>
              <a:ea typeface="GulimChe" panose="020B0609000101010101" pitchFamily="49" charset="-127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gray">
          <a:xfrm rot="-1360545">
            <a:off x="3425242" y="2356410"/>
            <a:ext cx="5190909" cy="27077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kumimoji="1" lang="ko-KR" altLang="en-US" sz="900">
              <a:solidFill>
                <a:schemeClr val="bg1"/>
              </a:solidFill>
              <a:latin typeface="Arial" panose="020B0604020202020204" pitchFamily="34" charset="0"/>
              <a:ea typeface="GulimChe" panose="020B0609000101010101" pitchFamily="49" charset="-127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>
            <a:off x="5181600" y="13716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高效</a:t>
            </a:r>
          </a:p>
        </p:txBody>
      </p:sp>
      <p:sp>
        <p:nvSpPr>
          <p:cNvPr id="6" name="Oval 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350000" y="41910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</a:t>
            </a:r>
          </a:p>
        </p:txBody>
      </p:sp>
      <p:grpSp>
        <p:nvGrpSpPr>
          <p:cNvPr id="7" name="Group 59"/>
          <p:cNvGrpSpPr/>
          <p:nvPr/>
        </p:nvGrpSpPr>
        <p:grpSpPr bwMode="auto">
          <a:xfrm rot="968064">
            <a:off x="1618876" y="4800074"/>
            <a:ext cx="4562476" cy="923925"/>
            <a:chOff x="1466" y="3483"/>
            <a:chExt cx="2874" cy="582"/>
          </a:xfrm>
        </p:grpSpPr>
        <p:grpSp>
          <p:nvGrpSpPr>
            <p:cNvPr id="8" name="Group 34"/>
            <p:cNvGrpSpPr/>
            <p:nvPr/>
          </p:nvGrpSpPr>
          <p:grpSpPr bwMode="auto">
            <a:xfrm rot="200404">
              <a:off x="1519" y="3483"/>
              <a:ext cx="2756" cy="582"/>
              <a:chOff x="4327" y="3385"/>
              <a:chExt cx="2756" cy="582"/>
            </a:xfrm>
          </p:grpSpPr>
          <p:sp>
            <p:nvSpPr>
              <p:cNvPr id="12" name="Rectangle 21"/>
              <p:cNvSpPr>
                <a:spLocks noChangeArrowheads="1"/>
              </p:cNvSpPr>
              <p:nvPr/>
            </p:nvSpPr>
            <p:spPr bwMode="gray">
              <a:xfrm rot="3419336">
                <a:off x="4353" y="3359"/>
                <a:ext cx="582" cy="633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" name="Group 22"/>
              <p:cNvGrpSpPr/>
              <p:nvPr/>
            </p:nvGrpSpPr>
            <p:grpSpPr bwMode="auto">
              <a:xfrm>
                <a:off x="4960" y="3510"/>
                <a:ext cx="587" cy="83"/>
                <a:chOff x="2003" y="3439"/>
                <a:chExt cx="468" cy="244"/>
              </a:xfrm>
            </p:grpSpPr>
            <p:sp>
              <p:nvSpPr>
                <p:cNvPr id="22" name="Rectangle 24"/>
                <p:cNvSpPr>
                  <a:spLocks noChangeArrowheads="1"/>
                </p:cNvSpPr>
                <p:nvPr/>
              </p:nvSpPr>
              <p:spPr bwMode="gray">
                <a:xfrm>
                  <a:off x="2042" y="3423"/>
                  <a:ext cx="387" cy="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Oval 23"/>
                <p:cNvSpPr>
                  <a:spLocks noChangeArrowheads="1"/>
                </p:cNvSpPr>
                <p:nvPr/>
              </p:nvSpPr>
              <p:spPr bwMode="gray">
                <a:xfrm>
                  <a:off x="1997" y="3419"/>
                  <a:ext cx="81" cy="24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" name="Oval 25"/>
                <p:cNvSpPr>
                  <a:spLocks noChangeArrowheads="1"/>
                </p:cNvSpPr>
                <p:nvPr/>
              </p:nvSpPr>
              <p:spPr bwMode="gray">
                <a:xfrm>
                  <a:off x="2394" y="3429"/>
                  <a:ext cx="71" cy="2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" name="Oval 26"/>
                <p:cNvSpPr>
                  <a:spLocks noChangeArrowheads="1"/>
                </p:cNvSpPr>
                <p:nvPr/>
              </p:nvSpPr>
              <p:spPr bwMode="gray">
                <a:xfrm>
                  <a:off x="2432" y="3502"/>
                  <a:ext cx="20" cy="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" name="Rectangle 27"/>
              <p:cNvSpPr>
                <a:spLocks noChangeArrowheads="1"/>
              </p:cNvSpPr>
              <p:nvPr/>
            </p:nvSpPr>
            <p:spPr bwMode="gray">
              <a:xfrm rot="3419336">
                <a:off x="5392" y="3359"/>
                <a:ext cx="582" cy="633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  <a:contourClr>
                  <a:schemeClr val="folHlink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" name="Group 28"/>
              <p:cNvGrpSpPr/>
              <p:nvPr/>
            </p:nvGrpSpPr>
            <p:grpSpPr bwMode="auto">
              <a:xfrm>
                <a:off x="6044" y="3510"/>
                <a:ext cx="768" cy="83"/>
                <a:chOff x="2003" y="3439"/>
                <a:chExt cx="468" cy="244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1998" y="3440"/>
                  <a:ext cx="79" cy="24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gray">
                <a:xfrm>
                  <a:off x="2043" y="3443"/>
                  <a:ext cx="388" cy="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2393" y="3442"/>
                  <a:ext cx="71" cy="2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2431" y="3519"/>
                  <a:ext cx="20" cy="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Rectangle 33"/>
              <p:cNvSpPr>
                <a:spLocks noChangeArrowheads="1"/>
              </p:cNvSpPr>
              <p:nvPr/>
            </p:nvSpPr>
            <p:spPr bwMode="gray">
              <a:xfrm rot="3419336">
                <a:off x="6476" y="3360"/>
                <a:ext cx="582" cy="63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1466" y="3506"/>
              <a:ext cx="7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美观</a:t>
              </a:r>
            </a:p>
          </p:txBody>
        </p:sp>
        <p:sp>
          <p:nvSpPr>
            <p:cNvPr id="10" name="Text Box 57"/>
            <p:cNvSpPr txBox="1">
              <a:spLocks noChangeArrowheads="1"/>
            </p:cNvSpPr>
            <p:nvPr/>
          </p:nvSpPr>
          <p:spPr bwMode="auto">
            <a:xfrm>
              <a:off x="2554" y="3552"/>
              <a:ext cx="7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经济</a:t>
              </a:r>
            </a:p>
          </p:txBody>
        </p:sp>
        <p:sp>
          <p:nvSpPr>
            <p:cNvPr id="11" name="Text Box 58"/>
            <p:cNvSpPr txBox="1">
              <a:spLocks noChangeArrowheads="1"/>
            </p:cNvSpPr>
            <p:nvPr/>
          </p:nvSpPr>
          <p:spPr bwMode="auto">
            <a:xfrm>
              <a:off x="3640" y="3597"/>
              <a:ext cx="7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环保</a:t>
              </a:r>
            </a:p>
          </p:txBody>
        </p:sp>
      </p:grp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389744" y="645491"/>
            <a:ext cx="574388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FontTx/>
              <a:buNone/>
            </a:pPr>
            <a:r>
              <a:rPr lang="zh-CN" altLang="en-US" sz="3600" dirty="0">
                <a:latin typeface="Arial" panose="020B0604020202020204" pitchFamily="34" charset="0"/>
                <a:ea typeface="黑体" panose="02010609060101010101" pitchFamily="49" charset="-122"/>
              </a:rPr>
              <a:t>设计要体现</a:t>
            </a:r>
            <a:r>
              <a:rPr lang="zh-CN" altLang="en-US" sz="3600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以人为本</a:t>
            </a:r>
            <a:r>
              <a:rPr lang="zh-CN" altLang="en-US" sz="3600" dirty="0">
                <a:latin typeface="Arial" panose="020B0604020202020204" pitchFamily="34" charset="0"/>
                <a:ea typeface="黑体" panose="02010609060101010101" pitchFamily="49" charset="-122"/>
              </a:rPr>
              <a:t>的理念</a:t>
            </a:r>
          </a:p>
        </p:txBody>
      </p:sp>
      <p:sp>
        <p:nvSpPr>
          <p:cNvPr id="27" name="Oval 5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921000" y="27432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E9940B"/>
              </a:gs>
              <a:gs pos="100000">
                <a:srgbClr val="492E0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舒适</a:t>
            </a:r>
          </a:p>
        </p:txBody>
      </p:sp>
      <p:sp>
        <p:nvSpPr>
          <p:cNvPr id="28" name="Oval 7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8026400" y="18288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健康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4682186" y="3038901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人机关系要实现的目标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5" grpId="0" animBg="1"/>
      <p:bldP spid="6" grpId="0" animBg="1"/>
      <p:bldP spid="25" grpId="0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我有主见：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089" y="2197800"/>
            <a:ext cx="6749955" cy="1196583"/>
          </a:xfrm>
        </p:spPr>
        <p:txBody>
          <a:bodyPr/>
          <a:lstStyle/>
          <a:p>
            <a:r>
              <a:rPr lang="zh-CN" altLang="en-US" dirty="0" smtClean="0"/>
              <a:t>说说你在使用超市购物车时的一些感受？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1984" y="1349494"/>
            <a:ext cx="3710167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70989731689&amp;di=352ea6489782e2400747538ff6efb9b2&amp;imgtype=0&amp;src=http%3A%2F%2Fimg1.yiwugou.com%2Fi004%2F2015%2F09%2F21%2F62%2F504ca7a7d9b0d211fbea938ce230c33d.png%401024w_1024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499" y="873456"/>
            <a:ext cx="3493826" cy="49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3343701" y="4626591"/>
            <a:ext cx="1364777" cy="282165"/>
          </a:xfrm>
          <a:custGeom>
            <a:avLst/>
            <a:gdLst>
              <a:gd name="connsiteX0" fmla="*/ 1119141 w 1119141"/>
              <a:gd name="connsiteY0" fmla="*/ 163773 h 172983"/>
              <a:gd name="connsiteX1" fmla="*/ 655117 w 1119141"/>
              <a:gd name="connsiteY1" fmla="*/ 122830 h 172983"/>
              <a:gd name="connsiteX2" fmla="*/ 614173 w 1119141"/>
              <a:gd name="connsiteY2" fmla="*/ 95534 h 172983"/>
              <a:gd name="connsiteX3" fmla="*/ 586878 w 1119141"/>
              <a:gd name="connsiteY3" fmla="*/ 54591 h 172983"/>
              <a:gd name="connsiteX4" fmla="*/ 545935 w 1119141"/>
              <a:gd name="connsiteY4" fmla="*/ 40943 h 172983"/>
              <a:gd name="connsiteX5" fmla="*/ 313923 w 1119141"/>
              <a:gd name="connsiteY5" fmla="*/ 13648 h 172983"/>
              <a:gd name="connsiteX6" fmla="*/ 272979 w 1119141"/>
              <a:gd name="connsiteY6" fmla="*/ 0 h 172983"/>
              <a:gd name="connsiteX7" fmla="*/ 232036 w 1119141"/>
              <a:gd name="connsiteY7" fmla="*/ 13648 h 172983"/>
              <a:gd name="connsiteX8" fmla="*/ 109206 w 1119141"/>
              <a:gd name="connsiteY8" fmla="*/ 27296 h 172983"/>
              <a:gd name="connsiteX9" fmla="*/ 24 w 1119141"/>
              <a:gd name="connsiteY9" fmla="*/ 54591 h 1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41" h="172983">
                <a:moveTo>
                  <a:pt x="1119141" y="163773"/>
                </a:moveTo>
                <a:cubicBezTo>
                  <a:pt x="846823" y="154696"/>
                  <a:pt x="808387" y="210414"/>
                  <a:pt x="655117" y="122830"/>
                </a:cubicBezTo>
                <a:cubicBezTo>
                  <a:pt x="640875" y="114692"/>
                  <a:pt x="627821" y="104633"/>
                  <a:pt x="614173" y="95534"/>
                </a:cubicBezTo>
                <a:cubicBezTo>
                  <a:pt x="605075" y="81886"/>
                  <a:pt x="599686" y="64838"/>
                  <a:pt x="586878" y="54591"/>
                </a:cubicBezTo>
                <a:cubicBezTo>
                  <a:pt x="575645" y="45604"/>
                  <a:pt x="560162" y="43077"/>
                  <a:pt x="545935" y="40943"/>
                </a:cubicBezTo>
                <a:cubicBezTo>
                  <a:pt x="468926" y="29392"/>
                  <a:pt x="391260" y="22746"/>
                  <a:pt x="313923" y="13648"/>
                </a:cubicBezTo>
                <a:cubicBezTo>
                  <a:pt x="300275" y="9099"/>
                  <a:pt x="287365" y="0"/>
                  <a:pt x="272979" y="0"/>
                </a:cubicBezTo>
                <a:cubicBezTo>
                  <a:pt x="258593" y="0"/>
                  <a:pt x="246226" y="11283"/>
                  <a:pt x="232036" y="13648"/>
                </a:cubicBezTo>
                <a:cubicBezTo>
                  <a:pt x="191401" y="20421"/>
                  <a:pt x="150119" y="22483"/>
                  <a:pt x="109206" y="27296"/>
                </a:cubicBezTo>
                <a:cubicBezTo>
                  <a:pt x="-4490" y="40672"/>
                  <a:pt x="24" y="4369"/>
                  <a:pt x="24" y="5459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04873" y="4539424"/>
            <a:ext cx="14592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转向不灵活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6728346" y="750627"/>
            <a:ext cx="1009935" cy="286603"/>
          </a:xfrm>
          <a:custGeom>
            <a:avLst/>
            <a:gdLst>
              <a:gd name="connsiteX0" fmla="*/ 0 w 1009935"/>
              <a:gd name="connsiteY0" fmla="*/ 286603 h 286603"/>
              <a:gd name="connsiteX1" fmla="*/ 68239 w 1009935"/>
              <a:gd name="connsiteY1" fmla="*/ 245660 h 286603"/>
              <a:gd name="connsiteX2" fmla="*/ 95535 w 1009935"/>
              <a:gd name="connsiteY2" fmla="*/ 204716 h 286603"/>
              <a:gd name="connsiteX3" fmla="*/ 177421 w 1009935"/>
              <a:gd name="connsiteY3" fmla="*/ 163773 h 286603"/>
              <a:gd name="connsiteX4" fmla="*/ 259308 w 1009935"/>
              <a:gd name="connsiteY4" fmla="*/ 95534 h 286603"/>
              <a:gd name="connsiteX5" fmla="*/ 286603 w 1009935"/>
              <a:gd name="connsiteY5" fmla="*/ 54591 h 286603"/>
              <a:gd name="connsiteX6" fmla="*/ 327547 w 1009935"/>
              <a:gd name="connsiteY6" fmla="*/ 40943 h 286603"/>
              <a:gd name="connsiteX7" fmla="*/ 436729 w 1009935"/>
              <a:gd name="connsiteY7" fmla="*/ 0 h 286603"/>
              <a:gd name="connsiteX8" fmla="*/ 586854 w 1009935"/>
              <a:gd name="connsiteY8" fmla="*/ 27295 h 286603"/>
              <a:gd name="connsiteX9" fmla="*/ 668741 w 1009935"/>
              <a:gd name="connsiteY9" fmla="*/ 54591 h 286603"/>
              <a:gd name="connsiteX10" fmla="*/ 968991 w 1009935"/>
              <a:gd name="connsiteY10" fmla="*/ 40943 h 286603"/>
              <a:gd name="connsiteX11" fmla="*/ 1009935 w 1009935"/>
              <a:gd name="connsiteY11" fmla="*/ 0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9935" h="286603">
                <a:moveTo>
                  <a:pt x="0" y="286603"/>
                </a:moveTo>
                <a:cubicBezTo>
                  <a:pt x="22746" y="272955"/>
                  <a:pt x="48099" y="262923"/>
                  <a:pt x="68239" y="245660"/>
                </a:cubicBezTo>
                <a:cubicBezTo>
                  <a:pt x="80693" y="234985"/>
                  <a:pt x="83936" y="216315"/>
                  <a:pt x="95535" y="204716"/>
                </a:cubicBezTo>
                <a:cubicBezTo>
                  <a:pt x="121990" y="178261"/>
                  <a:pt x="144122" y="174873"/>
                  <a:pt x="177421" y="163773"/>
                </a:cubicBezTo>
                <a:cubicBezTo>
                  <a:pt x="243925" y="64020"/>
                  <a:pt x="155413" y="182114"/>
                  <a:pt x="259308" y="95534"/>
                </a:cubicBezTo>
                <a:cubicBezTo>
                  <a:pt x="271909" y="85033"/>
                  <a:pt x="273795" y="64837"/>
                  <a:pt x="286603" y="54591"/>
                </a:cubicBezTo>
                <a:cubicBezTo>
                  <a:pt x="297837" y="45604"/>
                  <a:pt x="314680" y="47377"/>
                  <a:pt x="327547" y="40943"/>
                </a:cubicBezTo>
                <a:cubicBezTo>
                  <a:pt x="421260" y="-5913"/>
                  <a:pt x="305072" y="26332"/>
                  <a:pt x="436729" y="0"/>
                </a:cubicBezTo>
                <a:cubicBezTo>
                  <a:pt x="504001" y="9611"/>
                  <a:pt x="528362" y="9748"/>
                  <a:pt x="586854" y="27295"/>
                </a:cubicBezTo>
                <a:cubicBezTo>
                  <a:pt x="614413" y="35563"/>
                  <a:pt x="668741" y="54591"/>
                  <a:pt x="668741" y="54591"/>
                </a:cubicBezTo>
                <a:cubicBezTo>
                  <a:pt x="768824" y="50042"/>
                  <a:pt x="870063" y="56772"/>
                  <a:pt x="968991" y="40943"/>
                </a:cubicBezTo>
                <a:cubicBezTo>
                  <a:pt x="988050" y="37894"/>
                  <a:pt x="1009935" y="0"/>
                  <a:pt x="10099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38281" y="565961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细菌多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3289110" y="1790132"/>
            <a:ext cx="1364777" cy="282165"/>
          </a:xfrm>
          <a:custGeom>
            <a:avLst/>
            <a:gdLst>
              <a:gd name="connsiteX0" fmla="*/ 1119141 w 1119141"/>
              <a:gd name="connsiteY0" fmla="*/ 163773 h 172983"/>
              <a:gd name="connsiteX1" fmla="*/ 655117 w 1119141"/>
              <a:gd name="connsiteY1" fmla="*/ 122830 h 172983"/>
              <a:gd name="connsiteX2" fmla="*/ 614173 w 1119141"/>
              <a:gd name="connsiteY2" fmla="*/ 95534 h 172983"/>
              <a:gd name="connsiteX3" fmla="*/ 586878 w 1119141"/>
              <a:gd name="connsiteY3" fmla="*/ 54591 h 172983"/>
              <a:gd name="connsiteX4" fmla="*/ 545935 w 1119141"/>
              <a:gd name="connsiteY4" fmla="*/ 40943 h 172983"/>
              <a:gd name="connsiteX5" fmla="*/ 313923 w 1119141"/>
              <a:gd name="connsiteY5" fmla="*/ 13648 h 172983"/>
              <a:gd name="connsiteX6" fmla="*/ 272979 w 1119141"/>
              <a:gd name="connsiteY6" fmla="*/ 0 h 172983"/>
              <a:gd name="connsiteX7" fmla="*/ 232036 w 1119141"/>
              <a:gd name="connsiteY7" fmla="*/ 13648 h 172983"/>
              <a:gd name="connsiteX8" fmla="*/ 109206 w 1119141"/>
              <a:gd name="connsiteY8" fmla="*/ 27296 h 172983"/>
              <a:gd name="connsiteX9" fmla="*/ 24 w 1119141"/>
              <a:gd name="connsiteY9" fmla="*/ 54591 h 1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41" h="172983">
                <a:moveTo>
                  <a:pt x="1119141" y="163773"/>
                </a:moveTo>
                <a:cubicBezTo>
                  <a:pt x="846823" y="154696"/>
                  <a:pt x="808387" y="210414"/>
                  <a:pt x="655117" y="122830"/>
                </a:cubicBezTo>
                <a:cubicBezTo>
                  <a:pt x="640875" y="114692"/>
                  <a:pt x="627821" y="104633"/>
                  <a:pt x="614173" y="95534"/>
                </a:cubicBezTo>
                <a:cubicBezTo>
                  <a:pt x="605075" y="81886"/>
                  <a:pt x="599686" y="64838"/>
                  <a:pt x="586878" y="54591"/>
                </a:cubicBezTo>
                <a:cubicBezTo>
                  <a:pt x="575645" y="45604"/>
                  <a:pt x="560162" y="43077"/>
                  <a:pt x="545935" y="40943"/>
                </a:cubicBezTo>
                <a:cubicBezTo>
                  <a:pt x="468926" y="29392"/>
                  <a:pt x="391260" y="22746"/>
                  <a:pt x="313923" y="13648"/>
                </a:cubicBezTo>
                <a:cubicBezTo>
                  <a:pt x="300275" y="9099"/>
                  <a:pt x="287365" y="0"/>
                  <a:pt x="272979" y="0"/>
                </a:cubicBezTo>
                <a:cubicBezTo>
                  <a:pt x="258593" y="0"/>
                  <a:pt x="246226" y="11283"/>
                  <a:pt x="232036" y="13648"/>
                </a:cubicBezTo>
                <a:cubicBezTo>
                  <a:pt x="191401" y="20421"/>
                  <a:pt x="150119" y="22483"/>
                  <a:pt x="109206" y="27296"/>
                </a:cubicBezTo>
                <a:cubicBezTo>
                  <a:pt x="-4490" y="40672"/>
                  <a:pt x="24" y="4369"/>
                  <a:pt x="24" y="5459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85875" y="1330960"/>
            <a:ext cx="2003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不能分类存放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4858603" y="995490"/>
            <a:ext cx="750627" cy="751423"/>
          </a:xfrm>
          <a:custGeom>
            <a:avLst/>
            <a:gdLst>
              <a:gd name="connsiteX0" fmla="*/ 750627 w 750627"/>
              <a:gd name="connsiteY0" fmla="*/ 751423 h 751423"/>
              <a:gd name="connsiteX1" fmla="*/ 736979 w 750627"/>
              <a:gd name="connsiteY1" fmla="*/ 655889 h 751423"/>
              <a:gd name="connsiteX2" fmla="*/ 723331 w 750627"/>
              <a:gd name="connsiteY2" fmla="*/ 614946 h 751423"/>
              <a:gd name="connsiteX3" fmla="*/ 655093 w 750627"/>
              <a:gd name="connsiteY3" fmla="*/ 587650 h 751423"/>
              <a:gd name="connsiteX4" fmla="*/ 627797 w 750627"/>
              <a:gd name="connsiteY4" fmla="*/ 505764 h 751423"/>
              <a:gd name="connsiteX5" fmla="*/ 614149 w 750627"/>
              <a:gd name="connsiteY5" fmla="*/ 437525 h 751423"/>
              <a:gd name="connsiteX6" fmla="*/ 545910 w 750627"/>
              <a:gd name="connsiteY6" fmla="*/ 341991 h 751423"/>
              <a:gd name="connsiteX7" fmla="*/ 504967 w 750627"/>
              <a:gd name="connsiteY7" fmla="*/ 273752 h 751423"/>
              <a:gd name="connsiteX8" fmla="*/ 368490 w 750627"/>
              <a:gd name="connsiteY8" fmla="*/ 191865 h 751423"/>
              <a:gd name="connsiteX9" fmla="*/ 286603 w 750627"/>
              <a:gd name="connsiteY9" fmla="*/ 109979 h 751423"/>
              <a:gd name="connsiteX10" fmla="*/ 245660 w 750627"/>
              <a:gd name="connsiteY10" fmla="*/ 69035 h 751423"/>
              <a:gd name="connsiteX11" fmla="*/ 191069 w 750627"/>
              <a:gd name="connsiteY11" fmla="*/ 55388 h 751423"/>
              <a:gd name="connsiteX12" fmla="*/ 150125 w 750627"/>
              <a:gd name="connsiteY12" fmla="*/ 28092 h 751423"/>
              <a:gd name="connsiteX13" fmla="*/ 95534 w 750627"/>
              <a:gd name="connsiteY13" fmla="*/ 14444 h 751423"/>
              <a:gd name="connsiteX14" fmla="*/ 0 w 750627"/>
              <a:gd name="connsiteY14" fmla="*/ 797 h 75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0627" h="751423">
                <a:moveTo>
                  <a:pt x="750627" y="751423"/>
                </a:moveTo>
                <a:cubicBezTo>
                  <a:pt x="746078" y="719578"/>
                  <a:pt x="743288" y="687432"/>
                  <a:pt x="736979" y="655889"/>
                </a:cubicBezTo>
                <a:cubicBezTo>
                  <a:pt x="734158" y="641782"/>
                  <a:pt x="734383" y="624156"/>
                  <a:pt x="723331" y="614946"/>
                </a:cubicBezTo>
                <a:cubicBezTo>
                  <a:pt x="704511" y="599262"/>
                  <a:pt x="677839" y="596749"/>
                  <a:pt x="655093" y="587650"/>
                </a:cubicBezTo>
                <a:cubicBezTo>
                  <a:pt x="645994" y="560355"/>
                  <a:pt x="635368" y="533522"/>
                  <a:pt x="627797" y="505764"/>
                </a:cubicBezTo>
                <a:cubicBezTo>
                  <a:pt x="621693" y="483385"/>
                  <a:pt x="622294" y="459245"/>
                  <a:pt x="614149" y="437525"/>
                </a:cubicBezTo>
                <a:cubicBezTo>
                  <a:pt x="608916" y="423570"/>
                  <a:pt x="548603" y="346031"/>
                  <a:pt x="545910" y="341991"/>
                </a:cubicBezTo>
                <a:cubicBezTo>
                  <a:pt x="531196" y="319920"/>
                  <a:pt x="523724" y="292509"/>
                  <a:pt x="504967" y="273752"/>
                </a:cubicBezTo>
                <a:cubicBezTo>
                  <a:pt x="417694" y="186478"/>
                  <a:pt x="472690" y="330795"/>
                  <a:pt x="368490" y="191865"/>
                </a:cubicBezTo>
                <a:cubicBezTo>
                  <a:pt x="290025" y="87247"/>
                  <a:pt x="366432" y="176504"/>
                  <a:pt x="286603" y="109979"/>
                </a:cubicBezTo>
                <a:cubicBezTo>
                  <a:pt x="271776" y="97623"/>
                  <a:pt x="262418" y="78611"/>
                  <a:pt x="245660" y="69035"/>
                </a:cubicBezTo>
                <a:cubicBezTo>
                  <a:pt x="229374" y="59729"/>
                  <a:pt x="209266" y="59937"/>
                  <a:pt x="191069" y="55388"/>
                </a:cubicBezTo>
                <a:cubicBezTo>
                  <a:pt x="177421" y="46289"/>
                  <a:pt x="165202" y="34553"/>
                  <a:pt x="150125" y="28092"/>
                </a:cubicBezTo>
                <a:cubicBezTo>
                  <a:pt x="132885" y="20703"/>
                  <a:pt x="113569" y="19597"/>
                  <a:pt x="95534" y="14444"/>
                </a:cubicBezTo>
                <a:cubicBezTo>
                  <a:pt x="27629" y="-4957"/>
                  <a:pt x="81245" y="797"/>
                  <a:pt x="0" y="79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16240" y="614670"/>
            <a:ext cx="27355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儿童座椅空间过于狭小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47524" y="2606169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结账排队等候时间长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06935" y="1331049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颜色单一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7397087" y="1160060"/>
            <a:ext cx="791570" cy="218364"/>
          </a:xfrm>
          <a:custGeom>
            <a:avLst/>
            <a:gdLst>
              <a:gd name="connsiteX0" fmla="*/ 0 w 791570"/>
              <a:gd name="connsiteY0" fmla="*/ 0 h 218364"/>
              <a:gd name="connsiteX1" fmla="*/ 95534 w 791570"/>
              <a:gd name="connsiteY1" fmla="*/ 13647 h 218364"/>
              <a:gd name="connsiteX2" fmla="*/ 245659 w 791570"/>
              <a:gd name="connsiteY2" fmla="*/ 54591 h 218364"/>
              <a:gd name="connsiteX3" fmla="*/ 354841 w 791570"/>
              <a:gd name="connsiteY3" fmla="*/ 68239 h 218364"/>
              <a:gd name="connsiteX4" fmla="*/ 504967 w 791570"/>
              <a:gd name="connsiteY4" fmla="*/ 95534 h 218364"/>
              <a:gd name="connsiteX5" fmla="*/ 586853 w 791570"/>
              <a:gd name="connsiteY5" fmla="*/ 122830 h 218364"/>
              <a:gd name="connsiteX6" fmla="*/ 627797 w 791570"/>
              <a:gd name="connsiteY6" fmla="*/ 136477 h 218364"/>
              <a:gd name="connsiteX7" fmla="*/ 709683 w 791570"/>
              <a:gd name="connsiteY7" fmla="*/ 150125 h 218364"/>
              <a:gd name="connsiteX8" fmla="*/ 750626 w 791570"/>
              <a:gd name="connsiteY8" fmla="*/ 191068 h 218364"/>
              <a:gd name="connsiteX9" fmla="*/ 791570 w 791570"/>
              <a:gd name="connsiteY9" fmla="*/ 218364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1570" h="218364">
                <a:moveTo>
                  <a:pt x="0" y="0"/>
                </a:moveTo>
                <a:cubicBezTo>
                  <a:pt x="31845" y="4549"/>
                  <a:pt x="63885" y="7893"/>
                  <a:pt x="95534" y="13647"/>
                </a:cubicBezTo>
                <a:cubicBezTo>
                  <a:pt x="160255" y="25414"/>
                  <a:pt x="170935" y="39646"/>
                  <a:pt x="245659" y="54591"/>
                </a:cubicBezTo>
                <a:cubicBezTo>
                  <a:pt x="281624" y="61784"/>
                  <a:pt x="318447" y="63690"/>
                  <a:pt x="354841" y="68239"/>
                </a:cubicBezTo>
                <a:cubicBezTo>
                  <a:pt x="466908" y="105592"/>
                  <a:pt x="288892" y="49231"/>
                  <a:pt x="504967" y="95534"/>
                </a:cubicBezTo>
                <a:cubicBezTo>
                  <a:pt x="533100" y="101563"/>
                  <a:pt x="559558" y="113732"/>
                  <a:pt x="586853" y="122830"/>
                </a:cubicBezTo>
                <a:cubicBezTo>
                  <a:pt x="600501" y="127379"/>
                  <a:pt x="613607" y="134112"/>
                  <a:pt x="627797" y="136477"/>
                </a:cubicBezTo>
                <a:lnTo>
                  <a:pt x="709683" y="150125"/>
                </a:lnTo>
                <a:cubicBezTo>
                  <a:pt x="723331" y="163773"/>
                  <a:pt x="735799" y="178712"/>
                  <a:pt x="750626" y="191068"/>
                </a:cubicBezTo>
                <a:cubicBezTo>
                  <a:pt x="763227" y="201569"/>
                  <a:pt x="791570" y="218364"/>
                  <a:pt x="791570" y="21836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1940" y="55308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我眼中的购物车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68110" y="508952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没有刹车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6887845" y="4211955"/>
            <a:ext cx="257810" cy="877570"/>
          </a:xfrm>
          <a:custGeom>
            <a:avLst/>
            <a:gdLst>
              <a:gd name="connisteX0" fmla="*/ 257880 w 257880"/>
              <a:gd name="connsiteY0" fmla="*/ 0 h 877570"/>
              <a:gd name="connisteX1" fmla="*/ 226130 w 257880"/>
              <a:gd name="connsiteY1" fmla="*/ 78105 h 877570"/>
              <a:gd name="connisteX2" fmla="*/ 195015 w 257880"/>
              <a:gd name="connsiteY2" fmla="*/ 172085 h 877570"/>
              <a:gd name="connisteX3" fmla="*/ 179140 w 257880"/>
              <a:gd name="connsiteY3" fmla="*/ 250190 h 877570"/>
              <a:gd name="connisteX4" fmla="*/ 132150 w 257880"/>
              <a:gd name="connsiteY4" fmla="*/ 344805 h 877570"/>
              <a:gd name="connisteX5" fmla="*/ 85160 w 257880"/>
              <a:gd name="connsiteY5" fmla="*/ 422910 h 877570"/>
              <a:gd name="connisteX6" fmla="*/ 54045 w 257880"/>
              <a:gd name="connsiteY6" fmla="*/ 501015 h 877570"/>
              <a:gd name="connisteX7" fmla="*/ 22930 w 257880"/>
              <a:gd name="connsiteY7" fmla="*/ 579755 h 877570"/>
              <a:gd name="connisteX8" fmla="*/ 7055 w 257880"/>
              <a:gd name="connsiteY8" fmla="*/ 673735 h 877570"/>
              <a:gd name="connisteX9" fmla="*/ 7055 w 257880"/>
              <a:gd name="connsiteY9" fmla="*/ 751840 h 877570"/>
              <a:gd name="connisteX10" fmla="*/ 7055 w 257880"/>
              <a:gd name="connsiteY10" fmla="*/ 830580 h 877570"/>
              <a:gd name="connisteX11" fmla="*/ 85160 w 257880"/>
              <a:gd name="connsiteY11" fmla="*/ 877570 h 8775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257881" h="877570">
                <a:moveTo>
                  <a:pt x="257881" y="0"/>
                </a:moveTo>
                <a:cubicBezTo>
                  <a:pt x="252166" y="13970"/>
                  <a:pt x="238831" y="43815"/>
                  <a:pt x="226131" y="78105"/>
                </a:cubicBezTo>
                <a:cubicBezTo>
                  <a:pt x="213431" y="112395"/>
                  <a:pt x="204541" y="137795"/>
                  <a:pt x="195016" y="172085"/>
                </a:cubicBezTo>
                <a:cubicBezTo>
                  <a:pt x="185491" y="206375"/>
                  <a:pt x="191841" y="215900"/>
                  <a:pt x="179141" y="250190"/>
                </a:cubicBezTo>
                <a:cubicBezTo>
                  <a:pt x="166441" y="284480"/>
                  <a:pt x="151201" y="310515"/>
                  <a:pt x="132151" y="344805"/>
                </a:cubicBezTo>
                <a:cubicBezTo>
                  <a:pt x="113101" y="379095"/>
                  <a:pt x="101036" y="391795"/>
                  <a:pt x="85161" y="422910"/>
                </a:cubicBezTo>
                <a:cubicBezTo>
                  <a:pt x="69286" y="454025"/>
                  <a:pt x="66746" y="469900"/>
                  <a:pt x="54046" y="501015"/>
                </a:cubicBezTo>
                <a:cubicBezTo>
                  <a:pt x="41346" y="532130"/>
                  <a:pt x="32456" y="545465"/>
                  <a:pt x="22931" y="579755"/>
                </a:cubicBezTo>
                <a:cubicBezTo>
                  <a:pt x="13406" y="614045"/>
                  <a:pt x="10231" y="639445"/>
                  <a:pt x="7056" y="673735"/>
                </a:cubicBezTo>
                <a:cubicBezTo>
                  <a:pt x="3881" y="708025"/>
                  <a:pt x="7056" y="720725"/>
                  <a:pt x="7056" y="751840"/>
                </a:cubicBezTo>
                <a:cubicBezTo>
                  <a:pt x="7056" y="782955"/>
                  <a:pt x="-8819" y="805180"/>
                  <a:pt x="7056" y="830580"/>
                </a:cubicBezTo>
                <a:cubicBezTo>
                  <a:pt x="22931" y="855980"/>
                  <a:pt x="69286" y="869950"/>
                  <a:pt x="85161" y="87757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220872" y="3002502"/>
            <a:ext cx="982638" cy="150131"/>
          </a:xfrm>
          <a:custGeom>
            <a:avLst/>
            <a:gdLst>
              <a:gd name="connsiteX0" fmla="*/ 982638 w 982638"/>
              <a:gd name="connsiteY0" fmla="*/ 150131 h 150131"/>
              <a:gd name="connsiteX1" fmla="*/ 627797 w 982638"/>
              <a:gd name="connsiteY1" fmla="*/ 136483 h 150131"/>
              <a:gd name="connsiteX2" fmla="*/ 545910 w 982638"/>
              <a:gd name="connsiteY2" fmla="*/ 109188 h 150131"/>
              <a:gd name="connsiteX3" fmla="*/ 450376 w 982638"/>
              <a:gd name="connsiteY3" fmla="*/ 81892 h 150131"/>
              <a:gd name="connsiteX4" fmla="*/ 409432 w 982638"/>
              <a:gd name="connsiteY4" fmla="*/ 68244 h 150131"/>
              <a:gd name="connsiteX5" fmla="*/ 286603 w 982638"/>
              <a:gd name="connsiteY5" fmla="*/ 40949 h 150131"/>
              <a:gd name="connsiteX6" fmla="*/ 0 w 982638"/>
              <a:gd name="connsiteY6" fmla="*/ 5 h 1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638" h="150131">
                <a:moveTo>
                  <a:pt x="982638" y="150131"/>
                </a:moveTo>
                <a:cubicBezTo>
                  <a:pt x="864358" y="145582"/>
                  <a:pt x="745648" y="147531"/>
                  <a:pt x="627797" y="136483"/>
                </a:cubicBezTo>
                <a:cubicBezTo>
                  <a:pt x="599151" y="133797"/>
                  <a:pt x="573206" y="118286"/>
                  <a:pt x="545910" y="109188"/>
                </a:cubicBezTo>
                <a:cubicBezTo>
                  <a:pt x="447726" y="76460"/>
                  <a:pt x="570355" y="116172"/>
                  <a:pt x="450376" y="81892"/>
                </a:cubicBezTo>
                <a:cubicBezTo>
                  <a:pt x="436543" y="77940"/>
                  <a:pt x="423265" y="72196"/>
                  <a:pt x="409432" y="68244"/>
                </a:cubicBezTo>
                <a:cubicBezTo>
                  <a:pt x="375089" y="58432"/>
                  <a:pt x="320363" y="46576"/>
                  <a:pt x="286603" y="40949"/>
                </a:cubicBezTo>
                <a:cubicBezTo>
                  <a:pt x="32430" y="-1414"/>
                  <a:pt x="113334" y="5"/>
                  <a:pt x="0" y="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31179" y="2803112"/>
            <a:ext cx="2003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缝隙过大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59788" y="3467120"/>
            <a:ext cx="402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有些超市需要硬币取用购物车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85060" y="4650740"/>
            <a:ext cx="402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有些超市通道狭窄，购物车不容易通过</a:t>
            </a:r>
          </a:p>
        </p:txBody>
      </p:sp>
      <p:sp>
        <p:nvSpPr>
          <p:cNvPr id="6" name="矩形 5"/>
          <p:cNvSpPr/>
          <p:nvPr/>
        </p:nvSpPr>
        <p:spPr>
          <a:xfrm>
            <a:off x="8147524" y="1983642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zh-CN" altLang="en-US" sz="2400" b="1" dirty="0"/>
              <a:t>没有</a:t>
            </a:r>
            <a:r>
              <a:rPr lang="zh-CN" altLang="ru-RU" sz="2400" b="1" dirty="0" smtClean="0"/>
              <a:t>存放</a:t>
            </a:r>
            <a:r>
              <a:rPr lang="zh-CN" altLang="ru-RU" sz="2400" b="1" dirty="0"/>
              <a:t>贵重物品的空间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 animBg="1"/>
      <p:bldP spid="13" grpId="0"/>
      <p:bldP spid="10" grpId="0" animBg="1"/>
      <p:bldP spid="15" grpId="0"/>
      <p:bldP spid="16" grpId="0"/>
      <p:bldP spid="17" grpId="0"/>
      <p:bldP spid="14" grpId="0" animBg="1"/>
      <p:bldP spid="4" grpId="0"/>
      <p:bldP spid="5" grpId="0" animBg="1"/>
      <p:bldP spid="3" grpId="0" animBg="1"/>
      <p:bldP spid="18" grpId="0"/>
      <p:bldP spid="19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53581" y="815046"/>
            <a:ext cx="56291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在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设计中，如何实现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合理的人机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关系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？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438167" y="1145087"/>
            <a:ext cx="7023564" cy="1403350"/>
            <a:chOff x="51" y="134"/>
            <a:chExt cx="3434" cy="637"/>
          </a:xfrm>
        </p:grpSpPr>
        <p:sp>
          <p:nvSpPr>
            <p:cNvPr id="66564" name="圆角矩形 4"/>
            <p:cNvSpPr>
              <a:spLocks noChangeArrowheads="1"/>
            </p:cNvSpPr>
            <p:nvPr/>
          </p:nvSpPr>
          <p:spPr bwMode="auto">
            <a:xfrm>
              <a:off x="380" y="285"/>
              <a:ext cx="3105" cy="405"/>
            </a:xfrm>
            <a:prstGeom prst="roundRect">
              <a:avLst>
                <a:gd name="adj" fmla="val 16667"/>
              </a:avLst>
            </a:prstGeom>
            <a:solidFill>
              <a:srgbClr val="0062AC"/>
            </a:solidFill>
            <a:ln w="25400">
              <a:solidFill>
                <a:srgbClr val="00B0F0"/>
              </a:solidFill>
              <a:round/>
            </a:ln>
            <a:effectLst>
              <a:outerShdw dist="38100" dir="2700000" algn="ctr" rotWithShape="0">
                <a:srgbClr val="000000">
                  <a:alpha val="35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3323" name="Group 5"/>
            <p:cNvGrpSpPr/>
            <p:nvPr/>
          </p:nvGrpSpPr>
          <p:grpSpPr bwMode="auto">
            <a:xfrm>
              <a:off x="51" y="134"/>
              <a:ext cx="585" cy="637"/>
              <a:chOff x="51" y="134"/>
              <a:chExt cx="585" cy="637"/>
            </a:xfrm>
          </p:grpSpPr>
          <p:pic>
            <p:nvPicPr>
              <p:cNvPr id="13325" name="Picture 2" descr="C:\Documents and Settings\鱼不愚\桌面\3dicon1_zcool.com.cn [转换]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" y="134"/>
                <a:ext cx="585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6" name="TextBox 5"/>
              <p:cNvSpPr txBox="1">
                <a:spLocks noChangeArrowheads="1"/>
              </p:cNvSpPr>
              <p:nvPr/>
            </p:nvSpPr>
            <p:spPr bwMode="auto">
              <a:xfrm>
                <a:off x="122" y="417"/>
                <a:ext cx="472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0070C0"/>
                    </a:solidFill>
                    <a:latin typeface="ClassizismAntiqua" pitchFamily="2" charset="-122"/>
                    <a:ea typeface="华文新魏" panose="02010800040101010101" pitchFamily="2" charset="-122"/>
                  </a:rPr>
                  <a:t>01</a:t>
                </a:r>
                <a:endParaRPr lang="zh-CN" altLang="en-US" sz="2400" dirty="0">
                  <a:solidFill>
                    <a:srgbClr val="0070C0"/>
                  </a:solidFill>
                  <a:latin typeface="ClassizismAntiqua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13324" name="内容占位符 2"/>
            <p:cNvSpPr>
              <a:spLocks noChangeArrowheads="1"/>
            </p:cNvSpPr>
            <p:nvPr/>
          </p:nvSpPr>
          <p:spPr bwMode="auto">
            <a:xfrm>
              <a:off x="758" y="341"/>
              <a:ext cx="272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800" dirty="0">
                  <a:solidFill>
                    <a:schemeClr val="bg1"/>
                  </a:solidFill>
                  <a:latin typeface="汉仪粗宋简" pitchFamily="1" charset="-122"/>
                  <a:ea typeface="汉仪粗宋简" pitchFamily="1" charset="-122"/>
                </a:rPr>
                <a:t>明确设计涉及哪些人机关系</a:t>
              </a:r>
              <a:r>
                <a:rPr lang="zh-CN" altLang="en-US" sz="2400" dirty="0">
                  <a:solidFill>
                    <a:schemeClr val="bg1"/>
                  </a:solidFill>
                  <a:latin typeface="经典特宋简" pitchFamily="1" charset="-122"/>
                  <a:ea typeface="经典特宋简" pitchFamily="1" charset="-122"/>
                </a:rPr>
                <a:t> 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382723" y="5638256"/>
            <a:ext cx="557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注意处理好几个方面的关系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图片 2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1732" y="6152663"/>
            <a:ext cx="610842" cy="62314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3245" y="3709670"/>
            <a:ext cx="1678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人与车筐：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6415" y="4871720"/>
            <a:ext cx="175323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人与车架：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47670" y="2578353"/>
            <a:ext cx="92443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/>
              <a:t>研究人体上肢手臂与手推车把手之间的相互位置关系。保证人在</a:t>
            </a:r>
          </a:p>
          <a:p>
            <a:r>
              <a:rPr lang="zh-CN" altLang="en-US" sz="2400" b="1" dirty="0"/>
              <a:t>购物推车时的舒适度，才能更好地实现人车交互。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31695" y="3709670"/>
            <a:ext cx="90728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ym typeface="+mn-ea"/>
              </a:rPr>
              <a:t>车筐的设计关键是要有合适的大小</a:t>
            </a:r>
            <a:r>
              <a:rPr lang="zh-CN" altLang="en-US" sz="2400" b="1" dirty="0" smtClean="0">
                <a:sym typeface="+mn-ea"/>
              </a:rPr>
              <a:t>和能</a:t>
            </a:r>
            <a:r>
              <a:rPr lang="zh-CN" altLang="en-US" sz="2400" b="1" dirty="0">
                <a:sym typeface="+mn-ea"/>
              </a:rPr>
              <a:t>让人感到舒适的位置。对于一些带</a:t>
            </a:r>
            <a:r>
              <a:rPr lang="zh-CN" altLang="en-US" sz="2400" b="1" dirty="0" smtClean="0">
                <a:sym typeface="+mn-ea"/>
              </a:rPr>
              <a:t>孩子购物</a:t>
            </a:r>
            <a:r>
              <a:rPr lang="zh-CN" altLang="en-US" sz="2400" b="1" dirty="0">
                <a:sym typeface="+mn-ea"/>
              </a:rPr>
              <a:t>的购物群体，还要满足能够保证</a:t>
            </a:r>
            <a:r>
              <a:rPr lang="zh-CN" altLang="en-US" sz="2400" b="1" dirty="0" smtClean="0">
                <a:sym typeface="+mn-ea"/>
              </a:rPr>
              <a:t>孩子安全</a:t>
            </a:r>
            <a:r>
              <a:rPr lang="zh-CN" altLang="en-US" sz="2400" b="1" dirty="0">
                <a:sym typeface="+mn-ea"/>
              </a:rPr>
              <a:t>的需要</a:t>
            </a:r>
            <a:r>
              <a:rPr lang="zh-CN" altLang="en-US" sz="2400" b="1" dirty="0" smtClean="0">
                <a:sym typeface="+mn-ea"/>
              </a:rPr>
              <a:t>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242185" y="4871720"/>
            <a:ext cx="98304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车架是用来安装车轮和支撑车筐的部件。 车架下面装上车轮能够让人轻松自然地推动手推车前进；同时车架上面安装上车筐使人在选取商品时能够有一个好的舒适感。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59" y="17337"/>
            <a:ext cx="2075619" cy="27598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315" y="2777162"/>
            <a:ext cx="289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人上肢手臂与车把：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2183642" y="163773"/>
            <a:ext cx="1119116" cy="341194"/>
          </a:xfrm>
          <a:custGeom>
            <a:avLst/>
            <a:gdLst>
              <a:gd name="connsiteX0" fmla="*/ 0 w 1119116"/>
              <a:gd name="connsiteY0" fmla="*/ 0 h 341194"/>
              <a:gd name="connsiteX1" fmla="*/ 245659 w 1119116"/>
              <a:gd name="connsiteY1" fmla="*/ 54591 h 341194"/>
              <a:gd name="connsiteX2" fmla="*/ 286603 w 1119116"/>
              <a:gd name="connsiteY2" fmla="*/ 68239 h 341194"/>
              <a:gd name="connsiteX3" fmla="*/ 423080 w 1119116"/>
              <a:gd name="connsiteY3" fmla="*/ 81887 h 341194"/>
              <a:gd name="connsiteX4" fmla="*/ 559558 w 1119116"/>
              <a:gd name="connsiteY4" fmla="*/ 109182 h 341194"/>
              <a:gd name="connsiteX5" fmla="*/ 600501 w 1119116"/>
              <a:gd name="connsiteY5" fmla="*/ 136478 h 341194"/>
              <a:gd name="connsiteX6" fmla="*/ 655092 w 1119116"/>
              <a:gd name="connsiteY6" fmla="*/ 150126 h 341194"/>
              <a:gd name="connsiteX7" fmla="*/ 914400 w 1119116"/>
              <a:gd name="connsiteY7" fmla="*/ 177421 h 341194"/>
              <a:gd name="connsiteX8" fmla="*/ 968991 w 1119116"/>
              <a:gd name="connsiteY8" fmla="*/ 191069 h 341194"/>
              <a:gd name="connsiteX9" fmla="*/ 1064525 w 1119116"/>
              <a:gd name="connsiteY9" fmla="*/ 272955 h 341194"/>
              <a:gd name="connsiteX10" fmla="*/ 1119116 w 1119116"/>
              <a:gd name="connsiteY10" fmla="*/ 341194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116" h="341194">
                <a:moveTo>
                  <a:pt x="0" y="0"/>
                </a:moveTo>
                <a:cubicBezTo>
                  <a:pt x="159363" y="53122"/>
                  <a:pt x="5469" y="6554"/>
                  <a:pt x="245659" y="54591"/>
                </a:cubicBezTo>
                <a:cubicBezTo>
                  <a:pt x="259766" y="57412"/>
                  <a:pt x="272384" y="66051"/>
                  <a:pt x="286603" y="68239"/>
                </a:cubicBezTo>
                <a:cubicBezTo>
                  <a:pt x="331791" y="75191"/>
                  <a:pt x="377714" y="76216"/>
                  <a:pt x="423080" y="81887"/>
                </a:cubicBezTo>
                <a:cubicBezTo>
                  <a:pt x="490014" y="90254"/>
                  <a:pt x="500798" y="94492"/>
                  <a:pt x="559558" y="109182"/>
                </a:cubicBezTo>
                <a:cubicBezTo>
                  <a:pt x="573206" y="118281"/>
                  <a:pt x="585425" y="130017"/>
                  <a:pt x="600501" y="136478"/>
                </a:cubicBezTo>
                <a:cubicBezTo>
                  <a:pt x="617741" y="143867"/>
                  <a:pt x="636492" y="147700"/>
                  <a:pt x="655092" y="150126"/>
                </a:cubicBezTo>
                <a:cubicBezTo>
                  <a:pt x="741276" y="161367"/>
                  <a:pt x="827964" y="168323"/>
                  <a:pt x="914400" y="177421"/>
                </a:cubicBezTo>
                <a:cubicBezTo>
                  <a:pt x="932597" y="181970"/>
                  <a:pt x="952214" y="182681"/>
                  <a:pt x="968991" y="191069"/>
                </a:cubicBezTo>
                <a:cubicBezTo>
                  <a:pt x="994810" y="203978"/>
                  <a:pt x="1045014" y="249542"/>
                  <a:pt x="1064525" y="272955"/>
                </a:cubicBezTo>
                <a:cubicBezTo>
                  <a:pt x="1150607" y="376254"/>
                  <a:pt x="1039707" y="261785"/>
                  <a:pt x="1119116" y="34119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38004" y="470987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车把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7166" y="44571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车筐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92648" y="1875176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车架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24" grpId="0"/>
      <p:bldP spid="25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20568"/>
            <a:ext cx="56291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在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设计中，如何实现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合理的人机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关系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？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421197" y="591964"/>
            <a:ext cx="5537955" cy="580183"/>
            <a:chOff x="51" y="134"/>
            <a:chExt cx="3445" cy="637"/>
          </a:xfrm>
        </p:grpSpPr>
        <p:sp>
          <p:nvSpPr>
            <p:cNvPr id="66564" name="圆角矩形 4"/>
            <p:cNvSpPr>
              <a:spLocks noChangeArrowheads="1"/>
            </p:cNvSpPr>
            <p:nvPr/>
          </p:nvSpPr>
          <p:spPr bwMode="auto">
            <a:xfrm>
              <a:off x="380" y="285"/>
              <a:ext cx="3105" cy="405"/>
            </a:xfrm>
            <a:prstGeom prst="roundRect">
              <a:avLst>
                <a:gd name="adj" fmla="val 16667"/>
              </a:avLst>
            </a:prstGeom>
            <a:solidFill>
              <a:srgbClr val="0062AC"/>
            </a:solidFill>
            <a:ln w="25400">
              <a:solidFill>
                <a:srgbClr val="00B0F0"/>
              </a:solidFill>
              <a:round/>
            </a:ln>
            <a:effectLst>
              <a:outerShdw dist="38100" dir="2700000" algn="ctr" rotWithShape="0">
                <a:srgbClr val="000000">
                  <a:alpha val="35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3323" name="Group 5"/>
            <p:cNvGrpSpPr/>
            <p:nvPr/>
          </p:nvGrpSpPr>
          <p:grpSpPr bwMode="auto">
            <a:xfrm>
              <a:off x="51" y="134"/>
              <a:ext cx="330" cy="637"/>
              <a:chOff x="51" y="134"/>
              <a:chExt cx="330" cy="637"/>
            </a:xfrm>
          </p:grpSpPr>
          <p:pic>
            <p:nvPicPr>
              <p:cNvPr id="13325" name="Picture 2" descr="C:\Documents and Settings\鱼不愚\桌面\3dicon1_zcool.com.cn [转换]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" y="134"/>
                <a:ext cx="329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6" name="TextBox 5"/>
              <p:cNvSpPr txBox="1">
                <a:spLocks noChangeArrowheads="1"/>
              </p:cNvSpPr>
              <p:nvPr/>
            </p:nvSpPr>
            <p:spPr bwMode="auto">
              <a:xfrm>
                <a:off x="51" y="234"/>
                <a:ext cx="330" cy="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0070C0"/>
                    </a:solidFill>
                    <a:latin typeface="ClassizismAntiqua" pitchFamily="2" charset="-122"/>
                    <a:ea typeface="华文新魏" panose="02010800040101010101" pitchFamily="2" charset="-122"/>
                  </a:rPr>
                  <a:t>01</a:t>
                </a:r>
                <a:endParaRPr lang="zh-CN" altLang="en-US" sz="2400" dirty="0">
                  <a:solidFill>
                    <a:srgbClr val="0070C0"/>
                  </a:solidFill>
                  <a:latin typeface="ClassizismAntiqua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13324" name="内容占位符 2"/>
            <p:cNvSpPr>
              <a:spLocks noChangeArrowheads="1"/>
            </p:cNvSpPr>
            <p:nvPr/>
          </p:nvSpPr>
          <p:spPr bwMode="auto">
            <a:xfrm>
              <a:off x="769" y="171"/>
              <a:ext cx="272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800" dirty="0">
                  <a:solidFill>
                    <a:schemeClr val="bg1"/>
                  </a:solidFill>
                  <a:latin typeface="汉仪粗宋简" pitchFamily="1" charset="-122"/>
                  <a:ea typeface="汉仪粗宋简" pitchFamily="1" charset="-122"/>
                </a:rPr>
                <a:t>明确设计涉及哪些人机关系</a:t>
              </a:r>
              <a:r>
                <a:rPr lang="zh-CN" altLang="en-US" sz="2400" dirty="0">
                  <a:solidFill>
                    <a:schemeClr val="bg1"/>
                  </a:solidFill>
                  <a:latin typeface="经典特宋简" pitchFamily="1" charset="-122"/>
                  <a:ea typeface="经典特宋简" pitchFamily="1" charset="-122"/>
                </a:rPr>
                <a:t> </a:t>
              </a: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4667499" y="828684"/>
            <a:ext cx="7099654" cy="1570136"/>
            <a:chOff x="49" y="100"/>
            <a:chExt cx="3436" cy="633"/>
          </a:xfrm>
        </p:grpSpPr>
        <p:sp>
          <p:nvSpPr>
            <p:cNvPr id="66570" name="圆角矩形 4"/>
            <p:cNvSpPr>
              <a:spLocks noChangeArrowheads="1"/>
            </p:cNvSpPr>
            <p:nvPr/>
          </p:nvSpPr>
          <p:spPr bwMode="auto">
            <a:xfrm>
              <a:off x="380" y="285"/>
              <a:ext cx="3105" cy="405"/>
            </a:xfrm>
            <a:prstGeom prst="roundRect">
              <a:avLst>
                <a:gd name="adj" fmla="val 16667"/>
              </a:avLst>
            </a:prstGeom>
            <a:solidFill>
              <a:srgbClr val="0062AC"/>
            </a:solidFill>
            <a:ln w="25400">
              <a:solidFill>
                <a:srgbClr val="00B0F0"/>
              </a:solidFill>
              <a:round/>
            </a:ln>
            <a:effectLst>
              <a:outerShdw dist="38100" dir="2700000" algn="ctr" rotWithShape="0">
                <a:srgbClr val="000000">
                  <a:alpha val="35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3318" name="Group 11"/>
            <p:cNvGrpSpPr/>
            <p:nvPr/>
          </p:nvGrpSpPr>
          <p:grpSpPr bwMode="auto">
            <a:xfrm>
              <a:off x="49" y="100"/>
              <a:ext cx="581" cy="633"/>
              <a:chOff x="49" y="100"/>
              <a:chExt cx="581" cy="633"/>
            </a:xfrm>
          </p:grpSpPr>
          <p:pic>
            <p:nvPicPr>
              <p:cNvPr id="13320" name="Picture 2" descr="C:\Documents and Settings\鱼不愚\桌面\3dicon1_zcool.com.cn [转换]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" y="100"/>
                <a:ext cx="581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1" name="TextBox 5"/>
              <p:cNvSpPr txBox="1">
                <a:spLocks noChangeArrowheads="1"/>
              </p:cNvSpPr>
              <p:nvPr/>
            </p:nvSpPr>
            <p:spPr bwMode="auto">
              <a:xfrm>
                <a:off x="126" y="406"/>
                <a:ext cx="47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rgbClr val="0070C0"/>
                    </a:solidFill>
                    <a:latin typeface="ClassizismAntiqua" pitchFamily="2" charset="-122"/>
                    <a:ea typeface="华文新魏" panose="02010800040101010101" pitchFamily="2" charset="-122"/>
                  </a:rPr>
                  <a:t>02</a:t>
                </a:r>
                <a:endParaRPr lang="zh-CN" altLang="en-US" sz="2400" dirty="0">
                  <a:solidFill>
                    <a:srgbClr val="0070C0"/>
                  </a:solidFill>
                  <a:latin typeface="ClassizismAntiqua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13319" name="内容占位符 2"/>
            <p:cNvSpPr>
              <a:spLocks noChangeArrowheads="1"/>
            </p:cNvSpPr>
            <p:nvPr/>
          </p:nvSpPr>
          <p:spPr bwMode="auto">
            <a:xfrm>
              <a:off x="622" y="280"/>
              <a:ext cx="272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800" dirty="0">
                  <a:solidFill>
                    <a:schemeClr val="bg1"/>
                  </a:solidFill>
                  <a:latin typeface="汉仪粗宋简" pitchFamily="1" charset="-122"/>
                  <a:ea typeface="汉仪粗宋简" pitchFamily="1" charset="-122"/>
                </a:rPr>
                <a:t>考虑这些人机关系涉及哪些因素和技术指标</a:t>
              </a:r>
              <a:r>
                <a:rPr lang="zh-CN" altLang="en-US" sz="2400" dirty="0">
                  <a:solidFill>
                    <a:schemeClr val="bg1"/>
                  </a:solidFill>
                  <a:latin typeface="经典特宋简" pitchFamily="1" charset="-122"/>
                  <a:ea typeface="经典特宋简" pitchFamily="1" charset="-122"/>
                </a:rPr>
                <a:t> 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382723" y="5638256"/>
            <a:ext cx="557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注意处理好几个方面的关系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图片 2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1732" y="6152663"/>
            <a:ext cx="610842" cy="62314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52428" y="2636477"/>
            <a:ext cx="1113746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、人体的尺寸：身高、肩高、肩宽、手臂长、手掌长等。</a:t>
            </a:r>
            <a:endParaRPr lang="zh-CN" altLang="en-US" sz="2400" b="1" dirty="0"/>
          </a:p>
        </p:txBody>
      </p:sp>
      <p:sp>
        <p:nvSpPr>
          <p:cNvPr id="29" name="标题 2"/>
          <p:cNvSpPr>
            <a:spLocks noGrp="1"/>
          </p:cNvSpPr>
          <p:nvPr>
            <p:ph type="title"/>
          </p:nvPr>
        </p:nvSpPr>
        <p:spPr>
          <a:xfrm>
            <a:off x="752475" y="3161665"/>
            <a:ext cx="6490970" cy="828675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、手臂的活动范围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752532" y="4068583"/>
            <a:ext cx="7699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、手</a:t>
            </a:r>
            <a:r>
              <a:rPr lang="zh-CN" altLang="en-US" sz="2400" dirty="0"/>
              <a:t>的运动生理特征：手的操作力  一般成年男子的瞬时最大拉力约为</a:t>
            </a:r>
            <a:r>
              <a:rPr lang="en-US" altLang="zh-CN" sz="2400" dirty="0"/>
              <a:t>700N</a:t>
            </a:r>
            <a:r>
              <a:rPr lang="zh-CN" altLang="en-US" sz="2400" dirty="0"/>
              <a:t>，女子约为</a:t>
            </a:r>
            <a:r>
              <a:rPr lang="en-US" altLang="zh-CN" sz="2400" dirty="0"/>
              <a:t>380N</a:t>
            </a:r>
            <a:r>
              <a:rPr lang="zh-CN" altLang="en-US" sz="2400" dirty="0"/>
              <a:t>，男子瞬时的最大握力约为</a:t>
            </a:r>
            <a:r>
              <a:rPr lang="en-US" altLang="zh-CN" sz="2400" dirty="0"/>
              <a:t>560N</a:t>
            </a:r>
            <a:r>
              <a:rPr lang="zh-CN" altLang="en-US" sz="2400" dirty="0"/>
              <a:t>，女子约为</a:t>
            </a:r>
            <a:r>
              <a:rPr lang="en-US" altLang="zh-CN" sz="2400" dirty="0"/>
              <a:t>310N</a:t>
            </a:r>
            <a:r>
              <a:rPr lang="zh-CN" altLang="en-US" sz="2400" dirty="0"/>
              <a:t>。</a:t>
            </a:r>
          </a:p>
          <a:p>
            <a:endParaRPr lang="zh-CN" altLang="en-US" sz="24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/>
          <p:cNvSpPr>
            <a:spLocks noChangeArrowheads="1"/>
          </p:cNvSpPr>
          <p:nvPr/>
        </p:nvSpPr>
        <p:spPr bwMode="auto">
          <a:xfrm>
            <a:off x="2276158" y="5267644"/>
            <a:ext cx="2163762" cy="1023937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Group 17"/>
          <p:cNvGrpSpPr/>
          <p:nvPr/>
        </p:nvGrpSpPr>
        <p:grpSpPr bwMode="auto">
          <a:xfrm>
            <a:off x="4679634" y="1545800"/>
            <a:ext cx="2166937" cy="4745780"/>
            <a:chOff x="0" y="3"/>
            <a:chExt cx="1365" cy="2539"/>
          </a:xfrm>
        </p:grpSpPr>
        <p:sp>
          <p:nvSpPr>
            <p:cNvPr id="14383" name="AutoShape 18"/>
            <p:cNvSpPr>
              <a:spLocks noChangeArrowheads="1"/>
            </p:cNvSpPr>
            <p:nvPr/>
          </p:nvSpPr>
          <p:spPr bwMode="auto">
            <a:xfrm>
              <a:off x="0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4" name="AutoShape 19"/>
            <p:cNvSpPr>
              <a:spLocks noChangeArrowheads="1"/>
            </p:cNvSpPr>
            <p:nvPr/>
          </p:nvSpPr>
          <p:spPr bwMode="auto">
            <a:xfrm>
              <a:off x="21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5" name="AutoShape 20"/>
            <p:cNvSpPr>
              <a:spLocks noChangeArrowheads="1"/>
            </p:cNvSpPr>
            <p:nvPr/>
          </p:nvSpPr>
          <p:spPr bwMode="auto">
            <a:xfrm>
              <a:off x="32" y="149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6" name="AutoShape 21"/>
            <p:cNvSpPr>
              <a:spLocks noChangeArrowheads="1"/>
            </p:cNvSpPr>
            <p:nvPr/>
          </p:nvSpPr>
          <p:spPr bwMode="auto">
            <a:xfrm>
              <a:off x="32" y="21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7" name="Oval 22"/>
            <p:cNvSpPr>
              <a:spLocks noChangeArrowheads="1"/>
            </p:cNvSpPr>
            <p:nvPr/>
          </p:nvSpPr>
          <p:spPr bwMode="auto">
            <a:xfrm>
              <a:off x="469" y="64"/>
              <a:ext cx="405" cy="27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8" name="Oval 23"/>
            <p:cNvSpPr>
              <a:spLocks noChangeArrowheads="1"/>
            </p:cNvSpPr>
            <p:nvPr/>
          </p:nvSpPr>
          <p:spPr bwMode="auto">
            <a:xfrm>
              <a:off x="473" y="3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9" name="Oval 24"/>
            <p:cNvSpPr>
              <a:spLocks noChangeArrowheads="1"/>
            </p:cNvSpPr>
            <p:nvPr/>
          </p:nvSpPr>
          <p:spPr bwMode="auto">
            <a:xfrm>
              <a:off x="478" y="5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0" name="Oval 25"/>
            <p:cNvSpPr>
              <a:spLocks noChangeArrowheads="1"/>
            </p:cNvSpPr>
            <p:nvPr/>
          </p:nvSpPr>
          <p:spPr bwMode="auto">
            <a:xfrm>
              <a:off x="482" y="9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1" name="Oval 26"/>
            <p:cNvSpPr>
              <a:spLocks noChangeArrowheads="1"/>
            </p:cNvSpPr>
            <p:nvPr/>
          </p:nvSpPr>
          <p:spPr bwMode="auto">
            <a:xfrm>
              <a:off x="504" y="19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2" name="Text Box 27"/>
            <p:cNvSpPr txBox="1">
              <a:spLocks noChangeArrowheads="1"/>
            </p:cNvSpPr>
            <p:nvPr/>
          </p:nvSpPr>
          <p:spPr bwMode="auto">
            <a:xfrm>
              <a:off x="555" y="58"/>
              <a:ext cx="22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00"/>
                  </a:solidFill>
                  <a:ea typeface="宋体" panose="02010600030101010101" pitchFamily="2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48" y="480"/>
              <a:ext cx="1296" cy="5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静态的人与动态的人</a:t>
              </a:r>
            </a:p>
          </p:txBody>
        </p:sp>
        <p:sp>
          <p:nvSpPr>
            <p:cNvPr id="14394" name="AutoShape 29"/>
            <p:cNvSpPr>
              <a:spLocks noChangeArrowheads="1"/>
            </p:cNvSpPr>
            <p:nvPr/>
          </p:nvSpPr>
          <p:spPr bwMode="auto">
            <a:xfrm>
              <a:off x="2" y="199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5" name="AutoShape 30"/>
            <p:cNvSpPr>
              <a:spLocks noChangeArrowheads="1"/>
            </p:cNvSpPr>
            <p:nvPr/>
          </p:nvSpPr>
          <p:spPr bwMode="auto">
            <a:xfrm>
              <a:off x="30" y="2009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4343" name="AutoShape 34"/>
          <p:cNvSpPr>
            <a:spLocks noChangeArrowheads="1"/>
          </p:cNvSpPr>
          <p:nvPr/>
        </p:nvSpPr>
        <p:spPr bwMode="auto">
          <a:xfrm>
            <a:off x="7008178" y="4359276"/>
            <a:ext cx="2068512" cy="835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8" name="AutoShape 44"/>
          <p:cNvSpPr>
            <a:spLocks noChangeArrowheads="1"/>
          </p:cNvSpPr>
          <p:nvPr/>
        </p:nvSpPr>
        <p:spPr bwMode="auto">
          <a:xfrm>
            <a:off x="7126924" y="5267644"/>
            <a:ext cx="2162175" cy="1023937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99BA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7005955" y="1579245"/>
            <a:ext cx="2283460" cy="4655820"/>
            <a:chOff x="11033" y="2487"/>
            <a:chExt cx="3596" cy="7332"/>
          </a:xfrm>
        </p:grpSpPr>
        <p:sp>
          <p:nvSpPr>
            <p:cNvPr id="14341" name="AutoShape 32"/>
            <p:cNvSpPr>
              <a:spLocks noChangeArrowheads="1"/>
            </p:cNvSpPr>
            <p:nvPr/>
          </p:nvSpPr>
          <p:spPr bwMode="auto">
            <a:xfrm>
              <a:off x="11033" y="3023"/>
              <a:ext cx="3405" cy="53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033" y="2487"/>
              <a:ext cx="3596" cy="7332"/>
              <a:chOff x="9749" y="2421"/>
              <a:chExt cx="3596" cy="7332"/>
            </a:xfrm>
          </p:grpSpPr>
          <p:grpSp>
            <p:nvGrpSpPr>
              <p:cNvPr id="14345" name="Group 36"/>
              <p:cNvGrpSpPr/>
              <p:nvPr/>
            </p:nvGrpSpPr>
            <p:grpSpPr bwMode="auto">
              <a:xfrm>
                <a:off x="10895" y="2461"/>
                <a:ext cx="1010" cy="1155"/>
                <a:chOff x="0" y="5"/>
                <a:chExt cx="668" cy="647"/>
              </a:xfrm>
            </p:grpSpPr>
            <p:sp>
              <p:nvSpPr>
                <p:cNvPr id="14378" name="Oval 37"/>
                <p:cNvSpPr>
                  <a:spLocks noChangeArrowheads="1"/>
                </p:cNvSpPr>
                <p:nvPr/>
              </p:nvSpPr>
              <p:spPr bwMode="auto">
                <a:xfrm>
                  <a:off x="0" y="105"/>
                  <a:ext cx="668" cy="4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79" name="Oval 38"/>
                <p:cNvSpPr>
                  <a:spLocks noChangeArrowheads="1"/>
                </p:cNvSpPr>
                <p:nvPr/>
              </p:nvSpPr>
              <p:spPr bwMode="auto">
                <a:xfrm>
                  <a:off x="7" y="5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80" name="Oval 39"/>
                <p:cNvSpPr>
                  <a:spLocks noChangeArrowheads="1"/>
                </p:cNvSpPr>
                <p:nvPr/>
              </p:nvSpPr>
              <p:spPr bwMode="auto">
                <a:xfrm>
                  <a:off x="15" y="9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81" name="Oval 40"/>
                <p:cNvSpPr>
                  <a:spLocks noChangeArrowheads="1"/>
                </p:cNvSpPr>
                <p:nvPr/>
              </p:nvSpPr>
              <p:spPr bwMode="auto">
                <a:xfrm>
                  <a:off x="22" y="15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82" name="Oval 41"/>
                <p:cNvSpPr>
                  <a:spLocks noChangeArrowheads="1"/>
                </p:cNvSpPr>
                <p:nvPr/>
              </p:nvSpPr>
              <p:spPr bwMode="auto">
                <a:xfrm>
                  <a:off x="57" y="31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9749" y="2421"/>
                <a:ext cx="3596" cy="7332"/>
                <a:chOff x="9749" y="2421"/>
                <a:chExt cx="3596" cy="7332"/>
              </a:xfrm>
            </p:grpSpPr>
            <p:sp>
              <p:nvSpPr>
                <p:cNvPr id="14342" name="AutoShape 33"/>
                <p:cNvSpPr>
                  <a:spLocks noChangeArrowheads="1"/>
                </p:cNvSpPr>
                <p:nvPr/>
              </p:nvSpPr>
              <p:spPr bwMode="auto">
                <a:xfrm>
                  <a:off x="9749" y="3038"/>
                  <a:ext cx="3303" cy="5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9E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44" name="AutoShape 35"/>
                <p:cNvSpPr>
                  <a:spLocks noChangeArrowheads="1"/>
                </p:cNvSpPr>
                <p:nvPr/>
              </p:nvSpPr>
              <p:spPr bwMode="auto">
                <a:xfrm>
                  <a:off x="9803" y="3080"/>
                  <a:ext cx="3257" cy="13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5CC"/>
                    </a:gs>
                    <a:gs pos="100000">
                      <a:srgbClr val="E9E06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4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153" y="2421"/>
                  <a:ext cx="557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algn="ctr"/>
                  <a:r>
                    <a:rPr lang="en-US" altLang="zh-CN" sz="2400">
                      <a:solidFill>
                        <a:srgbClr val="000000"/>
                      </a:solidFill>
                      <a:ea typeface="宋体" panose="02010600030101010101" pitchFamily="2" charset="-122"/>
                    </a:rPr>
                    <a:t>3</a:t>
                  </a:r>
                  <a:endParaRPr lang="en-US" altLang="zh-CN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2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940" y="3700"/>
                  <a:ext cx="3238" cy="2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zh-CN" altLang="en-US" sz="28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rPr>
                    <a:t>人的生理需求与心理需求</a:t>
                  </a:r>
                </a:p>
              </p:txBody>
            </p:sp>
            <p:sp>
              <p:nvSpPr>
                <p:cNvPr id="14349" name="AutoShape 45"/>
                <p:cNvSpPr>
                  <a:spLocks noChangeArrowheads="1"/>
                </p:cNvSpPr>
                <p:nvPr/>
              </p:nvSpPr>
              <p:spPr bwMode="auto">
                <a:xfrm>
                  <a:off x="10088" y="8318"/>
                  <a:ext cx="3257" cy="143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8DAD4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</p:grpSp>
      <p:grpSp>
        <p:nvGrpSpPr>
          <p:cNvPr id="4" name="Group 46"/>
          <p:cNvGrpSpPr/>
          <p:nvPr/>
        </p:nvGrpSpPr>
        <p:grpSpPr bwMode="auto">
          <a:xfrm>
            <a:off x="9513570" y="1575010"/>
            <a:ext cx="2171700" cy="4745780"/>
            <a:chOff x="0" y="3"/>
            <a:chExt cx="1367" cy="2539"/>
          </a:xfrm>
        </p:grpSpPr>
        <p:sp>
          <p:nvSpPr>
            <p:cNvPr id="14364" name="AutoShape 47"/>
            <p:cNvSpPr>
              <a:spLocks noChangeArrowheads="1"/>
            </p:cNvSpPr>
            <p:nvPr/>
          </p:nvSpPr>
          <p:spPr bwMode="auto">
            <a:xfrm>
              <a:off x="0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5" name="AutoShape 48"/>
            <p:cNvSpPr>
              <a:spLocks noChangeArrowheads="1"/>
            </p:cNvSpPr>
            <p:nvPr/>
          </p:nvSpPr>
          <p:spPr bwMode="auto">
            <a:xfrm>
              <a:off x="21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6" name="AutoShape 49"/>
            <p:cNvSpPr>
              <a:spLocks noChangeArrowheads="1"/>
            </p:cNvSpPr>
            <p:nvPr/>
          </p:nvSpPr>
          <p:spPr bwMode="auto">
            <a:xfrm>
              <a:off x="32" y="149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32" y="21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8" name="AutoShape 51"/>
            <p:cNvSpPr>
              <a:spLocks noChangeArrowheads="1"/>
            </p:cNvSpPr>
            <p:nvPr/>
          </p:nvSpPr>
          <p:spPr bwMode="auto">
            <a:xfrm>
              <a:off x="4" y="199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9" name="AutoShape 52"/>
            <p:cNvSpPr>
              <a:spLocks noChangeArrowheads="1"/>
            </p:cNvSpPr>
            <p:nvPr/>
          </p:nvSpPr>
          <p:spPr bwMode="auto">
            <a:xfrm>
              <a:off x="32" y="2009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4370" name="Group 53"/>
            <p:cNvGrpSpPr/>
            <p:nvPr/>
          </p:nvGrpSpPr>
          <p:grpSpPr bwMode="auto">
            <a:xfrm>
              <a:off x="469" y="3"/>
              <a:ext cx="405" cy="392"/>
              <a:chOff x="0" y="5"/>
              <a:chExt cx="668" cy="647"/>
            </a:xfrm>
          </p:grpSpPr>
          <p:sp>
            <p:nvSpPr>
              <p:cNvPr id="14373" name="Oval 54"/>
              <p:cNvSpPr>
                <a:spLocks noChangeArrowheads="1"/>
              </p:cNvSpPr>
              <p:nvPr/>
            </p:nvSpPr>
            <p:spPr bwMode="auto">
              <a:xfrm>
                <a:off x="0" y="105"/>
                <a:ext cx="668" cy="45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74" name="Oval 55"/>
              <p:cNvSpPr>
                <a:spLocks noChangeArrowheads="1"/>
              </p:cNvSpPr>
              <p:nvPr/>
            </p:nvSpPr>
            <p:spPr bwMode="auto">
              <a:xfrm>
                <a:off x="7" y="5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75" name="Oval 56"/>
              <p:cNvSpPr>
                <a:spLocks noChangeArrowheads="1"/>
              </p:cNvSpPr>
              <p:nvPr/>
            </p:nvSpPr>
            <p:spPr bwMode="auto">
              <a:xfrm>
                <a:off x="15" y="9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76" name="Oval 57"/>
              <p:cNvSpPr>
                <a:spLocks noChangeArrowheads="1"/>
              </p:cNvSpPr>
              <p:nvPr/>
            </p:nvSpPr>
            <p:spPr bwMode="auto">
              <a:xfrm>
                <a:off x="22" y="15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77" name="Oval 58"/>
              <p:cNvSpPr>
                <a:spLocks noChangeArrowheads="1"/>
              </p:cNvSpPr>
              <p:nvPr/>
            </p:nvSpPr>
            <p:spPr bwMode="auto">
              <a:xfrm>
                <a:off x="57" y="31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4371" name="Text Box 59"/>
            <p:cNvSpPr txBox="1">
              <a:spLocks noChangeArrowheads="1"/>
            </p:cNvSpPr>
            <p:nvPr/>
          </p:nvSpPr>
          <p:spPr bwMode="auto">
            <a:xfrm>
              <a:off x="555" y="58"/>
              <a:ext cx="22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00"/>
                  </a:solidFill>
                  <a:ea typeface="宋体" panose="02010600030101010101" pitchFamily="2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48" y="480"/>
              <a:ext cx="1296" cy="2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信息的交互</a:t>
              </a:r>
              <a:endParaRPr lang="zh-CN" altLang="en-US" sz="2800">
                <a:solidFill>
                  <a:srgbClr val="FAA90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298700" y="1501140"/>
            <a:ext cx="2162810" cy="4721860"/>
            <a:chOff x="3620" y="2364"/>
            <a:chExt cx="3406" cy="7436"/>
          </a:xfrm>
        </p:grpSpPr>
        <p:sp>
          <p:nvSpPr>
            <p:cNvPr id="14353" name="AutoShape 3"/>
            <p:cNvSpPr>
              <a:spLocks noChangeArrowheads="1"/>
            </p:cNvSpPr>
            <p:nvPr/>
          </p:nvSpPr>
          <p:spPr bwMode="auto">
            <a:xfrm>
              <a:off x="3620" y="3052"/>
              <a:ext cx="3407" cy="53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rgbClr val="FFFF66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620" y="2364"/>
              <a:ext cx="3324" cy="7436"/>
              <a:chOff x="3620" y="2364"/>
              <a:chExt cx="3324" cy="7436"/>
            </a:xfrm>
          </p:grpSpPr>
          <p:sp>
            <p:nvSpPr>
              <p:cNvPr id="14339" name="AutoShape 8"/>
              <p:cNvSpPr>
                <a:spLocks noChangeArrowheads="1"/>
              </p:cNvSpPr>
              <p:nvPr/>
            </p:nvSpPr>
            <p:spPr bwMode="auto">
              <a:xfrm>
                <a:off x="3659" y="8365"/>
                <a:ext cx="3260" cy="143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DAFD4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54" name="AutoShape 6"/>
              <p:cNvSpPr>
                <a:spLocks noChangeArrowheads="1"/>
              </p:cNvSpPr>
              <p:nvPr/>
            </p:nvSpPr>
            <p:spPr bwMode="auto">
              <a:xfrm>
                <a:off x="3620" y="3023"/>
                <a:ext cx="3260" cy="13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55" name="AutoShape 5"/>
              <p:cNvSpPr>
                <a:spLocks noChangeArrowheads="1"/>
              </p:cNvSpPr>
              <p:nvPr/>
            </p:nvSpPr>
            <p:spPr bwMode="auto">
              <a:xfrm>
                <a:off x="3620" y="6838"/>
                <a:ext cx="3260" cy="13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4356" name="Group 9"/>
              <p:cNvGrpSpPr/>
              <p:nvPr/>
            </p:nvGrpSpPr>
            <p:grpSpPr bwMode="auto">
              <a:xfrm>
                <a:off x="4719" y="2364"/>
                <a:ext cx="1060" cy="1205"/>
                <a:chOff x="570" y="-50"/>
                <a:chExt cx="699" cy="675"/>
              </a:xfrm>
            </p:grpSpPr>
            <p:sp>
              <p:nvSpPr>
                <p:cNvPr id="14359" name="Oval 10"/>
                <p:cNvSpPr>
                  <a:spLocks noChangeArrowheads="1"/>
                </p:cNvSpPr>
                <p:nvPr/>
              </p:nvSpPr>
              <p:spPr bwMode="auto">
                <a:xfrm>
                  <a:off x="570" y="90"/>
                  <a:ext cx="666" cy="4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0" name="Oval 11"/>
                <p:cNvSpPr>
                  <a:spLocks noChangeArrowheads="1"/>
                </p:cNvSpPr>
                <p:nvPr/>
              </p:nvSpPr>
              <p:spPr bwMode="auto">
                <a:xfrm>
                  <a:off x="623" y="-50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1" name="Oval 12"/>
                <p:cNvSpPr>
                  <a:spLocks noChangeArrowheads="1"/>
                </p:cNvSpPr>
                <p:nvPr/>
              </p:nvSpPr>
              <p:spPr bwMode="auto">
                <a:xfrm>
                  <a:off x="605" y="-6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2" name="Oval 13"/>
                <p:cNvSpPr>
                  <a:spLocks noChangeArrowheads="1"/>
                </p:cNvSpPr>
                <p:nvPr/>
              </p:nvSpPr>
              <p:spPr bwMode="auto">
                <a:xfrm>
                  <a:off x="646" y="-25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3" name="Oval 14"/>
                <p:cNvSpPr>
                  <a:spLocks noChangeArrowheads="1"/>
                </p:cNvSpPr>
                <p:nvPr/>
              </p:nvSpPr>
              <p:spPr bwMode="auto">
                <a:xfrm>
                  <a:off x="736" y="34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b="1">
                      <a:solidFill>
                        <a:srgbClr val="FFFF66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0496" name="Text Box 16"/>
              <p:cNvSpPr txBox="1">
                <a:spLocks noChangeArrowheads="1"/>
              </p:cNvSpPr>
              <p:nvPr/>
            </p:nvSpPr>
            <p:spPr bwMode="auto">
              <a:xfrm>
                <a:off x="3704" y="3766"/>
                <a:ext cx="3240" cy="21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zh-CN" altLang="en-US" sz="2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普通人群与特殊人群的关系</a:t>
                </a:r>
              </a:p>
            </p:txBody>
          </p:sp>
          <p:sp>
            <p:nvSpPr>
              <p:cNvPr id="14358" name="Text Box 15"/>
              <p:cNvSpPr txBox="1">
                <a:spLocks noChangeArrowheads="1"/>
              </p:cNvSpPr>
              <p:nvPr/>
            </p:nvSpPr>
            <p:spPr bwMode="auto">
              <a:xfrm>
                <a:off x="4971" y="2618"/>
                <a:ext cx="55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en-US" altLang="zh-CN" sz="2400">
                    <a:solidFill>
                      <a:srgbClr val="000000"/>
                    </a:solidFill>
                    <a:ea typeface="宋体" panose="02010600030101010101" pitchFamily="2" charset="-122"/>
                  </a:rPr>
                  <a:t>1</a:t>
                </a:r>
                <a:endParaRPr lang="en-US" altLang="zh-CN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60" name="图片 5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30430" y="6222743"/>
            <a:ext cx="542144" cy="553059"/>
          </a:xfrm>
          <a:prstGeom prst="rect">
            <a:avLst/>
          </a:prstGeom>
        </p:spPr>
      </p:pic>
      <p:grpSp>
        <p:nvGrpSpPr>
          <p:cNvPr id="16" name="Group 9"/>
          <p:cNvGrpSpPr/>
          <p:nvPr/>
        </p:nvGrpSpPr>
        <p:grpSpPr bwMode="auto">
          <a:xfrm>
            <a:off x="4368800" y="95250"/>
            <a:ext cx="6381115" cy="1567180"/>
            <a:chOff x="0" y="0"/>
            <a:chExt cx="3687" cy="784"/>
          </a:xfrm>
        </p:grpSpPr>
        <p:sp>
          <p:nvSpPr>
            <p:cNvPr id="17" name="圆角矩形 4"/>
            <p:cNvSpPr>
              <a:spLocks noChangeArrowheads="1"/>
            </p:cNvSpPr>
            <p:nvPr/>
          </p:nvSpPr>
          <p:spPr bwMode="auto">
            <a:xfrm>
              <a:off x="380" y="285"/>
              <a:ext cx="3307" cy="405"/>
            </a:xfrm>
            <a:prstGeom prst="roundRect">
              <a:avLst>
                <a:gd name="adj" fmla="val 16667"/>
              </a:avLst>
            </a:prstGeom>
            <a:solidFill>
              <a:srgbClr val="0062AC"/>
            </a:solidFill>
            <a:ln w="25400">
              <a:solidFill>
                <a:srgbClr val="00B0F0"/>
              </a:solidFill>
              <a:round/>
            </a:ln>
            <a:effectLst>
              <a:outerShdw dist="38100" dir="2700000" algn="ctr" rotWithShape="0">
                <a:srgbClr val="000000">
                  <a:alpha val="35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0" y="0"/>
              <a:ext cx="720" cy="784"/>
              <a:chOff x="0" y="0"/>
              <a:chExt cx="720" cy="784"/>
            </a:xfrm>
          </p:grpSpPr>
          <p:pic>
            <p:nvPicPr>
              <p:cNvPr id="20" name="Picture 2" descr="C:\Documents and Settings\鱼不愚\桌面\3dicon1_zcool.com.cn [转换]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0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5"/>
              <p:cNvSpPr txBox="1">
                <a:spLocks noChangeArrowheads="1"/>
              </p:cNvSpPr>
              <p:nvPr/>
            </p:nvSpPr>
            <p:spPr bwMode="auto">
              <a:xfrm>
                <a:off x="139" y="348"/>
                <a:ext cx="47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rgbClr val="FFFF66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 smtClean="0">
                    <a:solidFill>
                      <a:srgbClr val="0070C0"/>
                    </a:solidFill>
                    <a:latin typeface="ClassizismAntiqua" pitchFamily="2" charset="-122"/>
                    <a:ea typeface="华文新魏" panose="02010800040101010101" pitchFamily="2" charset="-122"/>
                  </a:rPr>
                  <a:t>03</a:t>
                </a:r>
                <a:endParaRPr lang="zh-CN" altLang="en-US" sz="2400" dirty="0">
                  <a:solidFill>
                    <a:srgbClr val="0070C0"/>
                  </a:solidFill>
                  <a:latin typeface="ClassizismAntiqua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560695" y="790575"/>
            <a:ext cx="49269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注意处理好几个方面的关系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6562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20568"/>
            <a:ext cx="56291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在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设计中，如何实现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合理的人机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关系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2710815" y="5756911"/>
            <a:ext cx="8350250" cy="563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</a:rPr>
              <a:t>四个主要关系：具体应用时不一定全部考虑。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1" grpId="0" bldLvl="0" animBg="1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1210</Words>
  <Application>Microsoft Office PowerPoint</Application>
  <PresentationFormat>宽屏</PresentationFormat>
  <Paragraphs>137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ClassizismAntiqua</vt:lpstr>
      <vt:lpstr>GulimChe</vt:lpstr>
      <vt:lpstr>汉仪粗宋简</vt:lpstr>
      <vt:lpstr>黑体</vt:lpstr>
      <vt:lpstr>华文细黑</vt:lpstr>
      <vt:lpstr>华文新魏</vt:lpstr>
      <vt:lpstr>经典特宋简</vt:lpstr>
      <vt:lpstr>楷体_GB2312</vt:lpstr>
      <vt:lpstr>宋体</vt:lpstr>
      <vt:lpstr>微软雅黑</vt:lpstr>
      <vt:lpstr>Arial</vt:lpstr>
      <vt:lpstr>Calibri</vt:lpstr>
      <vt:lpstr>Calibri Light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我有主见：</vt:lpstr>
      <vt:lpstr>PowerPoint 演示文稿</vt:lpstr>
      <vt:lpstr>PowerPoint 演示文稿</vt:lpstr>
      <vt:lpstr>2、手臂的活动范围</vt:lpstr>
      <vt:lpstr>PowerPoint 演示文稿</vt:lpstr>
      <vt:lpstr>PowerPoint 演示文稿</vt:lpstr>
      <vt:lpstr>2、购物车设计时，需要考虑哪些特殊人群的需求？</vt:lpstr>
      <vt:lpstr>PowerPoint 演示文稿</vt:lpstr>
      <vt:lpstr>PowerPoint 演示文稿</vt:lpstr>
      <vt:lpstr>PowerPoint 演示文稿</vt:lpstr>
      <vt:lpstr>阅读：汽车的颜色 </vt:lpstr>
      <vt:lpstr>PowerPoint 演示文稿</vt:lpstr>
      <vt:lpstr>PowerPoint 演示文稿</vt:lpstr>
      <vt:lpstr>PowerPoint 演示文稿</vt:lpstr>
      <vt:lpstr>PowerPoint 演示文稿</vt:lpstr>
      <vt:lpstr>设计还需注意？</vt:lpstr>
      <vt:lpstr>四、我能行 </vt:lpstr>
      <vt:lpstr>产品效果图</vt:lpstr>
      <vt:lpstr>PowerPoint 演示文稿</vt:lpstr>
      <vt:lpstr>与之相关的人机数据——人体尺寸</vt:lpstr>
      <vt:lpstr>与之相关的人机数据——手部的活动范围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acer</cp:lastModifiedBy>
  <cp:revision>54</cp:revision>
  <dcterms:created xsi:type="dcterms:W3CDTF">2019-10-10T07:14:00Z</dcterms:created>
  <dcterms:modified xsi:type="dcterms:W3CDTF">2019-12-12T14:52:18Z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