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68" r:id="rId2"/>
    <p:sldId id="408" r:id="rId3"/>
    <p:sldId id="407" r:id="rId4"/>
    <p:sldId id="304" r:id="rId5"/>
    <p:sldId id="409" r:id="rId6"/>
    <p:sldId id="303" r:id="rId7"/>
    <p:sldId id="415" r:id="rId8"/>
    <p:sldId id="413" r:id="rId9"/>
    <p:sldId id="426" r:id="rId10"/>
    <p:sldId id="427" r:id="rId11"/>
    <p:sldId id="421" r:id="rId12"/>
    <p:sldId id="420" r:id="rId13"/>
    <p:sldId id="439" r:id="rId14"/>
    <p:sldId id="440" r:id="rId15"/>
    <p:sldId id="423" r:id="rId16"/>
    <p:sldId id="424" r:id="rId17"/>
    <p:sldId id="425" r:id="rId18"/>
    <p:sldId id="422" r:id="rId19"/>
    <p:sldId id="414" r:id="rId20"/>
    <p:sldId id="411" r:id="rId21"/>
    <p:sldId id="416" r:id="rId22"/>
    <p:sldId id="417" r:id="rId23"/>
    <p:sldId id="418" r:id="rId24"/>
    <p:sldId id="419" r:id="rId25"/>
    <p:sldId id="428" r:id="rId26"/>
    <p:sldId id="436" r:id="rId27"/>
    <p:sldId id="429" r:id="rId28"/>
    <p:sldId id="430" r:id="rId29"/>
    <p:sldId id="431" r:id="rId30"/>
    <p:sldId id="432" r:id="rId31"/>
    <p:sldId id="437" r:id="rId32"/>
    <p:sldId id="433" r:id="rId33"/>
    <p:sldId id="452" r:id="rId34"/>
    <p:sldId id="438" r:id="rId35"/>
    <p:sldId id="441" r:id="rId36"/>
    <p:sldId id="434" r:id="rId37"/>
    <p:sldId id="449" r:id="rId38"/>
    <p:sldId id="442" r:id="rId39"/>
    <p:sldId id="443" r:id="rId40"/>
    <p:sldId id="444" r:id="rId41"/>
    <p:sldId id="445" r:id="rId42"/>
    <p:sldId id="448" r:id="rId43"/>
    <p:sldId id="451" r:id="rId44"/>
    <p:sldId id="450" r:id="rId45"/>
    <p:sldId id="453" r:id="rId46"/>
    <p:sldId id="454" r:id="rId47"/>
    <p:sldId id="455" r:id="rId48"/>
    <p:sldId id="463" r:id="rId49"/>
    <p:sldId id="310" r:id="rId50"/>
    <p:sldId id="311" r:id="rId51"/>
    <p:sldId id="312" r:id="rId52"/>
    <p:sldId id="313" r:id="rId53"/>
    <p:sldId id="314" r:id="rId54"/>
    <p:sldId id="324" r:id="rId55"/>
    <p:sldId id="319" r:id="rId56"/>
    <p:sldId id="308" r:id="rId57"/>
    <p:sldId id="317" r:id="rId58"/>
    <p:sldId id="309" r:id="rId59"/>
    <p:sldId id="329" r:id="rId60"/>
    <p:sldId id="327" r:id="rId61"/>
    <p:sldId id="330" r:id="rId62"/>
    <p:sldId id="331" r:id="rId63"/>
    <p:sldId id="334" r:id="rId64"/>
    <p:sldId id="335" r:id="rId65"/>
    <p:sldId id="337" r:id="rId66"/>
    <p:sldId id="339" r:id="rId67"/>
    <p:sldId id="340" r:id="rId68"/>
    <p:sldId id="341" r:id="rId69"/>
    <p:sldId id="342" r:id="rId70"/>
    <p:sldId id="343" r:id="rId71"/>
    <p:sldId id="378" r:id="rId72"/>
    <p:sldId id="383" r:id="rId73"/>
    <p:sldId id="347" r:id="rId74"/>
    <p:sldId id="353" r:id="rId75"/>
    <p:sldId id="352" r:id="rId76"/>
    <p:sldId id="361" r:id="rId77"/>
    <p:sldId id="370" r:id="rId78"/>
    <p:sldId id="371" r:id="rId79"/>
    <p:sldId id="372" r:id="rId80"/>
    <p:sldId id="373" r:id="rId81"/>
    <p:sldId id="374" r:id="rId82"/>
    <p:sldId id="375" r:id="rId83"/>
    <p:sldId id="376" r:id="rId84"/>
    <p:sldId id="377" r:id="rId85"/>
    <p:sldId id="362" r:id="rId86"/>
    <p:sldId id="380" r:id="rId87"/>
    <p:sldId id="381" r:id="rId88"/>
    <p:sldId id="379" r:id="rId89"/>
    <p:sldId id="384" r:id="rId90"/>
    <p:sldId id="385" r:id="rId91"/>
    <p:sldId id="386" r:id="rId92"/>
    <p:sldId id="394" r:id="rId93"/>
    <p:sldId id="395" r:id="rId94"/>
    <p:sldId id="388" r:id="rId95"/>
    <p:sldId id="389" r:id="rId96"/>
    <p:sldId id="401" r:id="rId97"/>
    <p:sldId id="402" r:id="rId98"/>
    <p:sldId id="403" r:id="rId99"/>
    <p:sldId id="391" r:id="rId100"/>
    <p:sldId id="404" r:id="rId101"/>
    <p:sldId id="393" r:id="rId102"/>
    <p:sldId id="405" r:id="rId103"/>
    <p:sldId id="396" r:id="rId104"/>
    <p:sldId id="397" r:id="rId105"/>
    <p:sldId id="398" r:id="rId106"/>
    <p:sldId id="399" r:id="rId107"/>
    <p:sldId id="382" r:id="rId10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5" autoAdjust="0"/>
    <p:restoredTop sz="94660"/>
  </p:normalViewPr>
  <p:slideViewPr>
    <p:cSldViewPr>
      <p:cViewPr varScale="1">
        <p:scale>
          <a:sx n="113" d="100"/>
          <a:sy n="113" d="100"/>
        </p:scale>
        <p:origin x="522" y="96"/>
      </p:cViewPr>
      <p:guideLst>
        <p:guide orient="horz" pos="98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7DDAE-DD1F-4DC6-BF2C-2D03FE50B8E1}" type="datetimeFigureOut">
              <a:rPr lang="zh-CN" altLang="en-US" smtClean="0"/>
              <a:t>2019/12/11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82F57-2A90-4797-AFD0-45B8D7E1032A}" type="slidenum">
              <a:rPr lang="zh-CN" altLang="en-US" smtClean="0"/>
              <a:t>‹#›</a:t>
            </a:fld>
            <a:endParaRPr lang="zh-CN" altLang="en-US"/>
          </a:p>
        </p:txBody>
      </p:sp>
    </p:spTree>
    <p:extLst>
      <p:ext uri="{BB962C8B-B14F-4D97-AF65-F5344CB8AC3E}">
        <p14:creationId xmlns:p14="http://schemas.microsoft.com/office/powerpoint/2010/main" val="194018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a:t>
            </a:r>
            <a:r>
              <a:rPr lang="en-US" altLang="zh-CN" dirty="0" smtClean="0"/>
              <a:t>2017</a:t>
            </a:r>
            <a:r>
              <a:rPr lang="zh-CN" altLang="en-US" dirty="0" smtClean="0"/>
              <a:t>年的</a:t>
            </a:r>
            <a:r>
              <a:rPr lang="en-US" altLang="zh-CN" dirty="0" smtClean="0"/>
              <a:t>《</a:t>
            </a:r>
            <a:r>
              <a:rPr lang="zh-CN" altLang="en-US" dirty="0" smtClean="0"/>
              <a:t>英语学科考试大纲</a:t>
            </a:r>
            <a:r>
              <a:rPr lang="en-US" altLang="zh-CN" dirty="0" smtClean="0"/>
              <a:t>》</a:t>
            </a:r>
            <a:r>
              <a:rPr lang="zh-CN" altLang="en-US" dirty="0" smtClean="0"/>
              <a:t>已经面世。正如大家所见，与</a:t>
            </a:r>
            <a:r>
              <a:rPr lang="en-US" altLang="zh-CN" dirty="0" smtClean="0"/>
              <a:t>16</a:t>
            </a:r>
            <a:r>
              <a:rPr lang="zh-CN" altLang="en-US" dirty="0" smtClean="0"/>
              <a:t>年的考试大纲相比较，</a:t>
            </a:r>
            <a:r>
              <a:rPr lang="en-US" altLang="zh-CN" dirty="0" smtClean="0"/>
              <a:t>17</a:t>
            </a:r>
            <a:r>
              <a:rPr lang="zh-CN" altLang="en-US" dirty="0" smtClean="0"/>
              <a:t>年的</a:t>
            </a:r>
            <a:r>
              <a:rPr lang="en-US" altLang="zh-CN" dirty="0" smtClean="0"/>
              <a:t>《</a:t>
            </a:r>
            <a:r>
              <a:rPr lang="zh-CN" altLang="en-US" dirty="0" smtClean="0"/>
              <a:t>英语学科考试大纲</a:t>
            </a:r>
            <a:r>
              <a:rPr lang="en-US" altLang="zh-CN" dirty="0" smtClean="0"/>
              <a:t>》</a:t>
            </a:r>
            <a:r>
              <a:rPr lang="zh-CN" altLang="en-US" dirty="0" smtClean="0"/>
              <a:t>几乎没有什么变化。自从</a:t>
            </a:r>
            <a:r>
              <a:rPr lang="en-US" altLang="zh-CN" dirty="0" smtClean="0"/>
              <a:t>2014</a:t>
            </a:r>
            <a:r>
              <a:rPr lang="zh-CN" altLang="en-US" dirty="0" smtClean="0"/>
              <a:t>年英语试卷结构发生变化以来，</a:t>
            </a:r>
            <a:r>
              <a:rPr lang="en-US" altLang="zh-CN" dirty="0" smtClean="0"/>
              <a:t>15</a:t>
            </a:r>
            <a:r>
              <a:rPr lang="zh-CN" altLang="en-US" dirty="0" smtClean="0"/>
              <a:t>，</a:t>
            </a:r>
            <a:r>
              <a:rPr lang="en-US" altLang="zh-CN" dirty="0" smtClean="0"/>
              <a:t>16</a:t>
            </a:r>
            <a:r>
              <a:rPr lang="zh-CN" altLang="en-US" dirty="0" smtClean="0"/>
              <a:t>年的试卷保持了很好的稳定性。可以断定</a:t>
            </a:r>
            <a:r>
              <a:rPr lang="en-US" altLang="zh-CN" dirty="0" smtClean="0"/>
              <a:t>2017</a:t>
            </a:r>
            <a:r>
              <a:rPr lang="zh-CN" altLang="en-US" dirty="0" smtClean="0"/>
              <a:t>年也将在坚持整体稳定的前提条件下，稳健地推进改革创新</a:t>
            </a:r>
            <a:endParaRPr lang="zh-CN" altLang="en-US" dirty="0"/>
          </a:p>
        </p:txBody>
      </p:sp>
      <p:sp>
        <p:nvSpPr>
          <p:cNvPr id="4" name="灯片编号占位符 3"/>
          <p:cNvSpPr>
            <a:spLocks noGrp="1"/>
          </p:cNvSpPr>
          <p:nvPr>
            <p:ph type="sldNum" sz="quarter" idx="10"/>
          </p:nvPr>
        </p:nvSpPr>
        <p:spPr/>
        <p:txBody>
          <a:bodyPr/>
          <a:lstStyle/>
          <a:p>
            <a:fld id="{B5E82F57-2A90-4797-AFD0-45B8D7E1032A}" type="slidenum">
              <a:rPr lang="zh-CN" altLang="en-US" smtClean="0"/>
              <a:t>1</a:t>
            </a:fld>
            <a:endParaRPr lang="zh-CN" altLang="en-US"/>
          </a:p>
        </p:txBody>
      </p:sp>
    </p:spTree>
    <p:extLst>
      <p:ext uri="{BB962C8B-B14F-4D97-AF65-F5344CB8AC3E}">
        <p14:creationId xmlns:p14="http://schemas.microsoft.com/office/powerpoint/2010/main" val="311759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动词包括谓语动词、非谓语动词、动词短语</a:t>
            </a:r>
            <a:endParaRPr lang="en-US" altLang="zh-CN" dirty="0" smtClean="0"/>
          </a:p>
          <a:p>
            <a:r>
              <a:rPr lang="zh-CN" altLang="en-US" dirty="0" smtClean="0"/>
              <a:t>介词包括介词短语</a:t>
            </a:r>
            <a:endParaRPr lang="zh-CN" altLang="en-US" dirty="0"/>
          </a:p>
        </p:txBody>
      </p:sp>
      <p:sp>
        <p:nvSpPr>
          <p:cNvPr id="4" name="灯片编号占位符 3"/>
          <p:cNvSpPr>
            <a:spLocks noGrp="1"/>
          </p:cNvSpPr>
          <p:nvPr>
            <p:ph type="sldNum" sz="quarter" idx="10"/>
          </p:nvPr>
        </p:nvSpPr>
        <p:spPr/>
        <p:txBody>
          <a:bodyPr/>
          <a:lstStyle/>
          <a:p>
            <a:fld id="{B5E82F57-2A90-4797-AFD0-45B8D7E1032A}" type="slidenum">
              <a:rPr lang="zh-CN" altLang="en-US" smtClean="0"/>
              <a:t>71</a:t>
            </a:fld>
            <a:endParaRPr lang="zh-CN" altLang="en-US"/>
          </a:p>
        </p:txBody>
      </p:sp>
    </p:spTree>
    <p:extLst>
      <p:ext uri="{BB962C8B-B14F-4D97-AF65-F5344CB8AC3E}">
        <p14:creationId xmlns:p14="http://schemas.microsoft.com/office/powerpoint/2010/main" val="113519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58642" y="1271294"/>
            <a:ext cx="9144000" cy="571573"/>
          </a:xfrm>
        </p:spPr>
        <p:txBody>
          <a:bodyPr anchor="b">
            <a:normAutofit/>
          </a:bodyPr>
          <a:lstStyle>
            <a:lvl1pPr algn="l">
              <a:defRPr sz="2800">
                <a:solidFill>
                  <a:schemeClr val="tx1"/>
                </a:solidFill>
                <a:effectLst/>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58642" y="2277139"/>
            <a:ext cx="9144000" cy="1655762"/>
          </a:xfrm>
        </p:spPr>
        <p:txBody>
          <a:bodyPr>
            <a:normAutofit/>
          </a:bodyPr>
          <a:lstStyle>
            <a:lvl1pPr marL="0" indent="0" algn="l">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smtClean="0"/>
              <a:t>单击此处编辑母版副标题样式</a:t>
            </a:r>
            <a:endParaRPr lang="zh-CN" alt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normAutofit/>
          </a:bodyPr>
          <a:lstStyle>
            <a:lvl1pPr marL="0">
              <a:defRPr sz="2600"/>
            </a:lvl1pPr>
            <a:lvl2pPr>
              <a:defRPr sz="2600"/>
            </a:lvl2pPr>
            <a:lvl3pPr>
              <a:defRPr sz="2600"/>
            </a:lvl3pPr>
            <a:lvl4pPr>
              <a:defRPr sz="2600"/>
            </a:lvl4pPr>
            <a:lvl5pPr>
              <a:defRPr sz="2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57225" y="413447"/>
            <a:ext cx="10868025" cy="562168"/>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57225" y="1282700"/>
            <a:ext cx="10877551" cy="5160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p:titleStyle>
    <p:bodyStyle>
      <a:lvl1pPr marL="228600" indent="0" algn="l" defTabSz="913765" rtl="0" eaLnBrk="1" latinLnBrk="0" hangingPunct="1">
        <a:lnSpc>
          <a:spcPct val="125000"/>
        </a:lnSpc>
        <a:spcBef>
          <a:spcPts val="500"/>
        </a:spcBef>
        <a:buFont typeface="Wingdings" pitchFamily="2" charset="2"/>
        <a:buChar char="n"/>
        <a:defRPr sz="2400" kern="1200">
          <a:solidFill>
            <a:schemeClr val="tx1"/>
          </a:solidFill>
          <a:latin typeface="微软雅黑" pitchFamily="34" charset="-122"/>
          <a:ea typeface="微软雅黑" pitchFamily="34" charset="-122"/>
          <a:cs typeface="+mn-cs"/>
        </a:defRPr>
      </a:lvl1pPr>
      <a:lvl2pPr marL="685800" indent="0" algn="l" defTabSz="913765" rtl="0" eaLnBrk="1" latinLnBrk="0" hangingPunct="1">
        <a:lnSpc>
          <a:spcPct val="125000"/>
        </a:lnSpc>
        <a:spcBef>
          <a:spcPts val="500"/>
        </a:spcBef>
        <a:buFont typeface="Wingdings" pitchFamily="2" charset="2"/>
        <a:buChar char="n"/>
        <a:defRPr sz="2400" kern="1200">
          <a:solidFill>
            <a:schemeClr val="tx1"/>
          </a:solidFill>
          <a:latin typeface="微软雅黑" pitchFamily="34" charset="-122"/>
          <a:ea typeface="微软雅黑" pitchFamily="34" charset="-122"/>
          <a:cs typeface="+mn-cs"/>
        </a:defRPr>
      </a:lvl2pPr>
      <a:lvl3pPr marL="1143000" indent="0" algn="l" defTabSz="913765" rtl="0" eaLnBrk="1" latinLnBrk="0" hangingPunct="1">
        <a:lnSpc>
          <a:spcPct val="125000"/>
        </a:lnSpc>
        <a:spcBef>
          <a:spcPts val="500"/>
        </a:spcBef>
        <a:buFont typeface="Wingdings" pitchFamily="2" charset="2"/>
        <a:buChar char="n"/>
        <a:defRPr sz="2400" kern="1200">
          <a:solidFill>
            <a:schemeClr val="tx1"/>
          </a:solidFill>
          <a:latin typeface="微软雅黑" pitchFamily="34" charset="-122"/>
          <a:ea typeface="微软雅黑" pitchFamily="34" charset="-122"/>
          <a:cs typeface="+mn-cs"/>
        </a:defRPr>
      </a:lvl3pPr>
      <a:lvl4pPr marL="1600200" indent="0" algn="l" defTabSz="913765" rtl="0" eaLnBrk="1" latinLnBrk="0" hangingPunct="1">
        <a:lnSpc>
          <a:spcPct val="125000"/>
        </a:lnSpc>
        <a:spcBef>
          <a:spcPts val="500"/>
        </a:spcBef>
        <a:buFont typeface="Wingdings" pitchFamily="2" charset="2"/>
        <a:buChar char="n"/>
        <a:defRPr sz="2400" kern="1200">
          <a:solidFill>
            <a:schemeClr val="tx1"/>
          </a:solidFill>
          <a:latin typeface="微软雅黑" pitchFamily="34" charset="-122"/>
          <a:ea typeface="微软雅黑" pitchFamily="34" charset="-122"/>
          <a:cs typeface="+mn-cs"/>
        </a:defRPr>
      </a:lvl4pPr>
      <a:lvl5pPr marL="2057400" indent="0" algn="l" defTabSz="913765" rtl="0" eaLnBrk="1" latinLnBrk="0" hangingPunct="1">
        <a:lnSpc>
          <a:spcPct val="125000"/>
        </a:lnSpc>
        <a:spcBef>
          <a:spcPts val="500"/>
        </a:spcBef>
        <a:buFont typeface="Wingdings" pitchFamily="2" charset="2"/>
        <a:buChar char="n"/>
        <a:defRPr sz="2400" kern="1200">
          <a:solidFill>
            <a:schemeClr val="tx1"/>
          </a:solidFill>
          <a:latin typeface="微软雅黑" pitchFamily="34" charset="-122"/>
          <a:ea typeface="微软雅黑" pitchFamily="34" charset="-122"/>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kpbs.org/news/2015/jun/18/one-teachers-quest-to-build-language-skills-and/" TargetMode="External"/><Relationship Id="rId2" Type="http://schemas.openxmlformats.org/officeDocument/2006/relationships/hyperlink" Target="https://www.ontario.ca/page/get-help-finding-youth-or-student-job" TargetMode="External"/><Relationship Id="rId1" Type="http://schemas.openxmlformats.org/officeDocument/2006/relationships/slideLayout" Target="../slideLayouts/slideLayout3.xml"/><Relationship Id="rId5" Type="http://schemas.openxmlformats.org/officeDocument/2006/relationships/hyperlink" Target="https://phys.org/news/2015-01-smart-keyboard-powers-itselfand.html" TargetMode="External"/><Relationship Id="rId4" Type="http://schemas.openxmlformats.org/officeDocument/2006/relationships/hyperlink" Target="https://www.acs.org/content/acs/en/pressroom/presspacs/2015/acs-presspac-january-21-2015/smart-keyboard-cleans-and-powers-itself-and-can-tell-who-you-ar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dition.cnn.com/travel/article/climbing-kilimanjaro/index.html" TargetMode="External"/><Relationship Id="rId2" Type="http://schemas.openxmlformats.org/officeDocument/2006/relationships/hyperlink" Target="http://schoolpress.cshgreenwich.org/cshmsparents/2017/04/16/nice-wont-finish-last/" TargetMode="External"/><Relationship Id="rId1" Type="http://schemas.openxmlformats.org/officeDocument/2006/relationships/slideLayout" Target="../slideLayouts/slideLayout3.xml"/><Relationship Id="rId4" Type="http://schemas.openxmlformats.org/officeDocument/2006/relationships/hyperlink" Target="https://enacademic.com/dic.nsf/enwiki/1493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mailto:intlphotoshow@gmschool.com"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92" y="1988840"/>
            <a:ext cx="10895656" cy="1877437"/>
          </a:xfrm>
          <a:prstGeom prst="rect">
            <a:avLst/>
          </a:prstGeom>
          <a:noFill/>
        </p:spPr>
        <p:txBody>
          <a:bodyPr wrap="square" rtlCol="0">
            <a:spAutoFit/>
          </a:bodyPr>
          <a:lstStyle/>
          <a:p>
            <a:pPr lvl="0"/>
            <a:endParaRPr lang="en-US" altLang="zh-CN" sz="3600" b="1" dirty="0" smtClean="0">
              <a:solidFill>
                <a:schemeClr val="tx1">
                  <a:lumMod val="95000"/>
                  <a:lumOff val="5000"/>
                </a:schemeClr>
              </a:solidFill>
              <a:latin typeface="黑体" panose="02010609060101010101" pitchFamily="49" charset="-122"/>
              <a:ea typeface="黑体" panose="02010609060101010101" pitchFamily="49" charset="-122"/>
            </a:endParaRPr>
          </a:p>
          <a:p>
            <a:pPr lvl="0"/>
            <a:r>
              <a:rPr lang="en-US" altLang="zh-CN" sz="4400" b="1" dirty="0" smtClean="0">
                <a:solidFill>
                  <a:schemeClr val="tx1">
                    <a:lumMod val="95000"/>
                    <a:lumOff val="5000"/>
                  </a:schemeClr>
                </a:solidFill>
                <a:latin typeface="黑体" panose="02010609060101010101" pitchFamily="49" charset="-122"/>
                <a:ea typeface="黑体" panose="02010609060101010101" pitchFamily="49" charset="-122"/>
              </a:rPr>
              <a:t>2019</a:t>
            </a:r>
            <a:r>
              <a:rPr lang="zh-CN" altLang="en-US" sz="4400" b="1" dirty="0" smtClean="0">
                <a:solidFill>
                  <a:schemeClr val="tx1">
                    <a:lumMod val="95000"/>
                    <a:lumOff val="5000"/>
                  </a:schemeClr>
                </a:solidFill>
                <a:latin typeface="黑体" panose="02010609060101010101" pitchFamily="49" charset="-122"/>
                <a:ea typeface="黑体" panose="02010609060101010101" pitchFamily="49" charset="-122"/>
              </a:rPr>
              <a:t>年高考英语试题对教学的反拨作用分析</a:t>
            </a:r>
            <a:r>
              <a:rPr lang="en-US" altLang="zh-CN" sz="3600" b="1" dirty="0" smtClean="0">
                <a:solidFill>
                  <a:schemeClr val="tx1">
                    <a:lumMod val="95000"/>
                    <a:lumOff val="5000"/>
                  </a:schemeClr>
                </a:solidFill>
                <a:latin typeface="黑体" panose="02010609060101010101" pitchFamily="49" charset="-122"/>
                <a:ea typeface="黑体" panose="02010609060101010101" pitchFamily="49" charset="-122"/>
              </a:rPr>
              <a:t>        </a:t>
            </a:r>
          </a:p>
          <a:p>
            <a:pPr lvl="0"/>
            <a:r>
              <a:rPr lang="en-US" altLang="zh-CN" sz="3600" b="1" dirty="0">
                <a:solidFill>
                  <a:schemeClr val="tx1">
                    <a:lumMod val="95000"/>
                    <a:lumOff val="5000"/>
                  </a:schemeClr>
                </a:solidFill>
                <a:latin typeface="黑体" panose="02010609060101010101" pitchFamily="49" charset="-122"/>
                <a:ea typeface="黑体" panose="02010609060101010101" pitchFamily="49" charset="-122"/>
              </a:rPr>
              <a:t> </a:t>
            </a:r>
            <a:r>
              <a:rPr lang="en-US" altLang="zh-CN" sz="3600" b="1" dirty="0" smtClean="0">
                <a:solidFill>
                  <a:schemeClr val="tx1">
                    <a:lumMod val="95000"/>
                    <a:lumOff val="5000"/>
                  </a:schemeClr>
                </a:solidFill>
                <a:latin typeface="黑体" panose="02010609060101010101" pitchFamily="49" charset="-122"/>
                <a:ea typeface="黑体" panose="02010609060101010101" pitchFamily="49" charset="-122"/>
              </a:rPr>
              <a:t>      </a:t>
            </a:r>
            <a:endParaRPr lang="zh-CN" altLang="en-US" sz="6000" dirty="0">
              <a:solidFill>
                <a:srgbClr val="002060"/>
              </a:solidFill>
              <a:latin typeface="黑体" panose="02010609060101010101" pitchFamily="49" charset="-122"/>
              <a:ea typeface="黑体" panose="02010609060101010101" pitchFamily="49" charset="-122"/>
            </a:endParaRPr>
          </a:p>
        </p:txBody>
      </p:sp>
      <p:sp>
        <p:nvSpPr>
          <p:cNvPr id="5" name="副标题 2"/>
          <p:cNvSpPr txBox="1">
            <a:spLocks/>
          </p:cNvSpPr>
          <p:nvPr/>
        </p:nvSpPr>
        <p:spPr>
          <a:xfrm>
            <a:off x="2371564" y="4437112"/>
            <a:ext cx="7828892" cy="1752600"/>
          </a:xfrm>
          <a:prstGeom prst="rect">
            <a:avLst/>
          </a:prstGeom>
        </p:spPr>
        <p:txBody>
          <a:bodyPr vert="horz" lIns="91440" tIns="45720" rIns="91440" bIns="45720" rtlCol="0">
            <a:normAutofit/>
          </a:bodyPr>
          <a:lstStyle>
            <a:lvl1pPr marL="0" indent="0" algn="l" defTabSz="913765" rtl="0" eaLnBrk="1" latinLnBrk="0" hangingPunct="1">
              <a:lnSpc>
                <a:spcPct val="125000"/>
              </a:lnSpc>
              <a:spcBef>
                <a:spcPts val="500"/>
              </a:spcBef>
              <a:buFont typeface="Wingdings" pitchFamily="2" charset="2"/>
              <a:buChar char="n"/>
              <a:defRPr sz="2600" kern="1200">
                <a:solidFill>
                  <a:schemeClr val="tx1"/>
                </a:solidFill>
                <a:latin typeface="微软雅黑" pitchFamily="34" charset="-122"/>
                <a:ea typeface="微软雅黑" pitchFamily="34" charset="-122"/>
                <a:cs typeface="+mn-cs"/>
              </a:defRPr>
            </a:lvl1pPr>
            <a:lvl2pPr marL="685800" indent="0" algn="l" defTabSz="913765" rtl="0" eaLnBrk="1" latinLnBrk="0" hangingPunct="1">
              <a:lnSpc>
                <a:spcPct val="125000"/>
              </a:lnSpc>
              <a:spcBef>
                <a:spcPts val="500"/>
              </a:spcBef>
              <a:buFont typeface="Wingdings" pitchFamily="2" charset="2"/>
              <a:buChar char="n"/>
              <a:defRPr sz="2600" kern="1200">
                <a:solidFill>
                  <a:schemeClr val="tx1"/>
                </a:solidFill>
                <a:latin typeface="微软雅黑" pitchFamily="34" charset="-122"/>
                <a:ea typeface="微软雅黑" pitchFamily="34" charset="-122"/>
                <a:cs typeface="+mn-cs"/>
              </a:defRPr>
            </a:lvl2pPr>
            <a:lvl3pPr marL="1143000" indent="0" algn="l" defTabSz="913765" rtl="0" eaLnBrk="1" latinLnBrk="0" hangingPunct="1">
              <a:lnSpc>
                <a:spcPct val="125000"/>
              </a:lnSpc>
              <a:spcBef>
                <a:spcPts val="500"/>
              </a:spcBef>
              <a:buFont typeface="Wingdings" pitchFamily="2" charset="2"/>
              <a:buChar char="n"/>
              <a:defRPr sz="2600" kern="1200">
                <a:solidFill>
                  <a:schemeClr val="tx1"/>
                </a:solidFill>
                <a:latin typeface="微软雅黑" pitchFamily="34" charset="-122"/>
                <a:ea typeface="微软雅黑" pitchFamily="34" charset="-122"/>
                <a:cs typeface="+mn-cs"/>
              </a:defRPr>
            </a:lvl3pPr>
            <a:lvl4pPr marL="1600200" indent="0" algn="l" defTabSz="913765" rtl="0" eaLnBrk="1" latinLnBrk="0" hangingPunct="1">
              <a:lnSpc>
                <a:spcPct val="125000"/>
              </a:lnSpc>
              <a:spcBef>
                <a:spcPts val="500"/>
              </a:spcBef>
              <a:buFont typeface="Wingdings" pitchFamily="2" charset="2"/>
              <a:buChar char="n"/>
              <a:defRPr sz="2600" kern="1200">
                <a:solidFill>
                  <a:schemeClr val="tx1"/>
                </a:solidFill>
                <a:latin typeface="微软雅黑" pitchFamily="34" charset="-122"/>
                <a:ea typeface="微软雅黑" pitchFamily="34" charset="-122"/>
                <a:cs typeface="+mn-cs"/>
              </a:defRPr>
            </a:lvl4pPr>
            <a:lvl5pPr marL="2057400" indent="0" algn="l" defTabSz="913765" rtl="0" eaLnBrk="1" latinLnBrk="0" hangingPunct="1">
              <a:lnSpc>
                <a:spcPct val="125000"/>
              </a:lnSpc>
              <a:spcBef>
                <a:spcPts val="500"/>
              </a:spcBef>
              <a:buFont typeface="Wingdings" pitchFamily="2" charset="2"/>
              <a:buChar char="n"/>
              <a:defRPr sz="2600" kern="1200">
                <a:solidFill>
                  <a:schemeClr val="tx1"/>
                </a:solidFill>
                <a:latin typeface="微软雅黑" pitchFamily="34" charset="-122"/>
                <a:ea typeface="微软雅黑" pitchFamily="34" charset="-122"/>
                <a:cs typeface="+mn-cs"/>
              </a:defRPr>
            </a:lvl5pPr>
            <a:lvl6pPr marL="25146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buNone/>
            </a:pPr>
            <a:r>
              <a:rPr lang="en-US" altLang="zh-CN" sz="2800" dirty="0" smtClean="0"/>
              <a:t>                           </a:t>
            </a:r>
            <a:r>
              <a:rPr lang="zh-CN" altLang="zh-CN" sz="2800" dirty="0" smtClean="0">
                <a:latin typeface="黑体" panose="02010609060101010101" pitchFamily="49" charset="-122"/>
                <a:ea typeface="黑体" panose="02010609060101010101" pitchFamily="49" charset="-122"/>
              </a:rPr>
              <a:t>北京</a:t>
            </a:r>
            <a:r>
              <a:rPr lang="zh-CN" altLang="en-US" sz="2800" dirty="0" smtClean="0">
                <a:latin typeface="黑体" panose="02010609060101010101" pitchFamily="49" charset="-122"/>
                <a:ea typeface="黑体" panose="02010609060101010101" pitchFamily="49" charset="-122"/>
              </a:rPr>
              <a:t>市英语特级教师 程惠云</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en-US" dirty="0" smtClean="0">
                <a:latin typeface="黑体" panose="02010609060101010101" pitchFamily="49" charset="-122"/>
                <a:ea typeface="黑体" panose="02010609060101010101" pitchFamily="49" charset="-122"/>
              </a:rPr>
              <a:t>话题范围</a:t>
            </a:r>
            <a:endParaRPr lang="en-US" altLang="zh-CN" dirty="0" smtClean="0">
              <a:latin typeface="黑体" panose="02010609060101010101" pitchFamily="49" charset="-122"/>
              <a:ea typeface="黑体" panose="02010609060101010101" pitchFamily="49" charset="-122"/>
            </a:endParaRPr>
          </a:p>
          <a:p>
            <a:pPr>
              <a:buNone/>
            </a:pPr>
            <a:endParaRPr lang="zh-CN" altLang="en-US" dirty="0"/>
          </a:p>
        </p:txBody>
      </p:sp>
      <p:sp>
        <p:nvSpPr>
          <p:cNvPr id="5" name="标题 1"/>
          <p:cNvSpPr>
            <a:spLocks noGrp="1"/>
          </p:cNvSpPr>
          <p:nvPr>
            <p:ph type="title"/>
          </p:nvPr>
        </p:nvSpPr>
        <p:spPr/>
        <p:txBody>
          <a:bodyPr/>
          <a:lstStyle/>
          <a:p>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命题思路二</a:t>
            </a:r>
            <a:r>
              <a:rPr lang="en-US" altLang="zh-CN" dirty="0" smtClean="0">
                <a:latin typeface="黑体" panose="02010609060101010101" pitchFamily="49" charset="-122"/>
                <a:ea typeface="黑体" panose="02010609060101010101" pitchFamily="49" charset="-122"/>
              </a:rPr>
              <a:t>】</a:t>
            </a:r>
            <a:r>
              <a:rPr lang="zh-CN" altLang="en-US" dirty="0"/>
              <a:t>选材面广 内容丰富</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3</a:t>
            </a:r>
            <a:r>
              <a:rPr lang="zh-CN" altLang="en-US"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6" name="TextBox 5"/>
          <p:cNvSpPr txBox="1"/>
          <p:nvPr/>
        </p:nvSpPr>
        <p:spPr>
          <a:xfrm>
            <a:off x="407368" y="1916832"/>
            <a:ext cx="5400600" cy="4234493"/>
          </a:xfrm>
          <a:prstGeom prst="rect">
            <a:avLst/>
          </a:prstGeom>
          <a:noFill/>
          <a:ln w="38100">
            <a:solidFill>
              <a:schemeClr val="accent1"/>
            </a:solidFill>
          </a:ln>
        </p:spPr>
        <p:txBody>
          <a:bodyPr wrap="square" rtlCol="0">
            <a:spAutoFit/>
          </a:bodyPr>
          <a:lstStyle/>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16. </a:t>
            </a:r>
            <a:r>
              <a:rPr lang="zh-CN" altLang="en-US" sz="2400" dirty="0">
                <a:latin typeface="黑体" panose="02010609060101010101" pitchFamily="49" charset="-122"/>
                <a:ea typeface="黑体" panose="02010609060101010101" pitchFamily="49" charset="-122"/>
              </a:rPr>
              <a:t>旅游和交通 </a:t>
            </a:r>
            <a:r>
              <a:rPr lang="en-US" altLang="zh-CN" sz="2400" dirty="0">
                <a:latin typeface="Arial" panose="020B0604020202020204" pitchFamily="34" charset="0"/>
                <a:ea typeface="黑体" panose="02010609060101010101" pitchFamily="49" charset="-122"/>
                <a:cs typeface="Arial" panose="020B0604020202020204" pitchFamily="34" charset="0"/>
              </a:rPr>
              <a:t>(Travel </a:t>
            </a:r>
            <a:r>
              <a:rPr lang="en-US" altLang="zh-CN" sz="2400" dirty="0" smtClean="0">
                <a:latin typeface="Arial" panose="020B0604020202020204" pitchFamily="34" charset="0"/>
                <a:ea typeface="黑体" panose="02010609060101010101" pitchFamily="49" charset="-122"/>
                <a:cs typeface="Arial" panose="020B0604020202020204" pitchFamily="34" charset="0"/>
              </a:rPr>
              <a:t>and transport</a:t>
            </a:r>
            <a:r>
              <a:rPr lang="en-US" altLang="zh-CN" sz="2400" dirty="0">
                <a:latin typeface="Arial" panose="020B0604020202020204" pitchFamily="34" charset="0"/>
                <a:ea typeface="黑体" panose="02010609060101010101" pitchFamily="49" charset="-122"/>
                <a:cs typeface="Arial" panose="020B0604020202020204" pitchFamily="34" charset="0"/>
              </a:rPr>
              <a:t>)</a:t>
            </a: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17. </a:t>
            </a:r>
            <a:r>
              <a:rPr lang="zh-CN" altLang="en-US" sz="2400" dirty="0">
                <a:latin typeface="黑体" panose="02010609060101010101" pitchFamily="49" charset="-122"/>
                <a:ea typeface="黑体" panose="02010609060101010101" pitchFamily="49" charset="-122"/>
              </a:rPr>
              <a:t>语言学习 </a:t>
            </a:r>
            <a:r>
              <a:rPr lang="en-US" altLang="zh-CN" sz="2400" dirty="0">
                <a:latin typeface="Arial" panose="020B0604020202020204" pitchFamily="34" charset="0"/>
                <a:ea typeface="黑体" panose="02010609060101010101" pitchFamily="49" charset="-122"/>
                <a:cs typeface="Arial" panose="020B0604020202020204" pitchFamily="34" charset="0"/>
              </a:rPr>
              <a:t>(</a:t>
            </a:r>
            <a:r>
              <a:rPr lang="en-US" altLang="zh-CN" sz="2400" dirty="0" smtClean="0">
                <a:latin typeface="Arial" panose="020B0604020202020204" pitchFamily="34" charset="0"/>
                <a:ea typeface="黑体" panose="02010609060101010101" pitchFamily="49" charset="-122"/>
                <a:cs typeface="Arial" panose="020B0604020202020204" pitchFamily="34" charset="0"/>
              </a:rPr>
              <a:t>Language learning</a:t>
            </a:r>
            <a:r>
              <a:rPr lang="en-US" altLang="zh-CN" sz="2400" dirty="0">
                <a:latin typeface="Arial" panose="020B0604020202020204" pitchFamily="34" charset="0"/>
                <a:ea typeface="黑体" panose="02010609060101010101" pitchFamily="49" charset="-122"/>
                <a:cs typeface="Arial" panose="020B0604020202020204" pitchFamily="34" charset="0"/>
              </a:rPr>
              <a:t>)</a:t>
            </a: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18. </a:t>
            </a:r>
            <a:r>
              <a:rPr lang="zh-CN" altLang="en-US" sz="2400" dirty="0">
                <a:latin typeface="黑体" panose="02010609060101010101" pitchFamily="49" charset="-122"/>
                <a:ea typeface="黑体" panose="02010609060101010101" pitchFamily="49" charset="-122"/>
              </a:rPr>
              <a:t>自然 </a:t>
            </a:r>
            <a:r>
              <a:rPr lang="en-US" altLang="zh-CN" sz="2400" dirty="0">
                <a:latin typeface="Arial" panose="020B0604020202020204" pitchFamily="34" charset="0"/>
                <a:ea typeface="黑体" panose="02010609060101010101" pitchFamily="49" charset="-122"/>
                <a:cs typeface="Arial" panose="020B0604020202020204" pitchFamily="34" charset="0"/>
              </a:rPr>
              <a:t>(Nature)</a:t>
            </a: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19. </a:t>
            </a:r>
            <a:r>
              <a:rPr lang="zh-CN" altLang="en-US" sz="2400" dirty="0">
                <a:latin typeface="黑体" panose="02010609060101010101" pitchFamily="49" charset="-122"/>
                <a:ea typeface="黑体" panose="02010609060101010101" pitchFamily="49" charset="-122"/>
              </a:rPr>
              <a:t>世界与环境 </a:t>
            </a:r>
            <a:r>
              <a:rPr lang="en-US" altLang="zh-CN" sz="2400" dirty="0">
                <a:latin typeface="Arial" panose="020B0604020202020204" pitchFamily="34" charset="0"/>
                <a:ea typeface="黑体" panose="02010609060101010101" pitchFamily="49" charset="-122"/>
                <a:cs typeface="Arial" panose="020B0604020202020204" pitchFamily="34" charset="0"/>
              </a:rPr>
              <a:t>(The world </a:t>
            </a:r>
            <a:r>
              <a:rPr lang="en-US" altLang="zh-CN" sz="2400" dirty="0" smtClean="0">
                <a:latin typeface="Arial" panose="020B0604020202020204" pitchFamily="34" charset="0"/>
                <a:ea typeface="黑体" panose="02010609060101010101" pitchFamily="49" charset="-122"/>
                <a:cs typeface="Arial" panose="020B0604020202020204" pitchFamily="34" charset="0"/>
              </a:rPr>
              <a:t>and the </a:t>
            </a:r>
          </a:p>
          <a:p>
            <a:pPr defTabSz="913765">
              <a:lnSpc>
                <a:spcPct val="125000"/>
              </a:lnSpc>
              <a:spcBef>
                <a:spcPts val="500"/>
              </a:spcBef>
            </a:pPr>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environment</a:t>
            </a:r>
            <a:r>
              <a:rPr lang="en-US" altLang="zh-CN" sz="2400" dirty="0">
                <a:latin typeface="Arial" panose="020B0604020202020204" pitchFamily="34" charset="0"/>
                <a:ea typeface="黑体" panose="02010609060101010101" pitchFamily="49" charset="-122"/>
                <a:cs typeface="Arial" panose="020B0604020202020204" pitchFamily="34" charset="0"/>
              </a:rPr>
              <a:t>)</a:t>
            </a: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20. </a:t>
            </a:r>
            <a:r>
              <a:rPr lang="zh-CN" altLang="en-US" sz="2400" dirty="0">
                <a:latin typeface="黑体" panose="02010609060101010101" pitchFamily="49" charset="-122"/>
                <a:ea typeface="黑体" panose="02010609060101010101" pitchFamily="49" charset="-122"/>
              </a:rPr>
              <a:t>科普知识与现代技术 </a:t>
            </a:r>
            <a:r>
              <a:rPr lang="en-US" altLang="zh-CN" sz="2400" dirty="0">
                <a:latin typeface="Arial" panose="020B0604020202020204" pitchFamily="34" charset="0"/>
                <a:ea typeface="黑体" panose="02010609060101010101" pitchFamily="49" charset="-122"/>
                <a:cs typeface="Arial" panose="020B0604020202020204" pitchFamily="34" charset="0"/>
              </a:rPr>
              <a:t>(</a:t>
            </a:r>
            <a:r>
              <a:rPr lang="en-US" altLang="zh-CN" sz="2400" dirty="0" smtClean="0">
                <a:latin typeface="Arial" panose="020B0604020202020204" pitchFamily="34" charset="0"/>
                <a:ea typeface="黑体" panose="02010609060101010101" pitchFamily="49" charset="-122"/>
                <a:cs typeface="Arial" panose="020B0604020202020204" pitchFamily="34" charset="0"/>
              </a:rPr>
              <a:t>Popular </a:t>
            </a:r>
          </a:p>
          <a:p>
            <a:pPr defTabSz="913765">
              <a:lnSpc>
                <a:spcPct val="125000"/>
              </a:lnSpc>
              <a:spcBef>
                <a:spcPts val="500"/>
              </a:spcBef>
            </a:pPr>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science </a:t>
            </a:r>
            <a:r>
              <a:rPr lang="en-US" altLang="zh-CN" sz="2400" dirty="0">
                <a:latin typeface="Arial" panose="020B0604020202020204" pitchFamily="34" charset="0"/>
                <a:ea typeface="黑体" panose="02010609060101010101" pitchFamily="49" charset="-122"/>
                <a:cs typeface="Arial" panose="020B0604020202020204" pitchFamily="34" charset="0"/>
              </a:rPr>
              <a:t>and modern technology)</a:t>
            </a:r>
          </a:p>
          <a:p>
            <a:pPr defTabSz="913765">
              <a:lnSpc>
                <a:spcPct val="125000"/>
              </a:lnSpc>
              <a:spcBef>
                <a:spcPts val="500"/>
              </a:spcBef>
            </a:pPr>
            <a:endParaRPr lang="zh-CN" altLang="zh-CN" sz="2400" dirty="0">
              <a:latin typeface="Arial" panose="020B0604020202020204" pitchFamily="34" charset="0"/>
              <a:ea typeface="微软雅黑" pitchFamily="34" charset="-122"/>
              <a:cs typeface="Arial" panose="020B0604020202020204" pitchFamily="34" charset="0"/>
            </a:endParaRPr>
          </a:p>
        </p:txBody>
      </p:sp>
      <p:sp>
        <p:nvSpPr>
          <p:cNvPr id="7" name="TextBox 6"/>
          <p:cNvSpPr txBox="1"/>
          <p:nvPr/>
        </p:nvSpPr>
        <p:spPr>
          <a:xfrm>
            <a:off x="5951984" y="1916832"/>
            <a:ext cx="5760640" cy="3552254"/>
          </a:xfrm>
          <a:prstGeom prst="rect">
            <a:avLst/>
          </a:prstGeom>
          <a:noFill/>
          <a:ln w="38100">
            <a:solidFill>
              <a:schemeClr val="accent1"/>
            </a:solidFill>
          </a:ln>
        </p:spPr>
        <p:txBody>
          <a:bodyPr wrap="square" rtlCol="0">
            <a:spAutoFit/>
          </a:bodyPr>
          <a:lstStyle/>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21. </a:t>
            </a:r>
            <a:r>
              <a:rPr lang="zh-CN" altLang="en-US" sz="2400" dirty="0">
                <a:latin typeface="黑体" panose="02010609060101010101" pitchFamily="49" charset="-122"/>
                <a:ea typeface="黑体" panose="02010609060101010101" pitchFamily="49" charset="-122"/>
              </a:rPr>
              <a:t>热点话题 </a:t>
            </a:r>
            <a:r>
              <a:rPr lang="en-US" altLang="zh-CN" sz="2400" dirty="0">
                <a:latin typeface="Arial" panose="020B0604020202020204" pitchFamily="34" charset="0"/>
                <a:ea typeface="黑体" panose="02010609060101010101" pitchFamily="49" charset="-122"/>
                <a:cs typeface="Arial" panose="020B0604020202020204" pitchFamily="34" charset="0"/>
              </a:rPr>
              <a:t>(Topical issues)</a:t>
            </a: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22. </a:t>
            </a:r>
            <a:r>
              <a:rPr lang="zh-CN" altLang="en-US" sz="2400" dirty="0">
                <a:latin typeface="黑体" panose="02010609060101010101" pitchFamily="49" charset="-122"/>
                <a:ea typeface="黑体" panose="02010609060101010101" pitchFamily="49" charset="-122"/>
              </a:rPr>
              <a:t>历史与地理 </a:t>
            </a:r>
            <a:r>
              <a:rPr lang="en-US" altLang="zh-CN" sz="2400" dirty="0">
                <a:latin typeface="Arial" panose="020B0604020202020204" pitchFamily="34" charset="0"/>
                <a:ea typeface="黑体" panose="02010609060101010101" pitchFamily="49" charset="-122"/>
                <a:cs typeface="Arial" panose="020B0604020202020204" pitchFamily="34" charset="0"/>
              </a:rPr>
              <a:t>(History  </a:t>
            </a:r>
            <a:r>
              <a:rPr lang="en-US" altLang="zh-CN" sz="2400" dirty="0" smtClean="0">
                <a:latin typeface="Arial" panose="020B0604020202020204" pitchFamily="34" charset="0"/>
                <a:ea typeface="黑体" panose="02010609060101010101" pitchFamily="49" charset="-122"/>
                <a:cs typeface="Arial" panose="020B0604020202020204" pitchFamily="34" charset="0"/>
              </a:rPr>
              <a:t>and geography)</a:t>
            </a: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23. </a:t>
            </a:r>
            <a:r>
              <a:rPr lang="zh-CN" altLang="en-US" sz="2400" dirty="0">
                <a:latin typeface="黑体" panose="02010609060101010101" pitchFamily="49" charset="-122"/>
                <a:ea typeface="黑体" panose="02010609060101010101" pitchFamily="49" charset="-122"/>
              </a:rPr>
              <a:t>社会 </a:t>
            </a:r>
            <a:r>
              <a:rPr lang="en-US" altLang="zh-CN" sz="2400" dirty="0">
                <a:latin typeface="Arial" panose="020B0604020202020204" pitchFamily="34" charset="0"/>
                <a:ea typeface="黑体" panose="02010609060101010101" pitchFamily="49" charset="-122"/>
                <a:cs typeface="Arial" panose="020B0604020202020204" pitchFamily="34" charset="0"/>
              </a:rPr>
              <a:t>(Society)</a:t>
            </a: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24. </a:t>
            </a:r>
            <a:r>
              <a:rPr lang="zh-CN" altLang="en-US" sz="2400" dirty="0">
                <a:latin typeface="黑体" panose="02010609060101010101" pitchFamily="49" charset="-122"/>
                <a:ea typeface="黑体" panose="02010609060101010101" pitchFamily="49" charset="-122"/>
              </a:rPr>
              <a:t>文学与艺术 </a:t>
            </a:r>
            <a:r>
              <a:rPr lang="en-US" altLang="zh-CN" sz="2400" dirty="0">
                <a:latin typeface="Arial" panose="020B0604020202020204" pitchFamily="34" charset="0"/>
                <a:ea typeface="黑体" panose="02010609060101010101" pitchFamily="49" charset="-122"/>
                <a:cs typeface="Arial" panose="020B0604020202020204" pitchFamily="34" charset="0"/>
              </a:rPr>
              <a:t>(Literature </a:t>
            </a:r>
            <a:r>
              <a:rPr lang="en-US" altLang="zh-CN" sz="2400" dirty="0" smtClean="0">
                <a:latin typeface="Arial" panose="020B0604020202020204" pitchFamily="34" charset="0"/>
                <a:ea typeface="黑体" panose="02010609060101010101" pitchFamily="49" charset="-122"/>
                <a:cs typeface="Arial" panose="020B0604020202020204" pitchFamily="34" charset="0"/>
              </a:rPr>
              <a:t>and art</a:t>
            </a:r>
            <a:r>
              <a:rPr lang="en-US" altLang="zh-CN" sz="2400" dirty="0">
                <a:latin typeface="Arial" panose="020B0604020202020204" pitchFamily="34" charset="0"/>
                <a:ea typeface="黑体" panose="02010609060101010101" pitchFamily="49" charset="-122"/>
                <a:cs typeface="Arial" panose="020B0604020202020204" pitchFamily="34" charset="0"/>
              </a:rPr>
              <a:t>)</a:t>
            </a:r>
          </a:p>
          <a:p>
            <a:pPr defTabSz="913765">
              <a:lnSpc>
                <a:spcPct val="125000"/>
              </a:lnSpc>
              <a:spcBef>
                <a:spcPts val="500"/>
              </a:spcBef>
            </a:pPr>
            <a:endParaRPr lang="en-US" altLang="zh-CN" sz="2400" dirty="0">
              <a:latin typeface="微软雅黑" pitchFamily="34" charset="-122"/>
              <a:ea typeface="微软雅黑" pitchFamily="34" charset="-122"/>
            </a:endParaRPr>
          </a:p>
          <a:p>
            <a:pPr defTabSz="913765">
              <a:lnSpc>
                <a:spcPct val="125000"/>
              </a:lnSpc>
              <a:spcBef>
                <a:spcPts val="500"/>
              </a:spcBef>
            </a:pPr>
            <a:endParaRPr lang="en-US" altLang="zh-CN" sz="2400" dirty="0">
              <a:latin typeface="微软雅黑" pitchFamily="34" charset="-122"/>
              <a:ea typeface="微软雅黑" pitchFamily="34" charset="-122"/>
            </a:endParaRPr>
          </a:p>
          <a:p>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287349375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a:buNone/>
            </a:pPr>
            <a:r>
              <a:rPr lang="en-US" altLang="zh-CN" dirty="0"/>
              <a:t>The research suggests that stress may change the way people make choices in predictable ways</a:t>
            </a:r>
            <a:r>
              <a:rPr lang="en-US" altLang="zh-CN" dirty="0" smtClean="0"/>
              <a:t>.</a:t>
            </a:r>
          </a:p>
          <a:p>
            <a:pPr>
              <a:buNone/>
            </a:pPr>
            <a:r>
              <a:rPr lang="en-US" altLang="zh-CN" dirty="0" smtClean="0"/>
              <a:t>…</a:t>
            </a:r>
            <a:endParaRPr lang="zh-CN" altLang="zh-CN" dirty="0"/>
          </a:p>
          <a:p>
            <a:pPr>
              <a:buNone/>
            </a:pPr>
            <a:r>
              <a:rPr lang="en-US" altLang="zh-CN" dirty="0"/>
              <a:t>This phenomenon is likely not surprising to anyone who has tried to resist eating cookies or smoking a cigarette while under stress –at those moments, </a:t>
            </a:r>
            <a:r>
              <a:rPr lang="en-US" altLang="zh-CN" u="sng" dirty="0"/>
              <a:t>only the pleasure associated with such activities comes to mind</a:t>
            </a:r>
            <a:r>
              <a:rPr lang="en-US" altLang="zh-CN" dirty="0"/>
              <a:t>. But the findings further suggest that stress may bring about a double effect. Not only are rewarding experiences remembered better, but negative consequences are also easily recalled.</a:t>
            </a:r>
            <a:endParaRPr lang="zh-CN" altLang="en-US" dirty="0"/>
          </a:p>
        </p:txBody>
      </p:sp>
    </p:spTree>
    <p:extLst>
      <p:ext uri="{BB962C8B-B14F-4D97-AF65-F5344CB8AC3E}">
        <p14:creationId xmlns:p14="http://schemas.microsoft.com/office/powerpoint/2010/main" val="2908986747"/>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endParaRPr lang="zh-CN" altLang="en-US" smtClean="0"/>
          </a:p>
        </p:txBody>
      </p:sp>
      <p:sp>
        <p:nvSpPr>
          <p:cNvPr id="39939" name="内容占位符 2"/>
          <p:cNvSpPr>
            <a:spLocks noGrp="1"/>
          </p:cNvSpPr>
          <p:nvPr>
            <p:ph idx="1"/>
          </p:nvPr>
        </p:nvSpPr>
        <p:spPr/>
        <p:txBody>
          <a:bodyPr/>
          <a:lstStyle/>
          <a:p>
            <a:pPr>
              <a:buFont typeface="Wingdings" pitchFamily="2" charset="2"/>
              <a:buNone/>
            </a:pPr>
            <a:r>
              <a:rPr lang="en-US" altLang="zh-CN" smtClean="0"/>
              <a:t>66.	</a:t>
            </a:r>
            <a:r>
              <a:rPr lang="en-US" altLang="zh-CN" b="1" smtClean="0"/>
              <a:t>The research has proved that in a stressful situation, ______.</a:t>
            </a:r>
            <a:endParaRPr lang="zh-CN" altLang="zh-CN" smtClean="0"/>
          </a:p>
          <a:p>
            <a:pPr>
              <a:buFont typeface="Wingdings" pitchFamily="2" charset="2"/>
              <a:buNone/>
            </a:pPr>
            <a:r>
              <a:rPr lang="en-US" altLang="zh-CN" smtClean="0"/>
              <a:t>A. women find it easier to fall into certain habits</a:t>
            </a:r>
            <a:endParaRPr lang="zh-CN" altLang="zh-CN" smtClean="0"/>
          </a:p>
          <a:p>
            <a:pPr>
              <a:buFont typeface="Wingdings" pitchFamily="2" charset="2"/>
              <a:buNone/>
            </a:pPr>
            <a:r>
              <a:rPr lang="en-US" altLang="zh-CN" smtClean="0"/>
              <a:t>B. men have a greater tendency to slow down</a:t>
            </a:r>
            <a:endParaRPr lang="zh-CN" altLang="zh-CN" smtClean="0"/>
          </a:p>
          <a:p>
            <a:pPr>
              <a:buFont typeface="Wingdings" pitchFamily="2" charset="2"/>
              <a:buNone/>
            </a:pPr>
            <a:r>
              <a:rPr lang="en-US" altLang="zh-CN" smtClean="0"/>
              <a:t>C. women focus more on outcomes</a:t>
            </a:r>
            <a:endParaRPr lang="zh-CN" altLang="zh-CN" smtClean="0"/>
          </a:p>
          <a:p>
            <a:pPr>
              <a:buFont typeface="Wingdings" pitchFamily="2" charset="2"/>
              <a:buNone/>
            </a:pPr>
            <a:r>
              <a:rPr lang="en-US" altLang="zh-CN" smtClean="0"/>
              <a:t>D. men are more likely to take risks</a:t>
            </a:r>
            <a:endParaRPr lang="zh-CN" altLang="zh-CN" smtClean="0"/>
          </a:p>
          <a:p>
            <a:pPr>
              <a:buFont typeface="Wingdings" pitchFamily="2" charset="2"/>
              <a:buNone/>
            </a:pPr>
            <a:endParaRPr lang="zh-CN" altLang="en-US" smtClean="0"/>
          </a:p>
        </p:txBody>
      </p:sp>
    </p:spTree>
    <p:extLst>
      <p:ext uri="{BB962C8B-B14F-4D97-AF65-F5344CB8AC3E}">
        <p14:creationId xmlns:p14="http://schemas.microsoft.com/office/powerpoint/2010/main" val="166644505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endParaRPr lang="zh-CN" altLang="en-US" smtClean="0"/>
          </a:p>
        </p:txBody>
      </p:sp>
      <p:sp>
        <p:nvSpPr>
          <p:cNvPr id="39939" name="内容占位符 2"/>
          <p:cNvSpPr>
            <a:spLocks noGrp="1"/>
          </p:cNvSpPr>
          <p:nvPr>
            <p:ph idx="1"/>
          </p:nvPr>
        </p:nvSpPr>
        <p:spPr/>
        <p:txBody>
          <a:bodyPr/>
          <a:lstStyle/>
          <a:p>
            <a:pPr>
              <a:buFont typeface="Wingdings" pitchFamily="2" charset="2"/>
              <a:buNone/>
            </a:pPr>
            <a:r>
              <a:rPr lang="en-US" altLang="zh-CN" smtClean="0"/>
              <a:t>66.	</a:t>
            </a:r>
            <a:r>
              <a:rPr lang="en-US" altLang="zh-CN" b="1" smtClean="0"/>
              <a:t>The research has proved that in a stressful situation, ______.</a:t>
            </a:r>
            <a:endParaRPr lang="zh-CN" altLang="zh-CN" smtClean="0"/>
          </a:p>
          <a:p>
            <a:pPr>
              <a:buFont typeface="Wingdings" pitchFamily="2" charset="2"/>
              <a:buNone/>
            </a:pPr>
            <a:r>
              <a:rPr lang="en-US" altLang="zh-CN" smtClean="0"/>
              <a:t>A. women find it easier to fall into certain habits</a:t>
            </a:r>
            <a:endParaRPr lang="zh-CN" altLang="zh-CN" smtClean="0"/>
          </a:p>
          <a:p>
            <a:pPr>
              <a:buFont typeface="Wingdings" pitchFamily="2" charset="2"/>
              <a:buNone/>
            </a:pPr>
            <a:r>
              <a:rPr lang="en-US" altLang="zh-CN" smtClean="0"/>
              <a:t>B. men have a greater tendency to slow down</a:t>
            </a:r>
            <a:endParaRPr lang="zh-CN" altLang="zh-CN" smtClean="0"/>
          </a:p>
          <a:p>
            <a:pPr>
              <a:buFont typeface="Wingdings" pitchFamily="2" charset="2"/>
              <a:buNone/>
            </a:pPr>
            <a:r>
              <a:rPr lang="en-US" altLang="zh-CN" smtClean="0"/>
              <a:t>C. women focus more on outcomes</a:t>
            </a:r>
            <a:endParaRPr lang="zh-CN" altLang="zh-CN" smtClean="0"/>
          </a:p>
          <a:p>
            <a:pPr>
              <a:buFont typeface="Wingdings" pitchFamily="2" charset="2"/>
              <a:buNone/>
            </a:pPr>
            <a:r>
              <a:rPr lang="en-US" altLang="zh-CN" smtClean="0"/>
              <a:t>D. men are more likely to take risks</a:t>
            </a:r>
            <a:endParaRPr lang="zh-CN" altLang="zh-CN" smtClean="0"/>
          </a:p>
          <a:p>
            <a:pPr>
              <a:buFont typeface="Wingdings" pitchFamily="2" charset="2"/>
              <a:buNone/>
            </a:pPr>
            <a:endParaRPr lang="zh-CN" altLang="en-US" smtClean="0"/>
          </a:p>
        </p:txBody>
      </p:sp>
      <p:sp>
        <p:nvSpPr>
          <p:cNvPr id="4" name="TextBox 3"/>
          <p:cNvSpPr txBox="1"/>
          <p:nvPr/>
        </p:nvSpPr>
        <p:spPr>
          <a:xfrm>
            <a:off x="551384" y="1124744"/>
            <a:ext cx="11423651" cy="4308872"/>
          </a:xfrm>
          <a:prstGeom prst="rect">
            <a:avLst/>
          </a:prstGeom>
          <a:solidFill>
            <a:schemeClr val="accent3">
              <a:lumMod val="95000"/>
            </a:schemeClr>
          </a:solidFill>
        </p:spPr>
        <p:txBody>
          <a:bodyPr>
            <a:spAutoFit/>
          </a:bodyPr>
          <a:lstStyle/>
          <a:p>
            <a:pPr>
              <a:defRPr/>
            </a:pPr>
            <a:r>
              <a:rPr lang="en-US" altLang="zh-CN" sz="3200" dirty="0">
                <a:solidFill>
                  <a:srgbClr val="C00000"/>
                </a:solidFill>
              </a:rPr>
              <a:t>This tendency</a:t>
            </a:r>
            <a:r>
              <a:rPr lang="en-US" altLang="zh-CN" sz="3200" dirty="0"/>
              <a:t> to slow down and become more cautious when decisions are risky might also help explain why women are less likely to become addicted than men: </a:t>
            </a:r>
            <a:r>
              <a:rPr lang="en-US" altLang="zh-CN" sz="3200" b="1" u="sng" dirty="0">
                <a:solidFill>
                  <a:srgbClr val="C00000"/>
                </a:solidFill>
              </a:rPr>
              <a:t>they</a:t>
            </a:r>
            <a:r>
              <a:rPr lang="en-US" altLang="zh-CN" sz="3200" b="1" u="sng" dirty="0"/>
              <a:t> </a:t>
            </a:r>
            <a:r>
              <a:rPr lang="en-US" altLang="zh-CN" sz="3200" dirty="0"/>
              <a:t>may more often avoid making the risky choices that eventually harden into addiction.</a:t>
            </a:r>
          </a:p>
          <a:p>
            <a:pPr>
              <a:defRPr/>
            </a:pPr>
            <a:r>
              <a:rPr lang="zh-CN" altLang="en-US" sz="3200" dirty="0"/>
              <a:t>在作出决定需要承担风险的时候，这种趋势会减缓或更加谨慎。也许这一点可以说明为什么女人比男人更不太可能做出有风险的决定：也许女人更会规避做出冒险的决定，更不会养成做出冒险决定的习惯。</a:t>
            </a:r>
            <a:endParaRPr lang="zh-CN" altLang="zh-CN" sz="3200" dirty="0"/>
          </a:p>
          <a:p>
            <a:pPr>
              <a:defRPr/>
            </a:pPr>
            <a:endParaRPr lang="zh-CN" altLang="en-US" dirty="0"/>
          </a:p>
        </p:txBody>
      </p:sp>
    </p:spTree>
    <p:extLst>
      <p:ext uri="{BB962C8B-B14F-4D97-AF65-F5344CB8AC3E}">
        <p14:creationId xmlns:p14="http://schemas.microsoft.com/office/powerpoint/2010/main" val="591018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en-US" altLang="zh-CN" smtClean="0"/>
              <a:t>    </a:t>
            </a:r>
            <a:r>
              <a:rPr lang="zh-CN" altLang="en-US" smtClean="0"/>
              <a:t>标点符号</a:t>
            </a:r>
          </a:p>
        </p:txBody>
      </p:sp>
      <p:sp>
        <p:nvSpPr>
          <p:cNvPr id="54275" name="内容占位符 2"/>
          <p:cNvSpPr>
            <a:spLocks noGrp="1"/>
          </p:cNvSpPr>
          <p:nvPr>
            <p:ph idx="1"/>
          </p:nvPr>
        </p:nvSpPr>
        <p:spPr/>
        <p:txBody>
          <a:bodyPr/>
          <a:lstStyle/>
          <a:p>
            <a:pPr>
              <a:buFont typeface="Wingdings" pitchFamily="2" charset="2"/>
              <a:buNone/>
            </a:pPr>
            <a:r>
              <a:rPr lang="zh-CN" altLang="en-US" smtClean="0"/>
              <a:t>冒号  </a:t>
            </a:r>
            <a:endParaRPr lang="en-US" altLang="zh-CN" smtClean="0"/>
          </a:p>
          <a:p>
            <a:pPr>
              <a:buFont typeface="Wingdings" pitchFamily="2" charset="2"/>
              <a:buNone/>
            </a:pPr>
            <a:r>
              <a:rPr lang="en-US" altLang="zh-CN" smtClean="0"/>
              <a:t>3</a:t>
            </a:r>
            <a:r>
              <a:rPr lang="zh-CN" altLang="en-US" smtClean="0"/>
              <a:t>．用于总说性话语的后边，表示引起下文的分说。 北京紫禁城有四座城门：武门、神武门、东华门、西华门。 </a:t>
            </a:r>
            <a:endParaRPr lang="en-US" altLang="zh-CN" smtClean="0"/>
          </a:p>
          <a:p>
            <a:pPr>
              <a:buFont typeface="Wingdings" pitchFamily="2" charset="2"/>
              <a:buNone/>
            </a:pPr>
            <a:r>
              <a:rPr lang="en-US" altLang="zh-CN" smtClean="0"/>
              <a:t>4</a:t>
            </a:r>
            <a:r>
              <a:rPr lang="zh-CN" altLang="en-US" smtClean="0"/>
              <a:t>．用于需要解释的词语后边，表示引出解释或说明。 外文图书展销会</a:t>
            </a:r>
          </a:p>
        </p:txBody>
      </p:sp>
      <p:sp>
        <p:nvSpPr>
          <p:cNvPr id="5" name="TextBox 4"/>
          <p:cNvSpPr txBox="1"/>
          <p:nvPr/>
        </p:nvSpPr>
        <p:spPr>
          <a:xfrm>
            <a:off x="407367" y="3789040"/>
            <a:ext cx="11425767" cy="2339102"/>
          </a:xfrm>
          <a:prstGeom prst="rect">
            <a:avLst/>
          </a:prstGeom>
          <a:solidFill>
            <a:schemeClr val="accent3">
              <a:lumMod val="95000"/>
            </a:schemeClr>
          </a:solidFill>
        </p:spPr>
        <p:txBody>
          <a:bodyPr>
            <a:spAutoFit/>
          </a:bodyPr>
          <a:lstStyle/>
          <a:p>
            <a:pPr>
              <a:defRPr/>
            </a:pPr>
            <a:r>
              <a:rPr lang="en-US" altLang="zh-CN" sz="3200" dirty="0">
                <a:solidFill>
                  <a:schemeClr val="tx1">
                    <a:lumMod val="95000"/>
                    <a:lumOff val="5000"/>
                  </a:schemeClr>
                </a:solidFill>
              </a:rPr>
              <a:t>This tendency </a:t>
            </a:r>
            <a:r>
              <a:rPr lang="en-US" altLang="zh-CN" sz="3200" dirty="0"/>
              <a:t>to slow down and become more cautious when decisions are risky might also help explain why women are less likely to become addicted than men</a:t>
            </a:r>
            <a:r>
              <a:rPr lang="en-US" altLang="zh-CN" sz="3200" dirty="0">
                <a:solidFill>
                  <a:srgbClr val="C00000"/>
                </a:solidFill>
              </a:rPr>
              <a:t>: </a:t>
            </a:r>
            <a:r>
              <a:rPr lang="en-US" altLang="zh-CN" sz="3200" b="1" u="sng" dirty="0">
                <a:solidFill>
                  <a:schemeClr val="tx1">
                    <a:lumMod val="95000"/>
                    <a:lumOff val="5000"/>
                  </a:schemeClr>
                </a:solidFill>
              </a:rPr>
              <a:t>they</a:t>
            </a:r>
            <a:r>
              <a:rPr lang="en-US" altLang="zh-CN" sz="3200" b="1" u="sng" dirty="0"/>
              <a:t> </a:t>
            </a:r>
            <a:r>
              <a:rPr lang="en-US" altLang="zh-CN" sz="3200" dirty="0"/>
              <a:t>may more often avoid making the risky choices </a:t>
            </a:r>
            <a:r>
              <a:rPr lang="en-US" altLang="zh-CN" sz="3200" dirty="0">
                <a:solidFill>
                  <a:srgbClr val="C00000"/>
                </a:solidFill>
              </a:rPr>
              <a:t>that </a:t>
            </a:r>
            <a:r>
              <a:rPr lang="en-US" altLang="zh-CN" sz="3200" dirty="0"/>
              <a:t>eventually harden into addiction.</a:t>
            </a:r>
          </a:p>
          <a:p>
            <a:pPr>
              <a:defRPr/>
            </a:pPr>
            <a:endParaRPr lang="zh-CN" altLang="en-US" dirty="0"/>
          </a:p>
        </p:txBody>
      </p:sp>
    </p:spTree>
    <p:extLst>
      <p:ext uri="{BB962C8B-B14F-4D97-AF65-F5344CB8AC3E}">
        <p14:creationId xmlns:p14="http://schemas.microsoft.com/office/powerpoint/2010/main" val="3699420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endParaRPr lang="zh-CN" altLang="en-US" smtClean="0"/>
          </a:p>
        </p:txBody>
      </p:sp>
      <p:sp>
        <p:nvSpPr>
          <p:cNvPr id="55299" name="内容占位符 2"/>
          <p:cNvSpPr>
            <a:spLocks noGrp="1"/>
          </p:cNvSpPr>
          <p:nvPr>
            <p:ph idx="1"/>
          </p:nvPr>
        </p:nvSpPr>
        <p:spPr/>
        <p:txBody>
          <a:bodyPr/>
          <a:lstStyle/>
          <a:p>
            <a:pPr>
              <a:buFont typeface="Wingdings" pitchFamily="2" charset="2"/>
              <a:buNone/>
            </a:pPr>
            <a:r>
              <a:rPr lang="zh-CN" altLang="en-US" smtClean="0"/>
              <a:t>破折号 ── </a:t>
            </a:r>
            <a:endParaRPr lang="en-US" altLang="zh-CN" smtClean="0"/>
          </a:p>
          <a:p>
            <a:pPr>
              <a:buFont typeface="Wingdings" pitchFamily="2" charset="2"/>
              <a:buNone/>
            </a:pPr>
            <a:r>
              <a:rPr lang="en-US" altLang="zh-CN" smtClean="0"/>
              <a:t>1</a:t>
            </a:r>
            <a:r>
              <a:rPr lang="zh-CN" altLang="en-US" smtClean="0"/>
              <a:t>．用于行文中解释说明的部分。 </a:t>
            </a:r>
            <a:endParaRPr lang="en-US" altLang="zh-CN" smtClean="0"/>
          </a:p>
          <a:p>
            <a:pPr>
              <a:buFont typeface="Wingdings" pitchFamily="2" charset="2"/>
              <a:buNone/>
            </a:pPr>
            <a:r>
              <a:rPr lang="en-US" altLang="zh-CN" smtClean="0"/>
              <a:t>And aren’t the new e-readers – like the Kindle, which has just flown past? </a:t>
            </a:r>
            <a:r>
              <a:rPr lang="en-US" altLang="zh-CN" i="1" smtClean="0"/>
              <a:t>Harry Potter and the Deathly Hallows</a:t>
            </a:r>
            <a:r>
              <a:rPr lang="en-US" altLang="zh-CN" smtClean="0"/>
              <a:t> to become Amazon’s best-selling product ever – kinder to the planet?</a:t>
            </a:r>
            <a:endParaRPr lang="zh-CN" altLang="zh-CN" smtClean="0"/>
          </a:p>
          <a:p>
            <a:pPr>
              <a:buFont typeface="Wingdings" pitchFamily="2" charset="2"/>
              <a:buNone/>
            </a:pPr>
            <a:r>
              <a:rPr lang="zh-CN" altLang="en-US" smtClean="0"/>
              <a:t>  </a:t>
            </a:r>
            <a:r>
              <a:rPr lang="en-US" altLang="zh-CN" smtClean="0"/>
              <a:t>2</a:t>
            </a:r>
            <a:r>
              <a:rPr lang="zh-CN" altLang="en-US" smtClean="0"/>
              <a:t>．用于话题突然转变。</a:t>
            </a:r>
            <a:r>
              <a:rPr lang="en-US" altLang="zh-CN" smtClean="0"/>
              <a:t>It is so</a:t>
            </a:r>
            <a:r>
              <a:rPr lang="zh-CN" altLang="en-US" smtClean="0"/>
              <a:t> </a:t>
            </a:r>
            <a:r>
              <a:rPr lang="en-US" altLang="zh-CN" smtClean="0"/>
              <a:t>hot today!—When are you leaving?</a:t>
            </a:r>
            <a:r>
              <a:rPr lang="zh-CN" altLang="en-US" smtClean="0"/>
              <a:t> </a:t>
            </a:r>
            <a:r>
              <a:rPr lang="en-US" altLang="zh-CN" smtClean="0"/>
              <a:t>He asked Leo.</a:t>
            </a:r>
            <a:endParaRPr lang="zh-CN" altLang="en-US" smtClean="0"/>
          </a:p>
        </p:txBody>
      </p:sp>
    </p:spTree>
    <p:extLst>
      <p:ext uri="{BB962C8B-B14F-4D97-AF65-F5344CB8AC3E}">
        <p14:creationId xmlns:p14="http://schemas.microsoft.com/office/powerpoint/2010/main" val="406812986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zh-CN" altLang="en-US" smtClean="0"/>
              <a:t>   读懂、读快</a:t>
            </a:r>
          </a:p>
        </p:txBody>
      </p:sp>
      <p:sp>
        <p:nvSpPr>
          <p:cNvPr id="56323" name="内容占位符 2"/>
          <p:cNvSpPr>
            <a:spLocks noGrp="1"/>
          </p:cNvSpPr>
          <p:nvPr>
            <p:ph idx="1"/>
          </p:nvPr>
        </p:nvSpPr>
        <p:spPr/>
        <p:txBody>
          <a:bodyPr/>
          <a:lstStyle/>
          <a:p>
            <a:pPr>
              <a:buFont typeface="Wingdings" pitchFamily="2" charset="2"/>
              <a:buNone/>
            </a:pPr>
            <a:r>
              <a:rPr lang="en-US" altLang="zh-CN" smtClean="0"/>
              <a:t> (CNN)—Randall Stephenson, CEO of AT&amp;T, was watching the Olympics with his daughter when she saw it—an ad featuring a man in a wheelchair suffering from a severe brain injury and holding a sign with the text: “Where r.”</a:t>
            </a:r>
          </a:p>
          <a:p>
            <a:pPr>
              <a:buFont typeface="Wingdings" pitchFamily="2" charset="2"/>
              <a:buNone/>
            </a:pPr>
            <a:r>
              <a:rPr lang="en-US" altLang="zh-CN" smtClean="0"/>
              <a:t>“This is the text message that caused the car accident that changed my life forever,” the man said.</a:t>
            </a:r>
            <a:endParaRPr lang="zh-CN" altLang="zh-CN" smtClean="0"/>
          </a:p>
          <a:p>
            <a:pPr>
              <a:buFont typeface="Wingdings" pitchFamily="2" charset="2"/>
              <a:buNone/>
            </a:pPr>
            <a:endParaRPr lang="zh-CN" altLang="zh-CN" smtClean="0"/>
          </a:p>
          <a:p>
            <a:pPr>
              <a:buFont typeface="Wingdings" pitchFamily="2" charset="2"/>
              <a:buNone/>
            </a:pPr>
            <a:endParaRPr lang="zh-CN" altLang="zh-CN" smtClean="0"/>
          </a:p>
          <a:p>
            <a:pPr>
              <a:buFont typeface="Wingdings" pitchFamily="2" charset="2"/>
              <a:buNone/>
            </a:pPr>
            <a:endParaRPr lang="zh-CN" altLang="zh-CN" smtClean="0"/>
          </a:p>
          <a:p>
            <a:pPr>
              <a:buFont typeface="Wingdings" pitchFamily="2" charset="2"/>
              <a:buNone/>
            </a:pPr>
            <a:endParaRPr lang="zh-CN" altLang="en-US" smtClean="0"/>
          </a:p>
        </p:txBody>
      </p:sp>
    </p:spTree>
    <p:extLst>
      <p:ext uri="{BB962C8B-B14F-4D97-AF65-F5344CB8AC3E}">
        <p14:creationId xmlns:p14="http://schemas.microsoft.com/office/powerpoint/2010/main" val="317241160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r>
              <a:rPr lang="zh-CN" altLang="en-US" smtClean="0"/>
              <a:t>何为长难句？</a:t>
            </a:r>
          </a:p>
        </p:txBody>
      </p:sp>
      <p:sp>
        <p:nvSpPr>
          <p:cNvPr id="57347" name="内容占位符 2"/>
          <p:cNvSpPr>
            <a:spLocks noGrp="1"/>
          </p:cNvSpPr>
          <p:nvPr>
            <p:ph idx="1"/>
          </p:nvPr>
        </p:nvSpPr>
        <p:spPr/>
        <p:txBody>
          <a:bodyPr/>
          <a:lstStyle/>
          <a:p>
            <a:r>
              <a:rPr lang="en-US" altLang="zh-CN" smtClean="0"/>
              <a:t>According to Stephenson, the ad did its job. “She said, ‘Dad ... that’s heavy’,” he said. “I said, it’s supposed to be heavy. It got your attention and that’s what we’re trying to accomplish.”</a:t>
            </a:r>
          </a:p>
          <a:p>
            <a:r>
              <a:rPr lang="en-US" altLang="zh-CN" smtClean="0"/>
              <a:t>Seeing the ad on TV, Stephenson’s daughter felt it _______.</a:t>
            </a:r>
            <a:endParaRPr lang="zh-CN" altLang="zh-CN" smtClean="0"/>
          </a:p>
          <a:p>
            <a:pPr>
              <a:buFont typeface="Wingdings" pitchFamily="2" charset="2"/>
              <a:buNone/>
            </a:pPr>
            <a:r>
              <a:rPr lang="en-US" altLang="zh-CN" smtClean="0"/>
              <a:t>    A. unbelievable		B. creative	</a:t>
            </a:r>
          </a:p>
          <a:p>
            <a:pPr>
              <a:buFont typeface="Wingdings" pitchFamily="2" charset="2"/>
              <a:buNone/>
            </a:pPr>
            <a:r>
              <a:rPr lang="en-US" altLang="zh-CN" smtClean="0"/>
              <a:t>    C. attractive		        D. unpleasant</a:t>
            </a:r>
          </a:p>
          <a:p>
            <a:pPr>
              <a:buFont typeface="Wingdings" pitchFamily="2" charset="2"/>
              <a:buNone/>
            </a:pPr>
            <a:endParaRPr lang="zh-CN" altLang="zh-CN" smtClean="0"/>
          </a:p>
          <a:p>
            <a:pPr>
              <a:buFont typeface="Wingdings" pitchFamily="2" charset="2"/>
              <a:buNone/>
            </a:pPr>
            <a:endParaRPr lang="zh-CN" altLang="en-US" smtClean="0"/>
          </a:p>
        </p:txBody>
      </p:sp>
      <p:sp>
        <p:nvSpPr>
          <p:cNvPr id="4" name="TextBox 3"/>
          <p:cNvSpPr txBox="1"/>
          <p:nvPr/>
        </p:nvSpPr>
        <p:spPr>
          <a:xfrm>
            <a:off x="719667" y="1125538"/>
            <a:ext cx="10176933" cy="1077912"/>
          </a:xfrm>
          <a:prstGeom prst="rect">
            <a:avLst/>
          </a:prstGeom>
          <a:solidFill>
            <a:schemeClr val="accent5"/>
          </a:solidFill>
        </p:spPr>
        <p:txBody>
          <a:bodyPr>
            <a:spAutoFit/>
          </a:bodyPr>
          <a:lstStyle/>
          <a:p>
            <a:pPr>
              <a:defRPr/>
            </a:pPr>
            <a:r>
              <a:rPr lang="zh-CN" altLang="en-US" sz="3200" dirty="0"/>
              <a:t>句子成分的复杂程度，直接引语，人称代词的指代；省略句；背景知识</a:t>
            </a:r>
          </a:p>
        </p:txBody>
      </p:sp>
    </p:spTree>
    <p:extLst>
      <p:ext uri="{BB962C8B-B14F-4D97-AF65-F5344CB8AC3E}">
        <p14:creationId xmlns:p14="http://schemas.microsoft.com/office/powerpoint/2010/main" val="988743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a:xfrm>
            <a:off x="657225" y="1282700"/>
            <a:ext cx="10877551" cy="5458668"/>
          </a:xfrm>
        </p:spPr>
        <p:txBody>
          <a:bodyPr>
            <a:normAutofit lnSpcReduction="10000"/>
          </a:bodyPr>
          <a:lstStyle/>
          <a:p>
            <a:pPr>
              <a:buNone/>
            </a:pPr>
            <a:r>
              <a:rPr lang="zh-CN" altLang="en-US" sz="2400" dirty="0" smtClean="0">
                <a:latin typeface="黑体" panose="02010609060101010101" pitchFamily="49" charset="-122"/>
                <a:ea typeface="黑体" panose="02010609060101010101" pitchFamily="49" charset="-122"/>
              </a:rPr>
              <a:t>命题思路一 结构稳定 内容创新</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思路二 选材面广 内容丰富</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思路三 引领价值观 助力文化品格养成</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思路四 弘扬中华文明 树立民族自信</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思路五 潜移默化 鼓励创新</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思路六 保持开放 学以致用</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smtClean="0">
                <a:latin typeface="黑体" panose="02010609060101010101" pitchFamily="49" charset="-122"/>
                <a:ea typeface="黑体" panose="02010609060101010101" pitchFamily="49" charset="-122"/>
              </a:rPr>
              <a:t>命题思路七 重视基础 削枝强干</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思路八 倡导语篇 考查语用</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思路九 重视技能 侧重阅读</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smtClean="0">
                <a:latin typeface="黑体" panose="02010609060101010101" pitchFamily="49" charset="-122"/>
                <a:ea typeface="黑体" panose="02010609060101010101" pitchFamily="49" charset="-122"/>
              </a:rPr>
              <a:t>命题思路九 能力立意 综合考查</a:t>
            </a:r>
            <a:endParaRPr lang="en-US" altLang="zh-CN" sz="2400" dirty="0">
              <a:latin typeface="黑体" panose="02010609060101010101" pitchFamily="49" charset="-122"/>
              <a:ea typeface="黑体" panose="02010609060101010101" pitchFamily="49" charset="-122"/>
            </a:endParaRPr>
          </a:p>
          <a:p>
            <a:pPr>
              <a:buNone/>
            </a:pPr>
            <a:r>
              <a:rPr lang="zh-CN" altLang="en-US" sz="2400" dirty="0" smtClean="0">
                <a:latin typeface="黑体" panose="02010609060101010101" pitchFamily="49" charset="-122"/>
                <a:ea typeface="黑体" panose="02010609060101010101" pitchFamily="49" charset="-122"/>
              </a:rPr>
              <a:t>命题思路十 立足整体 细节设陷</a:t>
            </a:r>
            <a:endParaRPr lang="zh-CN" altLang="en-US" sz="2400" dirty="0">
              <a:latin typeface="黑体" panose="02010609060101010101" pitchFamily="49" charset="-122"/>
              <a:ea typeface="黑体" panose="02010609060101010101" pitchFamily="49" charset="-122"/>
            </a:endParaRPr>
          </a:p>
          <a:p>
            <a:pPr>
              <a:buNone/>
            </a:pPr>
            <a:endParaRPr lang="en-US" altLang="zh-CN" sz="2400" dirty="0" smtClean="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a:p>
            <a:pPr>
              <a:buNone/>
            </a:pPr>
            <a:endParaRPr lang="zh-CN" altLang="en-US" sz="2400" b="1"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130830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选材特点：</a:t>
            </a:r>
            <a:endParaRPr lang="zh-CN" altLang="en-US" dirty="0"/>
          </a:p>
        </p:txBody>
      </p:sp>
      <p:sp>
        <p:nvSpPr>
          <p:cNvPr id="3" name="内容占位符 2"/>
          <p:cNvSpPr>
            <a:spLocks noGrp="1"/>
          </p:cNvSpPr>
          <p:nvPr>
            <p:ph idx="1"/>
          </p:nvPr>
        </p:nvSpPr>
        <p:spPr/>
        <p:txBody>
          <a:bodyPr/>
          <a:lstStyle/>
          <a:p>
            <a:pPr>
              <a:buNone/>
            </a:pPr>
            <a:r>
              <a:rPr lang="en-US" altLang="zh-CN" dirty="0" smtClean="0"/>
              <a:t>       </a:t>
            </a:r>
            <a:endParaRPr lang="zh-CN" altLang="en-US" dirty="0"/>
          </a:p>
        </p:txBody>
      </p:sp>
      <p:sp>
        <p:nvSpPr>
          <p:cNvPr id="4" name="TextBox 3"/>
          <p:cNvSpPr txBox="1"/>
          <p:nvPr/>
        </p:nvSpPr>
        <p:spPr>
          <a:xfrm>
            <a:off x="983432" y="1245162"/>
            <a:ext cx="2448272" cy="461665"/>
          </a:xfrm>
          <a:prstGeom prst="rect">
            <a:avLst/>
          </a:prstGeom>
          <a:solidFill>
            <a:schemeClr val="bg2">
              <a:lumMod val="90000"/>
            </a:schemeClr>
          </a:solid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语言原汁原味</a:t>
            </a:r>
            <a:endParaRPr lang="zh-CN" altLang="en-US" sz="2400" dirty="0">
              <a:latin typeface="黑体" panose="02010609060101010101" pitchFamily="49" charset="-122"/>
              <a:ea typeface="黑体" panose="02010609060101010101" pitchFamily="49" charset="-122"/>
            </a:endParaRPr>
          </a:p>
        </p:txBody>
      </p:sp>
      <p:sp>
        <p:nvSpPr>
          <p:cNvPr id="5" name="TextBox 4"/>
          <p:cNvSpPr txBox="1"/>
          <p:nvPr/>
        </p:nvSpPr>
        <p:spPr>
          <a:xfrm>
            <a:off x="3575720" y="1245312"/>
            <a:ext cx="1855639" cy="461665"/>
          </a:xfrm>
          <a:prstGeom prst="rect">
            <a:avLst/>
          </a:prstGeom>
          <a:solidFill>
            <a:schemeClr val="bg2">
              <a:lumMod val="90000"/>
            </a:schemeClr>
          </a:solidFill>
        </p:spPr>
        <p:txBody>
          <a:bodyPr wrap="square" rtlCol="0">
            <a:spAutoFit/>
          </a:bodyPr>
          <a:lstStyle/>
          <a:p>
            <a:r>
              <a:rPr lang="zh-CN" altLang="en-US" sz="2400" dirty="0" smtClean="0">
                <a:latin typeface="微软雅黑" pitchFamily="34" charset="-122"/>
                <a:ea typeface="微软雅黑" pitchFamily="34" charset="-122"/>
              </a:rPr>
              <a:t>时代感强</a:t>
            </a:r>
            <a:endParaRPr lang="zh-CN" altLang="en-US" sz="2400" dirty="0">
              <a:latin typeface="微软雅黑" pitchFamily="34" charset="-122"/>
              <a:ea typeface="微软雅黑" pitchFamily="34" charset="-122"/>
            </a:endParaRPr>
          </a:p>
        </p:txBody>
      </p:sp>
      <p:sp>
        <p:nvSpPr>
          <p:cNvPr id="7" name="TextBox 6"/>
          <p:cNvSpPr txBox="1"/>
          <p:nvPr/>
        </p:nvSpPr>
        <p:spPr>
          <a:xfrm>
            <a:off x="7896200" y="1245163"/>
            <a:ext cx="3240360" cy="461665"/>
          </a:xfrm>
          <a:prstGeom prst="rect">
            <a:avLst/>
          </a:prstGeom>
          <a:solidFill>
            <a:schemeClr val="bg2">
              <a:lumMod val="90000"/>
            </a:schemeClr>
          </a:solidFill>
        </p:spPr>
        <p:txBody>
          <a:bodyPr wrap="square" rtlCol="0">
            <a:spAutoFit/>
          </a:bodyPr>
          <a:lstStyle/>
          <a:p>
            <a:r>
              <a:rPr lang="zh-CN" altLang="en-US" sz="2400" dirty="0" smtClean="0">
                <a:latin typeface="微软雅黑" pitchFamily="34" charset="-122"/>
                <a:ea typeface="微软雅黑" pitchFamily="34" charset="-122"/>
              </a:rPr>
              <a:t>题材丰富  体裁多样</a:t>
            </a:r>
            <a:endParaRPr lang="zh-CN" altLang="en-US" sz="2400" dirty="0">
              <a:latin typeface="微软雅黑" pitchFamily="34" charset="-122"/>
              <a:ea typeface="微软雅黑" pitchFamily="34" charset="-122"/>
            </a:endParaRPr>
          </a:p>
        </p:txBody>
      </p:sp>
      <p:sp>
        <p:nvSpPr>
          <p:cNvPr id="8" name="TextBox 7"/>
          <p:cNvSpPr txBox="1"/>
          <p:nvPr/>
        </p:nvSpPr>
        <p:spPr>
          <a:xfrm>
            <a:off x="5663952" y="1231566"/>
            <a:ext cx="1711623" cy="461665"/>
          </a:xfrm>
          <a:prstGeom prst="rect">
            <a:avLst/>
          </a:prstGeom>
          <a:solidFill>
            <a:schemeClr val="bg2">
              <a:lumMod val="90000"/>
            </a:schemeClr>
          </a:solidFill>
        </p:spPr>
        <p:txBody>
          <a:bodyPr wrap="square" rtlCol="0">
            <a:spAutoFit/>
          </a:bodyPr>
          <a:lstStyle/>
          <a:p>
            <a:r>
              <a:rPr lang="zh-CN" altLang="en-US" sz="2400" dirty="0" smtClean="0">
                <a:latin typeface="微软雅黑" pitchFamily="34" charset="-122"/>
                <a:ea typeface="微软雅黑" pitchFamily="34" charset="-122"/>
              </a:rPr>
              <a:t>贴近生活</a:t>
            </a:r>
            <a:endParaRPr lang="zh-CN" altLang="en-US" sz="2400" dirty="0">
              <a:latin typeface="微软雅黑" pitchFamily="34" charset="-122"/>
              <a:ea typeface="微软雅黑" pitchFamily="34" charset="-122"/>
            </a:endParaRPr>
          </a:p>
        </p:txBody>
      </p:sp>
      <p:sp>
        <p:nvSpPr>
          <p:cNvPr id="9" name="AutoShape 2" descr="https://mmbiz.qpic.cn/mmbiz_jpg/6omPj6TdpEELRuJIicGUC30PmW706G8EAGIn71XUcesiak1yzm42ibtT6iapxpuOwTnQ8Ene5RkXOHKiax86pYbv2jw/640?wx_fmt=jpeg&amp;tp=webp&amp;wxfrom=5&amp;wx_lazy=1&amp;wx_co=1"/>
          <p:cNvSpPr>
            <a:spLocks noChangeAspect="1" noChangeArrowheads="1"/>
          </p:cNvSpPr>
          <p:nvPr/>
        </p:nvSpPr>
        <p:spPr bwMode="auto">
          <a:xfrm>
            <a:off x="155575" y="2222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14" y="1988840"/>
            <a:ext cx="1021681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7823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选材特点：选材面广 内容丰富（</a:t>
            </a:r>
            <a:r>
              <a:rPr lang="en-US" altLang="zh-CN" dirty="0"/>
              <a:t>2</a:t>
            </a:r>
            <a:r>
              <a:rPr lang="zh-CN" altLang="en-US" dirty="0"/>
              <a:t>）</a:t>
            </a:r>
          </a:p>
        </p:txBody>
      </p:sp>
      <p:graphicFrame>
        <p:nvGraphicFramePr>
          <p:cNvPr id="4" name="表格 3"/>
          <p:cNvGraphicFramePr>
            <a:graphicFrameLocks noGrp="1"/>
          </p:cNvGraphicFramePr>
          <p:nvPr>
            <p:extLst>
              <p:ext uri="{D42A27DB-BD31-4B8C-83A1-F6EECF244321}">
                <p14:modId xmlns:p14="http://schemas.microsoft.com/office/powerpoint/2010/main" val="3231704737"/>
              </p:ext>
            </p:extLst>
          </p:nvPr>
        </p:nvGraphicFramePr>
        <p:xfrm>
          <a:off x="911424" y="1196752"/>
          <a:ext cx="10513168" cy="1280160"/>
        </p:xfrm>
        <a:graphic>
          <a:graphicData uri="http://schemas.openxmlformats.org/drawingml/2006/table">
            <a:tbl>
              <a:tblPr firstRow="1" bandRow="1">
                <a:tableStyleId>{5C22544A-7EE6-4342-B048-85BDC9FD1C3A}</a:tableStyleId>
              </a:tblPr>
              <a:tblGrid>
                <a:gridCol w="1728192"/>
                <a:gridCol w="3312368"/>
                <a:gridCol w="2844316"/>
                <a:gridCol w="2628292"/>
              </a:tblGrid>
              <a:tr h="432048">
                <a:tc>
                  <a:txBody>
                    <a:bodyPr/>
                    <a:lstStyle/>
                    <a:p>
                      <a:endParaRPr lang="zh-CN" altLang="en-US" sz="2400" dirty="0"/>
                    </a:p>
                  </a:txBody>
                  <a:tcPr/>
                </a:tc>
                <a:tc>
                  <a:txBody>
                    <a:bodyPr/>
                    <a:lstStyle/>
                    <a:p>
                      <a:r>
                        <a:rPr lang="zh-CN" altLang="en-US" sz="2400" dirty="0" smtClean="0"/>
                        <a:t>全国卷</a:t>
                      </a:r>
                      <a:r>
                        <a:rPr lang="en-US" altLang="zh-CN" sz="2400" dirty="0" smtClean="0"/>
                        <a:t>I</a:t>
                      </a:r>
                      <a:endParaRPr lang="zh-CN" altLang="en-US" sz="2400" dirty="0"/>
                    </a:p>
                  </a:txBody>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2400" dirty="0" smtClean="0"/>
                        <a:t>全国卷</a:t>
                      </a:r>
                      <a:r>
                        <a:rPr lang="en-US" altLang="zh-CN" sz="2400" dirty="0" smtClean="0"/>
                        <a:t>II</a:t>
                      </a:r>
                      <a:endParaRPr lang="zh-CN" altLang="en-US" sz="2400" dirty="0" smtClean="0"/>
                    </a:p>
                  </a:txBody>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2400" dirty="0" smtClean="0"/>
                        <a:t>全国卷</a:t>
                      </a:r>
                      <a:r>
                        <a:rPr lang="en-US" altLang="zh-CN" sz="2400" dirty="0" smtClean="0"/>
                        <a:t>III</a:t>
                      </a:r>
                      <a:endParaRPr lang="zh-CN" altLang="en-US" sz="2400" dirty="0" smtClean="0"/>
                    </a:p>
                  </a:txBody>
                  <a:tcPr/>
                </a:tc>
              </a:tr>
              <a:tr h="370840">
                <a:tc>
                  <a:txBody>
                    <a:bodyPr/>
                    <a:lstStyle/>
                    <a:p>
                      <a:r>
                        <a:rPr lang="zh-CN" altLang="en-US" sz="2400" dirty="0" smtClean="0"/>
                        <a:t>完  形</a:t>
                      </a:r>
                      <a:endParaRPr lang="zh-CN" altLang="en-US" sz="2400" dirty="0"/>
                    </a:p>
                  </a:txBody>
                  <a:tcPr/>
                </a:tc>
                <a:tc>
                  <a:txBody>
                    <a:bodyPr/>
                    <a:lstStyle/>
                    <a:p>
                      <a:r>
                        <a:rPr lang="zh-CN" altLang="en-US" sz="2400" kern="1200" dirty="0" smtClean="0">
                          <a:solidFill>
                            <a:schemeClr val="dk1"/>
                          </a:solidFill>
                          <a:effectLst/>
                          <a:latin typeface="+mn-lt"/>
                          <a:ea typeface="+mn-ea"/>
                          <a:cs typeface="+mn-cs"/>
                        </a:rPr>
                        <a:t>说明文：</a:t>
                      </a:r>
                      <a:r>
                        <a:rPr lang="zh-CN" altLang="zh-CN" sz="2400" kern="1200" dirty="0" smtClean="0">
                          <a:solidFill>
                            <a:schemeClr val="dk1"/>
                          </a:solidFill>
                          <a:effectLst/>
                          <a:latin typeface="+mn-lt"/>
                          <a:ea typeface="+mn-ea"/>
                          <a:cs typeface="+mn-cs"/>
                        </a:rPr>
                        <a:t>非洲乞力马扎罗的环境污染整治问题</a:t>
                      </a:r>
                      <a:endParaRPr lang="zh-CN" altLang="en-US" sz="2400" dirty="0"/>
                    </a:p>
                  </a:txBody>
                  <a:tcPr/>
                </a:tc>
                <a:tc>
                  <a:txBody>
                    <a:bodyPr/>
                    <a:lstStyle/>
                    <a:p>
                      <a:r>
                        <a:rPr lang="zh-CN" altLang="en-US" sz="2400" dirty="0" smtClean="0"/>
                        <a:t>记叙文：帮助迷路的狗返回家园</a:t>
                      </a:r>
                      <a:endParaRPr lang="zh-CN" altLang="en-US" sz="2400" dirty="0"/>
                    </a:p>
                  </a:txBody>
                  <a:tcPr/>
                </a:tc>
                <a:tc>
                  <a:txBody>
                    <a:bodyPr/>
                    <a:lstStyle/>
                    <a:p>
                      <a:r>
                        <a:rPr lang="zh-CN" altLang="en-US" sz="2400" dirty="0" smtClean="0"/>
                        <a:t>说明文：高科技使得峡谷底见天日</a:t>
                      </a:r>
                      <a:endParaRPr lang="zh-CN" altLang="en-US" sz="2400" dirty="0"/>
                    </a:p>
                  </a:txBody>
                  <a:tcPr/>
                </a:tc>
              </a:tr>
            </a:tbl>
          </a:graphicData>
        </a:graphic>
      </p:graphicFrame>
      <p:sp>
        <p:nvSpPr>
          <p:cNvPr id="5" name="TextBox 4"/>
          <p:cNvSpPr txBox="1"/>
          <p:nvPr/>
        </p:nvSpPr>
        <p:spPr>
          <a:xfrm>
            <a:off x="767408" y="2564904"/>
            <a:ext cx="10657184" cy="4154984"/>
          </a:xfrm>
          <a:prstGeom prst="rect">
            <a:avLst/>
          </a:prstGeom>
          <a:noFill/>
        </p:spPr>
        <p:txBody>
          <a:bodyPr wrap="square" rtlCol="0">
            <a:spAutoFit/>
          </a:bodyPr>
          <a:lstStyle/>
          <a:p>
            <a:r>
              <a:rPr lang="en-US" altLang="zh-CN" sz="2400" dirty="0"/>
              <a:t>1</a:t>
            </a:r>
            <a:r>
              <a:rPr lang="zh-CN" altLang="en-US" sz="2400" dirty="0"/>
              <a:t>）所选语篇尽量与中学生或青少年的学习和生活有直接关联，如：政府及相关部门如何帮助学生和年轻人在暑期就业或创业、如何帮助英语学习者树立自信心、个体受欢迎程度对青少年成长的影响、中学生参与科学探究、动机与目标设定</a:t>
            </a:r>
            <a:r>
              <a:rPr lang="zh-CN" altLang="en-US" sz="2400" dirty="0" smtClean="0"/>
              <a:t>；</a:t>
            </a:r>
            <a:endParaRPr lang="en-US" altLang="zh-CN" sz="2400" dirty="0" smtClean="0"/>
          </a:p>
          <a:p>
            <a:r>
              <a:rPr lang="en-US" altLang="zh-CN" sz="2400" dirty="0"/>
              <a:t>2</a:t>
            </a:r>
            <a:r>
              <a:rPr lang="zh-CN" altLang="en-US" sz="2400" dirty="0"/>
              <a:t>）所选语篇符合中学生的知识和经验水平，能够帮助中学生获得新的知识或经验，如：一项新的网络空间安全技术、新鲜空气对健康的益处、家长志愿者参与社区活动意义、在线修读课程时如何与教授建立良好的沟通</a:t>
            </a:r>
            <a:r>
              <a:rPr lang="zh-CN" altLang="en-US" sz="2400" dirty="0" smtClean="0"/>
              <a:t>；</a:t>
            </a:r>
            <a:r>
              <a:rPr lang="zh-CN" altLang="zh-CN" sz="2400" dirty="0">
                <a:solidFill>
                  <a:schemeClr val="dk1"/>
                </a:solidFill>
              </a:rPr>
              <a:t>非洲乞力马扎罗的环境污染整治</a:t>
            </a:r>
            <a:r>
              <a:rPr lang="zh-CN" altLang="zh-CN" sz="2400" dirty="0" smtClean="0">
                <a:solidFill>
                  <a:schemeClr val="dk1"/>
                </a:solidFill>
              </a:rPr>
              <a:t>问题</a:t>
            </a:r>
            <a:endParaRPr lang="en-US" altLang="zh-CN" sz="2400" dirty="0" smtClean="0"/>
          </a:p>
          <a:p>
            <a:r>
              <a:rPr lang="en-US" altLang="zh-CN" sz="2400" dirty="0"/>
              <a:t>3</a:t>
            </a:r>
            <a:r>
              <a:rPr lang="zh-CN" altLang="en-US" sz="2400" dirty="0"/>
              <a:t>）所选语篇体裁多样（以往的高考试题采用的故事和叙述类语篇较多），且结构相对完整（以往试题采用的节选语篇偏多），有利于给学生带来更加接近真实的阅读体验。</a:t>
            </a:r>
          </a:p>
        </p:txBody>
      </p:sp>
    </p:spTree>
    <p:extLst>
      <p:ext uri="{BB962C8B-B14F-4D97-AF65-F5344CB8AC3E}">
        <p14:creationId xmlns:p14="http://schemas.microsoft.com/office/powerpoint/2010/main" val="17121880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阅读材料</a:t>
            </a:r>
            <a:r>
              <a:rPr lang="zh-CN" altLang="en-US" dirty="0" smtClean="0"/>
              <a:t>来源（</a:t>
            </a:r>
            <a:r>
              <a:rPr lang="en-US" altLang="zh-CN" dirty="0" smtClean="0"/>
              <a:t>1</a:t>
            </a:r>
            <a:r>
              <a:rPr lang="zh-CN" altLang="en-US" dirty="0" smtClean="0"/>
              <a:t>）</a:t>
            </a:r>
            <a:endParaRPr lang="zh-CN" altLang="en-US" dirty="0"/>
          </a:p>
        </p:txBody>
      </p:sp>
      <p:sp>
        <p:nvSpPr>
          <p:cNvPr id="3" name="内容占位符 2"/>
          <p:cNvSpPr>
            <a:spLocks noGrp="1"/>
          </p:cNvSpPr>
          <p:nvPr>
            <p:ph idx="1"/>
          </p:nvPr>
        </p:nvSpPr>
        <p:spPr/>
        <p:txBody>
          <a:bodyPr>
            <a:normAutofit fontScale="92500" lnSpcReduction="10000"/>
          </a:bodyPr>
          <a:lstStyle/>
          <a:p>
            <a:pPr>
              <a:buNone/>
            </a:pPr>
            <a:r>
              <a:rPr lang="en-US" altLang="zh-CN" sz="2000" dirty="0" smtClean="0"/>
              <a:t>A Source</a:t>
            </a:r>
            <a:r>
              <a:rPr lang="en-US" altLang="zh-CN" sz="2000" dirty="0"/>
              <a:t>: </a:t>
            </a:r>
            <a:r>
              <a:rPr lang="zh-CN" altLang="en-US" sz="2000" dirty="0"/>
              <a:t>安大略省政府网站</a:t>
            </a:r>
          </a:p>
          <a:p>
            <a:pPr>
              <a:buNone/>
            </a:pPr>
            <a:r>
              <a:rPr lang="en-US" altLang="zh-CN" sz="2000" u="sng" dirty="0">
                <a:hlinkClick r:id="rId2"/>
              </a:rPr>
              <a:t>https://</a:t>
            </a:r>
            <a:r>
              <a:rPr lang="en-US" altLang="zh-CN" sz="2000" u="sng" dirty="0" smtClean="0">
                <a:hlinkClick r:id="rId2"/>
              </a:rPr>
              <a:t>www.ontario.ca/page/get-help-finding-youth-or-student-job</a:t>
            </a:r>
            <a:endParaRPr lang="en-US" altLang="zh-CN" sz="2000" u="sng" dirty="0" smtClean="0"/>
          </a:p>
          <a:p>
            <a:pPr>
              <a:buNone/>
            </a:pPr>
            <a:r>
              <a:rPr lang="zh-CN" altLang="en-US" sz="2000" b="1" dirty="0"/>
              <a:t>阅读理解</a:t>
            </a:r>
            <a:r>
              <a:rPr lang="en-US" altLang="zh-CN" sz="2000" b="1" dirty="0"/>
              <a:t>B</a:t>
            </a:r>
            <a:r>
              <a:rPr lang="zh-CN" altLang="en-US" sz="2000" b="1" dirty="0"/>
              <a:t>篇</a:t>
            </a:r>
            <a:endParaRPr lang="zh-CN" altLang="en-US" sz="2000" dirty="0"/>
          </a:p>
          <a:p>
            <a:pPr>
              <a:buNone/>
            </a:pPr>
            <a:r>
              <a:rPr lang="en-US" altLang="zh-CN" sz="2000" dirty="0"/>
              <a:t>Title:  One Teacher's Quest To Build Language Skills ... And Self-Confidence</a:t>
            </a:r>
          </a:p>
          <a:p>
            <a:pPr>
              <a:buNone/>
            </a:pPr>
            <a:r>
              <a:rPr lang="en-US" altLang="zh-CN" sz="2000" dirty="0"/>
              <a:t>Source: </a:t>
            </a:r>
            <a:r>
              <a:rPr lang="zh-CN" altLang="en-US" sz="2000" dirty="0"/>
              <a:t>圣地亚哥电台网站</a:t>
            </a:r>
            <a:r>
              <a:rPr lang="en-US" altLang="zh-CN" sz="2000" dirty="0"/>
              <a:t>(</a:t>
            </a:r>
            <a:r>
              <a:rPr lang="zh-CN" altLang="en-US" sz="2000" dirty="0"/>
              <a:t>原文来自</a:t>
            </a:r>
            <a:r>
              <a:rPr lang="en-US" altLang="zh-CN" sz="2000" dirty="0"/>
              <a:t>NPR</a:t>
            </a:r>
            <a:r>
              <a:rPr lang="zh-CN" altLang="en-US" sz="2000" dirty="0"/>
              <a:t>美国国家公共电台</a:t>
            </a:r>
            <a:r>
              <a:rPr lang="en-US" altLang="zh-CN" sz="2000" dirty="0"/>
              <a:t>)</a:t>
            </a:r>
            <a:endParaRPr lang="zh-CN" altLang="en-US" sz="2000" dirty="0"/>
          </a:p>
          <a:p>
            <a:pPr>
              <a:buNone/>
            </a:pPr>
            <a:r>
              <a:rPr lang="en-US" altLang="zh-CN" sz="2000" dirty="0">
                <a:hlinkClick r:id="rId3"/>
              </a:rPr>
              <a:t>https://www.kpbs.org/news/2015/jun/18/one-teachers-quest-to-build-language-skills-and</a:t>
            </a:r>
            <a:r>
              <a:rPr lang="en-US" altLang="zh-CN" sz="2000" dirty="0" smtClean="0">
                <a:hlinkClick r:id="rId3"/>
              </a:rPr>
              <a:t>/</a:t>
            </a:r>
            <a:endParaRPr lang="en-US" altLang="zh-CN" sz="2000" dirty="0" smtClean="0"/>
          </a:p>
          <a:p>
            <a:pPr>
              <a:buNone/>
            </a:pPr>
            <a:r>
              <a:rPr lang="zh-CN" altLang="en-US" sz="2000" b="1" dirty="0"/>
              <a:t>阅读理解</a:t>
            </a:r>
            <a:r>
              <a:rPr lang="en-US" altLang="zh-CN" sz="2000" b="1" dirty="0"/>
              <a:t>C</a:t>
            </a:r>
            <a:r>
              <a:rPr lang="zh-CN" altLang="en-US" sz="2000" b="1" dirty="0"/>
              <a:t>篇</a:t>
            </a:r>
            <a:endParaRPr lang="zh-CN" altLang="en-US" sz="2000" dirty="0"/>
          </a:p>
          <a:p>
            <a:pPr>
              <a:buNone/>
            </a:pPr>
            <a:r>
              <a:rPr lang="en-US" altLang="zh-CN" sz="2000" dirty="0"/>
              <a:t>Title:  Smart keyboard cleans and powers itself—and can tell who you are</a:t>
            </a:r>
          </a:p>
          <a:p>
            <a:pPr>
              <a:buNone/>
            </a:pPr>
            <a:r>
              <a:rPr lang="en-US" altLang="zh-CN" sz="2000" dirty="0"/>
              <a:t>Source: </a:t>
            </a:r>
            <a:r>
              <a:rPr lang="zh-CN" altLang="en-US" sz="2000" dirty="0"/>
              <a:t>美国化学协会</a:t>
            </a:r>
          </a:p>
          <a:p>
            <a:pPr>
              <a:buNone/>
            </a:pPr>
            <a:r>
              <a:rPr lang="en-US" altLang="zh-CN" sz="2000" dirty="0">
                <a:hlinkClick r:id="rId4"/>
              </a:rPr>
              <a:t>https://www.acs.org/content/acs/en/pressroom/presspacs/2015/acs-presspac-january-21-2015/smart-keyboard-cleans-and-powers-itself-and-can-tell-who-you-are.html</a:t>
            </a:r>
            <a:endParaRPr lang="en-US" altLang="zh-CN" sz="2000" dirty="0"/>
          </a:p>
          <a:p>
            <a:r>
              <a:rPr lang="en-US" altLang="zh-CN" sz="2000" dirty="0"/>
              <a:t>Source:  </a:t>
            </a:r>
            <a:r>
              <a:rPr lang="zh-CN" altLang="en-US" sz="2000" dirty="0"/>
              <a:t>世界科技新闻门户网</a:t>
            </a:r>
          </a:p>
          <a:p>
            <a:r>
              <a:rPr lang="en-US" altLang="zh-CN" sz="2000" dirty="0">
                <a:hlinkClick r:id="rId5"/>
              </a:rPr>
              <a:t>https://phys.org/news/2015-01-smart-keyboard-powers-itselfand.html</a:t>
            </a:r>
            <a:endParaRPr lang="en-US" altLang="zh-CN" sz="2000" dirty="0"/>
          </a:p>
          <a:p>
            <a:pPr>
              <a:buNone/>
            </a:pPr>
            <a:endParaRPr lang="en-US" altLang="zh-CN" sz="2000" dirty="0"/>
          </a:p>
          <a:p>
            <a:pPr>
              <a:buNone/>
            </a:pPr>
            <a:endParaRPr lang="en-US" altLang="zh-CN" sz="2000" dirty="0"/>
          </a:p>
          <a:p>
            <a:pPr>
              <a:buNone/>
            </a:pPr>
            <a:endParaRPr lang="zh-CN" altLang="en-US" dirty="0"/>
          </a:p>
        </p:txBody>
      </p:sp>
    </p:spTree>
    <p:extLst>
      <p:ext uri="{BB962C8B-B14F-4D97-AF65-F5344CB8AC3E}">
        <p14:creationId xmlns:p14="http://schemas.microsoft.com/office/powerpoint/2010/main" val="31602407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阅读材料来源</a:t>
            </a:r>
            <a:r>
              <a:rPr lang="zh-CN" altLang="en-US" dirty="0" smtClean="0"/>
              <a:t>（</a:t>
            </a:r>
            <a:r>
              <a:rPr lang="en-US" altLang="zh-CN" dirty="0" smtClean="0"/>
              <a:t>2</a:t>
            </a:r>
            <a:r>
              <a:rPr lang="zh-CN" altLang="en-US" dirty="0" smtClean="0"/>
              <a:t>）</a:t>
            </a:r>
            <a:endParaRPr lang="zh-CN" altLang="en-US" dirty="0"/>
          </a:p>
        </p:txBody>
      </p:sp>
      <p:sp>
        <p:nvSpPr>
          <p:cNvPr id="3" name="内容占位符 2"/>
          <p:cNvSpPr>
            <a:spLocks noGrp="1"/>
          </p:cNvSpPr>
          <p:nvPr>
            <p:ph idx="1"/>
          </p:nvPr>
        </p:nvSpPr>
        <p:spPr/>
        <p:txBody>
          <a:bodyPr>
            <a:normAutofit fontScale="92500" lnSpcReduction="20000"/>
          </a:bodyPr>
          <a:lstStyle/>
          <a:p>
            <a:pPr>
              <a:buNone/>
            </a:pPr>
            <a:r>
              <a:rPr lang="zh-CN" altLang="en-US" sz="2000" b="1" dirty="0"/>
              <a:t>阅读理解</a:t>
            </a:r>
            <a:r>
              <a:rPr lang="en-US" altLang="zh-CN" sz="2000" b="1" dirty="0"/>
              <a:t>D</a:t>
            </a:r>
            <a:r>
              <a:rPr lang="zh-CN" altLang="en-US" sz="2000" b="1" dirty="0"/>
              <a:t>篇</a:t>
            </a:r>
            <a:endParaRPr lang="zh-CN" altLang="en-US" sz="2000" dirty="0"/>
          </a:p>
          <a:p>
            <a:pPr>
              <a:buNone/>
            </a:pPr>
            <a:r>
              <a:rPr lang="en-US" altLang="zh-CN" sz="2000" dirty="0"/>
              <a:t>Title:  Be Nice — You Won’t Finish Last</a:t>
            </a:r>
          </a:p>
          <a:p>
            <a:pPr>
              <a:buNone/>
            </a:pPr>
            <a:r>
              <a:rPr lang="en-US" altLang="zh-CN" sz="2000" dirty="0"/>
              <a:t>Source:  </a:t>
            </a:r>
            <a:r>
              <a:rPr lang="zh-CN" altLang="en-US" sz="2000" dirty="0"/>
              <a:t>纽约时报</a:t>
            </a:r>
          </a:p>
          <a:p>
            <a:pPr>
              <a:buNone/>
            </a:pPr>
            <a:r>
              <a:rPr lang="en-US" altLang="zh-CN" sz="2000" dirty="0"/>
              <a:t>https://www.nytimes.com/2017/04/07/education/edlife/be-nice-you-wont-finish-last.html</a:t>
            </a:r>
          </a:p>
          <a:p>
            <a:pPr>
              <a:buNone/>
            </a:pPr>
            <a:r>
              <a:rPr lang="en-US" altLang="zh-CN" sz="2000" dirty="0">
                <a:hlinkClick r:id="rId2"/>
              </a:rPr>
              <a:t>http://schoolpress.cshgreenwich.org/cshmsparents/2017/04/16/nice-wont-finish-last</a:t>
            </a:r>
            <a:r>
              <a:rPr lang="en-US" altLang="zh-CN" sz="2000" dirty="0" smtClean="0">
                <a:hlinkClick r:id="rId2"/>
              </a:rPr>
              <a:t>/</a:t>
            </a:r>
            <a:endParaRPr lang="en-US" altLang="zh-CN" sz="2000" dirty="0" smtClean="0"/>
          </a:p>
          <a:p>
            <a:pPr>
              <a:buNone/>
            </a:pPr>
            <a:r>
              <a:rPr lang="zh-CN" altLang="en-US" sz="2000" b="1" dirty="0"/>
              <a:t>完形填空</a:t>
            </a:r>
            <a:endParaRPr lang="en-US" altLang="zh-CN" sz="2000" dirty="0"/>
          </a:p>
          <a:p>
            <a:pPr>
              <a:buNone/>
            </a:pPr>
            <a:r>
              <a:rPr lang="en-US" altLang="zh-CN" sz="2000" dirty="0"/>
              <a:t>Title:  A win on Kilimanjaro: How Africa's highest peak conquered tourism</a:t>
            </a:r>
          </a:p>
          <a:p>
            <a:pPr>
              <a:buNone/>
            </a:pPr>
            <a:r>
              <a:rPr lang="en-US" altLang="zh-CN" sz="2000" dirty="0"/>
              <a:t>Source:  CNN Travel</a:t>
            </a:r>
            <a:r>
              <a:rPr lang="zh-CN" altLang="en-US" sz="2000" dirty="0"/>
              <a:t>美国有线电视新闻网旅游频道</a:t>
            </a:r>
            <a:endParaRPr lang="en-US" altLang="zh-CN" sz="2000" dirty="0"/>
          </a:p>
          <a:p>
            <a:pPr>
              <a:buNone/>
            </a:pPr>
            <a:r>
              <a:rPr lang="en-US" altLang="zh-CN" sz="2000" dirty="0">
                <a:hlinkClick r:id="rId3"/>
              </a:rPr>
              <a:t>http://</a:t>
            </a:r>
            <a:r>
              <a:rPr lang="en-US" altLang="zh-CN" sz="2000" dirty="0" smtClean="0">
                <a:hlinkClick r:id="rId3"/>
              </a:rPr>
              <a:t>edition.cnn.com/travel/article/climbing-kilimanjaro/index.html</a:t>
            </a:r>
            <a:endParaRPr lang="en-US" altLang="zh-CN" sz="2000" dirty="0" smtClean="0"/>
          </a:p>
          <a:p>
            <a:pPr>
              <a:buNone/>
            </a:pPr>
            <a:r>
              <a:rPr lang="zh-CN" altLang="en-US" sz="2000" b="1" dirty="0"/>
              <a:t>语法填空</a:t>
            </a:r>
            <a:endParaRPr lang="zh-CN" altLang="en-US" sz="2000" dirty="0"/>
          </a:p>
          <a:p>
            <a:pPr>
              <a:buNone/>
            </a:pPr>
            <a:r>
              <a:rPr lang="en-US" altLang="zh-CN" sz="2000" dirty="0"/>
              <a:t>Source:  </a:t>
            </a:r>
            <a:r>
              <a:rPr lang="zh-CN" altLang="en-US" sz="2000" dirty="0"/>
              <a:t>英语学术词典和百科全书</a:t>
            </a:r>
          </a:p>
          <a:p>
            <a:pPr>
              <a:buNone/>
            </a:pPr>
            <a:r>
              <a:rPr lang="en-US" altLang="zh-CN" sz="2000" dirty="0">
                <a:hlinkClick r:id="rId4"/>
              </a:rPr>
              <a:t>https://enacademic.com/dic.nsf/enwiki/14935</a:t>
            </a:r>
            <a:r>
              <a:rPr lang="en-US" altLang="zh-CN" sz="2000" dirty="0" smtClean="0">
                <a:hlinkClick r:id="rId4"/>
              </a:rPr>
              <a:t>/</a:t>
            </a:r>
            <a:endParaRPr lang="en-US" altLang="zh-CN" sz="2000" dirty="0" smtClean="0"/>
          </a:p>
          <a:p>
            <a:pPr>
              <a:buNone/>
            </a:pPr>
            <a:r>
              <a:rPr lang="en-US" altLang="zh-CN" sz="2000" dirty="0" smtClean="0"/>
              <a:t>www. </a:t>
            </a:r>
            <a:r>
              <a:rPr lang="en-US" altLang="zh-CN" sz="2000" dirty="0"/>
              <a:t>b</a:t>
            </a:r>
            <a:r>
              <a:rPr lang="en-US" altLang="zh-CN" sz="2000" dirty="0" smtClean="0"/>
              <a:t>ing.com</a:t>
            </a:r>
            <a:endParaRPr lang="en-US" altLang="zh-CN" sz="2000" dirty="0"/>
          </a:p>
          <a:p>
            <a:pPr>
              <a:buNone/>
            </a:pPr>
            <a:endParaRPr lang="en-US" altLang="zh-CN" sz="2000" dirty="0"/>
          </a:p>
          <a:p>
            <a:pPr>
              <a:buNone/>
            </a:pPr>
            <a:endParaRPr lang="en-US" altLang="zh-CN" sz="2400" dirty="0"/>
          </a:p>
          <a:p>
            <a:pPr>
              <a:buNone/>
            </a:pPr>
            <a:endParaRPr lang="zh-CN" altLang="en-US" dirty="0"/>
          </a:p>
        </p:txBody>
      </p:sp>
    </p:spTree>
    <p:extLst>
      <p:ext uri="{BB962C8B-B14F-4D97-AF65-F5344CB8AC3E}">
        <p14:creationId xmlns:p14="http://schemas.microsoft.com/office/powerpoint/2010/main" val="38100380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选材特点：引领价值观 助力文化品格形成</a:t>
            </a:r>
            <a:endParaRPr lang="zh-CN" altLang="en-US" dirty="0"/>
          </a:p>
        </p:txBody>
      </p:sp>
      <p:sp>
        <p:nvSpPr>
          <p:cNvPr id="3" name="内容占位符 2"/>
          <p:cNvSpPr>
            <a:spLocks noGrp="1"/>
          </p:cNvSpPr>
          <p:nvPr>
            <p:ph idx="1"/>
          </p:nvPr>
        </p:nvSpPr>
        <p:spPr/>
        <p:txBody>
          <a:bodyPr>
            <a:normAutofit/>
          </a:bodyPr>
          <a:lstStyle/>
          <a:p>
            <a:pPr>
              <a:buNone/>
            </a:pPr>
            <a:r>
              <a:rPr lang="en-US" altLang="zh-CN" dirty="0" smtClean="0"/>
              <a:t>2019《</a:t>
            </a:r>
            <a:r>
              <a:rPr lang="zh-CN" altLang="en-US" dirty="0" smtClean="0"/>
              <a:t>英语考试</a:t>
            </a:r>
            <a:r>
              <a:rPr lang="zh-CN" altLang="en-US" dirty="0"/>
              <a:t>大纲</a:t>
            </a:r>
            <a:r>
              <a:rPr lang="en-US" altLang="zh-CN" dirty="0" smtClean="0"/>
              <a:t>》</a:t>
            </a:r>
          </a:p>
          <a:p>
            <a:pPr marL="457200" indent="-457200">
              <a:buFont typeface="Wingdings" panose="05000000000000000000" pitchFamily="2" charset="2"/>
              <a:buChar char="u"/>
            </a:pPr>
            <a:r>
              <a:rPr lang="zh-CN" altLang="en-US" dirty="0" smtClean="0"/>
              <a:t>能</a:t>
            </a:r>
            <a:r>
              <a:rPr lang="zh-CN" altLang="en-US" dirty="0"/>
              <a:t>读懂</a:t>
            </a:r>
            <a:r>
              <a:rPr lang="zh-CN" altLang="en-US" u="sng" dirty="0"/>
              <a:t>书、报、杂志</a:t>
            </a:r>
            <a:r>
              <a:rPr lang="zh-CN" altLang="en-US" dirty="0"/>
              <a:t>中关于</a:t>
            </a:r>
            <a:r>
              <a:rPr lang="zh-CN" altLang="en-US" u="sng" dirty="0"/>
              <a:t>一般性话题</a:t>
            </a:r>
            <a:r>
              <a:rPr lang="zh-CN" altLang="en-US" dirty="0"/>
              <a:t>的简短文段以及</a:t>
            </a:r>
            <a:r>
              <a:rPr lang="zh-CN" altLang="en-US" u="sng" dirty="0"/>
              <a:t>公告、说明、广告</a:t>
            </a:r>
            <a:r>
              <a:rPr lang="zh-CN" altLang="en-US" dirty="0"/>
              <a:t>等，并能从中获取相关信息</a:t>
            </a:r>
            <a:r>
              <a:rPr lang="zh-CN" altLang="en-US" dirty="0" smtClean="0"/>
              <a:t>。</a:t>
            </a:r>
            <a:endParaRPr lang="en-US" altLang="zh-CN" dirty="0" smtClean="0"/>
          </a:p>
          <a:p>
            <a:pPr>
              <a:buNone/>
            </a:pPr>
            <a:r>
              <a:rPr lang="zh-CN" altLang="en-US" dirty="0"/>
              <a:t>一般性</a:t>
            </a:r>
            <a:r>
              <a:rPr lang="zh-CN" altLang="en-US" dirty="0" smtClean="0"/>
              <a:t>话题：人与自然、人与社会、人与自我</a:t>
            </a:r>
          </a:p>
          <a:p>
            <a:pPr>
              <a:buNone/>
            </a:pPr>
            <a:r>
              <a:rPr lang="en-US" altLang="zh-CN" dirty="0" smtClean="0">
                <a:solidFill>
                  <a:srgbClr val="C00000"/>
                </a:solidFill>
              </a:rPr>
              <a:t>1.</a:t>
            </a:r>
            <a:r>
              <a:rPr lang="zh-CN" altLang="en-US" dirty="0" smtClean="0">
                <a:solidFill>
                  <a:srgbClr val="C00000"/>
                </a:solidFill>
              </a:rPr>
              <a:t>关注体育锻炼  倡导健康意识</a:t>
            </a:r>
            <a:endParaRPr lang="en-US" altLang="zh-CN" dirty="0" smtClean="0">
              <a:solidFill>
                <a:srgbClr val="C00000"/>
              </a:solidFill>
            </a:endParaRPr>
          </a:p>
          <a:p>
            <a:pPr>
              <a:buNone/>
            </a:pPr>
            <a:r>
              <a:rPr lang="en-US" altLang="zh-CN" dirty="0" smtClean="0"/>
              <a:t>   </a:t>
            </a:r>
            <a:r>
              <a:rPr lang="zh-CN" altLang="en-US" dirty="0" smtClean="0"/>
              <a:t>七选五 呼吸新鲜空气，接近大自然有益于身心健康</a:t>
            </a:r>
            <a:endParaRPr lang="en-US" altLang="zh-CN" dirty="0" smtClean="0"/>
          </a:p>
          <a:p>
            <a:pPr>
              <a:buNone/>
            </a:pPr>
            <a:r>
              <a:rPr lang="en-US" altLang="zh-CN" dirty="0" smtClean="0"/>
              <a:t>    </a:t>
            </a:r>
            <a:r>
              <a:rPr lang="zh-CN" altLang="en-US" dirty="0" smtClean="0"/>
              <a:t>短文改错：如何喜欢上足球</a:t>
            </a:r>
            <a:endParaRPr lang="en-US" altLang="zh-CN" dirty="0" smtClean="0"/>
          </a:p>
          <a:p>
            <a:pPr>
              <a:buNone/>
            </a:pPr>
            <a:r>
              <a:rPr lang="en-US" altLang="zh-CN" dirty="0" smtClean="0">
                <a:solidFill>
                  <a:srgbClr val="C00000"/>
                </a:solidFill>
              </a:rPr>
              <a:t>2. </a:t>
            </a:r>
            <a:r>
              <a:rPr lang="zh-CN" altLang="en-US" dirty="0" smtClean="0">
                <a:solidFill>
                  <a:srgbClr val="C00000"/>
                </a:solidFill>
              </a:rPr>
              <a:t>融入美育知识  提高审美情趣</a:t>
            </a:r>
            <a:endParaRPr lang="en-US" altLang="zh-CN" dirty="0" smtClean="0">
              <a:solidFill>
                <a:srgbClr val="C00000"/>
              </a:solidFill>
            </a:endParaRPr>
          </a:p>
          <a:p>
            <a:pPr>
              <a:buNone/>
            </a:pPr>
            <a:r>
              <a:rPr lang="en-US" altLang="zh-CN" dirty="0" smtClean="0"/>
              <a:t>I </a:t>
            </a:r>
            <a:r>
              <a:rPr lang="zh-CN" altLang="en-US" dirty="0" smtClean="0"/>
              <a:t>給美术馆写信，申请做志愿者；  </a:t>
            </a:r>
            <a:r>
              <a:rPr lang="en-US" altLang="zh-CN" dirty="0" smtClean="0"/>
              <a:t>III </a:t>
            </a:r>
            <a:r>
              <a:rPr lang="zh-CN" altLang="en-US" dirty="0" smtClean="0"/>
              <a:t>邀请外国朋友参加校内音乐节</a:t>
            </a:r>
            <a:endParaRPr lang="en-US" altLang="zh-CN" dirty="0" smtClean="0"/>
          </a:p>
        </p:txBody>
      </p:sp>
    </p:spTree>
    <p:extLst>
      <p:ext uri="{BB962C8B-B14F-4D97-AF65-F5344CB8AC3E}">
        <p14:creationId xmlns:p14="http://schemas.microsoft.com/office/powerpoint/2010/main" val="11234237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选材特点（</a:t>
            </a:r>
            <a:r>
              <a:rPr lang="en-US" altLang="zh-CN" dirty="0" smtClean="0"/>
              <a:t>2</a:t>
            </a:r>
            <a:r>
              <a:rPr lang="zh-CN" altLang="en-US" dirty="0" smtClean="0"/>
              <a:t>）</a:t>
            </a:r>
            <a:endParaRPr lang="zh-CN" altLang="en-US" dirty="0"/>
          </a:p>
        </p:txBody>
      </p:sp>
      <p:sp>
        <p:nvSpPr>
          <p:cNvPr id="3" name="内容占位符 2"/>
          <p:cNvSpPr>
            <a:spLocks noGrp="1"/>
          </p:cNvSpPr>
          <p:nvPr>
            <p:ph idx="1"/>
          </p:nvPr>
        </p:nvSpPr>
        <p:spPr/>
        <p:txBody>
          <a:bodyPr/>
          <a:lstStyle/>
          <a:p>
            <a:pPr>
              <a:buNone/>
            </a:pPr>
            <a:r>
              <a:rPr lang="en-US" altLang="zh-CN" dirty="0" smtClean="0">
                <a:solidFill>
                  <a:srgbClr val="C00000"/>
                </a:solidFill>
              </a:rPr>
              <a:t>3.</a:t>
            </a:r>
            <a:r>
              <a:rPr lang="zh-CN" altLang="en-US" dirty="0" smtClean="0">
                <a:solidFill>
                  <a:srgbClr val="C00000"/>
                </a:solidFill>
              </a:rPr>
              <a:t>讲中国故事  提升民族自信</a:t>
            </a:r>
            <a:endParaRPr lang="en-US" altLang="zh-CN" dirty="0" smtClean="0">
              <a:solidFill>
                <a:srgbClr val="C00000"/>
              </a:solidFill>
            </a:endParaRPr>
          </a:p>
          <a:p>
            <a:pPr>
              <a:buNone/>
            </a:pPr>
            <a:r>
              <a:rPr lang="zh-CN" altLang="en-US" dirty="0"/>
              <a:t>以国外视角报道中国文化及中国美学对国际时尚的</a:t>
            </a:r>
            <a:r>
              <a:rPr lang="zh-CN" altLang="en-US" dirty="0" smtClean="0"/>
              <a:t>影响，展现中国对国际时尚和设计发展的引领作用</a:t>
            </a:r>
            <a:endParaRPr lang="en-US" altLang="zh-CN" dirty="0" smtClean="0"/>
          </a:p>
          <a:p>
            <a:pPr>
              <a:buNone/>
            </a:pPr>
            <a:r>
              <a:rPr lang="en-US" altLang="zh-CN" dirty="0" smtClean="0">
                <a:solidFill>
                  <a:srgbClr val="C00000"/>
                </a:solidFill>
              </a:rPr>
              <a:t>4 </a:t>
            </a:r>
            <a:r>
              <a:rPr lang="zh-CN" altLang="en-US" dirty="0" smtClean="0">
                <a:solidFill>
                  <a:srgbClr val="C00000"/>
                </a:solidFill>
              </a:rPr>
              <a:t>宣传劳动精神，引导工作意识</a:t>
            </a:r>
            <a:endParaRPr lang="en-US" altLang="zh-CN" dirty="0" smtClean="0">
              <a:solidFill>
                <a:srgbClr val="C00000"/>
              </a:solidFill>
            </a:endParaRPr>
          </a:p>
          <a:p>
            <a:pPr>
              <a:buNone/>
            </a:pPr>
            <a:r>
              <a:rPr lang="en-US" altLang="zh-CN" dirty="0" smtClean="0"/>
              <a:t>I </a:t>
            </a:r>
            <a:r>
              <a:rPr lang="zh-CN" altLang="en-US" dirty="0" smtClean="0"/>
              <a:t>暑期工作公告；</a:t>
            </a:r>
            <a:r>
              <a:rPr lang="en-US" altLang="zh-CN" dirty="0" smtClean="0"/>
              <a:t>II </a:t>
            </a:r>
            <a:r>
              <a:rPr lang="zh-CN" altLang="en-US" dirty="0" smtClean="0"/>
              <a:t>短文改错：介绍作者希望所从事的职业及喜欢的原因；</a:t>
            </a:r>
            <a:endParaRPr lang="en-US" altLang="zh-CN" dirty="0" smtClean="0"/>
          </a:p>
          <a:p>
            <a:pPr>
              <a:buNone/>
            </a:pPr>
            <a:r>
              <a:rPr lang="en-US" altLang="zh-CN" dirty="0" smtClean="0"/>
              <a:t>III </a:t>
            </a:r>
            <a:r>
              <a:rPr lang="zh-CN" altLang="en-US" dirty="0" smtClean="0"/>
              <a:t>短文</a:t>
            </a:r>
            <a:r>
              <a:rPr lang="zh-CN" altLang="en-US" dirty="0"/>
              <a:t>改错</a:t>
            </a:r>
            <a:r>
              <a:rPr lang="zh-CN" altLang="en-US" dirty="0" smtClean="0"/>
              <a:t>：作者想要开办多家咖啡馆的工作梦想</a:t>
            </a:r>
            <a:endParaRPr lang="en-US" altLang="zh-CN" dirty="0" smtClean="0"/>
          </a:p>
          <a:p>
            <a:pPr>
              <a:buNone/>
            </a:pPr>
            <a:r>
              <a:rPr lang="en-US" altLang="zh-CN" dirty="0" smtClean="0"/>
              <a:t>II </a:t>
            </a:r>
            <a:r>
              <a:rPr lang="zh-CN" altLang="en-US" dirty="0" smtClean="0"/>
              <a:t>语法填空：</a:t>
            </a:r>
            <a:r>
              <a:rPr lang="en-US" altLang="zh-CN" dirty="0" smtClean="0"/>
              <a:t>90</a:t>
            </a:r>
            <a:r>
              <a:rPr lang="zh-CN" altLang="en-US" dirty="0" smtClean="0"/>
              <a:t>多岁的英国女士仍然每周坚持工作而获得“年度女性奖”</a:t>
            </a:r>
            <a:endParaRPr lang="en-US" altLang="zh-CN" dirty="0" smtClean="0"/>
          </a:p>
          <a:p>
            <a:pPr>
              <a:buNone/>
            </a:pPr>
            <a:r>
              <a:rPr lang="zh-CN" altLang="en-US" dirty="0" smtClean="0"/>
              <a:t>北京卷  “劳动最光荣”。</a:t>
            </a:r>
            <a:endParaRPr lang="zh-CN" altLang="en-US" dirty="0"/>
          </a:p>
          <a:p>
            <a:pPr>
              <a:buNone/>
            </a:pPr>
            <a:r>
              <a:rPr lang="en-US" altLang="zh-CN" dirty="0" smtClean="0"/>
              <a:t> </a:t>
            </a:r>
            <a:endParaRPr lang="zh-CN" altLang="en-US" dirty="0"/>
          </a:p>
        </p:txBody>
      </p:sp>
    </p:spTree>
    <p:extLst>
      <p:ext uri="{BB962C8B-B14F-4D97-AF65-F5344CB8AC3E}">
        <p14:creationId xmlns:p14="http://schemas.microsoft.com/office/powerpoint/2010/main" val="33305394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选材</a:t>
            </a:r>
            <a:r>
              <a:rPr lang="zh-CN" altLang="en-US" dirty="0" smtClean="0"/>
              <a:t>特点（</a:t>
            </a:r>
            <a:r>
              <a:rPr lang="en-US" altLang="zh-CN" dirty="0" smtClean="0"/>
              <a:t>3</a:t>
            </a:r>
            <a:r>
              <a:rPr lang="zh-CN" altLang="en-US" dirty="0" smtClean="0"/>
              <a:t>）</a:t>
            </a:r>
            <a:endParaRPr lang="zh-CN" altLang="en-US" dirty="0"/>
          </a:p>
        </p:txBody>
      </p:sp>
      <p:sp>
        <p:nvSpPr>
          <p:cNvPr id="3" name="内容占位符 2"/>
          <p:cNvSpPr>
            <a:spLocks noGrp="1"/>
          </p:cNvSpPr>
          <p:nvPr>
            <p:ph idx="1"/>
          </p:nvPr>
        </p:nvSpPr>
        <p:spPr/>
        <p:txBody>
          <a:bodyPr/>
          <a:lstStyle/>
          <a:p>
            <a:pPr>
              <a:buNone/>
            </a:pPr>
            <a:r>
              <a:rPr lang="en-US" altLang="zh-CN" dirty="0" smtClean="0">
                <a:solidFill>
                  <a:srgbClr val="C00000"/>
                </a:solidFill>
              </a:rPr>
              <a:t>5 </a:t>
            </a:r>
            <a:r>
              <a:rPr lang="zh-CN" altLang="en-US" dirty="0" smtClean="0">
                <a:solidFill>
                  <a:srgbClr val="C00000"/>
                </a:solidFill>
              </a:rPr>
              <a:t>倡导和谐的人际关系</a:t>
            </a:r>
            <a:endParaRPr lang="en-US" altLang="zh-CN" dirty="0" smtClean="0">
              <a:solidFill>
                <a:srgbClr val="C00000"/>
              </a:solidFill>
            </a:endParaRPr>
          </a:p>
          <a:p>
            <a:pPr>
              <a:buNone/>
            </a:pPr>
            <a:r>
              <a:rPr lang="en-US" altLang="zh-CN" dirty="0" smtClean="0"/>
              <a:t>I </a:t>
            </a:r>
            <a:r>
              <a:rPr lang="zh-CN" altLang="en-US" dirty="0" smtClean="0"/>
              <a:t>从社会心理学视角讨论青少年小学与中学阶段的成长经历，论述个体受欢迎程度这一青少年心理健康话题；</a:t>
            </a:r>
            <a:r>
              <a:rPr lang="en-US" altLang="zh-CN" dirty="0" smtClean="0"/>
              <a:t>II </a:t>
            </a:r>
            <a:r>
              <a:rPr lang="zh-CN" altLang="en-US" dirty="0" smtClean="0"/>
              <a:t>帮助他人找回走失的宠物狗 ；</a:t>
            </a:r>
            <a:r>
              <a:rPr lang="en-US" altLang="zh-CN" dirty="0" smtClean="0"/>
              <a:t>III </a:t>
            </a:r>
            <a:r>
              <a:rPr lang="zh-CN" altLang="en-US" dirty="0" smtClean="0"/>
              <a:t>介绍在选修网络课程时如何与授课教师建立健康有益的互动交流。</a:t>
            </a:r>
            <a:endParaRPr lang="en-US" altLang="zh-CN" dirty="0" smtClean="0"/>
          </a:p>
          <a:p>
            <a:pPr>
              <a:buNone/>
            </a:pPr>
            <a:r>
              <a:rPr lang="en-US" altLang="zh-CN" dirty="0" smtClean="0">
                <a:solidFill>
                  <a:srgbClr val="C00000"/>
                </a:solidFill>
              </a:rPr>
              <a:t>6</a:t>
            </a:r>
            <a:r>
              <a:rPr lang="zh-CN" altLang="en-US" dirty="0" smtClean="0">
                <a:solidFill>
                  <a:srgbClr val="C00000"/>
                </a:solidFill>
              </a:rPr>
              <a:t>关注生态环境保护   赞扬科技之光</a:t>
            </a:r>
            <a:endParaRPr lang="en-US" altLang="zh-CN" dirty="0" smtClean="0">
              <a:solidFill>
                <a:srgbClr val="C00000"/>
              </a:solidFill>
            </a:endParaRPr>
          </a:p>
          <a:p>
            <a:pPr>
              <a:buNone/>
            </a:pPr>
            <a:r>
              <a:rPr lang="en-US" altLang="zh-CN" dirty="0" smtClean="0"/>
              <a:t>I </a:t>
            </a:r>
            <a:r>
              <a:rPr lang="zh-CN" altLang="en-US" dirty="0" smtClean="0"/>
              <a:t>完形：</a:t>
            </a:r>
            <a:r>
              <a:rPr lang="zh-CN" altLang="zh-CN" dirty="0" smtClean="0">
                <a:solidFill>
                  <a:schemeClr val="dk1"/>
                </a:solidFill>
              </a:rPr>
              <a:t>非洲</a:t>
            </a:r>
            <a:r>
              <a:rPr lang="zh-CN" altLang="zh-CN" dirty="0">
                <a:solidFill>
                  <a:schemeClr val="dk1"/>
                </a:solidFill>
              </a:rPr>
              <a:t>乞力马扎罗的环境污染整治</a:t>
            </a:r>
            <a:r>
              <a:rPr lang="zh-CN" altLang="zh-CN" dirty="0" smtClean="0">
                <a:solidFill>
                  <a:schemeClr val="dk1"/>
                </a:solidFill>
              </a:rPr>
              <a:t>问题</a:t>
            </a:r>
            <a:r>
              <a:rPr lang="zh-CN" altLang="en-US" dirty="0" smtClean="0">
                <a:solidFill>
                  <a:schemeClr val="dk1"/>
                </a:solidFill>
              </a:rPr>
              <a:t>；</a:t>
            </a:r>
            <a:r>
              <a:rPr lang="en-US" altLang="zh-CN" dirty="0" smtClean="0">
                <a:solidFill>
                  <a:schemeClr val="dk1"/>
                </a:solidFill>
              </a:rPr>
              <a:t> </a:t>
            </a:r>
            <a:r>
              <a:rPr lang="zh-CN" altLang="en-US" dirty="0" smtClean="0">
                <a:solidFill>
                  <a:schemeClr val="dk1"/>
                </a:solidFill>
              </a:rPr>
              <a:t>语法填空：介绍北极熊种群数量减少；</a:t>
            </a:r>
            <a:r>
              <a:rPr lang="en-US" altLang="zh-CN" dirty="0" smtClean="0">
                <a:solidFill>
                  <a:schemeClr val="dk1"/>
                </a:solidFill>
              </a:rPr>
              <a:t>III </a:t>
            </a:r>
            <a:r>
              <a:rPr lang="zh-CN" altLang="en-US" dirty="0" smtClean="0">
                <a:solidFill>
                  <a:schemeClr val="dk1"/>
                </a:solidFill>
              </a:rPr>
              <a:t>完形 挪威小城</a:t>
            </a:r>
            <a:r>
              <a:rPr lang="en-US" altLang="zh-CN" dirty="0" smtClean="0">
                <a:solidFill>
                  <a:schemeClr val="dk1"/>
                </a:solidFill>
              </a:rPr>
              <a:t>Rjukan </a:t>
            </a:r>
            <a:r>
              <a:rPr lang="zh-CN" altLang="en-US" dirty="0" smtClean="0">
                <a:solidFill>
                  <a:schemeClr val="dk1"/>
                </a:solidFill>
              </a:rPr>
              <a:t>通过利用高科技设备改善当地日照不足的问题；</a:t>
            </a:r>
            <a:endParaRPr lang="zh-CN" altLang="en-US" dirty="0"/>
          </a:p>
          <a:p>
            <a:pPr>
              <a:buNone/>
            </a:pPr>
            <a:endParaRPr lang="zh-CN" altLang="en-US" dirty="0"/>
          </a:p>
        </p:txBody>
      </p:sp>
    </p:spTree>
    <p:extLst>
      <p:ext uri="{BB962C8B-B14F-4D97-AF65-F5344CB8AC3E}">
        <p14:creationId xmlns:p14="http://schemas.microsoft.com/office/powerpoint/2010/main" val="1892597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考查</a:t>
            </a:r>
            <a:r>
              <a:rPr lang="zh-CN" altLang="en-US" dirty="0">
                <a:effectLst/>
              </a:rPr>
              <a:t>功能性读写</a:t>
            </a:r>
            <a:r>
              <a:rPr lang="zh-CN" altLang="en-US" dirty="0" smtClean="0">
                <a:effectLst/>
              </a:rPr>
              <a:t>能力（</a:t>
            </a:r>
            <a:r>
              <a:rPr lang="en-US" altLang="zh-CN" dirty="0">
                <a:effectLst/>
              </a:rPr>
              <a:t>functional literacy</a:t>
            </a:r>
            <a:r>
              <a:rPr lang="zh-CN" altLang="en-US" dirty="0" smtClean="0">
                <a:effectLst/>
              </a:rPr>
              <a:t>）</a:t>
            </a:r>
            <a:endParaRPr lang="zh-CN" altLang="en-US" dirty="0"/>
          </a:p>
        </p:txBody>
      </p:sp>
      <p:sp>
        <p:nvSpPr>
          <p:cNvPr id="3" name="内容占位符 2"/>
          <p:cNvSpPr>
            <a:spLocks noGrp="1"/>
          </p:cNvSpPr>
          <p:nvPr>
            <p:ph idx="1"/>
          </p:nvPr>
        </p:nvSpPr>
        <p:spPr/>
        <p:txBody>
          <a:bodyPr/>
          <a:lstStyle/>
          <a:p>
            <a:r>
              <a:rPr lang="zh-CN" altLang="en-US" dirty="0"/>
              <a:t>能够解决真实生活或工作中实际问题的读写能力和计算能力（主要是读写能力</a:t>
            </a:r>
            <a:r>
              <a:rPr lang="zh-CN" altLang="en-US" dirty="0" smtClean="0"/>
              <a:t>）</a:t>
            </a:r>
            <a:r>
              <a:rPr lang="en-US" altLang="zh-CN" dirty="0" smtClean="0"/>
              <a:t>--</a:t>
            </a:r>
            <a:r>
              <a:rPr lang="zh-CN" altLang="en-US" dirty="0" smtClean="0"/>
              <a:t>联合国教科文组织（</a:t>
            </a:r>
            <a:r>
              <a:rPr lang="en-US" altLang="zh-CN" dirty="0"/>
              <a:t>UNESCO, 2017</a:t>
            </a:r>
            <a:r>
              <a:rPr lang="zh-CN" altLang="en-US" dirty="0" smtClean="0"/>
              <a:t>）</a:t>
            </a:r>
            <a:endParaRPr lang="en-US" altLang="zh-CN" dirty="0" smtClean="0"/>
          </a:p>
          <a:p>
            <a:r>
              <a:rPr lang="zh-CN" altLang="en-US" dirty="0"/>
              <a:t>传统意义的读写能力主要指阅读和创作记叙类和论述类语篇的能力，而功能性读写能力则包括理解和生产现实生活和工作中可能需要的各种语篇的能力。高考英语</a:t>
            </a:r>
            <a:r>
              <a:rPr lang="en-US" altLang="zh-CN" dirty="0"/>
              <a:t>《</a:t>
            </a:r>
            <a:r>
              <a:rPr lang="zh-CN" altLang="en-US" dirty="0"/>
              <a:t>考试大纲</a:t>
            </a:r>
            <a:r>
              <a:rPr lang="en-US" altLang="zh-CN" dirty="0"/>
              <a:t>》</a:t>
            </a:r>
            <a:r>
              <a:rPr lang="zh-CN" altLang="en-US" dirty="0"/>
              <a:t>里特别提到的公告、说明、广告等语篇，正是这类语篇的典型</a:t>
            </a:r>
            <a:r>
              <a:rPr lang="zh-CN" altLang="en-US" dirty="0" smtClean="0"/>
              <a:t>代表。</a:t>
            </a:r>
            <a:r>
              <a:rPr lang="zh-CN" altLang="en-US" dirty="0"/>
              <a:t>引导英语课堂教学逐步从一般读写能力的培养转向功能性读写能力的培养</a:t>
            </a:r>
            <a:r>
              <a:rPr lang="zh-CN" altLang="en-US" dirty="0" smtClean="0"/>
              <a:t>。</a:t>
            </a:r>
            <a:r>
              <a:rPr lang="zh-CN" altLang="en-US" dirty="0"/>
              <a:t>与功能性读写能力相关联的一个概念是真实读写能力活动（</a:t>
            </a:r>
            <a:r>
              <a:rPr lang="en-US" altLang="zh-CN" dirty="0"/>
              <a:t>authentic literacy activities</a:t>
            </a:r>
            <a:r>
              <a:rPr lang="zh-CN" altLang="en-US" dirty="0"/>
              <a:t>），即在课堂上复制或模拟现实生活中的真实读写活动，其目的是发展学生满足现实需要的读写能力（</a:t>
            </a:r>
            <a:r>
              <a:rPr lang="en-US" altLang="zh-CN" dirty="0"/>
              <a:t>Duke, 2006</a:t>
            </a:r>
            <a:r>
              <a:rPr lang="zh-CN" altLang="en-US" dirty="0"/>
              <a:t>）。</a:t>
            </a:r>
            <a:r>
              <a:rPr lang="en-US" altLang="zh-CN" dirty="0" smtClean="0"/>
              <a:t>— </a:t>
            </a:r>
            <a:r>
              <a:rPr lang="zh-CN" altLang="en-US" dirty="0" smtClean="0"/>
              <a:t>程晓堂，</a:t>
            </a:r>
            <a:r>
              <a:rPr lang="en-US" altLang="zh-CN" dirty="0" smtClean="0"/>
              <a:t>2019</a:t>
            </a:r>
            <a:endParaRPr lang="zh-CN" altLang="en-US" dirty="0"/>
          </a:p>
        </p:txBody>
      </p:sp>
    </p:spTree>
    <p:extLst>
      <p:ext uri="{BB962C8B-B14F-4D97-AF65-F5344CB8AC3E}">
        <p14:creationId xmlns:p14="http://schemas.microsoft.com/office/powerpoint/2010/main" val="3996949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457200" indent="-457200">
              <a:buFont typeface="Wingdings" panose="05000000000000000000" pitchFamily="2" charset="2"/>
              <a:buChar char="n"/>
            </a:pPr>
            <a:r>
              <a:rPr lang="zh-CN" altLang="en-US" dirty="0" smtClean="0"/>
              <a:t>试题分析（</a:t>
            </a:r>
            <a:r>
              <a:rPr lang="en-US" altLang="zh-CN" dirty="0" smtClean="0"/>
              <a:t>1</a:t>
            </a:r>
            <a:r>
              <a:rPr lang="zh-CN" altLang="en-US" dirty="0" smtClean="0"/>
              <a:t>）</a:t>
            </a:r>
            <a:r>
              <a:rPr lang="zh-CN" altLang="en-US" dirty="0" smtClean="0">
                <a:latin typeface="宋体"/>
                <a:ea typeface="宋体"/>
              </a:rPr>
              <a:t>──</a:t>
            </a:r>
            <a:r>
              <a:rPr lang="zh-CN" altLang="en-US" dirty="0" smtClean="0"/>
              <a:t>信息的理解和处理 （听力）</a:t>
            </a:r>
            <a:endParaRPr lang="zh-CN" altLang="en-US" dirty="0"/>
          </a:p>
        </p:txBody>
      </p:sp>
      <p:sp>
        <p:nvSpPr>
          <p:cNvPr id="3" name="内容占位符 2"/>
          <p:cNvSpPr>
            <a:spLocks noGrp="1"/>
          </p:cNvSpPr>
          <p:nvPr>
            <p:ph idx="1"/>
          </p:nvPr>
        </p:nvSpPr>
        <p:spPr>
          <a:xfrm>
            <a:off x="551384" y="980728"/>
            <a:ext cx="10877551" cy="5544616"/>
          </a:xfrm>
        </p:spPr>
        <p:txBody>
          <a:bodyPr>
            <a:normAutofit fontScale="77500" lnSpcReduction="20000"/>
          </a:bodyPr>
          <a:lstStyle/>
          <a:p>
            <a:pPr>
              <a:buNone/>
            </a:pPr>
            <a:r>
              <a:rPr lang="zh-CN" altLang="en-US" sz="2400" b="1" dirty="0" smtClean="0"/>
              <a:t>提问的角度 </a:t>
            </a:r>
            <a:endParaRPr lang="en-US" altLang="zh-CN" sz="2400" b="1" dirty="0" smtClean="0"/>
          </a:p>
          <a:p>
            <a:pPr>
              <a:buNone/>
            </a:pPr>
            <a:r>
              <a:rPr lang="en-US" altLang="zh-CN" dirty="0" smtClean="0"/>
              <a:t>1.Where </a:t>
            </a:r>
            <a:r>
              <a:rPr lang="en-US" altLang="zh-CN" dirty="0"/>
              <a:t>does this conversation take place</a:t>
            </a:r>
            <a:r>
              <a:rPr lang="en-US" altLang="zh-CN" dirty="0" smtClean="0"/>
              <a:t>? </a:t>
            </a:r>
            <a:r>
              <a:rPr lang="zh-CN" altLang="en-US" dirty="0" smtClean="0"/>
              <a:t>（推断：地点）</a:t>
            </a:r>
            <a:endParaRPr lang="en-US" altLang="zh-CN" dirty="0" smtClean="0"/>
          </a:p>
          <a:p>
            <a:pPr>
              <a:buNone/>
            </a:pPr>
            <a:r>
              <a:rPr lang="en-US" altLang="zh-CN" dirty="0" smtClean="0"/>
              <a:t>2.What </a:t>
            </a:r>
            <a:r>
              <a:rPr lang="en-US" altLang="zh-CN" dirty="0"/>
              <a:t>does Jack want to do</a:t>
            </a:r>
            <a:r>
              <a:rPr lang="en-US" altLang="zh-CN" dirty="0" smtClean="0"/>
              <a:t>?</a:t>
            </a:r>
            <a:r>
              <a:rPr lang="zh-CN" altLang="en-US" dirty="0"/>
              <a:t> </a:t>
            </a:r>
            <a:r>
              <a:rPr lang="zh-CN" altLang="en-US" dirty="0" smtClean="0"/>
              <a:t>（</a:t>
            </a:r>
            <a:r>
              <a:rPr lang="zh-CN" altLang="en-US" dirty="0"/>
              <a:t>推断</a:t>
            </a:r>
            <a:r>
              <a:rPr lang="zh-CN" altLang="en-US" dirty="0" smtClean="0"/>
              <a:t>：目的）</a:t>
            </a:r>
            <a:endParaRPr lang="en-US" altLang="zh-CN" dirty="0" smtClean="0"/>
          </a:p>
          <a:p>
            <a:pPr>
              <a:buNone/>
            </a:pPr>
            <a:r>
              <a:rPr lang="en-US" altLang="zh-CN" dirty="0"/>
              <a:t>3.What are the speakers talking about</a:t>
            </a:r>
            <a:r>
              <a:rPr lang="en-US" altLang="zh-CN" dirty="0" smtClean="0"/>
              <a:t>?</a:t>
            </a:r>
            <a:r>
              <a:rPr lang="zh-CN" altLang="en-US" dirty="0"/>
              <a:t> </a:t>
            </a:r>
            <a:r>
              <a:rPr lang="zh-CN" altLang="en-US" dirty="0" smtClean="0"/>
              <a:t>（主旨）</a:t>
            </a:r>
            <a:endParaRPr lang="zh-CN" altLang="zh-CN" dirty="0"/>
          </a:p>
          <a:p>
            <a:pPr>
              <a:buNone/>
            </a:pPr>
            <a:r>
              <a:rPr lang="en-US" altLang="zh-CN" dirty="0"/>
              <a:t>4.What is the relationship between the speakers</a:t>
            </a:r>
            <a:r>
              <a:rPr lang="en-US" altLang="zh-CN" dirty="0" smtClean="0"/>
              <a:t>?</a:t>
            </a:r>
            <a:r>
              <a:rPr lang="zh-CN" altLang="en-US" dirty="0" smtClean="0"/>
              <a:t>（</a:t>
            </a:r>
            <a:r>
              <a:rPr lang="zh-CN" altLang="en-US" dirty="0"/>
              <a:t>推断</a:t>
            </a:r>
            <a:r>
              <a:rPr lang="zh-CN" altLang="en-US" dirty="0" smtClean="0"/>
              <a:t>：说话人关系）</a:t>
            </a:r>
            <a:endParaRPr lang="zh-CN" altLang="zh-CN" dirty="0"/>
          </a:p>
          <a:p>
            <a:pPr>
              <a:buNone/>
            </a:pPr>
            <a:r>
              <a:rPr lang="en-US" altLang="zh-CN" dirty="0"/>
              <a:t>5.Why is Emily mentioned in the conversation</a:t>
            </a:r>
            <a:r>
              <a:rPr lang="en-US" altLang="zh-CN" dirty="0" smtClean="0"/>
              <a:t>?</a:t>
            </a:r>
            <a:r>
              <a:rPr lang="zh-CN" altLang="en-US" dirty="0"/>
              <a:t> </a:t>
            </a:r>
            <a:r>
              <a:rPr lang="zh-CN" altLang="en-US" dirty="0" smtClean="0"/>
              <a:t>（意图）</a:t>
            </a:r>
            <a:endParaRPr lang="zh-CN" altLang="zh-CN" dirty="0"/>
          </a:p>
          <a:p>
            <a:pPr>
              <a:buNone/>
            </a:pPr>
            <a:r>
              <a:rPr lang="en-US" altLang="zh-CN" dirty="0"/>
              <a:t>6.How long did James run his business</a:t>
            </a:r>
            <a:r>
              <a:rPr lang="zh-CN" altLang="zh-CN" dirty="0" smtClean="0"/>
              <a:t>？</a:t>
            </a:r>
            <a:r>
              <a:rPr lang="zh-CN" altLang="en-US" dirty="0" smtClean="0"/>
              <a:t>（事实</a:t>
            </a:r>
            <a:r>
              <a:rPr lang="en-US" altLang="zh-CN" dirty="0" smtClean="0"/>
              <a:t>: </a:t>
            </a:r>
            <a:r>
              <a:rPr lang="zh-CN" altLang="en-US" dirty="0" smtClean="0"/>
              <a:t>时间）</a:t>
            </a:r>
            <a:endParaRPr lang="zh-CN" altLang="zh-CN" dirty="0"/>
          </a:p>
          <a:p>
            <a:pPr>
              <a:buNone/>
            </a:pPr>
            <a:r>
              <a:rPr lang="en-US" altLang="zh-CN" dirty="0"/>
              <a:t>7.How does the woman feel about </a:t>
            </a:r>
            <a:r>
              <a:rPr lang="en-US" altLang="zh-CN" dirty="0" smtClean="0">
                <a:latin typeface="Arial" panose="020B0604020202020204" pitchFamily="34" charset="0"/>
                <a:cs typeface="Arial" panose="020B0604020202020204" pitchFamily="34" charset="0"/>
              </a:rPr>
              <a:t>James’ situation</a:t>
            </a:r>
            <a:r>
              <a:rPr lang="zh-CN" altLang="zh-CN" dirty="0" smtClean="0"/>
              <a:t>？</a:t>
            </a:r>
            <a:r>
              <a:rPr lang="zh-CN" altLang="en-US" dirty="0" smtClean="0"/>
              <a:t>（态度）</a:t>
            </a:r>
            <a:endParaRPr lang="zh-CN" altLang="zh-CN" dirty="0"/>
          </a:p>
          <a:p>
            <a:pPr>
              <a:buNone/>
            </a:pPr>
            <a:r>
              <a:rPr lang="en-US" altLang="zh-CN" dirty="0"/>
              <a:t>8.What has </a:t>
            </a:r>
            <a:r>
              <a:rPr lang="en-US" altLang="zh-CN" dirty="0" smtClean="0"/>
              <a:t>Kate‘s </a:t>
            </a:r>
            <a:r>
              <a:rPr lang="en-US" altLang="zh-CN" dirty="0"/>
              <a:t>mother decided to do</a:t>
            </a:r>
            <a:r>
              <a:rPr lang="zh-CN" altLang="zh-CN" dirty="0" smtClean="0"/>
              <a:t>？</a:t>
            </a:r>
            <a:r>
              <a:rPr lang="zh-CN" altLang="en-US" dirty="0"/>
              <a:t>（事实</a:t>
            </a:r>
            <a:r>
              <a:rPr lang="en-US" altLang="zh-CN" dirty="0"/>
              <a:t>: </a:t>
            </a:r>
            <a:r>
              <a:rPr lang="zh-CN" altLang="en-US" dirty="0" smtClean="0"/>
              <a:t>目的）</a:t>
            </a:r>
            <a:endParaRPr lang="zh-CN" altLang="zh-CN" dirty="0"/>
          </a:p>
          <a:p>
            <a:pPr>
              <a:buNone/>
            </a:pPr>
            <a:r>
              <a:rPr lang="en-US" altLang="zh-CN" dirty="0"/>
              <a:t>9.What did Kate's mother study at college</a:t>
            </a:r>
            <a:r>
              <a:rPr lang="zh-CN" altLang="zh-CN" dirty="0" smtClean="0"/>
              <a:t>？</a:t>
            </a:r>
            <a:r>
              <a:rPr lang="zh-CN" altLang="en-US" dirty="0"/>
              <a:t>（</a:t>
            </a:r>
            <a:r>
              <a:rPr lang="zh-CN" altLang="en-US" dirty="0" smtClean="0"/>
              <a:t>事实）</a:t>
            </a:r>
            <a:endParaRPr lang="en-US" altLang="zh-CN" dirty="0" smtClean="0"/>
          </a:p>
          <a:p>
            <a:pPr>
              <a:buNone/>
            </a:pPr>
            <a:r>
              <a:rPr lang="en-US" altLang="zh-CN" dirty="0"/>
              <a:t>10.What is </a:t>
            </a:r>
            <a:r>
              <a:rPr lang="en-US" altLang="zh-CN" dirty="0" smtClean="0"/>
              <a:t>Kate‘s </a:t>
            </a:r>
            <a:r>
              <a:rPr lang="en-US" altLang="zh-CN" dirty="0"/>
              <a:t>attitude toward her </a:t>
            </a:r>
            <a:r>
              <a:rPr lang="en-US" altLang="zh-CN" dirty="0" smtClean="0"/>
              <a:t>mother’s </a:t>
            </a:r>
            <a:r>
              <a:rPr lang="en-US" altLang="zh-CN" dirty="0"/>
              <a:t>decision</a:t>
            </a:r>
            <a:r>
              <a:rPr lang="en-US" altLang="zh-CN" dirty="0" smtClean="0"/>
              <a:t>?</a:t>
            </a:r>
            <a:r>
              <a:rPr lang="zh-CN" altLang="en-US" dirty="0" smtClean="0"/>
              <a:t>（态度）</a:t>
            </a:r>
            <a:endParaRPr lang="en-US" altLang="zh-CN" dirty="0" smtClean="0"/>
          </a:p>
          <a:p>
            <a:pPr>
              <a:buNone/>
            </a:pPr>
            <a:r>
              <a:rPr lang="en-US" altLang="zh-CN" dirty="0"/>
              <a:t>11.What is the man doing</a:t>
            </a:r>
            <a:r>
              <a:rPr lang="zh-CN" altLang="zh-CN" dirty="0" smtClean="0"/>
              <a:t>？</a:t>
            </a:r>
            <a:r>
              <a:rPr lang="zh-CN" altLang="en-US" dirty="0" smtClean="0"/>
              <a:t>（推断：场景）</a:t>
            </a:r>
            <a:endParaRPr lang="zh-CN" altLang="zh-CN" dirty="0"/>
          </a:p>
          <a:p>
            <a:pPr>
              <a:buNone/>
            </a:pPr>
            <a:r>
              <a:rPr lang="en-US" altLang="zh-CN" dirty="0"/>
              <a:t>12.What benefits Mary most in her job</a:t>
            </a:r>
            <a:r>
              <a:rPr lang="zh-CN" altLang="zh-CN" dirty="0" smtClean="0"/>
              <a:t>？</a:t>
            </a:r>
            <a:r>
              <a:rPr lang="zh-CN" altLang="en-US" dirty="0" smtClean="0"/>
              <a:t>（</a:t>
            </a:r>
            <a:r>
              <a:rPr lang="zh-CN" altLang="en-US" dirty="0"/>
              <a:t>事实</a:t>
            </a:r>
            <a:r>
              <a:rPr lang="zh-CN" altLang="en-US" dirty="0" smtClean="0"/>
              <a:t>）</a:t>
            </a:r>
            <a:endParaRPr lang="zh-CN" altLang="zh-CN" dirty="0"/>
          </a:p>
          <a:p>
            <a:pPr>
              <a:buNone/>
            </a:pPr>
            <a:r>
              <a:rPr lang="en-US" altLang="zh-CN" dirty="0"/>
              <a:t>13.Who will Mary talk about next</a:t>
            </a:r>
            <a:r>
              <a:rPr lang="zh-CN" altLang="zh-CN" dirty="0" smtClean="0"/>
              <a:t>？</a:t>
            </a:r>
            <a:r>
              <a:rPr lang="zh-CN" altLang="en-US" dirty="0"/>
              <a:t>（推断</a:t>
            </a:r>
            <a:r>
              <a:rPr lang="zh-CN" altLang="en-US" dirty="0" smtClean="0"/>
              <a:t>：预测）</a:t>
            </a:r>
            <a:endParaRPr lang="zh-CN" altLang="zh-CN" dirty="0"/>
          </a:p>
          <a:p>
            <a:pPr>
              <a:buNone/>
            </a:pPr>
            <a:endParaRPr lang="zh-CN" altLang="zh-CN" dirty="0"/>
          </a:p>
          <a:p>
            <a:pPr>
              <a:buNone/>
            </a:pPr>
            <a:endParaRPr lang="zh-CN" altLang="zh-CN" sz="2400" dirty="0"/>
          </a:p>
          <a:p>
            <a:pPr>
              <a:buNone/>
            </a:pPr>
            <a:endParaRPr lang="zh-CN" altLang="zh-CN" sz="2400" dirty="0"/>
          </a:p>
          <a:p>
            <a:pPr>
              <a:buNone/>
            </a:pPr>
            <a:endParaRPr lang="zh-CN" altLang="zh-CN" dirty="0"/>
          </a:p>
          <a:p>
            <a:pPr>
              <a:buNone/>
            </a:pPr>
            <a:endParaRPr lang="zh-CN" altLang="zh-CN" dirty="0"/>
          </a:p>
        </p:txBody>
      </p:sp>
    </p:spTree>
    <p:extLst>
      <p:ext uri="{BB962C8B-B14F-4D97-AF65-F5344CB8AC3E}">
        <p14:creationId xmlns:p14="http://schemas.microsoft.com/office/powerpoint/2010/main" val="39759051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 录</a:t>
            </a:r>
            <a:endParaRPr lang="zh-CN" altLang="en-US" dirty="0"/>
          </a:p>
        </p:txBody>
      </p:sp>
      <p:sp>
        <p:nvSpPr>
          <p:cNvPr id="3" name="内容占位符 2"/>
          <p:cNvSpPr>
            <a:spLocks noGrp="1"/>
          </p:cNvSpPr>
          <p:nvPr>
            <p:ph idx="1"/>
          </p:nvPr>
        </p:nvSpPr>
        <p:spPr/>
        <p:txBody>
          <a:bodyPr>
            <a:normAutofit/>
          </a:bodyPr>
          <a:lstStyle/>
          <a:p>
            <a:r>
              <a:rPr lang="zh-CN" altLang="en-US" sz="3200" dirty="0" smtClean="0"/>
              <a:t>评价改革方向</a:t>
            </a:r>
            <a:endParaRPr lang="en-US" altLang="zh-CN" sz="3200" dirty="0" smtClean="0"/>
          </a:p>
          <a:p>
            <a:r>
              <a:rPr lang="zh-CN" altLang="en-US" sz="3200" dirty="0" smtClean="0"/>
              <a:t>测试理念</a:t>
            </a:r>
            <a:endParaRPr lang="en-US" altLang="zh-CN" sz="3200" dirty="0" smtClean="0"/>
          </a:p>
          <a:p>
            <a:r>
              <a:rPr lang="zh-CN" altLang="en-US" sz="3200" dirty="0" smtClean="0"/>
              <a:t>高考</a:t>
            </a:r>
            <a:r>
              <a:rPr lang="zh-CN" altLang="en-US" sz="3200" dirty="0"/>
              <a:t>试卷分析</a:t>
            </a:r>
          </a:p>
        </p:txBody>
      </p:sp>
    </p:spTree>
    <p:extLst>
      <p:ext uri="{BB962C8B-B14F-4D97-AF65-F5344CB8AC3E}">
        <p14:creationId xmlns:p14="http://schemas.microsoft.com/office/powerpoint/2010/main" val="32433792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23392" y="1052736"/>
            <a:ext cx="10877551" cy="5160963"/>
          </a:xfrm>
        </p:spPr>
        <p:txBody>
          <a:bodyPr>
            <a:normAutofit/>
          </a:bodyPr>
          <a:lstStyle/>
          <a:p>
            <a:pPr>
              <a:buNone/>
            </a:pPr>
            <a:r>
              <a:rPr lang="en-US" altLang="zh-CN" sz="2000" dirty="0" smtClean="0"/>
              <a:t>14.Why </a:t>
            </a:r>
            <a:r>
              <a:rPr lang="en-US" altLang="zh-CN" sz="2000" dirty="0"/>
              <a:t>does the man seldom do exercise</a:t>
            </a:r>
            <a:r>
              <a:rPr lang="zh-CN" altLang="zh-CN" sz="2000" dirty="0" smtClean="0"/>
              <a:t>？</a:t>
            </a:r>
            <a:r>
              <a:rPr lang="zh-CN" altLang="en-US" sz="2000" dirty="0" smtClean="0"/>
              <a:t>（推断）</a:t>
            </a:r>
            <a:endParaRPr lang="zh-CN" altLang="zh-CN" sz="2000" dirty="0"/>
          </a:p>
          <a:p>
            <a:pPr>
              <a:buNone/>
            </a:pPr>
            <a:r>
              <a:rPr lang="en-US" altLang="zh-CN" sz="2000" dirty="0"/>
              <a:t>15.What does Jacob </a:t>
            </a:r>
            <a:r>
              <a:rPr lang="en-US" altLang="zh-CN" sz="2000" dirty="0" err="1"/>
              <a:t>Sattelmair</a:t>
            </a:r>
            <a:r>
              <a:rPr lang="en-US" altLang="zh-CN" sz="2000" dirty="0"/>
              <a:t> probably do</a:t>
            </a:r>
            <a:r>
              <a:rPr lang="zh-CN" altLang="zh-CN" sz="2000" dirty="0" smtClean="0"/>
              <a:t>？</a:t>
            </a:r>
            <a:r>
              <a:rPr lang="zh-CN" altLang="en-US" sz="2000" dirty="0" smtClean="0"/>
              <a:t>（</a:t>
            </a:r>
            <a:r>
              <a:rPr lang="zh-CN" altLang="en-US" sz="2000" dirty="0"/>
              <a:t>推断</a:t>
            </a:r>
            <a:r>
              <a:rPr lang="zh-CN" altLang="en-US" sz="2000" dirty="0" smtClean="0"/>
              <a:t>）</a:t>
            </a:r>
            <a:endParaRPr lang="zh-CN" altLang="zh-CN" sz="2000" dirty="0"/>
          </a:p>
          <a:p>
            <a:pPr>
              <a:buNone/>
            </a:pPr>
            <a:r>
              <a:rPr lang="en-US" altLang="zh-CN" sz="2000" dirty="0" smtClean="0"/>
              <a:t>16.Why </a:t>
            </a:r>
            <a:r>
              <a:rPr lang="en-US" altLang="zh-CN" sz="2000" dirty="0"/>
              <a:t>does the woman speak of a study</a:t>
            </a:r>
            <a:r>
              <a:rPr lang="zh-CN" altLang="zh-CN" sz="2000" dirty="0" smtClean="0"/>
              <a:t>？</a:t>
            </a:r>
            <a:r>
              <a:rPr lang="zh-CN" altLang="en-US" sz="2000" dirty="0" smtClean="0"/>
              <a:t>（</a:t>
            </a:r>
            <a:r>
              <a:rPr lang="zh-CN" altLang="en-US" sz="2000" dirty="0"/>
              <a:t>推断</a:t>
            </a:r>
            <a:r>
              <a:rPr lang="zh-CN" altLang="en-US" sz="2000" dirty="0" smtClean="0"/>
              <a:t>）</a:t>
            </a:r>
            <a:endParaRPr lang="en-US" altLang="zh-CN" sz="2000" dirty="0" smtClean="0"/>
          </a:p>
          <a:p>
            <a:pPr>
              <a:buNone/>
            </a:pPr>
            <a:r>
              <a:rPr lang="en-US" altLang="zh-CN" sz="2000" dirty="0"/>
              <a:t>17.How much time will the man probably spend exercising weekly</a:t>
            </a:r>
            <a:r>
              <a:rPr lang="zh-CN" altLang="zh-CN" sz="2000" dirty="0" smtClean="0"/>
              <a:t>？</a:t>
            </a:r>
            <a:r>
              <a:rPr lang="zh-CN" altLang="en-US" sz="2000" dirty="0" smtClean="0"/>
              <a:t>（</a:t>
            </a:r>
            <a:r>
              <a:rPr lang="zh-CN" altLang="en-US" sz="2000" dirty="0"/>
              <a:t>推断</a:t>
            </a:r>
            <a:r>
              <a:rPr lang="zh-CN" altLang="en-US" sz="2000" dirty="0" smtClean="0"/>
              <a:t>）</a:t>
            </a:r>
            <a:endParaRPr lang="zh-CN" altLang="zh-CN" sz="2000" dirty="0"/>
          </a:p>
          <a:p>
            <a:pPr>
              <a:buNone/>
            </a:pPr>
            <a:r>
              <a:rPr lang="en-US" altLang="zh-CN" sz="2000" dirty="0"/>
              <a:t>18.What did the scientists do to the road</a:t>
            </a:r>
            <a:r>
              <a:rPr lang="zh-CN" altLang="zh-CN" sz="2000" dirty="0" smtClean="0"/>
              <a:t>？</a:t>
            </a:r>
            <a:r>
              <a:rPr lang="zh-CN" altLang="en-US" sz="2000" dirty="0" smtClean="0"/>
              <a:t>（事实）</a:t>
            </a:r>
            <a:endParaRPr lang="zh-CN" altLang="zh-CN" sz="2000" dirty="0"/>
          </a:p>
          <a:p>
            <a:pPr>
              <a:buNone/>
            </a:pPr>
            <a:r>
              <a:rPr lang="en-US" altLang="zh-CN" sz="2000" dirty="0"/>
              <a:t>19.Why are young birds drawn to the road surface</a:t>
            </a:r>
            <a:r>
              <a:rPr lang="zh-CN" altLang="zh-CN" sz="2000" dirty="0" smtClean="0"/>
              <a:t>？</a:t>
            </a:r>
            <a:r>
              <a:rPr lang="zh-CN" altLang="en-US" sz="2000" dirty="0" smtClean="0"/>
              <a:t>（事实）</a:t>
            </a:r>
            <a:endParaRPr lang="zh-CN" altLang="zh-CN" sz="2000" dirty="0"/>
          </a:p>
          <a:p>
            <a:pPr>
              <a:buNone/>
            </a:pPr>
            <a:r>
              <a:rPr lang="en-US" altLang="zh-CN" sz="2000" dirty="0"/>
              <a:t>20.What is the purpose of the </a:t>
            </a:r>
            <a:r>
              <a:rPr lang="en-US" altLang="zh-CN" sz="2000" dirty="0" smtClean="0"/>
              <a:t>scientists‘ </a:t>
            </a:r>
            <a:r>
              <a:rPr lang="en-US" altLang="zh-CN" sz="2000" dirty="0"/>
              <a:t>experiment</a:t>
            </a:r>
            <a:r>
              <a:rPr lang="zh-CN" altLang="zh-CN" sz="2000" dirty="0"/>
              <a:t>？ </a:t>
            </a:r>
            <a:r>
              <a:rPr lang="zh-CN" altLang="en-US" sz="2000" dirty="0" smtClean="0"/>
              <a:t>（推断）</a:t>
            </a:r>
            <a:endParaRPr lang="en-US" altLang="zh-CN" sz="2000" dirty="0" smtClean="0"/>
          </a:p>
          <a:p>
            <a:pPr>
              <a:buNone/>
            </a:pPr>
            <a:r>
              <a:rPr lang="en-US" altLang="zh-CN" sz="2000" dirty="0" smtClean="0"/>
              <a:t>20(II) What is the subject of </a:t>
            </a:r>
            <a:r>
              <a:rPr lang="en-US" altLang="zh-CN" sz="2000" dirty="0" smtClean="0">
                <a:latin typeface="Arial" panose="020B0604020202020204" pitchFamily="34" charset="0"/>
                <a:cs typeface="Arial" panose="020B0604020202020204" pitchFamily="34" charset="0"/>
              </a:rPr>
              <a:t>John’s</a:t>
            </a:r>
            <a:r>
              <a:rPr lang="en-US" altLang="zh-CN" sz="2000" dirty="0" smtClean="0"/>
              <a:t> works? (</a:t>
            </a:r>
            <a:r>
              <a:rPr lang="zh-CN" altLang="en-US" sz="2000" dirty="0" smtClean="0"/>
              <a:t>主旨</a:t>
            </a:r>
            <a:r>
              <a:rPr lang="en-US" altLang="zh-CN" sz="2000" dirty="0" smtClean="0"/>
              <a:t>)</a:t>
            </a:r>
            <a:endParaRPr lang="zh-CN" altLang="zh-CN" sz="2000" dirty="0"/>
          </a:p>
          <a:p>
            <a:pPr>
              <a:buNone/>
            </a:pPr>
            <a:endParaRPr lang="zh-CN" altLang="en-US" dirty="0"/>
          </a:p>
        </p:txBody>
      </p:sp>
      <p:sp>
        <p:nvSpPr>
          <p:cNvPr id="4" name="TextBox 3"/>
          <p:cNvSpPr txBox="1"/>
          <p:nvPr/>
        </p:nvSpPr>
        <p:spPr>
          <a:xfrm>
            <a:off x="623392" y="4581128"/>
            <a:ext cx="9289032" cy="1938992"/>
          </a:xfrm>
          <a:prstGeom prst="rect">
            <a:avLst/>
          </a:prstGeom>
          <a:noFill/>
        </p:spPr>
        <p:txBody>
          <a:bodyPr wrap="square" rtlCol="0">
            <a:spAutoFit/>
          </a:bodyPr>
          <a:lstStyle/>
          <a:p>
            <a:r>
              <a:rPr lang="zh-CN" altLang="en-US" sz="2000" b="1" dirty="0" smtClean="0">
                <a:solidFill>
                  <a:srgbClr val="C00000"/>
                </a:solidFill>
              </a:rPr>
              <a:t>评价：</a:t>
            </a:r>
            <a:r>
              <a:rPr lang="zh-CN" altLang="zh-CN" sz="2000" b="1" dirty="0" smtClean="0"/>
              <a:t>相似</a:t>
            </a:r>
            <a:r>
              <a:rPr lang="zh-CN" altLang="en-US" sz="2000" b="1" dirty="0" smtClean="0"/>
              <a:t>的</a:t>
            </a:r>
            <a:r>
              <a:rPr lang="zh-CN" altLang="zh-CN" sz="2000" b="1" dirty="0" smtClean="0"/>
              <a:t>提问方式</a:t>
            </a:r>
            <a:r>
              <a:rPr lang="zh-CN" altLang="en-US" sz="2000" b="1" dirty="0" smtClean="0"/>
              <a:t>，不同的内容</a:t>
            </a:r>
            <a:endParaRPr lang="en-US" altLang="zh-CN" sz="2000" b="1" dirty="0" smtClean="0"/>
          </a:p>
          <a:p>
            <a:r>
              <a:rPr lang="en-US" altLang="zh-CN" sz="2000" dirty="0"/>
              <a:t>(1)</a:t>
            </a:r>
            <a:r>
              <a:rPr lang="zh-CN" altLang="zh-CN" sz="2000" dirty="0"/>
              <a:t>理解主旨要义</a:t>
            </a:r>
            <a:r>
              <a:rPr lang="zh-CN" altLang="zh-CN" sz="2000" dirty="0" smtClean="0"/>
              <a:t>；</a:t>
            </a:r>
            <a:endParaRPr lang="en-US" altLang="zh-CN" sz="2000" dirty="0" smtClean="0"/>
          </a:p>
          <a:p>
            <a:r>
              <a:rPr lang="en-US" altLang="zh-CN" sz="2000" dirty="0" smtClean="0"/>
              <a:t>(2</a:t>
            </a:r>
            <a:r>
              <a:rPr lang="en-US" altLang="zh-CN" sz="2000" dirty="0"/>
              <a:t>) </a:t>
            </a:r>
            <a:r>
              <a:rPr lang="zh-CN" altLang="zh-CN" sz="2000" dirty="0"/>
              <a:t>获取事实性的具体信息</a:t>
            </a:r>
            <a:r>
              <a:rPr lang="zh-CN" altLang="zh-CN" sz="2000" dirty="0" smtClean="0"/>
              <a:t>；</a:t>
            </a:r>
            <a:endParaRPr lang="en-US" altLang="zh-CN" sz="2000" dirty="0" smtClean="0"/>
          </a:p>
          <a:p>
            <a:r>
              <a:rPr lang="en-US" altLang="zh-CN" sz="2000" dirty="0" smtClean="0"/>
              <a:t>(</a:t>
            </a:r>
            <a:r>
              <a:rPr lang="en-US" altLang="zh-CN" sz="2000" dirty="0"/>
              <a:t>3) </a:t>
            </a:r>
            <a:r>
              <a:rPr lang="zh-CN" altLang="zh-CN" sz="2000" dirty="0"/>
              <a:t>对所听内容做出简单推断</a:t>
            </a:r>
            <a:r>
              <a:rPr lang="zh-CN" altLang="zh-CN" sz="2000" dirty="0" smtClean="0"/>
              <a:t>；</a:t>
            </a:r>
            <a:endParaRPr lang="en-US" altLang="zh-CN" sz="2000" dirty="0" smtClean="0"/>
          </a:p>
          <a:p>
            <a:r>
              <a:rPr lang="en-US" altLang="zh-CN" sz="2000" dirty="0" smtClean="0"/>
              <a:t>(</a:t>
            </a:r>
            <a:r>
              <a:rPr lang="en-US" altLang="zh-CN" sz="2000" dirty="0"/>
              <a:t>4) </a:t>
            </a:r>
            <a:r>
              <a:rPr lang="zh-CN" altLang="zh-CN" sz="2000" dirty="0"/>
              <a:t>理解说话者的意图、观点和</a:t>
            </a:r>
            <a:r>
              <a:rPr lang="zh-CN" altLang="zh-CN" sz="2000" dirty="0" smtClean="0"/>
              <a:t>态度</a:t>
            </a:r>
            <a:r>
              <a:rPr lang="zh-CN" altLang="en-US" sz="2000" dirty="0" smtClean="0"/>
              <a:t>（语用）</a:t>
            </a:r>
            <a:r>
              <a:rPr lang="zh-CN" altLang="zh-CN" sz="2000" dirty="0" smtClean="0"/>
              <a:t>。</a:t>
            </a:r>
            <a:endParaRPr lang="zh-CN" altLang="zh-CN" sz="2000" b="1" dirty="0"/>
          </a:p>
          <a:p>
            <a:r>
              <a:rPr lang="zh-CN" altLang="en-US" sz="2000" dirty="0" smtClean="0"/>
              <a:t>主旨 </a:t>
            </a:r>
            <a:r>
              <a:rPr lang="en-US" altLang="zh-CN" sz="2000" dirty="0" smtClean="0"/>
              <a:t>1</a:t>
            </a:r>
            <a:r>
              <a:rPr lang="zh-CN" altLang="en-US" sz="2000" dirty="0"/>
              <a:t> </a:t>
            </a:r>
            <a:r>
              <a:rPr lang="zh-CN" altLang="en-US" sz="2000" dirty="0" smtClean="0"/>
              <a:t>      事实  </a:t>
            </a:r>
            <a:r>
              <a:rPr lang="en-US" altLang="zh-CN" sz="2000" dirty="0" smtClean="0"/>
              <a:t>6      </a:t>
            </a:r>
            <a:r>
              <a:rPr lang="zh-CN" altLang="en-US" sz="2000" dirty="0" smtClean="0"/>
              <a:t>推断 </a:t>
            </a:r>
            <a:r>
              <a:rPr lang="en-US" altLang="zh-CN" sz="2000" dirty="0" smtClean="0"/>
              <a:t>10    </a:t>
            </a:r>
            <a:r>
              <a:rPr lang="zh-CN" altLang="en-US" sz="2000" dirty="0" smtClean="0"/>
              <a:t>观点态度意图 </a:t>
            </a:r>
            <a:r>
              <a:rPr lang="en-US" altLang="zh-CN" sz="2000" dirty="0" smtClean="0"/>
              <a:t>3</a:t>
            </a:r>
            <a:endParaRPr lang="zh-CN" altLang="zh-CN" sz="2000" dirty="0"/>
          </a:p>
        </p:txBody>
      </p:sp>
    </p:spTree>
    <p:extLst>
      <p:ext uri="{BB962C8B-B14F-4D97-AF65-F5344CB8AC3E}">
        <p14:creationId xmlns:p14="http://schemas.microsoft.com/office/powerpoint/2010/main" val="32758647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a:t>
            </a:r>
            <a:r>
              <a:rPr lang="zh-CN" altLang="en-US" dirty="0" smtClean="0"/>
              <a:t>点、典型试题及教学启示</a:t>
            </a:r>
            <a:endParaRPr lang="zh-CN" altLang="en-US" dirty="0"/>
          </a:p>
        </p:txBody>
      </p:sp>
      <p:sp>
        <p:nvSpPr>
          <p:cNvPr id="3" name="内容占位符 2"/>
          <p:cNvSpPr>
            <a:spLocks noGrp="1"/>
          </p:cNvSpPr>
          <p:nvPr>
            <p:ph idx="1"/>
          </p:nvPr>
        </p:nvSpPr>
        <p:spPr>
          <a:xfrm>
            <a:off x="619049" y="961738"/>
            <a:ext cx="10877551" cy="5160963"/>
          </a:xfrm>
        </p:spPr>
        <p:txBody>
          <a:bodyPr/>
          <a:lstStyle/>
          <a:p>
            <a:pPr marL="514350" indent="-514350">
              <a:buAutoNum type="arabicPeriod"/>
            </a:pPr>
            <a:r>
              <a:rPr lang="zh-CN" altLang="en-US" sz="2400" dirty="0" smtClean="0"/>
              <a:t>事实细节题有难题</a:t>
            </a:r>
            <a:r>
              <a:rPr lang="en-US" altLang="zh-CN" sz="2400" dirty="0" smtClean="0"/>
              <a:t>---</a:t>
            </a:r>
            <a:r>
              <a:rPr lang="zh-CN" altLang="en-US" sz="2400" dirty="0" smtClean="0"/>
              <a:t>信息需要处理</a:t>
            </a:r>
            <a:endParaRPr lang="en-US" altLang="zh-CN" sz="2400" dirty="0" smtClean="0"/>
          </a:p>
          <a:p>
            <a:pPr>
              <a:buNone/>
            </a:pPr>
            <a:r>
              <a:rPr lang="en-US" altLang="zh-CN" sz="2400" dirty="0"/>
              <a:t>12.What benefits Mary most in her job</a:t>
            </a:r>
            <a:r>
              <a:rPr lang="zh-CN" altLang="zh-CN" sz="2400" dirty="0" smtClean="0"/>
              <a:t>？</a:t>
            </a:r>
            <a:endParaRPr lang="en-US" altLang="zh-CN" sz="2400" dirty="0" smtClean="0"/>
          </a:p>
          <a:p>
            <a:pPr marL="514350" indent="-514350">
              <a:buAutoNum type="alphaUcPeriod"/>
            </a:pPr>
            <a:r>
              <a:rPr lang="en-US" altLang="zh-CN" sz="2400" dirty="0" smtClean="0"/>
              <a:t>Her </a:t>
            </a:r>
            <a:r>
              <a:rPr lang="en-US" altLang="zh-CN" sz="2400" dirty="0"/>
              <a:t>wide reading.		B. Her leaders' guidance.		</a:t>
            </a:r>
            <a:endParaRPr lang="en-US" altLang="zh-CN" sz="2400" dirty="0" smtClean="0"/>
          </a:p>
          <a:p>
            <a:pPr>
              <a:buNone/>
            </a:pPr>
            <a:r>
              <a:rPr lang="en-US" altLang="zh-CN" sz="2400" dirty="0" smtClean="0"/>
              <a:t>C</a:t>
            </a:r>
            <a:r>
              <a:rPr lang="en-US" altLang="zh-CN" sz="2400" dirty="0"/>
              <a:t>. Her friends' help</a:t>
            </a:r>
            <a:endParaRPr lang="zh-CN" altLang="zh-CN" sz="2400" dirty="0"/>
          </a:p>
          <a:p>
            <a:pPr>
              <a:buNone/>
            </a:pPr>
            <a:endParaRPr lang="en-US" altLang="zh-CN" dirty="0" smtClean="0"/>
          </a:p>
          <a:p>
            <a:pPr>
              <a:buNone/>
            </a:pPr>
            <a:endParaRPr lang="zh-CN" altLang="en-US" dirty="0"/>
          </a:p>
        </p:txBody>
      </p:sp>
      <p:sp>
        <p:nvSpPr>
          <p:cNvPr id="4" name="TextBox 3"/>
          <p:cNvSpPr txBox="1"/>
          <p:nvPr/>
        </p:nvSpPr>
        <p:spPr>
          <a:xfrm>
            <a:off x="695400" y="3140968"/>
            <a:ext cx="10657184" cy="3416320"/>
          </a:xfrm>
          <a:prstGeom prst="rect">
            <a:avLst/>
          </a:prstGeom>
          <a:noFill/>
        </p:spPr>
        <p:txBody>
          <a:bodyPr wrap="square" rtlCol="0">
            <a:spAutoFit/>
          </a:bodyPr>
          <a:lstStyle/>
          <a:p>
            <a:r>
              <a:rPr lang="en-US" altLang="zh-CN" sz="2400" dirty="0" smtClean="0"/>
              <a:t>W: My parents helped me learn these things that led me to it (radio reporter)</a:t>
            </a:r>
          </a:p>
          <a:p>
            <a:r>
              <a:rPr lang="en-US" altLang="zh-CN" sz="2400" dirty="0" smtClean="0"/>
              <a:t>M: How did they do that ?</a:t>
            </a:r>
          </a:p>
          <a:p>
            <a:r>
              <a:rPr lang="en-US" altLang="zh-CN" sz="2400" dirty="0" smtClean="0"/>
              <a:t>W: My </a:t>
            </a:r>
            <a:r>
              <a:rPr lang="en-US" altLang="zh-CN" sz="2400" dirty="0"/>
              <a:t>father always told me that an </a:t>
            </a:r>
            <a:r>
              <a:rPr lang="en-US" altLang="zh-CN" sz="2400" b="1" dirty="0">
                <a:solidFill>
                  <a:srgbClr val="C00000"/>
                </a:solidFill>
              </a:rPr>
              <a:t>education</a:t>
            </a:r>
            <a:r>
              <a:rPr lang="en-US" altLang="zh-CN" sz="2400" dirty="0"/>
              <a:t> was one of the greatest advantages I could have, one that would always stay with me. He used to tell me that </a:t>
            </a:r>
            <a:r>
              <a:rPr lang="en-US" altLang="zh-CN" sz="2400" b="1" dirty="0">
                <a:solidFill>
                  <a:srgbClr val="C00000"/>
                </a:solidFill>
              </a:rPr>
              <a:t>readers </a:t>
            </a:r>
            <a:r>
              <a:rPr lang="en-US" altLang="zh-CN" sz="2400" dirty="0"/>
              <a:t>were leaders, and encouraged me to </a:t>
            </a:r>
            <a:r>
              <a:rPr lang="en-US" altLang="zh-CN" sz="2400" b="1" dirty="0">
                <a:solidFill>
                  <a:srgbClr val="C00000"/>
                </a:solidFill>
              </a:rPr>
              <a:t>read</a:t>
            </a:r>
            <a:r>
              <a:rPr lang="en-US" altLang="zh-CN" sz="2400" dirty="0"/>
              <a:t> all I could. As a result, I’ve always kept up with the newspapers, faithfully read magazines and learned to really enjoy books, </a:t>
            </a:r>
            <a:r>
              <a:rPr lang="en-US" altLang="zh-CN" sz="2400" u="sng" dirty="0">
                <a:solidFill>
                  <a:srgbClr val="C00000"/>
                </a:solidFill>
              </a:rPr>
              <a:t>all of which have been a valuable help to me </a:t>
            </a:r>
            <a:r>
              <a:rPr lang="en-US" altLang="zh-CN" sz="2400" dirty="0"/>
              <a:t>in radio and television reporting.</a:t>
            </a:r>
            <a:endParaRPr lang="zh-CN" altLang="zh-CN" sz="2400" dirty="0"/>
          </a:p>
          <a:p>
            <a:r>
              <a:rPr lang="zh-CN" altLang="en-US" sz="2400" dirty="0" smtClean="0"/>
              <a:t>评价：提取信息有一定难度。</a:t>
            </a:r>
            <a:endParaRPr lang="en-US" altLang="zh-CN" sz="2400" dirty="0" smtClean="0"/>
          </a:p>
          <a:p>
            <a:r>
              <a:rPr lang="zh-CN" altLang="en-US" sz="2400" dirty="0" smtClean="0"/>
              <a:t>教学启示：听整体、听具体信息，听信息组织方式 </a:t>
            </a:r>
            <a:r>
              <a:rPr lang="zh-CN" altLang="en-US" sz="2400" dirty="0"/>
              <a:t>。</a:t>
            </a:r>
            <a:r>
              <a:rPr lang="zh-CN" altLang="en-US" sz="2400" dirty="0" smtClean="0"/>
              <a:t> </a:t>
            </a:r>
            <a:endParaRPr lang="zh-CN" alt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196752"/>
            <a:ext cx="8467556" cy="269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537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p:txBody>
          <a:bodyPr/>
          <a:lstStyle/>
          <a:p>
            <a:pPr>
              <a:buNone/>
            </a:pPr>
            <a:r>
              <a:rPr lang="en-US" altLang="zh-CN" dirty="0" smtClean="0"/>
              <a:t>2. </a:t>
            </a:r>
            <a:r>
              <a:rPr lang="zh-CN" altLang="en-US" dirty="0" smtClean="0"/>
              <a:t>在事实的基础上推理判断</a:t>
            </a:r>
            <a:endParaRPr lang="en-US" altLang="zh-CN" dirty="0" smtClean="0"/>
          </a:p>
          <a:p>
            <a:pPr>
              <a:buNone/>
            </a:pPr>
            <a:r>
              <a:rPr lang="en-US" altLang="zh-CN" dirty="0"/>
              <a:t>15.What does Jacob </a:t>
            </a:r>
            <a:r>
              <a:rPr lang="en-US" altLang="zh-CN" dirty="0" err="1"/>
              <a:t>Sattelmair</a:t>
            </a:r>
            <a:r>
              <a:rPr lang="en-US" altLang="zh-CN" dirty="0"/>
              <a:t> probably do</a:t>
            </a:r>
            <a:r>
              <a:rPr lang="zh-CN" altLang="zh-CN" dirty="0"/>
              <a:t>？</a:t>
            </a:r>
          </a:p>
          <a:p>
            <a:pPr marL="514350" indent="-514350">
              <a:buAutoNum type="alphaUcPeriod"/>
            </a:pPr>
            <a:r>
              <a:rPr lang="en-US" altLang="zh-CN" dirty="0" smtClean="0"/>
              <a:t>He's </a:t>
            </a:r>
            <a:r>
              <a:rPr lang="en-US" altLang="zh-CN" dirty="0"/>
              <a:t>an athlete.    B. He's a researcher.     C. He's a journalist</a:t>
            </a:r>
            <a:r>
              <a:rPr lang="en-US" altLang="zh-CN" dirty="0" smtClean="0"/>
              <a:t>.</a:t>
            </a:r>
          </a:p>
          <a:p>
            <a:pPr>
              <a:buNone/>
            </a:pPr>
            <a:endParaRPr lang="zh-CN" altLang="zh-CN" dirty="0"/>
          </a:p>
          <a:p>
            <a:pPr>
              <a:buNone/>
            </a:pPr>
            <a:endParaRPr lang="zh-CN" altLang="en-US" dirty="0"/>
          </a:p>
        </p:txBody>
      </p:sp>
      <p:sp>
        <p:nvSpPr>
          <p:cNvPr id="4" name="TextBox 3"/>
          <p:cNvSpPr txBox="1"/>
          <p:nvPr/>
        </p:nvSpPr>
        <p:spPr>
          <a:xfrm>
            <a:off x="767408" y="3171764"/>
            <a:ext cx="9937104" cy="1569660"/>
          </a:xfrm>
          <a:prstGeom prst="rect">
            <a:avLst/>
          </a:prstGeom>
          <a:noFill/>
          <a:ln w="38100">
            <a:solidFill>
              <a:srgbClr val="002060"/>
            </a:solidFill>
            <a:prstDash val="dash"/>
          </a:ln>
        </p:spPr>
        <p:txBody>
          <a:bodyPr wrap="square" rtlCol="0">
            <a:spAutoFit/>
          </a:bodyPr>
          <a:lstStyle/>
          <a:p>
            <a:r>
              <a:rPr lang="en-US" altLang="zh-CN" sz="2400" dirty="0"/>
              <a:t>W: Don’t be discouraged. Now a new study suggests getting benefits from exercise doesn’t have to be that demanding. Jacob </a:t>
            </a:r>
            <a:r>
              <a:rPr lang="en-US" altLang="zh-CN" sz="2400" dirty="0" err="1"/>
              <a:t>Sattelmair</a:t>
            </a:r>
            <a:r>
              <a:rPr lang="en-US" altLang="zh-CN" sz="2400" dirty="0"/>
              <a:t> from Harvard University has </a:t>
            </a:r>
            <a:r>
              <a:rPr lang="en-US" altLang="zh-CN" sz="2400" u="sng" dirty="0">
                <a:solidFill>
                  <a:srgbClr val="C00000"/>
                </a:solidFill>
              </a:rPr>
              <a:t>done a study into</a:t>
            </a:r>
            <a:r>
              <a:rPr lang="en-US" altLang="zh-CN" sz="2400" dirty="0"/>
              <a:t> how much exercise is needed to lower the risk of heart attacks.</a:t>
            </a:r>
            <a:endParaRPr lang="zh-CN" altLang="zh-CN" sz="2400" dirty="0"/>
          </a:p>
        </p:txBody>
      </p:sp>
      <p:sp>
        <p:nvSpPr>
          <p:cNvPr id="5" name="TextBox 4"/>
          <p:cNvSpPr txBox="1"/>
          <p:nvPr/>
        </p:nvSpPr>
        <p:spPr>
          <a:xfrm>
            <a:off x="767408" y="4941168"/>
            <a:ext cx="10153128" cy="1200329"/>
          </a:xfrm>
          <a:prstGeom prst="rect">
            <a:avLst/>
          </a:prstGeom>
          <a:noFill/>
        </p:spPr>
        <p:txBody>
          <a:bodyPr wrap="square" rtlCol="0">
            <a:spAutoFit/>
          </a:bodyPr>
          <a:lstStyle/>
          <a:p>
            <a:r>
              <a:rPr lang="zh-CN" altLang="en-US" sz="2400" dirty="0"/>
              <a:t>评价</a:t>
            </a:r>
            <a:r>
              <a:rPr lang="zh-CN" altLang="en-US" sz="2400" dirty="0" smtClean="0"/>
              <a:t>：选对答案需要正确解释信息。</a:t>
            </a:r>
            <a:r>
              <a:rPr lang="en-US" altLang="zh-CN" sz="2400" dirty="0"/>
              <a:t>d</a:t>
            </a:r>
            <a:r>
              <a:rPr lang="en-US" altLang="zh-CN" sz="2400" dirty="0" smtClean="0"/>
              <a:t>o a study into </a:t>
            </a:r>
            <a:r>
              <a:rPr lang="en-US" altLang="zh-CN" sz="2400" dirty="0" err="1" smtClean="0"/>
              <a:t>sth</a:t>
            </a:r>
            <a:r>
              <a:rPr lang="en-US" altLang="zh-CN" sz="2400" dirty="0" smtClean="0"/>
              <a:t>. = </a:t>
            </a:r>
            <a:r>
              <a:rPr lang="en-US" altLang="zh-CN" sz="2400" dirty="0" smtClean="0">
                <a:solidFill>
                  <a:srgbClr val="C00000"/>
                </a:solidFill>
              </a:rPr>
              <a:t>research</a:t>
            </a:r>
            <a:endParaRPr lang="en-US" altLang="zh-CN" sz="2400" dirty="0">
              <a:solidFill>
                <a:srgbClr val="C00000"/>
              </a:solidFill>
            </a:endParaRPr>
          </a:p>
          <a:p>
            <a:r>
              <a:rPr lang="zh-CN" altLang="en-US" sz="2400" dirty="0"/>
              <a:t>教学启示</a:t>
            </a:r>
            <a:r>
              <a:rPr lang="zh-CN" altLang="en-US" sz="2400" dirty="0" smtClean="0"/>
              <a:t>：英文释义  </a:t>
            </a:r>
            <a:r>
              <a:rPr lang="en-US" altLang="zh-CN" sz="2400" dirty="0" smtClean="0"/>
              <a:t>paraphrase,  </a:t>
            </a:r>
            <a:endParaRPr lang="zh-CN" altLang="en-US" sz="2400" dirty="0"/>
          </a:p>
          <a:p>
            <a:endParaRPr lang="zh-CN" altLang="en-US" sz="2400" dirty="0"/>
          </a:p>
        </p:txBody>
      </p:sp>
    </p:spTree>
    <p:extLst>
      <p:ext uri="{BB962C8B-B14F-4D97-AF65-F5344CB8AC3E}">
        <p14:creationId xmlns:p14="http://schemas.microsoft.com/office/powerpoint/2010/main" val="8195417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p:txBody>
          <a:bodyPr/>
          <a:lstStyle/>
          <a:p>
            <a:pPr>
              <a:buNone/>
            </a:pPr>
            <a:r>
              <a:rPr lang="en-US" altLang="zh-CN" dirty="0" smtClean="0"/>
              <a:t>3. </a:t>
            </a:r>
            <a:r>
              <a:rPr lang="zh-CN" altLang="en-US" dirty="0" smtClean="0"/>
              <a:t>考查语篇逻辑</a:t>
            </a:r>
            <a:r>
              <a:rPr lang="en-US" altLang="zh-CN" dirty="0" smtClean="0"/>
              <a:t>---</a:t>
            </a:r>
            <a:r>
              <a:rPr lang="zh-CN" altLang="en-US" dirty="0" smtClean="0"/>
              <a:t>预测</a:t>
            </a:r>
            <a:endParaRPr lang="en-US" altLang="zh-CN" dirty="0" smtClean="0"/>
          </a:p>
          <a:p>
            <a:pPr>
              <a:buNone/>
            </a:pPr>
            <a:r>
              <a:rPr lang="en-US" altLang="zh-CN" dirty="0"/>
              <a:t>13.Who will Mary talk about next</a:t>
            </a:r>
            <a:r>
              <a:rPr lang="zh-CN" altLang="zh-CN" dirty="0"/>
              <a:t>？</a:t>
            </a:r>
          </a:p>
          <a:p>
            <a:pPr>
              <a:buNone/>
            </a:pPr>
            <a:r>
              <a:rPr lang="en-US" altLang="zh-CN" dirty="0"/>
              <a:t>A. Her teacher.		</a:t>
            </a:r>
            <a:r>
              <a:rPr lang="en-US" altLang="zh-CN" dirty="0" smtClean="0"/>
              <a:t>B</a:t>
            </a:r>
            <a:r>
              <a:rPr lang="en-US" altLang="zh-CN" dirty="0"/>
              <a:t>. Her father	 </a:t>
            </a:r>
            <a:r>
              <a:rPr lang="en-US" altLang="zh-CN" dirty="0" smtClean="0"/>
              <a:t> C</a:t>
            </a:r>
            <a:r>
              <a:rPr lang="en-US" altLang="zh-CN" dirty="0"/>
              <a:t>. Her mother.</a:t>
            </a:r>
            <a:endParaRPr lang="zh-CN" altLang="zh-CN" dirty="0"/>
          </a:p>
          <a:p>
            <a:pPr>
              <a:buNone/>
            </a:pPr>
            <a:endParaRPr lang="zh-CN" altLang="en-US" dirty="0"/>
          </a:p>
        </p:txBody>
      </p:sp>
      <p:sp>
        <p:nvSpPr>
          <p:cNvPr id="4" name="TextBox 3"/>
          <p:cNvSpPr txBox="1"/>
          <p:nvPr/>
        </p:nvSpPr>
        <p:spPr>
          <a:xfrm>
            <a:off x="767408" y="3140968"/>
            <a:ext cx="10585176" cy="2677656"/>
          </a:xfrm>
          <a:prstGeom prst="rect">
            <a:avLst/>
          </a:prstGeom>
          <a:noFill/>
        </p:spPr>
        <p:txBody>
          <a:bodyPr wrap="square" rtlCol="0">
            <a:spAutoFit/>
          </a:bodyPr>
          <a:lstStyle/>
          <a:p>
            <a:r>
              <a:rPr lang="en-US" altLang="zh-CN" sz="2400" dirty="0"/>
              <a:t>Both my parents had a great influence on my choice of work, instead of trying to pick out a job for me, they helped me learn those things that led me to it</a:t>
            </a:r>
            <a:r>
              <a:rPr lang="en-US" altLang="zh-CN" sz="2400" dirty="0" smtClean="0"/>
              <a:t>.</a:t>
            </a:r>
          </a:p>
          <a:p>
            <a:r>
              <a:rPr lang="en-US" altLang="zh-CN" sz="2400" dirty="0" smtClean="0"/>
              <a:t>My father…</a:t>
            </a:r>
          </a:p>
          <a:p>
            <a:r>
              <a:rPr lang="en-US" altLang="zh-CN" sz="2400" dirty="0"/>
              <a:t>M: What about your mother?</a:t>
            </a:r>
            <a:endParaRPr lang="zh-CN" altLang="zh-CN" sz="2400" dirty="0"/>
          </a:p>
          <a:p>
            <a:r>
              <a:rPr lang="en-US" altLang="zh-CN" sz="2400" dirty="0"/>
              <a:t>W: Well, my mother helped me in a much different way.</a:t>
            </a:r>
            <a:endParaRPr lang="zh-CN" altLang="zh-CN" sz="2400" dirty="0"/>
          </a:p>
          <a:p>
            <a:endParaRPr lang="en-US" altLang="zh-CN" sz="2400" dirty="0" smtClean="0"/>
          </a:p>
          <a:p>
            <a:endParaRPr lang="zh-CN" altLang="zh-CN" sz="2400" dirty="0"/>
          </a:p>
        </p:txBody>
      </p:sp>
      <p:sp>
        <p:nvSpPr>
          <p:cNvPr id="5" name="TextBox 4"/>
          <p:cNvSpPr txBox="1"/>
          <p:nvPr/>
        </p:nvSpPr>
        <p:spPr>
          <a:xfrm>
            <a:off x="911424" y="5229200"/>
            <a:ext cx="9793088" cy="1200329"/>
          </a:xfrm>
          <a:prstGeom prst="rect">
            <a:avLst/>
          </a:prstGeom>
          <a:noFill/>
        </p:spPr>
        <p:txBody>
          <a:bodyPr wrap="square" rtlCol="0">
            <a:spAutoFit/>
          </a:bodyPr>
          <a:lstStyle/>
          <a:p>
            <a:r>
              <a:rPr lang="zh-CN" altLang="en-US" sz="2400" dirty="0"/>
              <a:t>评价：提取信息有一定难度。</a:t>
            </a:r>
            <a:endParaRPr lang="en-US" altLang="zh-CN" sz="2400" dirty="0"/>
          </a:p>
          <a:p>
            <a:r>
              <a:rPr lang="zh-CN" altLang="en-US" sz="2400" dirty="0"/>
              <a:t>教学启示：听整体、</a:t>
            </a:r>
            <a:r>
              <a:rPr lang="zh-CN" altLang="en-US" sz="2400" dirty="0" smtClean="0"/>
              <a:t>听具体信息，听信息</a:t>
            </a:r>
            <a:r>
              <a:rPr lang="zh-CN" altLang="en-US" sz="2400" dirty="0"/>
              <a:t>组织方式 。 </a:t>
            </a:r>
          </a:p>
          <a:p>
            <a:endParaRPr lang="zh-CN" altLang="en-US" sz="2400" dirty="0"/>
          </a:p>
        </p:txBody>
      </p:sp>
    </p:spTree>
    <p:extLst>
      <p:ext uri="{BB962C8B-B14F-4D97-AF65-F5344CB8AC3E}">
        <p14:creationId xmlns:p14="http://schemas.microsoft.com/office/powerpoint/2010/main" val="40439258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p:txBody>
          <a:bodyPr/>
          <a:lstStyle/>
          <a:p>
            <a:pPr>
              <a:buNone/>
            </a:pPr>
            <a:r>
              <a:rPr lang="en-US" altLang="zh-CN" dirty="0" smtClean="0"/>
              <a:t>4. </a:t>
            </a:r>
            <a:r>
              <a:rPr lang="zh-CN" altLang="en-US" dirty="0" smtClean="0"/>
              <a:t>考查语篇连贯</a:t>
            </a:r>
            <a:endParaRPr lang="en-US" altLang="zh-CN" dirty="0" smtClean="0"/>
          </a:p>
          <a:p>
            <a:pPr>
              <a:buNone/>
            </a:pPr>
            <a:r>
              <a:rPr lang="en-US" altLang="zh-CN" dirty="0" smtClean="0"/>
              <a:t>5.Why </a:t>
            </a:r>
            <a:r>
              <a:rPr lang="en-US" altLang="zh-CN" dirty="0"/>
              <a:t>is Emily mentioned in the conversation?</a:t>
            </a:r>
            <a:endParaRPr lang="zh-CN" altLang="zh-CN" dirty="0"/>
          </a:p>
          <a:p>
            <a:pPr>
              <a:buNone/>
            </a:pPr>
            <a:r>
              <a:rPr lang="en-US" altLang="zh-CN" dirty="0"/>
              <a:t>A. She might want a </a:t>
            </a:r>
            <a:r>
              <a:rPr lang="en-US" altLang="zh-CN" dirty="0" smtClean="0"/>
              <a:t>ticket.</a:t>
            </a:r>
            <a:r>
              <a:rPr lang="en-US" altLang="zh-CN" dirty="0"/>
              <a:t> </a:t>
            </a:r>
            <a:r>
              <a:rPr lang="en-US" altLang="zh-CN" dirty="0" smtClean="0"/>
              <a:t>     B</a:t>
            </a:r>
            <a:r>
              <a:rPr lang="en-US" altLang="zh-CN" dirty="0"/>
              <a:t>. She is looking for the man.</a:t>
            </a:r>
            <a:endParaRPr lang="zh-CN" altLang="zh-CN" dirty="0"/>
          </a:p>
          <a:p>
            <a:pPr>
              <a:buNone/>
            </a:pPr>
            <a:r>
              <a:rPr lang="en-US" altLang="zh-CN" dirty="0"/>
              <a:t>C. She has an extra ticket.</a:t>
            </a:r>
            <a:endParaRPr lang="zh-CN" altLang="zh-CN" dirty="0"/>
          </a:p>
          <a:p>
            <a:pPr>
              <a:buNone/>
            </a:pPr>
            <a:endParaRPr lang="zh-CN" altLang="en-US" dirty="0"/>
          </a:p>
        </p:txBody>
      </p:sp>
      <p:sp>
        <p:nvSpPr>
          <p:cNvPr id="4" name="TextBox 3"/>
          <p:cNvSpPr txBox="1"/>
          <p:nvPr/>
        </p:nvSpPr>
        <p:spPr>
          <a:xfrm>
            <a:off x="635678" y="3501008"/>
            <a:ext cx="10801200" cy="1569660"/>
          </a:xfrm>
          <a:prstGeom prst="rect">
            <a:avLst/>
          </a:prstGeom>
          <a:noFill/>
        </p:spPr>
        <p:txBody>
          <a:bodyPr wrap="square" rtlCol="0">
            <a:spAutoFit/>
          </a:bodyPr>
          <a:lstStyle/>
          <a:p>
            <a:r>
              <a:rPr lang="en-US" altLang="zh-CN" sz="2400" dirty="0"/>
              <a:t>Text 5</a:t>
            </a:r>
            <a:endParaRPr lang="zh-CN" altLang="zh-CN" sz="2400" dirty="0"/>
          </a:p>
          <a:p>
            <a:r>
              <a:rPr lang="en-US" altLang="zh-CN" sz="2400" dirty="0"/>
              <a:t>M: I have an extra ticket to the concert tonight. Would you like to join me?</a:t>
            </a:r>
            <a:endParaRPr lang="zh-CN" altLang="zh-CN" sz="2400" dirty="0"/>
          </a:p>
          <a:p>
            <a:r>
              <a:rPr lang="en-US" altLang="zh-CN" sz="2400" dirty="0"/>
              <a:t>W: Thanks, but I already have </a:t>
            </a:r>
            <a:r>
              <a:rPr lang="en-US" altLang="zh-CN" sz="2400" u="sng" dirty="0">
                <a:solidFill>
                  <a:srgbClr val="C00000"/>
                </a:solidFill>
              </a:rPr>
              <a:t>one</a:t>
            </a:r>
            <a:r>
              <a:rPr lang="en-US" altLang="zh-CN" sz="2400" dirty="0"/>
              <a:t>. You can ask Emily. She might be interested.</a:t>
            </a:r>
            <a:endParaRPr lang="zh-CN" altLang="zh-CN" sz="2400" dirty="0"/>
          </a:p>
          <a:p>
            <a:endParaRPr lang="zh-CN" altLang="en-US" sz="2400" dirty="0"/>
          </a:p>
        </p:txBody>
      </p:sp>
      <p:sp>
        <p:nvSpPr>
          <p:cNvPr id="5" name="矩形 4"/>
          <p:cNvSpPr/>
          <p:nvPr/>
        </p:nvSpPr>
        <p:spPr>
          <a:xfrm>
            <a:off x="635678" y="4636043"/>
            <a:ext cx="9564778" cy="1938992"/>
          </a:xfrm>
          <a:prstGeom prst="rect">
            <a:avLst/>
          </a:prstGeom>
        </p:spPr>
        <p:txBody>
          <a:bodyPr wrap="square">
            <a:spAutoFit/>
          </a:bodyPr>
          <a:lstStyle/>
          <a:p>
            <a:r>
              <a:rPr lang="zh-CN" altLang="en-US" sz="2400" dirty="0"/>
              <a:t>评价</a:t>
            </a:r>
            <a:r>
              <a:rPr lang="zh-CN" altLang="en-US" sz="2400" dirty="0" smtClean="0"/>
              <a:t>：</a:t>
            </a:r>
            <a:r>
              <a:rPr lang="zh-CN" altLang="en-US" sz="2400" dirty="0"/>
              <a:t>整合</a:t>
            </a:r>
            <a:r>
              <a:rPr lang="zh-CN" altLang="en-US" sz="2400" dirty="0" smtClean="0"/>
              <a:t>信息</a:t>
            </a:r>
            <a:r>
              <a:rPr lang="zh-CN" altLang="en-US" sz="2400" dirty="0"/>
              <a:t>有一定难度。</a:t>
            </a:r>
            <a:endParaRPr lang="en-US" altLang="zh-CN" sz="2400" dirty="0"/>
          </a:p>
          <a:p>
            <a:r>
              <a:rPr lang="zh-CN" altLang="en-US" sz="2400" dirty="0"/>
              <a:t>教学启示：听整体、</a:t>
            </a:r>
            <a:r>
              <a:rPr lang="zh-CN" altLang="en-US" sz="2400" dirty="0" smtClean="0"/>
              <a:t>听信息间的逻辑关系（连贯）。用英文解释</a:t>
            </a:r>
            <a:r>
              <a:rPr lang="en-US" altLang="zh-CN" sz="2400" dirty="0" smtClean="0"/>
              <a:t>Paraphrase</a:t>
            </a:r>
          </a:p>
          <a:p>
            <a:r>
              <a:rPr lang="en-US" altLang="zh-CN" sz="2400" dirty="0" smtClean="0"/>
              <a:t>I don’t need your ticket. Emily might be interested in the ticket. </a:t>
            </a:r>
          </a:p>
          <a:p>
            <a:r>
              <a:rPr lang="zh-CN" altLang="en-US" sz="2400" dirty="0" smtClean="0"/>
              <a:t> </a:t>
            </a:r>
            <a:endParaRPr lang="zh-CN" altLang="en-US" sz="2400" dirty="0"/>
          </a:p>
        </p:txBody>
      </p:sp>
    </p:spTree>
    <p:extLst>
      <p:ext uri="{BB962C8B-B14F-4D97-AF65-F5344CB8AC3E}">
        <p14:creationId xmlns:p14="http://schemas.microsoft.com/office/powerpoint/2010/main" val="23361920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a:buNone/>
            </a:pPr>
            <a:r>
              <a:rPr lang="zh-CN" altLang="en-US" dirty="0" smtClean="0"/>
              <a:t>提问的角度</a:t>
            </a:r>
            <a:endParaRPr lang="en-US" altLang="zh-CN" dirty="0" smtClean="0"/>
          </a:p>
          <a:p>
            <a:pPr>
              <a:buNone/>
            </a:pPr>
            <a:r>
              <a:rPr lang="en-US" altLang="zh-CN" dirty="0"/>
              <a:t>21. What is special about Summer Company? </a:t>
            </a:r>
            <a:r>
              <a:rPr lang="zh-CN" altLang="en-US" dirty="0" smtClean="0"/>
              <a:t>（事实）</a:t>
            </a:r>
            <a:endParaRPr lang="zh-CN" altLang="zh-CN" dirty="0"/>
          </a:p>
          <a:p>
            <a:pPr>
              <a:buNone/>
            </a:pPr>
            <a:r>
              <a:rPr lang="en-US" altLang="zh-CN" dirty="0" smtClean="0"/>
              <a:t>22</a:t>
            </a:r>
            <a:r>
              <a:rPr lang="en-US" altLang="zh-CN" dirty="0"/>
              <a:t>. What is the age range required by Stewardship Youth Ranger </a:t>
            </a:r>
            <a:endParaRPr lang="en-US" altLang="zh-CN" dirty="0" smtClean="0"/>
          </a:p>
          <a:p>
            <a:pPr>
              <a:buNone/>
            </a:pPr>
            <a:r>
              <a:rPr lang="en-US" altLang="zh-CN" dirty="0"/>
              <a:t> </a:t>
            </a:r>
            <a:r>
              <a:rPr lang="en-US" altLang="zh-CN" dirty="0" smtClean="0"/>
              <a:t>      Program?</a:t>
            </a:r>
            <a:r>
              <a:rPr lang="zh-CN" altLang="en-US" dirty="0" smtClean="0"/>
              <a:t>（事实）</a:t>
            </a:r>
            <a:endParaRPr lang="en-US" altLang="zh-CN" dirty="0" smtClean="0"/>
          </a:p>
          <a:p>
            <a:pPr>
              <a:buNone/>
            </a:pPr>
            <a:r>
              <a:rPr lang="en-US" altLang="zh-CN" dirty="0" smtClean="0"/>
              <a:t>23</a:t>
            </a:r>
            <a:r>
              <a:rPr lang="en-US" altLang="zh-CN" dirty="0"/>
              <a:t>. Which program favors the disabled</a:t>
            </a:r>
            <a:r>
              <a:rPr lang="en-US" altLang="zh-CN" dirty="0" smtClean="0"/>
              <a:t>?</a:t>
            </a:r>
            <a:r>
              <a:rPr lang="zh-CN" altLang="en-US" dirty="0"/>
              <a:t> （事实）</a:t>
            </a:r>
            <a:endParaRPr lang="en-US" altLang="zh-CN" dirty="0"/>
          </a:p>
          <a:p>
            <a:pPr>
              <a:buNone/>
            </a:pPr>
            <a:r>
              <a:rPr lang="en-US" altLang="zh-CN" dirty="0" smtClean="0"/>
              <a:t>24</a:t>
            </a:r>
            <a:r>
              <a:rPr lang="en-US" altLang="zh-CN" dirty="0"/>
              <a:t>. What made Chris nervous</a:t>
            </a:r>
            <a:r>
              <a:rPr lang="zh-CN" altLang="zh-CN" dirty="0" smtClean="0"/>
              <a:t>？</a:t>
            </a:r>
            <a:r>
              <a:rPr lang="zh-CN" altLang="en-US" dirty="0"/>
              <a:t>（事实）</a:t>
            </a:r>
            <a:endParaRPr lang="en-US" altLang="zh-CN" dirty="0"/>
          </a:p>
          <a:p>
            <a:pPr>
              <a:buNone/>
            </a:pPr>
            <a:r>
              <a:rPr lang="en-US" altLang="zh-CN" dirty="0"/>
              <a:t>25. What does the underlined word “stumbles” in paragraph 2 refer to</a:t>
            </a:r>
            <a:r>
              <a:rPr lang="en-US" altLang="zh-CN" dirty="0" smtClean="0"/>
              <a:t>? </a:t>
            </a:r>
            <a:r>
              <a:rPr lang="zh-CN" altLang="en-US" dirty="0" smtClean="0"/>
              <a:t>（猜词）</a:t>
            </a:r>
            <a:endParaRPr lang="en-US" altLang="zh-CN" dirty="0" smtClean="0"/>
          </a:p>
          <a:p>
            <a:pPr>
              <a:buNone/>
            </a:pPr>
            <a:r>
              <a:rPr lang="en-US" altLang="zh-CN" dirty="0"/>
              <a:t>26. We can infer that the purpose of </a:t>
            </a:r>
            <a:r>
              <a:rPr lang="en-US" altLang="zh-CN" dirty="0" smtClean="0">
                <a:latin typeface="Arial" panose="020B0604020202020204" pitchFamily="34" charset="0"/>
                <a:cs typeface="Arial" panose="020B0604020202020204" pitchFamily="34" charset="0"/>
              </a:rPr>
              <a:t>Whaley’s</a:t>
            </a:r>
            <a:r>
              <a:rPr lang="en-US" altLang="zh-CN" dirty="0" smtClean="0"/>
              <a:t> </a:t>
            </a:r>
            <a:r>
              <a:rPr lang="en-US" altLang="zh-CN" dirty="0"/>
              <a:t>project is to </a:t>
            </a:r>
            <a:r>
              <a:rPr lang="en-US" altLang="zh-CN" dirty="0" smtClean="0"/>
              <a:t>________.</a:t>
            </a:r>
            <a:r>
              <a:rPr lang="zh-CN" altLang="en-US" dirty="0"/>
              <a:t> </a:t>
            </a:r>
            <a:r>
              <a:rPr lang="zh-CN" altLang="en-US" dirty="0" smtClean="0"/>
              <a:t>（推断目的）</a:t>
            </a:r>
            <a:endParaRPr lang="en-US" altLang="zh-CN" dirty="0"/>
          </a:p>
          <a:p>
            <a:pPr>
              <a:buNone/>
            </a:pPr>
            <a:r>
              <a:rPr lang="en-US" altLang="zh-CN" dirty="0" smtClean="0"/>
              <a:t>27</a:t>
            </a:r>
            <a:r>
              <a:rPr lang="en-US" altLang="zh-CN" dirty="0"/>
              <a:t>. Which of the following best describes Whaley as a teacher</a:t>
            </a:r>
            <a:r>
              <a:rPr lang="en-US" altLang="zh-CN" dirty="0" smtClean="0"/>
              <a:t>?</a:t>
            </a:r>
            <a:r>
              <a:rPr lang="zh-CN" altLang="en-US" dirty="0"/>
              <a:t> </a:t>
            </a:r>
            <a:r>
              <a:rPr lang="zh-CN" altLang="en-US" dirty="0" smtClean="0"/>
              <a:t>（判断人物品格）</a:t>
            </a:r>
            <a:endParaRPr lang="en-US" altLang="zh-CN" dirty="0" smtClean="0"/>
          </a:p>
          <a:p>
            <a:pPr>
              <a:buNone/>
            </a:pPr>
            <a:r>
              <a:rPr lang="en-US" altLang="zh-CN" dirty="0"/>
              <a:t>28. Why do the researchers develop the smart keyboard</a:t>
            </a:r>
            <a:r>
              <a:rPr lang="en-US" altLang="zh-CN" dirty="0" smtClean="0"/>
              <a:t>?</a:t>
            </a:r>
            <a:r>
              <a:rPr lang="zh-CN" altLang="en-US" dirty="0" smtClean="0"/>
              <a:t>（事实</a:t>
            </a:r>
            <a:r>
              <a:rPr lang="zh-CN" altLang="en-US" dirty="0"/>
              <a:t>整合</a:t>
            </a:r>
            <a:r>
              <a:rPr lang="zh-CN" altLang="en-US" dirty="0" smtClean="0"/>
              <a:t>：目的）</a:t>
            </a:r>
            <a:endParaRPr lang="en-US" altLang="zh-CN" dirty="0" smtClean="0"/>
          </a:p>
          <a:p>
            <a:pPr>
              <a:buNone/>
            </a:pPr>
            <a:r>
              <a:rPr lang="en-US" altLang="zh-CN" dirty="0"/>
              <a:t>29. What makes the invention of the smart keyboard possible</a:t>
            </a:r>
            <a:r>
              <a:rPr lang="zh-CN" altLang="zh-CN" dirty="0" smtClean="0"/>
              <a:t>？</a:t>
            </a:r>
            <a:r>
              <a:rPr lang="zh-CN" altLang="en-US" dirty="0" smtClean="0"/>
              <a:t>（推断）</a:t>
            </a:r>
            <a:endParaRPr lang="zh-CN" altLang="zh-CN" dirty="0"/>
          </a:p>
          <a:p>
            <a:pPr>
              <a:buNone/>
            </a:pPr>
            <a:endParaRPr lang="zh-CN" altLang="zh-CN" dirty="0"/>
          </a:p>
          <a:p>
            <a:pPr>
              <a:buNone/>
            </a:pPr>
            <a:endParaRPr lang="en-US" altLang="zh-CN" dirty="0"/>
          </a:p>
          <a:p>
            <a:pPr>
              <a:buNone/>
            </a:pPr>
            <a:endParaRPr lang="zh-CN" altLang="zh-CN" dirty="0"/>
          </a:p>
          <a:p>
            <a:pPr>
              <a:buNone/>
            </a:pPr>
            <a:endParaRPr lang="zh-CN" altLang="zh-CN" dirty="0"/>
          </a:p>
          <a:p>
            <a:pPr>
              <a:buNone/>
            </a:pPr>
            <a:endParaRPr lang="zh-CN" altLang="zh-CN" dirty="0"/>
          </a:p>
          <a:p>
            <a:pPr>
              <a:buNone/>
            </a:pPr>
            <a:endParaRPr lang="zh-CN" altLang="zh-CN" dirty="0"/>
          </a:p>
          <a:p>
            <a:pPr>
              <a:buNone/>
            </a:pPr>
            <a:endParaRPr lang="zh-CN" altLang="zh-CN" dirty="0"/>
          </a:p>
          <a:p>
            <a:pPr>
              <a:buNone/>
            </a:pPr>
            <a:endParaRPr lang="zh-CN" altLang="zh-CN" dirty="0"/>
          </a:p>
          <a:p>
            <a:pPr>
              <a:buNone/>
            </a:pPr>
            <a:endParaRPr lang="zh-CN" altLang="en-US" dirty="0"/>
          </a:p>
        </p:txBody>
      </p:sp>
      <p:sp>
        <p:nvSpPr>
          <p:cNvPr id="4" name="标题 1"/>
          <p:cNvSpPr txBox="1">
            <a:spLocks/>
          </p:cNvSpPr>
          <p:nvPr/>
        </p:nvSpPr>
        <p:spPr>
          <a:xfrm>
            <a:off x="479375" y="404664"/>
            <a:ext cx="10868025" cy="562168"/>
          </a:xfrm>
          <a:prstGeom prst="rect">
            <a:avLst/>
          </a:prstGeom>
        </p:spPr>
        <p:txBody>
          <a:bodyPr vert="horz" lIns="91440" tIns="45720" rIns="91440" bIns="45720" rtlCol="0" anchor="ctr">
            <a:normAutofit/>
          </a:bodyPr>
          <a:lst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stStyle>
          <a:p>
            <a:pPr marL="457200" indent="-457200">
              <a:buFont typeface="Wingdings" panose="05000000000000000000" pitchFamily="2" charset="2"/>
              <a:buChar char="n"/>
            </a:pPr>
            <a:r>
              <a:rPr lang="zh-CN" altLang="en-US" dirty="0" smtClean="0"/>
              <a:t>试题分析（</a:t>
            </a:r>
            <a:r>
              <a:rPr lang="en-US" altLang="zh-CN" dirty="0" smtClean="0"/>
              <a:t>2</a:t>
            </a:r>
            <a:r>
              <a:rPr lang="zh-CN" altLang="en-US" dirty="0" smtClean="0"/>
              <a:t>）</a:t>
            </a:r>
            <a:r>
              <a:rPr lang="zh-CN" altLang="en-US" dirty="0" smtClean="0">
                <a:latin typeface="宋体"/>
                <a:ea typeface="宋体"/>
              </a:rPr>
              <a:t>──</a:t>
            </a:r>
            <a:r>
              <a:rPr lang="zh-CN" altLang="en-US" dirty="0" smtClean="0"/>
              <a:t>信息的理解和处理 （阅读）</a:t>
            </a:r>
            <a:endParaRPr lang="zh-CN" altLang="en-US" dirty="0"/>
          </a:p>
        </p:txBody>
      </p:sp>
    </p:spTree>
    <p:extLst>
      <p:ext uri="{BB962C8B-B14F-4D97-AF65-F5344CB8AC3E}">
        <p14:creationId xmlns:p14="http://schemas.microsoft.com/office/powerpoint/2010/main" val="2667962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基础性、拓展性</a:t>
            </a:r>
            <a:endParaRPr lang="zh-CN" altLang="en-US" dirty="0"/>
          </a:p>
        </p:txBody>
      </p:sp>
      <p:sp>
        <p:nvSpPr>
          <p:cNvPr id="3" name="内容占位符 2"/>
          <p:cNvSpPr>
            <a:spLocks noGrp="1"/>
          </p:cNvSpPr>
          <p:nvPr>
            <p:ph idx="1"/>
          </p:nvPr>
        </p:nvSpPr>
        <p:spPr>
          <a:xfrm>
            <a:off x="623392" y="1196752"/>
            <a:ext cx="10877551" cy="5160963"/>
          </a:xfrm>
        </p:spPr>
        <p:txBody>
          <a:bodyPr/>
          <a:lstStyle/>
          <a:p>
            <a:pPr>
              <a:buNone/>
            </a:pPr>
            <a:r>
              <a:rPr lang="en-US" altLang="zh-CN" sz="2400" dirty="0"/>
              <a:t>30. What do the researchers expect of the smart keyboard</a:t>
            </a:r>
            <a:r>
              <a:rPr lang="zh-CN" altLang="zh-CN" sz="2400" dirty="0" smtClean="0"/>
              <a:t>？</a:t>
            </a:r>
            <a:r>
              <a:rPr lang="zh-CN" altLang="en-US" sz="2400" dirty="0" smtClean="0"/>
              <a:t>（事实）</a:t>
            </a:r>
            <a:endParaRPr lang="en-US" altLang="zh-CN" sz="2400" dirty="0" smtClean="0"/>
          </a:p>
          <a:p>
            <a:pPr>
              <a:buNone/>
            </a:pPr>
            <a:r>
              <a:rPr lang="en-US" altLang="zh-CN" sz="2400" dirty="0"/>
              <a:t>31. Where is this text most likely from</a:t>
            </a:r>
            <a:r>
              <a:rPr lang="en-US" altLang="zh-CN" sz="2400" dirty="0" smtClean="0"/>
              <a:t>?</a:t>
            </a:r>
            <a:r>
              <a:rPr lang="zh-CN" altLang="en-US" sz="2400" dirty="0" smtClean="0"/>
              <a:t>（判断来源）</a:t>
            </a:r>
            <a:endParaRPr lang="en-US" altLang="zh-CN" sz="2400" dirty="0" smtClean="0"/>
          </a:p>
          <a:p>
            <a:pPr>
              <a:buNone/>
            </a:pPr>
            <a:r>
              <a:rPr lang="en-US" altLang="zh-CN" sz="2400" dirty="0"/>
              <a:t>32. What sort of girl was the author in her early years of elementary </a:t>
            </a:r>
            <a:r>
              <a:rPr lang="en-US" altLang="zh-CN" sz="2400" dirty="0" smtClean="0"/>
              <a:t> </a:t>
            </a:r>
          </a:p>
          <a:p>
            <a:pPr>
              <a:buNone/>
            </a:pPr>
            <a:r>
              <a:rPr lang="en-US" altLang="zh-CN" sz="2400" dirty="0"/>
              <a:t> </a:t>
            </a:r>
            <a:r>
              <a:rPr lang="en-US" altLang="zh-CN" sz="2400" dirty="0" smtClean="0"/>
              <a:t>      school?</a:t>
            </a:r>
            <a:r>
              <a:rPr lang="zh-CN" altLang="en-US" sz="2400" dirty="0" smtClean="0"/>
              <a:t>（推断）</a:t>
            </a:r>
            <a:endParaRPr lang="en-US" altLang="zh-CN" sz="2400" dirty="0" smtClean="0"/>
          </a:p>
          <a:p>
            <a:pPr>
              <a:buNone/>
            </a:pPr>
            <a:r>
              <a:rPr lang="en-US" altLang="zh-CN" sz="2400" dirty="0"/>
              <a:t>33.What is the second paragraph mainly about</a:t>
            </a:r>
            <a:r>
              <a:rPr lang="zh-CN" altLang="zh-CN" sz="2400" dirty="0" smtClean="0"/>
              <a:t>？</a:t>
            </a:r>
            <a:r>
              <a:rPr lang="zh-CN" altLang="en-US" sz="2400" dirty="0" smtClean="0"/>
              <a:t>（归纳主旨）</a:t>
            </a:r>
            <a:endParaRPr lang="en-US" altLang="zh-CN" sz="2400" dirty="0" smtClean="0"/>
          </a:p>
          <a:p>
            <a:pPr>
              <a:buNone/>
            </a:pPr>
            <a:r>
              <a:rPr lang="en-US" altLang="zh-CN" sz="2400" dirty="0"/>
              <a:t>34. What did Dr. </a:t>
            </a:r>
            <a:r>
              <a:rPr lang="en-US" altLang="zh-CN" sz="2400" dirty="0" err="1">
                <a:latin typeface="Arial" panose="020B0604020202020204" pitchFamily="34" charset="0"/>
                <a:cs typeface="Arial" panose="020B0604020202020204" pitchFamily="34" charset="0"/>
              </a:rPr>
              <a:t>Prinstein’s</a:t>
            </a:r>
            <a:r>
              <a:rPr lang="en-US" altLang="zh-CN" sz="2400" dirty="0">
                <a:latin typeface="Arial" panose="020B0604020202020204" pitchFamily="34" charset="0"/>
                <a:cs typeface="Arial" panose="020B0604020202020204" pitchFamily="34" charset="0"/>
              </a:rPr>
              <a:t> </a:t>
            </a:r>
            <a:r>
              <a:rPr lang="en-US" altLang="zh-CN" sz="2400" dirty="0"/>
              <a:t>study find about the most liked kids</a:t>
            </a:r>
            <a:r>
              <a:rPr lang="en-US" altLang="zh-CN" sz="2400" dirty="0" smtClean="0"/>
              <a:t>?</a:t>
            </a:r>
            <a:r>
              <a:rPr lang="zh-CN" altLang="en-US" sz="2400" dirty="0" smtClean="0"/>
              <a:t>（归纳事实）</a:t>
            </a:r>
            <a:endParaRPr lang="en-US" altLang="zh-CN" sz="2400" dirty="0" smtClean="0"/>
          </a:p>
          <a:p>
            <a:pPr>
              <a:buNone/>
            </a:pPr>
            <a:r>
              <a:rPr lang="en-US" altLang="zh-CN" sz="2400" dirty="0"/>
              <a:t>35. What is the best title for the text</a:t>
            </a:r>
            <a:r>
              <a:rPr lang="en-US" altLang="zh-CN" sz="2400" dirty="0" smtClean="0"/>
              <a:t>?</a:t>
            </a:r>
            <a:r>
              <a:rPr lang="zh-CN" altLang="en-US" sz="2400" dirty="0" smtClean="0"/>
              <a:t>（</a:t>
            </a:r>
            <a:r>
              <a:rPr lang="zh-CN" altLang="en-US" sz="2400" dirty="0"/>
              <a:t>归纳主旨</a:t>
            </a:r>
            <a:r>
              <a:rPr lang="zh-CN" altLang="en-US" sz="2400" dirty="0" smtClean="0"/>
              <a:t>）</a:t>
            </a:r>
            <a:endParaRPr lang="zh-CN" altLang="zh-CN" sz="2400" dirty="0"/>
          </a:p>
          <a:p>
            <a:pPr>
              <a:buNone/>
            </a:pPr>
            <a:endParaRPr lang="en-US" altLang="zh-CN" dirty="0" smtClean="0"/>
          </a:p>
          <a:p>
            <a:pPr>
              <a:buNone/>
            </a:pPr>
            <a:endParaRPr lang="zh-CN" altLang="zh-CN" dirty="0"/>
          </a:p>
          <a:p>
            <a:pPr>
              <a:buNone/>
            </a:pPr>
            <a:endParaRPr lang="zh-CN" altLang="zh-CN" dirty="0"/>
          </a:p>
          <a:p>
            <a:pPr>
              <a:buNone/>
            </a:pPr>
            <a:endParaRPr lang="en-US" altLang="zh-CN" dirty="0" smtClean="0"/>
          </a:p>
          <a:p>
            <a:pPr>
              <a:buNone/>
            </a:pPr>
            <a:endParaRPr lang="zh-CN" altLang="zh-CN" dirty="0"/>
          </a:p>
          <a:p>
            <a:pPr>
              <a:buNone/>
            </a:pPr>
            <a:endParaRPr lang="zh-CN" altLang="zh-CN" dirty="0"/>
          </a:p>
          <a:p>
            <a:pPr>
              <a:buNone/>
            </a:pPr>
            <a:endParaRPr lang="zh-CN" altLang="en-US" dirty="0"/>
          </a:p>
        </p:txBody>
      </p:sp>
    </p:spTree>
    <p:extLst>
      <p:ext uri="{BB962C8B-B14F-4D97-AF65-F5344CB8AC3E}">
        <p14:creationId xmlns:p14="http://schemas.microsoft.com/office/powerpoint/2010/main" val="10352480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p:txBody>
          <a:bodyPr>
            <a:normAutofit fontScale="92500" lnSpcReduction="10000"/>
          </a:bodyPr>
          <a:lstStyle/>
          <a:p>
            <a:pPr>
              <a:buNone/>
            </a:pPr>
            <a:r>
              <a:rPr lang="en-US" altLang="zh-CN" dirty="0">
                <a:latin typeface="Arial" panose="020B0604020202020204" pitchFamily="34" charset="0"/>
                <a:cs typeface="Arial" panose="020B0604020202020204" pitchFamily="34" charset="0"/>
              </a:rPr>
              <a:t>26. We can infer that the purpose of </a:t>
            </a:r>
            <a:r>
              <a:rPr lang="en-US" altLang="zh-CN" dirty="0" smtClean="0">
                <a:latin typeface="Arial" panose="020B0604020202020204" pitchFamily="34" charset="0"/>
                <a:cs typeface="Arial" panose="020B0604020202020204" pitchFamily="34" charset="0"/>
              </a:rPr>
              <a:t>Whaley</a:t>
            </a:r>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’s </a:t>
            </a:r>
            <a:r>
              <a:rPr lang="en-US" altLang="zh-CN" dirty="0">
                <a:latin typeface="Arial" panose="020B0604020202020204" pitchFamily="34" charset="0"/>
                <a:cs typeface="Arial" panose="020B0604020202020204" pitchFamily="34" charset="0"/>
              </a:rPr>
              <a:t>project is to _________.</a:t>
            </a:r>
            <a:endParaRPr lang="zh-CN" altLang="zh-CN" dirty="0">
              <a:latin typeface="Arial" panose="020B0604020202020204" pitchFamily="34" charset="0"/>
              <a:cs typeface="Arial" panose="020B0604020202020204" pitchFamily="34" charset="0"/>
            </a:endParaRPr>
          </a:p>
          <a:p>
            <a:pPr>
              <a:buNone/>
            </a:pPr>
            <a:r>
              <a:rPr lang="en-US" altLang="zh-CN" dirty="0">
                <a:latin typeface="Arial" panose="020B0604020202020204" pitchFamily="34" charset="0"/>
                <a:cs typeface="Arial" panose="020B0604020202020204" pitchFamily="34" charset="0"/>
              </a:rPr>
              <a:t>A. help students see their own strengths	</a:t>
            </a:r>
            <a:endParaRPr lang="zh-CN" altLang="zh-CN" dirty="0">
              <a:latin typeface="Arial" panose="020B0604020202020204" pitchFamily="34" charset="0"/>
              <a:cs typeface="Arial" panose="020B0604020202020204" pitchFamily="34" charset="0"/>
            </a:endParaRPr>
          </a:p>
          <a:p>
            <a:pPr>
              <a:buNone/>
            </a:pPr>
            <a:r>
              <a:rPr lang="en-US" altLang="zh-CN" dirty="0">
                <a:latin typeface="Arial" panose="020B0604020202020204" pitchFamily="34" charset="0"/>
                <a:cs typeface="Arial" panose="020B0604020202020204" pitchFamily="34" charset="0"/>
              </a:rPr>
              <a:t>B. assess students’ public speaking skills</a:t>
            </a:r>
            <a:endParaRPr lang="zh-CN" altLang="zh-CN" dirty="0">
              <a:latin typeface="Arial" panose="020B0604020202020204" pitchFamily="34" charset="0"/>
              <a:cs typeface="Arial" panose="020B0604020202020204" pitchFamily="34" charset="0"/>
            </a:endParaRPr>
          </a:p>
          <a:p>
            <a:pPr>
              <a:buNone/>
            </a:pPr>
            <a:r>
              <a:rPr lang="en-US" altLang="zh-CN" dirty="0">
                <a:latin typeface="Arial" panose="020B0604020202020204" pitchFamily="34" charset="0"/>
                <a:cs typeface="Arial" panose="020B0604020202020204" pitchFamily="34" charset="0"/>
              </a:rPr>
              <a:t>C. prepare students for their future jobs</a:t>
            </a:r>
            <a:endParaRPr lang="zh-CN" altLang="zh-CN" dirty="0">
              <a:latin typeface="Arial" panose="020B0604020202020204" pitchFamily="34" charset="0"/>
              <a:cs typeface="Arial" panose="020B0604020202020204" pitchFamily="34" charset="0"/>
            </a:endParaRPr>
          </a:p>
          <a:p>
            <a:pPr>
              <a:buNone/>
            </a:pPr>
            <a:r>
              <a:rPr lang="en-US" altLang="zh-CN" dirty="0">
                <a:latin typeface="Arial" panose="020B0604020202020204" pitchFamily="34" charset="0"/>
                <a:cs typeface="Arial" panose="020B0604020202020204" pitchFamily="34" charset="0"/>
              </a:rPr>
              <a:t>D. inspire students’ love for </a:t>
            </a:r>
            <a:r>
              <a:rPr lang="en-US" altLang="zh-CN" dirty="0" smtClean="0">
                <a:latin typeface="Arial" panose="020B0604020202020204" pitchFamily="34" charset="0"/>
                <a:cs typeface="Arial" panose="020B0604020202020204" pitchFamily="34" charset="0"/>
              </a:rPr>
              <a:t>politics</a:t>
            </a:r>
          </a:p>
          <a:p>
            <a:pPr>
              <a:buNone/>
            </a:pPr>
            <a:endParaRPr lang="en-US" altLang="zh-CN" dirty="0" smtClean="0"/>
          </a:p>
          <a:p>
            <a:pPr>
              <a:buNone/>
            </a:pPr>
            <a:endParaRPr lang="en-US" altLang="zh-CN" dirty="0" smtClean="0"/>
          </a:p>
          <a:p>
            <a:pPr>
              <a:buNone/>
            </a:pPr>
            <a:endParaRPr lang="en-US" altLang="zh-CN" dirty="0"/>
          </a:p>
          <a:p>
            <a:pPr>
              <a:buNone/>
            </a:pPr>
            <a:r>
              <a:rPr lang="zh-CN" altLang="en-US" dirty="0" smtClean="0">
                <a:latin typeface="Arial" panose="020B0604020202020204" pitchFamily="34" charset="0"/>
                <a:cs typeface="Arial" panose="020B0604020202020204" pitchFamily="34" charset="0"/>
              </a:rPr>
              <a:t>评价：有难度。</a:t>
            </a:r>
            <a:endParaRPr lang="en-US" altLang="zh-CN" dirty="0" smtClean="0">
              <a:latin typeface="Arial" panose="020B0604020202020204" pitchFamily="34" charset="0"/>
              <a:cs typeface="Arial" panose="020B0604020202020204" pitchFamily="34" charset="0"/>
            </a:endParaRPr>
          </a:p>
          <a:p>
            <a:pPr>
              <a:buNone/>
            </a:pPr>
            <a:r>
              <a:rPr lang="zh-CN" altLang="en-US" dirty="0" smtClean="0">
                <a:latin typeface="Arial" panose="020B0604020202020204" pitchFamily="34" charset="0"/>
                <a:cs typeface="Arial" panose="020B0604020202020204" pitchFamily="34" charset="0"/>
              </a:rPr>
              <a:t>启示：读弦外之音</a:t>
            </a:r>
            <a:r>
              <a:rPr lang="zh-CN" altLang="en-US" sz="2800" dirty="0"/>
              <a:t>，</a:t>
            </a:r>
            <a:r>
              <a:rPr lang="zh-CN" altLang="en-US" sz="2800" dirty="0" smtClean="0"/>
              <a:t>用</a:t>
            </a:r>
            <a:r>
              <a:rPr lang="zh-CN" altLang="en-US" sz="2800" dirty="0"/>
              <a:t>英文</a:t>
            </a:r>
            <a:r>
              <a:rPr lang="zh-CN" altLang="en-US" sz="2800" dirty="0" smtClean="0"/>
              <a:t>解释 </a:t>
            </a:r>
            <a:r>
              <a:rPr lang="en-US" altLang="zh-CN" sz="2800" dirty="0" smtClean="0"/>
              <a:t>paraphrase</a:t>
            </a:r>
            <a:endParaRPr lang="en-US" altLang="zh-CN" dirty="0" smtClean="0">
              <a:latin typeface="Arial" panose="020B0604020202020204" pitchFamily="34" charset="0"/>
              <a:cs typeface="Arial" panose="020B0604020202020204" pitchFamily="34" charset="0"/>
            </a:endParaRPr>
          </a:p>
          <a:p>
            <a:pPr>
              <a:buNone/>
            </a:pPr>
            <a:endParaRPr lang="zh-CN" altLang="zh-CN" dirty="0">
              <a:latin typeface="Arial" panose="020B0604020202020204" pitchFamily="34" charset="0"/>
              <a:cs typeface="Arial" panose="020B0604020202020204" pitchFamily="34" charset="0"/>
            </a:endParaRPr>
          </a:p>
          <a:p>
            <a:pPr>
              <a:buNone/>
            </a:pPr>
            <a:endParaRPr lang="zh-CN" altLang="en-US" dirty="0">
              <a:latin typeface="Arial" panose="020B0604020202020204" pitchFamily="34" charset="0"/>
              <a:cs typeface="Arial" panose="020B0604020202020204" pitchFamily="34" charset="0"/>
            </a:endParaRPr>
          </a:p>
        </p:txBody>
      </p:sp>
      <p:sp>
        <p:nvSpPr>
          <p:cNvPr id="4" name="TextBox 3"/>
          <p:cNvSpPr txBox="1"/>
          <p:nvPr/>
        </p:nvSpPr>
        <p:spPr>
          <a:xfrm>
            <a:off x="679067" y="3861048"/>
            <a:ext cx="10585176" cy="1384995"/>
          </a:xfrm>
          <a:prstGeom prst="rect">
            <a:avLst/>
          </a:prstGeom>
          <a:noFill/>
          <a:ln w="28575">
            <a:solidFill>
              <a:schemeClr val="accent1"/>
            </a:solidFill>
            <a:prstDash val="dash"/>
          </a:ln>
        </p:spPr>
        <p:txBody>
          <a:bodyPr wrap="square" rtlCol="0">
            <a:spAutoFit/>
          </a:bodyPr>
          <a:lstStyle/>
          <a:p>
            <a:r>
              <a:rPr lang="en-US" altLang="zh-CN" sz="2800" dirty="0"/>
              <a:t>Whaley says the project is about </a:t>
            </a:r>
            <a:r>
              <a:rPr lang="en-US" altLang="zh-CN" sz="2800" u="sng" dirty="0">
                <a:solidFill>
                  <a:srgbClr val="C00000"/>
                </a:solidFill>
              </a:rPr>
              <a:t>more than </a:t>
            </a:r>
            <a:r>
              <a:rPr lang="en-US" altLang="zh-CN" sz="2800" dirty="0"/>
              <a:t>just learning to read and speak in public. He wants these kids to learn to boast</a:t>
            </a:r>
            <a:r>
              <a:rPr lang="zh-CN" altLang="zh-CN" sz="2800" dirty="0"/>
              <a:t>（夸耀）</a:t>
            </a:r>
            <a:r>
              <a:rPr lang="en-US" altLang="zh-CN" sz="2800" dirty="0"/>
              <a:t>about </a:t>
            </a:r>
            <a:endParaRPr lang="en-US" altLang="zh-CN" sz="2800" dirty="0" smtClean="0"/>
          </a:p>
          <a:p>
            <a:r>
              <a:rPr lang="en-US" altLang="zh-CN" sz="2800" dirty="0" smtClean="0"/>
              <a:t>themselves.</a:t>
            </a:r>
            <a:endParaRPr lang="en-US" altLang="zh-CN" sz="2800" dirty="0"/>
          </a:p>
        </p:txBody>
      </p:sp>
    </p:spTree>
    <p:extLst>
      <p:ext uri="{BB962C8B-B14F-4D97-AF65-F5344CB8AC3E}">
        <p14:creationId xmlns:p14="http://schemas.microsoft.com/office/powerpoint/2010/main" val="5780260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a:buNone/>
            </a:pPr>
            <a:r>
              <a:rPr lang="en-US" altLang="zh-CN" dirty="0"/>
              <a:t>27. Which of the following best describes Whaley as a teacher?</a:t>
            </a:r>
            <a:endParaRPr lang="zh-CN" altLang="zh-CN" dirty="0"/>
          </a:p>
          <a:p>
            <a:pPr>
              <a:buNone/>
            </a:pPr>
            <a:r>
              <a:rPr lang="en-US" altLang="zh-CN" dirty="0"/>
              <a:t>A. Humorous.	B. Ambitious.	</a:t>
            </a:r>
            <a:r>
              <a:rPr lang="en-US" altLang="zh-CN" dirty="0">
                <a:solidFill>
                  <a:srgbClr val="C00000"/>
                </a:solidFill>
              </a:rPr>
              <a:t>C. Caring</a:t>
            </a:r>
            <a:r>
              <a:rPr lang="en-US" altLang="zh-CN" dirty="0"/>
              <a:t>.	D. Demanding.</a:t>
            </a:r>
            <a:endParaRPr lang="zh-CN" altLang="zh-CN" dirty="0"/>
          </a:p>
          <a:p>
            <a:pPr>
              <a:buNone/>
            </a:pPr>
            <a:endParaRPr lang="zh-CN" altLang="en-US" dirty="0"/>
          </a:p>
        </p:txBody>
      </p:sp>
      <p:sp>
        <p:nvSpPr>
          <p:cNvPr id="4" name="TextBox 3"/>
          <p:cNvSpPr txBox="1"/>
          <p:nvPr/>
        </p:nvSpPr>
        <p:spPr>
          <a:xfrm>
            <a:off x="839416" y="2607096"/>
            <a:ext cx="10297144" cy="1384995"/>
          </a:xfrm>
          <a:prstGeom prst="rect">
            <a:avLst/>
          </a:prstGeom>
          <a:noFill/>
          <a:ln w="28575">
            <a:solidFill>
              <a:schemeClr val="accent1"/>
            </a:solidFill>
            <a:prstDash val="dashDot"/>
          </a:ln>
        </p:spPr>
        <p:txBody>
          <a:bodyPr wrap="square" rtlCol="0">
            <a:spAutoFit/>
          </a:bodyPr>
          <a:lstStyle/>
          <a:p>
            <a:r>
              <a:rPr lang="en-US" altLang="zh-CN" sz="2800" dirty="0"/>
              <a:t>“Boasting about yourself</a:t>
            </a:r>
            <a:r>
              <a:rPr lang="zh-CN" altLang="zh-CN" sz="2800" dirty="0"/>
              <a:t>，</a:t>
            </a:r>
            <a:r>
              <a:rPr lang="en-US" altLang="zh-CN" sz="2800" dirty="0"/>
              <a:t>and your best qualities,” Whaley says</a:t>
            </a:r>
            <a:r>
              <a:rPr lang="zh-CN" altLang="zh-CN" sz="2800" dirty="0"/>
              <a:t>，</a:t>
            </a:r>
            <a:r>
              <a:rPr lang="en-US" altLang="zh-CN" sz="2800" dirty="0"/>
              <a:t>“is very difficult for a child who came into the classroom not feeling confident</a:t>
            </a:r>
            <a:r>
              <a:rPr lang="en-US" altLang="zh-CN" sz="2800" dirty="0" smtClean="0"/>
              <a:t>.”</a:t>
            </a:r>
            <a:endParaRPr lang="zh-CN" altLang="zh-CN" sz="2800" dirty="0"/>
          </a:p>
        </p:txBody>
      </p:sp>
      <p:sp>
        <p:nvSpPr>
          <p:cNvPr id="5" name="TextBox 4"/>
          <p:cNvSpPr txBox="1"/>
          <p:nvPr/>
        </p:nvSpPr>
        <p:spPr>
          <a:xfrm>
            <a:off x="839416" y="4149080"/>
            <a:ext cx="10441160" cy="1384995"/>
          </a:xfrm>
          <a:prstGeom prst="rect">
            <a:avLst/>
          </a:prstGeom>
          <a:noFill/>
        </p:spPr>
        <p:txBody>
          <a:bodyPr wrap="square" rtlCol="0">
            <a:spAutoFit/>
          </a:bodyPr>
          <a:lstStyle/>
          <a:p>
            <a:r>
              <a:rPr lang="zh-CN" altLang="en-US" sz="2800" dirty="0" smtClean="0"/>
              <a:t>评价：难。 定位信息（言、行、评价）</a:t>
            </a:r>
            <a:endParaRPr lang="en-US" altLang="zh-CN" sz="2800" dirty="0" smtClean="0"/>
          </a:p>
          <a:p>
            <a:r>
              <a:rPr lang="zh-CN" altLang="en-US" sz="2800" dirty="0" smtClean="0"/>
              <a:t>启示：归纳信息，读懂字面意思之后的深意。</a:t>
            </a:r>
            <a:r>
              <a:rPr lang="zh-CN" altLang="en-US" sz="2800" dirty="0"/>
              <a:t>用英文</a:t>
            </a:r>
            <a:r>
              <a:rPr lang="zh-CN" altLang="en-US" sz="2800" dirty="0" smtClean="0"/>
              <a:t>解释</a:t>
            </a:r>
            <a:endParaRPr lang="en-US" altLang="zh-CN" sz="2800" dirty="0" smtClean="0"/>
          </a:p>
          <a:p>
            <a:r>
              <a:rPr lang="en-US" altLang="zh-CN" sz="2800" dirty="0">
                <a:solidFill>
                  <a:srgbClr val="C00000"/>
                </a:solidFill>
              </a:rPr>
              <a:t>a</a:t>
            </a:r>
            <a:r>
              <a:rPr lang="en-US" altLang="zh-CN" sz="2800" dirty="0" smtClean="0">
                <a:solidFill>
                  <a:srgbClr val="C00000"/>
                </a:solidFill>
              </a:rPr>
              <a:t>mbitious:</a:t>
            </a:r>
            <a:r>
              <a:rPr lang="en-US" altLang="zh-CN" sz="2800" dirty="0" smtClean="0"/>
              <a:t> determined to be successful, rich, powerful, etc. </a:t>
            </a:r>
            <a:endParaRPr lang="zh-CN" altLang="en-US" sz="2800" dirty="0"/>
          </a:p>
        </p:txBody>
      </p:sp>
      <p:sp>
        <p:nvSpPr>
          <p:cNvPr id="6" name="TextBox 5"/>
          <p:cNvSpPr txBox="1"/>
          <p:nvPr/>
        </p:nvSpPr>
        <p:spPr>
          <a:xfrm>
            <a:off x="839416" y="5715150"/>
            <a:ext cx="9073008" cy="461665"/>
          </a:xfrm>
          <a:prstGeom prst="rect">
            <a:avLst/>
          </a:prstGeom>
          <a:noFill/>
        </p:spPr>
        <p:txBody>
          <a:bodyPr wrap="square" rtlCol="0">
            <a:spAutoFit/>
          </a:bodyPr>
          <a:lstStyle/>
          <a:p>
            <a:r>
              <a:rPr lang="zh-CN" altLang="en-US" sz="2400" dirty="0" smtClean="0"/>
              <a:t>推断要有理有据。</a:t>
            </a:r>
            <a:endParaRPr lang="zh-CN" altLang="en-US" sz="2400" dirty="0"/>
          </a:p>
        </p:txBody>
      </p:sp>
    </p:spTree>
    <p:extLst>
      <p:ext uri="{BB962C8B-B14F-4D97-AF65-F5344CB8AC3E}">
        <p14:creationId xmlns:p14="http://schemas.microsoft.com/office/powerpoint/2010/main" val="29462047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a:xfrm>
            <a:off x="407368" y="1268760"/>
            <a:ext cx="11427659" cy="5174903"/>
          </a:xfrm>
        </p:spPr>
        <p:txBody>
          <a:bodyPr/>
          <a:lstStyle/>
          <a:p>
            <a:pPr>
              <a:buNone/>
            </a:pPr>
            <a:r>
              <a:rPr lang="en-US" altLang="zh-CN" sz="2400" dirty="0"/>
              <a:t>28. Why do the researchers develop the smart keyboard?</a:t>
            </a:r>
            <a:endParaRPr lang="zh-CN" altLang="zh-CN" sz="2400" dirty="0"/>
          </a:p>
          <a:p>
            <a:pPr>
              <a:buNone/>
            </a:pPr>
            <a:r>
              <a:rPr lang="en-US" altLang="zh-CN" sz="2400" dirty="0"/>
              <a:t>A. To reduce pressure on keys.       B. To improve accuracy in typing </a:t>
            </a:r>
            <a:endParaRPr lang="zh-CN" altLang="zh-CN" sz="2400" dirty="0"/>
          </a:p>
          <a:p>
            <a:pPr>
              <a:buNone/>
            </a:pPr>
            <a:r>
              <a:rPr lang="en-US" altLang="zh-CN" sz="2400" dirty="0" smtClean="0"/>
              <a:t>C</a:t>
            </a:r>
            <a:r>
              <a:rPr lang="en-US" altLang="zh-CN" sz="2400" dirty="0"/>
              <a:t>. To replace the password system.   D. To cut the cost of e-space protection.</a:t>
            </a:r>
            <a:endParaRPr lang="zh-CN" altLang="zh-CN" sz="2400" dirty="0"/>
          </a:p>
          <a:p>
            <a:pPr>
              <a:buNone/>
            </a:pPr>
            <a:endParaRPr lang="zh-CN" altLang="en-US" dirty="0"/>
          </a:p>
        </p:txBody>
      </p:sp>
      <p:sp>
        <p:nvSpPr>
          <p:cNvPr id="4" name="TextBox 3"/>
          <p:cNvSpPr txBox="1"/>
          <p:nvPr/>
        </p:nvSpPr>
        <p:spPr>
          <a:xfrm>
            <a:off x="407368" y="2852936"/>
            <a:ext cx="11233248" cy="2677656"/>
          </a:xfrm>
          <a:prstGeom prst="rect">
            <a:avLst/>
          </a:prstGeom>
          <a:noFill/>
          <a:ln w="28575">
            <a:solidFill>
              <a:schemeClr val="accent1"/>
            </a:solidFill>
            <a:prstDash val="dash"/>
          </a:ln>
        </p:spPr>
        <p:txBody>
          <a:bodyPr wrap="square" rtlCol="0">
            <a:spAutoFit/>
          </a:bodyPr>
          <a:lstStyle/>
          <a:p>
            <a:r>
              <a:rPr lang="en-US" altLang="zh-CN" sz="2800" dirty="0"/>
              <a:t>As data and identity theft becomes more and more common, the market is growing for biometric</a:t>
            </a:r>
            <a:r>
              <a:rPr lang="zh-CN" altLang="zh-CN" sz="2800" dirty="0"/>
              <a:t>（生物测量）</a:t>
            </a:r>
            <a:r>
              <a:rPr lang="en-US" altLang="zh-CN" sz="2800" dirty="0"/>
              <a:t>technologies</a:t>
            </a:r>
            <a:r>
              <a:rPr lang="zh-CN" altLang="zh-CN" sz="2800" dirty="0"/>
              <a:t>—</a:t>
            </a:r>
            <a:r>
              <a:rPr lang="en-US" altLang="zh-CN" sz="2800" dirty="0"/>
              <a:t>like fingerprint scans</a:t>
            </a:r>
            <a:r>
              <a:rPr lang="zh-CN" altLang="zh-CN" sz="2800" dirty="0"/>
              <a:t>—</a:t>
            </a:r>
            <a:r>
              <a:rPr lang="en-US" altLang="zh-CN" sz="2800" dirty="0"/>
              <a:t>to keep others out of private e-spaces. </a:t>
            </a:r>
            <a:r>
              <a:rPr lang="en-US" altLang="zh-CN" sz="2800" dirty="0" smtClean="0"/>
              <a:t>At present, these technologies are </a:t>
            </a:r>
            <a:r>
              <a:rPr lang="en-US" altLang="zh-CN" sz="2800" u="sng" dirty="0" smtClean="0">
                <a:solidFill>
                  <a:srgbClr val="C00000"/>
                </a:solidFill>
              </a:rPr>
              <a:t>still expensive, </a:t>
            </a:r>
            <a:r>
              <a:rPr lang="en-US" altLang="zh-CN" sz="2800" dirty="0" smtClean="0"/>
              <a:t>though.</a:t>
            </a:r>
            <a:endParaRPr lang="zh-CN" altLang="zh-CN" sz="2800" dirty="0" smtClean="0"/>
          </a:p>
          <a:p>
            <a:r>
              <a:rPr lang="en-US" altLang="zh-CN" sz="2800" dirty="0" smtClean="0"/>
              <a:t>Researchers from Georgia Tech say that they have come up with </a:t>
            </a:r>
            <a:r>
              <a:rPr lang="en-US" altLang="zh-CN" sz="2800" u="sng" dirty="0" smtClean="0">
                <a:solidFill>
                  <a:srgbClr val="C00000"/>
                </a:solidFill>
              </a:rPr>
              <a:t>a low-cost </a:t>
            </a:r>
            <a:r>
              <a:rPr lang="en-US" altLang="zh-CN" sz="2800" dirty="0" smtClean="0"/>
              <a:t>device</a:t>
            </a:r>
            <a:r>
              <a:rPr lang="zh-CN" altLang="zh-CN" sz="2800" dirty="0" smtClean="0"/>
              <a:t>（装置）</a:t>
            </a:r>
            <a:r>
              <a:rPr lang="en-US" altLang="zh-CN" sz="2800" dirty="0" smtClean="0"/>
              <a:t>that gets around this problem: a smart keyboard. </a:t>
            </a:r>
            <a:endParaRPr lang="zh-CN" altLang="en-US" sz="2800" dirty="0"/>
          </a:p>
        </p:txBody>
      </p:sp>
      <p:sp>
        <p:nvSpPr>
          <p:cNvPr id="5" name="TextBox 4"/>
          <p:cNvSpPr txBox="1"/>
          <p:nvPr/>
        </p:nvSpPr>
        <p:spPr>
          <a:xfrm>
            <a:off x="407368" y="5716583"/>
            <a:ext cx="11233248" cy="1200329"/>
          </a:xfrm>
          <a:prstGeom prst="rect">
            <a:avLst/>
          </a:prstGeom>
          <a:noFill/>
        </p:spPr>
        <p:txBody>
          <a:bodyPr wrap="square" rtlCol="0">
            <a:spAutoFit/>
          </a:bodyPr>
          <a:lstStyle/>
          <a:p>
            <a:r>
              <a:rPr lang="zh-CN" altLang="en-US" sz="2400" dirty="0"/>
              <a:t>评价</a:t>
            </a:r>
            <a:r>
              <a:rPr lang="zh-CN" altLang="en-US" sz="2400" dirty="0" smtClean="0"/>
              <a:t>：中等难度。定位信息</a:t>
            </a:r>
            <a:endParaRPr lang="en-US" altLang="zh-CN" sz="2400" dirty="0" smtClean="0"/>
          </a:p>
          <a:p>
            <a:r>
              <a:rPr lang="zh-CN" altLang="en-US" sz="2400" dirty="0">
                <a:latin typeface="Arial" panose="020B0604020202020204" pitchFamily="34" charset="0"/>
                <a:cs typeface="Arial" panose="020B0604020202020204" pitchFamily="34" charset="0"/>
              </a:rPr>
              <a:t>启示</a:t>
            </a:r>
            <a:r>
              <a:rPr lang="zh-CN" altLang="en-US" sz="2400" dirty="0" smtClean="0">
                <a:latin typeface="Arial" panose="020B0604020202020204" pitchFamily="34" charset="0"/>
                <a:cs typeface="Arial" panose="020B0604020202020204" pitchFamily="34" charset="0"/>
              </a:rPr>
              <a:t>：读主旨。局部的问题要放在整体中来考虑。</a:t>
            </a:r>
            <a:endParaRPr lang="en-US" altLang="zh-CN" sz="2400" dirty="0" smtClean="0"/>
          </a:p>
          <a:p>
            <a:endParaRPr lang="zh-CN" altLang="en-US" sz="2400" dirty="0"/>
          </a:p>
        </p:txBody>
      </p:sp>
    </p:spTree>
    <p:extLst>
      <p:ext uri="{BB962C8B-B14F-4D97-AF65-F5344CB8AC3E}">
        <p14:creationId xmlns:p14="http://schemas.microsoft.com/office/powerpoint/2010/main" val="1053868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高考评价体系：基于德智体美劳</a:t>
            </a:r>
            <a:r>
              <a:rPr lang="zh-CN" altLang="en-US" dirty="0"/>
              <a:t>全面发展</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54" t="8236" r="3686" b="6563"/>
          <a:stretch/>
        </p:blipFill>
        <p:spPr bwMode="auto">
          <a:xfrm>
            <a:off x="911424" y="2001617"/>
            <a:ext cx="10139082" cy="439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9376" y="1052736"/>
            <a:ext cx="11496600" cy="954107"/>
          </a:xfrm>
          <a:prstGeom prst="rect">
            <a:avLst/>
          </a:prstGeom>
          <a:noFill/>
        </p:spPr>
        <p:txBody>
          <a:bodyPr wrap="square" rtlCol="0">
            <a:spAutoFit/>
          </a:bodyPr>
          <a:lstStyle/>
          <a:p>
            <a:r>
              <a:rPr lang="en-US" altLang="zh-CN" sz="2800" b="1" dirty="0" smtClean="0"/>
              <a:t>《</a:t>
            </a:r>
            <a:r>
              <a:rPr lang="zh-CN" altLang="en-US" sz="2800" b="1" dirty="0" smtClean="0"/>
              <a:t>国务院关于深化考试招生制度改革的实施意见</a:t>
            </a:r>
            <a:r>
              <a:rPr lang="en-US" altLang="zh-CN" sz="2800" b="1" dirty="0" smtClean="0"/>
              <a:t>》</a:t>
            </a:r>
            <a:r>
              <a:rPr lang="zh-CN" altLang="en-US" sz="2800" b="1" dirty="0" smtClean="0"/>
              <a:t>：深化高考考试内容改革、规范高考命题。</a:t>
            </a:r>
            <a:endParaRPr lang="zh-CN" altLang="en-US" sz="2800" b="1" dirty="0"/>
          </a:p>
        </p:txBody>
      </p:sp>
    </p:spTree>
    <p:extLst>
      <p:ext uri="{BB962C8B-B14F-4D97-AF65-F5344CB8AC3E}">
        <p14:creationId xmlns:p14="http://schemas.microsoft.com/office/powerpoint/2010/main" val="116493148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631704" y="1052736"/>
            <a:ext cx="10877551" cy="5160963"/>
          </a:xfrm>
        </p:spPr>
        <p:txBody>
          <a:bodyPr/>
          <a:lstStyle/>
          <a:p>
            <a:pPr>
              <a:buNone/>
            </a:pPr>
            <a:r>
              <a:rPr lang="en-US" altLang="zh-CN" sz="2400" dirty="0"/>
              <a:t>34. What did Dr. </a:t>
            </a:r>
            <a:r>
              <a:rPr lang="en-US" altLang="zh-CN" sz="2400" dirty="0" err="1">
                <a:latin typeface="Arial" panose="020B0604020202020204" pitchFamily="34" charset="0"/>
                <a:cs typeface="Arial" panose="020B0604020202020204" pitchFamily="34" charset="0"/>
              </a:rPr>
              <a:t>Prinstein’s</a:t>
            </a:r>
            <a:r>
              <a:rPr lang="en-US" altLang="zh-CN" sz="2400" dirty="0">
                <a:latin typeface="Arial" panose="020B0604020202020204" pitchFamily="34" charset="0"/>
                <a:cs typeface="Arial" panose="020B0604020202020204" pitchFamily="34" charset="0"/>
              </a:rPr>
              <a:t> </a:t>
            </a:r>
            <a:r>
              <a:rPr lang="en-US" altLang="zh-CN" sz="2400" dirty="0"/>
              <a:t>study find about the most liked kids?</a:t>
            </a:r>
            <a:endParaRPr lang="zh-CN" altLang="zh-CN" sz="2400" dirty="0"/>
          </a:p>
          <a:p>
            <a:pPr>
              <a:buNone/>
            </a:pPr>
            <a:r>
              <a:rPr lang="en-US" altLang="zh-CN" sz="2400" dirty="0"/>
              <a:t>A. They appeared to be aggressive.</a:t>
            </a:r>
            <a:endParaRPr lang="zh-CN" altLang="zh-CN" sz="2400" dirty="0"/>
          </a:p>
          <a:p>
            <a:pPr>
              <a:buNone/>
            </a:pPr>
            <a:r>
              <a:rPr lang="en-US" altLang="zh-CN" sz="2400" dirty="0"/>
              <a:t>B. They tended to be more adaptable.</a:t>
            </a:r>
            <a:endParaRPr lang="zh-CN" altLang="zh-CN" sz="2400" dirty="0"/>
          </a:p>
          <a:p>
            <a:pPr>
              <a:buNone/>
            </a:pPr>
            <a:r>
              <a:rPr lang="en-US" altLang="zh-CN" sz="2400" dirty="0"/>
              <a:t>C. They enjoyed the highest status.</a:t>
            </a:r>
            <a:endParaRPr lang="zh-CN" altLang="zh-CN" sz="2400" dirty="0"/>
          </a:p>
          <a:p>
            <a:pPr>
              <a:buNone/>
            </a:pPr>
            <a:r>
              <a:rPr lang="en-US" altLang="zh-CN" sz="2400" dirty="0"/>
              <a:t>D. They performed well academically</a:t>
            </a:r>
            <a:r>
              <a:rPr lang="en-US" altLang="zh-CN" dirty="0"/>
              <a:t>.</a:t>
            </a:r>
            <a:endParaRPr lang="zh-CN" altLang="zh-CN" dirty="0"/>
          </a:p>
          <a:p>
            <a:pPr>
              <a:buNone/>
            </a:pPr>
            <a:endParaRPr lang="zh-CN" altLang="en-US" dirty="0"/>
          </a:p>
        </p:txBody>
      </p:sp>
      <p:sp>
        <p:nvSpPr>
          <p:cNvPr id="4" name="TextBox 3"/>
          <p:cNvSpPr txBox="1"/>
          <p:nvPr/>
        </p:nvSpPr>
        <p:spPr>
          <a:xfrm>
            <a:off x="623392" y="3789040"/>
            <a:ext cx="11017224" cy="3416320"/>
          </a:xfrm>
          <a:prstGeom prst="rect">
            <a:avLst/>
          </a:prstGeom>
          <a:noFill/>
        </p:spPr>
        <p:txBody>
          <a:bodyPr wrap="square" rtlCol="0">
            <a:spAutoFit/>
          </a:bodyPr>
          <a:lstStyle/>
          <a:p>
            <a:r>
              <a:rPr lang="en-US" altLang="zh-CN" sz="2400" dirty="0"/>
              <a:t>In one study, Dr. </a:t>
            </a:r>
            <a:r>
              <a:rPr lang="en-US" altLang="zh-CN" sz="2400" dirty="0" err="1"/>
              <a:t>Prinstein</a:t>
            </a:r>
            <a:r>
              <a:rPr lang="en-US" altLang="zh-CN" sz="2400" dirty="0"/>
              <a:t> examined the two types of popularity in 235 adolescents, scoring </a:t>
            </a:r>
            <a:r>
              <a:rPr lang="en-US" altLang="zh-CN" sz="2400" u="sng" dirty="0">
                <a:solidFill>
                  <a:srgbClr val="C00000"/>
                </a:solidFill>
              </a:rPr>
              <a:t>the least liked</a:t>
            </a:r>
            <a:r>
              <a:rPr lang="en-US" altLang="zh-CN" sz="2400" dirty="0"/>
              <a:t>, </a:t>
            </a:r>
            <a:r>
              <a:rPr lang="en-US" altLang="zh-CN" sz="2400" u="sng" dirty="0">
                <a:solidFill>
                  <a:srgbClr val="C00000"/>
                </a:solidFill>
              </a:rPr>
              <a:t>the most liked </a:t>
            </a:r>
            <a:r>
              <a:rPr lang="en-US" altLang="zh-CN" sz="2400" dirty="0"/>
              <a:t>and </a:t>
            </a:r>
            <a:r>
              <a:rPr lang="en-US" altLang="zh-CN" sz="2400" u="sng" dirty="0">
                <a:solidFill>
                  <a:srgbClr val="C00000"/>
                </a:solidFill>
              </a:rPr>
              <a:t>the highest in status </a:t>
            </a:r>
            <a:r>
              <a:rPr lang="en-US" altLang="zh-CN" sz="2400" dirty="0"/>
              <a:t>based on student surveys</a:t>
            </a:r>
            <a:r>
              <a:rPr lang="zh-CN" altLang="zh-CN" sz="2400" dirty="0"/>
              <a:t>（调查研究）</a:t>
            </a:r>
            <a:r>
              <a:rPr lang="en-US" altLang="zh-CN" sz="2400" dirty="0"/>
              <a:t>. “We found that </a:t>
            </a:r>
            <a:r>
              <a:rPr lang="en-US" altLang="zh-CN" sz="2400" u="sng" dirty="0"/>
              <a:t>the least well-liked </a:t>
            </a:r>
            <a:r>
              <a:rPr lang="en-US" altLang="zh-CN" sz="2400" dirty="0"/>
              <a:t>teens had become more </a:t>
            </a:r>
            <a:r>
              <a:rPr lang="en-US" altLang="zh-CN" sz="2400" u="sng" dirty="0"/>
              <a:t>aggressive</a:t>
            </a:r>
            <a:r>
              <a:rPr lang="en-US" altLang="zh-CN" sz="2400" dirty="0"/>
              <a:t> over time toward their classmates. But </a:t>
            </a:r>
            <a:r>
              <a:rPr lang="en-US" altLang="zh-CN" sz="2400" u="sng" dirty="0"/>
              <a:t>so had those </a:t>
            </a:r>
            <a:r>
              <a:rPr lang="en-US" altLang="zh-CN" sz="2400" dirty="0"/>
              <a:t>who were high in status. It clearly showed that </a:t>
            </a:r>
            <a:r>
              <a:rPr lang="en-US" altLang="zh-CN" sz="2400" u="sng" dirty="0"/>
              <a:t>while </a:t>
            </a:r>
            <a:r>
              <a:rPr lang="en-US" altLang="zh-CN" sz="2400" dirty="0"/>
              <a:t>likability can lead to healthy adjustment, high status has just the opposite effect on us</a:t>
            </a:r>
            <a:r>
              <a:rPr lang="en-US" altLang="zh-CN" sz="2400" dirty="0" smtClean="0"/>
              <a:t>.“</a:t>
            </a:r>
          </a:p>
          <a:p>
            <a:r>
              <a:rPr lang="zh-CN" altLang="en-US" sz="2400" dirty="0" smtClean="0"/>
              <a:t>评价： 难。不</a:t>
            </a:r>
            <a:r>
              <a:rPr lang="zh-CN" altLang="en-US" sz="2400" dirty="0"/>
              <a:t>太熟悉的话题，不太熟悉的表达，有一定学术含量的文章。</a:t>
            </a:r>
            <a:endParaRPr lang="zh-CN" altLang="zh-CN" sz="2400" dirty="0"/>
          </a:p>
          <a:p>
            <a:r>
              <a:rPr lang="zh-CN" altLang="en-US" sz="2400" dirty="0" smtClean="0"/>
              <a:t>启示：字斟句酌的阅读。在情境中学习语法，</a:t>
            </a:r>
            <a:r>
              <a:rPr lang="zh-CN" altLang="en-US" sz="2400" dirty="0"/>
              <a:t>做好</a:t>
            </a:r>
            <a:r>
              <a:rPr lang="zh-CN" altLang="en-US" sz="2400" dirty="0" smtClean="0"/>
              <a:t>精读。</a:t>
            </a:r>
            <a:endParaRPr lang="en-US" altLang="zh-CN" sz="2400" dirty="0"/>
          </a:p>
          <a:p>
            <a:endParaRPr lang="zh-CN" altLang="en-US" sz="2400" dirty="0"/>
          </a:p>
        </p:txBody>
      </p:sp>
    </p:spTree>
    <p:extLst>
      <p:ext uri="{BB962C8B-B14F-4D97-AF65-F5344CB8AC3E}">
        <p14:creationId xmlns:p14="http://schemas.microsoft.com/office/powerpoint/2010/main" val="41919529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p:txBody>
          <a:bodyPr>
            <a:normAutofit/>
          </a:bodyPr>
          <a:lstStyle/>
          <a:p>
            <a:pPr>
              <a:buNone/>
            </a:pPr>
            <a:r>
              <a:rPr lang="en-US" altLang="zh-CN" sz="2400" dirty="0">
                <a:latin typeface="Arial" panose="020B0604020202020204" pitchFamily="34" charset="0"/>
                <a:cs typeface="Arial" panose="020B0604020202020204" pitchFamily="34" charset="0"/>
              </a:rPr>
              <a:t>32. What sort of girl was the author in her </a:t>
            </a:r>
            <a:r>
              <a:rPr lang="en-US" altLang="zh-CN" sz="2400" u="sng" dirty="0">
                <a:solidFill>
                  <a:srgbClr val="C00000"/>
                </a:solidFill>
                <a:latin typeface="Arial" panose="020B0604020202020204" pitchFamily="34" charset="0"/>
                <a:cs typeface="Arial" panose="020B0604020202020204" pitchFamily="34" charset="0"/>
              </a:rPr>
              <a:t>early years </a:t>
            </a:r>
            <a:r>
              <a:rPr lang="en-US" altLang="zh-CN" sz="2400" dirty="0">
                <a:latin typeface="Arial" panose="020B0604020202020204" pitchFamily="34" charset="0"/>
                <a:cs typeface="Arial" panose="020B0604020202020204" pitchFamily="34" charset="0"/>
              </a:rPr>
              <a:t>of elementary school?</a:t>
            </a:r>
            <a:endParaRPr lang="zh-CN" altLang="zh-CN" sz="2400" dirty="0">
              <a:latin typeface="Arial" panose="020B0604020202020204" pitchFamily="34" charset="0"/>
              <a:cs typeface="Arial" panose="020B0604020202020204" pitchFamily="34" charset="0"/>
            </a:endParaRPr>
          </a:p>
          <a:p>
            <a:pPr>
              <a:buNone/>
            </a:pPr>
            <a:r>
              <a:rPr lang="en-US" altLang="zh-CN" sz="2400" dirty="0">
                <a:latin typeface="Arial" panose="020B0604020202020204" pitchFamily="34" charset="0"/>
                <a:cs typeface="Arial" panose="020B0604020202020204" pitchFamily="34" charset="0"/>
              </a:rPr>
              <a:t>A. Unkind. 	</a:t>
            </a:r>
            <a:r>
              <a:rPr lang="en-US" altLang="zh-CN" sz="2400" dirty="0" smtClean="0">
                <a:latin typeface="Arial" panose="020B0604020202020204" pitchFamily="34" charset="0"/>
                <a:cs typeface="Arial" panose="020B0604020202020204" pitchFamily="34" charset="0"/>
              </a:rPr>
              <a:t>  B</a:t>
            </a:r>
            <a:r>
              <a:rPr lang="en-US" altLang="zh-CN" sz="2400" dirty="0">
                <a:latin typeface="Arial" panose="020B0604020202020204" pitchFamily="34" charset="0"/>
                <a:cs typeface="Arial" panose="020B0604020202020204" pitchFamily="34" charset="0"/>
              </a:rPr>
              <a:t>. Lonely. 		C. Generous. 		D. Cool.</a:t>
            </a:r>
            <a:endParaRPr lang="zh-CN" altLang="zh-CN" sz="2400" dirty="0">
              <a:latin typeface="Arial" panose="020B0604020202020204" pitchFamily="34" charset="0"/>
              <a:cs typeface="Arial" panose="020B0604020202020204" pitchFamily="34" charset="0"/>
            </a:endParaRPr>
          </a:p>
          <a:p>
            <a:pPr>
              <a:buNone/>
            </a:pPr>
            <a:endParaRPr lang="zh-CN" altLang="en-US" sz="2400" dirty="0">
              <a:latin typeface="Arial" panose="020B0604020202020204" pitchFamily="34" charset="0"/>
              <a:cs typeface="Arial" panose="020B0604020202020204" pitchFamily="34" charset="0"/>
            </a:endParaRPr>
          </a:p>
        </p:txBody>
      </p:sp>
      <p:sp>
        <p:nvSpPr>
          <p:cNvPr id="4" name="TextBox 3"/>
          <p:cNvSpPr txBox="1"/>
          <p:nvPr/>
        </p:nvSpPr>
        <p:spPr>
          <a:xfrm>
            <a:off x="689430" y="2708920"/>
            <a:ext cx="10729192" cy="3354765"/>
          </a:xfrm>
          <a:prstGeom prst="rect">
            <a:avLst/>
          </a:prstGeom>
          <a:noFill/>
        </p:spPr>
        <p:txBody>
          <a:bodyPr wrap="square" rtlCol="0">
            <a:spAutoFit/>
          </a:bodyPr>
          <a:lstStyle/>
          <a:p>
            <a:r>
              <a:rPr lang="en-US" altLang="zh-CN" sz="2400" dirty="0"/>
              <a:t>During the </a:t>
            </a:r>
            <a:r>
              <a:rPr lang="en-US" altLang="zh-CN" sz="2400" u="sng" dirty="0">
                <a:solidFill>
                  <a:srgbClr val="C00000"/>
                </a:solidFill>
              </a:rPr>
              <a:t>rosy years </a:t>
            </a:r>
            <a:r>
              <a:rPr lang="en-US" altLang="zh-CN" sz="2400" dirty="0"/>
              <a:t>of elementary school</a:t>
            </a:r>
            <a:r>
              <a:rPr lang="zh-CN" altLang="zh-CN" sz="2400" dirty="0"/>
              <a:t>（小学）</a:t>
            </a:r>
            <a:r>
              <a:rPr lang="en-US" altLang="zh-CN" sz="2400" dirty="0"/>
              <a:t>, I enjoyed sharing my dolls and jokes, which allowed me to keep my high social status. I was the queen of the playground. </a:t>
            </a:r>
            <a:r>
              <a:rPr lang="en-US" altLang="zh-CN" sz="2400" dirty="0" smtClean="0"/>
              <a:t>Then </a:t>
            </a:r>
            <a:r>
              <a:rPr lang="en-US" altLang="zh-CN" sz="2400" dirty="0"/>
              <a:t>came my tweens and teens, and mean girls and cool kids. </a:t>
            </a:r>
            <a:r>
              <a:rPr lang="en-US" altLang="zh-CN" sz="2400" dirty="0" smtClean="0"/>
              <a:t>They </a:t>
            </a:r>
            <a:r>
              <a:rPr lang="en-US" altLang="zh-CN" sz="2400" dirty="0"/>
              <a:t>rose in the ranks not by being friendly but by smoking cigarettes, breaking rules and playing jokes on others, among whom I soon found myself</a:t>
            </a:r>
            <a:r>
              <a:rPr lang="en-US" altLang="zh-CN" sz="2400" dirty="0" smtClean="0"/>
              <a:t>.</a:t>
            </a:r>
          </a:p>
          <a:p>
            <a:r>
              <a:rPr lang="zh-CN" altLang="en-US" sz="2400" dirty="0" smtClean="0"/>
              <a:t>评价：中等难度，</a:t>
            </a:r>
            <a:r>
              <a:rPr lang="zh-CN" altLang="en-US" sz="2400" dirty="0"/>
              <a:t>定位</a:t>
            </a:r>
            <a:r>
              <a:rPr lang="zh-CN" altLang="en-US" sz="2400" dirty="0" smtClean="0"/>
              <a:t>信息（时间）</a:t>
            </a:r>
            <a:endParaRPr lang="en-US" altLang="zh-CN" sz="2400" dirty="0" smtClean="0"/>
          </a:p>
          <a:p>
            <a:r>
              <a:rPr lang="zh-CN" altLang="en-US" sz="2400" dirty="0" smtClean="0"/>
              <a:t>启示：推测词义，读出时间感，思维导图，</a:t>
            </a:r>
            <a:endParaRPr lang="en-US" altLang="zh-CN" sz="2400" dirty="0" smtClean="0"/>
          </a:p>
          <a:p>
            <a:pPr marL="342900" indent="-342900">
              <a:buFont typeface="Wingdings" panose="05000000000000000000" pitchFamily="2" charset="2"/>
              <a:buChar char="l"/>
            </a:pPr>
            <a:r>
              <a:rPr lang="zh-CN" altLang="en-US" sz="2400" dirty="0"/>
              <a:t>在情境中学习</a:t>
            </a:r>
            <a:r>
              <a:rPr lang="zh-CN" altLang="en-US" sz="2400" dirty="0" smtClean="0"/>
              <a:t>语法的案例，</a:t>
            </a:r>
            <a:r>
              <a:rPr lang="zh-CN" altLang="en-US" sz="2400" dirty="0"/>
              <a:t>做好精读</a:t>
            </a:r>
            <a:r>
              <a:rPr lang="zh-CN" altLang="en-US" sz="2400" dirty="0" smtClean="0"/>
              <a:t>。重视语篇教学（用好高考题）</a:t>
            </a:r>
            <a:endParaRPr lang="en-US" altLang="zh-CN" sz="2400" dirty="0"/>
          </a:p>
          <a:p>
            <a:endParaRPr lang="zh-CN" altLang="en-US" sz="2000" dirty="0"/>
          </a:p>
        </p:txBody>
      </p:sp>
    </p:spTree>
    <p:extLst>
      <p:ext uri="{BB962C8B-B14F-4D97-AF65-F5344CB8AC3E}">
        <p14:creationId xmlns:p14="http://schemas.microsoft.com/office/powerpoint/2010/main" val="373446155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a:xfrm>
            <a:off x="479376" y="980728"/>
            <a:ext cx="10949559" cy="5544616"/>
          </a:xfrm>
        </p:spPr>
        <p:txBody>
          <a:bodyPr>
            <a:normAutofit fontScale="92500" lnSpcReduction="10000"/>
          </a:bodyPr>
          <a:lstStyle/>
          <a:p>
            <a:pPr>
              <a:buNone/>
            </a:pPr>
            <a:r>
              <a:rPr lang="en-US" altLang="zh-CN" sz="2400" u="sng" dirty="0"/>
              <a:t>37     </a:t>
            </a:r>
            <a:r>
              <a:rPr lang="en-US" altLang="zh-CN" sz="2400" dirty="0"/>
              <a:t> If the air </a:t>
            </a:r>
            <a:r>
              <a:rPr lang="en-US" altLang="zh-CN" sz="2400" dirty="0" smtClean="0">
                <a:latin typeface="Arial" panose="020B0604020202020204" pitchFamily="34" charset="0"/>
                <a:cs typeface="Arial" panose="020B0604020202020204" pitchFamily="34" charset="0"/>
              </a:rPr>
              <a:t>you</a:t>
            </a:r>
            <a:r>
              <a:rPr lang="zh-CN" altLang="en-US" sz="2400" dirty="0">
                <a:latin typeface="Arial" panose="020B0604020202020204" pitchFamily="34" charset="0"/>
                <a:cs typeface="Arial" panose="020B0604020202020204" pitchFamily="34" charset="0"/>
              </a:rPr>
              <a:t>‘</a:t>
            </a:r>
            <a:r>
              <a:rPr lang="en-US" altLang="zh-CN" sz="2400" dirty="0" smtClean="0">
                <a:latin typeface="Arial" panose="020B0604020202020204" pitchFamily="34" charset="0"/>
                <a:cs typeface="Arial" panose="020B0604020202020204" pitchFamily="34" charset="0"/>
              </a:rPr>
              <a:t>re </a:t>
            </a:r>
            <a:r>
              <a:rPr lang="en-US" altLang="zh-CN" sz="2400" dirty="0"/>
              <a:t>breathing is clean-which </a:t>
            </a:r>
            <a:r>
              <a:rPr lang="en-US" altLang="zh-CN" sz="2400" dirty="0" smtClean="0"/>
              <a:t>would </a:t>
            </a:r>
            <a:r>
              <a:rPr lang="en-US" altLang="zh-CN" sz="2400" dirty="0"/>
              <a:t>be if you</a:t>
            </a:r>
            <a:r>
              <a:rPr lang="zh-CN" altLang="zh-CN" sz="2400" dirty="0"/>
              <a:t>’</a:t>
            </a:r>
            <a:r>
              <a:rPr lang="en-US" altLang="zh-CN" sz="2400" dirty="0"/>
              <a:t>re away from the smog of cities-then the air is filled with life-giving</a:t>
            </a:r>
            <a:r>
              <a:rPr lang="zh-CN" altLang="zh-CN" sz="2400" dirty="0"/>
              <a:t>，</a:t>
            </a:r>
            <a:r>
              <a:rPr lang="en-US" altLang="zh-CN" sz="2400" dirty="0"/>
              <a:t>energizing oxygen. If you exercise out of doors</a:t>
            </a:r>
            <a:r>
              <a:rPr lang="zh-CN" altLang="zh-CN" sz="2400" dirty="0"/>
              <a:t>，</a:t>
            </a:r>
            <a:r>
              <a:rPr lang="en-US" altLang="zh-CN" sz="2400" dirty="0"/>
              <a:t>your body will learn to breathe more deeply</a:t>
            </a:r>
            <a:r>
              <a:rPr lang="zh-CN" altLang="zh-CN" sz="2400" dirty="0"/>
              <a:t>，</a:t>
            </a:r>
            <a:r>
              <a:rPr lang="en-US" altLang="zh-CN" sz="2400" dirty="0"/>
              <a:t>allowing even more oxygen to get to your muscles</a:t>
            </a:r>
            <a:r>
              <a:rPr lang="zh-CN" altLang="zh-CN" sz="2400" dirty="0"/>
              <a:t>（肌肉）</a:t>
            </a:r>
            <a:r>
              <a:rPr lang="en-US" altLang="zh-CN" sz="2400" dirty="0"/>
              <a:t>and your brain.</a:t>
            </a:r>
            <a:endParaRPr lang="zh-CN" altLang="zh-CN" sz="2400" dirty="0"/>
          </a:p>
          <a:p>
            <a:pPr>
              <a:buNone/>
            </a:pPr>
            <a:r>
              <a:rPr lang="en-US" altLang="zh-CN" sz="2400" dirty="0"/>
              <a:t>A. Fresh air cleans our lungs.</a:t>
            </a:r>
            <a:endParaRPr lang="zh-CN" altLang="zh-CN" sz="2400" dirty="0"/>
          </a:p>
          <a:p>
            <a:pPr>
              <a:buNone/>
            </a:pPr>
            <a:r>
              <a:rPr lang="en-US" altLang="zh-CN" sz="2400" dirty="0"/>
              <a:t>B. So what are you waiting for?</a:t>
            </a:r>
            <a:endParaRPr lang="zh-CN" altLang="zh-CN" sz="2400" dirty="0"/>
          </a:p>
          <a:p>
            <a:pPr>
              <a:buNone/>
            </a:pPr>
            <a:r>
              <a:rPr lang="en-US" altLang="zh-CN" sz="2400" dirty="0"/>
              <a:t>C. Being in nature refreshes us.</a:t>
            </a:r>
            <a:endParaRPr lang="zh-CN" altLang="zh-CN" sz="2400" dirty="0"/>
          </a:p>
          <a:p>
            <a:pPr>
              <a:buNone/>
            </a:pPr>
            <a:r>
              <a:rPr lang="en-US" altLang="zh-CN" sz="2400" dirty="0"/>
              <a:t>D. Another side benefit of getting fresh air is sunlight.</a:t>
            </a:r>
            <a:endParaRPr lang="zh-CN" altLang="zh-CN" sz="2400" dirty="0"/>
          </a:p>
          <a:p>
            <a:pPr>
              <a:buNone/>
            </a:pPr>
            <a:r>
              <a:rPr lang="en-US" altLang="zh-CN" sz="2400" dirty="0"/>
              <a:t>E. But is fresh air really as good for you as your mother always said?</a:t>
            </a:r>
            <a:endParaRPr lang="zh-CN" altLang="zh-CN" sz="2400" dirty="0"/>
          </a:p>
          <a:p>
            <a:pPr>
              <a:buNone/>
            </a:pPr>
            <a:r>
              <a:rPr lang="en-US" altLang="zh-CN" sz="2400" dirty="0"/>
              <a:t>F. Just as importantly, we tend to associate air with health care.</a:t>
            </a:r>
            <a:endParaRPr lang="zh-CN" altLang="zh-CN" sz="2400" dirty="0"/>
          </a:p>
          <a:p>
            <a:pPr>
              <a:buNone/>
            </a:pPr>
            <a:r>
              <a:rPr lang="en-US" altLang="zh-CN" sz="2400" dirty="0"/>
              <a:t>G. All across the country, recovery centers have begun building Healing Gardens.</a:t>
            </a:r>
            <a:endParaRPr lang="zh-CN" altLang="zh-CN" sz="2400" dirty="0"/>
          </a:p>
          <a:p>
            <a:pPr>
              <a:buNone/>
            </a:pPr>
            <a:r>
              <a:rPr lang="zh-CN" altLang="en-US" sz="2400" dirty="0" smtClean="0"/>
              <a:t>启示：语篇教学，发现语篇结构    </a:t>
            </a:r>
            <a:r>
              <a:rPr lang="en-US" altLang="zh-CN" sz="2400" dirty="0" smtClean="0"/>
              <a:t>Topic sentence + supporting details</a:t>
            </a:r>
            <a:endParaRPr lang="zh-CN" altLang="en-US" sz="2400" dirty="0"/>
          </a:p>
        </p:txBody>
      </p:sp>
    </p:spTree>
    <p:extLst>
      <p:ext uri="{BB962C8B-B14F-4D97-AF65-F5344CB8AC3E}">
        <p14:creationId xmlns:p14="http://schemas.microsoft.com/office/powerpoint/2010/main" val="10439801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什么是语篇</a:t>
            </a:r>
            <a:endParaRPr lang="zh-CN" altLang="en-US" dirty="0"/>
          </a:p>
        </p:txBody>
      </p:sp>
      <p:sp>
        <p:nvSpPr>
          <p:cNvPr id="3" name="内容占位符 2"/>
          <p:cNvSpPr>
            <a:spLocks noGrp="1"/>
          </p:cNvSpPr>
          <p:nvPr>
            <p:ph idx="1"/>
          </p:nvPr>
        </p:nvSpPr>
        <p:spPr/>
        <p:txBody>
          <a:bodyPr/>
          <a:lstStyle/>
          <a:p>
            <a:pPr>
              <a:buNone/>
            </a:pPr>
            <a:r>
              <a:rPr lang="zh-CN" altLang="en-US" dirty="0"/>
              <a:t>语篇</a:t>
            </a:r>
            <a:r>
              <a:rPr lang="en-US" altLang="zh-CN" dirty="0"/>
              <a:t>(discourse)</a:t>
            </a:r>
            <a:r>
              <a:rPr lang="zh-CN" altLang="en-US" dirty="0"/>
              <a:t>指的是实际使用的语言单位，是交流过程中的一系列连续的语段或句子所构成的语言整体。从功能上来说，它相当于一种交际行为。总的说来，语篇由一个以上的语段或句子组成，其中各成分之间，在形式上是衔接</a:t>
            </a:r>
            <a:r>
              <a:rPr lang="en-US" altLang="zh-CN" dirty="0"/>
              <a:t>(Cohesion)</a:t>
            </a:r>
            <a:r>
              <a:rPr lang="zh-CN" altLang="en-US" dirty="0"/>
              <a:t>的，在语义上是连贯</a:t>
            </a:r>
            <a:r>
              <a:rPr lang="en-US" altLang="zh-CN" dirty="0"/>
              <a:t>(Coherence)</a:t>
            </a:r>
            <a:r>
              <a:rPr lang="zh-CN" altLang="en-US" dirty="0"/>
              <a:t>的</a:t>
            </a:r>
            <a:r>
              <a:rPr lang="zh-CN" altLang="en-US" dirty="0" smtClean="0"/>
              <a:t>。</a:t>
            </a:r>
            <a:endParaRPr lang="en-US" altLang="zh-CN" dirty="0" smtClean="0"/>
          </a:p>
          <a:p>
            <a:pPr>
              <a:buNone/>
            </a:pPr>
            <a:r>
              <a:rPr lang="zh-CN" altLang="en-US" dirty="0"/>
              <a:t>语</a:t>
            </a:r>
            <a:r>
              <a:rPr lang="zh-CN" altLang="en-US" dirty="0" smtClean="0"/>
              <a:t>篇的重要机制：</a:t>
            </a:r>
            <a:r>
              <a:rPr lang="zh-CN" altLang="en-US" dirty="0"/>
              <a:t>衔接</a:t>
            </a:r>
            <a:r>
              <a:rPr lang="en-US" altLang="zh-CN" dirty="0"/>
              <a:t>(</a:t>
            </a:r>
            <a:r>
              <a:rPr lang="en-US" altLang="zh-CN" dirty="0" smtClean="0"/>
              <a:t>Cohesion)</a:t>
            </a:r>
            <a:r>
              <a:rPr lang="zh-CN" altLang="en-US" dirty="0" smtClean="0"/>
              <a:t>和</a:t>
            </a:r>
            <a:r>
              <a:rPr lang="zh-CN" altLang="en-US" dirty="0"/>
              <a:t>连贯</a:t>
            </a:r>
            <a:r>
              <a:rPr lang="en-US" altLang="zh-CN" dirty="0"/>
              <a:t>(Coherence)</a:t>
            </a:r>
            <a:endParaRPr lang="zh-CN" altLang="en-US" dirty="0"/>
          </a:p>
        </p:txBody>
      </p:sp>
    </p:spTree>
    <p:extLst>
      <p:ext uri="{BB962C8B-B14F-4D97-AF65-F5344CB8AC3E}">
        <p14:creationId xmlns:p14="http://schemas.microsoft.com/office/powerpoint/2010/main" val="30702336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p:txBody>
          <a:bodyPr/>
          <a:lstStyle/>
          <a:p>
            <a:pPr>
              <a:buNone/>
            </a:pPr>
            <a:r>
              <a:rPr lang="en-US" altLang="zh-CN" dirty="0"/>
              <a:t>35. What is the best title for the text?</a:t>
            </a:r>
            <a:endParaRPr lang="zh-CN" altLang="zh-CN" dirty="0"/>
          </a:p>
          <a:p>
            <a:pPr>
              <a:buNone/>
            </a:pPr>
            <a:r>
              <a:rPr lang="en-US" altLang="zh-CN" dirty="0"/>
              <a:t>A. Be Nice-You </a:t>
            </a:r>
            <a:r>
              <a:rPr lang="en-US" altLang="zh-CN" dirty="0">
                <a:latin typeface="Arial" panose="020B0604020202020204" pitchFamily="34" charset="0"/>
                <a:cs typeface="Arial" panose="020B0604020202020204" pitchFamily="34" charset="0"/>
              </a:rPr>
              <a:t>Won’t</a:t>
            </a:r>
            <a:r>
              <a:rPr lang="en-US" altLang="zh-CN" dirty="0"/>
              <a:t> Finish Last </a:t>
            </a:r>
            <a:endParaRPr lang="zh-CN" altLang="zh-CN" dirty="0"/>
          </a:p>
          <a:p>
            <a:pPr>
              <a:buNone/>
            </a:pPr>
            <a:r>
              <a:rPr lang="en-US" altLang="zh-CN" dirty="0"/>
              <a:t>B. The Higher the Status, </a:t>
            </a:r>
            <a:r>
              <a:rPr lang="en-US" altLang="zh-CN"/>
              <a:t>the </a:t>
            </a:r>
            <a:r>
              <a:rPr lang="en-US" altLang="zh-CN" smtClean="0"/>
              <a:t>Better</a:t>
            </a:r>
          </a:p>
          <a:p>
            <a:pPr>
              <a:buNone/>
            </a:pPr>
            <a:r>
              <a:rPr lang="en-US" altLang="zh-CN" smtClean="0"/>
              <a:t>C</a:t>
            </a:r>
            <a:r>
              <a:rPr lang="en-US" altLang="zh-CN" dirty="0"/>
              <a:t>. Be the Best-You Can Make It </a:t>
            </a:r>
            <a:endParaRPr lang="zh-CN" altLang="zh-CN" dirty="0"/>
          </a:p>
          <a:p>
            <a:pPr>
              <a:buNone/>
            </a:pPr>
            <a:r>
              <a:rPr lang="en-US" altLang="zh-CN" dirty="0"/>
              <a:t>D. More Self-Control, Less Aggressiveness</a:t>
            </a:r>
            <a:endParaRPr lang="zh-CN" altLang="zh-CN" dirty="0"/>
          </a:p>
          <a:p>
            <a:pPr>
              <a:buNone/>
            </a:pPr>
            <a:r>
              <a:rPr lang="zh-CN" altLang="en-US" dirty="0" smtClean="0"/>
              <a:t>评价：难。读懂选项 </a:t>
            </a:r>
            <a:endParaRPr lang="en-US" altLang="zh-CN" dirty="0" smtClean="0"/>
          </a:p>
          <a:p>
            <a:pPr>
              <a:buNone/>
            </a:pPr>
            <a:r>
              <a:rPr lang="zh-CN" altLang="en-US" dirty="0" smtClean="0"/>
              <a:t>启示：全文主旨归纳，选项的阅读同样需要学习</a:t>
            </a:r>
            <a:endParaRPr lang="zh-CN" altLang="en-US" dirty="0"/>
          </a:p>
        </p:txBody>
      </p:sp>
    </p:spTree>
    <p:extLst>
      <p:ext uri="{BB962C8B-B14F-4D97-AF65-F5344CB8AC3E}">
        <p14:creationId xmlns:p14="http://schemas.microsoft.com/office/powerpoint/2010/main" val="20182676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变化点、典型试题及教学启示</a:t>
            </a:r>
          </a:p>
        </p:txBody>
      </p:sp>
      <p:sp>
        <p:nvSpPr>
          <p:cNvPr id="3" name="内容占位符 2"/>
          <p:cNvSpPr>
            <a:spLocks noGrp="1"/>
          </p:cNvSpPr>
          <p:nvPr>
            <p:ph idx="1"/>
          </p:nvPr>
        </p:nvSpPr>
        <p:spPr>
          <a:xfrm>
            <a:off x="623392" y="980728"/>
            <a:ext cx="10877551" cy="5160963"/>
          </a:xfrm>
        </p:spPr>
        <p:txBody>
          <a:bodyPr>
            <a:normAutofit/>
          </a:bodyPr>
          <a:lstStyle/>
          <a:p>
            <a:pPr>
              <a:buNone/>
            </a:pPr>
            <a:r>
              <a:rPr lang="zh-CN" altLang="en-US" sz="2400" dirty="0" smtClean="0"/>
              <a:t>（</a:t>
            </a:r>
            <a:r>
              <a:rPr lang="en-US" altLang="zh-CN" sz="2400" dirty="0" smtClean="0"/>
              <a:t>2019</a:t>
            </a:r>
            <a:r>
              <a:rPr lang="zh-CN" altLang="en-US" sz="2400" dirty="0" smtClean="0"/>
              <a:t>全国卷</a:t>
            </a:r>
            <a:r>
              <a:rPr lang="en-US" altLang="zh-CN" sz="2400" dirty="0" smtClean="0"/>
              <a:t>II</a:t>
            </a:r>
            <a:r>
              <a:rPr lang="zh-CN" altLang="en-US" sz="2400" dirty="0" smtClean="0"/>
              <a:t>）</a:t>
            </a:r>
            <a:r>
              <a:rPr lang="en-US" altLang="zh-CN" sz="2400" dirty="0" smtClean="0"/>
              <a:t>35</a:t>
            </a:r>
            <a:r>
              <a:rPr lang="en-US" altLang="zh-CN" sz="2400" dirty="0"/>
              <a:t>. What is the best title for the text?</a:t>
            </a:r>
            <a:endParaRPr lang="zh-CN" altLang="zh-CN" sz="2400" dirty="0"/>
          </a:p>
          <a:p>
            <a:pPr marL="514350" indent="-514350">
              <a:buAutoNum type="alphaUcPeriod"/>
            </a:pPr>
            <a:r>
              <a:rPr lang="en-US" altLang="zh-CN" sz="2400" dirty="0" smtClean="0"/>
              <a:t>NASA</a:t>
            </a:r>
            <a:r>
              <a:rPr lang="en-US" altLang="zh-CN" sz="2400" dirty="0"/>
              <a:t>: The Home of Astronauts	</a:t>
            </a:r>
            <a:endParaRPr lang="en-US" altLang="zh-CN" sz="2400" dirty="0" smtClean="0"/>
          </a:p>
          <a:p>
            <a:pPr marL="514350" indent="-514350">
              <a:buAutoNum type="alphaUcPeriod"/>
            </a:pPr>
            <a:r>
              <a:rPr lang="en-US" altLang="zh-CN" sz="2400" dirty="0" smtClean="0"/>
              <a:t>Space</a:t>
            </a:r>
            <a:r>
              <a:rPr lang="en-US" altLang="zh-CN" sz="2400" dirty="0"/>
              <a:t>: The Final Homework Frontier</a:t>
            </a:r>
            <a:endParaRPr lang="zh-CN" altLang="zh-CN" sz="2400" dirty="0"/>
          </a:p>
          <a:p>
            <a:pPr>
              <a:buNone/>
            </a:pPr>
            <a:r>
              <a:rPr lang="en-US" altLang="zh-CN" sz="2400" dirty="0" smtClean="0"/>
              <a:t>C</a:t>
            </a:r>
            <a:r>
              <a:rPr lang="en-US" altLang="zh-CN" sz="2400" dirty="0"/>
              <a:t>. Nature: An Outdoor Classroom	</a:t>
            </a:r>
            <a:endParaRPr lang="en-US" altLang="zh-CN" sz="2400" dirty="0" smtClean="0"/>
          </a:p>
          <a:p>
            <a:pPr>
              <a:buNone/>
            </a:pPr>
            <a:r>
              <a:rPr lang="en-US" altLang="zh-CN" sz="2400" dirty="0" smtClean="0"/>
              <a:t>D</a:t>
            </a:r>
            <a:r>
              <a:rPr lang="en-US" altLang="zh-CN" sz="2400" dirty="0"/>
              <a:t>. HUNCH: A College Admission </a:t>
            </a:r>
            <a:r>
              <a:rPr lang="en-US" altLang="zh-CN" sz="2400" dirty="0" smtClean="0"/>
              <a:t>Reform</a:t>
            </a:r>
          </a:p>
          <a:p>
            <a:pPr>
              <a:buNone/>
            </a:pPr>
            <a:r>
              <a:rPr lang="zh-CN" altLang="en-US" sz="2400" dirty="0"/>
              <a:t>评价：难。读懂选项 </a:t>
            </a:r>
            <a:endParaRPr lang="en-US" altLang="zh-CN" sz="2400" dirty="0"/>
          </a:p>
          <a:p>
            <a:pPr>
              <a:buNone/>
            </a:pPr>
            <a:r>
              <a:rPr lang="zh-CN" altLang="en-US" sz="2400" dirty="0"/>
              <a:t>启示：全文主旨归纳，选项的阅读同样需要学习</a:t>
            </a:r>
          </a:p>
          <a:p>
            <a:pPr>
              <a:buNone/>
            </a:pPr>
            <a:endParaRPr lang="zh-CN" altLang="zh-CN" sz="2400" dirty="0"/>
          </a:p>
        </p:txBody>
      </p:sp>
    </p:spTree>
    <p:extLst>
      <p:ext uri="{BB962C8B-B14F-4D97-AF65-F5344CB8AC3E}">
        <p14:creationId xmlns:p14="http://schemas.microsoft.com/office/powerpoint/2010/main" val="7855366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562090447259&amp;di=ef390c6b0e962c0645c51acd80f93c09&amp;imgtype=0&amp;src=http%3A%2F%2Fimg4q.duitang.com%2Fuploads%2Fitem%2F201505%2F18%2F20150518141501_JKG3Y.thumb.700_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1124744"/>
            <a:ext cx="3643164" cy="233683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smtClean="0"/>
              <a:t>完形填空</a:t>
            </a:r>
            <a:r>
              <a:rPr lang="en-US" altLang="zh-CN" dirty="0" smtClean="0"/>
              <a:t>: </a:t>
            </a:r>
            <a:r>
              <a:rPr lang="zh-CN" altLang="en-US" dirty="0" smtClean="0"/>
              <a:t>基础性、综合性的代表</a:t>
            </a:r>
            <a:endParaRPr lang="zh-CN" altLang="en-US" dirty="0"/>
          </a:p>
        </p:txBody>
      </p:sp>
      <p:sp>
        <p:nvSpPr>
          <p:cNvPr id="3" name="内容占位符 2"/>
          <p:cNvSpPr>
            <a:spLocks noGrp="1"/>
          </p:cNvSpPr>
          <p:nvPr>
            <p:ph idx="1"/>
          </p:nvPr>
        </p:nvSpPr>
        <p:spPr>
          <a:xfrm>
            <a:off x="623393" y="1124744"/>
            <a:ext cx="10911384" cy="5318919"/>
          </a:xfrm>
        </p:spPr>
        <p:txBody>
          <a:bodyPr>
            <a:normAutofit fontScale="92500" lnSpcReduction="10000"/>
          </a:bodyPr>
          <a:lstStyle/>
          <a:p>
            <a:pPr>
              <a:buNone/>
            </a:pPr>
            <a:r>
              <a:rPr lang="zh-CN" altLang="en-US" sz="2400" dirty="0" smtClean="0"/>
              <a:t>说明文：乞力马扎罗山，环保先进单位！大量的游客涌入一定会给环境带来破坏吗？坦桑尼亚国家公园管理局的努力卓有成效。</a:t>
            </a:r>
            <a:endParaRPr lang="en-US" altLang="zh-CN" sz="2400" dirty="0" smtClean="0"/>
          </a:p>
          <a:p>
            <a:pPr>
              <a:buNone/>
            </a:pPr>
            <a:r>
              <a:rPr lang="en-US" altLang="zh-CN" sz="2400" dirty="0"/>
              <a:t>The best of a Kilimanjaro </a:t>
            </a:r>
            <a:r>
              <a:rPr lang="en-US" altLang="zh-CN" sz="2400" u="sng" dirty="0"/>
              <a:t>  50  </a:t>
            </a:r>
            <a:r>
              <a:rPr lang="en-US" altLang="zh-CN" sz="2400" dirty="0"/>
              <a:t>, in my opinion, isn’t reaching the top. Mountains are </a:t>
            </a:r>
            <a:r>
              <a:rPr lang="en-US" altLang="zh-CN" sz="2400" u="sng" dirty="0"/>
              <a:t>  51  </a:t>
            </a:r>
            <a:r>
              <a:rPr lang="en-US" altLang="zh-CN" sz="2400" dirty="0"/>
              <a:t> as spiritual places by many cultures. This </a:t>
            </a:r>
            <a:r>
              <a:rPr lang="en-US" altLang="zh-CN" sz="2400" u="sng" dirty="0"/>
              <a:t>  52  </a:t>
            </a:r>
            <a:r>
              <a:rPr lang="en-US" altLang="zh-CN" sz="2400" dirty="0"/>
              <a:t> is especially evident on Kilimanjaro as </a:t>
            </a:r>
            <a:r>
              <a:rPr lang="en-US" altLang="zh-CN" sz="2400" u="sng" dirty="0"/>
              <a:t>  53  </a:t>
            </a:r>
            <a:r>
              <a:rPr lang="en-US" altLang="zh-CN" sz="2400" dirty="0"/>
              <a:t> go through five </a:t>
            </a:r>
            <a:r>
              <a:rPr lang="en-US" altLang="zh-CN" sz="2400" dirty="0" smtClean="0"/>
              <a:t>ecosystems</a:t>
            </a:r>
            <a:r>
              <a:rPr lang="zh-CN" altLang="zh-CN" sz="2400" dirty="0"/>
              <a:t>（生态系统）</a:t>
            </a:r>
            <a:r>
              <a:rPr lang="en-US" altLang="zh-CN" sz="2400" dirty="0"/>
              <a:t>in the space of a few kilometers. </a:t>
            </a:r>
            <a:endParaRPr lang="en-US" altLang="zh-CN" sz="2400" dirty="0" smtClean="0"/>
          </a:p>
          <a:p>
            <a:pPr>
              <a:buNone/>
            </a:pPr>
            <a:r>
              <a:rPr lang="en-US" altLang="zh-CN" sz="2400" dirty="0"/>
              <a:t>50. A. atmosphere </a:t>
            </a:r>
            <a:r>
              <a:rPr lang="en-US" altLang="zh-CN" sz="2400" dirty="0">
                <a:solidFill>
                  <a:srgbClr val="C00000"/>
                </a:solidFill>
              </a:rPr>
              <a:t>	</a:t>
            </a:r>
            <a:r>
              <a:rPr lang="en-US" altLang="zh-CN" sz="2400" dirty="0" smtClean="0">
                <a:solidFill>
                  <a:srgbClr val="C00000"/>
                </a:solidFill>
              </a:rPr>
              <a:t>B</a:t>
            </a:r>
            <a:r>
              <a:rPr lang="en-US" altLang="zh-CN" sz="2400" dirty="0">
                <a:solidFill>
                  <a:srgbClr val="C00000"/>
                </a:solidFill>
              </a:rPr>
              <a:t>. experience </a:t>
            </a:r>
            <a:r>
              <a:rPr lang="en-US" altLang="zh-CN" sz="2400" dirty="0"/>
              <a:t>	</a:t>
            </a:r>
            <a:r>
              <a:rPr lang="en-US" altLang="zh-CN" sz="2400" dirty="0" smtClean="0"/>
              <a:t>C</a:t>
            </a:r>
            <a:r>
              <a:rPr lang="en-US" altLang="zh-CN" sz="2400" dirty="0"/>
              <a:t>. experiment 	</a:t>
            </a:r>
            <a:r>
              <a:rPr lang="en-US" altLang="zh-CN" sz="2400" dirty="0" smtClean="0">
                <a:solidFill>
                  <a:schemeClr val="accent2">
                    <a:lumMod val="75000"/>
                  </a:schemeClr>
                </a:solidFill>
              </a:rPr>
              <a:t>D</a:t>
            </a:r>
            <a:r>
              <a:rPr lang="en-US" altLang="zh-CN" sz="2400" dirty="0">
                <a:solidFill>
                  <a:schemeClr val="accent2">
                    <a:lumMod val="75000"/>
                  </a:schemeClr>
                </a:solidFill>
              </a:rPr>
              <a:t>. sight</a:t>
            </a:r>
            <a:endParaRPr lang="zh-CN" altLang="zh-CN" sz="2400" dirty="0">
              <a:solidFill>
                <a:schemeClr val="accent2">
                  <a:lumMod val="75000"/>
                </a:schemeClr>
              </a:solidFill>
            </a:endParaRPr>
          </a:p>
          <a:p>
            <a:pPr>
              <a:buNone/>
            </a:pPr>
            <a:r>
              <a:rPr lang="en-US" altLang="zh-CN" sz="2400" dirty="0"/>
              <a:t>51. </a:t>
            </a:r>
            <a:r>
              <a:rPr lang="en-US" altLang="zh-CN" sz="2400" dirty="0">
                <a:solidFill>
                  <a:schemeClr val="accent2">
                    <a:lumMod val="75000"/>
                  </a:schemeClr>
                </a:solidFill>
              </a:rPr>
              <a:t>A. studied </a:t>
            </a:r>
            <a:r>
              <a:rPr lang="en-US" altLang="zh-CN" sz="2400" dirty="0"/>
              <a:t>	</a:t>
            </a:r>
            <a:r>
              <a:rPr lang="en-US" altLang="zh-CN" sz="2400" dirty="0" smtClean="0"/>
              <a:t>B</a:t>
            </a:r>
            <a:r>
              <a:rPr lang="en-US" altLang="zh-CN" sz="2400" dirty="0"/>
              <a:t>. observed 		</a:t>
            </a:r>
            <a:r>
              <a:rPr lang="en-US" altLang="zh-CN" sz="2400" dirty="0" smtClean="0"/>
              <a:t>C</a:t>
            </a:r>
            <a:r>
              <a:rPr lang="en-US" altLang="zh-CN" sz="2400" dirty="0"/>
              <a:t>. explored 		</a:t>
            </a:r>
            <a:r>
              <a:rPr lang="en-US" altLang="zh-CN" sz="2400" dirty="0" smtClean="0">
                <a:solidFill>
                  <a:srgbClr val="C00000"/>
                </a:solidFill>
              </a:rPr>
              <a:t>D</a:t>
            </a:r>
            <a:r>
              <a:rPr lang="en-US" altLang="zh-CN" sz="2400" dirty="0">
                <a:solidFill>
                  <a:srgbClr val="C00000"/>
                </a:solidFill>
              </a:rPr>
              <a:t>. regarded</a:t>
            </a:r>
            <a:endParaRPr lang="zh-CN" altLang="zh-CN" sz="2400" dirty="0">
              <a:solidFill>
                <a:srgbClr val="C00000"/>
              </a:solidFill>
            </a:endParaRPr>
          </a:p>
          <a:p>
            <a:pPr>
              <a:buNone/>
            </a:pPr>
            <a:r>
              <a:rPr lang="en-US" altLang="zh-CN" sz="2400" dirty="0"/>
              <a:t>52. </a:t>
            </a:r>
            <a:r>
              <a:rPr lang="en-US" altLang="zh-CN" sz="2400" dirty="0">
                <a:solidFill>
                  <a:srgbClr val="C00000"/>
                </a:solidFill>
              </a:rPr>
              <a:t>A. view</a:t>
            </a:r>
            <a:r>
              <a:rPr lang="en-US" altLang="zh-CN" sz="2400" dirty="0"/>
              <a:t>		</a:t>
            </a:r>
            <a:r>
              <a:rPr lang="en-US" altLang="zh-CN" sz="2400" dirty="0" smtClean="0"/>
              <a:t>B</a:t>
            </a:r>
            <a:r>
              <a:rPr lang="en-US" altLang="zh-CN" sz="2400" dirty="0"/>
              <a:t>. quality 		</a:t>
            </a:r>
            <a:r>
              <a:rPr lang="en-US" altLang="zh-CN" sz="2400" dirty="0" smtClean="0">
                <a:solidFill>
                  <a:schemeClr val="accent2">
                    <a:lumMod val="75000"/>
                  </a:schemeClr>
                </a:solidFill>
              </a:rPr>
              <a:t>C</a:t>
            </a:r>
            <a:r>
              <a:rPr lang="en-US" altLang="zh-CN" sz="2400" dirty="0">
                <a:solidFill>
                  <a:schemeClr val="accent2">
                    <a:lumMod val="75000"/>
                  </a:schemeClr>
                </a:solidFill>
              </a:rPr>
              <a:t>. reason</a:t>
            </a:r>
            <a:r>
              <a:rPr lang="en-US" altLang="zh-CN" sz="2400" dirty="0"/>
              <a:t>		</a:t>
            </a:r>
            <a:r>
              <a:rPr lang="en-US" altLang="zh-CN" sz="2400" dirty="0" smtClean="0"/>
              <a:t>D</a:t>
            </a:r>
            <a:r>
              <a:rPr lang="en-US" altLang="zh-CN" sz="2400" dirty="0"/>
              <a:t>. purpose</a:t>
            </a:r>
            <a:endParaRPr lang="zh-CN" altLang="zh-CN" sz="2400" dirty="0"/>
          </a:p>
          <a:p>
            <a:pPr>
              <a:buNone/>
            </a:pPr>
            <a:r>
              <a:rPr lang="en-US" altLang="zh-CN" sz="2400" dirty="0"/>
              <a:t>53. A. scientists 	</a:t>
            </a:r>
            <a:r>
              <a:rPr lang="en-US" altLang="zh-CN" sz="2400" dirty="0" smtClean="0">
                <a:solidFill>
                  <a:srgbClr val="C00000"/>
                </a:solidFill>
              </a:rPr>
              <a:t>B</a:t>
            </a:r>
            <a:r>
              <a:rPr lang="en-US" altLang="zh-CN" sz="2400" dirty="0">
                <a:solidFill>
                  <a:srgbClr val="C00000"/>
                </a:solidFill>
              </a:rPr>
              <a:t>. climbers </a:t>
            </a:r>
            <a:r>
              <a:rPr lang="en-US" altLang="zh-CN" sz="2400" dirty="0"/>
              <a:t>		</a:t>
            </a:r>
            <a:r>
              <a:rPr lang="en-US" altLang="zh-CN" sz="2400" dirty="0" smtClean="0"/>
              <a:t>C</a:t>
            </a:r>
            <a:r>
              <a:rPr lang="en-US" altLang="zh-CN" sz="2400" dirty="0"/>
              <a:t>. locals		</a:t>
            </a:r>
            <a:r>
              <a:rPr lang="en-US" altLang="zh-CN" sz="2400" dirty="0" smtClean="0"/>
              <a:t>D</a:t>
            </a:r>
            <a:r>
              <a:rPr lang="en-US" altLang="zh-CN" sz="2400" dirty="0"/>
              <a:t>. officials</a:t>
            </a:r>
            <a:endParaRPr lang="zh-CN" altLang="zh-CN" sz="2400" dirty="0"/>
          </a:p>
          <a:p>
            <a:pPr>
              <a:buNone/>
            </a:pPr>
            <a:r>
              <a:rPr lang="zh-CN" altLang="en-US" sz="2400" dirty="0" smtClean="0"/>
              <a:t>启示：</a:t>
            </a:r>
            <a:r>
              <a:rPr lang="zh-CN" altLang="en-US" sz="2400" dirty="0"/>
              <a:t>阅读</a:t>
            </a:r>
            <a:r>
              <a:rPr lang="zh-CN" altLang="en-US" sz="2400" dirty="0" smtClean="0"/>
              <a:t>精泛结合，以课标为依据教学，不受所谓出题惯例束缚。</a:t>
            </a:r>
            <a:endParaRPr lang="en-US" altLang="zh-CN" sz="2400" dirty="0" smtClean="0"/>
          </a:p>
          <a:p>
            <a:pPr>
              <a:buNone/>
            </a:pPr>
            <a:r>
              <a:rPr lang="en-US" altLang="zh-CN" sz="2400" dirty="0"/>
              <a:t> </a:t>
            </a:r>
            <a:r>
              <a:rPr lang="en-US" altLang="zh-CN" sz="2400" dirty="0" smtClean="0"/>
              <a:t>         </a:t>
            </a:r>
            <a:r>
              <a:rPr lang="zh-CN" altLang="en-US" sz="2400" dirty="0" smtClean="0"/>
              <a:t>学科知识综合应用</a:t>
            </a:r>
            <a:endParaRPr lang="zh-CN" altLang="en-US" sz="2400" dirty="0"/>
          </a:p>
        </p:txBody>
      </p:sp>
    </p:spTree>
    <p:extLst>
      <p:ext uri="{BB962C8B-B14F-4D97-AF65-F5344CB8AC3E}">
        <p14:creationId xmlns:p14="http://schemas.microsoft.com/office/powerpoint/2010/main" val="33744801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完形填空</a:t>
            </a:r>
            <a:r>
              <a:rPr lang="en-US" altLang="zh-CN" dirty="0"/>
              <a:t>: </a:t>
            </a:r>
            <a:r>
              <a:rPr lang="zh-CN" altLang="en-US" dirty="0"/>
              <a:t>基础性、综合性的代表</a:t>
            </a:r>
          </a:p>
        </p:txBody>
      </p:sp>
      <p:sp>
        <p:nvSpPr>
          <p:cNvPr id="3" name="内容占位符 2"/>
          <p:cNvSpPr>
            <a:spLocks noGrp="1"/>
          </p:cNvSpPr>
          <p:nvPr>
            <p:ph idx="1"/>
          </p:nvPr>
        </p:nvSpPr>
        <p:spPr>
          <a:xfrm>
            <a:off x="623392" y="1052736"/>
            <a:ext cx="10877551" cy="5160963"/>
          </a:xfrm>
        </p:spPr>
        <p:txBody>
          <a:bodyPr/>
          <a:lstStyle/>
          <a:p>
            <a:pPr>
              <a:buNone/>
            </a:pPr>
            <a:r>
              <a:rPr lang="en-US" altLang="zh-CN" sz="2400" dirty="0">
                <a:solidFill>
                  <a:schemeClr val="accent1">
                    <a:lumMod val="50000"/>
                  </a:schemeClr>
                </a:solidFill>
              </a:rPr>
              <a:t>At the base </a:t>
            </a:r>
            <a:r>
              <a:rPr lang="en-US" altLang="zh-CN" sz="2400" dirty="0"/>
              <a:t>is a rainforest. It ends abruptly at 3, 000 meters, </a:t>
            </a:r>
            <a:r>
              <a:rPr lang="en-US" altLang="zh-CN" sz="2400" u="sng" dirty="0"/>
              <a:t>  54  </a:t>
            </a:r>
            <a:r>
              <a:rPr lang="en-US" altLang="zh-CN" sz="2400" dirty="0"/>
              <a:t> lands of low growing plants. </a:t>
            </a:r>
            <a:r>
              <a:rPr lang="en-US" altLang="zh-CN" sz="2400" dirty="0">
                <a:solidFill>
                  <a:schemeClr val="accent1">
                    <a:lumMod val="50000"/>
                  </a:schemeClr>
                </a:solidFill>
              </a:rPr>
              <a:t>Further up, </a:t>
            </a:r>
            <a:r>
              <a:rPr lang="en-US" altLang="zh-CN" sz="2400" dirty="0"/>
              <a:t>the weather </a:t>
            </a:r>
            <a:r>
              <a:rPr lang="en-US" altLang="zh-CN" sz="2400" u="sng" dirty="0"/>
              <a:t>  55  </a:t>
            </a:r>
            <a:r>
              <a:rPr lang="en-US" altLang="zh-CN" sz="2400" dirty="0"/>
              <a:t> </a:t>
            </a:r>
            <a:r>
              <a:rPr lang="zh-CN" altLang="zh-CN" sz="2400" dirty="0"/>
              <a:t>— </a:t>
            </a:r>
            <a:r>
              <a:rPr lang="en-US" altLang="zh-CN" sz="2400" dirty="0"/>
              <a:t>low clouds envelope the mountainsides, which are covered with thick grass. I </a:t>
            </a:r>
            <a:r>
              <a:rPr lang="en-US" altLang="zh-CN" sz="2400" u="sng" dirty="0"/>
              <a:t>  56  </a:t>
            </a:r>
            <a:r>
              <a:rPr lang="en-US" altLang="zh-CN" sz="2400" dirty="0"/>
              <a:t> twelve shades of green from where I stand. </a:t>
            </a:r>
            <a:r>
              <a:rPr lang="en-US" altLang="zh-CN" sz="2400" dirty="0">
                <a:solidFill>
                  <a:schemeClr val="accent1">
                    <a:lumMod val="50000"/>
                  </a:schemeClr>
                </a:solidFill>
              </a:rPr>
              <a:t>Above 4, 000 meters </a:t>
            </a:r>
            <a:r>
              <a:rPr lang="en-US" altLang="zh-CN" sz="2400" dirty="0"/>
              <a:t>is the highland </a:t>
            </a:r>
            <a:r>
              <a:rPr lang="en-US" altLang="zh-CN" sz="2400" u="sng" dirty="0"/>
              <a:t>  57  </a:t>
            </a:r>
            <a:r>
              <a:rPr lang="en-US" altLang="zh-CN" sz="2400" dirty="0"/>
              <a:t>: gravel</a:t>
            </a:r>
            <a:r>
              <a:rPr lang="zh-CN" altLang="zh-CN" sz="2400" dirty="0"/>
              <a:t>（砾石）</a:t>
            </a:r>
            <a:r>
              <a:rPr lang="en-US" altLang="zh-CN" sz="2400" dirty="0"/>
              <a:t>, stones and rocks. </a:t>
            </a:r>
            <a:r>
              <a:rPr lang="en-US" altLang="zh-CN" sz="2400" u="sng" dirty="0"/>
              <a:t>  58  </a:t>
            </a:r>
            <a:r>
              <a:rPr lang="en-US" altLang="zh-CN" sz="2400" dirty="0"/>
              <a:t> you climb into an arctic-like zone with </a:t>
            </a:r>
            <a:r>
              <a:rPr lang="en-US" altLang="zh-CN" sz="2400" u="sng" dirty="0"/>
              <a:t>  59  </a:t>
            </a:r>
            <a:r>
              <a:rPr lang="en-US" altLang="zh-CN" sz="2400" dirty="0"/>
              <a:t> snow and the glaciers that may soon disappear.</a:t>
            </a:r>
            <a:endParaRPr lang="zh-CN" altLang="zh-CN" sz="2400" dirty="0"/>
          </a:p>
          <a:p>
            <a:pPr>
              <a:buNone/>
            </a:pPr>
            <a:endParaRPr lang="zh-CN" altLang="en-US" dirty="0"/>
          </a:p>
        </p:txBody>
      </p:sp>
      <p:sp>
        <p:nvSpPr>
          <p:cNvPr id="4" name="TextBox 3"/>
          <p:cNvSpPr txBox="1"/>
          <p:nvPr/>
        </p:nvSpPr>
        <p:spPr>
          <a:xfrm>
            <a:off x="767408" y="3861048"/>
            <a:ext cx="10729192" cy="2677656"/>
          </a:xfrm>
          <a:prstGeom prst="rect">
            <a:avLst/>
          </a:prstGeom>
          <a:noFill/>
        </p:spPr>
        <p:txBody>
          <a:bodyPr wrap="square" rtlCol="0">
            <a:spAutoFit/>
          </a:bodyPr>
          <a:lstStyle/>
          <a:p>
            <a:r>
              <a:rPr lang="en-US" altLang="zh-CN" sz="2400" dirty="0"/>
              <a:t>54. A. holding on to 	B. going back to 	</a:t>
            </a:r>
            <a:r>
              <a:rPr lang="en-US" altLang="zh-CN" sz="2400" dirty="0" smtClean="0"/>
              <a:t>C</a:t>
            </a:r>
            <a:r>
              <a:rPr lang="en-US" altLang="zh-CN" sz="2400" dirty="0"/>
              <a:t>. living up to 		</a:t>
            </a:r>
            <a:r>
              <a:rPr lang="en-US" altLang="zh-CN" sz="2400" dirty="0">
                <a:solidFill>
                  <a:srgbClr val="C00000"/>
                </a:solidFill>
              </a:rPr>
              <a:t>D. giving way to</a:t>
            </a:r>
            <a:endParaRPr lang="zh-CN" altLang="zh-CN" sz="2400" dirty="0">
              <a:solidFill>
                <a:srgbClr val="C00000"/>
              </a:solidFill>
            </a:endParaRPr>
          </a:p>
          <a:p>
            <a:r>
              <a:rPr lang="en-US" altLang="zh-CN" sz="2400" dirty="0"/>
              <a:t>55. </a:t>
            </a:r>
            <a:r>
              <a:rPr lang="en-US" altLang="zh-CN" sz="2400" dirty="0">
                <a:solidFill>
                  <a:srgbClr val="C00000"/>
                </a:solidFill>
              </a:rPr>
              <a:t>A. changes </a:t>
            </a:r>
            <a:r>
              <a:rPr lang="en-US" altLang="zh-CN" sz="2400" dirty="0"/>
              <a:t>	</a:t>
            </a:r>
            <a:r>
              <a:rPr lang="en-US" altLang="zh-CN" sz="2400" dirty="0" smtClean="0"/>
              <a:t>B</a:t>
            </a:r>
            <a:r>
              <a:rPr lang="en-US" altLang="zh-CN" sz="2400" dirty="0"/>
              <a:t>. clears		</a:t>
            </a:r>
            <a:r>
              <a:rPr lang="en-US" altLang="zh-CN" sz="2400" dirty="0" smtClean="0"/>
              <a:t>C</a:t>
            </a:r>
            <a:r>
              <a:rPr lang="en-US" altLang="zh-CN" sz="2400" dirty="0"/>
              <a:t>. improves		</a:t>
            </a:r>
            <a:r>
              <a:rPr lang="en-US" altLang="zh-CN" sz="2400" dirty="0" smtClean="0"/>
              <a:t>D</a:t>
            </a:r>
            <a:r>
              <a:rPr lang="en-US" altLang="zh-CN" sz="2400" dirty="0"/>
              <a:t>. permits</a:t>
            </a:r>
            <a:endParaRPr lang="zh-CN" altLang="zh-CN" sz="2400" dirty="0"/>
          </a:p>
          <a:p>
            <a:r>
              <a:rPr lang="en-US" altLang="zh-CN" sz="2400" dirty="0"/>
              <a:t>56. A. match 		</a:t>
            </a:r>
            <a:r>
              <a:rPr lang="en-US" altLang="zh-CN" sz="2400" dirty="0" smtClean="0"/>
              <a:t>B</a:t>
            </a:r>
            <a:r>
              <a:rPr lang="en-US" altLang="zh-CN" sz="2400" dirty="0"/>
              <a:t>. imagine 		</a:t>
            </a:r>
            <a:r>
              <a:rPr lang="en-US" altLang="zh-CN" sz="2400" dirty="0" smtClean="0">
                <a:solidFill>
                  <a:srgbClr val="C00000"/>
                </a:solidFill>
              </a:rPr>
              <a:t>C</a:t>
            </a:r>
            <a:r>
              <a:rPr lang="en-US" altLang="zh-CN" sz="2400" dirty="0">
                <a:solidFill>
                  <a:srgbClr val="C00000"/>
                </a:solidFill>
              </a:rPr>
              <a:t>. count </a:t>
            </a:r>
            <a:r>
              <a:rPr lang="en-US" altLang="zh-CN" sz="2400" dirty="0"/>
              <a:t>		</a:t>
            </a:r>
            <a:r>
              <a:rPr lang="en-US" altLang="zh-CN" sz="2400" dirty="0" smtClean="0"/>
              <a:t>D</a:t>
            </a:r>
            <a:r>
              <a:rPr lang="en-US" altLang="zh-CN" sz="2400" dirty="0"/>
              <a:t>. add</a:t>
            </a:r>
            <a:endParaRPr lang="zh-CN" altLang="zh-CN" sz="2400" dirty="0"/>
          </a:p>
          <a:p>
            <a:r>
              <a:rPr lang="en-US" altLang="zh-CN" sz="2400" dirty="0"/>
              <a:t>57. A. village 		</a:t>
            </a:r>
            <a:r>
              <a:rPr lang="en-US" altLang="zh-CN" sz="2400" dirty="0" smtClean="0">
                <a:solidFill>
                  <a:srgbClr val="C00000"/>
                </a:solidFill>
              </a:rPr>
              <a:t>B</a:t>
            </a:r>
            <a:r>
              <a:rPr lang="en-US" altLang="zh-CN" sz="2400" dirty="0">
                <a:solidFill>
                  <a:srgbClr val="C00000"/>
                </a:solidFill>
              </a:rPr>
              <a:t>. desert </a:t>
            </a:r>
            <a:r>
              <a:rPr lang="en-US" altLang="zh-CN" sz="2400" dirty="0"/>
              <a:t>		</a:t>
            </a:r>
            <a:r>
              <a:rPr lang="en-US" altLang="zh-CN" sz="2400" dirty="0" smtClean="0"/>
              <a:t>C</a:t>
            </a:r>
            <a:r>
              <a:rPr lang="en-US" altLang="zh-CN" sz="2400" dirty="0"/>
              <a:t>. road			</a:t>
            </a:r>
            <a:r>
              <a:rPr lang="en-US" altLang="zh-CN" sz="2400" dirty="0" smtClean="0"/>
              <a:t>D</a:t>
            </a:r>
            <a:r>
              <a:rPr lang="en-US" altLang="zh-CN" sz="2400" dirty="0"/>
              <a:t>. lake</a:t>
            </a:r>
            <a:endParaRPr lang="zh-CN" altLang="zh-CN" sz="2400" dirty="0"/>
          </a:p>
          <a:p>
            <a:r>
              <a:rPr lang="en-US" altLang="zh-CN" sz="2400" dirty="0"/>
              <a:t>58. A. Obviously 	</a:t>
            </a:r>
            <a:r>
              <a:rPr lang="en-US" altLang="zh-CN" sz="2400" dirty="0" smtClean="0"/>
              <a:t>B</a:t>
            </a:r>
            <a:r>
              <a:rPr lang="en-US" altLang="zh-CN" sz="2400" dirty="0"/>
              <a:t>. Easily 		</a:t>
            </a:r>
            <a:r>
              <a:rPr lang="en-US" altLang="zh-CN" sz="2400" dirty="0" smtClean="0"/>
              <a:t>C</a:t>
            </a:r>
            <a:r>
              <a:rPr lang="en-US" altLang="zh-CN" sz="2400" dirty="0"/>
              <a:t>. Consequently 	</a:t>
            </a:r>
            <a:r>
              <a:rPr lang="en-US" altLang="zh-CN" sz="2400" dirty="0" smtClean="0">
                <a:solidFill>
                  <a:srgbClr val="C00000"/>
                </a:solidFill>
              </a:rPr>
              <a:t>D</a:t>
            </a:r>
            <a:r>
              <a:rPr lang="en-US" altLang="zh-CN" sz="2400" dirty="0">
                <a:solidFill>
                  <a:srgbClr val="C00000"/>
                </a:solidFill>
              </a:rPr>
              <a:t>. Finally</a:t>
            </a:r>
            <a:endParaRPr lang="zh-CN" altLang="zh-CN" sz="2400" dirty="0">
              <a:solidFill>
                <a:srgbClr val="C00000"/>
              </a:solidFill>
            </a:endParaRPr>
          </a:p>
          <a:p>
            <a:r>
              <a:rPr lang="en-US" altLang="zh-CN" sz="2400" dirty="0"/>
              <a:t>59. </a:t>
            </a:r>
            <a:r>
              <a:rPr lang="en-US" altLang="zh-CN" sz="2400" dirty="0">
                <a:solidFill>
                  <a:srgbClr val="C00000"/>
                </a:solidFill>
              </a:rPr>
              <a:t>A. permanent </a:t>
            </a:r>
            <a:r>
              <a:rPr lang="en-US" altLang="zh-CN" sz="2400" dirty="0"/>
              <a:t>	</a:t>
            </a:r>
            <a:r>
              <a:rPr lang="en-US" altLang="zh-CN" sz="2400" dirty="0" smtClean="0"/>
              <a:t>B</a:t>
            </a:r>
            <a:r>
              <a:rPr lang="en-US" altLang="zh-CN" sz="2400" dirty="0"/>
              <a:t>. little			</a:t>
            </a:r>
            <a:r>
              <a:rPr lang="en-US" altLang="zh-CN" sz="2400" dirty="0" smtClean="0"/>
              <a:t>C</a:t>
            </a:r>
            <a:r>
              <a:rPr lang="en-US" altLang="zh-CN" sz="2400" dirty="0"/>
              <a:t>. fresh		</a:t>
            </a:r>
            <a:r>
              <a:rPr lang="en-US" altLang="zh-CN" sz="2400" dirty="0" smtClean="0"/>
              <a:t>D</a:t>
            </a:r>
            <a:r>
              <a:rPr lang="en-US" altLang="zh-CN" sz="2400" dirty="0"/>
              <a:t>. artificial</a:t>
            </a:r>
            <a:endParaRPr lang="zh-CN" altLang="zh-CN" sz="2400" dirty="0"/>
          </a:p>
          <a:p>
            <a:r>
              <a:rPr lang="zh-CN" altLang="en-US" sz="2400" dirty="0" smtClean="0"/>
              <a:t>启示：掌握阅读描写文的方法，读出空间感，时间感   思维导图教学。</a:t>
            </a:r>
            <a:endParaRPr lang="zh-CN" altLang="en-US" sz="2400" dirty="0"/>
          </a:p>
        </p:txBody>
      </p:sp>
    </p:spTree>
    <p:extLst>
      <p:ext uri="{BB962C8B-B14F-4D97-AF65-F5344CB8AC3E}">
        <p14:creationId xmlns:p14="http://schemas.microsoft.com/office/powerpoint/2010/main" val="50337050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短文填空</a:t>
            </a:r>
            <a:endParaRPr lang="zh-CN" altLang="en-US" dirty="0"/>
          </a:p>
        </p:txBody>
      </p:sp>
      <p:sp>
        <p:nvSpPr>
          <p:cNvPr id="4" name="TextBox 3"/>
          <p:cNvSpPr txBox="1"/>
          <p:nvPr/>
        </p:nvSpPr>
        <p:spPr>
          <a:xfrm>
            <a:off x="767408" y="1412776"/>
            <a:ext cx="10441160" cy="900246"/>
          </a:xfrm>
          <a:prstGeom prst="rect">
            <a:avLst/>
          </a:prstGeom>
          <a:noFill/>
          <a:ln w="19050">
            <a:solidFill>
              <a:schemeClr val="tx1"/>
            </a:solidFill>
          </a:ln>
        </p:spPr>
        <p:txBody>
          <a:bodyPr wrap="square" lIns="68580" tIns="34290" rIns="68580" bIns="34290" rtlCol="0">
            <a:spAutoFit/>
          </a:bodyPr>
          <a:lstStyle/>
          <a:p>
            <a:r>
              <a:rPr lang="zh-CN" altLang="en-US" b="1" dirty="0" smtClean="0">
                <a:latin typeface="黑体" panose="02010609060101010101" pitchFamily="49" charset="-122"/>
                <a:ea typeface="黑体" panose="02010609060101010101" pitchFamily="49" charset="-122"/>
              </a:rPr>
              <a:t>语法</a:t>
            </a:r>
            <a:r>
              <a:rPr lang="zh-CN" altLang="zh-CN" b="1" dirty="0">
                <a:latin typeface="黑体" panose="02010609060101010101" pitchFamily="49" charset="-122"/>
                <a:ea typeface="黑体" panose="02010609060101010101" pitchFamily="49" charset="-122"/>
              </a:rPr>
              <a:t>填空（共</a:t>
            </a:r>
            <a:r>
              <a:rPr lang="en-US" altLang="zh-CN" b="1" dirty="0">
                <a:latin typeface="黑体" panose="02010609060101010101" pitchFamily="49" charset="-122"/>
                <a:ea typeface="黑体" panose="02010609060101010101" pitchFamily="49" charset="-122"/>
              </a:rPr>
              <a:t>10</a:t>
            </a:r>
            <a:r>
              <a:rPr lang="zh-CN" altLang="zh-CN" b="1" dirty="0">
                <a:latin typeface="黑体" panose="02010609060101010101" pitchFamily="49" charset="-122"/>
                <a:ea typeface="黑体" panose="02010609060101010101" pitchFamily="49" charset="-122"/>
              </a:rPr>
              <a:t>小题；每小题</a:t>
            </a:r>
            <a:r>
              <a:rPr lang="en-US" altLang="zh-CN" b="1" dirty="0">
                <a:latin typeface="黑体" panose="02010609060101010101" pitchFamily="49" charset="-122"/>
                <a:ea typeface="黑体" panose="02010609060101010101" pitchFamily="49" charset="-122"/>
              </a:rPr>
              <a:t>1.5</a:t>
            </a:r>
            <a:r>
              <a:rPr lang="zh-CN" altLang="zh-CN" b="1" dirty="0">
                <a:latin typeface="黑体" panose="02010609060101010101" pitchFamily="49" charset="-122"/>
                <a:ea typeface="黑体" panose="02010609060101010101" pitchFamily="49" charset="-122"/>
              </a:rPr>
              <a:t>分，满分</a:t>
            </a:r>
            <a:r>
              <a:rPr lang="en-US" altLang="zh-CN" b="1" dirty="0">
                <a:latin typeface="黑体" panose="02010609060101010101" pitchFamily="49" charset="-122"/>
                <a:ea typeface="黑体" panose="02010609060101010101" pitchFamily="49" charset="-122"/>
              </a:rPr>
              <a:t>15</a:t>
            </a:r>
            <a:r>
              <a:rPr lang="zh-CN" altLang="zh-CN" b="1" dirty="0">
                <a:latin typeface="黑体" panose="02010609060101010101" pitchFamily="49" charset="-122"/>
                <a:ea typeface="黑体" panose="02010609060101010101" pitchFamily="49" charset="-122"/>
              </a:rPr>
              <a:t>分</a:t>
            </a:r>
            <a:r>
              <a:rPr lang="zh-CN" altLang="zh-CN" b="1" dirty="0" smtClean="0">
                <a:latin typeface="黑体" panose="02010609060101010101" pitchFamily="49" charset="-122"/>
                <a:ea typeface="黑体" panose="02010609060101010101" pitchFamily="49" charset="-122"/>
              </a:rPr>
              <a:t>）</a:t>
            </a:r>
            <a:endParaRPr lang="en-US" altLang="zh-CN" b="1" dirty="0" smtClean="0">
              <a:latin typeface="黑体" panose="02010609060101010101" pitchFamily="49" charset="-122"/>
              <a:ea typeface="黑体" panose="02010609060101010101" pitchFamily="49" charset="-122"/>
            </a:endParaRPr>
          </a:p>
          <a:p>
            <a:r>
              <a:rPr lang="zh-CN" altLang="en-US" b="1" dirty="0" smtClean="0">
                <a:latin typeface="黑体" panose="02010609060101010101" pitchFamily="49" charset="-122"/>
                <a:ea typeface="黑体" panose="02010609060101010101" pitchFamily="49" charset="-122"/>
              </a:rPr>
              <a:t>短文改错</a:t>
            </a:r>
            <a:r>
              <a:rPr lang="zh-CN" altLang="zh-CN" b="1" dirty="0">
                <a:latin typeface="黑体" panose="02010609060101010101" pitchFamily="49" charset="-122"/>
                <a:ea typeface="黑体" panose="02010609060101010101" pitchFamily="49" charset="-122"/>
              </a:rPr>
              <a:t>（共</a:t>
            </a:r>
            <a:r>
              <a:rPr lang="en-US" altLang="zh-CN" b="1" dirty="0">
                <a:latin typeface="黑体" panose="02010609060101010101" pitchFamily="49" charset="-122"/>
                <a:ea typeface="黑体" panose="02010609060101010101" pitchFamily="49" charset="-122"/>
              </a:rPr>
              <a:t>10</a:t>
            </a:r>
            <a:r>
              <a:rPr lang="zh-CN" altLang="zh-CN" b="1" dirty="0">
                <a:latin typeface="黑体" panose="02010609060101010101" pitchFamily="49" charset="-122"/>
                <a:ea typeface="黑体" panose="02010609060101010101" pitchFamily="49" charset="-122"/>
              </a:rPr>
              <a:t>小题；每小题</a:t>
            </a:r>
            <a:r>
              <a:rPr lang="en-US" altLang="zh-CN" b="1" dirty="0">
                <a:latin typeface="黑体" panose="02010609060101010101" pitchFamily="49" charset="-122"/>
                <a:ea typeface="黑体" panose="02010609060101010101" pitchFamily="49" charset="-122"/>
              </a:rPr>
              <a:t>1</a:t>
            </a:r>
            <a:r>
              <a:rPr lang="zh-CN" altLang="zh-CN" b="1" dirty="0">
                <a:latin typeface="黑体" panose="02010609060101010101" pitchFamily="49" charset="-122"/>
                <a:ea typeface="黑体" panose="02010609060101010101" pitchFamily="49" charset="-122"/>
              </a:rPr>
              <a:t>分，满分</a:t>
            </a:r>
            <a:r>
              <a:rPr lang="en-US" altLang="zh-CN" b="1" dirty="0">
                <a:latin typeface="黑体" panose="02010609060101010101" pitchFamily="49" charset="-122"/>
                <a:ea typeface="黑体" panose="02010609060101010101" pitchFamily="49" charset="-122"/>
              </a:rPr>
              <a:t>10</a:t>
            </a:r>
            <a:r>
              <a:rPr lang="zh-CN" altLang="zh-CN" b="1" dirty="0">
                <a:latin typeface="黑体" panose="02010609060101010101" pitchFamily="49" charset="-122"/>
                <a:ea typeface="黑体" panose="02010609060101010101" pitchFamily="49" charset="-122"/>
              </a:rPr>
              <a:t>分）</a:t>
            </a:r>
          </a:p>
          <a:p>
            <a:endParaRPr lang="zh-CN" altLang="zh-CN" b="1" dirty="0">
              <a:latin typeface="黑体" panose="02010609060101010101" pitchFamily="49" charset="-122"/>
              <a:ea typeface="黑体" panose="02010609060101010101" pitchFamily="49" charset="-122"/>
            </a:endParaRPr>
          </a:p>
        </p:txBody>
      </p:sp>
      <p:graphicFrame>
        <p:nvGraphicFramePr>
          <p:cNvPr id="5" name="内容占位符 18"/>
          <p:cNvGraphicFramePr>
            <a:graphicFrameLocks noGrp="1"/>
          </p:cNvGraphicFramePr>
          <p:nvPr>
            <p:ph idx="1"/>
            <p:extLst>
              <p:ext uri="{D42A27DB-BD31-4B8C-83A1-F6EECF244321}">
                <p14:modId xmlns:p14="http://schemas.microsoft.com/office/powerpoint/2010/main" val="3097508217"/>
              </p:ext>
            </p:extLst>
          </p:nvPr>
        </p:nvGraphicFramePr>
        <p:xfrm>
          <a:off x="767409" y="2420888"/>
          <a:ext cx="10441159" cy="1714500"/>
        </p:xfrm>
        <a:graphic>
          <a:graphicData uri="http://schemas.openxmlformats.org/drawingml/2006/table">
            <a:tbl>
              <a:tblPr/>
              <a:tblGrid>
                <a:gridCol w="1364305"/>
                <a:gridCol w="822763"/>
                <a:gridCol w="886050"/>
                <a:gridCol w="850956"/>
                <a:gridCol w="854794"/>
                <a:gridCol w="1197472"/>
                <a:gridCol w="890789"/>
                <a:gridCol w="855523"/>
                <a:gridCol w="838230"/>
                <a:gridCol w="908082"/>
                <a:gridCol w="972195"/>
              </a:tblGrid>
              <a:tr h="342900">
                <a:tc>
                  <a:txBody>
                    <a:bodyPr/>
                    <a:lstStyle/>
                    <a:p>
                      <a:endParaRPr lang="en-US" altLang="zh-CN" sz="1800" b="1" dirty="0" smtClean="0">
                        <a:latin typeface="黑体" panose="02010609060101010101" pitchFamily="49" charset="-122"/>
                        <a:ea typeface="黑体" panose="02010609060101010101" pitchFamily="49" charset="-122"/>
                      </a:endParaRP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词数</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文体</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名词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动词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形容词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副词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代词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1800" b="1" dirty="0" smtClean="0">
                          <a:latin typeface="黑体" panose="02010609060101010101" pitchFamily="49" charset="-122"/>
                          <a:ea typeface="黑体" panose="02010609060101010101" pitchFamily="49" charset="-122"/>
                        </a:rPr>
                        <a:t>连词</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介词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冠词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42900">
                <a:tc rowSpan="3">
                  <a:txBody>
                    <a:bodyPr/>
                    <a:lstStyle/>
                    <a:p>
                      <a:r>
                        <a:rPr lang="zh-CN" altLang="en-US" sz="1800" b="1" dirty="0" smtClean="0">
                          <a:latin typeface="黑体" panose="02010609060101010101" pitchFamily="49" charset="-122"/>
                          <a:ea typeface="黑体" panose="02010609060101010101" pitchFamily="49" charset="-122"/>
                        </a:rPr>
                        <a:t>语法填空</a:t>
                      </a:r>
                      <a:endParaRPr lang="en-US" altLang="zh-CN" sz="1800" b="1" dirty="0" smtClean="0">
                        <a:latin typeface="黑体" panose="02010609060101010101" pitchFamily="49" charset="-122"/>
                        <a:ea typeface="黑体" panose="02010609060101010101" pitchFamily="49" charset="-122"/>
                      </a:endParaRPr>
                    </a:p>
                    <a:p>
                      <a:r>
                        <a:rPr lang="en-US" altLang="zh-CN" sz="1800" b="1" dirty="0" smtClean="0">
                          <a:latin typeface="黑体" panose="02010609060101010101" pitchFamily="49" charset="-122"/>
                          <a:ea typeface="黑体" panose="02010609060101010101" pitchFamily="49" charset="-122"/>
                        </a:rPr>
                        <a:t>2017</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190</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记叙</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3</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vMerge="1">
                  <a:txBody>
                    <a:bodyPr/>
                    <a:lstStyle/>
                    <a:p>
                      <a:endParaRPr lang="zh-CN" altLang="en-US"/>
                    </a:p>
                  </a:txBody>
                  <a:tcPr/>
                </a:tc>
                <a:tc>
                  <a:txBody>
                    <a:bodyPr/>
                    <a:lstStyle/>
                    <a:p>
                      <a:r>
                        <a:rPr lang="en-US" altLang="zh-CN" sz="1800" b="1" dirty="0" smtClean="0">
                          <a:latin typeface="黑体" panose="02010609060101010101" pitchFamily="49" charset="-122"/>
                          <a:ea typeface="黑体" panose="02010609060101010101" pitchFamily="49" charset="-122"/>
                        </a:rPr>
                        <a:t>191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说明</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3</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vMerge="1">
                  <a:txBody>
                    <a:bodyPr/>
                    <a:lstStyle/>
                    <a:p>
                      <a:endParaRPr lang="zh-CN" altLang="en-US"/>
                    </a:p>
                  </a:txBody>
                  <a:tcPr/>
                </a:tc>
                <a:tc>
                  <a:txBody>
                    <a:bodyPr/>
                    <a:lstStyle/>
                    <a:p>
                      <a:r>
                        <a:rPr lang="en-US" altLang="zh-CN" sz="1800" b="1" dirty="0" smtClean="0">
                          <a:latin typeface="黑体" panose="02010609060101010101" pitchFamily="49" charset="-122"/>
                          <a:ea typeface="黑体" panose="02010609060101010101" pitchFamily="49" charset="-122"/>
                        </a:rPr>
                        <a:t>195</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说明</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4</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3</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r>
                        <a:rPr lang="en-US" altLang="zh-CN" sz="1800" b="1" dirty="0" smtClean="0">
                          <a:latin typeface="黑体" panose="02010609060101010101" pitchFamily="49" charset="-122"/>
                          <a:ea typeface="黑体" panose="02010609060101010101" pitchFamily="49" charset="-122"/>
                        </a:rPr>
                        <a:t>2019 </a:t>
                      </a:r>
                      <a:r>
                        <a:rPr lang="zh-CN" altLang="en-US" sz="1800" b="1" dirty="0" smtClean="0">
                          <a:latin typeface="黑体" panose="02010609060101010101" pitchFamily="49" charset="-122"/>
                          <a:ea typeface="黑体" panose="02010609060101010101" pitchFamily="49" charset="-122"/>
                        </a:rPr>
                        <a:t>卷</a:t>
                      </a:r>
                      <a:r>
                        <a:rPr lang="en-US" altLang="zh-CN" sz="1800" b="1" dirty="0" smtClean="0">
                          <a:latin typeface="黑体" panose="02010609060101010101" pitchFamily="49" charset="-122"/>
                          <a:ea typeface="黑体" panose="02010609060101010101" pitchFamily="49" charset="-122"/>
                        </a:rPr>
                        <a:t>I</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altLang="zh-CN" sz="1800" b="1" dirty="0" smtClean="0">
                          <a:latin typeface="黑体" panose="02010609060101010101" pitchFamily="49" charset="-122"/>
                          <a:ea typeface="黑体" panose="02010609060101010101" pitchFamily="49" charset="-122"/>
                        </a:rPr>
                        <a:t>181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说明</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4</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r>
                        <a:rPr lang="zh-CN" altLang="en-US" sz="1800" b="1" dirty="0" smtClean="0">
                          <a:latin typeface="黑体" panose="02010609060101010101" pitchFamily="49" charset="-122"/>
                          <a:ea typeface="黑体" panose="02010609060101010101" pitchFamily="49" charset="-122"/>
                        </a:rPr>
                        <a:t>比较</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r>
                        <a:rPr lang="zh-CN" altLang="en-US" sz="1800" b="1" dirty="0" smtClean="0">
                          <a:latin typeface="黑体" panose="02010609060101010101" pitchFamily="49" charset="-122"/>
                          <a:ea typeface="黑体" panose="02010609060101010101" pitchFamily="49" charset="-122"/>
                        </a:rPr>
                        <a:t>同位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内容占位符 18"/>
          <p:cNvGraphicFramePr>
            <a:graphicFrameLocks/>
          </p:cNvGraphicFramePr>
          <p:nvPr>
            <p:extLst>
              <p:ext uri="{D42A27DB-BD31-4B8C-83A1-F6EECF244321}">
                <p14:modId xmlns:p14="http://schemas.microsoft.com/office/powerpoint/2010/main" val="3813485653"/>
              </p:ext>
            </p:extLst>
          </p:nvPr>
        </p:nvGraphicFramePr>
        <p:xfrm>
          <a:off x="767408" y="4293096"/>
          <a:ext cx="10441160" cy="2263140"/>
        </p:xfrm>
        <a:graphic>
          <a:graphicData uri="http://schemas.openxmlformats.org/drawingml/2006/table">
            <a:tbl>
              <a:tblPr/>
              <a:tblGrid>
                <a:gridCol w="1364305"/>
                <a:gridCol w="822761"/>
                <a:gridCol w="886052"/>
                <a:gridCol w="850956"/>
                <a:gridCol w="854793"/>
                <a:gridCol w="1197474"/>
                <a:gridCol w="890789"/>
                <a:gridCol w="855523"/>
                <a:gridCol w="838230"/>
                <a:gridCol w="908082"/>
                <a:gridCol w="972195"/>
              </a:tblGrid>
              <a:tr h="342900">
                <a:tc>
                  <a:txBody>
                    <a:bodyPr/>
                    <a:lstStyle/>
                    <a:p>
                      <a:endParaRPr lang="en-US" altLang="zh-CN" sz="1800" b="1" dirty="0" smtClean="0">
                        <a:latin typeface="黑体" panose="02010609060101010101" pitchFamily="49" charset="-122"/>
                        <a:ea typeface="黑体" panose="02010609060101010101" pitchFamily="49" charset="-122"/>
                      </a:endParaRP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词数</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文体</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名词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动词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形容词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副词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代词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1800" b="1" dirty="0" smtClean="0">
                          <a:latin typeface="黑体" panose="02010609060101010101" pitchFamily="49" charset="-122"/>
                          <a:ea typeface="黑体" panose="02010609060101010101" pitchFamily="49" charset="-122"/>
                        </a:rPr>
                        <a:t>连词</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介词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冠词</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42900">
                <a:tc rowSpan="3">
                  <a:txBody>
                    <a:bodyPr/>
                    <a:lstStyle/>
                    <a:p>
                      <a:r>
                        <a:rPr lang="zh-CN" altLang="en-US" sz="1800" b="1" dirty="0" smtClean="0">
                          <a:latin typeface="黑体" panose="02010609060101010101" pitchFamily="49" charset="-122"/>
                          <a:ea typeface="黑体" panose="02010609060101010101" pitchFamily="49" charset="-122"/>
                        </a:rPr>
                        <a:t>短文改错</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93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smtClean="0">
                          <a:latin typeface="黑体" panose="02010609060101010101" pitchFamily="49" charset="-122"/>
                          <a:ea typeface="黑体" panose="02010609060101010101" pitchFamily="49" charset="-122"/>
                        </a:rPr>
                        <a:t>记叙</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3</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vMerge="1">
                  <a:txBody>
                    <a:bodyPr/>
                    <a:lstStyle/>
                    <a:p>
                      <a:endParaRPr lang="zh-CN" altLang="en-US"/>
                    </a:p>
                  </a:txBody>
                  <a:tcPr/>
                </a:tc>
                <a:tc>
                  <a:txBody>
                    <a:bodyPr/>
                    <a:lstStyle/>
                    <a:p>
                      <a:r>
                        <a:rPr lang="en-US" altLang="zh-CN" sz="1800" b="1" dirty="0" smtClean="0">
                          <a:latin typeface="黑体" panose="02010609060101010101" pitchFamily="49" charset="-122"/>
                          <a:ea typeface="黑体" panose="02010609060101010101" pitchFamily="49" charset="-122"/>
                        </a:rPr>
                        <a:t>106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1800" b="1" dirty="0" smtClean="0">
                          <a:latin typeface="黑体" panose="02010609060101010101" pitchFamily="49" charset="-122"/>
                          <a:ea typeface="黑体" panose="02010609060101010101" pitchFamily="49" charset="-122"/>
                        </a:rPr>
                        <a:t>记叙</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4</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vMerge="1">
                  <a:txBody>
                    <a:bodyPr/>
                    <a:lstStyle/>
                    <a:p>
                      <a:endParaRPr lang="zh-CN" altLang="en-US"/>
                    </a:p>
                  </a:txBody>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en-US" altLang="zh-CN" sz="1800" b="1" dirty="0" smtClean="0">
                          <a:latin typeface="黑体" panose="02010609060101010101" pitchFamily="49" charset="-122"/>
                          <a:ea typeface="黑体" panose="02010609060101010101" pitchFamily="49" charset="-122"/>
                        </a:rPr>
                        <a:t>118</a:t>
                      </a:r>
                      <a:endParaRPr lang="zh-CN" altLang="en-US" sz="1800" b="1" dirty="0" smtClean="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1800" b="1" dirty="0" smtClean="0">
                          <a:latin typeface="黑体" panose="02010609060101010101" pitchFamily="49" charset="-122"/>
                          <a:ea typeface="黑体" panose="02010609060101010101" pitchFamily="49" charset="-122"/>
                        </a:rPr>
                        <a:t>记叙</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3</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en-US" altLang="zh-CN" sz="1800" b="1" dirty="0" smtClean="0">
                          <a:latin typeface="黑体" panose="02010609060101010101" pitchFamily="49" charset="-122"/>
                          <a:ea typeface="黑体" panose="02010609060101010101" pitchFamily="49" charset="-122"/>
                        </a:rPr>
                        <a:t>2019 </a:t>
                      </a:r>
                      <a:r>
                        <a:rPr lang="zh-CN" altLang="en-US" sz="1800" b="1" dirty="0" smtClean="0">
                          <a:latin typeface="黑体" panose="02010609060101010101" pitchFamily="49" charset="-122"/>
                          <a:ea typeface="黑体" panose="02010609060101010101" pitchFamily="49" charset="-122"/>
                        </a:rPr>
                        <a:t>卷</a:t>
                      </a:r>
                      <a:r>
                        <a:rPr lang="en-US" altLang="zh-CN" sz="1800" b="1" dirty="0" smtClean="0">
                          <a:latin typeface="黑体" panose="02010609060101010101" pitchFamily="49" charset="-122"/>
                          <a:ea typeface="黑体" panose="02010609060101010101" pitchFamily="49" charset="-122"/>
                        </a:rPr>
                        <a:t>I</a:t>
                      </a:r>
                      <a:endParaRPr lang="zh-CN" altLang="en-US" sz="1800" b="1" dirty="0" smtClean="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en-US" altLang="zh-CN" sz="1800" b="1" dirty="0" smtClean="0">
                          <a:latin typeface="黑体" panose="02010609060101010101" pitchFamily="49" charset="-122"/>
                          <a:ea typeface="黑体" panose="02010609060101010101" pitchFamily="49" charset="-122"/>
                        </a:rPr>
                        <a:t>95</a:t>
                      </a:r>
                      <a:endParaRPr lang="zh-CN" altLang="en-US" sz="1800" b="1" dirty="0" smtClean="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1800" b="1" dirty="0" smtClean="0">
                          <a:latin typeface="黑体" panose="02010609060101010101" pitchFamily="49" charset="-122"/>
                          <a:ea typeface="黑体" panose="02010609060101010101" pitchFamily="49" charset="-122"/>
                        </a:rPr>
                        <a:t>记叙</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3</a:t>
                      </a:r>
                      <a:r>
                        <a:rPr lang="zh-CN" altLang="en-US" sz="1800" b="1" dirty="0" smtClean="0">
                          <a:latin typeface="黑体" panose="02010609060101010101" pitchFamily="49" charset="-122"/>
                          <a:ea typeface="黑体" panose="02010609060101010101" pitchFamily="49" charset="-122"/>
                        </a:rPr>
                        <a:t>名词复数和短语</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r>
                        <a:rPr lang="zh-CN" altLang="en-US" sz="1800" b="1" dirty="0" smtClean="0">
                          <a:latin typeface="黑体" panose="02010609060101010101" pitchFamily="49" charset="-122"/>
                          <a:ea typeface="黑体" panose="02010609060101010101" pitchFamily="49" charset="-122"/>
                        </a:rPr>
                        <a:t>词义辨析</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2</a:t>
                      </a:r>
                      <a:r>
                        <a:rPr lang="zh-CN" altLang="en-US" sz="1800" b="1" dirty="0" smtClean="0">
                          <a:latin typeface="黑体" panose="02010609060101010101" pitchFamily="49" charset="-122"/>
                          <a:ea typeface="黑体" panose="02010609060101010101" pitchFamily="49" charset="-122"/>
                        </a:rPr>
                        <a:t>状、并列</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1" dirty="0" smtClean="0">
                          <a:latin typeface="黑体" panose="02010609060101010101" pitchFamily="49" charset="-122"/>
                          <a:ea typeface="黑体" panose="02010609060101010101" pitchFamily="49" charset="-122"/>
                        </a:rPr>
                        <a:t>1</a:t>
                      </a:r>
                      <a:endParaRPr lang="zh-CN" altLang="en-US" sz="1800" b="1" dirty="0">
                        <a:latin typeface="黑体" panose="02010609060101010101" pitchFamily="49" charset="-122"/>
                        <a:ea typeface="黑体" panose="02010609060101010101" pitchFamily="49"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07145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启示</a:t>
            </a:r>
            <a:endParaRPr lang="zh-CN" altLang="en-US" dirty="0"/>
          </a:p>
        </p:txBody>
      </p:sp>
      <p:sp>
        <p:nvSpPr>
          <p:cNvPr id="3" name="内容占位符 2"/>
          <p:cNvSpPr>
            <a:spLocks noGrp="1"/>
          </p:cNvSpPr>
          <p:nvPr>
            <p:ph idx="1"/>
          </p:nvPr>
        </p:nvSpPr>
        <p:spPr/>
        <p:txBody>
          <a:bodyPr>
            <a:normAutofit/>
          </a:bodyPr>
          <a:lstStyle/>
          <a:p>
            <a:pPr marL="457200" indent="-457200"/>
            <a:r>
              <a:rPr lang="zh-CN" altLang="en-US" dirty="0" smtClean="0"/>
              <a:t>情理之中  意料之外是常态    问题的情景总是鲜活的。 生活就是取之不竭，用之不尽的源泉</a:t>
            </a:r>
            <a:endParaRPr lang="en-US" altLang="zh-CN" dirty="0" smtClean="0"/>
          </a:p>
          <a:p>
            <a:pPr marL="457200" indent="-457200"/>
            <a:r>
              <a:rPr lang="zh-CN" altLang="en-US" dirty="0" smtClean="0"/>
              <a:t>关于同位语从句的连词</a:t>
            </a:r>
            <a:endParaRPr lang="en-US" altLang="zh-CN" dirty="0" smtClean="0"/>
          </a:p>
          <a:p>
            <a:pPr>
              <a:lnSpc>
                <a:spcPct val="90000"/>
              </a:lnSpc>
              <a:buClrTx/>
              <a:buSzTx/>
              <a:buNone/>
            </a:pPr>
            <a:r>
              <a:rPr lang="zh-CN" altLang="en-US" b="1" dirty="0">
                <a:sym typeface="华文楷体" pitchFamily="2" charset="-122"/>
              </a:rPr>
              <a:t>高中英语课程标准指出；“高中阶段的语法教学，</a:t>
            </a:r>
            <a:r>
              <a:rPr lang="zh-CN" altLang="en-US" b="1" dirty="0" smtClean="0">
                <a:sym typeface="华文楷体" pitchFamily="2" charset="-122"/>
              </a:rPr>
              <a:t>应从语言</a:t>
            </a:r>
            <a:r>
              <a:rPr lang="zh-CN" altLang="en-US" b="1" dirty="0">
                <a:sym typeface="华文楷体" pitchFamily="2" charset="-122"/>
              </a:rPr>
              <a:t>运用的角度出发，</a:t>
            </a:r>
            <a:r>
              <a:rPr lang="zh-CN" altLang="en-US" b="1" u="sng" dirty="0">
                <a:sym typeface="华文楷体" pitchFamily="2" charset="-122"/>
              </a:rPr>
              <a:t>把语言的</a:t>
            </a:r>
            <a:r>
              <a:rPr lang="zh-CN" altLang="en-US" b="1" u="sng" dirty="0">
                <a:solidFill>
                  <a:srgbClr val="FF0000"/>
                </a:solidFill>
                <a:sym typeface="华文楷体" pitchFamily="2" charset="-122"/>
              </a:rPr>
              <a:t>形式、意义和用法</a:t>
            </a:r>
            <a:r>
              <a:rPr lang="zh-CN" altLang="en-US" b="1" u="sng" dirty="0" smtClean="0">
                <a:sym typeface="华文楷体" pitchFamily="2" charset="-122"/>
              </a:rPr>
              <a:t>有机地</a:t>
            </a:r>
            <a:r>
              <a:rPr lang="zh-CN" altLang="en-US" b="1" u="sng" dirty="0">
                <a:sym typeface="华文楷体" pitchFamily="2" charset="-122"/>
              </a:rPr>
              <a:t>结合</a:t>
            </a:r>
            <a:r>
              <a:rPr lang="zh-CN" altLang="en-US" b="1" dirty="0">
                <a:sym typeface="华文楷体" pitchFamily="2" charset="-122"/>
              </a:rPr>
              <a:t>起来。要引导学生在语 境中了解和掌握语法的</a:t>
            </a:r>
            <a:r>
              <a:rPr lang="zh-CN" altLang="en-US" b="1" u="sng" dirty="0" smtClean="0">
                <a:sym typeface="华文楷体" pitchFamily="2" charset="-122"/>
              </a:rPr>
              <a:t>表意</a:t>
            </a:r>
            <a:r>
              <a:rPr lang="zh-CN" altLang="en-US" b="1" u="sng" dirty="0">
                <a:sym typeface="华文楷体" pitchFamily="2" charset="-122"/>
              </a:rPr>
              <a:t>功能</a:t>
            </a:r>
            <a:r>
              <a:rPr lang="zh-CN" altLang="en-US" b="1" dirty="0">
                <a:sym typeface="华文楷体" pitchFamily="2" charset="-122"/>
              </a:rPr>
              <a:t>。”</a:t>
            </a:r>
            <a:endParaRPr lang="en-US" altLang="zh-CN" b="1" dirty="0">
              <a:sym typeface="华文楷体" pitchFamily="2" charset="-122"/>
            </a:endParaRPr>
          </a:p>
          <a:p>
            <a:pPr>
              <a:lnSpc>
                <a:spcPct val="90000"/>
              </a:lnSpc>
              <a:buClrTx/>
              <a:buSzTx/>
              <a:buNone/>
            </a:pPr>
            <a:endParaRPr lang="zh-CN" altLang="en-US" b="1" dirty="0">
              <a:sym typeface="华文楷体" pitchFamily="2" charset="-122"/>
            </a:endParaRPr>
          </a:p>
          <a:p>
            <a:pPr>
              <a:lnSpc>
                <a:spcPct val="90000"/>
              </a:lnSpc>
              <a:buClrTx/>
              <a:buSzTx/>
              <a:buNone/>
            </a:pPr>
            <a:r>
              <a:rPr lang="zh-CN" altLang="en-US" b="1" dirty="0">
                <a:sym typeface="华文楷体" pitchFamily="2" charset="-122"/>
              </a:rPr>
              <a:t>新课程标准提倡的高中语法教学要从用的角度出发。</a:t>
            </a:r>
            <a:r>
              <a:rPr lang="zh-CN" altLang="en-US" b="1" dirty="0" smtClean="0">
                <a:sym typeface="华文楷体" pitchFamily="2" charset="-122"/>
              </a:rPr>
              <a:t>更重要</a:t>
            </a:r>
            <a:r>
              <a:rPr lang="zh-CN" altLang="en-US" b="1" dirty="0">
                <a:sym typeface="华文楷体" pitchFamily="2" charset="-122"/>
              </a:rPr>
              <a:t>的一点是，要发展学生比较强的语法意识。</a:t>
            </a:r>
            <a:r>
              <a:rPr lang="zh-CN" altLang="en-US" b="1" dirty="0" smtClean="0">
                <a:sym typeface="华文楷体" pitchFamily="2" charset="-122"/>
              </a:rPr>
              <a:t>也就是说</a:t>
            </a:r>
            <a:r>
              <a:rPr lang="zh-CN" altLang="en-US" b="1" dirty="0">
                <a:sym typeface="华文楷体" pitchFamily="2" charset="-122"/>
              </a:rPr>
              <a:t>，语法教学不能只局限在语法的范畴内，必须与</a:t>
            </a:r>
            <a:r>
              <a:rPr lang="zh-CN" altLang="en-US" b="1" dirty="0" smtClean="0">
                <a:sym typeface="华文楷体" pitchFamily="2" charset="-122"/>
              </a:rPr>
              <a:t>逻辑思维</a:t>
            </a:r>
            <a:r>
              <a:rPr lang="zh-CN" altLang="en-US" b="1" dirty="0">
                <a:sym typeface="华文楷体" pitchFamily="2" charset="-122"/>
              </a:rPr>
              <a:t>联系起来，与人说话的意识联系起来，与</a:t>
            </a:r>
            <a:r>
              <a:rPr lang="zh-CN" altLang="en-US" b="1" u="sng" dirty="0">
                <a:solidFill>
                  <a:srgbClr val="FF0000"/>
                </a:solidFill>
                <a:sym typeface="华文楷体" pitchFamily="2" charset="-122"/>
              </a:rPr>
              <a:t>篇章语境</a:t>
            </a:r>
            <a:endParaRPr lang="en-US" altLang="zh-CN" b="1" u="sng" dirty="0">
              <a:solidFill>
                <a:srgbClr val="FF0000"/>
              </a:solidFill>
              <a:sym typeface="华文楷体" pitchFamily="2" charset="-122"/>
            </a:endParaRPr>
          </a:p>
          <a:p>
            <a:pPr>
              <a:lnSpc>
                <a:spcPct val="90000"/>
              </a:lnSpc>
              <a:buClrTx/>
              <a:buSzTx/>
              <a:buNone/>
            </a:pPr>
            <a:r>
              <a:rPr lang="zh-CN" altLang="en-US" b="1" dirty="0">
                <a:sym typeface="华文楷体" pitchFamily="2" charset="-122"/>
              </a:rPr>
              <a:t>联系起来，与题材、体裁联系起来</a:t>
            </a:r>
            <a:r>
              <a:rPr lang="en-US" altLang="zh-CN" b="1" dirty="0">
                <a:sym typeface="华文楷体" pitchFamily="2" charset="-122"/>
              </a:rPr>
              <a:t>,</a:t>
            </a:r>
            <a:r>
              <a:rPr lang="zh-CN" altLang="en-US" b="1" dirty="0">
                <a:sym typeface="华文楷体" pitchFamily="2" charset="-122"/>
              </a:rPr>
              <a:t>与词汇的用法联系</a:t>
            </a:r>
            <a:r>
              <a:rPr lang="zh-CN" altLang="en-US" b="1" dirty="0" smtClean="0">
                <a:sym typeface="华文楷体" pitchFamily="2" charset="-122"/>
              </a:rPr>
              <a:t>起来</a:t>
            </a:r>
            <a:r>
              <a:rPr lang="zh-CN" altLang="en-US" b="1" dirty="0">
                <a:sym typeface="华文楷体" pitchFamily="2" charset="-122"/>
              </a:rPr>
              <a:t>，与文化联系起来。</a:t>
            </a:r>
            <a:endParaRPr lang="en-US" altLang="zh-CN" b="1" dirty="0">
              <a:sym typeface="华文楷体" pitchFamily="2" charset="-122"/>
            </a:endParaRPr>
          </a:p>
          <a:p>
            <a:pPr>
              <a:buNone/>
            </a:pPr>
            <a:endParaRPr lang="en-US" altLang="zh-CN" dirty="0" smtClean="0"/>
          </a:p>
          <a:p>
            <a:pPr>
              <a:buNone/>
            </a:pPr>
            <a:endParaRPr lang="zh-CN" altLang="en-US" dirty="0"/>
          </a:p>
        </p:txBody>
      </p:sp>
    </p:spTree>
    <p:extLst>
      <p:ext uri="{BB962C8B-B14F-4D97-AF65-F5344CB8AC3E}">
        <p14:creationId xmlns:p14="http://schemas.microsoft.com/office/powerpoint/2010/main" val="17692504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reeform 2"/>
          <p:cNvSpPr>
            <a:spLocks/>
          </p:cNvSpPr>
          <p:nvPr/>
        </p:nvSpPr>
        <p:spPr bwMode="gray">
          <a:xfrm>
            <a:off x="2305050" y="3235326"/>
            <a:ext cx="9283699" cy="2601912"/>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chemeClr val="hlink">
                  <a:gamma/>
                  <a:shade val="40000"/>
                  <a:invGamma/>
                </a:schemeClr>
              </a:gs>
              <a:gs pos="50000">
                <a:schemeClr val="hlink"/>
              </a:gs>
              <a:gs pos="100000">
                <a:schemeClr val="hlink">
                  <a:gamma/>
                  <a:shade val="40000"/>
                  <a:invGamma/>
                </a:schemeClr>
              </a:gs>
            </a:gsLst>
            <a:lin ang="2700000" scaled="1"/>
          </a:gradFill>
          <a:ln w="9525" cap="flat" cmpd="sng">
            <a:noFill/>
            <a:prstDash val="solid"/>
            <a:round/>
            <a:headEnd/>
            <a:tailEnd/>
          </a:ln>
          <a:effectLst/>
        </p:spPr>
        <p:txBody>
          <a:bodyPr wrap="none" anchor="ctr"/>
          <a:lstStyle/>
          <a:p>
            <a:endParaRPr lang="zh-CN" altLang="en-US"/>
          </a:p>
        </p:txBody>
      </p:sp>
      <p:sp>
        <p:nvSpPr>
          <p:cNvPr id="105476" name="AutoShape 4"/>
          <p:cNvSpPr>
            <a:spLocks noChangeArrowheads="1"/>
          </p:cNvSpPr>
          <p:nvPr/>
        </p:nvSpPr>
        <p:spPr bwMode="gray">
          <a:xfrm>
            <a:off x="3545418" y="2946401"/>
            <a:ext cx="393700" cy="212725"/>
          </a:xfrm>
          <a:prstGeom prst="can">
            <a:avLst>
              <a:gd name="adj" fmla="val 27343"/>
            </a:avLst>
          </a:prstGeom>
          <a:gradFill rotWithShape="1">
            <a:gsLst>
              <a:gs pos="0">
                <a:srgbClr val="008000"/>
              </a:gs>
              <a:gs pos="50000">
                <a:srgbClr val="008000">
                  <a:gamma/>
                  <a:tint val="35686"/>
                  <a:invGamma/>
                </a:srgbClr>
              </a:gs>
              <a:gs pos="100000">
                <a:srgbClr val="008000"/>
              </a:gs>
            </a:gsLst>
            <a:lin ang="0" scaled="1"/>
          </a:gradFill>
          <a:ln w="9525">
            <a:noFill/>
            <a:round/>
            <a:headEnd/>
            <a:tailEnd/>
          </a:ln>
          <a:effectLst/>
        </p:spPr>
        <p:txBody>
          <a:bodyPr wrap="none" anchor="ctr"/>
          <a:lstStyle/>
          <a:p>
            <a:endParaRPr lang="zh-CN" altLang="en-US"/>
          </a:p>
        </p:txBody>
      </p:sp>
      <p:sp>
        <p:nvSpPr>
          <p:cNvPr id="105477" name="AutoShape 5"/>
          <p:cNvSpPr>
            <a:spLocks noChangeArrowheads="1"/>
          </p:cNvSpPr>
          <p:nvPr/>
        </p:nvSpPr>
        <p:spPr bwMode="gray">
          <a:xfrm>
            <a:off x="5010151" y="3298825"/>
            <a:ext cx="533400" cy="342900"/>
          </a:xfrm>
          <a:prstGeom prst="can">
            <a:avLst>
              <a:gd name="adj" fmla="val 25000"/>
            </a:avLst>
          </a:prstGeom>
          <a:gradFill rotWithShape="1">
            <a:gsLst>
              <a:gs pos="0">
                <a:srgbClr val="008000"/>
              </a:gs>
              <a:gs pos="50000">
                <a:srgbClr val="008000">
                  <a:gamma/>
                  <a:tint val="35686"/>
                  <a:invGamma/>
                </a:srgbClr>
              </a:gs>
              <a:gs pos="100000">
                <a:srgbClr val="008000"/>
              </a:gs>
            </a:gsLst>
            <a:lin ang="0" scaled="1"/>
          </a:gradFill>
          <a:ln w="9525">
            <a:noFill/>
            <a:round/>
            <a:headEnd/>
            <a:tailEnd/>
          </a:ln>
          <a:effectLst/>
        </p:spPr>
        <p:txBody>
          <a:bodyPr wrap="none" anchor="ctr"/>
          <a:lstStyle/>
          <a:p>
            <a:endParaRPr lang="zh-CN" altLang="en-US"/>
          </a:p>
        </p:txBody>
      </p:sp>
      <p:sp>
        <p:nvSpPr>
          <p:cNvPr id="105478" name="AutoShape 6"/>
          <p:cNvSpPr>
            <a:spLocks noChangeArrowheads="1"/>
          </p:cNvSpPr>
          <p:nvPr/>
        </p:nvSpPr>
        <p:spPr bwMode="gray">
          <a:xfrm>
            <a:off x="8530167" y="4030663"/>
            <a:ext cx="840317" cy="760412"/>
          </a:xfrm>
          <a:prstGeom prst="can">
            <a:avLst>
              <a:gd name="adj" fmla="val 21411"/>
            </a:avLst>
          </a:prstGeom>
          <a:gradFill rotWithShape="1">
            <a:gsLst>
              <a:gs pos="0">
                <a:srgbClr val="008000"/>
              </a:gs>
              <a:gs pos="50000">
                <a:srgbClr val="008000">
                  <a:gamma/>
                  <a:tint val="35686"/>
                  <a:invGamma/>
                </a:srgbClr>
              </a:gs>
              <a:gs pos="100000">
                <a:srgbClr val="008000"/>
              </a:gs>
            </a:gsLst>
            <a:lin ang="0" scaled="1"/>
          </a:gradFill>
          <a:ln w="9525">
            <a:noFill/>
            <a:round/>
            <a:headEnd/>
            <a:tailEnd/>
          </a:ln>
          <a:effectLst/>
        </p:spPr>
        <p:txBody>
          <a:bodyPr wrap="none" anchor="ctr"/>
          <a:lstStyle/>
          <a:p>
            <a:endParaRPr lang="zh-CN" altLang="en-US"/>
          </a:p>
        </p:txBody>
      </p:sp>
      <p:sp>
        <p:nvSpPr>
          <p:cNvPr id="105479" name="AutoShape 7"/>
          <p:cNvSpPr>
            <a:spLocks noChangeArrowheads="1"/>
          </p:cNvSpPr>
          <p:nvPr/>
        </p:nvSpPr>
        <p:spPr bwMode="gray">
          <a:xfrm>
            <a:off x="6728884" y="3724275"/>
            <a:ext cx="660400" cy="476250"/>
          </a:xfrm>
          <a:prstGeom prst="can">
            <a:avLst>
              <a:gd name="adj" fmla="val 21667"/>
            </a:avLst>
          </a:prstGeom>
          <a:gradFill rotWithShape="1">
            <a:gsLst>
              <a:gs pos="0">
                <a:srgbClr val="008000"/>
              </a:gs>
              <a:gs pos="50000">
                <a:srgbClr val="008000">
                  <a:gamma/>
                  <a:tint val="35686"/>
                  <a:invGamma/>
                </a:srgbClr>
              </a:gs>
              <a:gs pos="100000">
                <a:srgbClr val="008000"/>
              </a:gs>
            </a:gsLst>
            <a:lin ang="0" scaled="1"/>
          </a:gradFill>
          <a:ln w="9525">
            <a:noFill/>
            <a:round/>
            <a:headEnd/>
            <a:tailEnd/>
          </a:ln>
          <a:effectLst/>
        </p:spPr>
        <p:txBody>
          <a:bodyPr wrap="none" anchor="ctr"/>
          <a:lstStyle/>
          <a:p>
            <a:endParaRPr lang="zh-CN" altLang="en-US"/>
          </a:p>
        </p:txBody>
      </p:sp>
      <p:sp>
        <p:nvSpPr>
          <p:cNvPr id="105485" name="Text Box 13"/>
          <p:cNvSpPr txBox="1">
            <a:spLocks noChangeArrowheads="1"/>
          </p:cNvSpPr>
          <p:nvPr/>
        </p:nvSpPr>
        <p:spPr bwMode="gray">
          <a:xfrm>
            <a:off x="67734" y="2960689"/>
            <a:ext cx="3433233" cy="274637"/>
          </a:xfrm>
          <a:prstGeom prst="rect">
            <a:avLst/>
          </a:prstGeom>
          <a:noFill/>
          <a:ln w="9525" algn="ctr">
            <a:noFill/>
            <a:miter lim="800000"/>
            <a:headEnd/>
            <a:tailEnd/>
          </a:ln>
          <a:effectLst/>
        </p:spPr>
        <p:txBody>
          <a:bodyPr>
            <a:spAutoFit/>
          </a:bodyPr>
          <a:lstStyle/>
          <a:p>
            <a:pPr>
              <a:spcBef>
                <a:spcPct val="50000"/>
              </a:spcBef>
            </a:pPr>
            <a:r>
              <a:rPr lang="en-US" altLang="zh-CN" sz="1200" b="1" dirty="0"/>
              <a:t> </a:t>
            </a:r>
          </a:p>
        </p:txBody>
      </p:sp>
      <p:sp>
        <p:nvSpPr>
          <p:cNvPr id="105487" name="Text Box 15"/>
          <p:cNvSpPr txBox="1">
            <a:spLocks noChangeArrowheads="1"/>
          </p:cNvSpPr>
          <p:nvPr/>
        </p:nvSpPr>
        <p:spPr bwMode="gray">
          <a:xfrm>
            <a:off x="1722968" y="4167189"/>
            <a:ext cx="3644900" cy="400110"/>
          </a:xfrm>
          <a:prstGeom prst="rect">
            <a:avLst/>
          </a:prstGeom>
          <a:noFill/>
          <a:ln w="9525" algn="ctr">
            <a:noFill/>
            <a:miter lim="800000"/>
            <a:headEnd/>
            <a:tailEnd/>
          </a:ln>
          <a:effectLst/>
        </p:spPr>
        <p:txBody>
          <a:bodyPr>
            <a:spAutoFit/>
          </a:bodyPr>
          <a:lstStyle/>
          <a:p>
            <a:pPr>
              <a:spcBef>
                <a:spcPct val="50000"/>
              </a:spcBef>
            </a:pPr>
            <a:r>
              <a:rPr lang="en-US" altLang="zh-CN" sz="2000" b="1" dirty="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知识运用聚焦（填空、完形）</a:t>
            </a:r>
            <a:endParaRPr lang="en-US" altLang="zh-CN" sz="2000" b="1" dirty="0">
              <a:latin typeface="黑体" panose="02010609060101010101" pitchFamily="49" charset="-122"/>
              <a:ea typeface="黑体" panose="02010609060101010101" pitchFamily="49" charset="-122"/>
            </a:endParaRPr>
          </a:p>
        </p:txBody>
      </p:sp>
      <p:sp>
        <p:nvSpPr>
          <p:cNvPr id="105488" name="Text Box 16"/>
          <p:cNvSpPr txBox="1">
            <a:spLocks noChangeArrowheads="1"/>
          </p:cNvSpPr>
          <p:nvPr/>
        </p:nvSpPr>
        <p:spPr bwMode="gray">
          <a:xfrm>
            <a:off x="4108451" y="4768850"/>
            <a:ext cx="3644900" cy="461665"/>
          </a:xfrm>
          <a:prstGeom prst="rect">
            <a:avLst/>
          </a:prstGeom>
          <a:noFill/>
          <a:ln w="9525" algn="ctr">
            <a:noFill/>
            <a:miter lim="800000"/>
            <a:headEnd/>
            <a:tailEnd/>
          </a:ln>
          <a:effectLst/>
        </p:spPr>
        <p:txBody>
          <a:bodyPr>
            <a:spAutoFit/>
          </a:bodyPr>
          <a:lstStyle/>
          <a:p>
            <a:pPr>
              <a:spcBef>
                <a:spcPct val="50000"/>
              </a:spcBef>
            </a:pPr>
            <a:r>
              <a:rPr lang="zh-CN" altLang="en-US" sz="2400" b="1" dirty="0" smtClean="0">
                <a:latin typeface="黑体" panose="02010609060101010101" pitchFamily="49" charset="-122"/>
                <a:ea typeface="黑体" panose="02010609060101010101" pitchFamily="49" charset="-122"/>
              </a:rPr>
              <a:t>阅读理解能力聚焦</a:t>
            </a:r>
            <a:endParaRPr lang="en-US" altLang="zh-CN" sz="2400" b="1" dirty="0">
              <a:latin typeface="黑体" panose="02010609060101010101" pitchFamily="49" charset="-122"/>
              <a:ea typeface="黑体" panose="02010609060101010101" pitchFamily="49" charset="-122"/>
            </a:endParaRPr>
          </a:p>
        </p:txBody>
      </p:sp>
      <p:sp>
        <p:nvSpPr>
          <p:cNvPr id="105489" name="Text Box 17"/>
          <p:cNvSpPr txBox="1">
            <a:spLocks noChangeArrowheads="1"/>
          </p:cNvSpPr>
          <p:nvPr/>
        </p:nvSpPr>
        <p:spPr bwMode="gray">
          <a:xfrm>
            <a:off x="5501217" y="5497513"/>
            <a:ext cx="3644900" cy="461665"/>
          </a:xfrm>
          <a:prstGeom prst="rect">
            <a:avLst/>
          </a:prstGeom>
          <a:noFill/>
          <a:ln w="9525" algn="ctr">
            <a:noFill/>
            <a:miter lim="800000"/>
            <a:headEnd/>
            <a:tailEnd/>
          </a:ln>
          <a:effectLst/>
        </p:spPr>
        <p:txBody>
          <a:bodyPr>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zh-CN" altLang="en-US" sz="2400" b="1" dirty="0" smtClean="0">
                <a:latin typeface="黑体" panose="02010609060101010101" pitchFamily="49" charset="-122"/>
                <a:ea typeface="黑体" panose="02010609060101010101" pitchFamily="49" charset="-122"/>
              </a:rPr>
              <a:t>书面表达能力</a:t>
            </a:r>
            <a:endParaRPr lang="en-US" altLang="zh-CN" sz="2400" b="1" dirty="0">
              <a:latin typeface="黑体" panose="02010609060101010101" pitchFamily="49" charset="-122"/>
              <a:ea typeface="黑体" panose="02010609060101010101" pitchFamily="49" charset="-122"/>
            </a:endParaRPr>
          </a:p>
        </p:txBody>
      </p:sp>
      <p:cxnSp>
        <p:nvCxnSpPr>
          <p:cNvPr id="105491" name="AutoShape 19"/>
          <p:cNvCxnSpPr>
            <a:cxnSpLocks noChangeShapeType="1"/>
            <a:stCxn id="105476" idx="3"/>
          </p:cNvCxnSpPr>
          <p:nvPr/>
        </p:nvCxnSpPr>
        <p:spPr bwMode="gray">
          <a:xfrm rot="5400000">
            <a:off x="3059379" y="2823899"/>
            <a:ext cx="347662" cy="1018117"/>
          </a:xfrm>
          <a:prstGeom prst="bentConnector3">
            <a:avLst>
              <a:gd name="adj1" fmla="val 50000"/>
            </a:avLst>
          </a:prstGeom>
          <a:noFill/>
          <a:ln w="9525">
            <a:solidFill>
              <a:srgbClr val="1C1C1C"/>
            </a:solidFill>
            <a:miter lim="800000"/>
            <a:headEnd/>
            <a:tailEnd/>
          </a:ln>
          <a:effectLst/>
        </p:spPr>
      </p:cxnSp>
      <p:cxnSp>
        <p:nvCxnSpPr>
          <p:cNvPr id="105492" name="AutoShape 20"/>
          <p:cNvCxnSpPr>
            <a:cxnSpLocks noChangeShapeType="1"/>
            <a:stCxn id="105477" idx="3"/>
            <a:endCxn id="105487" idx="0"/>
          </p:cNvCxnSpPr>
          <p:nvPr/>
        </p:nvCxnSpPr>
        <p:spPr bwMode="gray">
          <a:xfrm rot="5400000">
            <a:off x="4148403" y="3038741"/>
            <a:ext cx="525464" cy="1731433"/>
          </a:xfrm>
          <a:prstGeom prst="bentConnector3">
            <a:avLst>
              <a:gd name="adj1" fmla="val 50000"/>
            </a:avLst>
          </a:prstGeom>
          <a:noFill/>
          <a:ln w="9525">
            <a:solidFill>
              <a:srgbClr val="1C1C1C"/>
            </a:solidFill>
            <a:miter lim="800000"/>
            <a:headEnd/>
            <a:tailEnd/>
          </a:ln>
          <a:effectLst/>
        </p:spPr>
      </p:cxnSp>
      <p:cxnSp>
        <p:nvCxnSpPr>
          <p:cNvPr id="105493" name="AutoShape 21"/>
          <p:cNvCxnSpPr>
            <a:cxnSpLocks noChangeShapeType="1"/>
            <a:stCxn id="105479" idx="3"/>
            <a:endCxn id="105488" idx="0"/>
          </p:cNvCxnSpPr>
          <p:nvPr/>
        </p:nvCxnSpPr>
        <p:spPr bwMode="gray">
          <a:xfrm rot="5400000">
            <a:off x="6210831" y="3920596"/>
            <a:ext cx="568325" cy="1128183"/>
          </a:xfrm>
          <a:prstGeom prst="bentConnector3">
            <a:avLst>
              <a:gd name="adj1" fmla="val 50000"/>
            </a:avLst>
          </a:prstGeom>
          <a:noFill/>
          <a:ln w="9525">
            <a:solidFill>
              <a:srgbClr val="1C1C1C"/>
            </a:solidFill>
            <a:miter lim="800000"/>
            <a:headEnd/>
            <a:tailEnd/>
          </a:ln>
          <a:effectLst/>
        </p:spPr>
      </p:cxnSp>
      <p:cxnSp>
        <p:nvCxnSpPr>
          <p:cNvPr id="105494" name="AutoShape 22"/>
          <p:cNvCxnSpPr>
            <a:cxnSpLocks noChangeShapeType="1"/>
            <a:stCxn id="105478" idx="3"/>
            <a:endCxn id="105489" idx="0"/>
          </p:cNvCxnSpPr>
          <p:nvPr/>
        </p:nvCxnSpPr>
        <p:spPr bwMode="gray">
          <a:xfrm rot="5400000">
            <a:off x="7783778" y="4330965"/>
            <a:ext cx="706438" cy="1626659"/>
          </a:xfrm>
          <a:prstGeom prst="bentConnector3">
            <a:avLst>
              <a:gd name="adj1" fmla="val 50000"/>
            </a:avLst>
          </a:prstGeom>
          <a:noFill/>
          <a:ln w="9525">
            <a:solidFill>
              <a:srgbClr val="1C1C1C"/>
            </a:solidFill>
            <a:miter lim="800000"/>
            <a:headEnd/>
            <a:tailEnd/>
          </a:ln>
          <a:effectLst/>
        </p:spPr>
      </p:cxnSp>
      <p:sp>
        <p:nvSpPr>
          <p:cNvPr id="105495" name="AutoShape 23"/>
          <p:cNvSpPr>
            <a:spLocks noChangeArrowheads="1"/>
          </p:cNvSpPr>
          <p:nvPr/>
        </p:nvSpPr>
        <p:spPr bwMode="gray">
          <a:xfrm>
            <a:off x="8530167" y="2239964"/>
            <a:ext cx="840317" cy="1927225"/>
          </a:xfrm>
          <a:prstGeom prst="can">
            <a:avLst>
              <a:gd name="adj" fmla="val 27960"/>
            </a:avLst>
          </a:prstGeom>
          <a:gradFill rotWithShape="1">
            <a:gsLst>
              <a:gs pos="0">
                <a:srgbClr val="F0B728"/>
              </a:gs>
              <a:gs pos="50000">
                <a:srgbClr val="F0B728">
                  <a:gamma/>
                  <a:tint val="35686"/>
                  <a:invGamma/>
                </a:srgbClr>
              </a:gs>
              <a:gs pos="100000">
                <a:srgbClr val="F0B728"/>
              </a:gs>
            </a:gsLst>
            <a:lin ang="0" scaled="1"/>
          </a:gradFill>
          <a:ln w="9525">
            <a:noFill/>
            <a:round/>
            <a:headEnd/>
            <a:tailEnd/>
          </a:ln>
          <a:effectLst/>
        </p:spPr>
        <p:txBody>
          <a:bodyPr wrap="none" anchor="ctr"/>
          <a:lstStyle/>
          <a:p>
            <a:endParaRPr lang="zh-CN" altLang="en-US"/>
          </a:p>
        </p:txBody>
      </p:sp>
      <p:sp>
        <p:nvSpPr>
          <p:cNvPr id="105496" name="AutoShape 24"/>
          <p:cNvSpPr>
            <a:spLocks noChangeArrowheads="1"/>
          </p:cNvSpPr>
          <p:nvPr/>
        </p:nvSpPr>
        <p:spPr bwMode="gray">
          <a:xfrm>
            <a:off x="6728884" y="2236789"/>
            <a:ext cx="660400" cy="1597025"/>
          </a:xfrm>
          <a:prstGeom prst="can">
            <a:avLst>
              <a:gd name="adj" fmla="val 27452"/>
            </a:avLst>
          </a:prstGeom>
          <a:gradFill rotWithShape="1">
            <a:gsLst>
              <a:gs pos="0">
                <a:srgbClr val="F0B728"/>
              </a:gs>
              <a:gs pos="50000">
                <a:srgbClr val="F0B728">
                  <a:gamma/>
                  <a:tint val="35686"/>
                  <a:invGamma/>
                </a:srgbClr>
              </a:gs>
              <a:gs pos="100000">
                <a:srgbClr val="F0B728"/>
              </a:gs>
            </a:gsLst>
            <a:lin ang="0" scaled="1"/>
          </a:gradFill>
          <a:ln w="9525">
            <a:noFill/>
            <a:round/>
            <a:headEnd/>
            <a:tailEnd/>
          </a:ln>
          <a:effectLst/>
        </p:spPr>
        <p:txBody>
          <a:bodyPr wrap="none" anchor="ctr"/>
          <a:lstStyle/>
          <a:p>
            <a:endParaRPr lang="zh-CN" altLang="en-US"/>
          </a:p>
        </p:txBody>
      </p:sp>
      <p:sp>
        <p:nvSpPr>
          <p:cNvPr id="105497" name="AutoShape 25"/>
          <p:cNvSpPr>
            <a:spLocks noChangeArrowheads="1"/>
          </p:cNvSpPr>
          <p:nvPr/>
        </p:nvSpPr>
        <p:spPr bwMode="gray">
          <a:xfrm>
            <a:off x="5010151" y="2233614"/>
            <a:ext cx="533400" cy="1169987"/>
          </a:xfrm>
          <a:prstGeom prst="can">
            <a:avLst>
              <a:gd name="adj" fmla="val 28244"/>
            </a:avLst>
          </a:prstGeom>
          <a:gradFill rotWithShape="1">
            <a:gsLst>
              <a:gs pos="0">
                <a:srgbClr val="F0B728"/>
              </a:gs>
              <a:gs pos="50000">
                <a:srgbClr val="F0B728">
                  <a:gamma/>
                  <a:tint val="35686"/>
                  <a:invGamma/>
                </a:srgbClr>
              </a:gs>
              <a:gs pos="100000">
                <a:srgbClr val="F0B728"/>
              </a:gs>
            </a:gsLst>
            <a:lin ang="0" scaled="1"/>
          </a:gradFill>
          <a:ln w="9525">
            <a:noFill/>
            <a:round/>
            <a:headEnd/>
            <a:tailEnd/>
          </a:ln>
          <a:effectLst/>
        </p:spPr>
        <p:txBody>
          <a:bodyPr wrap="none" anchor="ctr"/>
          <a:lstStyle/>
          <a:p>
            <a:endParaRPr lang="zh-CN" altLang="en-US"/>
          </a:p>
        </p:txBody>
      </p:sp>
      <p:sp>
        <p:nvSpPr>
          <p:cNvPr id="105498" name="AutoShape 26"/>
          <p:cNvSpPr>
            <a:spLocks noChangeArrowheads="1"/>
          </p:cNvSpPr>
          <p:nvPr/>
        </p:nvSpPr>
        <p:spPr bwMode="gray">
          <a:xfrm>
            <a:off x="3545418" y="2241551"/>
            <a:ext cx="393700" cy="766763"/>
          </a:xfrm>
          <a:prstGeom prst="can">
            <a:avLst>
              <a:gd name="adj" fmla="val 23708"/>
            </a:avLst>
          </a:prstGeom>
          <a:gradFill rotWithShape="1">
            <a:gsLst>
              <a:gs pos="0">
                <a:srgbClr val="F0B728"/>
              </a:gs>
              <a:gs pos="50000">
                <a:srgbClr val="F0B728">
                  <a:gamma/>
                  <a:tint val="35686"/>
                  <a:invGamma/>
                </a:srgbClr>
              </a:gs>
              <a:gs pos="100000">
                <a:srgbClr val="F0B728"/>
              </a:gs>
            </a:gsLst>
            <a:lin ang="0" scaled="1"/>
          </a:gradFill>
          <a:ln w="9525">
            <a:noFill/>
            <a:round/>
            <a:headEnd/>
            <a:tailEnd/>
          </a:ln>
          <a:effectLst/>
        </p:spPr>
        <p:txBody>
          <a:bodyPr wrap="none" anchor="ctr"/>
          <a:lstStyle/>
          <a:p>
            <a:endParaRPr lang="zh-CN" altLang="en-US"/>
          </a:p>
        </p:txBody>
      </p:sp>
      <p:sp>
        <p:nvSpPr>
          <p:cNvPr id="29" name="标题 1"/>
          <p:cNvSpPr>
            <a:spLocks noGrp="1"/>
          </p:cNvSpPr>
          <p:nvPr>
            <p:ph type="title"/>
          </p:nvPr>
        </p:nvSpPr>
        <p:spPr>
          <a:xfrm>
            <a:off x="648709" y="620688"/>
            <a:ext cx="10868025" cy="562168"/>
          </a:xfrm>
        </p:spPr>
        <p:txBody>
          <a:bodyPr>
            <a:normAutofit fontScale="90000"/>
          </a:bodyPr>
          <a:lstStyle/>
          <a:p>
            <a:r>
              <a:rPr lang="zh-CN" altLang="en-US" dirty="0" smtClean="0">
                <a:latin typeface="黑体" panose="02010609060101010101" pitchFamily="49" charset="-122"/>
                <a:ea typeface="黑体" panose="02010609060101010101" pitchFamily="49" charset="-122"/>
              </a:rPr>
              <a:t>英语学科命题理念：</a:t>
            </a:r>
            <a:r>
              <a:rPr lang="zh-CN" altLang="en-US" dirty="0" smtClean="0">
                <a:effectLst/>
              </a:rPr>
              <a:t>基于</a:t>
            </a:r>
            <a:r>
              <a:rPr lang="zh-CN" altLang="en-US" dirty="0">
                <a:effectLst/>
              </a:rPr>
              <a:t>问题</a:t>
            </a:r>
            <a:r>
              <a:rPr lang="zh-CN" altLang="en-US" dirty="0" smtClean="0">
                <a:effectLst/>
              </a:rPr>
              <a:t>情境  </a:t>
            </a:r>
            <a:r>
              <a:rPr lang="zh-CN" altLang="en-US" dirty="0" smtClean="0">
                <a:effectLst/>
                <a:latin typeface="黑体" panose="02010609060101010101" pitchFamily="49" charset="-122"/>
                <a:ea typeface="黑体" panose="02010609060101010101" pitchFamily="49" charset="-122"/>
              </a:rPr>
              <a:t>考查综合语言运用能力 </a:t>
            </a:r>
            <a:r>
              <a:rPr lang="en-US" altLang="zh-CN" dirty="0" smtClean="0">
                <a:latin typeface="黑体" panose="02010609060101010101" pitchFamily="49" charset="-122"/>
                <a:ea typeface="黑体" panose="02010609060101010101" pitchFamily="49" charset="-122"/>
              </a:rPr>
              <a:t/>
            </a:r>
            <a:br>
              <a:rPr lang="en-US" altLang="zh-CN" dirty="0" smtClean="0">
                <a:latin typeface="黑体" panose="02010609060101010101" pitchFamily="49" charset="-122"/>
                <a:ea typeface="黑体" panose="02010609060101010101" pitchFamily="49" charset="-122"/>
              </a:rPr>
            </a:br>
            <a:endParaRPr lang="zh-CN" altLang="en-US" dirty="0">
              <a:latin typeface="黑体" panose="02010609060101010101" pitchFamily="49" charset="-122"/>
              <a:ea typeface="黑体" panose="02010609060101010101" pitchFamily="49" charset="-122"/>
            </a:endParaRPr>
          </a:p>
        </p:txBody>
      </p:sp>
      <p:sp>
        <p:nvSpPr>
          <p:cNvPr id="2" name="TextBox 1"/>
          <p:cNvSpPr txBox="1"/>
          <p:nvPr/>
        </p:nvSpPr>
        <p:spPr>
          <a:xfrm>
            <a:off x="648709" y="5144294"/>
            <a:ext cx="3459742" cy="461665"/>
          </a:xfrm>
          <a:prstGeom prst="rect">
            <a:avLst/>
          </a:prstGeom>
          <a:no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侧重考查阅读能力！！！</a:t>
            </a:r>
            <a:endParaRPr lang="zh-CN" altLang="en-US" sz="2400" dirty="0">
              <a:latin typeface="黑体" panose="02010609060101010101" pitchFamily="49" charset="-122"/>
              <a:ea typeface="黑体" panose="02010609060101010101" pitchFamily="49" charset="-122"/>
            </a:endParaRPr>
          </a:p>
        </p:txBody>
      </p:sp>
      <p:sp>
        <p:nvSpPr>
          <p:cNvPr id="4" name="TextBox 3"/>
          <p:cNvSpPr txBox="1"/>
          <p:nvPr/>
        </p:nvSpPr>
        <p:spPr>
          <a:xfrm>
            <a:off x="648709" y="980728"/>
            <a:ext cx="10940040" cy="830997"/>
          </a:xfrm>
          <a:prstGeom prst="rect">
            <a:avLst/>
          </a:prstGeom>
          <a:noFill/>
        </p:spPr>
        <p:txBody>
          <a:bodyPr wrap="square" rtlCol="0">
            <a:spAutoFit/>
          </a:bodyPr>
          <a:lstStyle/>
          <a:p>
            <a:r>
              <a:rPr lang="zh-CN" altLang="en-US" sz="2400" dirty="0" smtClean="0"/>
              <a:t>程晓堂：核心素养的关键点是解决问题的能力，核心素养是在解决问题的过程中培养的。因此，核心素养的测评也应该强调问题和情景。</a:t>
            </a:r>
            <a:endParaRPr lang="zh-CN" altLang="en-US" sz="2400" dirty="0"/>
          </a:p>
        </p:txBody>
      </p:sp>
      <p:sp>
        <p:nvSpPr>
          <p:cNvPr id="11" name="TextBox 10"/>
          <p:cNvSpPr txBox="1"/>
          <p:nvPr/>
        </p:nvSpPr>
        <p:spPr>
          <a:xfrm>
            <a:off x="648709" y="3384739"/>
            <a:ext cx="2003434" cy="400110"/>
          </a:xfrm>
          <a:prstGeom prst="rect">
            <a:avLst/>
          </a:prstGeom>
          <a:noFill/>
        </p:spPr>
        <p:txBody>
          <a:bodyPr wrap="square" rtlCol="0">
            <a:spAutoFit/>
          </a:bodyPr>
          <a:lstStyle/>
          <a:p>
            <a:r>
              <a:rPr lang="zh-CN" altLang="en-US" sz="2000" b="1" dirty="0" smtClean="0">
                <a:solidFill>
                  <a:schemeClr val="tx1">
                    <a:lumMod val="95000"/>
                    <a:lumOff val="5000"/>
                  </a:schemeClr>
                </a:solidFill>
              </a:rPr>
              <a:t>听（说）的能力</a:t>
            </a:r>
            <a:endParaRPr lang="zh-CN" altLang="en-US" sz="2000" b="1" dirty="0">
              <a:solidFill>
                <a:schemeClr val="tx1">
                  <a:lumMod val="95000"/>
                  <a:lumOff val="5000"/>
                </a:schemeClr>
              </a:solidFill>
            </a:endParaRPr>
          </a:p>
        </p:txBody>
      </p:sp>
    </p:spTree>
    <p:extLst>
      <p:ext uri="{BB962C8B-B14F-4D97-AF65-F5344CB8AC3E}">
        <p14:creationId xmlns:p14="http://schemas.microsoft.com/office/powerpoint/2010/main" val="254834387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chemeClr val="accent1">
                    <a:lumMod val="75000"/>
                  </a:schemeClr>
                </a:solidFill>
              </a:rPr>
              <a:t>语法 </a:t>
            </a:r>
            <a:endParaRPr lang="zh-CN" altLang="en-US" sz="3200" dirty="0"/>
          </a:p>
        </p:txBody>
      </p:sp>
      <p:sp>
        <p:nvSpPr>
          <p:cNvPr id="3" name="内容占位符 2"/>
          <p:cNvSpPr>
            <a:spLocks noGrp="1"/>
          </p:cNvSpPr>
          <p:nvPr>
            <p:ph sz="quarter" idx="1"/>
          </p:nvPr>
        </p:nvSpPr>
        <p:spPr/>
        <p:txBody>
          <a:bodyPr>
            <a:normAutofit/>
          </a:bodyPr>
          <a:lstStyle/>
          <a:p>
            <a:pPr>
              <a:buNone/>
            </a:pPr>
            <a:r>
              <a:rPr lang="zh-CN" altLang="en-US" sz="3200" b="1" dirty="0">
                <a:solidFill>
                  <a:schemeClr val="accent1">
                    <a:lumMod val="75000"/>
                  </a:schemeClr>
                </a:solidFill>
              </a:rPr>
              <a:t>词法</a:t>
            </a:r>
            <a:r>
              <a:rPr lang="en-US" altLang="zh-CN" sz="3200" b="1" dirty="0">
                <a:solidFill>
                  <a:schemeClr val="accent1">
                    <a:lumMod val="75000"/>
                  </a:schemeClr>
                </a:solidFill>
              </a:rPr>
              <a:t>10</a:t>
            </a:r>
            <a:r>
              <a:rPr lang="zh-CN" altLang="en-US" sz="3200" b="1" dirty="0">
                <a:solidFill>
                  <a:schemeClr val="accent1">
                    <a:lumMod val="75000"/>
                  </a:schemeClr>
                </a:solidFill>
              </a:rPr>
              <a:t>项</a:t>
            </a:r>
            <a:r>
              <a:rPr lang="en-US" altLang="zh-CN" sz="3200" b="1" dirty="0">
                <a:solidFill>
                  <a:schemeClr val="accent1">
                    <a:lumMod val="75000"/>
                  </a:schemeClr>
                </a:solidFill>
              </a:rPr>
              <a:t>+</a:t>
            </a:r>
            <a:r>
              <a:rPr lang="zh-CN" altLang="en-US" sz="3200" b="1" dirty="0">
                <a:solidFill>
                  <a:schemeClr val="accent1">
                    <a:lumMod val="75000"/>
                  </a:schemeClr>
                </a:solidFill>
              </a:rPr>
              <a:t>句法</a:t>
            </a:r>
            <a:r>
              <a:rPr lang="en-US" altLang="zh-CN" sz="3200" b="1" dirty="0">
                <a:solidFill>
                  <a:schemeClr val="accent1">
                    <a:lumMod val="75000"/>
                  </a:schemeClr>
                </a:solidFill>
              </a:rPr>
              <a:t>10</a:t>
            </a:r>
            <a:r>
              <a:rPr lang="zh-CN" altLang="en-US" sz="3200" b="1" dirty="0">
                <a:solidFill>
                  <a:schemeClr val="accent1">
                    <a:lumMod val="75000"/>
                  </a:schemeClr>
                </a:solidFill>
              </a:rPr>
              <a:t>项（</a:t>
            </a:r>
            <a:r>
              <a:rPr lang="en-US" altLang="zh-CN" sz="3200" b="1" dirty="0">
                <a:solidFill>
                  <a:schemeClr val="accent1">
                    <a:lumMod val="75000"/>
                  </a:schemeClr>
                </a:solidFill>
              </a:rPr>
              <a:t>4</a:t>
            </a:r>
            <a:r>
              <a:rPr lang="zh-CN" altLang="en-US" sz="3200" b="1" dirty="0">
                <a:solidFill>
                  <a:schemeClr val="accent1">
                    <a:lumMod val="75000"/>
                  </a:schemeClr>
                </a:solidFill>
              </a:rPr>
              <a:t>）</a:t>
            </a:r>
            <a:r>
              <a:rPr lang="en-US" altLang="zh-CN" sz="3200" b="1" dirty="0">
                <a:solidFill>
                  <a:schemeClr val="accent1">
                    <a:lumMod val="75000"/>
                  </a:schemeClr>
                </a:solidFill>
              </a:rPr>
              <a:t>+ </a:t>
            </a:r>
            <a:r>
              <a:rPr lang="zh-CN" altLang="en-US" sz="3200" b="1" dirty="0">
                <a:solidFill>
                  <a:schemeClr val="accent1">
                    <a:lumMod val="75000"/>
                  </a:schemeClr>
                </a:solidFill>
              </a:rPr>
              <a:t>构词法</a:t>
            </a:r>
            <a:endParaRPr lang="zh-CN" alt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3" y="2084851"/>
            <a:ext cx="4128459" cy="393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893" y="2276872"/>
            <a:ext cx="3869531"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68972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9456" y="452670"/>
            <a:ext cx="10363200" cy="466063"/>
          </a:xfrm>
        </p:spPr>
        <p:txBody>
          <a:bodyPr>
            <a:noAutofit/>
          </a:bodyPr>
          <a:lstStyle/>
          <a:p>
            <a:r>
              <a:rPr lang="zh-CN" altLang="en-US" sz="3200" dirty="0">
                <a:solidFill>
                  <a:schemeClr val="accent1">
                    <a:lumMod val="75000"/>
                  </a:schemeClr>
                </a:solidFill>
              </a:rPr>
              <a:t>语法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445" y="1028733"/>
            <a:ext cx="2592288" cy="499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245" y="1220755"/>
            <a:ext cx="3606768" cy="480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0720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9456" y="452670"/>
            <a:ext cx="10363200" cy="466063"/>
          </a:xfrm>
        </p:spPr>
        <p:txBody>
          <a:bodyPr>
            <a:noAutofit/>
          </a:bodyPr>
          <a:lstStyle/>
          <a:p>
            <a:r>
              <a:rPr lang="zh-CN" altLang="en-US" sz="3200" dirty="0"/>
              <a:t>语法 </a:t>
            </a:r>
          </a:p>
        </p:txBody>
      </p:sp>
      <p:sp>
        <p:nvSpPr>
          <p:cNvPr id="3" name="TextBox 2"/>
          <p:cNvSpPr txBox="1"/>
          <p:nvPr/>
        </p:nvSpPr>
        <p:spPr>
          <a:xfrm>
            <a:off x="1196788" y="836713"/>
            <a:ext cx="8315320" cy="5709251"/>
          </a:xfrm>
          <a:prstGeom prst="rect">
            <a:avLst/>
          </a:prstGeom>
          <a:noFill/>
        </p:spPr>
        <p:txBody>
          <a:bodyPr wrap="square" lIns="121917" tIns="60958" rIns="121917" bIns="60958" rtlCol="0">
            <a:spAutoFit/>
          </a:bodyPr>
          <a:lstStyle/>
          <a:p>
            <a:r>
              <a:rPr lang="zh-CN" altLang="en-US" sz="2100" b="1" dirty="0">
                <a:latin typeface="微软雅黑" panose="020B0503020204020204" pitchFamily="34" charset="-122"/>
                <a:ea typeface="微软雅黑" panose="020B0503020204020204" pitchFamily="34" charset="-122"/>
              </a:rPr>
              <a:t>三、句法</a:t>
            </a:r>
            <a:endParaRPr lang="en-US" altLang="zh-CN" sz="2100" b="1" dirty="0">
              <a:latin typeface="微软雅黑" panose="020B0503020204020204" pitchFamily="34" charset="-122"/>
              <a:ea typeface="微软雅黑" panose="020B0503020204020204" pitchFamily="34" charset="-122"/>
            </a:endParaRPr>
          </a:p>
          <a:p>
            <a:pPr marL="457189" indent="-457189">
              <a:buAutoNum type="arabicPeriod"/>
            </a:pPr>
            <a:r>
              <a:rPr lang="zh-CN" altLang="en-US" sz="1900" b="1" dirty="0">
                <a:latin typeface="微软雅黑" panose="020B0503020204020204" pitchFamily="34" charset="-122"/>
                <a:ea typeface="微软雅黑" panose="020B0503020204020204" pitchFamily="34" charset="-122"/>
              </a:rPr>
              <a:t>句子种类</a:t>
            </a:r>
            <a:endParaRPr lang="en-US" altLang="zh-CN" sz="1900" b="1" dirty="0">
              <a:latin typeface="微软雅黑" panose="020B0503020204020204" pitchFamily="34" charset="-122"/>
              <a:ea typeface="微软雅黑" panose="020B0503020204020204" pitchFamily="34" charset="-122"/>
            </a:endParaRPr>
          </a:p>
          <a:p>
            <a:r>
              <a:rPr lang="zh-CN" altLang="en-US" sz="1900" b="1" dirty="0">
                <a:latin typeface="微软雅黑" panose="020B0503020204020204" pitchFamily="34" charset="-122"/>
                <a:ea typeface="微软雅黑" panose="020B0503020204020204" pitchFamily="34" charset="-122"/>
              </a:rPr>
              <a:t>      （</a:t>
            </a: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）陈述句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2</a:t>
            </a:r>
            <a:r>
              <a:rPr lang="zh-CN" altLang="en-US" sz="1900" b="1" dirty="0">
                <a:latin typeface="微软雅黑" panose="020B0503020204020204" pitchFamily="34" charset="-122"/>
                <a:ea typeface="微软雅黑" panose="020B0503020204020204" pitchFamily="34" charset="-122"/>
              </a:rPr>
              <a:t>）疑问句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3</a:t>
            </a:r>
            <a:r>
              <a:rPr lang="zh-CN" altLang="en-US" sz="1900" b="1" dirty="0">
                <a:latin typeface="微软雅黑" panose="020B0503020204020204" pitchFamily="34" charset="-122"/>
                <a:ea typeface="微软雅黑" panose="020B0503020204020204" pitchFamily="34" charset="-122"/>
              </a:rPr>
              <a:t>）祈使句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4</a:t>
            </a:r>
            <a:r>
              <a:rPr lang="zh-CN" altLang="en-US" sz="1900" b="1" dirty="0">
                <a:latin typeface="微软雅黑" panose="020B0503020204020204" pitchFamily="34" charset="-122"/>
                <a:ea typeface="微软雅黑" panose="020B0503020204020204" pitchFamily="34" charset="-122"/>
              </a:rPr>
              <a:t>）感叹句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2. </a:t>
            </a:r>
            <a:r>
              <a:rPr lang="zh-CN" altLang="en-US" sz="1900" b="1" dirty="0">
                <a:latin typeface="微软雅黑" panose="020B0503020204020204" pitchFamily="34" charset="-122"/>
                <a:ea typeface="微软雅黑" panose="020B0503020204020204" pitchFamily="34" charset="-122"/>
              </a:rPr>
              <a:t>句子成分</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主、谓、表、宾、定</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状、补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3. </a:t>
            </a:r>
            <a:r>
              <a:rPr lang="zh-CN" altLang="en-US" sz="1900" b="1" dirty="0">
                <a:latin typeface="微软雅黑" panose="020B0503020204020204" pitchFamily="34" charset="-122"/>
                <a:ea typeface="微软雅黑" panose="020B0503020204020204" pitchFamily="34" charset="-122"/>
              </a:rPr>
              <a:t>简单句的基本句型</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4. </a:t>
            </a:r>
            <a:r>
              <a:rPr lang="zh-CN" altLang="en-US" sz="1900" b="1" dirty="0">
                <a:latin typeface="微软雅黑" panose="020B0503020204020204" pitchFamily="34" charset="-122"/>
                <a:ea typeface="微软雅黑" panose="020B0503020204020204" pitchFamily="34" charset="-122"/>
              </a:rPr>
              <a:t>主谓一致</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5. </a:t>
            </a:r>
            <a:r>
              <a:rPr lang="zh-CN" altLang="en-US" sz="1900" b="1" dirty="0">
                <a:latin typeface="微软雅黑" panose="020B0503020204020204" pitchFamily="34" charset="-122"/>
                <a:ea typeface="微软雅黑" panose="020B0503020204020204" pitchFamily="34" charset="-122"/>
              </a:rPr>
              <a:t>并列复合句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6. </a:t>
            </a:r>
            <a:r>
              <a:rPr lang="zh-CN" altLang="en-US" sz="1900" b="1" dirty="0">
                <a:latin typeface="微软雅黑" panose="020B0503020204020204" pitchFamily="34" charset="-122"/>
                <a:ea typeface="微软雅黑" panose="020B0503020204020204" pitchFamily="34" charset="-122"/>
              </a:rPr>
              <a:t>主从复合句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宾语从句</a:t>
            </a:r>
            <a:endParaRPr lang="en-US" altLang="zh-CN" sz="1900" b="1" dirty="0">
              <a:latin typeface="微软雅黑" panose="020B0503020204020204" pitchFamily="34" charset="-122"/>
              <a:ea typeface="微软雅黑" panose="020B0503020204020204" pitchFamily="34" charset="-122"/>
            </a:endParaRPr>
          </a:p>
          <a:p>
            <a:r>
              <a:rPr lang="zh-CN" altLang="en-US" sz="1900" b="1" dirty="0">
                <a:latin typeface="微软雅黑" panose="020B0503020204020204" pitchFamily="34" charset="-122"/>
                <a:ea typeface="微软雅黑" panose="020B0503020204020204" pitchFamily="34" charset="-122"/>
              </a:rPr>
              <a:t>    状语从句</a:t>
            </a:r>
            <a:endParaRPr lang="en-US" altLang="zh-CN" sz="1900" b="1" dirty="0">
              <a:latin typeface="微软雅黑" panose="020B0503020204020204" pitchFamily="34" charset="-122"/>
              <a:ea typeface="微软雅黑" panose="020B0503020204020204" pitchFamily="34" charset="-122"/>
            </a:endParaRPr>
          </a:p>
          <a:p>
            <a:r>
              <a:rPr lang="zh-CN" altLang="en-US" sz="1900" b="1" dirty="0">
                <a:latin typeface="微软雅黑" panose="020B0503020204020204" pitchFamily="34" charset="-122"/>
                <a:ea typeface="微软雅黑" panose="020B0503020204020204" pitchFamily="34" charset="-122"/>
              </a:rPr>
              <a:t>    定语从句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主语从句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表语从句</a:t>
            </a:r>
            <a:endParaRPr lang="en-US" altLang="zh-CN" sz="1900" b="1" dirty="0">
              <a:latin typeface="微软雅黑" panose="020B0503020204020204" pitchFamily="34" charset="-122"/>
              <a:ea typeface="微软雅黑" panose="020B0503020204020204" pitchFamily="34" charset="-122"/>
            </a:endParaRPr>
          </a:p>
          <a:p>
            <a:r>
              <a:rPr lang="en-US" altLang="zh-CN" sz="1900" b="1" dirty="0">
                <a:latin typeface="微软雅黑" panose="020B0503020204020204" pitchFamily="34" charset="-122"/>
                <a:ea typeface="微软雅黑" panose="020B0503020204020204" pitchFamily="34" charset="-122"/>
              </a:rPr>
              <a:t>    </a:t>
            </a:r>
            <a:r>
              <a:rPr lang="zh-CN" altLang="en-US" sz="1900" b="1" dirty="0">
                <a:latin typeface="微软雅黑" panose="020B0503020204020204" pitchFamily="34" charset="-122"/>
                <a:ea typeface="微软雅黑" panose="020B0503020204020204" pitchFamily="34" charset="-122"/>
              </a:rPr>
              <a:t>同位语从句</a:t>
            </a:r>
            <a:endParaRPr lang="en-US" altLang="zh-CN" sz="19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5186262" y="1090538"/>
            <a:ext cx="2842711" cy="2015932"/>
          </a:xfrm>
          <a:prstGeom prst="rect">
            <a:avLst/>
          </a:prstGeom>
          <a:noFill/>
        </p:spPr>
        <p:txBody>
          <a:bodyPr wrap="square" lIns="121917" tIns="60958" rIns="121917" bIns="60958" rtlCol="0">
            <a:spAutoFit/>
          </a:bodyPr>
          <a:lstStyle/>
          <a:p>
            <a:r>
              <a:rPr lang="en-US" altLang="zh-CN" sz="2100" b="1" dirty="0">
                <a:latin typeface="微软雅黑" panose="020B0503020204020204" pitchFamily="34" charset="-122"/>
                <a:ea typeface="微软雅黑" panose="020B0503020204020204" pitchFamily="34" charset="-122"/>
              </a:rPr>
              <a:t>7. </a:t>
            </a:r>
            <a:r>
              <a:rPr lang="zh-CN" altLang="en-US" sz="2100" b="1" dirty="0">
                <a:latin typeface="微软雅黑" panose="020B0503020204020204" pitchFamily="34" charset="-122"/>
                <a:ea typeface="微软雅黑" panose="020B0503020204020204" pitchFamily="34" charset="-122"/>
              </a:rPr>
              <a:t>间接引语</a:t>
            </a:r>
            <a:endParaRPr lang="en-US" altLang="zh-CN" sz="2100" b="1" dirty="0">
              <a:latin typeface="微软雅黑" panose="020B0503020204020204" pitchFamily="34" charset="-122"/>
              <a:ea typeface="微软雅黑" panose="020B0503020204020204" pitchFamily="34" charset="-122"/>
            </a:endParaRPr>
          </a:p>
          <a:p>
            <a:r>
              <a:rPr lang="en-US" altLang="zh-CN" sz="2100" b="1" dirty="0">
                <a:latin typeface="微软雅黑" panose="020B0503020204020204" pitchFamily="34" charset="-122"/>
                <a:ea typeface="微软雅黑" panose="020B0503020204020204" pitchFamily="34" charset="-122"/>
              </a:rPr>
              <a:t>8. </a:t>
            </a:r>
            <a:r>
              <a:rPr lang="zh-CN" altLang="en-US" sz="2100" b="1" dirty="0">
                <a:latin typeface="微软雅黑" panose="020B0503020204020204" pitchFamily="34" charset="-122"/>
                <a:ea typeface="微软雅黑" panose="020B0503020204020204" pitchFamily="34" charset="-122"/>
              </a:rPr>
              <a:t>省略</a:t>
            </a:r>
            <a:endParaRPr lang="en-US" altLang="zh-CN" sz="2100" b="1" dirty="0">
              <a:latin typeface="微软雅黑" panose="020B0503020204020204" pitchFamily="34" charset="-122"/>
              <a:ea typeface="微软雅黑" panose="020B0503020204020204" pitchFamily="34" charset="-122"/>
            </a:endParaRPr>
          </a:p>
          <a:p>
            <a:r>
              <a:rPr lang="en-US" altLang="zh-CN" sz="2100" b="1" dirty="0">
                <a:latin typeface="微软雅黑" panose="020B0503020204020204" pitchFamily="34" charset="-122"/>
                <a:ea typeface="微软雅黑" panose="020B0503020204020204" pitchFamily="34" charset="-122"/>
              </a:rPr>
              <a:t>9. </a:t>
            </a:r>
            <a:r>
              <a:rPr lang="zh-CN" altLang="en-US" sz="2100" b="1" dirty="0">
                <a:latin typeface="微软雅黑" panose="020B0503020204020204" pitchFamily="34" charset="-122"/>
                <a:ea typeface="微软雅黑" panose="020B0503020204020204" pitchFamily="34" charset="-122"/>
              </a:rPr>
              <a:t>倒装</a:t>
            </a:r>
            <a:endParaRPr lang="en-US" altLang="zh-CN" sz="2100" b="1" dirty="0">
              <a:latin typeface="微软雅黑" panose="020B0503020204020204" pitchFamily="34" charset="-122"/>
              <a:ea typeface="微软雅黑" panose="020B0503020204020204" pitchFamily="34" charset="-122"/>
            </a:endParaRPr>
          </a:p>
          <a:p>
            <a:r>
              <a:rPr lang="en-US" altLang="zh-CN" sz="2100" b="1" dirty="0">
                <a:latin typeface="微软雅黑" panose="020B0503020204020204" pitchFamily="34" charset="-122"/>
                <a:ea typeface="微软雅黑" panose="020B0503020204020204" pitchFamily="34" charset="-122"/>
              </a:rPr>
              <a:t>10. </a:t>
            </a:r>
            <a:r>
              <a:rPr lang="zh-CN" altLang="en-US" sz="2100" b="1" dirty="0">
                <a:latin typeface="微软雅黑" panose="020B0503020204020204" pitchFamily="34" charset="-122"/>
                <a:ea typeface="微软雅黑" panose="020B0503020204020204" pitchFamily="34" charset="-122"/>
              </a:rPr>
              <a:t>强调</a:t>
            </a:r>
            <a:endParaRPr lang="en-US" altLang="zh-CN" sz="2100" b="1" dirty="0">
              <a:latin typeface="微软雅黑" panose="020B0503020204020204" pitchFamily="34" charset="-122"/>
              <a:ea typeface="微软雅黑" panose="020B0503020204020204" pitchFamily="34" charset="-122"/>
            </a:endParaRPr>
          </a:p>
          <a:p>
            <a:r>
              <a:rPr lang="en-US" altLang="zh-CN" sz="2100" b="1" dirty="0">
                <a:latin typeface="微软雅黑" panose="020B0503020204020204" pitchFamily="34" charset="-122"/>
                <a:ea typeface="微软雅黑" panose="020B0503020204020204" pitchFamily="34" charset="-122"/>
              </a:rPr>
              <a:t>11. </a:t>
            </a:r>
            <a:r>
              <a:rPr lang="zh-CN" altLang="en-US" sz="2100" b="1" dirty="0">
                <a:latin typeface="微软雅黑" panose="020B0503020204020204" pitchFamily="34" charset="-122"/>
                <a:ea typeface="微软雅黑" panose="020B0503020204020204" pitchFamily="34" charset="-122"/>
              </a:rPr>
              <a:t>虚拟语气</a:t>
            </a:r>
            <a:endParaRPr lang="en-US" altLang="zh-CN" sz="2100" b="1" dirty="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8582613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卷</a:t>
            </a:r>
            <a:r>
              <a:rPr lang="en-US" altLang="zh-CN" dirty="0" smtClean="0"/>
              <a:t>I</a:t>
            </a:r>
            <a:r>
              <a:rPr lang="zh-CN" altLang="en-US" dirty="0" smtClean="0"/>
              <a:t>　</a:t>
            </a:r>
            <a:r>
              <a:rPr lang="zh-CN" altLang="zh-CN" dirty="0" smtClean="0"/>
              <a:t>第二</a:t>
            </a:r>
            <a:r>
              <a:rPr lang="zh-CN" altLang="zh-CN" dirty="0"/>
              <a:t>节</a:t>
            </a:r>
            <a:r>
              <a:rPr lang="en-US" altLang="zh-CN" dirty="0"/>
              <a:t>  </a:t>
            </a:r>
            <a:r>
              <a:rPr lang="zh-CN" altLang="zh-CN" dirty="0"/>
              <a:t>书面表达（满分</a:t>
            </a:r>
            <a:r>
              <a:rPr lang="en-US" altLang="zh-CN" dirty="0"/>
              <a:t>25</a:t>
            </a:r>
            <a:r>
              <a:rPr lang="zh-CN" altLang="zh-CN" dirty="0"/>
              <a:t>分</a:t>
            </a:r>
            <a:r>
              <a:rPr lang="zh-CN" altLang="zh-CN" dirty="0" smtClean="0"/>
              <a:t>）</a:t>
            </a:r>
            <a:endParaRPr lang="zh-CN" altLang="en-US" dirty="0"/>
          </a:p>
        </p:txBody>
      </p:sp>
      <p:sp>
        <p:nvSpPr>
          <p:cNvPr id="3" name="内容占位符 2"/>
          <p:cNvSpPr>
            <a:spLocks noGrp="1"/>
          </p:cNvSpPr>
          <p:nvPr>
            <p:ph idx="1"/>
          </p:nvPr>
        </p:nvSpPr>
        <p:spPr/>
        <p:txBody>
          <a:bodyPr>
            <a:normAutofit lnSpcReduction="10000"/>
          </a:bodyPr>
          <a:lstStyle/>
          <a:p>
            <a:pPr>
              <a:buNone/>
            </a:pPr>
            <a:r>
              <a:rPr lang="zh-CN" altLang="zh-CN" dirty="0" smtClean="0"/>
              <a:t>假定</a:t>
            </a:r>
            <a:r>
              <a:rPr lang="zh-CN" altLang="zh-CN" dirty="0"/>
              <a:t>你是李华，暑假在伦敦学习，得知当地美术馆要举办中国画展。请写一封信申请做志愿者，内容包括：</a:t>
            </a:r>
          </a:p>
          <a:p>
            <a:pPr>
              <a:buNone/>
            </a:pPr>
            <a:r>
              <a:rPr lang="zh-CN" altLang="zh-CN" dirty="0"/>
              <a:t>1．写信目的：</a:t>
            </a:r>
          </a:p>
          <a:p>
            <a:pPr>
              <a:buNone/>
            </a:pPr>
            <a:r>
              <a:rPr lang="zh-CN" altLang="zh-CN" dirty="0"/>
              <a:t>2．个人优势：</a:t>
            </a:r>
          </a:p>
          <a:p>
            <a:pPr>
              <a:buNone/>
            </a:pPr>
            <a:r>
              <a:rPr lang="zh-CN" altLang="zh-CN" dirty="0"/>
              <a:t>3．能做的事情。</a:t>
            </a:r>
          </a:p>
          <a:p>
            <a:pPr>
              <a:buNone/>
            </a:pPr>
            <a:r>
              <a:rPr lang="zh-CN" altLang="zh-CN" dirty="0"/>
              <a:t>注意：</a:t>
            </a:r>
          </a:p>
          <a:p>
            <a:pPr>
              <a:buNone/>
            </a:pPr>
            <a:r>
              <a:rPr lang="zh-CN" altLang="zh-CN" dirty="0"/>
              <a:t>1．词数100左右；</a:t>
            </a:r>
          </a:p>
          <a:p>
            <a:pPr>
              <a:buNone/>
            </a:pPr>
            <a:r>
              <a:rPr lang="zh-CN" altLang="zh-CN" dirty="0"/>
              <a:t>2．可以适当增加细节</a:t>
            </a:r>
            <a:r>
              <a:rPr lang="zh-CN" altLang="zh-CN" dirty="0" smtClean="0"/>
              <a:t>，</a:t>
            </a:r>
            <a:endParaRPr lang="en-US" altLang="zh-CN" dirty="0" smtClean="0"/>
          </a:p>
          <a:p>
            <a:pPr>
              <a:buNone/>
            </a:pPr>
            <a:r>
              <a:rPr lang="zh-CN" altLang="en-US" dirty="0"/>
              <a:t>　　</a:t>
            </a:r>
            <a:r>
              <a:rPr lang="zh-CN" altLang="zh-CN" dirty="0" smtClean="0"/>
              <a:t>以</a:t>
            </a:r>
            <a:r>
              <a:rPr lang="zh-CN" altLang="zh-CN" dirty="0"/>
              <a:t>使行文连贯；</a:t>
            </a:r>
          </a:p>
          <a:p>
            <a:pPr>
              <a:buNone/>
            </a:pPr>
            <a:r>
              <a:rPr lang="zh-CN" altLang="zh-CN" dirty="0"/>
              <a:t>3．结束语已为你写好。</a:t>
            </a:r>
          </a:p>
          <a:p>
            <a:endParaRPr lang="zh-CN" altLang="zh-CN" dirty="0"/>
          </a:p>
          <a:p>
            <a:pPr>
              <a:buNone/>
            </a:pPr>
            <a:endParaRPr lang="zh-CN" altLang="en-US" dirty="0"/>
          </a:p>
        </p:txBody>
      </p:sp>
      <p:sp>
        <p:nvSpPr>
          <p:cNvPr id="6" name="TextBox 5"/>
          <p:cNvSpPr txBox="1"/>
          <p:nvPr/>
        </p:nvSpPr>
        <p:spPr>
          <a:xfrm>
            <a:off x="4308248" y="2387788"/>
            <a:ext cx="6828311" cy="830997"/>
          </a:xfrm>
          <a:prstGeom prst="rect">
            <a:avLst/>
          </a:prstGeom>
          <a:noFill/>
          <a:ln>
            <a:solidFill>
              <a:srgbClr val="0070C0"/>
            </a:solidFill>
          </a:ln>
        </p:spPr>
        <p:txBody>
          <a:bodyPr wrap="square" rtlCol="0">
            <a:spAutoFit/>
          </a:bodyPr>
          <a:lstStyle/>
          <a:p>
            <a:r>
              <a:rPr lang="zh-CN" altLang="en-US" sz="2400" b="1" dirty="0" smtClean="0">
                <a:solidFill>
                  <a:srgbClr val="C00000"/>
                </a:solidFill>
              </a:rPr>
              <a:t>话题意义：宣传</a:t>
            </a:r>
            <a:r>
              <a:rPr lang="zh-CN" altLang="en-US" sz="2400" dirty="0" smtClean="0">
                <a:solidFill>
                  <a:srgbClr val="C00000"/>
                </a:solidFill>
              </a:rPr>
              <a:t>中国传统文化，树立文化自信</a:t>
            </a:r>
            <a:endParaRPr lang="en-US" altLang="zh-CN" sz="2400" dirty="0" smtClean="0">
              <a:solidFill>
                <a:srgbClr val="C00000"/>
              </a:solidFill>
            </a:endParaRPr>
          </a:p>
          <a:p>
            <a:r>
              <a:rPr lang="zh-CN" altLang="en-US" sz="2400" dirty="0" smtClean="0"/>
              <a:t>试题：集基础性、拓展性、创新性于一身</a:t>
            </a:r>
            <a:endParaRPr lang="en-US" altLang="zh-CN" sz="2400" dirty="0" smtClean="0"/>
          </a:p>
        </p:txBody>
      </p:sp>
      <p:sp>
        <p:nvSpPr>
          <p:cNvPr id="7" name="TextBox 6"/>
          <p:cNvSpPr txBox="1"/>
          <p:nvPr/>
        </p:nvSpPr>
        <p:spPr>
          <a:xfrm>
            <a:off x="4320698" y="3323893"/>
            <a:ext cx="3975217" cy="1015663"/>
          </a:xfrm>
          <a:prstGeom prst="rect">
            <a:avLst/>
          </a:prstGeom>
          <a:noFill/>
          <a:ln w="28575">
            <a:solidFill>
              <a:srgbClr val="002060"/>
            </a:solidFill>
            <a:prstDash val="sysDash"/>
          </a:ln>
        </p:spPr>
        <p:txBody>
          <a:bodyPr wrap="square" rtlCol="0">
            <a:spAutoFit/>
          </a:bodyPr>
          <a:lstStyle/>
          <a:p>
            <a:r>
              <a:rPr lang="zh-CN" altLang="en-US" sz="2000" b="1" dirty="0" smtClean="0">
                <a:solidFill>
                  <a:srgbClr val="002060"/>
                </a:solidFill>
              </a:rPr>
              <a:t>一审 </a:t>
            </a:r>
            <a:r>
              <a:rPr lang="zh-CN" altLang="en-US" sz="2000" b="1" dirty="0" smtClean="0">
                <a:solidFill>
                  <a:schemeClr val="tx2">
                    <a:lumMod val="60000"/>
                    <a:lumOff val="40000"/>
                  </a:schemeClr>
                </a:solidFill>
              </a:rPr>
              <a:t>作者和</a:t>
            </a:r>
            <a:r>
              <a:rPr lang="zh-CN" altLang="en-US" sz="2000" b="1" dirty="0" smtClean="0">
                <a:solidFill>
                  <a:srgbClr val="002060"/>
                </a:solidFill>
              </a:rPr>
              <a:t>读者                </a:t>
            </a:r>
            <a:endParaRPr lang="en-US" altLang="zh-CN" sz="2000" b="1" dirty="0" smtClean="0">
              <a:solidFill>
                <a:srgbClr val="002060"/>
              </a:solidFill>
            </a:endParaRPr>
          </a:p>
          <a:p>
            <a:r>
              <a:rPr lang="zh-CN" altLang="en-US" sz="2000" b="1" dirty="0" smtClean="0">
                <a:solidFill>
                  <a:srgbClr val="002060"/>
                </a:solidFill>
              </a:rPr>
              <a:t>二审 目的和文体</a:t>
            </a:r>
            <a:endParaRPr lang="en-US" altLang="zh-CN" sz="2000" b="1" dirty="0" smtClean="0">
              <a:solidFill>
                <a:srgbClr val="002060"/>
              </a:solidFill>
            </a:endParaRPr>
          </a:p>
          <a:p>
            <a:r>
              <a:rPr lang="zh-CN" altLang="en-US" sz="2000" b="1" dirty="0">
                <a:solidFill>
                  <a:srgbClr val="002060"/>
                </a:solidFill>
              </a:rPr>
              <a:t>三</a:t>
            </a:r>
            <a:r>
              <a:rPr lang="zh-CN" altLang="en-US" sz="2000" b="1" dirty="0" smtClean="0">
                <a:solidFill>
                  <a:srgbClr val="002060"/>
                </a:solidFill>
              </a:rPr>
              <a:t>审 情景和要点</a:t>
            </a:r>
            <a:endParaRPr lang="en-US" altLang="zh-CN" sz="2000" b="1" dirty="0" smtClean="0">
              <a:solidFill>
                <a:srgbClr val="002060"/>
              </a:solidFill>
            </a:endParaRPr>
          </a:p>
        </p:txBody>
      </p:sp>
      <p:sp>
        <p:nvSpPr>
          <p:cNvPr id="8" name="TextBox 7"/>
          <p:cNvSpPr txBox="1"/>
          <p:nvPr/>
        </p:nvSpPr>
        <p:spPr>
          <a:xfrm>
            <a:off x="4288831" y="4528840"/>
            <a:ext cx="6284113" cy="1938992"/>
          </a:xfrm>
          <a:prstGeom prst="rect">
            <a:avLst/>
          </a:prstGeom>
          <a:noFill/>
          <a:ln w="28575">
            <a:solidFill>
              <a:srgbClr val="002060"/>
            </a:solidFill>
            <a:prstDash val="sysDash"/>
          </a:ln>
        </p:spPr>
        <p:txBody>
          <a:bodyPr wrap="square" rtlCol="0">
            <a:spAutoFit/>
          </a:bodyPr>
          <a:lstStyle/>
          <a:p>
            <a:r>
              <a:rPr lang="zh-CN" altLang="en-US" sz="2000" b="1" dirty="0" smtClean="0">
                <a:solidFill>
                  <a:schemeClr val="tx1">
                    <a:lumMod val="85000"/>
                    <a:lumOff val="15000"/>
                  </a:schemeClr>
                </a:solidFill>
              </a:rPr>
              <a:t>情景</a:t>
            </a:r>
            <a:r>
              <a:rPr lang="en-US" altLang="zh-CN" sz="2000" b="1" dirty="0" smtClean="0">
                <a:solidFill>
                  <a:schemeClr val="tx1">
                    <a:lumMod val="85000"/>
                    <a:lumOff val="15000"/>
                  </a:schemeClr>
                </a:solidFill>
              </a:rPr>
              <a:t>1 </a:t>
            </a:r>
            <a:r>
              <a:rPr lang="zh-CN" altLang="en-US" sz="2000" b="1" dirty="0" smtClean="0">
                <a:solidFill>
                  <a:schemeClr val="tx1">
                    <a:lumMod val="85000"/>
                    <a:lumOff val="15000"/>
                  </a:schemeClr>
                </a:solidFill>
              </a:rPr>
              <a:t>与美术馆交流、需要介绍自己，语言较正式；</a:t>
            </a:r>
            <a:endParaRPr lang="en-US" altLang="zh-CN" sz="2000" b="1" dirty="0" smtClean="0">
              <a:solidFill>
                <a:schemeClr val="tx1">
                  <a:lumMod val="85000"/>
                  <a:lumOff val="15000"/>
                </a:schemeClr>
              </a:solidFill>
            </a:endParaRPr>
          </a:p>
          <a:p>
            <a:r>
              <a:rPr lang="zh-CN" altLang="en-US" sz="2000" b="1" dirty="0" smtClean="0">
                <a:solidFill>
                  <a:schemeClr val="tx1">
                    <a:lumMod val="85000"/>
                    <a:lumOff val="15000"/>
                  </a:schemeClr>
                </a:solidFill>
              </a:rPr>
              <a:t>情景</a:t>
            </a:r>
            <a:r>
              <a:rPr lang="en-US" altLang="zh-CN" sz="2000" b="1" dirty="0" smtClean="0">
                <a:solidFill>
                  <a:schemeClr val="tx1">
                    <a:lumMod val="85000"/>
                    <a:lumOff val="15000"/>
                  </a:schemeClr>
                </a:solidFill>
              </a:rPr>
              <a:t>2 </a:t>
            </a:r>
            <a:r>
              <a:rPr lang="zh-CN" altLang="en-US" sz="2000" b="1" dirty="0" smtClean="0">
                <a:solidFill>
                  <a:schemeClr val="tx1">
                    <a:lumMod val="85000"/>
                    <a:lumOff val="15000"/>
                  </a:schemeClr>
                </a:solidFill>
              </a:rPr>
              <a:t>申请做志愿者</a:t>
            </a:r>
            <a:r>
              <a:rPr lang="zh-CN" altLang="en-US" sz="2000" dirty="0" smtClean="0">
                <a:solidFill>
                  <a:schemeClr val="tx1">
                    <a:lumMod val="85000"/>
                    <a:lumOff val="15000"/>
                  </a:schemeClr>
                </a:solidFill>
              </a:rPr>
              <a:t>；</a:t>
            </a:r>
            <a:endParaRPr lang="en-US" altLang="zh-CN" sz="2000" b="1" dirty="0" smtClean="0">
              <a:solidFill>
                <a:schemeClr val="tx1">
                  <a:lumMod val="85000"/>
                  <a:lumOff val="15000"/>
                </a:schemeClr>
              </a:solidFill>
            </a:endParaRPr>
          </a:p>
          <a:p>
            <a:r>
              <a:rPr lang="zh-CN" altLang="en-US" sz="2000" b="1" dirty="0" smtClean="0">
                <a:solidFill>
                  <a:schemeClr val="tx1">
                    <a:lumMod val="85000"/>
                    <a:lumOff val="15000"/>
                  </a:schemeClr>
                </a:solidFill>
              </a:rPr>
              <a:t>要点</a:t>
            </a:r>
            <a:r>
              <a:rPr lang="en-US" altLang="zh-CN" sz="2000" b="1" dirty="0" smtClean="0">
                <a:solidFill>
                  <a:schemeClr val="tx1">
                    <a:lumMod val="85000"/>
                    <a:lumOff val="15000"/>
                  </a:schemeClr>
                </a:solidFill>
              </a:rPr>
              <a:t>1  </a:t>
            </a:r>
            <a:r>
              <a:rPr lang="zh-CN" altLang="en-US" sz="2000" b="1" dirty="0" smtClean="0">
                <a:solidFill>
                  <a:schemeClr val="tx1">
                    <a:lumMod val="85000"/>
                    <a:lumOff val="15000"/>
                  </a:schemeClr>
                </a:solidFill>
              </a:rPr>
              <a:t>写信目的</a:t>
            </a:r>
            <a:r>
              <a:rPr lang="zh-CN" altLang="en-US" sz="2000" dirty="0" smtClean="0">
                <a:solidFill>
                  <a:schemeClr val="tx1">
                    <a:lumMod val="85000"/>
                    <a:lumOff val="15000"/>
                  </a:schemeClr>
                </a:solidFill>
              </a:rPr>
              <a:t>：做志愿者；</a:t>
            </a:r>
            <a:endParaRPr lang="en-US" altLang="zh-CN" sz="2000" dirty="0" smtClean="0">
              <a:solidFill>
                <a:schemeClr val="tx1">
                  <a:lumMod val="85000"/>
                  <a:lumOff val="15000"/>
                </a:schemeClr>
              </a:solidFill>
            </a:endParaRPr>
          </a:p>
          <a:p>
            <a:r>
              <a:rPr lang="zh-CN" altLang="en-US" sz="2000" b="1" dirty="0" smtClean="0">
                <a:solidFill>
                  <a:schemeClr val="tx1">
                    <a:lumMod val="85000"/>
                    <a:lumOff val="15000"/>
                  </a:schemeClr>
                </a:solidFill>
              </a:rPr>
              <a:t>要点</a:t>
            </a:r>
            <a:r>
              <a:rPr lang="en-US" altLang="zh-CN" sz="2000" b="1" dirty="0" smtClean="0">
                <a:solidFill>
                  <a:schemeClr val="tx1">
                    <a:lumMod val="85000"/>
                    <a:lumOff val="15000"/>
                  </a:schemeClr>
                </a:solidFill>
              </a:rPr>
              <a:t>2  </a:t>
            </a:r>
            <a:r>
              <a:rPr lang="zh-CN" altLang="en-US" sz="2000" b="1" dirty="0" smtClean="0">
                <a:solidFill>
                  <a:schemeClr val="tx1">
                    <a:lumMod val="85000"/>
                    <a:lumOff val="15000"/>
                  </a:schemeClr>
                </a:solidFill>
              </a:rPr>
              <a:t>个人优势：</a:t>
            </a:r>
            <a:r>
              <a:rPr lang="zh-CN" altLang="en-US" sz="2000" dirty="0" smtClean="0">
                <a:solidFill>
                  <a:schemeClr val="tx1">
                    <a:lumMod val="85000"/>
                    <a:lumOff val="15000"/>
                  </a:schemeClr>
                </a:solidFill>
              </a:rPr>
              <a:t>需要与中国画相关</a:t>
            </a:r>
            <a:endParaRPr lang="en-US" altLang="zh-CN" sz="2000" dirty="0" smtClean="0">
              <a:solidFill>
                <a:schemeClr val="tx1">
                  <a:lumMod val="85000"/>
                  <a:lumOff val="15000"/>
                </a:schemeClr>
              </a:solidFill>
            </a:endParaRPr>
          </a:p>
          <a:p>
            <a:r>
              <a:rPr lang="zh-CN" altLang="en-US" sz="2000" b="1" dirty="0" smtClean="0">
                <a:solidFill>
                  <a:schemeClr val="tx1">
                    <a:lumMod val="85000"/>
                    <a:lumOff val="15000"/>
                  </a:schemeClr>
                </a:solidFill>
              </a:rPr>
              <a:t>要点</a:t>
            </a:r>
            <a:r>
              <a:rPr lang="en-US" altLang="zh-CN" sz="2000" b="1" dirty="0" smtClean="0">
                <a:solidFill>
                  <a:schemeClr val="tx1">
                    <a:lumMod val="85000"/>
                    <a:lumOff val="15000"/>
                  </a:schemeClr>
                </a:solidFill>
              </a:rPr>
              <a:t>3   </a:t>
            </a:r>
            <a:r>
              <a:rPr lang="zh-CN" altLang="en-US" sz="2000" b="1" dirty="0" smtClean="0">
                <a:solidFill>
                  <a:schemeClr val="tx1">
                    <a:lumMod val="85000"/>
                    <a:lumOff val="15000"/>
                  </a:schemeClr>
                </a:solidFill>
              </a:rPr>
              <a:t>能做的事情：</a:t>
            </a:r>
            <a:r>
              <a:rPr lang="zh-CN" altLang="en-US" sz="2000" dirty="0" smtClean="0">
                <a:solidFill>
                  <a:schemeClr val="tx1">
                    <a:lumMod val="85000"/>
                    <a:lumOff val="15000"/>
                  </a:schemeClr>
                </a:solidFill>
              </a:rPr>
              <a:t>个人素养的综合展示</a:t>
            </a:r>
            <a:endParaRPr lang="en-US" altLang="zh-CN" sz="2000" dirty="0" smtClean="0">
              <a:solidFill>
                <a:schemeClr val="tx1">
                  <a:lumMod val="85000"/>
                  <a:lumOff val="15000"/>
                </a:schemeClr>
              </a:solidFill>
            </a:endParaRPr>
          </a:p>
          <a:p>
            <a:r>
              <a:rPr lang="zh-CN" altLang="en-US" sz="2000" b="1" dirty="0" smtClean="0">
                <a:solidFill>
                  <a:schemeClr val="tx1">
                    <a:lumMod val="85000"/>
                    <a:lumOff val="15000"/>
                  </a:schemeClr>
                </a:solidFill>
              </a:rPr>
              <a:t>要点</a:t>
            </a:r>
            <a:r>
              <a:rPr lang="en-US" altLang="zh-CN" sz="2000" b="1" dirty="0" smtClean="0">
                <a:solidFill>
                  <a:schemeClr val="tx1">
                    <a:lumMod val="85000"/>
                    <a:lumOff val="15000"/>
                  </a:schemeClr>
                </a:solidFill>
              </a:rPr>
              <a:t>4  </a:t>
            </a:r>
            <a:r>
              <a:rPr lang="zh-CN" altLang="en-US" sz="2000" b="1" dirty="0" smtClean="0">
                <a:solidFill>
                  <a:schemeClr val="tx1">
                    <a:lumMod val="85000"/>
                    <a:lumOff val="15000"/>
                  </a:schemeClr>
                </a:solidFill>
              </a:rPr>
              <a:t>开头和结尾</a:t>
            </a:r>
            <a:endParaRPr lang="en-US" altLang="zh-CN" sz="2000" b="1" dirty="0" smtClean="0">
              <a:solidFill>
                <a:schemeClr val="tx1">
                  <a:lumMod val="85000"/>
                  <a:lumOff val="15000"/>
                </a:schemeClr>
              </a:solidFill>
            </a:endParaRPr>
          </a:p>
        </p:txBody>
      </p:sp>
      <p:sp>
        <p:nvSpPr>
          <p:cNvPr id="9" name="椭圆 8"/>
          <p:cNvSpPr/>
          <p:nvPr/>
        </p:nvSpPr>
        <p:spPr>
          <a:xfrm>
            <a:off x="1775520" y="1772816"/>
            <a:ext cx="720080" cy="43204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43672" y="1305088"/>
            <a:ext cx="1944216" cy="43204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08306" y="1355809"/>
            <a:ext cx="4264638" cy="43204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31305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卷</a:t>
            </a:r>
            <a:r>
              <a:rPr lang="en-US" altLang="zh-CN" dirty="0" smtClean="0"/>
              <a:t>II</a:t>
            </a:r>
            <a:r>
              <a:rPr lang="zh-CN" altLang="zh-CN" dirty="0" smtClean="0"/>
              <a:t>第二</a:t>
            </a:r>
            <a:r>
              <a:rPr lang="zh-CN" altLang="zh-CN" dirty="0"/>
              <a:t>节</a:t>
            </a:r>
            <a:r>
              <a:rPr lang="en-US" altLang="zh-CN" dirty="0"/>
              <a:t>  </a:t>
            </a:r>
            <a:r>
              <a:rPr lang="zh-CN" altLang="zh-CN" dirty="0"/>
              <a:t>书面表达（满分</a:t>
            </a:r>
            <a:r>
              <a:rPr lang="en-US" altLang="zh-CN" dirty="0"/>
              <a:t>25</a:t>
            </a:r>
            <a:r>
              <a:rPr lang="zh-CN" altLang="zh-CN" dirty="0"/>
              <a:t>分</a:t>
            </a:r>
            <a:r>
              <a:rPr lang="zh-CN" altLang="zh-CN" dirty="0" smtClean="0"/>
              <a:t>）</a:t>
            </a:r>
            <a:endParaRPr lang="zh-CN" altLang="en-US" dirty="0"/>
          </a:p>
        </p:txBody>
      </p:sp>
      <p:sp>
        <p:nvSpPr>
          <p:cNvPr id="3" name="内容占位符 2"/>
          <p:cNvSpPr>
            <a:spLocks noGrp="1"/>
          </p:cNvSpPr>
          <p:nvPr>
            <p:ph idx="1"/>
          </p:nvPr>
        </p:nvSpPr>
        <p:spPr>
          <a:xfrm>
            <a:off x="623392" y="980728"/>
            <a:ext cx="10877551" cy="5160963"/>
          </a:xfrm>
        </p:spPr>
        <p:txBody>
          <a:bodyPr/>
          <a:lstStyle/>
          <a:p>
            <a:pPr>
              <a:buNone/>
            </a:pPr>
            <a:r>
              <a:rPr lang="zh-CN" altLang="zh-CN" dirty="0" smtClean="0"/>
              <a:t>假定</a:t>
            </a:r>
            <a:r>
              <a:rPr lang="zh-CN" altLang="zh-CN" dirty="0"/>
              <a:t>你是校排球队队长李华。请写封邮件告知你的队友</a:t>
            </a:r>
            <a:r>
              <a:rPr lang="en-US" altLang="zh-CN" dirty="0"/>
              <a:t>Chris</a:t>
            </a:r>
            <a:r>
              <a:rPr lang="zh-CN" altLang="zh-CN" dirty="0"/>
              <a:t>球队近期将参加比赛，内容包括：</a:t>
            </a:r>
          </a:p>
          <a:p>
            <a:pPr>
              <a:buNone/>
            </a:pPr>
            <a:r>
              <a:rPr lang="en-US" altLang="zh-CN" dirty="0"/>
              <a:t>1. </a:t>
            </a:r>
            <a:r>
              <a:rPr lang="zh-CN" altLang="zh-CN" dirty="0"/>
              <a:t>比赛信息；</a:t>
            </a:r>
          </a:p>
          <a:p>
            <a:pPr>
              <a:buNone/>
            </a:pPr>
            <a:r>
              <a:rPr lang="en-US" altLang="zh-CN" dirty="0"/>
              <a:t>2. </a:t>
            </a:r>
            <a:r>
              <a:rPr lang="zh-CN" altLang="zh-CN" dirty="0"/>
              <a:t>赛前准备；</a:t>
            </a:r>
          </a:p>
          <a:p>
            <a:pPr>
              <a:buNone/>
            </a:pPr>
            <a:r>
              <a:rPr lang="en-US" altLang="zh-CN" dirty="0"/>
              <a:t>3. </a:t>
            </a:r>
            <a:r>
              <a:rPr lang="zh-CN" altLang="zh-CN" dirty="0"/>
              <a:t>表达期待。</a:t>
            </a:r>
          </a:p>
          <a:p>
            <a:pPr>
              <a:buNone/>
            </a:pPr>
            <a:r>
              <a:rPr lang="zh-CN" altLang="zh-CN" dirty="0"/>
              <a:t>注意：</a:t>
            </a:r>
          </a:p>
          <a:p>
            <a:pPr>
              <a:buNone/>
            </a:pPr>
            <a:r>
              <a:rPr lang="en-US" altLang="zh-CN" dirty="0"/>
              <a:t>1. </a:t>
            </a:r>
            <a:r>
              <a:rPr lang="zh-CN" altLang="zh-CN" dirty="0"/>
              <a:t>词数</a:t>
            </a:r>
            <a:r>
              <a:rPr lang="en-US" altLang="zh-CN" dirty="0"/>
              <a:t>100</a:t>
            </a:r>
            <a:r>
              <a:rPr lang="zh-CN" altLang="zh-CN" dirty="0"/>
              <a:t>左右；</a:t>
            </a:r>
          </a:p>
          <a:p>
            <a:pPr>
              <a:buNone/>
            </a:pPr>
            <a:r>
              <a:rPr lang="en-US" altLang="zh-CN" dirty="0"/>
              <a:t>2. </a:t>
            </a:r>
            <a:r>
              <a:rPr lang="zh-CN" altLang="zh-CN" dirty="0"/>
              <a:t>可以适当增加细节</a:t>
            </a:r>
            <a:r>
              <a:rPr lang="zh-CN" altLang="zh-CN" dirty="0" smtClean="0"/>
              <a:t>，</a:t>
            </a:r>
            <a:endParaRPr lang="en-US" altLang="zh-CN" dirty="0" smtClean="0"/>
          </a:p>
          <a:p>
            <a:pPr>
              <a:buNone/>
            </a:pPr>
            <a:r>
              <a:rPr lang="en-US" altLang="zh-CN" dirty="0"/>
              <a:t> </a:t>
            </a:r>
            <a:r>
              <a:rPr lang="en-US" altLang="zh-CN" dirty="0" smtClean="0"/>
              <a:t>   </a:t>
            </a:r>
            <a:r>
              <a:rPr lang="zh-CN" altLang="zh-CN" dirty="0" smtClean="0"/>
              <a:t>以</a:t>
            </a:r>
            <a:r>
              <a:rPr lang="zh-CN" altLang="zh-CN" dirty="0"/>
              <a:t>使行文连贯。</a:t>
            </a:r>
          </a:p>
          <a:p>
            <a:pPr>
              <a:buNone/>
            </a:pPr>
            <a:endParaRPr lang="zh-CN" altLang="en-US" dirty="0"/>
          </a:p>
        </p:txBody>
      </p:sp>
      <p:sp>
        <p:nvSpPr>
          <p:cNvPr id="4" name="TextBox 3"/>
          <p:cNvSpPr txBox="1"/>
          <p:nvPr/>
        </p:nvSpPr>
        <p:spPr>
          <a:xfrm>
            <a:off x="4167971" y="1740238"/>
            <a:ext cx="6264696" cy="830997"/>
          </a:xfrm>
          <a:prstGeom prst="rect">
            <a:avLst/>
          </a:prstGeom>
          <a:noFill/>
          <a:ln>
            <a:solidFill>
              <a:srgbClr val="0070C0"/>
            </a:solidFill>
          </a:ln>
        </p:spPr>
        <p:txBody>
          <a:bodyPr wrap="square" rtlCol="0">
            <a:spAutoFit/>
          </a:bodyPr>
          <a:lstStyle/>
          <a:p>
            <a:r>
              <a:rPr lang="zh-CN" altLang="en-US" sz="2400" b="1" dirty="0" smtClean="0">
                <a:solidFill>
                  <a:srgbClr val="C00000"/>
                </a:solidFill>
              </a:rPr>
              <a:t>话题意义：</a:t>
            </a:r>
            <a:r>
              <a:rPr lang="zh-CN" altLang="en-US" sz="2400" dirty="0" smtClean="0"/>
              <a:t>体育教育的重要性</a:t>
            </a:r>
            <a:endParaRPr lang="en-US" altLang="zh-CN" sz="2400" dirty="0" smtClean="0"/>
          </a:p>
          <a:p>
            <a:r>
              <a:rPr lang="zh-CN" altLang="en-US" sz="2400" dirty="0" smtClean="0"/>
              <a:t>试题：集基础性、拓展性、创新性于一身</a:t>
            </a:r>
            <a:endParaRPr lang="en-US" altLang="zh-CN" sz="2400" dirty="0" smtClean="0"/>
          </a:p>
        </p:txBody>
      </p:sp>
      <p:sp>
        <p:nvSpPr>
          <p:cNvPr id="5" name="TextBox 4"/>
          <p:cNvSpPr txBox="1"/>
          <p:nvPr/>
        </p:nvSpPr>
        <p:spPr>
          <a:xfrm>
            <a:off x="4167971" y="2780928"/>
            <a:ext cx="3975217" cy="1015663"/>
          </a:xfrm>
          <a:prstGeom prst="rect">
            <a:avLst/>
          </a:prstGeom>
          <a:noFill/>
          <a:ln w="28575">
            <a:solidFill>
              <a:srgbClr val="002060"/>
            </a:solidFill>
            <a:prstDash val="sysDash"/>
          </a:ln>
        </p:spPr>
        <p:txBody>
          <a:bodyPr wrap="square" rtlCol="0">
            <a:spAutoFit/>
          </a:bodyPr>
          <a:lstStyle/>
          <a:p>
            <a:r>
              <a:rPr lang="zh-CN" altLang="en-US" sz="2000" b="1" dirty="0" smtClean="0">
                <a:solidFill>
                  <a:srgbClr val="002060"/>
                </a:solidFill>
              </a:rPr>
              <a:t>一审 </a:t>
            </a:r>
            <a:r>
              <a:rPr lang="zh-CN" altLang="en-US" sz="2000" b="1" dirty="0" smtClean="0">
                <a:solidFill>
                  <a:schemeClr val="tx2">
                    <a:lumMod val="60000"/>
                    <a:lumOff val="40000"/>
                  </a:schemeClr>
                </a:solidFill>
              </a:rPr>
              <a:t>作者和</a:t>
            </a:r>
            <a:r>
              <a:rPr lang="zh-CN" altLang="en-US" sz="2000" b="1" dirty="0" smtClean="0">
                <a:solidFill>
                  <a:srgbClr val="002060"/>
                </a:solidFill>
              </a:rPr>
              <a:t>读者                </a:t>
            </a:r>
            <a:endParaRPr lang="en-US" altLang="zh-CN" sz="2000" b="1" dirty="0" smtClean="0">
              <a:solidFill>
                <a:srgbClr val="002060"/>
              </a:solidFill>
            </a:endParaRPr>
          </a:p>
          <a:p>
            <a:r>
              <a:rPr lang="zh-CN" altLang="en-US" sz="2000" b="1" dirty="0" smtClean="0">
                <a:solidFill>
                  <a:srgbClr val="002060"/>
                </a:solidFill>
              </a:rPr>
              <a:t>二审 目的和文体</a:t>
            </a:r>
            <a:endParaRPr lang="en-US" altLang="zh-CN" sz="2000" b="1" dirty="0" smtClean="0">
              <a:solidFill>
                <a:srgbClr val="002060"/>
              </a:solidFill>
            </a:endParaRPr>
          </a:p>
          <a:p>
            <a:r>
              <a:rPr lang="zh-CN" altLang="en-US" sz="2000" b="1" dirty="0">
                <a:solidFill>
                  <a:srgbClr val="002060"/>
                </a:solidFill>
              </a:rPr>
              <a:t>三</a:t>
            </a:r>
            <a:r>
              <a:rPr lang="zh-CN" altLang="en-US" sz="2000" b="1" dirty="0" smtClean="0">
                <a:solidFill>
                  <a:srgbClr val="002060"/>
                </a:solidFill>
              </a:rPr>
              <a:t>审 情景和要点</a:t>
            </a:r>
            <a:endParaRPr lang="en-US" altLang="zh-CN" sz="2000" b="1" dirty="0" smtClean="0">
              <a:solidFill>
                <a:srgbClr val="002060"/>
              </a:solidFill>
            </a:endParaRPr>
          </a:p>
        </p:txBody>
      </p:sp>
      <p:sp>
        <p:nvSpPr>
          <p:cNvPr id="6" name="TextBox 5"/>
          <p:cNvSpPr txBox="1"/>
          <p:nvPr/>
        </p:nvSpPr>
        <p:spPr>
          <a:xfrm>
            <a:off x="4151784" y="4005064"/>
            <a:ext cx="6860178" cy="2246769"/>
          </a:xfrm>
          <a:prstGeom prst="rect">
            <a:avLst/>
          </a:prstGeom>
          <a:noFill/>
          <a:ln w="28575">
            <a:solidFill>
              <a:srgbClr val="002060"/>
            </a:solidFill>
            <a:prstDash val="sysDash"/>
          </a:ln>
        </p:spPr>
        <p:txBody>
          <a:bodyPr wrap="square" rtlCol="0">
            <a:spAutoFit/>
          </a:bodyPr>
          <a:lstStyle/>
          <a:p>
            <a:r>
              <a:rPr lang="zh-CN" altLang="en-US" sz="2000" b="1" dirty="0" smtClean="0">
                <a:solidFill>
                  <a:schemeClr val="tx1">
                    <a:lumMod val="85000"/>
                    <a:lumOff val="15000"/>
                  </a:schemeClr>
                </a:solidFill>
              </a:rPr>
              <a:t>情景</a:t>
            </a:r>
            <a:r>
              <a:rPr lang="en-US" altLang="zh-CN" sz="2000" b="1" dirty="0" smtClean="0">
                <a:solidFill>
                  <a:schemeClr val="tx1">
                    <a:lumMod val="85000"/>
                    <a:lumOff val="15000"/>
                  </a:schemeClr>
                </a:solidFill>
              </a:rPr>
              <a:t>1 </a:t>
            </a:r>
            <a:r>
              <a:rPr lang="zh-CN" altLang="en-US" sz="2000" b="1" dirty="0" smtClean="0">
                <a:solidFill>
                  <a:schemeClr val="tx1">
                    <a:lumMod val="85000"/>
                    <a:lumOff val="15000"/>
                  </a:schemeClr>
                </a:solidFill>
              </a:rPr>
              <a:t>与朋友邮件交流、不需要介绍自己，语言较口语化；</a:t>
            </a:r>
            <a:endParaRPr lang="en-US" altLang="zh-CN" sz="2000" b="1" dirty="0" smtClean="0">
              <a:solidFill>
                <a:schemeClr val="tx1">
                  <a:lumMod val="85000"/>
                  <a:lumOff val="15000"/>
                </a:schemeClr>
              </a:solidFill>
            </a:endParaRPr>
          </a:p>
          <a:p>
            <a:r>
              <a:rPr lang="zh-CN" altLang="en-US" sz="2000" b="1" dirty="0" smtClean="0">
                <a:solidFill>
                  <a:schemeClr val="tx1">
                    <a:lumMod val="85000"/>
                    <a:lumOff val="15000"/>
                  </a:schemeClr>
                </a:solidFill>
              </a:rPr>
              <a:t>情景</a:t>
            </a:r>
            <a:r>
              <a:rPr lang="en-US" altLang="zh-CN" sz="2000" b="1" dirty="0" smtClean="0">
                <a:solidFill>
                  <a:schemeClr val="tx1">
                    <a:lumMod val="85000"/>
                    <a:lumOff val="15000"/>
                  </a:schemeClr>
                </a:solidFill>
              </a:rPr>
              <a:t>2 </a:t>
            </a:r>
            <a:r>
              <a:rPr lang="zh-CN" altLang="en-US" sz="2000" b="1" dirty="0" smtClean="0">
                <a:solidFill>
                  <a:schemeClr val="tx1">
                    <a:lumMod val="85000"/>
                    <a:lumOff val="15000"/>
                  </a:schemeClr>
                </a:solidFill>
              </a:rPr>
              <a:t>告知队友近期参加比赛</a:t>
            </a:r>
            <a:r>
              <a:rPr lang="zh-CN" altLang="en-US" sz="2000" dirty="0" smtClean="0">
                <a:solidFill>
                  <a:schemeClr val="tx1">
                    <a:lumMod val="85000"/>
                    <a:lumOff val="15000"/>
                  </a:schemeClr>
                </a:solidFill>
              </a:rPr>
              <a:t>；</a:t>
            </a:r>
            <a:endParaRPr lang="en-US" altLang="zh-CN" sz="2000" b="1" dirty="0" smtClean="0">
              <a:solidFill>
                <a:schemeClr val="tx1">
                  <a:lumMod val="85000"/>
                  <a:lumOff val="15000"/>
                </a:schemeClr>
              </a:solidFill>
            </a:endParaRPr>
          </a:p>
          <a:p>
            <a:r>
              <a:rPr lang="zh-CN" altLang="en-US" sz="2000" b="1" dirty="0" smtClean="0">
                <a:solidFill>
                  <a:schemeClr val="tx1">
                    <a:lumMod val="85000"/>
                    <a:lumOff val="15000"/>
                  </a:schemeClr>
                </a:solidFill>
              </a:rPr>
              <a:t>要点</a:t>
            </a:r>
            <a:r>
              <a:rPr lang="en-US" altLang="zh-CN" sz="2000" b="1" dirty="0" smtClean="0">
                <a:solidFill>
                  <a:schemeClr val="tx1">
                    <a:lumMod val="85000"/>
                    <a:lumOff val="15000"/>
                  </a:schemeClr>
                </a:solidFill>
              </a:rPr>
              <a:t>1  </a:t>
            </a:r>
            <a:r>
              <a:rPr lang="zh-CN" altLang="en-US" sz="2000" b="1" dirty="0" smtClean="0">
                <a:solidFill>
                  <a:schemeClr val="tx1">
                    <a:lumMod val="85000"/>
                    <a:lumOff val="15000"/>
                  </a:schemeClr>
                </a:solidFill>
              </a:rPr>
              <a:t>比赛信息</a:t>
            </a:r>
            <a:r>
              <a:rPr lang="zh-CN" altLang="en-US" sz="2000" dirty="0" smtClean="0">
                <a:solidFill>
                  <a:schemeClr val="tx1">
                    <a:lumMod val="85000"/>
                    <a:lumOff val="15000"/>
                  </a:schemeClr>
                </a:solidFill>
              </a:rPr>
              <a:t>：时间、地点、对手；</a:t>
            </a:r>
            <a:endParaRPr lang="en-US" altLang="zh-CN" sz="2000" dirty="0" smtClean="0">
              <a:solidFill>
                <a:schemeClr val="tx1">
                  <a:lumMod val="85000"/>
                  <a:lumOff val="15000"/>
                </a:schemeClr>
              </a:solidFill>
            </a:endParaRPr>
          </a:p>
          <a:p>
            <a:r>
              <a:rPr lang="zh-CN" altLang="en-US" sz="2000" b="1" dirty="0" smtClean="0">
                <a:solidFill>
                  <a:schemeClr val="tx1">
                    <a:lumMod val="85000"/>
                    <a:lumOff val="15000"/>
                  </a:schemeClr>
                </a:solidFill>
              </a:rPr>
              <a:t>要点</a:t>
            </a:r>
            <a:r>
              <a:rPr lang="en-US" altLang="zh-CN" sz="2000" b="1" dirty="0" smtClean="0">
                <a:solidFill>
                  <a:schemeClr val="tx1">
                    <a:lumMod val="85000"/>
                    <a:lumOff val="15000"/>
                  </a:schemeClr>
                </a:solidFill>
              </a:rPr>
              <a:t>2  </a:t>
            </a:r>
            <a:r>
              <a:rPr lang="zh-CN" altLang="en-US" sz="2000" b="1" dirty="0" smtClean="0">
                <a:solidFill>
                  <a:schemeClr val="tx1">
                    <a:lumMod val="85000"/>
                    <a:lumOff val="15000"/>
                  </a:schemeClr>
                </a:solidFill>
              </a:rPr>
              <a:t>赛前准备：</a:t>
            </a:r>
            <a:r>
              <a:rPr lang="zh-CN" altLang="en-US" sz="2000" dirty="0" smtClean="0">
                <a:solidFill>
                  <a:schemeClr val="tx1">
                    <a:lumMod val="85000"/>
                    <a:lumOff val="15000"/>
                  </a:schemeClr>
                </a:solidFill>
              </a:rPr>
              <a:t>热身训练</a:t>
            </a:r>
            <a:endParaRPr lang="en-US" altLang="zh-CN" sz="2000" dirty="0" smtClean="0">
              <a:solidFill>
                <a:schemeClr val="tx1">
                  <a:lumMod val="85000"/>
                  <a:lumOff val="15000"/>
                </a:schemeClr>
              </a:solidFill>
            </a:endParaRPr>
          </a:p>
          <a:p>
            <a:r>
              <a:rPr lang="zh-CN" altLang="en-US" sz="2000" b="1" dirty="0" smtClean="0">
                <a:solidFill>
                  <a:schemeClr val="tx1">
                    <a:lumMod val="85000"/>
                    <a:lumOff val="15000"/>
                  </a:schemeClr>
                </a:solidFill>
              </a:rPr>
              <a:t>要点</a:t>
            </a:r>
            <a:r>
              <a:rPr lang="en-US" altLang="zh-CN" sz="2000" b="1" dirty="0" smtClean="0">
                <a:solidFill>
                  <a:schemeClr val="tx1">
                    <a:lumMod val="85000"/>
                    <a:lumOff val="15000"/>
                  </a:schemeClr>
                </a:solidFill>
              </a:rPr>
              <a:t>3   </a:t>
            </a:r>
            <a:r>
              <a:rPr lang="zh-CN" altLang="en-US" sz="2000" b="1" dirty="0" smtClean="0">
                <a:solidFill>
                  <a:schemeClr val="tx1">
                    <a:lumMod val="85000"/>
                    <a:lumOff val="15000"/>
                  </a:schemeClr>
                </a:solidFill>
              </a:rPr>
              <a:t>表达期待：</a:t>
            </a:r>
            <a:r>
              <a:rPr lang="zh-CN" altLang="en-US" sz="2000" dirty="0" smtClean="0">
                <a:solidFill>
                  <a:schemeClr val="tx1">
                    <a:lumMod val="85000"/>
                    <a:lumOff val="15000"/>
                  </a:schemeClr>
                </a:solidFill>
              </a:rPr>
              <a:t>希望队友参加，希望赢得比赛</a:t>
            </a:r>
            <a:endParaRPr lang="en-US" altLang="zh-CN" sz="2000" dirty="0" smtClean="0">
              <a:solidFill>
                <a:schemeClr val="tx1">
                  <a:lumMod val="85000"/>
                  <a:lumOff val="15000"/>
                </a:schemeClr>
              </a:solidFill>
            </a:endParaRPr>
          </a:p>
          <a:p>
            <a:r>
              <a:rPr lang="zh-CN" altLang="en-US" sz="2000" b="1" dirty="0">
                <a:solidFill>
                  <a:schemeClr val="tx1">
                    <a:lumMod val="85000"/>
                    <a:lumOff val="15000"/>
                  </a:schemeClr>
                </a:solidFill>
              </a:rPr>
              <a:t>要点</a:t>
            </a:r>
            <a:r>
              <a:rPr lang="en-US" altLang="zh-CN" sz="2000" b="1" dirty="0">
                <a:solidFill>
                  <a:schemeClr val="tx1">
                    <a:lumMod val="85000"/>
                    <a:lumOff val="15000"/>
                  </a:schemeClr>
                </a:solidFill>
              </a:rPr>
              <a:t>4  </a:t>
            </a:r>
            <a:r>
              <a:rPr lang="zh-CN" altLang="en-US" sz="2000" b="1" dirty="0">
                <a:solidFill>
                  <a:schemeClr val="tx1">
                    <a:lumMod val="85000"/>
                    <a:lumOff val="15000"/>
                  </a:schemeClr>
                </a:solidFill>
              </a:rPr>
              <a:t>开头和结尾</a:t>
            </a:r>
            <a:endParaRPr lang="en-US" altLang="zh-CN" sz="2000" b="1" dirty="0">
              <a:solidFill>
                <a:schemeClr val="tx1">
                  <a:lumMod val="85000"/>
                  <a:lumOff val="15000"/>
                </a:schemeClr>
              </a:solidFill>
            </a:endParaRPr>
          </a:p>
          <a:p>
            <a:endParaRPr lang="en-US" altLang="zh-CN" sz="2000" dirty="0" smtClean="0">
              <a:solidFill>
                <a:schemeClr val="tx1">
                  <a:lumMod val="85000"/>
                  <a:lumOff val="15000"/>
                </a:schemeClr>
              </a:solidFill>
            </a:endParaRPr>
          </a:p>
        </p:txBody>
      </p:sp>
      <p:sp>
        <p:nvSpPr>
          <p:cNvPr id="7" name="椭圆 6"/>
          <p:cNvSpPr/>
          <p:nvPr/>
        </p:nvSpPr>
        <p:spPr>
          <a:xfrm>
            <a:off x="407368" y="1547209"/>
            <a:ext cx="1944216" cy="43204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708068" y="1067966"/>
            <a:ext cx="720080" cy="43204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128448" y="1061038"/>
            <a:ext cx="720080" cy="43204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0890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Possible version</a:t>
            </a:r>
            <a:endParaRPr lang="zh-CN" altLang="en-US" dirty="0"/>
          </a:p>
        </p:txBody>
      </p:sp>
      <p:sp>
        <p:nvSpPr>
          <p:cNvPr id="3" name="内容占位符 2"/>
          <p:cNvSpPr>
            <a:spLocks noGrp="1"/>
          </p:cNvSpPr>
          <p:nvPr>
            <p:ph idx="1"/>
          </p:nvPr>
        </p:nvSpPr>
        <p:spPr/>
        <p:txBody>
          <a:bodyPr>
            <a:normAutofit fontScale="92500" lnSpcReduction="20000"/>
          </a:bodyPr>
          <a:lstStyle/>
          <a:p>
            <a:pPr>
              <a:buNone/>
            </a:pPr>
            <a:r>
              <a:rPr lang="en-US" altLang="zh-CN" dirty="0" smtClean="0"/>
              <a:t>Dear sir,</a:t>
            </a:r>
          </a:p>
          <a:p>
            <a:pPr>
              <a:buNone/>
            </a:pPr>
            <a:r>
              <a:rPr lang="en-US" altLang="zh-CN" dirty="0" smtClean="0"/>
              <a:t>My </a:t>
            </a:r>
            <a:r>
              <a:rPr lang="en-US" altLang="zh-CN" dirty="0"/>
              <a:t>name is Li </a:t>
            </a:r>
            <a:r>
              <a:rPr lang="en-US" altLang="zh-CN" dirty="0" smtClean="0"/>
              <a:t>Hua, a </a:t>
            </a:r>
            <a:r>
              <a:rPr lang="en-US" altLang="zh-CN" dirty="0"/>
              <a:t>Chinese student studying in a summer school in London at the moment. Knowing that you are going to hold a </a:t>
            </a:r>
            <a:r>
              <a:rPr lang="en-US" altLang="zh-CN" dirty="0" smtClean="0"/>
              <a:t>Chinese </a:t>
            </a:r>
            <a:r>
              <a:rPr lang="en-US" altLang="zh-CN" dirty="0"/>
              <a:t>art exhibition in your gallery, I am writing to apply for a post as a volunteer interpreter.</a:t>
            </a:r>
            <a:endParaRPr lang="zh-CN" altLang="zh-CN" dirty="0"/>
          </a:p>
          <a:p>
            <a:r>
              <a:rPr lang="en-US" altLang="zh-CN" dirty="0"/>
              <a:t>   I’ve been a lover of Chinese painting since early childhood. I even won a few awards for my Chinese brush </a:t>
            </a:r>
            <a:r>
              <a:rPr lang="en-US" altLang="zh-CN" dirty="0" smtClean="0"/>
              <a:t>paintings</a:t>
            </a:r>
            <a:r>
              <a:rPr lang="en-US" altLang="zh-CN" dirty="0"/>
              <a:t>.</a:t>
            </a:r>
            <a:r>
              <a:rPr lang="en-US" altLang="zh-CN" dirty="0" smtClean="0"/>
              <a:t> My </a:t>
            </a:r>
            <a:r>
              <a:rPr lang="en-US" altLang="zh-CN" dirty="0"/>
              <a:t>experience of learning Chinese painting  has equipped me with the knowledge of the various schools of Chinese paintings, their differing styles, characteristics and approaches in interpreting the outstanding features of Chinese paintings, be it on landscapes, flower and birds, human figures, and other subject matters. </a:t>
            </a:r>
            <a:endParaRPr lang="zh-CN" altLang="zh-CN" dirty="0"/>
          </a:p>
          <a:p>
            <a:pPr>
              <a:buNone/>
            </a:pPr>
            <a:endParaRPr lang="zh-CN" altLang="en-US" dirty="0"/>
          </a:p>
        </p:txBody>
      </p:sp>
    </p:spTree>
    <p:extLst>
      <p:ext uri="{BB962C8B-B14F-4D97-AF65-F5344CB8AC3E}">
        <p14:creationId xmlns:p14="http://schemas.microsoft.com/office/powerpoint/2010/main" val="233434641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buNone/>
            </a:pPr>
            <a:r>
              <a:rPr lang="en-US" altLang="zh-CN" dirty="0"/>
              <a:t>I can speak good English and I have no difficulty in doing presentation </a:t>
            </a:r>
            <a:r>
              <a:rPr lang="en-US" altLang="zh-CN" dirty="0" smtClean="0"/>
              <a:t>on various subjects here in class. </a:t>
            </a:r>
            <a:r>
              <a:rPr lang="en-US" altLang="zh-CN" dirty="0"/>
              <a:t>I am sure I can be a good </a:t>
            </a:r>
            <a:r>
              <a:rPr lang="en-US" altLang="zh-CN" dirty="0" smtClean="0"/>
              <a:t>volunteer interpreter or a helper with some paper work concerning the Chinese paintings. </a:t>
            </a:r>
            <a:endParaRPr lang="zh-CN" altLang="zh-CN" dirty="0"/>
          </a:p>
          <a:p>
            <a:pPr>
              <a:buNone/>
            </a:pPr>
            <a:r>
              <a:rPr lang="en-US" altLang="zh-CN" dirty="0">
                <a:latin typeface="Arial" panose="020B0604020202020204" pitchFamily="34" charset="0"/>
                <a:cs typeface="Arial" panose="020B0604020202020204" pitchFamily="34" charset="0"/>
              </a:rPr>
              <a:t>I’d </a:t>
            </a:r>
            <a:r>
              <a:rPr lang="en-US" altLang="zh-CN" dirty="0"/>
              <a:t>appreciate it </a:t>
            </a:r>
            <a:r>
              <a:rPr lang="en-US" altLang="zh-CN" dirty="0" smtClean="0"/>
              <a:t>if </a:t>
            </a:r>
            <a:r>
              <a:rPr lang="en-US" altLang="zh-CN" dirty="0"/>
              <a:t>you can accept me application. For further information, please send me an email.</a:t>
            </a:r>
            <a:endParaRPr lang="zh-CN" altLang="zh-CN" dirty="0"/>
          </a:p>
          <a:p>
            <a:pPr>
              <a:buNone/>
            </a:pPr>
            <a:r>
              <a:rPr lang="en-US" altLang="zh-CN" dirty="0"/>
              <a:t>Look forward to your reply.</a:t>
            </a:r>
            <a:endParaRPr lang="zh-CN" altLang="zh-CN" dirty="0"/>
          </a:p>
          <a:p>
            <a:pPr>
              <a:buNone/>
            </a:pPr>
            <a:r>
              <a:rPr lang="en-US" altLang="zh-CN" dirty="0"/>
              <a:t>Yours faithfully, </a:t>
            </a:r>
            <a:endParaRPr lang="zh-CN" altLang="zh-CN" dirty="0"/>
          </a:p>
          <a:p>
            <a:pPr>
              <a:buNone/>
            </a:pPr>
            <a:r>
              <a:rPr lang="en-US" altLang="zh-CN" dirty="0"/>
              <a:t>Li Hua</a:t>
            </a:r>
            <a:endParaRPr lang="zh-CN" altLang="zh-CN" dirty="0"/>
          </a:p>
          <a:p>
            <a:pPr>
              <a:buNone/>
            </a:pPr>
            <a:endParaRPr lang="zh-CN" altLang="en-US" dirty="0"/>
          </a:p>
        </p:txBody>
      </p:sp>
    </p:spTree>
    <p:extLst>
      <p:ext uri="{BB962C8B-B14F-4D97-AF65-F5344CB8AC3E}">
        <p14:creationId xmlns:p14="http://schemas.microsoft.com/office/powerpoint/2010/main" val="36500109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教学启示回顾</a:t>
            </a:r>
            <a:endParaRPr lang="zh-CN" altLang="en-US" dirty="0"/>
          </a:p>
        </p:txBody>
      </p:sp>
      <p:sp>
        <p:nvSpPr>
          <p:cNvPr id="3" name="内容占位符 2"/>
          <p:cNvSpPr>
            <a:spLocks noGrp="1"/>
          </p:cNvSpPr>
          <p:nvPr>
            <p:ph idx="1"/>
          </p:nvPr>
        </p:nvSpPr>
        <p:spPr/>
        <p:txBody>
          <a:bodyPr/>
          <a:lstStyle/>
          <a:p>
            <a:pPr marL="514350" indent="-514350">
              <a:buAutoNum type="arabicPeriod"/>
            </a:pPr>
            <a:r>
              <a:rPr lang="zh-CN" altLang="en-US" dirty="0" smtClean="0"/>
              <a:t>落实语篇教学，关注语篇中各种成分之间的相互关系。</a:t>
            </a:r>
            <a:endParaRPr lang="en-US" altLang="zh-CN" dirty="0" smtClean="0"/>
          </a:p>
          <a:p>
            <a:pPr>
              <a:buNone/>
            </a:pPr>
            <a:r>
              <a:rPr lang="en-US" altLang="zh-CN" dirty="0"/>
              <a:t> </a:t>
            </a:r>
            <a:r>
              <a:rPr lang="en-US" altLang="zh-CN" dirty="0" smtClean="0"/>
              <a:t>    1</a:t>
            </a:r>
            <a:r>
              <a:rPr lang="zh-CN" altLang="en-US" dirty="0" smtClean="0"/>
              <a:t>）微观结构特征（</a:t>
            </a:r>
            <a:r>
              <a:rPr lang="en-US" altLang="zh-CN" dirty="0" smtClean="0"/>
              <a:t>micro-structural properties</a:t>
            </a:r>
            <a:r>
              <a:rPr lang="zh-CN" altLang="en-US" dirty="0" smtClean="0"/>
              <a:t>）。语法结构、词汇、以及句子之间的衔接手段</a:t>
            </a:r>
            <a:endParaRPr lang="en-US" altLang="zh-CN" dirty="0" smtClean="0"/>
          </a:p>
          <a:p>
            <a:pPr>
              <a:buNone/>
            </a:pPr>
            <a:r>
              <a:rPr lang="en-US" altLang="zh-CN" dirty="0" smtClean="0"/>
              <a:t>2</a:t>
            </a:r>
            <a:r>
              <a:rPr lang="zh-CN" altLang="en-US" dirty="0" smtClean="0"/>
              <a:t>）宏观结构特征</a:t>
            </a:r>
            <a:r>
              <a:rPr lang="zh-CN" altLang="en-US" dirty="0"/>
              <a:t>（</a:t>
            </a:r>
            <a:r>
              <a:rPr lang="en-US" altLang="zh-CN" dirty="0" smtClean="0"/>
              <a:t>macro-structural organization</a:t>
            </a:r>
            <a:r>
              <a:rPr lang="zh-CN" altLang="en-US" dirty="0" smtClean="0"/>
              <a:t>）。</a:t>
            </a:r>
            <a:r>
              <a:rPr lang="zh-CN" altLang="en-US" dirty="0"/>
              <a:t>句子</a:t>
            </a:r>
            <a:r>
              <a:rPr lang="zh-CN" altLang="en-US" dirty="0" smtClean="0"/>
              <a:t>与句子之间，段落与段落之间，以及更大语篇成分之间的逻辑</a:t>
            </a:r>
            <a:r>
              <a:rPr lang="en-US" altLang="zh-CN" dirty="0" smtClean="0"/>
              <a:t>—</a:t>
            </a:r>
            <a:r>
              <a:rPr lang="zh-CN" altLang="en-US" dirty="0" smtClean="0"/>
              <a:t>语义关系（文脉）</a:t>
            </a:r>
            <a:endParaRPr lang="en-US" altLang="zh-CN" dirty="0" smtClean="0"/>
          </a:p>
          <a:p>
            <a:pPr>
              <a:buNone/>
            </a:pPr>
            <a:r>
              <a:rPr lang="en-US" altLang="zh-CN" dirty="0" smtClean="0"/>
              <a:t>2. </a:t>
            </a:r>
            <a:r>
              <a:rPr lang="zh-CN" altLang="en-US" dirty="0" smtClean="0"/>
              <a:t>关注文体特征（</a:t>
            </a:r>
            <a:r>
              <a:rPr lang="en-US" altLang="zh-CN" dirty="0" smtClean="0"/>
              <a:t>linguistic features</a:t>
            </a:r>
            <a:r>
              <a:rPr lang="zh-CN" altLang="en-US" dirty="0" smtClean="0"/>
              <a:t>）：叙事、报告、论述、广告等。</a:t>
            </a:r>
            <a:endParaRPr lang="en-US" altLang="zh-CN" dirty="0" smtClean="0"/>
          </a:p>
          <a:p>
            <a:pPr>
              <a:buNone/>
            </a:pPr>
            <a:r>
              <a:rPr lang="en-US" altLang="zh-CN" dirty="0" smtClean="0"/>
              <a:t>3. </a:t>
            </a:r>
            <a:r>
              <a:rPr lang="zh-CN" altLang="en-US" dirty="0" smtClean="0"/>
              <a:t>在情景中学习语音、词汇和语法。</a:t>
            </a:r>
            <a:endParaRPr lang="en-US" altLang="zh-CN" dirty="0" smtClean="0"/>
          </a:p>
          <a:p>
            <a:pPr>
              <a:buNone/>
            </a:pPr>
            <a:r>
              <a:rPr lang="en-US" altLang="zh-CN" dirty="0" smtClean="0"/>
              <a:t>4. </a:t>
            </a:r>
            <a:r>
              <a:rPr lang="zh-CN" altLang="en-US" dirty="0" smtClean="0"/>
              <a:t>注意发展学生的理解能力和表达能力</a:t>
            </a:r>
            <a:endParaRPr lang="en-US" altLang="zh-CN" dirty="0" smtClean="0"/>
          </a:p>
          <a:p>
            <a:pPr>
              <a:buNone/>
            </a:pPr>
            <a:r>
              <a:rPr lang="zh-CN" altLang="en-US" dirty="0" smtClean="0"/>
              <a:t>    提取信息（浅层、深层）、整合信息、传递信息</a:t>
            </a:r>
            <a:endParaRPr lang="zh-CN" altLang="en-US" dirty="0"/>
          </a:p>
        </p:txBody>
      </p:sp>
    </p:spTree>
    <p:extLst>
      <p:ext uri="{BB962C8B-B14F-4D97-AF65-F5344CB8AC3E}">
        <p14:creationId xmlns:p14="http://schemas.microsoft.com/office/powerpoint/2010/main" val="12446735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2020</a:t>
            </a:r>
            <a:r>
              <a:rPr lang="zh-CN" altLang="en-US" dirty="0" smtClean="0"/>
              <a:t>年高考复习建议</a:t>
            </a:r>
            <a:endParaRPr lang="zh-CN" altLang="en-US" dirty="0"/>
          </a:p>
        </p:txBody>
      </p:sp>
      <p:sp>
        <p:nvSpPr>
          <p:cNvPr id="3" name="内容占位符 2"/>
          <p:cNvSpPr>
            <a:spLocks noGrp="1"/>
          </p:cNvSpPr>
          <p:nvPr>
            <p:ph idx="1"/>
          </p:nvPr>
        </p:nvSpPr>
        <p:spPr/>
        <p:txBody>
          <a:bodyPr/>
          <a:lstStyle/>
          <a:p>
            <a:pPr>
              <a:buNone/>
            </a:pPr>
            <a:r>
              <a:rPr lang="zh-CN" altLang="en-US" dirty="0" smtClean="0"/>
              <a:t>                               语篇测评机制下的高三复习策略</a:t>
            </a:r>
            <a:endParaRPr lang="zh-CN" altLang="en-US" dirty="0"/>
          </a:p>
        </p:txBody>
      </p:sp>
    </p:spTree>
    <p:extLst>
      <p:ext uri="{BB962C8B-B14F-4D97-AF65-F5344CB8AC3E}">
        <p14:creationId xmlns:p14="http://schemas.microsoft.com/office/powerpoint/2010/main" val="198456906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a:latin typeface="Arial" panose="020B0604020202020204" pitchFamily="34" charset="0"/>
                <a:cs typeface="Arial" panose="020B0604020202020204" pitchFamily="34" charset="0"/>
              </a:rPr>
              <a:t>The meaning of silence </a:t>
            </a:r>
            <a:r>
              <a:rPr lang="en-US" altLang="zh-CN" u="sng" dirty="0">
                <a:solidFill>
                  <a:srgbClr val="C00000"/>
                </a:solidFill>
                <a:latin typeface="Arial" panose="020B0604020202020204" pitchFamily="34" charset="0"/>
                <a:cs typeface="Arial" panose="020B0604020202020204" pitchFamily="34" charset="0"/>
              </a:rPr>
              <a:t>varies</a:t>
            </a:r>
            <a:r>
              <a:rPr lang="en-US" altLang="zh-CN" dirty="0">
                <a:latin typeface="Arial" panose="020B0604020202020204" pitchFamily="34" charset="0"/>
                <a:cs typeface="Arial" panose="020B0604020202020204" pitchFamily="34" charset="0"/>
              </a:rPr>
              <a:t> among cultural groups. Silences may be thoughtful, or they may be empty when a person has nothing to say. A silence in a conversation may also show stubbornness, uneasiness, or worry. Silence may be viewed </a:t>
            </a:r>
            <a:r>
              <a:rPr lang="en-US" altLang="zh-CN" u="sng" dirty="0">
                <a:solidFill>
                  <a:srgbClr val="C00000"/>
                </a:solidFill>
                <a:latin typeface="Arial" panose="020B0604020202020204" pitchFamily="34" charset="0"/>
                <a:cs typeface="Arial" panose="020B0604020202020204" pitchFamily="34" charset="0"/>
              </a:rPr>
              <a:t>by some cultural groups </a:t>
            </a:r>
            <a:r>
              <a:rPr lang="en-US" altLang="zh-CN" u="sng" dirty="0">
                <a:latin typeface="Arial" panose="020B0604020202020204" pitchFamily="34" charset="0"/>
                <a:cs typeface="Arial" panose="020B0604020202020204" pitchFamily="34" charset="0"/>
              </a:rPr>
              <a:t>as extremely uncomfortable</a:t>
            </a:r>
            <a:r>
              <a:rPr lang="en-US" altLang="zh-CN" dirty="0">
                <a:latin typeface="Arial" panose="020B0604020202020204" pitchFamily="34" charset="0"/>
                <a:cs typeface="Arial" panose="020B0604020202020204" pitchFamily="34" charset="0"/>
              </a:rPr>
              <a:t>; therefore attempts may be made to fill every gap (</a:t>
            </a:r>
            <a:r>
              <a:rPr lang="zh-CN" altLang="zh-CN" dirty="0">
                <a:latin typeface="Arial" panose="020B0604020202020204" pitchFamily="34" charset="0"/>
                <a:cs typeface="Arial" panose="020B0604020202020204" pitchFamily="34" charset="0"/>
              </a:rPr>
              <a:t>间隙</a:t>
            </a:r>
            <a:r>
              <a:rPr lang="en-US" altLang="zh-CN" dirty="0">
                <a:latin typeface="Arial" panose="020B0604020202020204" pitchFamily="34" charset="0"/>
                <a:cs typeface="Arial" panose="020B0604020202020204" pitchFamily="34" charset="0"/>
              </a:rPr>
              <a:t>) with conversation. Persons in </a:t>
            </a:r>
            <a:r>
              <a:rPr lang="en-US" altLang="zh-CN" u="sng" dirty="0">
                <a:solidFill>
                  <a:srgbClr val="C00000"/>
                </a:solidFill>
                <a:latin typeface="Arial" panose="020B0604020202020204" pitchFamily="34" charset="0"/>
                <a:cs typeface="Arial" panose="020B0604020202020204" pitchFamily="34" charset="0"/>
              </a:rPr>
              <a:t>other cultural groups </a:t>
            </a:r>
            <a:r>
              <a:rPr lang="en-US" altLang="zh-CN" dirty="0">
                <a:latin typeface="Arial" panose="020B0604020202020204" pitchFamily="34" charset="0"/>
                <a:cs typeface="Arial" panose="020B0604020202020204" pitchFamily="34" charset="0"/>
              </a:rPr>
              <a:t>value silence and view it </a:t>
            </a:r>
            <a:r>
              <a:rPr lang="en-US" altLang="zh-CN" u="sng" dirty="0">
                <a:latin typeface="Arial" panose="020B0604020202020204" pitchFamily="34" charset="0"/>
                <a:cs typeface="Arial" panose="020B0604020202020204" pitchFamily="34" charset="0"/>
              </a:rPr>
              <a:t>as necessary for understanding </a:t>
            </a:r>
            <a:r>
              <a:rPr lang="en-US" altLang="zh-CN" dirty="0">
                <a:latin typeface="Arial" panose="020B0604020202020204" pitchFamily="34" charset="0"/>
                <a:cs typeface="Arial" panose="020B0604020202020204" pitchFamily="34" charset="0"/>
              </a:rPr>
              <a:t>a person’s needs. </a:t>
            </a:r>
            <a:endParaRPr lang="zh-CN" altLang="zh-CN" dirty="0">
              <a:latin typeface="Arial" panose="020B0604020202020204" pitchFamily="34" charset="0"/>
              <a:cs typeface="Arial" panose="020B0604020202020204" pitchFamily="34" charset="0"/>
            </a:endParaRPr>
          </a:p>
          <a:p>
            <a:pPr>
              <a:buNone/>
            </a:pPr>
            <a:endParaRPr lang="zh-CN" altLang="en-US" dirty="0">
              <a:latin typeface="Arial" panose="020B0604020202020204" pitchFamily="34" charset="0"/>
              <a:cs typeface="Arial" panose="020B0604020202020204" pitchFamily="34" charset="0"/>
            </a:endParaRPr>
          </a:p>
        </p:txBody>
      </p:sp>
      <p:sp>
        <p:nvSpPr>
          <p:cNvPr id="4" name="TextBox 3"/>
          <p:cNvSpPr txBox="1"/>
          <p:nvPr/>
        </p:nvSpPr>
        <p:spPr>
          <a:xfrm>
            <a:off x="756906" y="5073933"/>
            <a:ext cx="4868664" cy="492443"/>
          </a:xfrm>
          <a:prstGeom prst="rect">
            <a:avLst/>
          </a:prstGeom>
          <a:solidFill>
            <a:schemeClr val="bg2">
              <a:lumMod val="90000"/>
            </a:schemeClr>
          </a:solidFill>
        </p:spPr>
        <p:txBody>
          <a:bodyPr wrap="square" rtlCol="0">
            <a:spAutoFit/>
          </a:bodyPr>
          <a:lstStyle/>
          <a:p>
            <a:r>
              <a:rPr lang="en-US" altLang="zh-CN" sz="2600" dirty="0">
                <a:latin typeface="微软雅黑" pitchFamily="34" charset="-122"/>
                <a:ea typeface="微软雅黑" pitchFamily="34" charset="-122"/>
              </a:rPr>
              <a:t>a</a:t>
            </a:r>
            <a:r>
              <a:rPr lang="en-US" altLang="zh-CN" sz="2600" dirty="0" smtClean="0">
                <a:latin typeface="微软雅黑" pitchFamily="34" charset="-122"/>
                <a:ea typeface="微软雅黑" pitchFamily="34" charset="-122"/>
              </a:rPr>
              <a:t>s extremely uncomfortable</a:t>
            </a:r>
            <a:endParaRPr lang="zh-CN" altLang="en-US" sz="2600" dirty="0">
              <a:latin typeface="微软雅黑" pitchFamily="34" charset="-122"/>
              <a:ea typeface="微软雅黑" pitchFamily="34" charset="-122"/>
            </a:endParaRPr>
          </a:p>
        </p:txBody>
      </p:sp>
      <p:sp>
        <p:nvSpPr>
          <p:cNvPr id="5" name="TextBox 4"/>
          <p:cNvSpPr txBox="1"/>
          <p:nvPr/>
        </p:nvSpPr>
        <p:spPr>
          <a:xfrm>
            <a:off x="6168008" y="5877272"/>
            <a:ext cx="5328592" cy="492443"/>
          </a:xfrm>
          <a:prstGeom prst="rect">
            <a:avLst/>
          </a:prstGeom>
          <a:solidFill>
            <a:schemeClr val="bg2">
              <a:lumMod val="90000"/>
            </a:schemeClr>
          </a:solidFill>
        </p:spPr>
        <p:txBody>
          <a:bodyPr wrap="square" rtlCol="0">
            <a:spAutoFit/>
          </a:bodyPr>
          <a:lstStyle/>
          <a:p>
            <a:r>
              <a:rPr lang="en-US" altLang="zh-CN" sz="2600" dirty="0">
                <a:latin typeface="微软雅黑" pitchFamily="34" charset="-122"/>
                <a:ea typeface="微软雅黑" pitchFamily="34" charset="-122"/>
              </a:rPr>
              <a:t>a</a:t>
            </a:r>
            <a:r>
              <a:rPr lang="en-US" altLang="zh-CN" sz="2600" dirty="0" smtClean="0">
                <a:latin typeface="微软雅黑" pitchFamily="34" charset="-122"/>
                <a:ea typeface="微软雅黑" pitchFamily="34" charset="-122"/>
              </a:rPr>
              <a:t>s necessary for understanding</a:t>
            </a:r>
            <a:endParaRPr lang="zh-CN" altLang="en-US" sz="2600" dirty="0">
              <a:latin typeface="微软雅黑" pitchFamily="34" charset="-122"/>
              <a:ea typeface="微软雅黑" pitchFamily="34" charset="-122"/>
            </a:endParaRPr>
          </a:p>
        </p:txBody>
      </p:sp>
      <p:cxnSp>
        <p:nvCxnSpPr>
          <p:cNvPr id="7" name="直接箭头连接符 6"/>
          <p:cNvCxnSpPr/>
          <p:nvPr/>
        </p:nvCxnSpPr>
        <p:spPr>
          <a:xfrm flipH="1">
            <a:off x="4511824" y="3284983"/>
            <a:ext cx="1656184" cy="1788949"/>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5" idx="0"/>
          </p:cNvCxnSpPr>
          <p:nvPr/>
        </p:nvCxnSpPr>
        <p:spPr>
          <a:xfrm>
            <a:off x="7148500" y="4295872"/>
            <a:ext cx="1683804" cy="158140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标题 10"/>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阅读中的文化教育</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a:t>
            </a:r>
            <a:r>
              <a:rPr lang="en-US" altLang="zh-CN" dirty="0" smtClean="0">
                <a:effectLst/>
                <a:latin typeface="黑体" panose="02010609060101010101" pitchFamily="49" charset="-122"/>
                <a:ea typeface="黑体" panose="02010609060101010101" pitchFamily="49" charset="-122"/>
              </a:rPr>
              <a:t>1</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832607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2019</a:t>
            </a:r>
            <a:r>
              <a:rPr lang="zh-CN" altLang="en-US" dirty="0" smtClean="0"/>
              <a:t>全国高考英语试题</a:t>
            </a:r>
            <a:r>
              <a:rPr lang="en-US" altLang="zh-CN" dirty="0" smtClean="0"/>
              <a:t>8</a:t>
            </a:r>
            <a:r>
              <a:rPr lang="zh-CN" altLang="en-US" dirty="0" smtClean="0"/>
              <a:t>套</a:t>
            </a:r>
            <a:endParaRPr lang="zh-CN" altLang="en-US" dirty="0"/>
          </a:p>
        </p:txBody>
      </p:sp>
      <p:sp>
        <p:nvSpPr>
          <p:cNvPr id="6" name="内容占位符 5"/>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zh-CN" altLang="en-US" dirty="0"/>
              <a:t>全国卷</a:t>
            </a:r>
            <a:r>
              <a:rPr lang="en-US" altLang="zh-CN" dirty="0" smtClean="0"/>
              <a:t>I</a:t>
            </a:r>
            <a:r>
              <a:rPr lang="zh-CN" altLang="en-US" dirty="0" smtClean="0"/>
              <a:t>：</a:t>
            </a:r>
            <a:r>
              <a:rPr lang="zh-CN" altLang="en-US" dirty="0"/>
              <a:t>河南、河北、山西、江西、湖北、湖南、广东、安徽、福建</a:t>
            </a:r>
            <a:r>
              <a:rPr lang="zh-CN" altLang="en-US" dirty="0" smtClean="0"/>
              <a:t>、</a:t>
            </a:r>
            <a:endParaRPr lang="en-US" altLang="zh-CN" dirty="0" smtClean="0"/>
          </a:p>
          <a:p>
            <a:pPr>
              <a:buNone/>
            </a:pPr>
            <a:r>
              <a:rPr lang="en-US" altLang="zh-CN" dirty="0"/>
              <a:t> </a:t>
            </a:r>
            <a:r>
              <a:rPr lang="en-US" altLang="zh-CN" dirty="0" smtClean="0"/>
              <a:t>                 </a:t>
            </a:r>
            <a:r>
              <a:rPr lang="zh-CN" altLang="en-US" dirty="0" smtClean="0"/>
              <a:t>山东</a:t>
            </a:r>
            <a:endParaRPr lang="en-US" altLang="zh-CN" dirty="0" smtClean="0"/>
          </a:p>
          <a:p>
            <a:pPr marL="457200" indent="-457200">
              <a:buFont typeface="Arial" panose="020B0604020202020204" pitchFamily="34" charset="0"/>
              <a:buChar char="•"/>
            </a:pPr>
            <a:r>
              <a:rPr lang="zh-CN" altLang="en-US" dirty="0"/>
              <a:t>全国卷</a:t>
            </a:r>
            <a:r>
              <a:rPr lang="en-US" altLang="zh-CN" dirty="0" smtClean="0"/>
              <a:t>Ⅱ</a:t>
            </a:r>
            <a:r>
              <a:rPr lang="zh-CN" altLang="en-US" dirty="0" smtClean="0"/>
              <a:t>：</a:t>
            </a:r>
            <a:r>
              <a:rPr lang="zh-CN" altLang="en-US" dirty="0"/>
              <a:t>甘肃、青海、内蒙古、黑龙江、吉林、辽宁、宁夏、新疆</a:t>
            </a:r>
            <a:r>
              <a:rPr lang="zh-CN" altLang="en-US" dirty="0" smtClean="0"/>
              <a:t>、   </a:t>
            </a:r>
            <a:endParaRPr lang="en-US" altLang="zh-CN" dirty="0" smtClean="0"/>
          </a:p>
          <a:p>
            <a:pPr>
              <a:buNone/>
            </a:pPr>
            <a:r>
              <a:rPr lang="en-US" altLang="zh-CN" dirty="0"/>
              <a:t> </a:t>
            </a:r>
            <a:r>
              <a:rPr lang="en-US" altLang="zh-CN" dirty="0" smtClean="0"/>
              <a:t>                 </a:t>
            </a:r>
            <a:r>
              <a:rPr lang="zh-CN" altLang="en-US" dirty="0" smtClean="0"/>
              <a:t>陕西</a:t>
            </a:r>
            <a:r>
              <a:rPr lang="zh-CN" altLang="en-US" dirty="0"/>
              <a:t>、</a:t>
            </a:r>
            <a:r>
              <a:rPr lang="zh-CN" altLang="en-US" dirty="0" smtClean="0"/>
              <a:t>重庆、海南</a:t>
            </a:r>
            <a:endParaRPr lang="en-US" altLang="zh-CN" dirty="0" smtClean="0"/>
          </a:p>
          <a:p>
            <a:pPr marL="457200" indent="-457200">
              <a:buFont typeface="Arial" panose="020B0604020202020204" pitchFamily="34" charset="0"/>
              <a:buChar char="•"/>
            </a:pPr>
            <a:r>
              <a:rPr lang="zh-CN" altLang="en-US" dirty="0"/>
              <a:t>全国卷</a:t>
            </a:r>
            <a:r>
              <a:rPr lang="en-US" altLang="zh-CN" dirty="0" smtClean="0"/>
              <a:t>Ⅲ</a:t>
            </a:r>
            <a:r>
              <a:rPr lang="zh-CN" altLang="en-US" dirty="0" smtClean="0"/>
              <a:t>：</a:t>
            </a:r>
            <a:r>
              <a:rPr lang="zh-CN" altLang="en-US" dirty="0"/>
              <a:t>云南、广西、贵州、四川、</a:t>
            </a:r>
            <a:r>
              <a:rPr lang="zh-CN" altLang="en-US" dirty="0" smtClean="0"/>
              <a:t>西藏</a:t>
            </a:r>
            <a:endParaRPr lang="en-US" altLang="zh-CN" dirty="0" smtClean="0"/>
          </a:p>
          <a:p>
            <a:pPr marL="457200" indent="-457200">
              <a:buFont typeface="Arial" panose="020B0604020202020204" pitchFamily="34" charset="0"/>
              <a:buChar char="•"/>
            </a:pPr>
            <a:r>
              <a:rPr lang="zh-CN" altLang="en-US" dirty="0"/>
              <a:t>北京</a:t>
            </a:r>
            <a:r>
              <a:rPr lang="zh-CN" altLang="en-US" dirty="0" smtClean="0"/>
              <a:t>卷</a:t>
            </a:r>
            <a:endParaRPr lang="en-US" altLang="zh-CN" dirty="0" smtClean="0"/>
          </a:p>
          <a:p>
            <a:pPr marL="457200" indent="-457200">
              <a:buFont typeface="Arial" panose="020B0604020202020204" pitchFamily="34" charset="0"/>
              <a:buChar char="•"/>
            </a:pPr>
            <a:r>
              <a:rPr lang="zh-CN" altLang="en-US" dirty="0"/>
              <a:t>天津</a:t>
            </a:r>
            <a:r>
              <a:rPr lang="zh-CN" altLang="en-US" dirty="0" smtClean="0"/>
              <a:t>卷</a:t>
            </a:r>
            <a:endParaRPr lang="en-US" altLang="zh-CN" dirty="0" smtClean="0"/>
          </a:p>
          <a:p>
            <a:pPr marL="457200" indent="-457200">
              <a:buFont typeface="Arial" panose="020B0604020202020204" pitchFamily="34" charset="0"/>
              <a:buChar char="•"/>
            </a:pPr>
            <a:r>
              <a:rPr lang="zh-CN" altLang="en-US" dirty="0"/>
              <a:t>江苏</a:t>
            </a:r>
            <a:r>
              <a:rPr lang="zh-CN" altLang="en-US" dirty="0" smtClean="0"/>
              <a:t>卷</a:t>
            </a:r>
            <a:endParaRPr lang="en-US" altLang="zh-CN" dirty="0" smtClean="0"/>
          </a:p>
          <a:p>
            <a:pPr marL="457200" indent="-457200">
              <a:buFont typeface="Arial" panose="020B0604020202020204" pitchFamily="34" charset="0"/>
              <a:buChar char="•"/>
            </a:pPr>
            <a:r>
              <a:rPr lang="zh-CN" altLang="en-US" dirty="0"/>
              <a:t>浙江</a:t>
            </a:r>
            <a:r>
              <a:rPr lang="zh-CN" altLang="en-US" dirty="0" smtClean="0"/>
              <a:t>卷</a:t>
            </a:r>
            <a:endParaRPr lang="en-US" altLang="zh-CN" dirty="0" smtClean="0"/>
          </a:p>
          <a:p>
            <a:pPr marL="457200" indent="-457200">
              <a:buFont typeface="Arial" panose="020B0604020202020204" pitchFamily="34" charset="0"/>
              <a:buChar char="•"/>
            </a:pPr>
            <a:r>
              <a:rPr lang="zh-CN" altLang="en-US" dirty="0"/>
              <a:t>上海卷</a:t>
            </a:r>
            <a:br>
              <a:rPr lang="zh-CN" altLang="en-US" dirty="0"/>
            </a:br>
            <a:endParaRPr lang="zh-CN" altLang="en-US" dirty="0"/>
          </a:p>
          <a:p>
            <a:pPr>
              <a:buNone/>
            </a:pPr>
            <a:endParaRPr lang="zh-CN" altLang="en-US" dirty="0"/>
          </a:p>
          <a:p>
            <a:pPr>
              <a:buNone/>
            </a:pPr>
            <a:endParaRPr lang="zh-CN" altLang="en-US" dirty="0"/>
          </a:p>
          <a:p>
            <a:endParaRPr lang="zh-CN" altLang="en-US" dirty="0"/>
          </a:p>
        </p:txBody>
      </p:sp>
      <p:sp>
        <p:nvSpPr>
          <p:cNvPr id="7" name="TextBox 6"/>
          <p:cNvSpPr txBox="1"/>
          <p:nvPr/>
        </p:nvSpPr>
        <p:spPr>
          <a:xfrm>
            <a:off x="839416" y="5913512"/>
            <a:ext cx="9721080" cy="461665"/>
          </a:xfrm>
          <a:prstGeom prst="rect">
            <a:avLst/>
          </a:prstGeom>
          <a:noFill/>
          <a:ln w="28575">
            <a:solidFill>
              <a:srgbClr val="002060"/>
            </a:solidFill>
            <a:prstDash val="dashDot"/>
          </a:ln>
        </p:spPr>
        <p:txBody>
          <a:bodyPr wrap="square" rtlCol="0">
            <a:spAutoFit/>
          </a:bodyPr>
          <a:lstStyle/>
          <a:p>
            <a:r>
              <a:rPr lang="zh-CN" altLang="en-US" sz="2400" b="1" dirty="0" smtClean="0"/>
              <a:t>大同小异、神似形异、重基础、</a:t>
            </a:r>
            <a:r>
              <a:rPr lang="zh-CN" altLang="en-US" sz="2400" b="1" dirty="0"/>
              <a:t>查</a:t>
            </a:r>
            <a:r>
              <a:rPr lang="zh-CN" altLang="en-US" sz="2400" b="1" dirty="0" smtClean="0"/>
              <a:t>综合、考应用、讲创新</a:t>
            </a:r>
            <a:endParaRPr lang="zh-CN" altLang="en-US" sz="2400" b="1" dirty="0"/>
          </a:p>
        </p:txBody>
      </p:sp>
    </p:spTree>
    <p:extLst>
      <p:ext uri="{BB962C8B-B14F-4D97-AF65-F5344CB8AC3E}">
        <p14:creationId xmlns:p14="http://schemas.microsoft.com/office/powerpoint/2010/main" val="340399480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en-US" altLang="zh-CN" dirty="0">
                <a:latin typeface="Arial" panose="020B0604020202020204" pitchFamily="34" charset="0"/>
                <a:cs typeface="Arial" panose="020B0604020202020204" pitchFamily="34" charset="0"/>
              </a:rPr>
              <a:t>Many </a:t>
            </a:r>
            <a:r>
              <a:rPr lang="en-US" altLang="zh-CN" u="sng" dirty="0">
                <a:latin typeface="Arial" panose="020B0604020202020204" pitchFamily="34" charset="0"/>
                <a:cs typeface="Arial" panose="020B0604020202020204" pitchFamily="34" charset="0"/>
              </a:rPr>
              <a:t>Native Americans </a:t>
            </a:r>
            <a:r>
              <a:rPr lang="en-US" altLang="zh-CN" dirty="0">
                <a:latin typeface="Arial" panose="020B0604020202020204" pitchFamily="34" charset="0"/>
                <a:cs typeface="Arial" panose="020B0604020202020204" pitchFamily="34" charset="0"/>
              </a:rPr>
              <a:t>value silence and feel it is a basic part of communicating among people, just as some </a:t>
            </a:r>
            <a:r>
              <a:rPr lang="en-US" altLang="zh-CN" u="sng" dirty="0">
                <a:latin typeface="Arial" panose="020B0604020202020204" pitchFamily="34" charset="0"/>
                <a:cs typeface="Arial" panose="020B0604020202020204" pitchFamily="34" charset="0"/>
              </a:rPr>
              <a:t>traditional Chinese and Thai </a:t>
            </a:r>
            <a:r>
              <a:rPr lang="en-US" altLang="zh-CN" dirty="0">
                <a:latin typeface="Arial" panose="020B0604020202020204" pitchFamily="34" charset="0"/>
                <a:cs typeface="Arial" panose="020B0604020202020204" pitchFamily="34" charset="0"/>
              </a:rPr>
              <a:t>persons do. Therefore, when a person from one of these cultures is speaking and suddenly stops, what maybe implied (</a:t>
            </a:r>
            <a:r>
              <a:rPr lang="zh-CN" altLang="zh-CN" dirty="0">
                <a:latin typeface="Arial" panose="020B0604020202020204" pitchFamily="34" charset="0"/>
                <a:cs typeface="Arial" panose="020B0604020202020204" pitchFamily="34" charset="0"/>
              </a:rPr>
              <a:t>暗示</a:t>
            </a:r>
            <a:r>
              <a:rPr lang="en-US" altLang="zh-CN" dirty="0">
                <a:latin typeface="Arial" panose="020B0604020202020204" pitchFamily="34" charset="0"/>
                <a:cs typeface="Arial" panose="020B0604020202020204" pitchFamily="34" charset="0"/>
              </a:rPr>
              <a:t>) is that the person wants the listener to consider what has been said before continuing. </a:t>
            </a:r>
            <a:r>
              <a:rPr lang="en-US" altLang="zh-CN" u="sng" dirty="0">
                <a:solidFill>
                  <a:srgbClr val="C00000"/>
                </a:solidFill>
                <a:latin typeface="Arial" panose="020B0604020202020204" pitchFamily="34" charset="0"/>
                <a:cs typeface="Arial" panose="020B0604020202020204" pitchFamily="34" charset="0"/>
              </a:rPr>
              <a:t>In these cultures</a:t>
            </a:r>
            <a:r>
              <a:rPr lang="en-US" altLang="zh-CN" dirty="0">
                <a:latin typeface="Arial" panose="020B0604020202020204" pitchFamily="34" charset="0"/>
                <a:cs typeface="Arial" panose="020B0604020202020204" pitchFamily="34" charset="0"/>
              </a:rPr>
              <a:t>, silence is a call for reflection.</a:t>
            </a:r>
            <a:endParaRPr lang="zh-CN" altLang="zh-CN" dirty="0">
              <a:latin typeface="Arial" panose="020B0604020202020204" pitchFamily="34" charset="0"/>
              <a:cs typeface="Arial" panose="020B0604020202020204" pitchFamily="34" charset="0"/>
            </a:endParaRPr>
          </a:p>
          <a:p>
            <a:pPr>
              <a:buNone/>
            </a:pPr>
            <a:endParaRPr lang="zh-CN" altLang="en-US" dirty="0">
              <a:latin typeface="Arial" panose="020B0604020202020204" pitchFamily="34" charset="0"/>
              <a:cs typeface="Arial" panose="020B0604020202020204" pitchFamily="34" charset="0"/>
            </a:endParaRPr>
          </a:p>
        </p:txBody>
      </p:sp>
      <p:sp>
        <p:nvSpPr>
          <p:cNvPr id="4" name="TextBox 3"/>
          <p:cNvSpPr txBox="1"/>
          <p:nvPr/>
        </p:nvSpPr>
        <p:spPr>
          <a:xfrm>
            <a:off x="5519936" y="5037984"/>
            <a:ext cx="4868664" cy="492443"/>
          </a:xfrm>
          <a:prstGeom prst="rect">
            <a:avLst/>
          </a:prstGeom>
          <a:solidFill>
            <a:schemeClr val="bg2">
              <a:lumMod val="90000"/>
            </a:schemeClr>
          </a:solidFill>
        </p:spPr>
        <p:txBody>
          <a:bodyPr wrap="square" rtlCol="0">
            <a:spAutoFit/>
          </a:bodyPr>
          <a:lstStyle/>
          <a:p>
            <a:r>
              <a:rPr lang="en-US" altLang="zh-CN" sz="2600" dirty="0" smtClean="0">
                <a:latin typeface="微软雅黑" pitchFamily="34" charset="-122"/>
                <a:ea typeface="微软雅黑" pitchFamily="34" charset="-122"/>
              </a:rPr>
              <a:t>Silence is a call for reflection</a:t>
            </a:r>
            <a:endParaRPr lang="zh-CN" altLang="en-US" sz="2600" dirty="0">
              <a:latin typeface="微软雅黑" pitchFamily="34" charset="-122"/>
              <a:ea typeface="微软雅黑" pitchFamily="34" charset="-122"/>
            </a:endParaRPr>
          </a:p>
        </p:txBody>
      </p:sp>
      <p:cxnSp>
        <p:nvCxnSpPr>
          <p:cNvPr id="7" name="直接箭头连接符 6"/>
          <p:cNvCxnSpPr/>
          <p:nvPr/>
        </p:nvCxnSpPr>
        <p:spPr>
          <a:xfrm>
            <a:off x="2999656" y="1844824"/>
            <a:ext cx="3240360" cy="319316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标题 10"/>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阅读中的文化教育</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a:t>
            </a:r>
            <a:r>
              <a:rPr lang="en-US" altLang="zh-CN" dirty="0" smtClean="0">
                <a:effectLst/>
                <a:latin typeface="黑体" panose="02010609060101010101" pitchFamily="49" charset="-122"/>
                <a:ea typeface="黑体" panose="02010609060101010101" pitchFamily="49" charset="-122"/>
              </a:rPr>
              <a:t>2</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cxnSp>
        <p:nvCxnSpPr>
          <p:cNvPr id="10" name="直接箭头连接符 9"/>
          <p:cNvCxnSpPr/>
          <p:nvPr/>
        </p:nvCxnSpPr>
        <p:spPr>
          <a:xfrm flipH="1">
            <a:off x="8832304" y="2295883"/>
            <a:ext cx="188144" cy="2742101"/>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79914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en-US" altLang="zh-CN" dirty="0">
                <a:latin typeface="Arial" panose="020B0604020202020204" pitchFamily="34" charset="0"/>
                <a:cs typeface="Arial" panose="020B0604020202020204" pitchFamily="34" charset="0"/>
              </a:rPr>
              <a:t>Many </a:t>
            </a:r>
            <a:r>
              <a:rPr lang="en-US" altLang="zh-CN" u="sng" dirty="0">
                <a:latin typeface="Arial" panose="020B0604020202020204" pitchFamily="34" charset="0"/>
                <a:cs typeface="Arial" panose="020B0604020202020204" pitchFamily="34" charset="0"/>
              </a:rPr>
              <a:t>Native Americans </a:t>
            </a:r>
            <a:r>
              <a:rPr lang="en-US" altLang="zh-CN" dirty="0">
                <a:latin typeface="Arial" panose="020B0604020202020204" pitchFamily="34" charset="0"/>
                <a:cs typeface="Arial" panose="020B0604020202020204" pitchFamily="34" charset="0"/>
              </a:rPr>
              <a:t>value silence and feel it is a basic part of communicating among people, just as some </a:t>
            </a:r>
            <a:r>
              <a:rPr lang="en-US" altLang="zh-CN" u="sng" dirty="0">
                <a:latin typeface="Arial" panose="020B0604020202020204" pitchFamily="34" charset="0"/>
                <a:cs typeface="Arial" panose="020B0604020202020204" pitchFamily="34" charset="0"/>
              </a:rPr>
              <a:t>traditional Chinese and Thai </a:t>
            </a:r>
            <a:r>
              <a:rPr lang="en-US" altLang="zh-CN" dirty="0">
                <a:latin typeface="Arial" panose="020B0604020202020204" pitchFamily="34" charset="0"/>
                <a:cs typeface="Arial" panose="020B0604020202020204" pitchFamily="34" charset="0"/>
              </a:rPr>
              <a:t>persons do. Therefore, when a person from one of these cultures is speaking and suddenly stops, what maybe implied (</a:t>
            </a:r>
            <a:r>
              <a:rPr lang="zh-CN" altLang="zh-CN" dirty="0">
                <a:latin typeface="Arial" panose="020B0604020202020204" pitchFamily="34" charset="0"/>
                <a:cs typeface="Arial" panose="020B0604020202020204" pitchFamily="34" charset="0"/>
              </a:rPr>
              <a:t>暗示</a:t>
            </a:r>
            <a:r>
              <a:rPr lang="en-US" altLang="zh-CN" dirty="0">
                <a:latin typeface="Arial" panose="020B0604020202020204" pitchFamily="34" charset="0"/>
                <a:cs typeface="Arial" panose="020B0604020202020204" pitchFamily="34" charset="0"/>
              </a:rPr>
              <a:t>) is that the person wants the listener to consider what has been said before continuing. </a:t>
            </a:r>
            <a:r>
              <a:rPr lang="en-US" altLang="zh-CN" u="sng" dirty="0">
                <a:solidFill>
                  <a:srgbClr val="C00000"/>
                </a:solidFill>
                <a:latin typeface="Arial" panose="020B0604020202020204" pitchFamily="34" charset="0"/>
                <a:cs typeface="Arial" panose="020B0604020202020204" pitchFamily="34" charset="0"/>
              </a:rPr>
              <a:t>In these cultures</a:t>
            </a:r>
            <a:r>
              <a:rPr lang="en-US" altLang="zh-CN" dirty="0">
                <a:latin typeface="Arial" panose="020B0604020202020204" pitchFamily="34" charset="0"/>
                <a:cs typeface="Arial" panose="020B0604020202020204" pitchFamily="34" charset="0"/>
              </a:rPr>
              <a:t>, silence is a call for reflection.</a:t>
            </a:r>
            <a:endParaRPr lang="zh-CN" altLang="zh-CN" dirty="0">
              <a:latin typeface="Arial" panose="020B0604020202020204" pitchFamily="34" charset="0"/>
              <a:cs typeface="Arial" panose="020B0604020202020204" pitchFamily="34" charset="0"/>
            </a:endParaRPr>
          </a:p>
          <a:p>
            <a:pPr>
              <a:buNone/>
            </a:pPr>
            <a:endParaRPr lang="zh-CN" altLang="en-US" dirty="0">
              <a:latin typeface="Arial" panose="020B0604020202020204" pitchFamily="34" charset="0"/>
              <a:cs typeface="Arial" panose="020B0604020202020204" pitchFamily="34" charset="0"/>
            </a:endParaRPr>
          </a:p>
        </p:txBody>
      </p:sp>
      <p:sp>
        <p:nvSpPr>
          <p:cNvPr id="4" name="TextBox 3"/>
          <p:cNvSpPr txBox="1"/>
          <p:nvPr/>
        </p:nvSpPr>
        <p:spPr>
          <a:xfrm>
            <a:off x="5519936" y="5037984"/>
            <a:ext cx="4868664" cy="492443"/>
          </a:xfrm>
          <a:prstGeom prst="rect">
            <a:avLst/>
          </a:prstGeom>
          <a:solidFill>
            <a:schemeClr val="bg2">
              <a:lumMod val="90000"/>
            </a:schemeClr>
          </a:solidFill>
        </p:spPr>
        <p:txBody>
          <a:bodyPr wrap="square" rtlCol="0">
            <a:spAutoFit/>
          </a:bodyPr>
          <a:lstStyle/>
          <a:p>
            <a:r>
              <a:rPr lang="en-US" altLang="zh-CN" sz="2600" dirty="0" smtClean="0">
                <a:latin typeface="微软雅黑" pitchFamily="34" charset="-122"/>
                <a:ea typeface="微软雅黑" pitchFamily="34" charset="-122"/>
              </a:rPr>
              <a:t>Silence is a call for reflection</a:t>
            </a:r>
            <a:endParaRPr lang="zh-CN" altLang="en-US" sz="2600" dirty="0">
              <a:latin typeface="微软雅黑" pitchFamily="34" charset="-122"/>
              <a:ea typeface="微软雅黑" pitchFamily="34" charset="-122"/>
            </a:endParaRPr>
          </a:p>
        </p:txBody>
      </p:sp>
      <p:cxnSp>
        <p:nvCxnSpPr>
          <p:cNvPr id="7" name="直接箭头连接符 6"/>
          <p:cNvCxnSpPr/>
          <p:nvPr/>
        </p:nvCxnSpPr>
        <p:spPr>
          <a:xfrm>
            <a:off x="2999656" y="1844824"/>
            <a:ext cx="3240360" cy="319316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标题 10"/>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阅读中的文化教育</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a:t>
            </a:r>
            <a:r>
              <a:rPr lang="en-US" altLang="zh-CN" dirty="0" smtClean="0">
                <a:effectLst/>
                <a:latin typeface="黑体" panose="02010609060101010101" pitchFamily="49" charset="-122"/>
                <a:ea typeface="黑体" panose="02010609060101010101" pitchFamily="49" charset="-122"/>
              </a:rPr>
              <a:t>3</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cxnSp>
        <p:nvCxnSpPr>
          <p:cNvPr id="10" name="直接箭头连接符 9"/>
          <p:cNvCxnSpPr/>
          <p:nvPr/>
        </p:nvCxnSpPr>
        <p:spPr>
          <a:xfrm flipH="1">
            <a:off x="8832304" y="2295883"/>
            <a:ext cx="188144" cy="2742101"/>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84100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en-US" altLang="zh-CN" dirty="0">
                <a:latin typeface="Arial" panose="020B0604020202020204" pitchFamily="34" charset="0"/>
                <a:cs typeface="Arial" panose="020B0604020202020204" pitchFamily="34" charset="0"/>
              </a:rPr>
              <a:t>Other cultures may use silence in other ways, particularly when dealing with conflicts among people or in relationships of people with different amounts of power. For example, </a:t>
            </a:r>
            <a:r>
              <a:rPr lang="en-US" altLang="zh-CN" u="sng" dirty="0">
                <a:latin typeface="Arial" panose="020B0604020202020204" pitchFamily="34" charset="0"/>
                <a:cs typeface="Arial" panose="020B0604020202020204" pitchFamily="34" charset="0"/>
              </a:rPr>
              <a:t>Russian, French, and Spanish</a:t>
            </a:r>
            <a:r>
              <a:rPr lang="en-US" altLang="zh-CN" dirty="0">
                <a:latin typeface="Arial" panose="020B0604020202020204" pitchFamily="34" charset="0"/>
                <a:cs typeface="Arial" panose="020B0604020202020204" pitchFamily="34" charset="0"/>
              </a:rPr>
              <a:t> persons may use silence to show agreement between parties about the topic under discussion. However, </a:t>
            </a:r>
            <a:r>
              <a:rPr lang="en-US" altLang="zh-CN" u="sng" dirty="0">
                <a:latin typeface="Arial" panose="020B0604020202020204" pitchFamily="34" charset="0"/>
                <a:cs typeface="Arial" panose="020B0604020202020204" pitchFamily="34" charset="0"/>
              </a:rPr>
              <a:t>Mexicans </a:t>
            </a:r>
            <a:r>
              <a:rPr lang="en-US" altLang="zh-CN" dirty="0">
                <a:latin typeface="Arial" panose="020B0604020202020204" pitchFamily="34" charset="0"/>
                <a:cs typeface="Arial" panose="020B0604020202020204" pitchFamily="34" charset="0"/>
              </a:rPr>
              <a:t>may use silence when instructions are given by a person in authority rather than be rude to that person by arguing with him or her. In still another use, persons in </a:t>
            </a:r>
            <a:r>
              <a:rPr lang="en-US" altLang="zh-CN" u="sng" dirty="0">
                <a:latin typeface="Arial" panose="020B0604020202020204" pitchFamily="34" charset="0"/>
                <a:cs typeface="Arial" panose="020B0604020202020204" pitchFamily="34" charset="0"/>
              </a:rPr>
              <a:t>Asian cultures </a:t>
            </a:r>
            <a:r>
              <a:rPr lang="en-US" altLang="zh-CN" dirty="0">
                <a:latin typeface="Arial" panose="020B0604020202020204" pitchFamily="34" charset="0"/>
                <a:cs typeface="Arial" panose="020B0604020202020204" pitchFamily="34" charset="0"/>
              </a:rPr>
              <a:t>may view silence as a sign of respect, particularly to an elder or a person in authority.</a:t>
            </a:r>
            <a:endParaRPr lang="zh-CN" altLang="en-US" dirty="0">
              <a:latin typeface="Arial" panose="020B0604020202020204" pitchFamily="34" charset="0"/>
              <a:cs typeface="Arial" panose="020B0604020202020204" pitchFamily="34" charset="0"/>
            </a:endParaRPr>
          </a:p>
        </p:txBody>
      </p:sp>
      <p:sp>
        <p:nvSpPr>
          <p:cNvPr id="4" name="TextBox 3"/>
          <p:cNvSpPr txBox="1"/>
          <p:nvPr/>
        </p:nvSpPr>
        <p:spPr>
          <a:xfrm>
            <a:off x="6240016" y="5390673"/>
            <a:ext cx="2160240" cy="492443"/>
          </a:xfrm>
          <a:prstGeom prst="rect">
            <a:avLst/>
          </a:prstGeom>
          <a:solidFill>
            <a:schemeClr val="bg2">
              <a:lumMod val="90000"/>
            </a:schemeClr>
          </a:solidFill>
        </p:spPr>
        <p:txBody>
          <a:bodyPr wrap="square" rtlCol="0">
            <a:spAutoFit/>
          </a:bodyPr>
          <a:lstStyle/>
          <a:p>
            <a:r>
              <a:rPr lang="en-US" altLang="zh-CN" sz="2600" dirty="0" smtClean="0">
                <a:latin typeface="微软雅黑" pitchFamily="34" charset="-122"/>
                <a:ea typeface="微软雅黑" pitchFamily="34" charset="-122"/>
              </a:rPr>
              <a:t>agreement</a:t>
            </a:r>
            <a:endParaRPr lang="zh-CN" altLang="en-US" sz="2600" dirty="0">
              <a:latin typeface="微软雅黑" pitchFamily="34" charset="-122"/>
              <a:ea typeface="微软雅黑" pitchFamily="34" charset="-122"/>
            </a:endParaRPr>
          </a:p>
        </p:txBody>
      </p:sp>
      <p:cxnSp>
        <p:nvCxnSpPr>
          <p:cNvPr id="7" name="直接箭头连接符 6"/>
          <p:cNvCxnSpPr/>
          <p:nvPr/>
        </p:nvCxnSpPr>
        <p:spPr>
          <a:xfrm>
            <a:off x="7536160" y="2765484"/>
            <a:ext cx="360040" cy="2607732"/>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标题 10"/>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阅读中的文化教育</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a:t>
            </a:r>
            <a:r>
              <a:rPr lang="en-US" altLang="zh-CN" dirty="0" smtClean="0">
                <a:effectLst/>
                <a:latin typeface="黑体" panose="02010609060101010101" pitchFamily="49" charset="-122"/>
                <a:ea typeface="黑体" panose="02010609060101010101" pitchFamily="49" charset="-122"/>
              </a:rPr>
              <a:t>4</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cxnSp>
        <p:nvCxnSpPr>
          <p:cNvPr id="10" name="直接箭头连接符 9"/>
          <p:cNvCxnSpPr/>
          <p:nvPr/>
        </p:nvCxnSpPr>
        <p:spPr>
          <a:xfrm flipH="1">
            <a:off x="4007768" y="3730054"/>
            <a:ext cx="1412280" cy="1921086"/>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63552" y="5860395"/>
            <a:ext cx="3356496" cy="492443"/>
          </a:xfrm>
          <a:prstGeom prst="rect">
            <a:avLst/>
          </a:prstGeom>
          <a:solidFill>
            <a:schemeClr val="bg2">
              <a:lumMod val="90000"/>
            </a:schemeClr>
          </a:solidFill>
        </p:spPr>
        <p:txBody>
          <a:bodyPr wrap="square" rtlCol="0">
            <a:spAutoFit/>
          </a:bodyPr>
          <a:lstStyle/>
          <a:p>
            <a:r>
              <a:rPr lang="en-US" altLang="zh-CN" sz="2600" dirty="0" smtClean="0">
                <a:latin typeface="微软雅黑" pitchFamily="34" charset="-122"/>
                <a:ea typeface="微软雅黑" pitchFamily="34" charset="-122"/>
              </a:rPr>
              <a:t>Showing politeness</a:t>
            </a:r>
            <a:endParaRPr lang="zh-CN" altLang="en-US" sz="2600" dirty="0">
              <a:latin typeface="微软雅黑" pitchFamily="34" charset="-122"/>
              <a:ea typeface="微软雅黑" pitchFamily="34" charset="-122"/>
            </a:endParaRPr>
          </a:p>
        </p:txBody>
      </p:sp>
      <p:cxnSp>
        <p:nvCxnSpPr>
          <p:cNvPr id="12" name="直接箭头连接符 11"/>
          <p:cNvCxnSpPr/>
          <p:nvPr/>
        </p:nvCxnSpPr>
        <p:spPr>
          <a:xfrm>
            <a:off x="9956552" y="4690597"/>
            <a:ext cx="243904" cy="960543"/>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98384" y="5651140"/>
            <a:ext cx="2160240" cy="492443"/>
          </a:xfrm>
          <a:prstGeom prst="rect">
            <a:avLst/>
          </a:prstGeom>
          <a:solidFill>
            <a:schemeClr val="bg2">
              <a:lumMod val="90000"/>
            </a:schemeClr>
          </a:solidFill>
        </p:spPr>
        <p:txBody>
          <a:bodyPr wrap="square" rtlCol="0">
            <a:spAutoFit/>
          </a:bodyPr>
          <a:lstStyle/>
          <a:p>
            <a:r>
              <a:rPr lang="en-US" altLang="zh-CN" sz="2600" dirty="0" smtClean="0">
                <a:latin typeface="微软雅黑" pitchFamily="34" charset="-122"/>
                <a:ea typeface="微软雅黑" pitchFamily="34" charset="-122"/>
              </a:rPr>
              <a:t>respect</a:t>
            </a:r>
            <a:endParaRPr lang="zh-CN" altLang="en-US" sz="2600" dirty="0">
              <a:latin typeface="微软雅黑" pitchFamily="34" charset="-122"/>
              <a:ea typeface="微软雅黑" pitchFamily="34" charset="-122"/>
            </a:endParaRPr>
          </a:p>
        </p:txBody>
      </p:sp>
    </p:spTree>
    <p:extLst>
      <p:ext uri="{BB962C8B-B14F-4D97-AF65-F5344CB8AC3E}">
        <p14:creationId xmlns:p14="http://schemas.microsoft.com/office/powerpoint/2010/main" val="263917199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en-US" altLang="zh-CN" u="sng" dirty="0">
                <a:latin typeface="Arial" panose="020B0604020202020204" pitchFamily="34" charset="0"/>
                <a:cs typeface="Arial" panose="020B0604020202020204" pitchFamily="34" charset="0"/>
              </a:rPr>
              <a:t>Nurses and other care-givers need to be aware of the possible meanings of silence </a:t>
            </a:r>
            <a:r>
              <a:rPr lang="en-US" altLang="zh-CN" dirty="0">
                <a:latin typeface="Arial" panose="020B0604020202020204" pitchFamily="34" charset="0"/>
                <a:cs typeface="Arial" panose="020B0604020202020204" pitchFamily="34" charset="0"/>
              </a:rPr>
              <a:t>when they come across the personal anxiety their patients may be experiencing. Nurses should recognize their own personal and cultural construction of silence so that a patient’s silence is not interrupted too early or allowed to go on unnecessarily. A nurse who understands the healing (</a:t>
            </a:r>
            <a:r>
              <a:rPr lang="zh-CN" altLang="en-US" dirty="0">
                <a:latin typeface="Arial" panose="020B0604020202020204" pitchFamily="34" charset="0"/>
                <a:cs typeface="Arial" panose="020B0604020202020204" pitchFamily="34" charset="0"/>
              </a:rPr>
              <a:t>治愈</a:t>
            </a:r>
            <a:r>
              <a:rPr lang="en-US" altLang="zh-CN" dirty="0">
                <a:latin typeface="Arial" panose="020B0604020202020204" pitchFamily="34" charset="0"/>
                <a:cs typeface="Arial" panose="020B0604020202020204" pitchFamily="34" charset="0"/>
              </a:rPr>
              <a:t>) value of silence can use this understanding to assist in the care of patients from their own and from other cultures.</a:t>
            </a:r>
            <a:endParaRPr lang="zh-CN" altLang="en-US" dirty="0">
              <a:latin typeface="Arial" panose="020B0604020202020204" pitchFamily="34" charset="0"/>
              <a:cs typeface="Arial" panose="020B0604020202020204" pitchFamily="34" charset="0"/>
            </a:endParaRPr>
          </a:p>
        </p:txBody>
      </p:sp>
      <p:sp>
        <p:nvSpPr>
          <p:cNvPr id="11" name="标题 10"/>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阅读中的文化教育</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a:t>
            </a:r>
            <a:r>
              <a:rPr lang="en-US" altLang="zh-CN" dirty="0" smtClean="0">
                <a:effectLst/>
                <a:latin typeface="黑体" panose="02010609060101010101" pitchFamily="49" charset="-122"/>
                <a:ea typeface="黑体" panose="02010609060101010101" pitchFamily="49" charset="-122"/>
              </a:rPr>
              <a:t>5</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cxnSp>
        <p:nvCxnSpPr>
          <p:cNvPr id="10" name="直接箭头连接符 9"/>
          <p:cNvCxnSpPr/>
          <p:nvPr/>
        </p:nvCxnSpPr>
        <p:spPr>
          <a:xfrm flipH="1">
            <a:off x="4007768" y="3730054"/>
            <a:ext cx="1412280" cy="1921086"/>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8453" y="5651140"/>
            <a:ext cx="5184576" cy="492443"/>
          </a:xfrm>
          <a:prstGeom prst="rect">
            <a:avLst/>
          </a:prstGeom>
          <a:solidFill>
            <a:schemeClr val="bg2">
              <a:lumMod val="90000"/>
            </a:schemeClr>
          </a:solidFill>
        </p:spPr>
        <p:txBody>
          <a:bodyPr wrap="square" rtlCol="0">
            <a:spAutoFit/>
          </a:bodyPr>
          <a:lstStyle/>
          <a:p>
            <a:r>
              <a:rPr lang="en-US" altLang="zh-CN" sz="2600" dirty="0">
                <a:latin typeface="微软雅黑" pitchFamily="34" charset="-122"/>
                <a:ea typeface="微软雅黑" pitchFamily="34" charset="-122"/>
              </a:rPr>
              <a:t>p</a:t>
            </a:r>
            <a:r>
              <a:rPr lang="en-US" altLang="zh-CN" sz="2600" dirty="0" smtClean="0">
                <a:latin typeface="微软雅黑" pitchFamily="34" charset="-122"/>
                <a:ea typeface="微软雅黑" pitchFamily="34" charset="-122"/>
              </a:rPr>
              <a:t>ractical use of the knowledge </a:t>
            </a:r>
            <a:endParaRPr lang="zh-CN" altLang="en-US" sz="2600" dirty="0">
              <a:latin typeface="微软雅黑" pitchFamily="34" charset="-122"/>
              <a:ea typeface="微软雅黑" pitchFamily="34" charset="-122"/>
            </a:endParaRPr>
          </a:p>
        </p:txBody>
      </p:sp>
    </p:spTree>
    <p:extLst>
      <p:ext uri="{BB962C8B-B14F-4D97-AF65-F5344CB8AC3E}">
        <p14:creationId xmlns:p14="http://schemas.microsoft.com/office/powerpoint/2010/main" val="420055002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latin typeface="黑体" panose="02010609060101010101" pitchFamily="49" charset="-122"/>
                <a:ea typeface="黑体" panose="02010609060101010101" pitchFamily="49" charset="-122"/>
              </a:rPr>
              <a:t>阅读中的文化教育（</a:t>
            </a:r>
            <a:r>
              <a:rPr lang="en-US" altLang="zh-CN" dirty="0" smtClean="0">
                <a:effectLst/>
                <a:latin typeface="黑体" panose="02010609060101010101" pitchFamily="49" charset="-122"/>
                <a:ea typeface="黑体" panose="02010609060101010101" pitchFamily="49" charset="-122"/>
              </a:rPr>
              <a:t>6</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lstStyle/>
          <a:p>
            <a:pPr>
              <a:buNone/>
            </a:pPr>
            <a:r>
              <a:rPr lang="en-US" altLang="zh-CN" sz="2400" dirty="0">
                <a:latin typeface="Arial" panose="020B0604020202020204" pitchFamily="34" charset="0"/>
                <a:cs typeface="Arial" panose="020B0604020202020204" pitchFamily="34" charset="0"/>
              </a:rPr>
              <a:t>Larry works with Transport Drivers, Inc. One morning in 2009, Larry was </a:t>
            </a:r>
            <a:r>
              <a:rPr lang="en-US" altLang="zh-CN" sz="2400" u="sng" dirty="0">
                <a:latin typeface="Arial" panose="020B0604020202020204" pitchFamily="34" charset="0"/>
                <a:cs typeface="Arial" panose="020B0604020202020204" pitchFamily="34" charset="0"/>
              </a:rPr>
              <a:t>  41  </a:t>
            </a:r>
            <a:r>
              <a:rPr lang="en-US" altLang="zh-CN" sz="2400" dirty="0">
                <a:latin typeface="Arial" panose="020B0604020202020204" pitchFamily="34" charset="0"/>
                <a:cs typeface="Arial" panose="020B0604020202020204" pitchFamily="34" charset="0"/>
              </a:rPr>
              <a:t> along I65 north after delivering to one of his </a:t>
            </a:r>
            <a:r>
              <a:rPr lang="en-US" altLang="zh-CN" sz="2400" u="sng" dirty="0">
                <a:latin typeface="Arial" panose="020B0604020202020204" pitchFamily="34" charset="0"/>
                <a:cs typeface="Arial" panose="020B0604020202020204" pitchFamily="34" charset="0"/>
              </a:rPr>
              <a:t>  42  </a:t>
            </a:r>
            <a:r>
              <a:rPr lang="en-US" altLang="zh-CN" sz="2400" dirty="0">
                <a:latin typeface="Arial" panose="020B0604020202020204" pitchFamily="34" charset="0"/>
                <a:cs typeface="Arial" panose="020B0604020202020204" pitchFamily="34" charset="0"/>
              </a:rPr>
              <a:t>. Suddenly, he saw a car with its bright lights on. </a:t>
            </a:r>
            <a:r>
              <a:rPr lang="en-US" altLang="zh-CN" sz="2400" u="sng" dirty="0">
                <a:latin typeface="Arial" panose="020B0604020202020204" pitchFamily="34" charset="0"/>
                <a:cs typeface="Arial" panose="020B0604020202020204" pitchFamily="34" charset="0"/>
              </a:rPr>
              <a:t>  43  </a:t>
            </a:r>
            <a:r>
              <a:rPr lang="en-US" altLang="zh-CN" sz="2400" dirty="0">
                <a:latin typeface="Arial" panose="020B0604020202020204" pitchFamily="34" charset="0"/>
                <a:cs typeface="Arial" panose="020B0604020202020204" pitchFamily="34" charset="0"/>
              </a:rPr>
              <a:t> he got closer, he found </a:t>
            </a:r>
            <a:r>
              <a:rPr lang="en-US" altLang="zh-CN" sz="2400" u="sng" dirty="0">
                <a:latin typeface="Arial" panose="020B0604020202020204" pitchFamily="34" charset="0"/>
                <a:cs typeface="Arial" panose="020B0604020202020204" pitchFamily="34" charset="0"/>
              </a:rPr>
              <a:t>  44  </a:t>
            </a:r>
            <a:r>
              <a:rPr lang="en-US" altLang="zh-CN" sz="2400" dirty="0">
                <a:latin typeface="Arial" panose="020B0604020202020204" pitchFamily="34" charset="0"/>
                <a:cs typeface="Arial" panose="020B0604020202020204" pitchFamily="34" charset="0"/>
              </a:rPr>
              <a:t> vehicle upside down on the road. One more look and he noticed </a:t>
            </a:r>
            <a:r>
              <a:rPr lang="en-US" altLang="zh-CN" sz="2400" u="sng" dirty="0">
                <a:latin typeface="Arial" panose="020B0604020202020204" pitchFamily="34" charset="0"/>
                <a:cs typeface="Arial" panose="020B0604020202020204" pitchFamily="34" charset="0"/>
              </a:rPr>
              <a:t>  45  </a:t>
            </a:r>
            <a:r>
              <a:rPr lang="en-US" altLang="zh-CN" sz="2400" dirty="0">
                <a:latin typeface="Arial" panose="020B0604020202020204" pitchFamily="34" charset="0"/>
                <a:cs typeface="Arial" panose="020B0604020202020204" pitchFamily="34" charset="0"/>
              </a:rPr>
              <a:t> shooting out from under the </a:t>
            </a:r>
            <a:r>
              <a:rPr lang="en-US" altLang="zh-CN" sz="2400" u="sng" dirty="0">
                <a:latin typeface="Arial" panose="020B0604020202020204" pitchFamily="34" charset="0"/>
                <a:cs typeface="Arial" panose="020B0604020202020204" pitchFamily="34" charset="0"/>
              </a:rPr>
              <a:t>  46  </a:t>
            </a:r>
            <a:r>
              <a:rPr lang="en-US" altLang="zh-CN" sz="2400" dirty="0">
                <a:latin typeface="Arial" panose="020B0604020202020204" pitchFamily="34" charset="0"/>
                <a:cs typeface="Arial" panose="020B0604020202020204" pitchFamily="34" charset="0"/>
              </a:rPr>
              <a:t> vehicle. Larry pulled over, set the brake and </a:t>
            </a:r>
            <a:r>
              <a:rPr lang="en-US" altLang="zh-CN" sz="2400" u="sng" dirty="0">
                <a:latin typeface="Arial" panose="020B0604020202020204" pitchFamily="34" charset="0"/>
                <a:cs typeface="Arial" panose="020B0604020202020204" pitchFamily="34" charset="0"/>
              </a:rPr>
              <a:t>  47  </a:t>
            </a:r>
            <a:r>
              <a:rPr lang="en-US" altLang="zh-CN" sz="2400" dirty="0">
                <a:latin typeface="Arial" panose="020B0604020202020204" pitchFamily="34" charset="0"/>
                <a:cs typeface="Arial" panose="020B0604020202020204" pitchFamily="34" charset="0"/>
              </a:rPr>
              <a:t> the fire extinguisher (</a:t>
            </a:r>
            <a:r>
              <a:rPr lang="zh-CN" altLang="zh-CN" sz="2400" dirty="0">
                <a:latin typeface="Arial" panose="020B0604020202020204" pitchFamily="34" charset="0"/>
                <a:cs typeface="Arial" panose="020B0604020202020204" pitchFamily="34" charset="0"/>
              </a:rPr>
              <a:t>灭火器</a:t>
            </a:r>
            <a:r>
              <a:rPr lang="en-US" altLang="zh-CN" sz="2400" dirty="0">
                <a:latin typeface="Arial" panose="020B0604020202020204" pitchFamily="34" charset="0"/>
                <a:cs typeface="Arial" panose="020B0604020202020204" pitchFamily="34" charset="0"/>
              </a:rPr>
              <a:t>). Two good bursts from the extinguisher and the fire was put out</a:t>
            </a:r>
            <a:r>
              <a:rPr lang="en-US" altLang="zh-CN" sz="2400" dirty="0" smtClean="0">
                <a:latin typeface="Arial" panose="020B0604020202020204" pitchFamily="34" charset="0"/>
                <a:cs typeface="Arial" panose="020B0604020202020204" pitchFamily="34" charset="0"/>
              </a:rPr>
              <a:t>.</a:t>
            </a:r>
          </a:p>
          <a:p>
            <a:pPr>
              <a:buNone/>
            </a:pPr>
            <a:r>
              <a:rPr lang="en-US" altLang="zh-CN" sz="2400" dirty="0">
                <a:latin typeface="Arial" panose="020B0604020202020204" pitchFamily="34" charset="0"/>
                <a:cs typeface="Arial" panose="020B0604020202020204" pitchFamily="34" charset="0"/>
              </a:rPr>
              <a:t>Inc. </a:t>
            </a:r>
            <a:r>
              <a:rPr lang="en-US" altLang="zh-CN" sz="2400" dirty="0" smtClean="0">
                <a:latin typeface="Arial" panose="020B0604020202020204" pitchFamily="34" charset="0"/>
                <a:cs typeface="Arial" panose="020B0604020202020204" pitchFamily="34" charset="0"/>
              </a:rPr>
              <a:t>= incorporated </a:t>
            </a:r>
            <a:r>
              <a:rPr lang="zh-CN" altLang="en-US" sz="2400" dirty="0">
                <a:latin typeface="黑体" panose="02010609060101010101" pitchFamily="49" charset="-122"/>
                <a:ea typeface="黑体" panose="02010609060101010101" pitchFamily="49" charset="-122"/>
                <a:cs typeface="Arial" panose="020B0604020202020204" pitchFamily="34" charset="0"/>
              </a:rPr>
              <a:t>股份有限公司 </a:t>
            </a:r>
            <a:endParaRPr lang="en-US" altLang="zh-CN" sz="2400" dirty="0" smtClean="0">
              <a:latin typeface="黑体" panose="02010609060101010101" pitchFamily="49" charset="-122"/>
              <a:ea typeface="黑体" panose="02010609060101010101" pitchFamily="49" charset="-122"/>
              <a:cs typeface="Arial" panose="020B0604020202020204" pitchFamily="34" charset="0"/>
            </a:endParaRPr>
          </a:p>
          <a:p>
            <a:pPr>
              <a:buNone/>
            </a:pPr>
            <a:r>
              <a:rPr lang="en-US" altLang="zh-CN" sz="2400" dirty="0">
                <a:latin typeface="黑体" panose="02010609060101010101" pitchFamily="49" charset="-122"/>
                <a:ea typeface="黑体" panose="02010609060101010101" pitchFamily="49" charset="-122"/>
                <a:cs typeface="Arial" panose="020B0604020202020204" pitchFamily="34" charset="0"/>
              </a:rPr>
              <a:t> </a:t>
            </a:r>
            <a:r>
              <a:rPr lang="en-US" altLang="zh-CN" sz="2400" dirty="0" smtClean="0">
                <a:latin typeface="黑体" panose="02010609060101010101" pitchFamily="49" charset="-122"/>
                <a:ea typeface="黑体" panose="02010609060101010101" pitchFamily="49" charset="-122"/>
                <a:cs typeface="Arial" panose="020B0604020202020204" pitchFamily="34" charset="0"/>
              </a:rPr>
              <a:t>   </a:t>
            </a: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zh-CN" altLang="en-US" sz="2400" dirty="0">
                <a:latin typeface="黑体" panose="02010609060101010101" pitchFamily="49" charset="-122"/>
                <a:ea typeface="黑体" panose="02010609060101010101" pitchFamily="49" charset="-122"/>
                <a:cs typeface="Arial" panose="020B0604020202020204" pitchFamily="34" charset="0"/>
              </a:rPr>
              <a:t>特指股东很少的有限责任公司）</a:t>
            </a:r>
            <a:endParaRPr lang="en-US" altLang="zh-CN" sz="2400" dirty="0" smtClean="0">
              <a:latin typeface="黑体" panose="02010609060101010101" pitchFamily="49" charset="-122"/>
              <a:ea typeface="黑体" panose="02010609060101010101" pitchFamily="49" charset="-122"/>
              <a:cs typeface="Arial" panose="020B0604020202020204" pitchFamily="34" charset="0"/>
            </a:endParaRPr>
          </a:p>
          <a:p>
            <a:pPr>
              <a:buNone/>
            </a:pPr>
            <a:r>
              <a:rPr lang="en-US" altLang="zh-CN" sz="2400" dirty="0">
                <a:latin typeface="Arial" panose="020B0604020202020204" pitchFamily="34" charset="0"/>
                <a:cs typeface="Arial" panose="020B0604020202020204" pitchFamily="34" charset="0"/>
              </a:rPr>
              <a:t>I65 </a:t>
            </a:r>
            <a:r>
              <a:rPr lang="en-US" altLang="zh-CN" sz="2400" dirty="0" smtClean="0">
                <a:latin typeface="Arial" panose="020B0604020202020204" pitchFamily="34" charset="0"/>
                <a:cs typeface="Arial" panose="020B0604020202020204" pitchFamily="34" charset="0"/>
              </a:rPr>
              <a:t>north </a:t>
            </a:r>
            <a:r>
              <a:rPr lang="zh-CN" altLang="en-US" sz="2400" dirty="0" smtClean="0">
                <a:latin typeface="Arial" panose="020B0604020202020204" pitchFamily="34" charset="0"/>
                <a:cs typeface="Arial" panose="020B0604020202020204" pitchFamily="34" charset="0"/>
              </a:rPr>
              <a:t>美国一</a:t>
            </a:r>
            <a:r>
              <a:rPr lang="zh-CN" altLang="en-US" sz="2400" dirty="0">
                <a:latin typeface="Arial" panose="020B0604020202020204" pitchFamily="34" charset="0"/>
                <a:cs typeface="Arial" panose="020B0604020202020204" pitchFamily="34" charset="0"/>
              </a:rPr>
              <a:t>条</a:t>
            </a:r>
            <a:r>
              <a:rPr lang="zh-CN" altLang="en-US" sz="2400" dirty="0" smtClean="0">
                <a:latin typeface="Arial" panose="020B0604020202020204" pitchFamily="34" charset="0"/>
                <a:cs typeface="Arial" panose="020B0604020202020204" pitchFamily="34" charset="0"/>
              </a:rPr>
              <a:t>横贯南北的公路</a:t>
            </a:r>
            <a:endParaRPr lang="zh-CN" altLang="zh-CN" sz="2400" dirty="0">
              <a:latin typeface="Arial" panose="020B0604020202020204" pitchFamily="34" charset="0"/>
              <a:cs typeface="Arial" panose="020B0604020202020204" pitchFamily="34" charset="0"/>
            </a:endParaRPr>
          </a:p>
          <a:p>
            <a:pPr>
              <a:buNone/>
            </a:pPr>
            <a:endParaRPr lang="zh-CN" altLang="en-US" dirty="0"/>
          </a:p>
        </p:txBody>
      </p:sp>
      <p:pic>
        <p:nvPicPr>
          <p:cNvPr id="4" name="Picture 6" descr="https://img3.doubanio.com/view/group_topic/large/public/p140147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56" y="4221088"/>
            <a:ext cx="3744416" cy="212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2508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2016</a:t>
            </a:r>
            <a:r>
              <a:rPr lang="zh-CN" altLang="en-US" sz="2400" dirty="0" smtClean="0">
                <a:latin typeface="黑体" panose="02010609060101010101" pitchFamily="49" charset="-122"/>
                <a:ea typeface="黑体" panose="02010609060101010101" pitchFamily="49" charset="-122"/>
              </a:rPr>
              <a:t>卷</a:t>
            </a:r>
            <a:r>
              <a:rPr lang="en-US" altLang="zh-CN" sz="2400" dirty="0"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第二</a:t>
            </a:r>
            <a:r>
              <a:rPr lang="zh-CN" altLang="zh-CN" sz="2400" dirty="0">
                <a:latin typeface="黑体" panose="02010609060101010101" pitchFamily="49" charset="-122"/>
                <a:ea typeface="黑体" panose="02010609060101010101" pitchFamily="49" charset="-122"/>
              </a:rPr>
              <a:t>节</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书面表达（满分</a:t>
            </a:r>
            <a:r>
              <a:rPr lang="en-US" altLang="zh-CN" sz="2400" dirty="0">
                <a:latin typeface="黑体" panose="02010609060101010101" pitchFamily="49" charset="-122"/>
                <a:ea typeface="黑体" panose="02010609060101010101" pitchFamily="49" charset="-122"/>
              </a:rPr>
              <a:t>25</a:t>
            </a:r>
            <a:r>
              <a:rPr lang="zh-CN" altLang="zh-CN" sz="2400" dirty="0">
                <a:latin typeface="黑体" panose="02010609060101010101" pitchFamily="49" charset="-122"/>
                <a:ea typeface="黑体" panose="02010609060101010101" pitchFamily="49" charset="-122"/>
              </a:rPr>
              <a:t>分）</a:t>
            </a:r>
          </a:p>
          <a:p>
            <a:pPr>
              <a:buNone/>
            </a:pPr>
            <a:r>
              <a:rPr lang="en-US" altLang="zh-CN" sz="2400" dirty="0">
                <a:latin typeface="黑体" panose="02010609060101010101" pitchFamily="49" charset="-122"/>
                <a:ea typeface="黑体" panose="02010609060101010101" pitchFamily="49" charset="-122"/>
              </a:rPr>
              <a:t> </a:t>
            </a:r>
            <a:r>
              <a:rPr lang="zh-CN" altLang="zh-CN" sz="2400" dirty="0" smtClean="0">
                <a:latin typeface="黑体" panose="02010609060101010101" pitchFamily="49" charset="-122"/>
                <a:ea typeface="黑体" panose="02010609060101010101" pitchFamily="49" charset="-122"/>
              </a:rPr>
              <a:t>假定</a:t>
            </a:r>
            <a:r>
              <a:rPr lang="zh-CN" altLang="zh-CN" sz="2400" dirty="0">
                <a:latin typeface="黑体" panose="02010609060101010101" pitchFamily="49" charset="-122"/>
                <a:ea typeface="黑体" panose="02010609060101010101" pitchFamily="49" charset="-122"/>
              </a:rPr>
              <a:t>你是李华，暑假想去一家外贸公司兼职，已写好申请书和个人简历（</a:t>
            </a:r>
            <a:r>
              <a:rPr lang="en-US" altLang="zh-CN" sz="2400" dirty="0">
                <a:latin typeface="黑体" panose="02010609060101010101" pitchFamily="49" charset="-122"/>
                <a:ea typeface="黑体" panose="02010609060101010101" pitchFamily="49" charset="-122"/>
              </a:rPr>
              <a:t>resume</a:t>
            </a:r>
            <a:r>
              <a:rPr lang="zh-CN" altLang="zh-CN" sz="2400" dirty="0">
                <a:latin typeface="黑体" panose="02010609060101010101" pitchFamily="49" charset="-122"/>
                <a:ea typeface="黑体" panose="02010609060101010101" pitchFamily="49" charset="-122"/>
              </a:rPr>
              <a:t>）。给外教</a:t>
            </a:r>
            <a:r>
              <a:rPr lang="en-US" altLang="zh-CN" sz="2400" dirty="0" err="1">
                <a:latin typeface="黑体" panose="02010609060101010101" pitchFamily="49" charset="-122"/>
                <a:ea typeface="黑体" panose="02010609060101010101" pitchFamily="49" charset="-122"/>
              </a:rPr>
              <a:t>Ms</a:t>
            </a:r>
            <a:r>
              <a:rPr lang="en-US" altLang="zh-CN" sz="2400" dirty="0">
                <a:latin typeface="黑体" panose="02010609060101010101" pitchFamily="49" charset="-122"/>
                <a:ea typeface="黑体" panose="02010609060101010101" pitchFamily="49" charset="-122"/>
              </a:rPr>
              <a:t> Jenkins </a:t>
            </a:r>
            <a:r>
              <a:rPr lang="zh-CN" altLang="zh-CN" sz="2400" dirty="0">
                <a:latin typeface="黑体" panose="02010609060101010101" pitchFamily="49" charset="-122"/>
                <a:ea typeface="黑体" panose="02010609060101010101" pitchFamily="49" charset="-122"/>
              </a:rPr>
              <a:t>写信，请她帮你修改所附材料的文字和格式（</a:t>
            </a:r>
            <a:r>
              <a:rPr lang="en-US" altLang="zh-CN" sz="2400" dirty="0">
                <a:latin typeface="黑体" panose="02010609060101010101" pitchFamily="49" charset="-122"/>
                <a:ea typeface="黑体" panose="02010609060101010101" pitchFamily="49" charset="-122"/>
              </a:rPr>
              <a:t>format</a:t>
            </a:r>
            <a:r>
              <a:rPr lang="zh-CN" altLang="zh-CN" sz="2400" dirty="0">
                <a:latin typeface="黑体" panose="02010609060101010101" pitchFamily="49" charset="-122"/>
                <a:ea typeface="黑体" panose="02010609060101010101" pitchFamily="49" charset="-122"/>
              </a:rPr>
              <a:t>）。</a:t>
            </a:r>
          </a:p>
          <a:p>
            <a:pPr>
              <a:buNone/>
            </a:pPr>
            <a:endParaRPr lang="zh-CN" altLang="zh-CN" dirty="0"/>
          </a:p>
        </p:txBody>
      </p:sp>
      <p:sp>
        <p:nvSpPr>
          <p:cNvPr id="11" name="标题 10"/>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写作中的文化教育</a:t>
            </a:r>
            <a:r>
              <a:rPr lang="en-US" altLang="zh-CN"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
        <p:nvSpPr>
          <p:cNvPr id="7" name="TextBox 6"/>
          <p:cNvSpPr txBox="1"/>
          <p:nvPr/>
        </p:nvSpPr>
        <p:spPr>
          <a:xfrm>
            <a:off x="839416" y="3501008"/>
            <a:ext cx="10369152" cy="461665"/>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目的：鼓励教师和学生培养文化交流品质。</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0982748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命题思路四</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弘扬中华文明 树立民族自信（</a:t>
            </a:r>
            <a:r>
              <a:rPr lang="en-US" altLang="zh-CN" dirty="0" smtClean="0">
                <a:effectLst/>
                <a:latin typeface="黑体" panose="02010609060101010101" pitchFamily="49" charset="-122"/>
                <a:ea typeface="黑体" panose="02010609060101010101" pitchFamily="49" charset="-122"/>
              </a:rPr>
              <a:t>1</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fontScale="92500" lnSpcReduction="20000"/>
          </a:bodyPr>
          <a:lstStyle/>
          <a:p>
            <a:pPr>
              <a:buNone/>
            </a:pPr>
            <a:endParaRPr lang="en-US" altLang="zh-CN" b="1" dirty="0">
              <a:solidFill>
                <a:srgbClr val="002060"/>
              </a:solidFill>
            </a:endParaRPr>
          </a:p>
          <a:p>
            <a:pPr>
              <a:buNone/>
            </a:pPr>
            <a:endParaRPr lang="en-US" altLang="zh-CN" b="1" dirty="0" smtClean="0">
              <a:solidFill>
                <a:srgbClr val="002060"/>
              </a:solidFill>
            </a:endParaRPr>
          </a:p>
          <a:p>
            <a:pPr>
              <a:buNone/>
            </a:pPr>
            <a:endParaRPr lang="en-US" altLang="zh-CN" b="1" dirty="0">
              <a:solidFill>
                <a:srgbClr val="002060"/>
              </a:solidFill>
            </a:endParaRP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Chengdu has dozens of new millionaires, Asia’s biggest building, and fancy new hotels. But for tourists like me, pandas are its top</a:t>
            </a:r>
            <a:r>
              <a:rPr lang="en-US" altLang="zh-CN" u="sng" dirty="0">
                <a:solidFill>
                  <a:schemeClr val="tx1">
                    <a:lumMod val="95000"/>
                    <a:lumOff val="5000"/>
                  </a:schemeClr>
                </a:solidFill>
                <a:latin typeface="Arial" panose="020B0604020202020204" pitchFamily="34" charset="0"/>
                <a:cs typeface="Arial" panose="020B0604020202020204" pitchFamily="34" charset="0"/>
              </a:rPr>
              <a:t>   </a:t>
            </a:r>
            <a:r>
              <a:rPr lang="en-US" altLang="zh-CN" u="sng" dirty="0" smtClean="0">
                <a:solidFill>
                  <a:schemeClr val="tx1">
                    <a:lumMod val="95000"/>
                    <a:lumOff val="5000"/>
                  </a:schemeClr>
                </a:solidFill>
                <a:latin typeface="Arial" panose="020B0604020202020204" pitchFamily="34" charset="0"/>
                <a:cs typeface="Arial" panose="020B0604020202020204" pitchFamily="34" charset="0"/>
              </a:rPr>
              <a:t>  61       </a:t>
            </a:r>
            <a:r>
              <a:rPr lang="en-US" altLang="zh-CN" dirty="0">
                <a:solidFill>
                  <a:schemeClr val="tx1">
                    <a:lumMod val="95000"/>
                    <a:lumOff val="5000"/>
                  </a:schemeClr>
                </a:solidFill>
                <a:latin typeface="Arial" panose="020B0604020202020204" pitchFamily="34" charset="0"/>
                <a:cs typeface="Arial" panose="020B0604020202020204" pitchFamily="34" charset="0"/>
              </a:rPr>
              <a:t>(attract).</a:t>
            </a: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So it was a great </a:t>
            </a:r>
            <a:r>
              <a:rPr lang="en-US" altLang="zh-CN" dirty="0" err="1">
                <a:solidFill>
                  <a:schemeClr val="tx1">
                    <a:lumMod val="95000"/>
                    <a:lumOff val="5000"/>
                  </a:schemeClr>
                </a:solidFill>
                <a:latin typeface="Arial" panose="020B0604020202020204" pitchFamily="34" charset="0"/>
                <a:cs typeface="Arial" panose="020B0604020202020204" pitchFamily="34" charset="0"/>
              </a:rPr>
              <a:t>honour</a:t>
            </a:r>
            <a:r>
              <a:rPr lang="en-US" altLang="zh-CN" dirty="0">
                <a:solidFill>
                  <a:schemeClr val="tx1">
                    <a:lumMod val="95000"/>
                    <a:lumOff val="5000"/>
                  </a:schemeClr>
                </a:solidFill>
                <a:latin typeface="Arial" panose="020B0604020202020204" pitchFamily="34" charset="0"/>
                <a:cs typeface="Arial" panose="020B0604020202020204" pitchFamily="34" charset="0"/>
              </a:rPr>
              <a:t> to be invited backstage at the not-for-profit Panda Base, where ticket money helps pay for research, I</a:t>
            </a:r>
            <a:r>
              <a:rPr lang="en-US" altLang="zh-CN" u="sng" dirty="0">
                <a:solidFill>
                  <a:schemeClr val="tx1">
                    <a:lumMod val="95000"/>
                    <a:lumOff val="5000"/>
                  </a:schemeClr>
                </a:solidFill>
                <a:latin typeface="Arial" panose="020B0604020202020204" pitchFamily="34" charset="0"/>
                <a:cs typeface="Arial" panose="020B0604020202020204" pitchFamily="34" charset="0"/>
              </a:rPr>
              <a:t>   62   </a:t>
            </a:r>
            <a:r>
              <a:rPr lang="en-US" altLang="zh-CN" dirty="0">
                <a:solidFill>
                  <a:schemeClr val="tx1">
                    <a:lumMod val="95000"/>
                    <a:lumOff val="5000"/>
                  </a:schemeClr>
                </a:solidFill>
                <a:latin typeface="Arial" panose="020B0604020202020204" pitchFamily="34" charset="0"/>
                <a:cs typeface="Arial" panose="020B0604020202020204" pitchFamily="34" charset="0"/>
              </a:rPr>
              <a:t>(allow) to get up close to these cute animals at the 600-acre </a:t>
            </a:r>
            <a:r>
              <a:rPr lang="en-US" altLang="zh-CN" dirty="0" err="1">
                <a:solidFill>
                  <a:schemeClr val="tx1">
                    <a:lumMod val="95000"/>
                    <a:lumOff val="5000"/>
                  </a:schemeClr>
                </a:solidFill>
                <a:latin typeface="Arial" panose="020B0604020202020204" pitchFamily="34" charset="0"/>
                <a:cs typeface="Arial" panose="020B0604020202020204" pitchFamily="34" charset="0"/>
              </a:rPr>
              <a:t>centre</a:t>
            </a:r>
            <a:r>
              <a:rPr lang="en-US" altLang="zh-CN" dirty="0">
                <a:solidFill>
                  <a:schemeClr val="tx1">
                    <a:lumMod val="95000"/>
                    <a:lumOff val="5000"/>
                  </a:schemeClr>
                </a:solidFill>
                <a:latin typeface="Arial" panose="020B0604020202020204" pitchFamily="34" charset="0"/>
                <a:cs typeface="Arial" panose="020B0604020202020204" pitchFamily="34" charset="0"/>
              </a:rPr>
              <a:t>. From tomorrow, I will be their UK ambassador. The title will be</a:t>
            </a:r>
            <a:r>
              <a:rPr lang="en-US" altLang="zh-CN" u="sng" dirty="0">
                <a:solidFill>
                  <a:schemeClr val="tx1">
                    <a:lumMod val="95000"/>
                    <a:lumOff val="5000"/>
                  </a:schemeClr>
                </a:solidFill>
                <a:latin typeface="Arial" panose="020B0604020202020204" pitchFamily="34" charset="0"/>
                <a:cs typeface="Arial" panose="020B0604020202020204" pitchFamily="34" charset="0"/>
              </a:rPr>
              <a:t>   63   </a:t>
            </a:r>
            <a:r>
              <a:rPr lang="en-US" altLang="zh-CN" dirty="0">
                <a:solidFill>
                  <a:schemeClr val="tx1">
                    <a:lumMod val="95000"/>
                    <a:lumOff val="5000"/>
                  </a:schemeClr>
                </a:solidFill>
                <a:latin typeface="Arial" panose="020B0604020202020204" pitchFamily="34" charset="0"/>
                <a:cs typeface="Arial" panose="020B0604020202020204" pitchFamily="34" charset="0"/>
              </a:rPr>
              <a:t>(official) given to me at a ceremony in London. But my connection with pandas goes back</a:t>
            </a:r>
            <a:r>
              <a:rPr lang="en-US" altLang="zh-CN" u="sng" dirty="0">
                <a:solidFill>
                  <a:schemeClr val="tx1">
                    <a:lumMod val="95000"/>
                    <a:lumOff val="5000"/>
                  </a:schemeClr>
                </a:solidFill>
                <a:latin typeface="Arial" panose="020B0604020202020204" pitchFamily="34" charset="0"/>
                <a:cs typeface="Arial" panose="020B0604020202020204" pitchFamily="34" charset="0"/>
              </a:rPr>
              <a:t>    64    </a:t>
            </a:r>
            <a:r>
              <a:rPr lang="en-US" altLang="zh-CN" dirty="0">
                <a:solidFill>
                  <a:schemeClr val="tx1">
                    <a:lumMod val="95000"/>
                    <a:lumOff val="5000"/>
                  </a:schemeClr>
                </a:solidFill>
                <a:latin typeface="Arial" panose="020B0604020202020204" pitchFamily="34" charset="0"/>
                <a:cs typeface="Arial" panose="020B0604020202020204" pitchFamily="34" charset="0"/>
              </a:rPr>
              <a:t>my days on a TV show in the mid-1980s,</a:t>
            </a:r>
            <a:r>
              <a:rPr lang="en-US" altLang="zh-CN" u="sng" dirty="0">
                <a:solidFill>
                  <a:schemeClr val="tx1">
                    <a:lumMod val="95000"/>
                    <a:lumOff val="5000"/>
                  </a:schemeClr>
                </a:solidFill>
                <a:latin typeface="Arial" panose="020B0604020202020204" pitchFamily="34" charset="0"/>
                <a:cs typeface="Arial" panose="020B0604020202020204" pitchFamily="34" charset="0"/>
              </a:rPr>
              <a:t>   65   </a:t>
            </a:r>
            <a:r>
              <a:rPr lang="en-US" altLang="zh-CN" dirty="0">
                <a:solidFill>
                  <a:schemeClr val="tx1">
                    <a:lumMod val="95000"/>
                    <a:lumOff val="5000"/>
                  </a:schemeClr>
                </a:solidFill>
                <a:latin typeface="Arial" panose="020B0604020202020204" pitchFamily="34" charset="0"/>
                <a:cs typeface="Arial" panose="020B0604020202020204" pitchFamily="34" charset="0"/>
              </a:rPr>
              <a:t>I was the first Western TV reporter</a:t>
            </a:r>
            <a:r>
              <a:rPr lang="en-US" altLang="zh-CN" u="sng" dirty="0">
                <a:solidFill>
                  <a:schemeClr val="tx1">
                    <a:lumMod val="95000"/>
                    <a:lumOff val="5000"/>
                  </a:schemeClr>
                </a:solidFill>
                <a:latin typeface="Arial" panose="020B0604020202020204" pitchFamily="34" charset="0"/>
                <a:cs typeface="Arial" panose="020B0604020202020204" pitchFamily="34" charset="0"/>
              </a:rPr>
              <a:t>   66    </a:t>
            </a:r>
            <a:r>
              <a:rPr lang="en-US" altLang="zh-CN" dirty="0">
                <a:solidFill>
                  <a:schemeClr val="tx1">
                    <a:lumMod val="95000"/>
                    <a:lumOff val="5000"/>
                  </a:schemeClr>
                </a:solidFill>
                <a:latin typeface="Arial" panose="020B0604020202020204" pitchFamily="34" charset="0"/>
                <a:cs typeface="Arial" panose="020B0604020202020204" pitchFamily="34" charset="0"/>
              </a:rPr>
              <a:t>(permit) to film a special unit caring for pandas rescued from starvation in the wild. </a:t>
            </a: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7" name="TextBox 6"/>
          <p:cNvSpPr txBox="1"/>
          <p:nvPr/>
        </p:nvSpPr>
        <p:spPr>
          <a:xfrm>
            <a:off x="817320" y="1340768"/>
            <a:ext cx="6358800" cy="1569660"/>
          </a:xfrm>
          <a:prstGeom prst="rect">
            <a:avLst/>
          </a:prstGeom>
          <a:noFill/>
        </p:spPr>
        <p:txBody>
          <a:bodyPr wrap="square" rtlCol="0">
            <a:spAutoFit/>
          </a:bodyPr>
          <a:lstStyle/>
          <a:p>
            <a:pPr marL="342900" indent="-342900">
              <a:buFont typeface="Wingdings" panose="05000000000000000000" pitchFamily="2" charset="2"/>
              <a:buChar char="u"/>
            </a:pPr>
            <a:r>
              <a:rPr lang="zh-CN" altLang="en-US" sz="2400" dirty="0" smtClean="0">
                <a:latin typeface="黑体" panose="02010609060101010101" pitchFamily="49" charset="-122"/>
                <a:ea typeface="黑体" panose="02010609060101010101" pitchFamily="49" charset="-122"/>
              </a:rPr>
              <a:t>熊猫基地行（</a:t>
            </a:r>
            <a:r>
              <a:rPr lang="en-US" altLang="zh-CN" sz="2400" dirty="0"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u"/>
            </a:pPr>
            <a:r>
              <a:rPr lang="zh-CN" altLang="en-US" sz="2400" dirty="0" smtClean="0">
                <a:latin typeface="黑体" panose="02010609060101010101" pitchFamily="49" charset="-122"/>
                <a:ea typeface="黑体" panose="02010609060101010101" pitchFamily="49" charset="-122"/>
              </a:rPr>
              <a:t>筷子的历史（</a:t>
            </a:r>
            <a:r>
              <a:rPr lang="en-US" altLang="zh-CN" sz="2400" dirty="0" smtClean="0">
                <a:latin typeface="黑体" panose="02010609060101010101" pitchFamily="49" charset="-122"/>
                <a:ea typeface="黑体" panose="02010609060101010101" pitchFamily="49" charset="-122"/>
              </a:rPr>
              <a:t>III</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u"/>
            </a:pPr>
            <a:r>
              <a:rPr lang="zh-CN" altLang="en-US" sz="2400" dirty="0" smtClean="0">
                <a:latin typeface="黑体" panose="02010609060101010101" pitchFamily="49" charset="-122"/>
                <a:ea typeface="黑体" panose="02010609060101010101" pitchFamily="49" charset="-122"/>
              </a:rPr>
              <a:t>帮忙代售中国结（</a:t>
            </a:r>
            <a:r>
              <a:rPr lang="en-US" altLang="zh-CN" sz="2400" dirty="0" smtClean="0">
                <a:latin typeface="黑体" panose="02010609060101010101" pitchFamily="49" charset="-122"/>
                <a:ea typeface="黑体" panose="02010609060101010101" pitchFamily="49" charset="-122"/>
              </a:rPr>
              <a:t>2013</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6873309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黑体" panose="02010609060101010101" pitchFamily="49" charset="-122"/>
                <a:ea typeface="黑体" panose="02010609060101010101" pitchFamily="49" charset="-122"/>
              </a:rPr>
              <a:t>【</a:t>
            </a:r>
            <a:r>
              <a:rPr lang="zh-CN" altLang="en-US" dirty="0">
                <a:effectLst/>
                <a:latin typeface="黑体" panose="02010609060101010101" pitchFamily="49" charset="-122"/>
                <a:ea typeface="黑体" panose="02010609060101010101" pitchFamily="49" charset="-122"/>
              </a:rPr>
              <a:t>命题思路四</a:t>
            </a:r>
            <a:r>
              <a:rPr lang="en-US" altLang="zh-CN" dirty="0">
                <a:effectLst/>
                <a:latin typeface="黑体" panose="02010609060101010101" pitchFamily="49" charset="-122"/>
                <a:ea typeface="黑体" panose="02010609060101010101" pitchFamily="49" charset="-122"/>
              </a:rPr>
              <a:t>】</a:t>
            </a:r>
            <a:r>
              <a:rPr lang="zh-CN" altLang="en-US" dirty="0">
                <a:effectLst/>
                <a:latin typeface="黑体" panose="02010609060101010101" pitchFamily="49" charset="-122"/>
                <a:ea typeface="黑体" panose="02010609060101010101" pitchFamily="49" charset="-122"/>
              </a:rPr>
              <a:t>弘扬中华文明 树立民族</a:t>
            </a:r>
            <a:r>
              <a:rPr lang="zh-CN" altLang="en-US" dirty="0" smtClean="0">
                <a:effectLst/>
                <a:latin typeface="黑体" panose="02010609060101010101" pitchFamily="49" charset="-122"/>
                <a:ea typeface="黑体" panose="02010609060101010101" pitchFamily="49" charset="-122"/>
              </a:rPr>
              <a:t>自信（</a:t>
            </a:r>
            <a:r>
              <a:rPr lang="en-US" altLang="zh-CN" dirty="0" smtClean="0">
                <a:effectLst/>
                <a:latin typeface="黑体" panose="02010609060101010101" pitchFamily="49" charset="-122"/>
                <a:ea typeface="黑体" panose="02010609060101010101" pitchFamily="49" charset="-122"/>
              </a:rPr>
              <a:t>2</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a:bodyPr>
          <a:lstStyle/>
          <a:p>
            <a:pPr>
              <a:buNone/>
            </a:pPr>
            <a:r>
              <a:rPr lang="en-US" altLang="zh-CN" sz="2400" dirty="0">
                <a:latin typeface="Arial" panose="020B0604020202020204" pitchFamily="34" charset="0"/>
                <a:cs typeface="Arial" panose="020B0604020202020204" pitchFamily="34" charset="0"/>
              </a:rPr>
              <a:t>My ambassadorial duties will include</a:t>
            </a:r>
            <a:r>
              <a:rPr lang="en-US" altLang="zh-CN" sz="2400" u="sng" dirty="0">
                <a:latin typeface="Arial" panose="020B0604020202020204" pitchFamily="34" charset="0"/>
                <a:cs typeface="Arial" panose="020B0604020202020204" pitchFamily="34" charset="0"/>
              </a:rPr>
              <a:t>   67   </a:t>
            </a:r>
            <a:r>
              <a:rPr lang="en-US" altLang="zh-CN" sz="2400" dirty="0">
                <a:latin typeface="Arial" panose="020B0604020202020204" pitchFamily="34" charset="0"/>
                <a:cs typeface="Arial" panose="020B0604020202020204" pitchFamily="34" charset="0"/>
              </a:rPr>
              <a:t>(introduce) British visitors to the 120-plus pandas at Chengdu and others at a research in the misty mountains of </a:t>
            </a:r>
            <a:r>
              <a:rPr lang="en-US" altLang="zh-CN" sz="2400" dirty="0" err="1">
                <a:latin typeface="Arial" panose="020B0604020202020204" pitchFamily="34" charset="0"/>
                <a:cs typeface="Arial" panose="020B0604020202020204" pitchFamily="34" charset="0"/>
              </a:rPr>
              <a:t>Bifengxia</a:t>
            </a:r>
            <a:r>
              <a:rPr lang="en-US" altLang="zh-CN" sz="2400" dirty="0">
                <a:latin typeface="Arial" panose="020B0604020202020204" pitchFamily="34" charset="0"/>
                <a:cs typeface="Arial" panose="020B0604020202020204" pitchFamily="34" charset="0"/>
              </a:rPr>
              <a:t>. </a:t>
            </a:r>
          </a:p>
          <a:p>
            <a:pPr>
              <a:buNone/>
            </a:pPr>
            <a:r>
              <a:rPr lang="en-US" altLang="zh-CN" sz="2400" dirty="0">
                <a:latin typeface="Arial" panose="020B0604020202020204" pitchFamily="34" charset="0"/>
                <a:cs typeface="Arial" panose="020B0604020202020204" pitchFamily="34" charset="0"/>
              </a:rPr>
              <a:t>On my recent visit, I held a lively three-month-old twin that had been rejected by</a:t>
            </a:r>
            <a:r>
              <a:rPr lang="en-US" altLang="zh-CN" sz="2400" u="sng" dirty="0">
                <a:latin typeface="Arial" panose="020B0604020202020204" pitchFamily="34" charset="0"/>
                <a:cs typeface="Arial" panose="020B0604020202020204" pitchFamily="34" charset="0"/>
              </a:rPr>
              <a:t>   68   </a:t>
            </a:r>
            <a:r>
              <a:rPr lang="en-US" altLang="zh-CN" sz="2400" dirty="0">
                <a:latin typeface="Arial" panose="020B0604020202020204" pitchFamily="34" charset="0"/>
                <a:cs typeface="Arial" panose="020B0604020202020204" pitchFamily="34" charset="0"/>
              </a:rPr>
              <a:t>(it) mother. The nursery team switches him every few</a:t>
            </a:r>
            <a:r>
              <a:rPr lang="en-US" altLang="zh-CN" sz="2400" u="sng" dirty="0">
                <a:latin typeface="Arial" panose="020B0604020202020204" pitchFamily="34" charset="0"/>
                <a:cs typeface="Arial" panose="020B0604020202020204" pitchFamily="34" charset="0"/>
              </a:rPr>
              <a:t>   68   </a:t>
            </a:r>
            <a:r>
              <a:rPr lang="en-US" altLang="zh-CN" sz="2400" dirty="0">
                <a:latin typeface="Arial" panose="020B0604020202020204" pitchFamily="34" charset="0"/>
                <a:cs typeface="Arial" panose="020B0604020202020204" pitchFamily="34" charset="0"/>
              </a:rPr>
              <a:t>(day) with his sister so that while one is being bottle-fed, </a:t>
            </a:r>
            <a:r>
              <a:rPr lang="en-US" altLang="zh-CN" sz="2400" u="sng" dirty="0">
                <a:latin typeface="Arial" panose="020B0604020202020204" pitchFamily="34" charset="0"/>
                <a:cs typeface="Arial" panose="020B0604020202020204" pitchFamily="34" charset="0"/>
              </a:rPr>
              <a:t>  70   </a:t>
            </a:r>
            <a:r>
              <a:rPr lang="en-US" altLang="zh-CN" sz="2400" dirty="0">
                <a:latin typeface="Arial" panose="020B0604020202020204" pitchFamily="34" charset="0"/>
                <a:cs typeface="Arial" panose="020B0604020202020204" pitchFamily="34" charset="0"/>
              </a:rPr>
              <a:t>other is with mum ― she never suspects.</a:t>
            </a:r>
          </a:p>
          <a:p>
            <a:pPr>
              <a:buNone/>
            </a:pPr>
            <a:endParaRPr lang="zh-CN" altLang="en-US" sz="2400" dirty="0"/>
          </a:p>
        </p:txBody>
      </p:sp>
      <p:sp>
        <p:nvSpPr>
          <p:cNvPr id="4" name="TextBox 3"/>
          <p:cNvSpPr txBox="1"/>
          <p:nvPr/>
        </p:nvSpPr>
        <p:spPr>
          <a:xfrm>
            <a:off x="695400" y="4816696"/>
            <a:ext cx="10369152" cy="830997"/>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题型：知识应用题型和表达题型中</a:t>
            </a:r>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目的：旨在鼓励教师和学生用英语传播中华文明</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1450302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命题思路五</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潜移默化 鼓励创新</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lstStyle/>
          <a:p>
            <a:pPr>
              <a:buNone/>
            </a:pPr>
            <a:r>
              <a:rPr lang="en-US" altLang="zh-CN" b="1" dirty="0" smtClean="0">
                <a:solidFill>
                  <a:srgbClr val="002060"/>
                </a:solidFill>
              </a:rPr>
              <a:t>2016 II B</a:t>
            </a: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Five years ago, when I taught art at a school in Seattle, I used </a:t>
            </a:r>
            <a:r>
              <a:rPr lang="en-US" altLang="zh-CN" dirty="0" err="1">
                <a:solidFill>
                  <a:schemeClr val="tx1">
                    <a:lumMod val="95000"/>
                    <a:lumOff val="5000"/>
                  </a:schemeClr>
                </a:solidFill>
                <a:latin typeface="Arial" panose="020B0604020202020204" pitchFamily="34" charset="0"/>
                <a:cs typeface="Arial" panose="020B0604020202020204" pitchFamily="34" charset="0"/>
              </a:rPr>
              <a:t>Tinkertoys</a:t>
            </a:r>
            <a:r>
              <a:rPr lang="en-US" altLang="zh-CN" dirty="0">
                <a:solidFill>
                  <a:schemeClr val="tx1">
                    <a:lumMod val="95000"/>
                    <a:lumOff val="5000"/>
                  </a:schemeClr>
                </a:solidFill>
                <a:latin typeface="Arial" panose="020B0604020202020204" pitchFamily="34" charset="0"/>
                <a:cs typeface="Arial" panose="020B0604020202020204" pitchFamily="34" charset="0"/>
              </a:rPr>
              <a:t> as a test at the beginning of a term to find out something about my students. I put a small set of </a:t>
            </a:r>
            <a:r>
              <a:rPr lang="en-US" altLang="zh-CN" dirty="0" err="1">
                <a:solidFill>
                  <a:schemeClr val="tx1">
                    <a:lumMod val="95000"/>
                    <a:lumOff val="5000"/>
                  </a:schemeClr>
                </a:solidFill>
                <a:latin typeface="Arial" panose="020B0604020202020204" pitchFamily="34" charset="0"/>
                <a:cs typeface="Arial" panose="020B0604020202020204" pitchFamily="34" charset="0"/>
              </a:rPr>
              <a:t>Tinkertoys</a:t>
            </a:r>
            <a:r>
              <a:rPr lang="en-US" altLang="zh-CN" dirty="0">
                <a:solidFill>
                  <a:schemeClr val="tx1">
                    <a:lumMod val="95000"/>
                    <a:lumOff val="5000"/>
                  </a:schemeClr>
                </a:solidFill>
                <a:latin typeface="Arial" panose="020B0604020202020204" pitchFamily="34" charset="0"/>
                <a:cs typeface="Arial" panose="020B0604020202020204" pitchFamily="34" charset="0"/>
              </a:rPr>
              <a:t> in front of each student, and </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said: </a:t>
            </a:r>
            <a:r>
              <a:rPr lang="zh-CN" altLang="en-US" dirty="0" smtClean="0">
                <a:solidFill>
                  <a:schemeClr val="tx1">
                    <a:lumMod val="95000"/>
                    <a:lumOff val="5000"/>
                  </a:schemeClr>
                </a:solidFill>
                <a:latin typeface="Arial" panose="020B0604020202020204" pitchFamily="34" charset="0"/>
                <a:cs typeface="Arial" panose="020B0604020202020204" pitchFamily="34" charset="0"/>
              </a:rPr>
              <a:t>“</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Make </a:t>
            </a:r>
            <a:r>
              <a:rPr lang="en-US" altLang="zh-CN" dirty="0">
                <a:solidFill>
                  <a:schemeClr val="tx1">
                    <a:lumMod val="95000"/>
                    <a:lumOff val="5000"/>
                  </a:schemeClr>
                </a:solidFill>
                <a:latin typeface="Arial" panose="020B0604020202020204" pitchFamily="34" charset="0"/>
                <a:cs typeface="Arial" panose="020B0604020202020204" pitchFamily="34" charset="0"/>
              </a:rPr>
              <a:t>something out of the </a:t>
            </a:r>
            <a:r>
              <a:rPr lang="en-US" altLang="zh-CN" dirty="0" err="1">
                <a:solidFill>
                  <a:schemeClr val="tx1">
                    <a:lumMod val="95000"/>
                    <a:lumOff val="5000"/>
                  </a:schemeClr>
                </a:solidFill>
                <a:latin typeface="Arial" panose="020B0604020202020204" pitchFamily="34" charset="0"/>
                <a:cs typeface="Arial" panose="020B0604020202020204" pitchFamily="34" charset="0"/>
              </a:rPr>
              <a:t>Tinkertoys</a:t>
            </a:r>
            <a:r>
              <a:rPr lang="en-US" altLang="zh-CN" dirty="0">
                <a:solidFill>
                  <a:schemeClr val="tx1">
                    <a:lumMod val="95000"/>
                    <a:lumOff val="5000"/>
                  </a:schemeClr>
                </a:solidFill>
                <a:latin typeface="Arial" panose="020B0604020202020204" pitchFamily="34" charset="0"/>
                <a:cs typeface="Arial" panose="020B0604020202020204" pitchFamily="34" charset="0"/>
              </a:rPr>
              <a:t>. You have 45 minutes today ― and 45 minutes each day for the rest of the week</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a:t>
            </a: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 </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                                                        </a:t>
            </a:r>
            <a:endParaRPr lang="en-US" altLang="zh-CN" dirty="0">
              <a:solidFill>
                <a:schemeClr val="tx1">
                  <a:lumMod val="95000"/>
                  <a:lumOff val="5000"/>
                </a:schemeClr>
              </a:solidFill>
              <a:latin typeface="Arial" panose="020B0604020202020204" pitchFamily="34" charset="0"/>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p:cNvSpPr txBox="1"/>
          <p:nvPr/>
        </p:nvSpPr>
        <p:spPr>
          <a:xfrm>
            <a:off x="839416" y="4581128"/>
            <a:ext cx="10369152" cy="830997"/>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目的</a:t>
            </a:r>
            <a:r>
              <a:rPr lang="zh-CN" altLang="en-US" sz="2400" dirty="0">
                <a:latin typeface="黑体" panose="02010609060101010101" pitchFamily="49" charset="-122"/>
                <a:ea typeface="黑体" panose="02010609060101010101" pitchFamily="49" charset="-122"/>
              </a:rPr>
              <a:t>：旨在对教师和学生起到潜移默化的鼓励作用，促使他们教创新、学创新，以实际行动践行社会主义核心价值观。</a:t>
            </a:r>
          </a:p>
        </p:txBody>
      </p:sp>
    </p:spTree>
    <p:extLst>
      <p:ext uri="{BB962C8B-B14F-4D97-AF65-F5344CB8AC3E}">
        <p14:creationId xmlns:p14="http://schemas.microsoft.com/office/powerpoint/2010/main" val="347577196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命题思路六</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保持开放 学以致用 （</a:t>
            </a:r>
            <a:r>
              <a:rPr lang="en-US" altLang="zh-CN" dirty="0" smtClean="0">
                <a:effectLst/>
                <a:latin typeface="黑体" panose="02010609060101010101" pitchFamily="49" charset="-122"/>
                <a:ea typeface="黑体" panose="02010609060101010101" pitchFamily="49" charset="-122"/>
              </a:rPr>
              <a:t>1</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黑体" panose="02010609060101010101" pitchFamily="49" charset="-122"/>
                <a:ea typeface="黑体" panose="02010609060101010101" pitchFamily="49" charset="-122"/>
              </a:rPr>
              <a:t>(2016</a:t>
            </a:r>
            <a:r>
              <a:rPr lang="zh-CN" altLang="en-US" sz="2400" dirty="0" smtClean="0">
                <a:latin typeface="黑体" panose="02010609060101010101" pitchFamily="49" charset="-122"/>
                <a:ea typeface="黑体" panose="02010609060101010101" pitchFamily="49" charset="-122"/>
              </a:rPr>
              <a:t>卷</a:t>
            </a:r>
            <a:r>
              <a:rPr lang="en-US" altLang="zh-CN" sz="2400" dirty="0" smtClean="0">
                <a:latin typeface="黑体" panose="02010609060101010101" pitchFamily="49" charset="-122"/>
                <a:ea typeface="黑体" panose="02010609060101010101" pitchFamily="49" charset="-122"/>
              </a:rPr>
              <a:t>I)</a:t>
            </a:r>
            <a:r>
              <a:rPr lang="zh-CN" altLang="zh-CN" sz="2400" dirty="0" smtClean="0">
                <a:latin typeface="黑体" panose="02010609060101010101" pitchFamily="49" charset="-122"/>
                <a:ea typeface="黑体" panose="02010609060101010101" pitchFamily="49" charset="-122"/>
              </a:rPr>
              <a:t>第二</a:t>
            </a:r>
            <a:r>
              <a:rPr lang="zh-CN" altLang="zh-CN" sz="2400" dirty="0">
                <a:latin typeface="黑体" panose="02010609060101010101" pitchFamily="49" charset="-122"/>
                <a:ea typeface="黑体" panose="02010609060101010101" pitchFamily="49" charset="-122"/>
              </a:rPr>
              <a:t>节</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书面表达（满分</a:t>
            </a:r>
            <a:r>
              <a:rPr lang="en-US" altLang="zh-CN" sz="2400" dirty="0">
                <a:latin typeface="黑体" panose="02010609060101010101" pitchFamily="49" charset="-122"/>
                <a:ea typeface="黑体" panose="02010609060101010101" pitchFamily="49" charset="-122"/>
              </a:rPr>
              <a:t>25</a:t>
            </a:r>
            <a:r>
              <a:rPr lang="zh-CN" altLang="zh-CN" sz="2400" dirty="0">
                <a:latin typeface="黑体" panose="02010609060101010101" pitchFamily="49" charset="-122"/>
                <a:ea typeface="黑体" panose="02010609060101010101" pitchFamily="49" charset="-122"/>
              </a:rPr>
              <a:t>分）</a:t>
            </a:r>
          </a:p>
          <a:p>
            <a:pPr>
              <a:buNone/>
            </a:pPr>
            <a:r>
              <a:rPr lang="zh-CN" altLang="zh-CN" sz="2400" dirty="0" smtClean="0">
                <a:latin typeface="黑体" panose="02010609060101010101" pitchFamily="49" charset="-122"/>
                <a:ea typeface="黑体" panose="02010609060101010101" pitchFamily="49" charset="-122"/>
              </a:rPr>
              <a:t>假定</a:t>
            </a:r>
            <a:r>
              <a:rPr lang="zh-CN" altLang="zh-CN" sz="2400" dirty="0">
                <a:latin typeface="黑体" panose="02010609060101010101" pitchFamily="49" charset="-122"/>
                <a:ea typeface="黑体" panose="02010609060101010101" pitchFamily="49" charset="-122"/>
              </a:rPr>
              <a:t>你是李华，暑假想去一家外贸公司兼职，已写好申请书和个人简历</a:t>
            </a:r>
            <a:r>
              <a:rPr lang="zh-CN" altLang="zh-CN" sz="2400" dirty="0">
                <a:latin typeface="Arial" panose="020B0604020202020204" pitchFamily="34" charset="0"/>
                <a:ea typeface="黑体" panose="02010609060101010101" pitchFamily="49" charset="-122"/>
                <a:cs typeface="Arial" panose="020B0604020202020204" pitchFamily="34" charset="0"/>
              </a:rPr>
              <a:t>（</a:t>
            </a:r>
            <a:r>
              <a:rPr lang="en-US" altLang="zh-CN" sz="2400" dirty="0">
                <a:latin typeface="Arial" panose="020B0604020202020204" pitchFamily="34" charset="0"/>
                <a:ea typeface="黑体" panose="02010609060101010101" pitchFamily="49" charset="-122"/>
                <a:cs typeface="Arial" panose="020B0604020202020204" pitchFamily="34" charset="0"/>
              </a:rPr>
              <a:t>resume</a:t>
            </a:r>
            <a:r>
              <a:rPr lang="zh-CN" altLang="zh-CN" sz="2400" dirty="0">
                <a:latin typeface="Arial" panose="020B0604020202020204" pitchFamily="34" charset="0"/>
                <a:ea typeface="黑体" panose="02010609060101010101" pitchFamily="49" charset="-122"/>
                <a:cs typeface="Arial" panose="020B0604020202020204" pitchFamily="34" charset="0"/>
              </a:rPr>
              <a:t>）</a:t>
            </a:r>
            <a:r>
              <a:rPr lang="zh-CN" altLang="zh-CN" sz="2400" dirty="0">
                <a:latin typeface="黑体" panose="02010609060101010101" pitchFamily="49" charset="-122"/>
                <a:ea typeface="黑体" panose="02010609060101010101" pitchFamily="49" charset="-122"/>
              </a:rPr>
              <a:t>。给外教</a:t>
            </a:r>
            <a:r>
              <a:rPr lang="en-US" altLang="zh-CN" sz="2400" dirty="0" err="1">
                <a:latin typeface="Arial" panose="020B0604020202020204" pitchFamily="34" charset="0"/>
                <a:ea typeface="黑体" panose="02010609060101010101" pitchFamily="49" charset="-122"/>
                <a:cs typeface="Arial" panose="020B0604020202020204" pitchFamily="34" charset="0"/>
              </a:rPr>
              <a:t>Ms</a:t>
            </a:r>
            <a:r>
              <a:rPr lang="en-US" altLang="zh-CN" sz="2400" dirty="0">
                <a:latin typeface="Arial" panose="020B0604020202020204" pitchFamily="34" charset="0"/>
                <a:ea typeface="黑体" panose="02010609060101010101" pitchFamily="49" charset="-122"/>
                <a:cs typeface="Arial" panose="020B0604020202020204" pitchFamily="34" charset="0"/>
              </a:rPr>
              <a:t> Jenkins </a:t>
            </a:r>
            <a:r>
              <a:rPr lang="zh-CN" altLang="zh-CN" sz="2400" dirty="0">
                <a:latin typeface="黑体" panose="02010609060101010101" pitchFamily="49" charset="-122"/>
                <a:ea typeface="黑体" panose="02010609060101010101" pitchFamily="49" charset="-122"/>
              </a:rPr>
              <a:t>写信，请她帮你修改所附材料的文字和格式</a:t>
            </a:r>
            <a:r>
              <a:rPr lang="zh-CN" altLang="zh-CN" sz="2400" dirty="0">
                <a:latin typeface="Arial" panose="020B0604020202020204" pitchFamily="34" charset="0"/>
                <a:ea typeface="黑体" panose="02010609060101010101" pitchFamily="49" charset="-122"/>
                <a:cs typeface="Arial" panose="020B0604020202020204" pitchFamily="34" charset="0"/>
              </a:rPr>
              <a:t>（</a:t>
            </a:r>
            <a:r>
              <a:rPr lang="en-US" altLang="zh-CN" sz="2400" dirty="0">
                <a:latin typeface="Arial" panose="020B0604020202020204" pitchFamily="34" charset="0"/>
                <a:ea typeface="黑体" panose="02010609060101010101" pitchFamily="49" charset="-122"/>
                <a:cs typeface="Arial" panose="020B0604020202020204" pitchFamily="34" charset="0"/>
              </a:rPr>
              <a:t>format</a:t>
            </a:r>
            <a:r>
              <a:rPr lang="zh-CN" altLang="zh-CN" sz="2400" dirty="0">
                <a:latin typeface="Arial" panose="020B0604020202020204" pitchFamily="34" charset="0"/>
                <a:ea typeface="黑体" panose="02010609060101010101" pitchFamily="49" charset="-122"/>
                <a:cs typeface="Arial" panose="020B0604020202020204" pitchFamily="34" charset="0"/>
              </a:rPr>
              <a:t>）</a:t>
            </a:r>
            <a:r>
              <a:rPr lang="zh-CN" altLang="zh-CN" sz="2400" dirty="0" smtClean="0">
                <a:latin typeface="黑体" panose="02010609060101010101" pitchFamily="49" charset="-122"/>
                <a:ea typeface="黑体" panose="02010609060101010101" pitchFamily="49" charset="-122"/>
              </a:rPr>
              <a:t>。注意</a:t>
            </a:r>
            <a:r>
              <a:rPr lang="zh-CN" altLang="zh-CN" sz="2400" dirty="0">
                <a:latin typeface="黑体" panose="02010609060101010101" pitchFamily="49" charset="-122"/>
                <a:ea typeface="黑体" panose="02010609060101010101" pitchFamily="49" charset="-122"/>
              </a:rPr>
              <a:t>：</a:t>
            </a: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1</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词数</a:t>
            </a:r>
            <a:r>
              <a:rPr lang="en-US" altLang="zh-CN" sz="2400" dirty="0">
                <a:latin typeface="黑体" panose="02010609060101010101" pitchFamily="49" charset="-122"/>
                <a:ea typeface="黑体" panose="02010609060101010101" pitchFamily="49" charset="-122"/>
              </a:rPr>
              <a:t>100</a:t>
            </a:r>
            <a:r>
              <a:rPr lang="zh-CN" altLang="zh-CN" sz="2400" dirty="0">
                <a:latin typeface="黑体" panose="02010609060101010101" pitchFamily="49" charset="-122"/>
                <a:ea typeface="黑体" panose="02010609060101010101" pitchFamily="49" charset="-122"/>
              </a:rPr>
              <a:t>左右；</a:t>
            </a: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可以适当增加细节，已使行文连贯。</a:t>
            </a: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 </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                                                        </a:t>
            </a:r>
            <a:endParaRPr lang="en-US" altLang="zh-CN" dirty="0">
              <a:solidFill>
                <a:schemeClr val="tx1">
                  <a:lumMod val="95000"/>
                  <a:lumOff val="5000"/>
                </a:schemeClr>
              </a:solidFill>
              <a:latin typeface="Arial" panose="020B0604020202020204" pitchFamily="34" charset="0"/>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p:cNvSpPr txBox="1"/>
          <p:nvPr/>
        </p:nvSpPr>
        <p:spPr>
          <a:xfrm>
            <a:off x="839416" y="4581128"/>
            <a:ext cx="10369152" cy="461665"/>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生活中怎么用就怎么考</a:t>
            </a:r>
            <a:r>
              <a:rPr lang="zh-CN" altLang="en-US" sz="2400" dirty="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Test the language as it is used in real life.</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4924167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全国卷</a:t>
            </a:r>
            <a:r>
              <a:rPr lang="en-US" altLang="zh-CN" dirty="0" smtClean="0">
                <a:latin typeface="黑体" panose="02010609060101010101" pitchFamily="49" charset="-122"/>
                <a:ea typeface="黑体" panose="02010609060101010101" pitchFamily="49" charset="-122"/>
              </a:rPr>
              <a:t>I】</a:t>
            </a:r>
            <a:r>
              <a:rPr lang="zh-CN" altLang="en-US" dirty="0" smtClean="0">
                <a:latin typeface="黑体" panose="02010609060101010101" pitchFamily="49" charset="-122"/>
                <a:ea typeface="黑体" panose="02010609060101010101" pitchFamily="49" charset="-122"/>
              </a:rPr>
              <a:t> 结构稳定 内容创新</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lstStyle/>
          <a:p>
            <a:pPr>
              <a:buNone/>
            </a:pPr>
            <a:r>
              <a:rPr lang="en-US" altLang="zh-CN" dirty="0" smtClean="0"/>
              <a:t>2012—</a:t>
            </a:r>
            <a:r>
              <a:rPr lang="zh-CN" altLang="en-US" dirty="0" smtClean="0"/>
              <a:t>今</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1730279"/>
            <a:ext cx="7704856" cy="458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23392" y="2708990"/>
            <a:ext cx="3240360" cy="2677656"/>
          </a:xfrm>
          <a:prstGeom prst="rect">
            <a:avLst/>
          </a:prstGeom>
          <a:no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四层考查内容</a:t>
            </a:r>
            <a:endParaRPr lang="en-US" altLang="zh-CN" sz="2400" dirty="0" smtClean="0">
              <a:latin typeface="黑体" panose="02010609060101010101" pitchFamily="49" charset="-122"/>
              <a:ea typeface="黑体" panose="02010609060101010101" pitchFamily="49" charset="-122"/>
            </a:endParaRPr>
          </a:p>
          <a:p>
            <a:r>
              <a:rPr lang="zh-CN" altLang="zh-CN" sz="2400" dirty="0" smtClean="0">
                <a:latin typeface="黑体" panose="02010609060101010101" pitchFamily="49" charset="-122"/>
                <a:ea typeface="黑体" panose="02010609060101010101" pitchFamily="49" charset="-122"/>
              </a:rPr>
              <a:t>必备</a:t>
            </a:r>
            <a:r>
              <a:rPr lang="zh-CN" altLang="zh-CN" sz="2400" dirty="0">
                <a:latin typeface="黑体" panose="02010609060101010101" pitchFamily="49" charset="-122"/>
                <a:ea typeface="黑体" panose="02010609060101010101" pitchFamily="49" charset="-122"/>
              </a:rPr>
              <a:t>知识、关键能力</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r>
              <a:rPr lang="zh-CN" altLang="zh-CN" sz="2400" dirty="0" smtClean="0">
                <a:latin typeface="黑体" panose="02010609060101010101" pitchFamily="49" charset="-122"/>
                <a:ea typeface="黑体" panose="02010609060101010101" pitchFamily="49" charset="-122"/>
              </a:rPr>
              <a:t>学科</a:t>
            </a:r>
            <a:r>
              <a:rPr lang="zh-CN" altLang="zh-CN" sz="2400" dirty="0">
                <a:latin typeface="黑体" panose="02010609060101010101" pitchFamily="49" charset="-122"/>
                <a:ea typeface="黑体" panose="02010609060101010101" pitchFamily="49" charset="-122"/>
              </a:rPr>
              <a:t>素养、核心价值</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四翼考查要求：</a:t>
            </a:r>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基础性</a:t>
            </a:r>
            <a:r>
              <a:rPr lang="zh-CN" altLang="en-US" sz="2400" dirty="0">
                <a:latin typeface="黑体" panose="02010609060101010101" pitchFamily="49" charset="-122"/>
                <a:ea typeface="黑体" panose="02010609060101010101" pitchFamily="49" charset="-122"/>
              </a:rPr>
              <a:t>、综合性</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应用性、创新性</a:t>
            </a:r>
            <a:endParaRPr lang="zh-CN" altLang="en-US" sz="2400" dirty="0">
              <a:latin typeface="黑体" panose="02010609060101010101" pitchFamily="49" charset="-122"/>
              <a:ea typeface="黑体" panose="02010609060101010101" pitchFamily="49" charset="-122"/>
            </a:endParaRPr>
          </a:p>
        </p:txBody>
      </p:sp>
      <p:sp>
        <p:nvSpPr>
          <p:cNvPr id="6" name="TextBox 5"/>
          <p:cNvSpPr txBox="1"/>
          <p:nvPr/>
        </p:nvSpPr>
        <p:spPr>
          <a:xfrm>
            <a:off x="623392" y="1916832"/>
            <a:ext cx="3024336" cy="461665"/>
          </a:xfrm>
          <a:prstGeom prst="rect">
            <a:avLst/>
          </a:prstGeom>
          <a:noFill/>
        </p:spPr>
        <p:txBody>
          <a:bodyPr wrap="square" rtlCol="0">
            <a:spAutoFit/>
          </a:bodyPr>
          <a:lstStyle/>
          <a:p>
            <a:r>
              <a:rPr lang="zh-CN" altLang="en-US" sz="2400" b="1" dirty="0" smtClean="0"/>
              <a:t>重问题情景</a:t>
            </a:r>
            <a:r>
              <a:rPr lang="en-US" altLang="zh-CN" sz="2400" b="1" dirty="0" smtClean="0"/>
              <a:t>—</a:t>
            </a:r>
            <a:r>
              <a:rPr lang="zh-CN" altLang="en-US" sz="2400" b="1" dirty="0" smtClean="0"/>
              <a:t>语篇</a:t>
            </a:r>
            <a:endParaRPr lang="zh-CN" altLang="en-US" sz="2400" b="1" dirty="0"/>
          </a:p>
        </p:txBody>
      </p:sp>
    </p:spTree>
    <p:extLst>
      <p:ext uri="{BB962C8B-B14F-4D97-AF65-F5344CB8AC3E}">
        <p14:creationId xmlns:p14="http://schemas.microsoft.com/office/powerpoint/2010/main" val="162427480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命题思路六</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保持开放 学以致用（</a:t>
            </a:r>
            <a:r>
              <a:rPr lang="en-US" altLang="zh-CN" dirty="0" smtClean="0">
                <a:effectLst/>
                <a:latin typeface="黑体" panose="02010609060101010101" pitchFamily="49" charset="-122"/>
                <a:ea typeface="黑体" panose="02010609060101010101" pitchFamily="49" charset="-122"/>
              </a:rPr>
              <a:t>2</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fontScale="92500" lnSpcReduction="10000"/>
          </a:bodyPr>
          <a:lstStyle/>
          <a:p>
            <a:pPr>
              <a:buNone/>
            </a:pPr>
            <a:r>
              <a:rPr lang="en-US" altLang="zh-CN" sz="2400" dirty="0" smtClean="0">
                <a:latin typeface="黑体" panose="02010609060101010101" pitchFamily="49" charset="-122"/>
                <a:ea typeface="黑体" panose="02010609060101010101" pitchFamily="49" charset="-122"/>
              </a:rPr>
              <a:t>(2016</a:t>
            </a:r>
            <a:r>
              <a:rPr lang="zh-CN" altLang="en-US" sz="2400" dirty="0" smtClean="0">
                <a:latin typeface="黑体" panose="02010609060101010101" pitchFamily="49" charset="-122"/>
                <a:ea typeface="黑体" panose="02010609060101010101" pitchFamily="49" charset="-122"/>
              </a:rPr>
              <a:t>卷</a:t>
            </a:r>
            <a:r>
              <a:rPr lang="en-US" altLang="zh-CN" sz="2400" dirty="0">
                <a:latin typeface="黑体" panose="02010609060101010101" pitchFamily="49" charset="-122"/>
                <a:ea typeface="黑体" panose="02010609060101010101" pitchFamily="49" charset="-122"/>
              </a:rPr>
              <a:t>II</a:t>
            </a:r>
            <a:r>
              <a:rPr lang="en-US" altLang="zh-CN"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第二</a:t>
            </a:r>
            <a:r>
              <a:rPr lang="zh-CN" altLang="zh-CN" sz="2400" dirty="0">
                <a:latin typeface="黑体" panose="02010609060101010101" pitchFamily="49" charset="-122"/>
                <a:ea typeface="黑体" panose="02010609060101010101" pitchFamily="49" charset="-122"/>
              </a:rPr>
              <a:t>节</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书面表达（满分</a:t>
            </a:r>
            <a:r>
              <a:rPr lang="en-US" altLang="zh-CN" sz="2400" dirty="0">
                <a:latin typeface="黑体" panose="02010609060101010101" pitchFamily="49" charset="-122"/>
                <a:ea typeface="黑体" panose="02010609060101010101" pitchFamily="49" charset="-122"/>
              </a:rPr>
              <a:t>25</a:t>
            </a:r>
            <a:r>
              <a:rPr lang="zh-CN" altLang="zh-CN" sz="2400" dirty="0">
                <a:latin typeface="黑体" panose="02010609060101010101" pitchFamily="49" charset="-122"/>
                <a:ea typeface="黑体" panose="02010609060101010101" pitchFamily="49" charset="-122"/>
              </a:rPr>
              <a:t>分）</a:t>
            </a:r>
          </a:p>
          <a:p>
            <a:pPr>
              <a:buNone/>
            </a:pPr>
            <a:r>
              <a:rPr lang="zh-CN" altLang="zh-CN" sz="2400" dirty="0">
                <a:latin typeface="黑体" panose="02010609060101010101" pitchFamily="49" charset="-122"/>
                <a:ea typeface="黑体" panose="02010609060101010101" pitchFamily="49" charset="-122"/>
              </a:rPr>
              <a:t>假定你是李华，你校摄影俱乐部（</a:t>
            </a:r>
            <a:r>
              <a:rPr lang="en-US" altLang="zh-CN" sz="2400" dirty="0">
                <a:latin typeface="黑体" panose="02010609060101010101" pitchFamily="49" charset="-122"/>
                <a:ea typeface="黑体" panose="02010609060101010101" pitchFamily="49" charset="-122"/>
              </a:rPr>
              <a:t>photography club</a:t>
            </a:r>
            <a:r>
              <a:rPr lang="zh-CN" altLang="zh-CN" sz="2400" dirty="0">
                <a:latin typeface="黑体" panose="02010609060101010101" pitchFamily="49" charset="-122"/>
                <a:ea typeface="黑体" panose="02010609060101010101" pitchFamily="49" charset="-122"/>
              </a:rPr>
              <a:t>）将举办国际中学生摄影展。请给你的英国朋友</a:t>
            </a:r>
            <a:r>
              <a:rPr lang="en-US" altLang="zh-CN" sz="2400" dirty="0">
                <a:latin typeface="黑体" panose="02010609060101010101" pitchFamily="49" charset="-122"/>
                <a:ea typeface="黑体" panose="02010609060101010101" pitchFamily="49" charset="-122"/>
              </a:rPr>
              <a:t>Peter</a:t>
            </a:r>
            <a:r>
              <a:rPr lang="zh-CN" altLang="zh-CN" sz="2400" dirty="0">
                <a:latin typeface="黑体" panose="02010609060101010101" pitchFamily="49" charset="-122"/>
                <a:ea typeface="黑体" panose="02010609060101010101" pitchFamily="49" charset="-122"/>
              </a:rPr>
              <a:t>写封信。请他提供作品。信的内容包括：</a:t>
            </a:r>
          </a:p>
          <a:p>
            <a:pPr>
              <a:buNone/>
            </a:pPr>
            <a:r>
              <a:rPr lang="en-US" altLang="zh-CN" sz="2400" dirty="0" smtClean="0">
                <a:latin typeface="黑体" panose="02010609060101010101" pitchFamily="49" charset="-122"/>
                <a:ea typeface="黑体" panose="02010609060101010101" pitchFamily="49" charset="-122"/>
              </a:rPr>
              <a:t>1</a:t>
            </a:r>
            <a:r>
              <a:rPr lang="zh-CN" altLang="zh-CN" sz="2400" dirty="0">
                <a:latin typeface="黑体" panose="02010609060101010101" pitchFamily="49" charset="-122"/>
                <a:ea typeface="黑体" panose="02010609060101010101" pitchFamily="49" charset="-122"/>
              </a:rPr>
              <a:t>．主题：环境保护；</a:t>
            </a:r>
          </a:p>
          <a:p>
            <a:pPr>
              <a:buNone/>
            </a:pPr>
            <a:r>
              <a:rPr lang="en-US" altLang="zh-CN" sz="2400" dirty="0" smtClean="0">
                <a:latin typeface="黑体" panose="02010609060101010101" pitchFamily="49" charset="-122"/>
                <a:ea typeface="黑体" panose="02010609060101010101" pitchFamily="49" charset="-122"/>
              </a:rPr>
              <a:t>2</a:t>
            </a:r>
            <a:r>
              <a:rPr lang="zh-CN" altLang="zh-CN" sz="2400" dirty="0">
                <a:latin typeface="黑体" panose="02010609060101010101" pitchFamily="49" charset="-122"/>
                <a:ea typeface="黑体" panose="02010609060101010101" pitchFamily="49" charset="-122"/>
              </a:rPr>
              <a:t>．展览时间；</a:t>
            </a:r>
          </a:p>
          <a:p>
            <a:pPr>
              <a:buNone/>
            </a:pPr>
            <a:r>
              <a:rPr lang="en-US" altLang="zh-CN" sz="2400" dirty="0" smtClean="0">
                <a:latin typeface="黑体" panose="02010609060101010101" pitchFamily="49" charset="-122"/>
                <a:ea typeface="黑体" panose="02010609060101010101" pitchFamily="49" charset="-122"/>
              </a:rPr>
              <a:t>3</a:t>
            </a:r>
            <a:r>
              <a:rPr lang="zh-CN" altLang="zh-CN" sz="2400" dirty="0">
                <a:latin typeface="黑体" panose="02010609060101010101" pitchFamily="49" charset="-122"/>
                <a:ea typeface="黑体" panose="02010609060101010101" pitchFamily="49" charset="-122"/>
              </a:rPr>
              <a:t>．投稿邮箱：</a:t>
            </a:r>
            <a:r>
              <a:rPr lang="en-US" altLang="zh-CN" sz="2400" u="sng" dirty="0">
                <a:hlinkClick r:id="rId2"/>
              </a:rPr>
              <a:t>intlphotoshow@gmschool.com</a:t>
            </a:r>
            <a:r>
              <a:rPr lang="en-US" altLang="zh-CN" sz="2400" dirty="0"/>
              <a:t>.</a:t>
            </a:r>
            <a:endParaRPr lang="zh-CN" altLang="zh-CN" sz="2400" dirty="0"/>
          </a:p>
          <a:p>
            <a:pPr>
              <a:buNone/>
            </a:pPr>
            <a:endParaRPr lang="en-US" altLang="zh-CN" sz="2400" dirty="0">
              <a:latin typeface="黑体" panose="02010609060101010101" pitchFamily="49" charset="-122"/>
              <a:ea typeface="黑体" panose="02010609060101010101" pitchFamily="49" charset="-122"/>
            </a:endParaRP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1</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词数</a:t>
            </a:r>
            <a:r>
              <a:rPr lang="en-US" altLang="zh-CN" sz="2400" dirty="0">
                <a:latin typeface="黑体" panose="02010609060101010101" pitchFamily="49" charset="-122"/>
                <a:ea typeface="黑体" panose="02010609060101010101" pitchFamily="49" charset="-122"/>
              </a:rPr>
              <a:t>100</a:t>
            </a:r>
            <a:r>
              <a:rPr lang="zh-CN" altLang="zh-CN" sz="2400" dirty="0">
                <a:latin typeface="黑体" panose="02010609060101010101" pitchFamily="49" charset="-122"/>
                <a:ea typeface="黑体" panose="02010609060101010101" pitchFamily="49" charset="-122"/>
              </a:rPr>
              <a:t>左右；</a:t>
            </a: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可以适当增加细节，已使行文连贯。</a:t>
            </a: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 </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                                                        </a:t>
            </a:r>
            <a:endParaRPr lang="en-US" altLang="zh-CN" dirty="0">
              <a:solidFill>
                <a:schemeClr val="tx1">
                  <a:lumMod val="95000"/>
                  <a:lumOff val="5000"/>
                </a:schemeClr>
              </a:solidFill>
              <a:latin typeface="Arial" panose="020B0604020202020204" pitchFamily="34" charset="0"/>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p:cNvSpPr txBox="1"/>
          <p:nvPr/>
        </p:nvSpPr>
        <p:spPr>
          <a:xfrm>
            <a:off x="839416" y="5301208"/>
            <a:ext cx="10369152" cy="461665"/>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生活中怎么用就怎么考</a:t>
            </a:r>
            <a:r>
              <a:rPr lang="zh-CN" altLang="en-US" sz="2400" dirty="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Test the language as it is used in real life.</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515589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命题思路六</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保持开放 学以致用（</a:t>
            </a:r>
            <a:r>
              <a:rPr lang="en-US" altLang="zh-CN" dirty="0">
                <a:effectLst/>
                <a:latin typeface="黑体" panose="02010609060101010101" pitchFamily="49" charset="-122"/>
                <a:ea typeface="黑体" panose="02010609060101010101" pitchFamily="49" charset="-122"/>
              </a:rPr>
              <a:t>3</a:t>
            </a:r>
            <a:r>
              <a:rPr lang="zh-CN" altLang="en-US" dirty="0" smtClean="0">
                <a:effectLst/>
                <a:latin typeface="黑体" panose="02010609060101010101" pitchFamily="49" charset="-122"/>
                <a:ea typeface="黑体" panose="02010609060101010101" pitchFamily="49" charset="-122"/>
              </a:rPr>
              <a:t>）</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fontScale="92500" lnSpcReduction="10000"/>
          </a:bodyPr>
          <a:lstStyle/>
          <a:p>
            <a:pPr>
              <a:buNone/>
            </a:pPr>
            <a:r>
              <a:rPr lang="en-US" altLang="zh-CN" sz="2400" dirty="0" smtClean="0">
                <a:latin typeface="黑体" panose="02010609060101010101" pitchFamily="49" charset="-122"/>
                <a:ea typeface="黑体" panose="02010609060101010101" pitchFamily="49" charset="-122"/>
              </a:rPr>
              <a:t>(2016</a:t>
            </a:r>
            <a:r>
              <a:rPr lang="zh-CN" altLang="en-US" sz="2400" dirty="0" smtClean="0">
                <a:latin typeface="黑体" panose="02010609060101010101" pitchFamily="49" charset="-122"/>
                <a:ea typeface="黑体" panose="02010609060101010101" pitchFamily="49" charset="-122"/>
              </a:rPr>
              <a:t>卷</a:t>
            </a:r>
            <a:r>
              <a:rPr lang="en-US" altLang="zh-CN" sz="2400" dirty="0">
                <a:latin typeface="黑体" panose="02010609060101010101" pitchFamily="49" charset="-122"/>
                <a:ea typeface="黑体" panose="02010609060101010101" pitchFamily="49" charset="-122"/>
              </a:rPr>
              <a:t>III</a:t>
            </a:r>
            <a:r>
              <a:rPr lang="en-US" altLang="zh-CN"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第二</a:t>
            </a:r>
            <a:r>
              <a:rPr lang="zh-CN" altLang="zh-CN" sz="2400" dirty="0">
                <a:latin typeface="黑体" panose="02010609060101010101" pitchFamily="49" charset="-122"/>
                <a:ea typeface="黑体" panose="02010609060101010101" pitchFamily="49" charset="-122"/>
              </a:rPr>
              <a:t>节</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书面表达（满分</a:t>
            </a:r>
            <a:r>
              <a:rPr lang="en-US" altLang="zh-CN" sz="2400" dirty="0">
                <a:latin typeface="黑体" panose="02010609060101010101" pitchFamily="49" charset="-122"/>
                <a:ea typeface="黑体" panose="02010609060101010101" pitchFamily="49" charset="-122"/>
              </a:rPr>
              <a:t>25</a:t>
            </a:r>
            <a:r>
              <a:rPr lang="zh-CN" altLang="zh-CN" sz="2400" dirty="0">
                <a:latin typeface="黑体" panose="02010609060101010101" pitchFamily="49" charset="-122"/>
                <a:ea typeface="黑体" panose="02010609060101010101" pitchFamily="49" charset="-122"/>
              </a:rPr>
              <a:t>分）</a:t>
            </a:r>
          </a:p>
          <a:p>
            <a:pPr>
              <a:buNone/>
            </a:pPr>
            <a:r>
              <a:rPr lang="zh-CN" altLang="en-US" sz="2400" dirty="0" smtClean="0">
                <a:latin typeface="黑体" panose="02010609060101010101" pitchFamily="49" charset="-122"/>
                <a:ea typeface="黑体" panose="02010609060101010101" pitchFamily="49" charset="-122"/>
              </a:rPr>
              <a:t>    假定</a:t>
            </a:r>
            <a:r>
              <a:rPr lang="zh-CN" altLang="en-US" sz="2400" dirty="0">
                <a:latin typeface="黑体" panose="02010609060101010101" pitchFamily="49" charset="-122"/>
                <a:ea typeface="黑体" panose="02010609060101010101" pitchFamily="49" charset="-122"/>
              </a:rPr>
              <a:t>你是李华，与留学生朋友</a:t>
            </a:r>
            <a:r>
              <a:rPr lang="en-US" altLang="zh-CN" sz="2400" dirty="0">
                <a:latin typeface="黑体" panose="02010609060101010101" pitchFamily="49" charset="-122"/>
                <a:ea typeface="黑体" panose="02010609060101010101" pitchFamily="49" charset="-122"/>
              </a:rPr>
              <a:t>Bob</a:t>
            </a:r>
            <a:r>
              <a:rPr lang="zh-CN" altLang="en-US" sz="2400" dirty="0">
                <a:latin typeface="黑体" panose="02010609060101010101" pitchFamily="49" charset="-122"/>
                <a:ea typeface="黑体" panose="02010609060101010101" pitchFamily="49" charset="-122"/>
              </a:rPr>
              <a:t>约好一起去书店，因故不能赴约。请给他写封邮件，内容包括：</a:t>
            </a:r>
          </a:p>
          <a:p>
            <a:pPr>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．表示歉意；</a:t>
            </a:r>
          </a:p>
          <a:p>
            <a:pPr>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．说明原因；</a:t>
            </a:r>
          </a:p>
          <a:p>
            <a:pPr>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．另约时间。</a:t>
            </a:r>
          </a:p>
          <a:p>
            <a:pPr>
              <a:buNone/>
            </a:pPr>
            <a:endParaRPr lang="en-US" altLang="zh-CN" sz="2400" dirty="0">
              <a:latin typeface="黑体" panose="02010609060101010101" pitchFamily="49" charset="-122"/>
              <a:ea typeface="黑体" panose="02010609060101010101" pitchFamily="49" charset="-122"/>
            </a:endParaRP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1</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词数</a:t>
            </a:r>
            <a:r>
              <a:rPr lang="en-US" altLang="zh-CN" sz="2400" dirty="0">
                <a:latin typeface="黑体" panose="02010609060101010101" pitchFamily="49" charset="-122"/>
                <a:ea typeface="黑体" panose="02010609060101010101" pitchFamily="49" charset="-122"/>
              </a:rPr>
              <a:t>100</a:t>
            </a:r>
            <a:r>
              <a:rPr lang="zh-CN" altLang="zh-CN" sz="2400" dirty="0">
                <a:latin typeface="黑体" panose="02010609060101010101" pitchFamily="49" charset="-122"/>
                <a:ea typeface="黑体" panose="02010609060101010101" pitchFamily="49" charset="-122"/>
              </a:rPr>
              <a:t>左右；</a:t>
            </a: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可以适当增加细节，已使行文连贯。</a:t>
            </a: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 </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                                                        </a:t>
            </a:r>
            <a:endParaRPr lang="en-US" altLang="zh-CN" dirty="0">
              <a:solidFill>
                <a:schemeClr val="tx1">
                  <a:lumMod val="95000"/>
                  <a:lumOff val="5000"/>
                </a:schemeClr>
              </a:solidFill>
              <a:latin typeface="Arial" panose="020B0604020202020204" pitchFamily="34" charset="0"/>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p:cNvSpPr txBox="1"/>
          <p:nvPr/>
        </p:nvSpPr>
        <p:spPr>
          <a:xfrm>
            <a:off x="839416" y="5301208"/>
            <a:ext cx="10369152" cy="461665"/>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生活中怎么用就怎么考</a:t>
            </a:r>
            <a:r>
              <a:rPr lang="zh-CN" altLang="en-US" sz="2400" dirty="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Test the language as it is used in real life.</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17983639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命题思路七</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重视基础 削枝强干</a:t>
            </a:r>
            <a:r>
              <a:rPr lang="en-US" altLang="zh-CN" dirty="0" smtClean="0">
                <a:effectLst/>
                <a:latin typeface="黑体" panose="02010609060101010101" pitchFamily="49" charset="-122"/>
                <a:ea typeface="黑体" panose="02010609060101010101" pitchFamily="49" charset="-122"/>
              </a:rPr>
              <a:t>(1)</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a:bodyPr>
          <a:lstStyle/>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a:p>
            <a:pPr>
              <a:buNone/>
            </a:pP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I </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endPar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endParaRPr>
          </a:p>
          <a:p>
            <a:pPr>
              <a:buNone/>
            </a:pP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If you feel stressed by responsibilities at work, you should take a step back and identify (</a:t>
            </a:r>
            <a:r>
              <a:rPr lang="zh-CN" altLang="en-US"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识别</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those of   </a:t>
            </a:r>
            <a:r>
              <a:rPr lang="en-US" altLang="zh-CN" sz="2400" u="sng"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61</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(great</a:t>
            </a:r>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and </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less importance. Then, handle the most important tasks first so you’ll feel a real sense of   </a:t>
            </a:r>
            <a:r>
              <a:rPr lang="en-US" altLang="zh-CN" sz="2400" u="sng"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62</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(achieve). Leaving the less important things until tomorrow   </a:t>
            </a:r>
            <a:r>
              <a:rPr lang="en-US" altLang="zh-CN" sz="2400" u="sng"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63</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(be) often acceptable.</a:t>
            </a:r>
          </a:p>
          <a:p>
            <a:pPr>
              <a:buNone/>
            </a:pP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Most of us are more focused   </a:t>
            </a:r>
            <a:r>
              <a:rPr lang="en-US" altLang="zh-CN" sz="2400" u="sng"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64 </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our tasks in the morning than we are later in the day. So, get an early start and try to be as productive   </a:t>
            </a:r>
            <a:r>
              <a:rPr lang="en-US" altLang="zh-CN" sz="2400" u="sng"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65 </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possible before lunch. This will give you the confidence you need to get you through the afternoon and go home feeling accomplished.</a:t>
            </a: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623392" y="1268760"/>
            <a:ext cx="3456384" cy="461665"/>
          </a:xfrm>
          <a:prstGeom prst="rect">
            <a:avLst/>
          </a:prstGeom>
          <a:solidFill>
            <a:schemeClr val="bg2">
              <a:lumMod val="75000"/>
            </a:schemeClr>
          </a:solid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考查主干知识</a:t>
            </a:r>
            <a:endParaRPr lang="zh-CN" altLang="en-US" sz="2400" dirty="0">
              <a:latin typeface="黑体" panose="02010609060101010101" pitchFamily="49" charset="-122"/>
              <a:ea typeface="黑体" panose="02010609060101010101" pitchFamily="49" charset="-122"/>
            </a:endParaRPr>
          </a:p>
        </p:txBody>
      </p:sp>
      <p:sp>
        <p:nvSpPr>
          <p:cNvPr id="7" name="TextBox 6"/>
          <p:cNvSpPr txBox="1"/>
          <p:nvPr/>
        </p:nvSpPr>
        <p:spPr>
          <a:xfrm>
            <a:off x="808294" y="6237312"/>
            <a:ext cx="10369152" cy="461665"/>
          </a:xfrm>
          <a:prstGeom prst="rect">
            <a:avLst/>
          </a:prstGeom>
          <a:noFill/>
          <a:ln w="38100">
            <a:solidFill>
              <a:schemeClr val="accent1"/>
            </a:solidFill>
          </a:ln>
        </p:spPr>
        <p:txBody>
          <a:bodyPr wrap="square" rtlCol="0">
            <a:spAutoFit/>
          </a:bodyPr>
          <a:lstStyle/>
          <a:p>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61. greater   62. achievement  63. is   64. on  65. as </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90576577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命题思路七</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重视基础 削</a:t>
            </a:r>
            <a:r>
              <a:rPr lang="zh-CN" altLang="en-US" dirty="0">
                <a:effectLst/>
                <a:latin typeface="黑体" panose="02010609060101010101" pitchFamily="49" charset="-122"/>
                <a:ea typeface="黑体" panose="02010609060101010101" pitchFamily="49" charset="-122"/>
              </a:rPr>
              <a:t>枝强干</a:t>
            </a:r>
            <a:r>
              <a:rPr lang="en-US" altLang="zh-CN" dirty="0" smtClean="0">
                <a:effectLst/>
                <a:latin typeface="黑体" panose="02010609060101010101" pitchFamily="49" charset="-122"/>
                <a:ea typeface="黑体" panose="02010609060101010101" pitchFamily="49" charset="-122"/>
              </a:rPr>
              <a:t>(2)</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a:bodyPr>
          <a:lstStyle/>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a:p>
            <a:pPr>
              <a:buNone/>
            </a:pP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I </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endPar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endParaRPr>
          </a:p>
          <a:p>
            <a:pPr>
              <a:buNone/>
            </a:pPr>
            <a:r>
              <a:rPr lang="en-US" altLang="zh-CN" sz="2400" dirty="0">
                <a:latin typeface="Arial" panose="020B0604020202020204" pitchFamily="34" charset="0"/>
                <a:cs typeface="Arial" panose="020B0604020202020204" pitchFamily="34" charset="0"/>
              </a:rPr>
              <a:t>Recent </a:t>
            </a:r>
            <a:r>
              <a:rPr lang="en-US" altLang="zh-CN" sz="2400" u="sng" dirty="0">
                <a:latin typeface="Arial" panose="020B0604020202020204" pitchFamily="34" charset="0"/>
                <a:cs typeface="Arial" panose="020B0604020202020204" pitchFamily="34" charset="0"/>
              </a:rPr>
              <a:t>  66  </a:t>
            </a:r>
            <a:r>
              <a:rPr lang="en-US" altLang="zh-CN" sz="2400" dirty="0">
                <a:latin typeface="Arial" panose="020B0604020202020204" pitchFamily="34" charset="0"/>
                <a:cs typeface="Arial" panose="020B0604020202020204" pitchFamily="34" charset="0"/>
              </a:rPr>
              <a:t>(study) show that we are far more productive at work if we take short breaks </a:t>
            </a:r>
            <a:r>
              <a:rPr lang="en-US" altLang="zh-CN" sz="2400" u="sng" dirty="0">
                <a:latin typeface="Arial" panose="020B0604020202020204" pitchFamily="34" charset="0"/>
                <a:cs typeface="Arial" panose="020B0604020202020204" pitchFamily="34" charset="0"/>
              </a:rPr>
              <a:t>  67  </a:t>
            </a:r>
            <a:r>
              <a:rPr lang="en-US" altLang="zh-CN" sz="2400" dirty="0">
                <a:latin typeface="Arial" panose="020B0604020202020204" pitchFamily="34" charset="0"/>
                <a:cs typeface="Arial" panose="020B0604020202020204" pitchFamily="34" charset="0"/>
              </a:rPr>
              <a:t>(regular). Give your body and brain a rest by stepping outside for </a:t>
            </a:r>
            <a:r>
              <a:rPr lang="en-US" altLang="zh-CN" sz="2400" u="sng" dirty="0">
                <a:latin typeface="Arial" panose="020B0604020202020204" pitchFamily="34" charset="0"/>
                <a:cs typeface="Arial" panose="020B0604020202020204" pitchFamily="34" charset="0"/>
              </a:rPr>
              <a:t>  68  </a:t>
            </a:r>
            <a:r>
              <a:rPr lang="en-US" altLang="zh-CN" sz="2400" dirty="0">
                <a:latin typeface="Arial" panose="020B0604020202020204" pitchFamily="34" charset="0"/>
                <a:cs typeface="Arial" panose="020B0604020202020204" pitchFamily="34" charset="0"/>
              </a:rPr>
              <a:t> while, exercising, or dong something you enjoy.</a:t>
            </a:r>
            <a:endParaRPr lang="zh-CN" altLang="zh-CN" sz="2400" dirty="0">
              <a:latin typeface="Arial" panose="020B0604020202020204" pitchFamily="34" charset="0"/>
              <a:cs typeface="Arial" panose="020B0604020202020204" pitchFamily="34" charset="0"/>
            </a:endParaRPr>
          </a:p>
          <a:p>
            <a:pPr>
              <a:buNone/>
            </a:pPr>
            <a:r>
              <a:rPr lang="en-US" altLang="zh-CN" sz="2400" dirty="0">
                <a:latin typeface="Arial" panose="020B0604020202020204" pitchFamily="34" charset="0"/>
                <a:cs typeface="Arial" panose="020B0604020202020204" pitchFamily="34" charset="0"/>
              </a:rPr>
              <a:t>If you find something you love doing outside of the office, you’ll be less likely </a:t>
            </a:r>
            <a:r>
              <a:rPr lang="en-US" altLang="zh-CN" sz="2400" u="sng" dirty="0">
                <a:latin typeface="Arial" panose="020B0604020202020204" pitchFamily="34" charset="0"/>
                <a:cs typeface="Arial" panose="020B0604020202020204" pitchFamily="34" charset="0"/>
              </a:rPr>
              <a:t>  69  </a:t>
            </a:r>
            <a:r>
              <a:rPr lang="en-US" altLang="zh-CN" sz="2400" dirty="0">
                <a:latin typeface="Arial" panose="020B0604020202020204" pitchFamily="34" charset="0"/>
                <a:cs typeface="Arial" panose="020B0604020202020204" pitchFamily="34" charset="0"/>
              </a:rPr>
              <a:t>(bring) your work home. It could be </a:t>
            </a:r>
            <a:r>
              <a:rPr lang="en-US" altLang="zh-CN" sz="2400" dirty="0" smtClean="0">
                <a:latin typeface="Arial" panose="020B0604020202020204" pitchFamily="34" charset="0"/>
                <a:cs typeface="Arial" panose="020B0604020202020204" pitchFamily="34" charset="0"/>
              </a:rPr>
              <a:t>anything -gardening</a:t>
            </a:r>
            <a:r>
              <a:rPr lang="en-US" altLang="zh-CN" sz="2400" dirty="0">
                <a:latin typeface="Arial" panose="020B0604020202020204" pitchFamily="34" charset="0"/>
                <a:cs typeface="Arial" panose="020B0604020202020204" pitchFamily="34" charset="0"/>
              </a:rPr>
              <a:t>, cooking, music, sports—but whatever it is, </a:t>
            </a:r>
            <a:r>
              <a:rPr lang="en-US" altLang="zh-CN" sz="2400" u="sng" dirty="0">
                <a:latin typeface="Arial" panose="020B0604020202020204" pitchFamily="34" charset="0"/>
                <a:cs typeface="Arial" panose="020B0604020202020204" pitchFamily="34" charset="0"/>
              </a:rPr>
              <a:t>  70  </a:t>
            </a:r>
            <a:r>
              <a:rPr lang="en-US" altLang="zh-CN" sz="2400" dirty="0">
                <a:latin typeface="Arial" panose="020B0604020202020204" pitchFamily="34" charset="0"/>
                <a:cs typeface="Arial" panose="020B0604020202020204" pitchFamily="34" charset="0"/>
              </a:rPr>
              <a:t>(make) sure it’s a relief from daily stress rather than another thing to worry about.</a:t>
            </a:r>
            <a:endParaRPr lang="zh-CN" altLang="zh-CN" sz="2400" dirty="0">
              <a:latin typeface="Arial" panose="020B0604020202020204" pitchFamily="34" charset="0"/>
              <a:cs typeface="Arial" panose="020B0604020202020204" pitchFamily="34" charset="0"/>
            </a:endParaRPr>
          </a:p>
          <a:p>
            <a:pPr>
              <a:buNone/>
            </a:pPr>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a:t>
            </a:r>
            <a:endPar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623392" y="1268760"/>
            <a:ext cx="3240360" cy="461665"/>
          </a:xfrm>
          <a:prstGeom prst="rect">
            <a:avLst/>
          </a:prstGeom>
          <a:solidFill>
            <a:schemeClr val="bg2">
              <a:lumMod val="75000"/>
            </a:schemeClr>
          </a:solid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知识题考查主干知识</a:t>
            </a:r>
            <a:endParaRPr lang="zh-CN" altLang="en-US" sz="2400" dirty="0">
              <a:latin typeface="黑体" panose="02010609060101010101" pitchFamily="49" charset="-122"/>
              <a:ea typeface="黑体" panose="02010609060101010101" pitchFamily="49" charset="-122"/>
            </a:endParaRPr>
          </a:p>
        </p:txBody>
      </p:sp>
      <p:sp>
        <p:nvSpPr>
          <p:cNvPr id="5" name="TextBox 4"/>
          <p:cNvSpPr txBox="1"/>
          <p:nvPr/>
        </p:nvSpPr>
        <p:spPr>
          <a:xfrm>
            <a:off x="658598" y="5775647"/>
            <a:ext cx="10369152" cy="461665"/>
          </a:xfrm>
          <a:prstGeom prst="rect">
            <a:avLst/>
          </a:prstGeom>
          <a:noFill/>
          <a:ln w="38100">
            <a:solidFill>
              <a:schemeClr val="accent1"/>
            </a:solidFill>
          </a:ln>
        </p:spPr>
        <p:txBody>
          <a:bodyPr wrap="square" rtlCol="0">
            <a:spAutoFit/>
          </a:bodyPr>
          <a:lstStyle/>
          <a:p>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66. studies  67. regularly 68. a   69. to bring  70. make</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58914225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命题思路七</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重视基础 削</a:t>
            </a:r>
            <a:r>
              <a:rPr lang="zh-CN" altLang="en-US" dirty="0">
                <a:effectLst/>
                <a:latin typeface="黑体" panose="02010609060101010101" pitchFamily="49" charset="-122"/>
                <a:ea typeface="黑体" panose="02010609060101010101" pitchFamily="49" charset="-122"/>
              </a:rPr>
              <a:t>枝强干</a:t>
            </a:r>
            <a:r>
              <a:rPr lang="en-US" altLang="zh-CN" dirty="0" smtClean="0">
                <a:effectLst/>
                <a:latin typeface="黑体" panose="02010609060101010101" pitchFamily="49" charset="-122"/>
                <a:ea typeface="黑体" panose="02010609060101010101" pitchFamily="49" charset="-122"/>
              </a:rPr>
              <a:t>(3)</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a:bodyPr>
          <a:lstStyle/>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a:p>
            <a:pPr>
              <a:buNone/>
            </a:pP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I </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endPar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endParaRPr>
          </a:p>
          <a:p>
            <a:pPr>
              <a:buNone/>
            </a:pPr>
            <a:endPar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endParaRPr>
          </a:p>
          <a:p>
            <a:pPr>
              <a:buNone/>
            </a:pPr>
            <a:endParaRPr lang="zh-CN" altLang="zh-CN" sz="2400" dirty="0">
              <a:latin typeface="Arial" panose="020B0604020202020204" pitchFamily="34" charset="0"/>
              <a:cs typeface="Arial" panose="020B0604020202020204" pitchFamily="34" charset="0"/>
            </a:endParaRPr>
          </a:p>
          <a:p>
            <a:pPr>
              <a:buNone/>
            </a:pPr>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a:t>
            </a:r>
            <a:endPar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623392" y="1268760"/>
            <a:ext cx="3312368" cy="461665"/>
          </a:xfrm>
          <a:prstGeom prst="rect">
            <a:avLst/>
          </a:prstGeom>
          <a:solidFill>
            <a:schemeClr val="bg2">
              <a:lumMod val="75000"/>
            </a:schemeClr>
          </a:solid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知识题考查主干知识</a:t>
            </a:r>
            <a:endParaRPr lang="zh-CN" altLang="en-US" sz="2400" dirty="0">
              <a:latin typeface="黑体" panose="02010609060101010101" pitchFamily="49" charset="-122"/>
              <a:ea typeface="黑体" panose="02010609060101010101" pitchFamily="49" charset="-122"/>
            </a:endParaRPr>
          </a:p>
        </p:txBody>
      </p:sp>
      <p:sp>
        <p:nvSpPr>
          <p:cNvPr id="6" name="TextBox 6"/>
          <p:cNvSpPr txBox="1">
            <a:spLocks noChangeArrowheads="1"/>
          </p:cNvSpPr>
          <p:nvPr/>
        </p:nvSpPr>
        <p:spPr bwMode="auto">
          <a:xfrm>
            <a:off x="583650" y="2348880"/>
            <a:ext cx="10801200" cy="2677656"/>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altLang="zh-CN" sz="2400" dirty="0">
                <a:latin typeface="Arial" panose="020B0604020202020204" pitchFamily="34" charset="0"/>
                <a:cs typeface="Arial" panose="020B0604020202020204" pitchFamily="34" charset="0"/>
              </a:rPr>
              <a:t>The summer holiday is coming. My classmates and I are talking about </a:t>
            </a:r>
            <a:r>
              <a:rPr lang="en-US" altLang="zh-CN" sz="2400" u="sng" dirty="0">
                <a:solidFill>
                  <a:srgbClr val="C00000"/>
                </a:solidFill>
                <a:latin typeface="Arial" panose="020B0604020202020204" pitchFamily="34" charset="0"/>
                <a:cs typeface="Arial" panose="020B0604020202020204" pitchFamily="34" charset="0"/>
              </a:rPr>
              <a:t>how</a:t>
            </a:r>
            <a:r>
              <a:rPr lang="en-US" altLang="zh-CN" sz="2400" dirty="0">
                <a:latin typeface="Arial" panose="020B0604020202020204" pitchFamily="34" charset="0"/>
                <a:cs typeface="Arial" panose="020B0604020202020204" pitchFamily="34" charset="0"/>
              </a:rPr>
              <a:t> to do during the holiday. We can </a:t>
            </a:r>
            <a:r>
              <a:rPr lang="en-US" altLang="zh-CN" sz="2400" u="sng" dirty="0">
                <a:solidFill>
                  <a:srgbClr val="C00000"/>
                </a:solidFill>
                <a:latin typeface="Arial" panose="020B0604020202020204" pitchFamily="34" charset="0"/>
                <a:cs typeface="Arial" panose="020B0604020202020204" pitchFamily="34" charset="0"/>
              </a:rPr>
              <a:t>chose</a:t>
            </a:r>
            <a:r>
              <a:rPr lang="en-US" altLang="zh-CN" sz="2400" dirty="0">
                <a:latin typeface="Arial" panose="020B0604020202020204" pitchFamily="34" charset="0"/>
                <a:cs typeface="Arial" panose="020B0604020202020204" pitchFamily="34" charset="0"/>
              </a:rPr>
              <a:t> between staying at home and </a:t>
            </a:r>
            <a:r>
              <a:rPr lang="en-US" altLang="zh-CN" sz="2400" u="sng" dirty="0">
                <a:solidFill>
                  <a:srgbClr val="C00000"/>
                </a:solidFill>
                <a:latin typeface="Arial" panose="020B0604020202020204" pitchFamily="34" charset="0"/>
                <a:cs typeface="Arial" panose="020B0604020202020204" pitchFamily="34" charset="0"/>
              </a:rPr>
              <a:t>take </a:t>
            </a:r>
            <a:r>
              <a:rPr lang="en-US" altLang="zh-CN" sz="2400" dirty="0">
                <a:latin typeface="Arial" panose="020B0604020202020204" pitchFamily="34" charset="0"/>
                <a:cs typeface="Arial" panose="020B0604020202020204" pitchFamily="34" charset="0"/>
              </a:rPr>
              <a:t>a trip. If we stay at home, it is comfortable </a:t>
            </a:r>
            <a:r>
              <a:rPr lang="en-US" altLang="zh-CN" sz="2400" u="sng" dirty="0">
                <a:solidFill>
                  <a:srgbClr val="C00000"/>
                </a:solidFill>
                <a:latin typeface="Arial" panose="020B0604020202020204" pitchFamily="34" charset="0"/>
                <a:cs typeface="Arial" panose="020B0604020202020204" pitchFamily="34" charset="0"/>
              </a:rPr>
              <a:t>but</a:t>
            </a:r>
            <a:r>
              <a:rPr lang="en-US" altLang="zh-CN" sz="2400" dirty="0">
                <a:latin typeface="Arial" panose="020B0604020202020204" pitchFamily="34" charset="0"/>
                <a:cs typeface="Arial" panose="020B0604020202020204" pitchFamily="34" charset="0"/>
              </a:rPr>
              <a:t> there is no need to spend money. But in that case, we will learn little about </a:t>
            </a:r>
            <a:r>
              <a:rPr lang="zh-CN" altLang="zh-CN" sz="2400" dirty="0">
                <a:solidFill>
                  <a:srgbClr val="C00000"/>
                </a:solidFill>
                <a:latin typeface="Arial" panose="020B0604020202020204" pitchFamily="34" charset="0"/>
                <a:cs typeface="Arial" panose="020B0604020202020204" pitchFamily="34" charset="0"/>
              </a:rPr>
              <a:t>∧</a:t>
            </a:r>
            <a:r>
              <a:rPr lang="en-US" altLang="zh-CN" sz="2400" dirty="0">
                <a:latin typeface="Arial" panose="020B0604020202020204" pitchFamily="34" charset="0"/>
                <a:cs typeface="Arial" panose="020B0604020202020204" pitchFamily="34" charset="0"/>
              </a:rPr>
              <a:t>world. If we go on a trip abroad, we can broaden </a:t>
            </a:r>
            <a:r>
              <a:rPr lang="en-US" altLang="zh-CN" sz="2400" u="sng" dirty="0">
                <a:solidFill>
                  <a:srgbClr val="C00000"/>
                </a:solidFill>
                <a:latin typeface="Arial" panose="020B0604020202020204" pitchFamily="34" charset="0"/>
                <a:cs typeface="Arial" panose="020B0604020202020204" pitchFamily="34" charset="0"/>
              </a:rPr>
              <a:t>you</a:t>
            </a:r>
            <a:r>
              <a:rPr lang="en-US" altLang="zh-CN" sz="2400" dirty="0">
                <a:latin typeface="Arial" panose="020B0604020202020204" pitchFamily="34" charset="0"/>
                <a:cs typeface="Arial" panose="020B0604020202020204" pitchFamily="34" charset="0"/>
              </a:rPr>
              <a:t> view and gain </a:t>
            </a:r>
            <a:r>
              <a:rPr lang="en-US" altLang="zh-CN" sz="2400" u="sng" dirty="0">
                <a:solidFill>
                  <a:srgbClr val="C00000"/>
                </a:solidFill>
                <a:latin typeface="Arial" panose="020B0604020202020204" pitchFamily="34" charset="0"/>
                <a:cs typeface="Arial" panose="020B0604020202020204" pitchFamily="34" charset="0"/>
              </a:rPr>
              <a:t>knowledges</a:t>
            </a:r>
            <a:r>
              <a:rPr lang="en-US" altLang="zh-CN" sz="2400" dirty="0">
                <a:latin typeface="Arial" panose="020B0604020202020204" pitchFamily="34" charset="0"/>
                <a:cs typeface="Arial" panose="020B0604020202020204" pitchFamily="34" charset="0"/>
              </a:rPr>
              <a:t> we cannot get from books. Some classmates suggest we </a:t>
            </a:r>
            <a:r>
              <a:rPr lang="en-US" altLang="zh-CN" sz="2400" u="sng" dirty="0">
                <a:solidFill>
                  <a:srgbClr val="C00000"/>
                </a:solidFill>
                <a:latin typeface="Arial" panose="020B0604020202020204" pitchFamily="34" charset="0"/>
                <a:cs typeface="Arial" panose="020B0604020202020204" pitchFamily="34" charset="0"/>
              </a:rPr>
              <a:t>can</a:t>
            </a:r>
            <a:r>
              <a:rPr lang="en-US" altLang="zh-CN" sz="2400" dirty="0">
                <a:latin typeface="Arial" panose="020B0604020202020204" pitchFamily="34" charset="0"/>
                <a:cs typeface="Arial" panose="020B0604020202020204" pitchFamily="34" charset="0"/>
              </a:rPr>
              <a:t> go to places of interest nearby. I </a:t>
            </a:r>
            <a:r>
              <a:rPr lang="en-US" altLang="zh-CN" sz="2400" u="sng" dirty="0">
                <a:solidFill>
                  <a:srgbClr val="C00000"/>
                </a:solidFill>
                <a:latin typeface="Arial" panose="020B0604020202020204" pitchFamily="34" charset="0"/>
                <a:cs typeface="Arial" panose="020B0604020202020204" pitchFamily="34" charset="0"/>
              </a:rPr>
              <a:t>thought</a:t>
            </a:r>
            <a:r>
              <a:rPr lang="en-US" altLang="zh-CN" sz="2400" dirty="0">
                <a:latin typeface="Arial" panose="020B0604020202020204" pitchFamily="34" charset="0"/>
                <a:cs typeface="Arial" panose="020B0604020202020204" pitchFamily="34" charset="0"/>
              </a:rPr>
              <a:t> that it is a good idea. It does not cost </a:t>
            </a:r>
            <a:r>
              <a:rPr lang="en-US" altLang="zh-CN" sz="2400" u="sng" dirty="0">
                <a:solidFill>
                  <a:srgbClr val="C00000"/>
                </a:solidFill>
                <a:latin typeface="Arial" panose="020B0604020202020204" pitchFamily="34" charset="0"/>
                <a:cs typeface="Arial" panose="020B0604020202020204" pitchFamily="34" charset="0"/>
              </a:rPr>
              <a:t>many</a:t>
            </a:r>
            <a:r>
              <a:rPr lang="en-US" altLang="zh-CN" sz="2400" dirty="0">
                <a:latin typeface="Arial" panose="020B0604020202020204" pitchFamily="34" charset="0"/>
                <a:cs typeface="Arial" panose="020B0604020202020204" pitchFamily="34" charset="0"/>
              </a:rPr>
              <a:t>, yet we can still learn a lot.</a:t>
            </a:r>
            <a:endParaRPr lang="zh-CN" altLang="zh-CN" sz="2400" dirty="0">
              <a:latin typeface="Arial" panose="020B0604020202020204" pitchFamily="34" charset="0"/>
              <a:cs typeface="Arial" panose="020B0604020202020204" pitchFamily="34" charset="0"/>
            </a:endParaRPr>
          </a:p>
        </p:txBody>
      </p:sp>
      <p:sp>
        <p:nvSpPr>
          <p:cNvPr id="7" name="TextBox 6"/>
          <p:cNvSpPr txBox="1"/>
          <p:nvPr/>
        </p:nvSpPr>
        <p:spPr>
          <a:xfrm>
            <a:off x="646112" y="5301208"/>
            <a:ext cx="10369152" cy="830997"/>
          </a:xfrm>
          <a:prstGeom prst="rect">
            <a:avLst/>
          </a:prstGeom>
          <a:noFill/>
          <a:ln w="38100">
            <a:solidFill>
              <a:schemeClr val="accent1"/>
            </a:solidFill>
          </a:ln>
        </p:spPr>
        <p:txBody>
          <a:bodyPr wrap="square" rtlCol="0">
            <a:spAutoFit/>
          </a:bodyPr>
          <a:lstStyle/>
          <a:p>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71. what     72. choose  73. taking   74. and 75. the 76. our  77. knowledge</a:t>
            </a:r>
          </a:p>
          <a:p>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78. </a:t>
            </a:r>
            <a:r>
              <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s</a:t>
            </a:r>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hould  79. think      80. much</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4709873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命题思路七</a:t>
            </a:r>
            <a:r>
              <a:rPr lang="en-US" altLang="zh-CN" dirty="0" smtClean="0">
                <a:effectLst/>
                <a:latin typeface="黑体" panose="02010609060101010101" pitchFamily="49" charset="-122"/>
                <a:ea typeface="黑体" panose="02010609060101010101" pitchFamily="49" charset="-122"/>
              </a:rPr>
              <a:t>】</a:t>
            </a:r>
            <a:r>
              <a:rPr lang="zh-CN" altLang="en-US" dirty="0" smtClean="0">
                <a:effectLst/>
                <a:latin typeface="黑体" panose="02010609060101010101" pitchFamily="49" charset="-122"/>
                <a:ea typeface="黑体" panose="02010609060101010101" pitchFamily="49" charset="-122"/>
              </a:rPr>
              <a:t>重视基础 削</a:t>
            </a:r>
            <a:r>
              <a:rPr lang="zh-CN" altLang="en-US" dirty="0">
                <a:effectLst/>
                <a:latin typeface="黑体" panose="02010609060101010101" pitchFamily="49" charset="-122"/>
                <a:ea typeface="黑体" panose="02010609060101010101" pitchFamily="49" charset="-122"/>
              </a:rPr>
              <a:t>枝强干</a:t>
            </a:r>
            <a:r>
              <a:rPr lang="en-US" altLang="zh-CN" dirty="0" smtClean="0">
                <a:effectLst/>
                <a:latin typeface="黑体" panose="02010609060101010101" pitchFamily="49" charset="-122"/>
                <a:ea typeface="黑体" panose="02010609060101010101" pitchFamily="49" charset="-122"/>
              </a:rPr>
              <a:t>(4)</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a:bodyPr>
          <a:lstStyle/>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 </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                               </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I </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rPr>
              <a:t>）</a:t>
            </a:r>
            <a:endPar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endParaRPr>
          </a:p>
          <a:p>
            <a:pPr>
              <a:buNone/>
            </a:pPr>
            <a:endPar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endParaRPr>
          </a:p>
          <a:p>
            <a:pPr>
              <a:buNone/>
            </a:pPr>
            <a:endPar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cs typeface="Arial" panose="020B0604020202020204" pitchFamily="34" charset="0"/>
            </a:endParaRPr>
          </a:p>
          <a:p>
            <a:pPr>
              <a:buNone/>
            </a:pPr>
            <a:endParaRPr lang="zh-CN" altLang="zh-CN" sz="2400" dirty="0">
              <a:latin typeface="Arial" panose="020B0604020202020204" pitchFamily="34" charset="0"/>
              <a:cs typeface="Arial" panose="020B0604020202020204" pitchFamily="34" charset="0"/>
            </a:endParaRPr>
          </a:p>
          <a:p>
            <a:pPr>
              <a:buNone/>
            </a:pPr>
            <a:r>
              <a:rPr lang="en-US" altLang="zh-CN" sz="2400" dirty="0" smtClean="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rPr>
              <a:t>                       </a:t>
            </a:r>
            <a:endParaRPr lang="en-US" altLang="zh-CN" sz="2400" dirty="0">
              <a:solidFill>
                <a:schemeClr val="tx1">
                  <a:lumMod val="95000"/>
                  <a:lumOff val="5000"/>
                </a:schemeClr>
              </a:solidFill>
              <a:latin typeface="Arial" panose="020B0604020202020204" pitchFamily="34" charset="0"/>
              <a:ea typeface="黑体" panose="02010609060101010101" pitchFamily="49" charset="-122"/>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623392" y="1268760"/>
            <a:ext cx="3096344" cy="461665"/>
          </a:xfrm>
          <a:prstGeom prst="rect">
            <a:avLst/>
          </a:prstGeom>
          <a:solidFill>
            <a:schemeClr val="bg2">
              <a:lumMod val="75000"/>
            </a:schemeClr>
          </a:solid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知识题考查主干知识</a:t>
            </a:r>
            <a:endParaRPr lang="zh-CN" altLang="en-US" sz="2400"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1174353977"/>
              </p:ext>
            </p:extLst>
          </p:nvPr>
        </p:nvGraphicFramePr>
        <p:xfrm>
          <a:off x="623392" y="3356992"/>
          <a:ext cx="10729192" cy="2926080"/>
        </p:xfrm>
        <a:graphic>
          <a:graphicData uri="http://schemas.openxmlformats.org/drawingml/2006/table">
            <a:tbl>
              <a:tblPr firstRow="1" bandRow="1">
                <a:tableStyleId>{5C22544A-7EE6-4342-B048-85BDC9FD1C3A}</a:tableStyleId>
              </a:tblPr>
              <a:tblGrid>
                <a:gridCol w="1044116"/>
                <a:gridCol w="1188132"/>
                <a:gridCol w="1224136"/>
                <a:gridCol w="1296144"/>
                <a:gridCol w="1512168"/>
                <a:gridCol w="1152128"/>
                <a:gridCol w="1008112"/>
                <a:gridCol w="1368152"/>
                <a:gridCol w="936104"/>
              </a:tblGrid>
              <a:tr h="370840">
                <a:tc>
                  <a:txBody>
                    <a:bodyPr/>
                    <a:lstStyle/>
                    <a:p>
                      <a:r>
                        <a:rPr lang="zh-CN" altLang="en-US" sz="2400" dirty="0" smtClean="0">
                          <a:solidFill>
                            <a:schemeClr val="tx1"/>
                          </a:solidFill>
                          <a:latin typeface="黑体" panose="02010609060101010101" pitchFamily="49" charset="-122"/>
                          <a:ea typeface="黑体" panose="02010609060101010101" pitchFamily="49" charset="-122"/>
                        </a:rPr>
                        <a:t>词法</a:t>
                      </a:r>
                      <a:endParaRPr lang="zh-CN" altLang="en-US" sz="2400" dirty="0">
                        <a:solidFill>
                          <a:schemeClr val="tx1"/>
                        </a:solidFill>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名词</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动词</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代词</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形容词</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副词</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冠词</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介词</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连词</a:t>
                      </a:r>
                      <a:endParaRPr lang="zh-CN" altLang="en-US" sz="2400" dirty="0">
                        <a:latin typeface="黑体" panose="02010609060101010101" pitchFamily="49" charset="-122"/>
                        <a:ea typeface="黑体" panose="02010609060101010101" pitchFamily="49" charset="-122"/>
                      </a:endParaRPr>
                    </a:p>
                  </a:txBody>
                  <a:tcPr/>
                </a:tc>
              </a:tr>
              <a:tr h="370840">
                <a:tc>
                  <a:txBody>
                    <a:bodyPr/>
                    <a:lstStyle/>
                    <a:p>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62,  66,</a:t>
                      </a:r>
                    </a:p>
                    <a:p>
                      <a:r>
                        <a:rPr lang="en-US" altLang="zh-CN" sz="2400" dirty="0" smtClean="0">
                          <a:latin typeface="黑体" panose="02010609060101010101" pitchFamily="49" charset="-122"/>
                          <a:ea typeface="黑体" panose="02010609060101010101" pitchFamily="49" charset="-122"/>
                        </a:rPr>
                        <a:t>77</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69</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72</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73</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76,  80</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61</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66,  71</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68, 75</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64</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74</a:t>
                      </a:r>
                      <a:endParaRPr lang="zh-CN" altLang="en-US" sz="2400" dirty="0">
                        <a:latin typeface="黑体" panose="02010609060101010101" pitchFamily="49" charset="-122"/>
                        <a:ea typeface="黑体" panose="02010609060101010101" pitchFamily="49" charset="-122"/>
                      </a:endParaRPr>
                    </a:p>
                  </a:txBody>
                  <a:tcPr/>
                </a:tc>
              </a:tr>
              <a:tr h="370840">
                <a:tc>
                  <a:txBody>
                    <a:bodyPr/>
                    <a:lstStyle/>
                    <a:p>
                      <a:r>
                        <a:rPr lang="zh-CN" altLang="en-US" sz="2400" dirty="0" smtClean="0">
                          <a:latin typeface="黑体" panose="02010609060101010101" pitchFamily="49" charset="-122"/>
                          <a:ea typeface="黑体" panose="02010609060101010101" pitchFamily="49" charset="-122"/>
                        </a:rPr>
                        <a:t>句法</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比较级</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祈使句</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固定句式</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时 态</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非 谓</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主谓一致</a:t>
                      </a:r>
                      <a:endParaRPr lang="zh-CN" altLang="en-US" sz="2400" dirty="0">
                        <a:latin typeface="黑体" panose="02010609060101010101" pitchFamily="49" charset="-122"/>
                        <a:ea typeface="黑体" panose="02010609060101010101" pitchFamily="49" charset="-122"/>
                      </a:endParaRPr>
                    </a:p>
                  </a:txBody>
                  <a:tcPr/>
                </a:tc>
                <a:tc>
                  <a:txBody>
                    <a:bodyPr/>
                    <a:lstStyle/>
                    <a:p>
                      <a:endParaRPr lang="zh-CN" altLang="en-US" sz="2400" dirty="0">
                        <a:latin typeface="黑体" panose="02010609060101010101" pitchFamily="49" charset="-122"/>
                        <a:ea typeface="黑体" panose="02010609060101010101" pitchFamily="49" charset="-122"/>
                      </a:endParaRPr>
                    </a:p>
                  </a:txBody>
                  <a:tcPr/>
                </a:tc>
                <a:tc>
                  <a:txBody>
                    <a:bodyPr/>
                    <a:lstStyle/>
                    <a:p>
                      <a:endParaRPr lang="zh-CN" altLang="en-US" sz="2400">
                        <a:latin typeface="黑体" panose="02010609060101010101" pitchFamily="49" charset="-122"/>
                        <a:ea typeface="黑体" panose="02010609060101010101" pitchFamily="49" charset="-122"/>
                      </a:endParaRPr>
                    </a:p>
                  </a:txBody>
                  <a:tcPr/>
                </a:tc>
              </a:tr>
              <a:tr h="370840">
                <a:tc>
                  <a:txBody>
                    <a:bodyPr/>
                    <a:lstStyle/>
                    <a:p>
                      <a:r>
                        <a:rPr lang="zh-CN" altLang="en-US" sz="2400" dirty="0" smtClean="0">
                          <a:latin typeface="黑体" panose="02010609060101010101" pitchFamily="49" charset="-122"/>
                          <a:ea typeface="黑体" panose="02010609060101010101" pitchFamily="49" charset="-122"/>
                        </a:rPr>
                        <a:t>句法</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65</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70</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78</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79</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69</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73</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63</a:t>
                      </a:r>
                      <a:endParaRPr lang="zh-CN" altLang="en-US" sz="2400" dirty="0">
                        <a:latin typeface="黑体" panose="02010609060101010101" pitchFamily="49" charset="-122"/>
                        <a:ea typeface="黑体" panose="02010609060101010101" pitchFamily="49" charset="-122"/>
                      </a:endParaRPr>
                    </a:p>
                  </a:txBody>
                  <a:tcPr/>
                </a:tc>
                <a:tc>
                  <a:txBody>
                    <a:bodyPr/>
                    <a:lstStyle/>
                    <a:p>
                      <a:endParaRPr lang="zh-CN" altLang="en-US" sz="2400" dirty="0">
                        <a:latin typeface="黑体" panose="02010609060101010101" pitchFamily="49" charset="-122"/>
                        <a:ea typeface="黑体" panose="02010609060101010101" pitchFamily="49" charset="-122"/>
                      </a:endParaRPr>
                    </a:p>
                  </a:txBody>
                  <a:tcPr/>
                </a:tc>
                <a:tc>
                  <a:txBody>
                    <a:bodyPr/>
                    <a:lstStyle/>
                    <a:p>
                      <a:endParaRPr lang="zh-CN" altLang="en-US" sz="2400" dirty="0">
                        <a:latin typeface="黑体" panose="02010609060101010101" pitchFamily="49" charset="-122"/>
                        <a:ea typeface="黑体" panose="02010609060101010101" pitchFamily="49" charset="-122"/>
                      </a:endParaRPr>
                    </a:p>
                  </a:txBody>
                  <a:tcPr/>
                </a:tc>
              </a:tr>
            </a:tbl>
          </a:graphicData>
        </a:graphic>
      </p:graphicFrame>
      <p:sp>
        <p:nvSpPr>
          <p:cNvPr id="6" name="TextBox 5"/>
          <p:cNvSpPr txBox="1"/>
          <p:nvPr/>
        </p:nvSpPr>
        <p:spPr>
          <a:xfrm>
            <a:off x="623392" y="1988840"/>
            <a:ext cx="11054257" cy="1200329"/>
          </a:xfrm>
          <a:prstGeom prst="rect">
            <a:avLst/>
          </a:prstGeom>
          <a:noFill/>
          <a:ln w="28575">
            <a:solidFill>
              <a:srgbClr val="002060"/>
            </a:solidFill>
          </a:ln>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设题特点</a:t>
            </a:r>
            <a:r>
              <a:rPr lang="en-US" altLang="zh-CN" sz="2400" b="1" dirty="0" smtClean="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 </a:t>
            </a:r>
            <a:r>
              <a:rPr lang="zh-CN" altLang="en-US" sz="2400" b="1" dirty="0" smtClean="0">
                <a:latin typeface="黑体" panose="02010609060101010101" pitchFamily="49" charset="-122"/>
                <a:ea typeface="黑体" panose="02010609060101010101" pitchFamily="49" charset="-122"/>
              </a:rPr>
              <a:t>主干知识上设题</a:t>
            </a:r>
            <a:endParaRPr lang="en-US" altLang="zh-CN" sz="2400" b="1" dirty="0" smtClean="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cs typeface="Arial" panose="020B0604020202020204" pitchFamily="34" charset="0"/>
              </a:rPr>
              <a:t>设题</a:t>
            </a:r>
            <a:r>
              <a:rPr lang="zh-CN" altLang="en-US" sz="2400" b="1" dirty="0" smtClean="0">
                <a:latin typeface="黑体" panose="02010609060101010101" pitchFamily="49" charset="-122"/>
                <a:ea typeface="黑体" panose="02010609060101010101" pitchFamily="49" charset="-122"/>
                <a:cs typeface="Arial" panose="020B0604020202020204" pitchFamily="34" charset="0"/>
              </a:rPr>
              <a:t>特点</a:t>
            </a:r>
            <a:r>
              <a:rPr lang="en-US" altLang="zh-CN" sz="2400" b="1" dirty="0" smtClean="0">
                <a:latin typeface="黑体" panose="02010609060101010101" pitchFamily="49" charset="-122"/>
                <a:ea typeface="黑体" panose="02010609060101010101" pitchFamily="49" charset="-122"/>
                <a:cs typeface="Arial" panose="020B0604020202020204" pitchFamily="34" charset="0"/>
              </a:rPr>
              <a:t>2 </a:t>
            </a:r>
            <a:r>
              <a:rPr lang="zh-CN" altLang="en-US" sz="2400" b="1" dirty="0" smtClean="0">
                <a:latin typeface="黑体" panose="02010609060101010101" pitchFamily="49" charset="-122"/>
                <a:ea typeface="黑体" panose="02010609060101010101" pitchFamily="49" charset="-122"/>
                <a:cs typeface="Arial" panose="020B0604020202020204" pitchFamily="34" charset="0"/>
              </a:rPr>
              <a:t>中国学生易犯语言错误</a:t>
            </a:r>
            <a:endParaRPr lang="en-US" altLang="zh-CN" sz="2400" b="1" dirty="0" smtClean="0">
              <a:latin typeface="黑体" panose="02010609060101010101" pitchFamily="49" charset="-122"/>
              <a:ea typeface="黑体" panose="02010609060101010101" pitchFamily="49" charset="-122"/>
              <a:cs typeface="Arial" panose="020B0604020202020204" pitchFamily="34" charset="0"/>
            </a:endParaRPr>
          </a:p>
          <a:p>
            <a:r>
              <a:rPr lang="zh-CN" altLang="en-US" sz="2400" b="1" dirty="0">
                <a:latin typeface="黑体" panose="02010609060101010101" pitchFamily="49" charset="-122"/>
                <a:ea typeface="黑体" panose="02010609060101010101" pitchFamily="49" charset="-122"/>
                <a:cs typeface="Arial" panose="020B0604020202020204" pitchFamily="34" charset="0"/>
              </a:rPr>
              <a:t>设</a:t>
            </a:r>
            <a:r>
              <a:rPr lang="zh-CN" altLang="en-US" sz="2400" b="1" dirty="0" smtClean="0">
                <a:latin typeface="黑体" panose="02010609060101010101" pitchFamily="49" charset="-122"/>
                <a:ea typeface="黑体" panose="02010609060101010101" pitchFamily="49" charset="-122"/>
                <a:cs typeface="Arial" panose="020B0604020202020204" pitchFamily="34" charset="0"/>
              </a:rPr>
              <a:t>题特点</a:t>
            </a:r>
            <a:r>
              <a:rPr lang="en-US" altLang="zh-CN" sz="2400" b="1" dirty="0" smtClean="0">
                <a:latin typeface="黑体" panose="02010609060101010101" pitchFamily="49" charset="-122"/>
                <a:ea typeface="黑体" panose="02010609060101010101" pitchFamily="49" charset="-122"/>
                <a:cs typeface="Arial" panose="020B0604020202020204" pitchFamily="34" charset="0"/>
              </a:rPr>
              <a:t>3 </a:t>
            </a:r>
            <a:r>
              <a:rPr lang="zh-CN" altLang="en-US" sz="2400" b="1" dirty="0">
                <a:latin typeface="黑体" panose="02010609060101010101" pitchFamily="49" charset="-122"/>
                <a:ea typeface="黑体" panose="02010609060101010101" pitchFamily="49" charset="-122"/>
                <a:cs typeface="Arial" panose="020B0604020202020204" pitchFamily="34" charset="0"/>
              </a:rPr>
              <a:t>考察点</a:t>
            </a:r>
            <a:r>
              <a:rPr lang="zh-CN" altLang="en-US" sz="2400" b="1" dirty="0" smtClean="0">
                <a:latin typeface="黑体" panose="02010609060101010101" pitchFamily="49" charset="-122"/>
                <a:ea typeface="黑体" panose="02010609060101010101" pitchFamily="49" charset="-122"/>
                <a:cs typeface="Arial" panose="020B0604020202020204" pitchFamily="34" charset="0"/>
              </a:rPr>
              <a:t>包括词法、句法和行文逻辑</a:t>
            </a:r>
            <a:endParaRPr lang="zh-CN" altLang="en-US" sz="2400" b="1"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3339175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8" name="标题 2"/>
          <p:cNvSpPr txBox="1">
            <a:spLocks/>
          </p:cNvSpPr>
          <p:nvPr/>
        </p:nvSpPr>
        <p:spPr>
          <a:xfrm>
            <a:off x="809624" y="404664"/>
            <a:ext cx="10868025" cy="562168"/>
          </a:xfrm>
          <a:prstGeom prst="rect">
            <a:avLst/>
          </a:prstGeom>
        </p:spPr>
        <p:txBody>
          <a:bodyPr vert="horz" lIns="91440" tIns="45720" rIns="91440" bIns="45720" rtlCol="0" anchor="ctr">
            <a:normAutofit/>
          </a:bodyPr>
          <a:lst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stStyle>
          <a:p>
            <a:r>
              <a:rPr lang="en-US" altLang="zh-CN" dirty="0" smtClean="0"/>
              <a:t>  </a:t>
            </a:r>
            <a:r>
              <a:rPr lang="zh-CN" altLang="en-US" dirty="0" smtClean="0"/>
              <a:t>英语基础知识回顾</a:t>
            </a:r>
            <a:endParaRPr lang="zh-CN"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l="5309" t="2568" r="8707"/>
          <a:stretch>
            <a:fillRect/>
          </a:stretch>
        </p:blipFill>
        <p:spPr bwMode="auto">
          <a:xfrm>
            <a:off x="6096000" y="958575"/>
            <a:ext cx="4320481" cy="589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2"/>
          <p:cNvSpPr txBox="1">
            <a:spLocks noChangeArrowheads="1"/>
          </p:cNvSpPr>
          <p:nvPr/>
        </p:nvSpPr>
        <p:spPr bwMode="auto">
          <a:xfrm>
            <a:off x="1055440" y="1268760"/>
            <a:ext cx="3816424" cy="4832092"/>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altLang="zh-CN" sz="2800" dirty="0">
                <a:solidFill>
                  <a:schemeClr val="tx1">
                    <a:lumMod val="95000"/>
                    <a:lumOff val="5000"/>
                  </a:schemeClr>
                </a:solidFill>
                <a:latin typeface="黑体" panose="02010609060101010101" pitchFamily="49" charset="-122"/>
                <a:ea typeface="黑体" panose="02010609060101010101" pitchFamily="49" charset="-122"/>
              </a:rPr>
              <a:t>2016</a:t>
            </a:r>
            <a:r>
              <a:rPr lang="zh-CN" altLang="en-US" sz="2800" dirty="0">
                <a:solidFill>
                  <a:schemeClr val="tx1">
                    <a:lumMod val="95000"/>
                    <a:lumOff val="5000"/>
                  </a:schemeClr>
                </a:solidFill>
                <a:latin typeface="黑体" panose="02010609060101010101" pitchFamily="49" charset="-122"/>
                <a:ea typeface="黑体" panose="02010609060101010101" pitchFamily="49" charset="-122"/>
              </a:rPr>
              <a:t>英语考试说明</a:t>
            </a:r>
            <a:endParaRPr lang="en-US" altLang="zh-CN" sz="2800" dirty="0">
              <a:solidFill>
                <a:schemeClr val="tx1">
                  <a:lumMod val="95000"/>
                  <a:lumOff val="5000"/>
                </a:schemeClr>
              </a:solidFill>
              <a:latin typeface="黑体" panose="02010609060101010101" pitchFamily="49" charset="-122"/>
              <a:ea typeface="黑体" panose="02010609060101010101" pitchFamily="49" charset="-122"/>
            </a:endParaRPr>
          </a:p>
          <a:p>
            <a:r>
              <a:rPr lang="zh-CN" altLang="en-US" sz="2800" dirty="0">
                <a:solidFill>
                  <a:schemeClr val="tx1">
                    <a:lumMod val="95000"/>
                    <a:lumOff val="5000"/>
                  </a:schemeClr>
                </a:solidFill>
                <a:latin typeface="黑体" panose="02010609060101010101" pitchFamily="49" charset="-122"/>
                <a:ea typeface="黑体" panose="02010609060101010101" pitchFamily="49" charset="-122"/>
              </a:rPr>
              <a:t>要求考生了解和掌握</a:t>
            </a:r>
            <a:r>
              <a:rPr lang="en-US" altLang="zh-CN" sz="2800" dirty="0">
                <a:solidFill>
                  <a:schemeClr val="tx1">
                    <a:lumMod val="95000"/>
                    <a:lumOff val="5000"/>
                  </a:schemeClr>
                </a:solidFill>
                <a:latin typeface="黑体" panose="02010609060101010101" pitchFamily="49" charset="-122"/>
                <a:ea typeface="黑体" panose="02010609060101010101" pitchFamily="49" charset="-122"/>
              </a:rPr>
              <a:t>《</a:t>
            </a:r>
            <a:r>
              <a:rPr lang="zh-CN" altLang="en-US" sz="2800" dirty="0">
                <a:solidFill>
                  <a:schemeClr val="tx1">
                    <a:lumMod val="95000"/>
                    <a:lumOff val="5000"/>
                  </a:schemeClr>
                </a:solidFill>
                <a:latin typeface="黑体" panose="02010609060101010101" pitchFamily="49" charset="-122"/>
                <a:ea typeface="黑体" panose="02010609060101010101" pitchFamily="49" charset="-122"/>
              </a:rPr>
              <a:t>普通高中英语课程标准（实验）</a:t>
            </a:r>
            <a:r>
              <a:rPr lang="en-US" altLang="zh-CN" sz="2800" dirty="0">
                <a:solidFill>
                  <a:schemeClr val="tx1">
                    <a:lumMod val="95000"/>
                    <a:lumOff val="5000"/>
                  </a:schemeClr>
                </a:solidFill>
                <a:latin typeface="黑体" panose="02010609060101010101" pitchFamily="49" charset="-122"/>
                <a:ea typeface="黑体" panose="02010609060101010101" pitchFamily="49" charset="-122"/>
              </a:rPr>
              <a:t>》</a:t>
            </a:r>
            <a:r>
              <a:rPr lang="zh-CN" altLang="en-US" sz="2800" dirty="0">
                <a:solidFill>
                  <a:schemeClr val="tx1">
                    <a:lumMod val="95000"/>
                    <a:lumOff val="5000"/>
                  </a:schemeClr>
                </a:solidFill>
                <a:latin typeface="黑体" panose="02010609060101010101" pitchFamily="49" charset="-122"/>
                <a:ea typeface="黑体" panose="02010609060101010101" pitchFamily="49" charset="-122"/>
              </a:rPr>
              <a:t>附录中所列出的各项</a:t>
            </a:r>
            <a:r>
              <a:rPr lang="zh-CN" altLang="en-US" sz="2800" dirty="0" smtClean="0">
                <a:solidFill>
                  <a:schemeClr val="tx1">
                    <a:lumMod val="95000"/>
                    <a:lumOff val="5000"/>
                  </a:schemeClr>
                </a:solidFill>
                <a:latin typeface="黑体" panose="02010609060101010101" pitchFamily="49" charset="-122"/>
                <a:ea typeface="黑体" panose="02010609060101010101" pitchFamily="49" charset="-122"/>
              </a:rPr>
              <a:t>内容、也包括 </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附录</a:t>
            </a:r>
            <a:r>
              <a:rPr lang="en-US" altLang="zh-CN" sz="2800" u="sng" dirty="0" smtClean="0">
                <a:solidFill>
                  <a:schemeClr val="tx1">
                    <a:lumMod val="95000"/>
                    <a:lumOff val="5000"/>
                  </a:schemeClr>
                </a:solidFill>
                <a:latin typeface="黑体" panose="02010609060101010101" pitchFamily="49" charset="-122"/>
                <a:ea typeface="黑体" panose="02010609060101010101" pitchFamily="49" charset="-122"/>
              </a:rPr>
              <a:t>I</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语音</a:t>
            </a:r>
            <a:r>
              <a:rPr lang="zh-CN" altLang="en-US" sz="2800" u="sng" dirty="0">
                <a:solidFill>
                  <a:schemeClr val="tx1">
                    <a:lumMod val="95000"/>
                    <a:lumOff val="5000"/>
                  </a:schemeClr>
                </a:solidFill>
                <a:latin typeface="黑体" panose="02010609060101010101" pitchFamily="49" charset="-122"/>
                <a:ea typeface="黑体" panose="02010609060101010101" pitchFamily="49" charset="-122"/>
              </a:rPr>
              <a:t>项目</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、附录</a:t>
            </a:r>
            <a:r>
              <a:rPr lang="en-US" altLang="zh-CN" sz="2800" u="sng" dirty="0" smtClean="0">
                <a:solidFill>
                  <a:schemeClr val="tx1">
                    <a:lumMod val="95000"/>
                    <a:lumOff val="5000"/>
                  </a:schemeClr>
                </a:solidFill>
                <a:latin typeface="黑体" panose="02010609060101010101" pitchFamily="49" charset="-122"/>
                <a:ea typeface="黑体" panose="02010609060101010101" pitchFamily="49" charset="-122"/>
              </a:rPr>
              <a:t>II </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语法</a:t>
            </a:r>
            <a:r>
              <a:rPr lang="zh-CN" altLang="en-US" sz="2800" u="sng" dirty="0">
                <a:solidFill>
                  <a:schemeClr val="tx1">
                    <a:lumMod val="95000"/>
                    <a:lumOff val="5000"/>
                  </a:schemeClr>
                </a:solidFill>
                <a:latin typeface="黑体" panose="02010609060101010101" pitchFamily="49" charset="-122"/>
                <a:ea typeface="黑体" panose="02010609060101010101" pitchFamily="49" charset="-122"/>
              </a:rPr>
              <a:t>项目</a:t>
            </a:r>
            <a:r>
              <a:rPr lang="zh-CN" altLang="en-US" sz="2800" dirty="0" smtClean="0">
                <a:solidFill>
                  <a:schemeClr val="tx1">
                    <a:lumMod val="95000"/>
                    <a:lumOff val="5000"/>
                  </a:schemeClr>
                </a:solidFill>
                <a:latin typeface="黑体" panose="02010609060101010101" pitchFamily="49" charset="-122"/>
                <a:ea typeface="黑体" panose="02010609060101010101" pitchFamily="49" charset="-122"/>
              </a:rPr>
              <a:t>、</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附录</a:t>
            </a:r>
            <a:r>
              <a:rPr lang="en-US" altLang="zh-CN" sz="2800" u="sng" dirty="0" smtClean="0">
                <a:solidFill>
                  <a:schemeClr val="tx1">
                    <a:lumMod val="95000"/>
                    <a:lumOff val="5000"/>
                  </a:schemeClr>
                </a:solidFill>
                <a:latin typeface="黑体" panose="02010609060101010101" pitchFamily="49" charset="-122"/>
                <a:ea typeface="黑体" panose="02010609060101010101" pitchFamily="49" charset="-122"/>
              </a:rPr>
              <a:t>III</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功能</a:t>
            </a:r>
            <a:r>
              <a:rPr lang="zh-CN" altLang="en-US" sz="2800" u="sng" dirty="0">
                <a:solidFill>
                  <a:schemeClr val="tx1">
                    <a:lumMod val="95000"/>
                    <a:lumOff val="5000"/>
                  </a:schemeClr>
                </a:solidFill>
                <a:latin typeface="黑体" panose="02010609060101010101" pitchFamily="49" charset="-122"/>
                <a:ea typeface="黑体" panose="02010609060101010101" pitchFamily="49" charset="-122"/>
              </a:rPr>
              <a:t>意念项目</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、附录</a:t>
            </a:r>
            <a:r>
              <a:rPr lang="en-US" altLang="zh-CN" sz="2800" u="sng" dirty="0" smtClean="0">
                <a:solidFill>
                  <a:schemeClr val="tx1">
                    <a:lumMod val="95000"/>
                    <a:lumOff val="5000"/>
                  </a:schemeClr>
                </a:solidFill>
                <a:latin typeface="黑体" panose="02010609060101010101" pitchFamily="49" charset="-122"/>
                <a:ea typeface="黑体" panose="02010609060101010101" pitchFamily="49" charset="-122"/>
              </a:rPr>
              <a:t>IV </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话题</a:t>
            </a:r>
            <a:r>
              <a:rPr lang="zh-CN" altLang="en-US" sz="2800" u="sng" dirty="0">
                <a:solidFill>
                  <a:schemeClr val="tx1">
                    <a:lumMod val="95000"/>
                    <a:lumOff val="5000"/>
                  </a:schemeClr>
                </a:solidFill>
                <a:latin typeface="黑体" panose="02010609060101010101" pitchFamily="49" charset="-122"/>
                <a:ea typeface="黑体" panose="02010609060101010101" pitchFamily="49" charset="-122"/>
              </a:rPr>
              <a:t>项目</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和附录</a:t>
            </a:r>
            <a:r>
              <a:rPr lang="en-US" altLang="zh-CN" sz="2800" u="sng" dirty="0" smtClean="0">
                <a:solidFill>
                  <a:schemeClr val="tx1">
                    <a:lumMod val="95000"/>
                    <a:lumOff val="5000"/>
                  </a:schemeClr>
                </a:solidFill>
                <a:latin typeface="黑体" panose="02010609060101010101" pitchFamily="49" charset="-122"/>
                <a:ea typeface="黑体" panose="02010609060101010101" pitchFamily="49" charset="-122"/>
              </a:rPr>
              <a:t>V</a:t>
            </a:r>
            <a:r>
              <a:rPr lang="zh-CN" altLang="en-US" sz="2800" u="sng" dirty="0" smtClean="0">
                <a:solidFill>
                  <a:schemeClr val="tx1">
                    <a:lumMod val="95000"/>
                    <a:lumOff val="5000"/>
                  </a:schemeClr>
                </a:solidFill>
                <a:latin typeface="黑体" panose="02010609060101010101" pitchFamily="49" charset="-122"/>
                <a:ea typeface="黑体" panose="02010609060101010101" pitchFamily="49" charset="-122"/>
              </a:rPr>
              <a:t>词汇表。</a:t>
            </a:r>
            <a:endParaRPr lang="en-US" altLang="zh-CN" sz="2800" u="sng" dirty="0" smtClean="0">
              <a:solidFill>
                <a:schemeClr val="tx1">
                  <a:lumMod val="95000"/>
                  <a:lumOff val="5000"/>
                </a:schemeClr>
              </a:solidFill>
              <a:latin typeface="黑体" panose="02010609060101010101" pitchFamily="49" charset="-122"/>
              <a:ea typeface="黑体" panose="02010609060101010101" pitchFamily="49" charset="-122"/>
            </a:endParaRPr>
          </a:p>
          <a:p>
            <a:endParaRPr lang="en-US" altLang="zh-CN" sz="2800" u="sng" dirty="0">
              <a:solidFill>
                <a:srgbClr val="C00000"/>
              </a:solidFill>
            </a:endParaRPr>
          </a:p>
        </p:txBody>
      </p:sp>
    </p:spTree>
    <p:extLst>
      <p:ext uri="{BB962C8B-B14F-4D97-AF65-F5344CB8AC3E}">
        <p14:creationId xmlns:p14="http://schemas.microsoft.com/office/powerpoint/2010/main" val="317700479"/>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8" name="标题 2"/>
          <p:cNvSpPr txBox="1">
            <a:spLocks/>
          </p:cNvSpPr>
          <p:nvPr/>
        </p:nvSpPr>
        <p:spPr>
          <a:xfrm>
            <a:off x="809624" y="404664"/>
            <a:ext cx="10868025" cy="562168"/>
          </a:xfrm>
          <a:prstGeom prst="rect">
            <a:avLst/>
          </a:prstGeom>
        </p:spPr>
        <p:txBody>
          <a:bodyPr vert="horz" lIns="91440" tIns="45720" rIns="91440" bIns="45720" rtlCol="0" anchor="ctr">
            <a:normAutofit/>
          </a:bodyPr>
          <a:lst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stStyle>
          <a:p>
            <a:r>
              <a:rPr lang="en-US" altLang="zh-CN" dirty="0" smtClean="0"/>
              <a:t>  </a:t>
            </a:r>
            <a:r>
              <a:rPr lang="zh-CN" altLang="en-US" dirty="0" smtClean="0"/>
              <a:t>英语基础知识回顾</a:t>
            </a:r>
            <a:endParaRPr lang="zh-CN" altLang="en-US" dirty="0"/>
          </a:p>
        </p:txBody>
      </p:sp>
      <p:sp>
        <p:nvSpPr>
          <p:cNvPr id="3" name="TextBox 2"/>
          <p:cNvSpPr txBox="1"/>
          <p:nvPr/>
        </p:nvSpPr>
        <p:spPr>
          <a:xfrm>
            <a:off x="809624" y="1179367"/>
            <a:ext cx="10686976" cy="5632311"/>
          </a:xfrm>
          <a:prstGeom prst="rect">
            <a:avLst/>
          </a:prstGeom>
          <a:noFill/>
        </p:spPr>
        <p:txBody>
          <a:bodyPr wrap="square" rtlCol="0">
            <a:spAutoFit/>
          </a:bodyPr>
          <a:lstStyle/>
          <a:p>
            <a:r>
              <a:rPr lang="zh-CN" altLang="zh-CN" sz="2400" b="1" dirty="0">
                <a:latin typeface="黑体" panose="02010609060101010101" pitchFamily="49" charset="-122"/>
                <a:ea typeface="黑体" panose="02010609060101010101" pitchFamily="49" charset="-122"/>
              </a:rPr>
              <a:t>附录</a:t>
            </a:r>
            <a:r>
              <a:rPr lang="en-US" altLang="zh-CN" sz="2400" b="1" dirty="0">
                <a:latin typeface="黑体" panose="02010609060101010101" pitchFamily="49" charset="-122"/>
                <a:ea typeface="黑体" panose="02010609060101010101" pitchFamily="49" charset="-122"/>
              </a:rPr>
              <a:t>1</a:t>
            </a:r>
            <a:r>
              <a:rPr lang="zh-CN" altLang="zh-CN" sz="2400" b="1" dirty="0">
                <a:latin typeface="黑体" panose="02010609060101010101" pitchFamily="49" charset="-122"/>
                <a:ea typeface="黑体" panose="02010609060101010101" pitchFamily="49" charset="-122"/>
              </a:rPr>
              <a:t>　语音项目表</a:t>
            </a:r>
          </a:p>
          <a:p>
            <a:r>
              <a:rPr lang="en-US" altLang="zh-CN" sz="2400" dirty="0" smtClean="0">
                <a:latin typeface="黑体" panose="02010609060101010101" pitchFamily="49" charset="-122"/>
                <a:ea typeface="黑体" panose="02010609060101010101" pitchFamily="49" charset="-122"/>
              </a:rPr>
              <a:t>1</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基本读音</a:t>
            </a:r>
          </a:p>
          <a:p>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重音</a:t>
            </a:r>
          </a:p>
          <a:p>
            <a:r>
              <a:rPr lang="en-US" altLang="zh-CN" sz="2400" dirty="0" smtClean="0">
                <a:latin typeface="黑体" panose="02010609060101010101" pitchFamily="49" charset="-122"/>
                <a:ea typeface="黑体" panose="02010609060101010101" pitchFamily="49" charset="-122"/>
              </a:rPr>
              <a:t>3</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读音的变化</a:t>
            </a:r>
          </a:p>
          <a:p>
            <a:r>
              <a:rPr lang="en-US" altLang="zh-CN" sz="2400" u="sng" dirty="0">
                <a:latin typeface="黑体" panose="02010609060101010101" pitchFamily="49" charset="-122"/>
                <a:ea typeface="黑体" panose="02010609060101010101" pitchFamily="49" charset="-122"/>
              </a:rPr>
              <a:t>(1) </a:t>
            </a:r>
            <a:r>
              <a:rPr lang="zh-CN" altLang="zh-CN" sz="2400" u="sng" dirty="0" smtClean="0">
                <a:latin typeface="黑体" panose="02010609060101010101" pitchFamily="49" charset="-122"/>
                <a:ea typeface="黑体" panose="02010609060101010101" pitchFamily="49" charset="-122"/>
              </a:rPr>
              <a:t>连读</a:t>
            </a:r>
            <a:r>
              <a:rPr lang="en-US" altLang="zh-CN" sz="2400" u="sng" dirty="0" smtClean="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at eight o’clock in the morning</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r>
              <a:rPr lang="en-US" altLang="zh-CN" sz="2400" u="sng" dirty="0">
                <a:latin typeface="黑体" panose="02010609060101010101" pitchFamily="49" charset="-122"/>
                <a:ea typeface="黑体" panose="02010609060101010101" pitchFamily="49" charset="-122"/>
              </a:rPr>
              <a:t>(2) </a:t>
            </a:r>
            <a:r>
              <a:rPr lang="zh-CN" altLang="zh-CN" sz="2400" u="sng" dirty="0">
                <a:latin typeface="黑体" panose="02010609060101010101" pitchFamily="49" charset="-122"/>
                <a:ea typeface="黑体" panose="02010609060101010101" pitchFamily="49" charset="-122"/>
              </a:rPr>
              <a:t>失去爆破</a:t>
            </a:r>
          </a:p>
          <a:p>
            <a:r>
              <a:rPr lang="en-US" altLang="zh-CN" sz="2400" u="sng" dirty="0">
                <a:latin typeface="黑体" panose="02010609060101010101" pitchFamily="49" charset="-122"/>
                <a:ea typeface="黑体" panose="02010609060101010101" pitchFamily="49" charset="-122"/>
              </a:rPr>
              <a:t>(3) </a:t>
            </a:r>
            <a:r>
              <a:rPr lang="zh-CN" altLang="zh-CN" sz="2400" u="sng" dirty="0">
                <a:latin typeface="黑体" panose="02010609060101010101" pitchFamily="49" charset="-122"/>
                <a:ea typeface="黑体" panose="02010609060101010101" pitchFamily="49" charset="-122"/>
              </a:rPr>
              <a:t>弱读</a:t>
            </a:r>
          </a:p>
          <a:p>
            <a:r>
              <a:rPr lang="en-US" altLang="zh-CN" sz="2400" dirty="0" smtClean="0">
                <a:latin typeface="黑体" panose="02010609060101010101" pitchFamily="49" charset="-122"/>
                <a:ea typeface="黑体" panose="02010609060101010101" pitchFamily="49" charset="-122"/>
              </a:rPr>
              <a:t>(4) </a:t>
            </a:r>
            <a:r>
              <a:rPr lang="zh-CN" altLang="zh-CN" sz="2400" dirty="0" smtClean="0">
                <a:latin typeface="黑体" panose="02010609060101010101" pitchFamily="49" charset="-122"/>
                <a:ea typeface="黑体" panose="02010609060101010101" pitchFamily="49" charset="-122"/>
              </a:rPr>
              <a:t>同化</a:t>
            </a:r>
          </a:p>
          <a:p>
            <a:r>
              <a:rPr lang="en-US" altLang="zh-CN" sz="2400" dirty="0" smtClean="0">
                <a:latin typeface="黑体" panose="02010609060101010101" pitchFamily="49" charset="-122"/>
                <a:ea typeface="黑体" panose="02010609060101010101" pitchFamily="49" charset="-122"/>
              </a:rPr>
              <a:t>4. </a:t>
            </a:r>
            <a:r>
              <a:rPr lang="zh-CN" altLang="zh-CN" sz="2400" dirty="0" smtClean="0">
                <a:latin typeface="黑体" panose="02010609060101010101" pitchFamily="49" charset="-122"/>
                <a:ea typeface="黑体" panose="02010609060101010101" pitchFamily="49" charset="-122"/>
              </a:rPr>
              <a:t>语调与节奏</a:t>
            </a:r>
          </a:p>
          <a:p>
            <a:r>
              <a:rPr lang="en-US" altLang="zh-CN" sz="2400" dirty="0" smtClean="0">
                <a:latin typeface="黑体" panose="02010609060101010101" pitchFamily="49" charset="-122"/>
                <a:ea typeface="黑体" panose="02010609060101010101" pitchFamily="49" charset="-122"/>
              </a:rPr>
              <a:t>(1) </a:t>
            </a:r>
            <a:r>
              <a:rPr lang="zh-CN" altLang="zh-CN" sz="2400" dirty="0" smtClean="0">
                <a:latin typeface="黑体" panose="02010609060101010101" pitchFamily="49" charset="-122"/>
                <a:ea typeface="黑体" panose="02010609060101010101" pitchFamily="49" charset="-122"/>
              </a:rPr>
              <a:t>意群与停顿</a:t>
            </a:r>
          </a:p>
          <a:p>
            <a:r>
              <a:rPr lang="en-US" altLang="zh-CN" sz="2400" dirty="0" smtClean="0">
                <a:latin typeface="黑体" panose="02010609060101010101" pitchFamily="49" charset="-122"/>
                <a:ea typeface="黑体" panose="02010609060101010101" pitchFamily="49" charset="-122"/>
              </a:rPr>
              <a:t>(2) </a:t>
            </a:r>
            <a:r>
              <a:rPr lang="zh-CN" altLang="zh-CN" sz="2400" dirty="0" smtClean="0">
                <a:latin typeface="黑体" panose="02010609060101010101" pitchFamily="49" charset="-122"/>
                <a:ea typeface="黑体" panose="02010609060101010101" pitchFamily="49" charset="-122"/>
              </a:rPr>
              <a:t>语调</a:t>
            </a:r>
          </a:p>
          <a:p>
            <a:r>
              <a:rPr lang="en-US" altLang="zh-CN" sz="2400" dirty="0" smtClean="0">
                <a:latin typeface="黑体" panose="02010609060101010101" pitchFamily="49" charset="-122"/>
                <a:ea typeface="黑体" panose="02010609060101010101" pitchFamily="49" charset="-122"/>
              </a:rPr>
              <a:t>(3) </a:t>
            </a:r>
            <a:r>
              <a:rPr lang="zh-CN" altLang="zh-CN" sz="2400" dirty="0" smtClean="0">
                <a:latin typeface="黑体" panose="02010609060101010101" pitchFamily="49" charset="-122"/>
                <a:ea typeface="黑体" panose="02010609060101010101" pitchFamily="49" charset="-122"/>
              </a:rPr>
              <a:t>节奏</a:t>
            </a:r>
          </a:p>
          <a:p>
            <a:r>
              <a:rPr lang="en-US" altLang="zh-CN" sz="2400" dirty="0" smtClean="0">
                <a:latin typeface="黑体" panose="02010609060101010101" pitchFamily="49" charset="-122"/>
                <a:ea typeface="黑体" panose="02010609060101010101" pitchFamily="49" charset="-122"/>
              </a:rPr>
              <a:t>5</a:t>
            </a:r>
            <a:r>
              <a:rPr lang="en-US" altLang="zh-CN" sz="2400" dirty="0">
                <a:latin typeface="黑体" panose="02010609060101010101" pitchFamily="49" charset="-122"/>
                <a:ea typeface="黑体" panose="02010609060101010101" pitchFamily="49" charset="-122"/>
              </a:rPr>
              <a:t>. </a:t>
            </a:r>
            <a:r>
              <a:rPr lang="zh-CN" altLang="zh-CN" sz="2400" u="sng" dirty="0">
                <a:latin typeface="黑体" panose="02010609060101010101" pitchFamily="49" charset="-122"/>
                <a:ea typeface="黑体" panose="02010609060101010101" pitchFamily="49" charset="-122"/>
              </a:rPr>
              <a:t>语音、语调、重音、节奏等在口语交流中的运用</a:t>
            </a:r>
          </a:p>
          <a:p>
            <a:endParaRPr lang="en-US" altLang="zh-CN" sz="2400" dirty="0" smtClean="0"/>
          </a:p>
          <a:p>
            <a:endParaRPr lang="zh-CN" altLang="en-US" sz="2400" dirty="0"/>
          </a:p>
        </p:txBody>
      </p:sp>
      <p:sp>
        <p:nvSpPr>
          <p:cNvPr id="4" name="下弧形箭头 3"/>
          <p:cNvSpPr/>
          <p:nvPr/>
        </p:nvSpPr>
        <p:spPr>
          <a:xfrm>
            <a:off x="4655840" y="3010096"/>
            <a:ext cx="216024" cy="2617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下弧形箭头 9"/>
          <p:cNvSpPr/>
          <p:nvPr/>
        </p:nvSpPr>
        <p:spPr>
          <a:xfrm>
            <a:off x="5375920" y="3072570"/>
            <a:ext cx="216024" cy="2617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下弧形箭头 11"/>
          <p:cNvSpPr/>
          <p:nvPr/>
        </p:nvSpPr>
        <p:spPr>
          <a:xfrm>
            <a:off x="6384032" y="3010096"/>
            <a:ext cx="216024" cy="2617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751376133"/>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8" name="标题 2"/>
          <p:cNvSpPr txBox="1">
            <a:spLocks/>
          </p:cNvSpPr>
          <p:nvPr/>
        </p:nvSpPr>
        <p:spPr>
          <a:xfrm>
            <a:off x="809624" y="404664"/>
            <a:ext cx="10868025" cy="562168"/>
          </a:xfrm>
          <a:prstGeom prst="rect">
            <a:avLst/>
          </a:prstGeom>
        </p:spPr>
        <p:txBody>
          <a:bodyPr vert="horz" lIns="91440" tIns="45720" rIns="91440" bIns="45720" rtlCol="0" anchor="ctr">
            <a:normAutofit/>
          </a:bodyPr>
          <a:lst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stStyle>
          <a:p>
            <a:r>
              <a:rPr lang="en-US" altLang="zh-CN" dirty="0" smtClean="0"/>
              <a:t>  </a:t>
            </a:r>
            <a:r>
              <a:rPr lang="zh-CN" altLang="en-US" dirty="0" smtClean="0"/>
              <a:t>英语基础知识回顾</a:t>
            </a:r>
            <a:r>
              <a:rPr lang="en-US" altLang="zh-CN" dirty="0" smtClean="0"/>
              <a:t>(1)</a:t>
            </a:r>
            <a:endParaRPr lang="zh-CN" altLang="en-US" dirty="0"/>
          </a:p>
        </p:txBody>
      </p:sp>
      <p:sp>
        <p:nvSpPr>
          <p:cNvPr id="3" name="TextBox 2"/>
          <p:cNvSpPr txBox="1"/>
          <p:nvPr/>
        </p:nvSpPr>
        <p:spPr>
          <a:xfrm>
            <a:off x="809624" y="1201488"/>
            <a:ext cx="10686976" cy="3046988"/>
          </a:xfrm>
          <a:prstGeom prst="rect">
            <a:avLst/>
          </a:prstGeom>
          <a:noFill/>
        </p:spPr>
        <p:txBody>
          <a:bodyPr wrap="square" rtlCol="0">
            <a:spAutoFit/>
          </a:bodyPr>
          <a:lstStyle/>
          <a:p>
            <a:r>
              <a:rPr lang="zh-CN" altLang="zh-CN" sz="2400" b="1" dirty="0">
                <a:latin typeface="黑体" panose="02010609060101010101" pitchFamily="49" charset="-122"/>
                <a:ea typeface="黑体" panose="02010609060101010101" pitchFamily="49" charset="-122"/>
              </a:rPr>
              <a:t>附录</a:t>
            </a:r>
            <a:r>
              <a:rPr lang="en-US" altLang="zh-CN" sz="2400" b="1" dirty="0">
                <a:latin typeface="黑体" panose="02010609060101010101" pitchFamily="49" charset="-122"/>
                <a:ea typeface="黑体" panose="02010609060101010101" pitchFamily="49" charset="-122"/>
              </a:rPr>
              <a:t>2</a:t>
            </a:r>
            <a:r>
              <a:rPr lang="zh-CN" altLang="zh-CN" sz="2400" b="1" dirty="0">
                <a:latin typeface="黑体" panose="02010609060101010101" pitchFamily="49" charset="-122"/>
                <a:ea typeface="黑体" panose="02010609060101010101" pitchFamily="49" charset="-122"/>
              </a:rPr>
              <a:t>　语法项目表</a:t>
            </a:r>
          </a:p>
          <a:p>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名词</a:t>
            </a:r>
          </a:p>
          <a:p>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可数名词及其单复数</a:t>
            </a:r>
          </a:p>
          <a:p>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不可数名词</a:t>
            </a:r>
          </a:p>
          <a:p>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专有名词</a:t>
            </a:r>
          </a:p>
          <a:p>
            <a:r>
              <a:rPr lang="en-US" altLang="zh-CN" sz="2400" dirty="0">
                <a:latin typeface="黑体" panose="02010609060101010101" pitchFamily="49" charset="-122"/>
                <a:ea typeface="黑体" panose="02010609060101010101" pitchFamily="49" charset="-122"/>
              </a:rPr>
              <a:t>(4) </a:t>
            </a:r>
            <a:r>
              <a:rPr lang="zh-CN" altLang="zh-CN" sz="2400" dirty="0">
                <a:latin typeface="黑体" panose="02010609060101010101" pitchFamily="49" charset="-122"/>
                <a:ea typeface="黑体" panose="02010609060101010101" pitchFamily="49" charset="-122"/>
              </a:rPr>
              <a:t>名词所有格</a:t>
            </a:r>
          </a:p>
          <a:p>
            <a:endParaRPr lang="en-US" altLang="zh-CN" sz="2400" dirty="0" smtClean="0"/>
          </a:p>
          <a:p>
            <a:endParaRPr lang="zh-CN" altLang="en-US" sz="2400" dirty="0"/>
          </a:p>
        </p:txBody>
      </p:sp>
      <p:sp>
        <p:nvSpPr>
          <p:cNvPr id="9" name="TextBox 8"/>
          <p:cNvSpPr txBox="1"/>
          <p:nvPr/>
        </p:nvSpPr>
        <p:spPr>
          <a:xfrm>
            <a:off x="900148" y="1201488"/>
            <a:ext cx="10686976" cy="461665"/>
          </a:xfrm>
          <a:prstGeom prst="rect">
            <a:avLst/>
          </a:prstGeom>
          <a:noFill/>
        </p:spPr>
        <p:txBody>
          <a:bodyPr wrap="square" rtlCol="0">
            <a:spAutoFit/>
          </a:bodyPr>
          <a:lstStyle/>
          <a:p>
            <a:r>
              <a:rPr lang="en-US" altLang="zh-CN" sz="2400" b="1" dirty="0"/>
              <a:t>√</a:t>
            </a:r>
            <a:endParaRPr lang="zh-CN" altLang="en-US" sz="2400" dirty="0"/>
          </a:p>
        </p:txBody>
      </p:sp>
      <p:sp>
        <p:nvSpPr>
          <p:cNvPr id="5" name="矩形 4"/>
          <p:cNvSpPr/>
          <p:nvPr/>
        </p:nvSpPr>
        <p:spPr>
          <a:xfrm>
            <a:off x="4439816" y="1988840"/>
            <a:ext cx="338554" cy="461665"/>
          </a:xfrm>
          <a:prstGeom prst="rect">
            <a:avLst/>
          </a:prstGeom>
        </p:spPr>
        <p:txBody>
          <a:bodyPr wrap="none">
            <a:spAutoFit/>
          </a:bodyPr>
          <a:lstStyle/>
          <a:p>
            <a:r>
              <a:rPr lang="en-US" altLang="zh-CN" sz="2400" b="1" dirty="0"/>
              <a:t>√</a:t>
            </a:r>
            <a:endParaRPr lang="zh-CN" altLang="en-US" sz="2400" dirty="0"/>
          </a:p>
        </p:txBody>
      </p:sp>
      <p:sp>
        <p:nvSpPr>
          <p:cNvPr id="11" name="矩形 10"/>
          <p:cNvSpPr/>
          <p:nvPr/>
        </p:nvSpPr>
        <p:spPr>
          <a:xfrm>
            <a:off x="4439816" y="2263317"/>
            <a:ext cx="338554" cy="461665"/>
          </a:xfrm>
          <a:prstGeom prst="rect">
            <a:avLst/>
          </a:prstGeom>
        </p:spPr>
        <p:txBody>
          <a:bodyPr wrap="none">
            <a:spAutoFit/>
          </a:bodyPr>
          <a:lstStyle/>
          <a:p>
            <a:r>
              <a:rPr lang="en-US" altLang="zh-CN" sz="2400" b="1" dirty="0"/>
              <a:t>√</a:t>
            </a:r>
            <a:endParaRPr lang="zh-CN" altLang="en-US" sz="2400" dirty="0"/>
          </a:p>
        </p:txBody>
      </p:sp>
      <p:sp>
        <p:nvSpPr>
          <p:cNvPr id="7" name="TextBox 6"/>
          <p:cNvSpPr txBox="1"/>
          <p:nvPr/>
        </p:nvSpPr>
        <p:spPr>
          <a:xfrm>
            <a:off x="873270" y="3573016"/>
            <a:ext cx="4043724" cy="3046988"/>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2. </a:t>
            </a:r>
            <a:r>
              <a:rPr lang="zh-CN" altLang="en-US" sz="2400" dirty="0">
                <a:latin typeface="黑体" panose="02010609060101010101" pitchFamily="49" charset="-122"/>
                <a:ea typeface="黑体" panose="02010609060101010101" pitchFamily="49" charset="-122"/>
              </a:rPr>
              <a:t>代词</a:t>
            </a:r>
          </a:p>
          <a:p>
            <a:r>
              <a:rPr lang="en-US" altLang="zh-CN" sz="2400" dirty="0">
                <a:latin typeface="黑体" panose="02010609060101010101" pitchFamily="49" charset="-122"/>
                <a:ea typeface="黑体" panose="02010609060101010101" pitchFamily="49" charset="-122"/>
              </a:rPr>
              <a:t>(1) </a:t>
            </a:r>
            <a:r>
              <a:rPr lang="zh-CN" altLang="en-US" sz="2400" dirty="0">
                <a:latin typeface="黑体" panose="02010609060101010101" pitchFamily="49" charset="-122"/>
                <a:ea typeface="黑体" panose="02010609060101010101" pitchFamily="49" charset="-122"/>
              </a:rPr>
              <a:t>人称代词</a:t>
            </a:r>
          </a:p>
          <a:p>
            <a:r>
              <a:rPr lang="en-US" altLang="zh-CN" sz="2400" dirty="0">
                <a:latin typeface="黑体" panose="02010609060101010101" pitchFamily="49" charset="-122"/>
                <a:ea typeface="黑体" panose="02010609060101010101" pitchFamily="49" charset="-122"/>
              </a:rPr>
              <a:t>(2) </a:t>
            </a:r>
            <a:r>
              <a:rPr lang="zh-CN" altLang="en-US" sz="2400" dirty="0">
                <a:latin typeface="黑体" panose="02010609060101010101" pitchFamily="49" charset="-122"/>
                <a:ea typeface="黑体" panose="02010609060101010101" pitchFamily="49" charset="-122"/>
              </a:rPr>
              <a:t>物主代词</a:t>
            </a:r>
          </a:p>
          <a:p>
            <a:r>
              <a:rPr lang="en-US" altLang="zh-CN" sz="2400" dirty="0">
                <a:latin typeface="黑体" panose="02010609060101010101" pitchFamily="49" charset="-122"/>
                <a:ea typeface="黑体" panose="02010609060101010101" pitchFamily="49" charset="-122"/>
              </a:rPr>
              <a:t>(3) </a:t>
            </a:r>
            <a:r>
              <a:rPr lang="zh-CN" altLang="en-US" sz="2400" dirty="0">
                <a:latin typeface="黑体" panose="02010609060101010101" pitchFamily="49" charset="-122"/>
                <a:ea typeface="黑体" panose="02010609060101010101" pitchFamily="49" charset="-122"/>
              </a:rPr>
              <a:t>反身代词</a:t>
            </a:r>
          </a:p>
          <a:p>
            <a:r>
              <a:rPr lang="en-US" altLang="zh-CN" sz="2400" dirty="0">
                <a:latin typeface="黑体" panose="02010609060101010101" pitchFamily="49" charset="-122"/>
                <a:ea typeface="黑体" panose="02010609060101010101" pitchFamily="49" charset="-122"/>
              </a:rPr>
              <a:t>(4) </a:t>
            </a:r>
            <a:r>
              <a:rPr lang="zh-CN" altLang="en-US" sz="2400" dirty="0">
                <a:latin typeface="黑体" panose="02010609060101010101" pitchFamily="49" charset="-122"/>
                <a:ea typeface="黑体" panose="02010609060101010101" pitchFamily="49" charset="-122"/>
              </a:rPr>
              <a:t>指示代词</a:t>
            </a:r>
          </a:p>
          <a:p>
            <a:r>
              <a:rPr lang="en-US" altLang="zh-CN" sz="2400" dirty="0">
                <a:latin typeface="黑体" panose="02010609060101010101" pitchFamily="49" charset="-122"/>
                <a:ea typeface="黑体" panose="02010609060101010101" pitchFamily="49" charset="-122"/>
              </a:rPr>
              <a:t>(5) </a:t>
            </a:r>
            <a:r>
              <a:rPr lang="zh-CN" altLang="en-US" sz="2400" dirty="0">
                <a:latin typeface="黑体" panose="02010609060101010101" pitchFamily="49" charset="-122"/>
                <a:ea typeface="黑体" panose="02010609060101010101" pitchFamily="49" charset="-122"/>
              </a:rPr>
              <a:t>不定代词</a:t>
            </a:r>
          </a:p>
          <a:p>
            <a:r>
              <a:rPr lang="en-US" altLang="zh-CN" sz="2400" dirty="0">
                <a:latin typeface="黑体" panose="02010609060101010101" pitchFamily="49" charset="-122"/>
                <a:ea typeface="黑体" panose="02010609060101010101" pitchFamily="49" charset="-122"/>
              </a:rPr>
              <a:t>(6) </a:t>
            </a:r>
            <a:r>
              <a:rPr lang="zh-CN" altLang="en-US" sz="2400" dirty="0">
                <a:latin typeface="黑体" panose="02010609060101010101" pitchFamily="49" charset="-122"/>
                <a:ea typeface="黑体" panose="02010609060101010101" pitchFamily="49" charset="-122"/>
              </a:rPr>
              <a:t>疑问代词</a:t>
            </a:r>
          </a:p>
          <a:p>
            <a:endParaRPr lang="zh-CN" altLang="en-US" sz="2400" dirty="0"/>
          </a:p>
        </p:txBody>
      </p:sp>
      <p:sp>
        <p:nvSpPr>
          <p:cNvPr id="13" name="矩形 12"/>
          <p:cNvSpPr/>
          <p:nvPr/>
        </p:nvSpPr>
        <p:spPr>
          <a:xfrm>
            <a:off x="3156557" y="3947380"/>
            <a:ext cx="338554" cy="461665"/>
          </a:xfrm>
          <a:prstGeom prst="rect">
            <a:avLst/>
          </a:prstGeom>
        </p:spPr>
        <p:txBody>
          <a:bodyPr wrap="none">
            <a:spAutoFit/>
          </a:bodyPr>
          <a:lstStyle/>
          <a:p>
            <a:r>
              <a:rPr lang="en-US" altLang="zh-CN" sz="2400" b="1" dirty="0"/>
              <a:t>√</a:t>
            </a:r>
            <a:endParaRPr lang="zh-CN" altLang="en-US" sz="2400" dirty="0"/>
          </a:p>
        </p:txBody>
      </p:sp>
      <p:sp>
        <p:nvSpPr>
          <p:cNvPr id="14" name="矩形 13"/>
          <p:cNvSpPr/>
          <p:nvPr/>
        </p:nvSpPr>
        <p:spPr>
          <a:xfrm>
            <a:off x="3169932" y="5404048"/>
            <a:ext cx="338554" cy="461665"/>
          </a:xfrm>
          <a:prstGeom prst="rect">
            <a:avLst/>
          </a:prstGeom>
        </p:spPr>
        <p:txBody>
          <a:bodyPr wrap="none">
            <a:spAutoFit/>
          </a:bodyPr>
          <a:lstStyle/>
          <a:p>
            <a:r>
              <a:rPr lang="en-US" altLang="zh-CN" sz="2400" b="1" dirty="0"/>
              <a:t>√</a:t>
            </a:r>
            <a:endParaRPr lang="zh-CN" altLang="en-US" sz="2400" dirty="0"/>
          </a:p>
        </p:txBody>
      </p:sp>
      <p:sp>
        <p:nvSpPr>
          <p:cNvPr id="15" name="矩形 14"/>
          <p:cNvSpPr/>
          <p:nvPr/>
        </p:nvSpPr>
        <p:spPr>
          <a:xfrm>
            <a:off x="3186665" y="5733256"/>
            <a:ext cx="338554" cy="461665"/>
          </a:xfrm>
          <a:prstGeom prst="rect">
            <a:avLst/>
          </a:prstGeom>
        </p:spPr>
        <p:txBody>
          <a:bodyPr wrap="none">
            <a:spAutoFit/>
          </a:bodyPr>
          <a:lstStyle/>
          <a:p>
            <a:r>
              <a:rPr lang="en-US" altLang="zh-CN" sz="2400" b="1" dirty="0"/>
              <a:t>√</a:t>
            </a:r>
            <a:endParaRPr lang="zh-CN" altLang="en-US" sz="2400" dirty="0"/>
          </a:p>
        </p:txBody>
      </p:sp>
      <p:sp>
        <p:nvSpPr>
          <p:cNvPr id="16" name="矩形 15"/>
          <p:cNvSpPr/>
          <p:nvPr/>
        </p:nvSpPr>
        <p:spPr>
          <a:xfrm>
            <a:off x="3163057" y="4307700"/>
            <a:ext cx="338554" cy="461665"/>
          </a:xfrm>
          <a:prstGeom prst="rect">
            <a:avLst/>
          </a:prstGeom>
        </p:spPr>
        <p:txBody>
          <a:bodyPr wrap="none">
            <a:spAutoFit/>
          </a:bodyPr>
          <a:lstStyle/>
          <a:p>
            <a:r>
              <a:rPr lang="en-US" altLang="zh-CN" sz="2400" b="1" dirty="0"/>
              <a:t>√</a:t>
            </a:r>
            <a:endParaRPr lang="zh-CN" altLang="en-US" sz="2400" dirty="0"/>
          </a:p>
        </p:txBody>
      </p:sp>
      <p:sp>
        <p:nvSpPr>
          <p:cNvPr id="17" name="矩形 16"/>
          <p:cNvSpPr/>
          <p:nvPr/>
        </p:nvSpPr>
        <p:spPr>
          <a:xfrm>
            <a:off x="3169932" y="5096510"/>
            <a:ext cx="338554" cy="461665"/>
          </a:xfrm>
          <a:prstGeom prst="rect">
            <a:avLst/>
          </a:prstGeom>
        </p:spPr>
        <p:txBody>
          <a:bodyPr wrap="none">
            <a:spAutoFit/>
          </a:bodyPr>
          <a:lstStyle/>
          <a:p>
            <a:r>
              <a:rPr lang="en-US" altLang="zh-CN" sz="2400" b="1" dirty="0"/>
              <a:t>√</a:t>
            </a:r>
            <a:endParaRPr lang="zh-CN" altLang="en-US" sz="2400" dirty="0"/>
          </a:p>
        </p:txBody>
      </p:sp>
      <p:cxnSp>
        <p:nvCxnSpPr>
          <p:cNvPr id="19" name="直接连接符 18"/>
          <p:cNvCxnSpPr/>
          <p:nvPr/>
        </p:nvCxnSpPr>
        <p:spPr>
          <a:xfrm>
            <a:off x="5375920" y="966832"/>
            <a:ext cx="0" cy="58911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19936" y="1010037"/>
            <a:ext cx="4191360" cy="3416320"/>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数词</a:t>
            </a:r>
          </a:p>
          <a:p>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基数词</a:t>
            </a:r>
          </a:p>
          <a:p>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序数词</a:t>
            </a:r>
          </a:p>
          <a:p>
            <a:r>
              <a:rPr lang="en-US" altLang="zh-CN" sz="2400" dirty="0">
                <a:latin typeface="黑体" panose="02010609060101010101" pitchFamily="49" charset="-122"/>
                <a:ea typeface="黑体" panose="02010609060101010101" pitchFamily="49" charset="-122"/>
              </a:rPr>
              <a:t>4. </a:t>
            </a:r>
            <a:r>
              <a:rPr lang="zh-CN" altLang="zh-CN" sz="2400" dirty="0">
                <a:latin typeface="黑体" panose="02010609060101010101" pitchFamily="49" charset="-122"/>
                <a:ea typeface="黑体" panose="02010609060101010101" pitchFamily="49" charset="-122"/>
              </a:rPr>
              <a:t>介词和介词短语</a:t>
            </a:r>
          </a:p>
          <a:p>
            <a:r>
              <a:rPr lang="en-US" altLang="zh-CN" sz="2400" dirty="0">
                <a:latin typeface="黑体" panose="02010609060101010101" pitchFamily="49" charset="-122"/>
                <a:ea typeface="黑体" panose="02010609060101010101" pitchFamily="49" charset="-122"/>
              </a:rPr>
              <a:t>5. </a:t>
            </a:r>
            <a:r>
              <a:rPr lang="zh-CN" altLang="zh-CN" sz="2400" dirty="0">
                <a:latin typeface="黑体" panose="02010609060101010101" pitchFamily="49" charset="-122"/>
                <a:ea typeface="黑体" panose="02010609060101010101" pitchFamily="49" charset="-122"/>
              </a:rPr>
              <a:t>连词</a:t>
            </a:r>
          </a:p>
          <a:p>
            <a:r>
              <a:rPr lang="en-US" altLang="zh-CN" sz="2400" dirty="0">
                <a:latin typeface="黑体" panose="02010609060101010101" pitchFamily="49" charset="-122"/>
                <a:ea typeface="黑体" panose="02010609060101010101" pitchFamily="49" charset="-122"/>
              </a:rPr>
              <a:t>6. </a:t>
            </a:r>
            <a:r>
              <a:rPr lang="zh-CN" altLang="zh-CN" sz="2400" dirty="0">
                <a:latin typeface="黑体" panose="02010609060101010101" pitchFamily="49" charset="-122"/>
                <a:ea typeface="黑体" panose="02010609060101010101" pitchFamily="49" charset="-122"/>
              </a:rPr>
              <a:t>形容词</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比较级和最高级</a:t>
            </a:r>
            <a:r>
              <a:rPr lang="en-US" altLang="zh-CN" sz="2400" dirty="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7. </a:t>
            </a:r>
            <a:r>
              <a:rPr lang="zh-CN" altLang="zh-CN" sz="2400" dirty="0">
                <a:latin typeface="黑体" panose="02010609060101010101" pitchFamily="49" charset="-122"/>
                <a:ea typeface="黑体" panose="02010609060101010101" pitchFamily="49" charset="-122"/>
              </a:rPr>
              <a:t>副词</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比较级和最高级</a:t>
            </a:r>
            <a:r>
              <a:rPr lang="en-US" altLang="zh-CN" sz="2400" dirty="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8. </a:t>
            </a:r>
            <a:r>
              <a:rPr lang="zh-CN" altLang="zh-CN" sz="2400" dirty="0">
                <a:latin typeface="黑体" panose="02010609060101010101" pitchFamily="49" charset="-122"/>
                <a:ea typeface="黑体" panose="02010609060101010101" pitchFamily="49" charset="-122"/>
              </a:rPr>
              <a:t>冠词</a:t>
            </a:r>
          </a:p>
          <a:p>
            <a:endParaRPr lang="zh-CN" altLang="en-US" sz="2400" dirty="0"/>
          </a:p>
        </p:txBody>
      </p:sp>
      <p:sp>
        <p:nvSpPr>
          <p:cNvPr id="21" name="矩形 20"/>
          <p:cNvSpPr/>
          <p:nvPr/>
        </p:nvSpPr>
        <p:spPr>
          <a:xfrm>
            <a:off x="8328248" y="2099832"/>
            <a:ext cx="338554" cy="461665"/>
          </a:xfrm>
          <a:prstGeom prst="rect">
            <a:avLst/>
          </a:prstGeom>
        </p:spPr>
        <p:txBody>
          <a:bodyPr wrap="none">
            <a:spAutoFit/>
          </a:bodyPr>
          <a:lstStyle/>
          <a:p>
            <a:r>
              <a:rPr lang="en-US" altLang="zh-CN" sz="2400" b="1" dirty="0"/>
              <a:t>√</a:t>
            </a:r>
            <a:endParaRPr lang="zh-CN" altLang="en-US" sz="2400" dirty="0"/>
          </a:p>
        </p:txBody>
      </p:sp>
      <p:sp>
        <p:nvSpPr>
          <p:cNvPr id="22" name="矩形 21"/>
          <p:cNvSpPr/>
          <p:nvPr/>
        </p:nvSpPr>
        <p:spPr>
          <a:xfrm>
            <a:off x="8328248" y="2450505"/>
            <a:ext cx="338554" cy="461665"/>
          </a:xfrm>
          <a:prstGeom prst="rect">
            <a:avLst/>
          </a:prstGeom>
        </p:spPr>
        <p:txBody>
          <a:bodyPr wrap="none">
            <a:spAutoFit/>
          </a:bodyPr>
          <a:lstStyle/>
          <a:p>
            <a:r>
              <a:rPr lang="en-US" altLang="zh-CN" sz="2400" b="1" dirty="0"/>
              <a:t>√</a:t>
            </a:r>
            <a:endParaRPr lang="zh-CN" altLang="en-US" sz="2400" dirty="0"/>
          </a:p>
        </p:txBody>
      </p:sp>
      <p:sp>
        <p:nvSpPr>
          <p:cNvPr id="23" name="矩形 22"/>
          <p:cNvSpPr/>
          <p:nvPr/>
        </p:nvSpPr>
        <p:spPr>
          <a:xfrm>
            <a:off x="9711296" y="2826846"/>
            <a:ext cx="338554" cy="461665"/>
          </a:xfrm>
          <a:prstGeom prst="rect">
            <a:avLst/>
          </a:prstGeom>
        </p:spPr>
        <p:txBody>
          <a:bodyPr wrap="none">
            <a:spAutoFit/>
          </a:bodyPr>
          <a:lstStyle/>
          <a:p>
            <a:r>
              <a:rPr lang="en-US" altLang="zh-CN" sz="2400" b="1" dirty="0"/>
              <a:t>√</a:t>
            </a:r>
            <a:endParaRPr lang="zh-CN" altLang="en-US" sz="2400" dirty="0"/>
          </a:p>
        </p:txBody>
      </p:sp>
      <p:sp>
        <p:nvSpPr>
          <p:cNvPr id="24" name="矩形 23"/>
          <p:cNvSpPr/>
          <p:nvPr/>
        </p:nvSpPr>
        <p:spPr>
          <a:xfrm>
            <a:off x="9711296" y="3210078"/>
            <a:ext cx="338554" cy="461665"/>
          </a:xfrm>
          <a:prstGeom prst="rect">
            <a:avLst/>
          </a:prstGeom>
        </p:spPr>
        <p:txBody>
          <a:bodyPr wrap="none">
            <a:spAutoFit/>
          </a:bodyPr>
          <a:lstStyle/>
          <a:p>
            <a:r>
              <a:rPr lang="en-US" altLang="zh-CN" sz="2400" b="1" dirty="0"/>
              <a:t>√</a:t>
            </a:r>
            <a:endParaRPr lang="zh-CN" altLang="en-US" sz="2400" dirty="0"/>
          </a:p>
        </p:txBody>
      </p:sp>
      <p:sp>
        <p:nvSpPr>
          <p:cNvPr id="25" name="矩形 24"/>
          <p:cNvSpPr/>
          <p:nvPr/>
        </p:nvSpPr>
        <p:spPr>
          <a:xfrm>
            <a:off x="9711296" y="3523164"/>
            <a:ext cx="338554" cy="461665"/>
          </a:xfrm>
          <a:prstGeom prst="rect">
            <a:avLst/>
          </a:prstGeom>
        </p:spPr>
        <p:txBody>
          <a:bodyPr wrap="none">
            <a:spAutoFit/>
          </a:bodyPr>
          <a:lstStyle/>
          <a:p>
            <a:r>
              <a:rPr lang="en-US" altLang="zh-CN" sz="2400" b="1" dirty="0"/>
              <a:t>√</a:t>
            </a:r>
            <a:endParaRPr lang="zh-CN" altLang="en-US" sz="2400" dirty="0"/>
          </a:p>
        </p:txBody>
      </p:sp>
      <p:sp>
        <p:nvSpPr>
          <p:cNvPr id="26" name="TextBox 25"/>
          <p:cNvSpPr txBox="1"/>
          <p:nvPr/>
        </p:nvSpPr>
        <p:spPr>
          <a:xfrm>
            <a:off x="5519936" y="4002868"/>
            <a:ext cx="4608512" cy="2308324"/>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9. </a:t>
            </a:r>
            <a:r>
              <a:rPr lang="zh-CN" altLang="zh-CN" sz="2400" dirty="0">
                <a:latin typeface="黑体" panose="02010609060101010101" pitchFamily="49" charset="-122"/>
                <a:ea typeface="黑体" panose="02010609060101010101" pitchFamily="49" charset="-122"/>
              </a:rPr>
              <a:t>动词</a:t>
            </a:r>
          </a:p>
          <a:p>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动词的基本形式</a:t>
            </a:r>
          </a:p>
          <a:p>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系动词</a:t>
            </a:r>
          </a:p>
          <a:p>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及物动词和不及物动词</a:t>
            </a:r>
          </a:p>
          <a:p>
            <a:r>
              <a:rPr lang="en-US" altLang="zh-CN" sz="2400" dirty="0">
                <a:latin typeface="黑体" panose="02010609060101010101" pitchFamily="49" charset="-122"/>
                <a:ea typeface="黑体" panose="02010609060101010101" pitchFamily="49" charset="-122"/>
              </a:rPr>
              <a:t>(4) </a:t>
            </a:r>
            <a:r>
              <a:rPr lang="zh-CN" altLang="zh-CN" sz="2400" dirty="0">
                <a:latin typeface="黑体" panose="02010609060101010101" pitchFamily="49" charset="-122"/>
                <a:ea typeface="黑体" panose="02010609060101010101" pitchFamily="49" charset="-122"/>
              </a:rPr>
              <a:t>助动词</a:t>
            </a:r>
          </a:p>
          <a:p>
            <a:r>
              <a:rPr lang="en-US" altLang="zh-CN" sz="2400" dirty="0">
                <a:latin typeface="黑体" panose="02010609060101010101" pitchFamily="49" charset="-122"/>
                <a:ea typeface="黑体" panose="02010609060101010101" pitchFamily="49" charset="-122"/>
              </a:rPr>
              <a:t>(5) </a:t>
            </a:r>
            <a:r>
              <a:rPr lang="zh-CN" altLang="zh-CN" sz="2400" dirty="0">
                <a:latin typeface="黑体" panose="02010609060101010101" pitchFamily="49" charset="-122"/>
                <a:ea typeface="黑体" panose="02010609060101010101" pitchFamily="49" charset="-122"/>
              </a:rPr>
              <a:t>情态动词</a:t>
            </a:r>
          </a:p>
        </p:txBody>
      </p:sp>
      <p:sp>
        <p:nvSpPr>
          <p:cNvPr id="27" name="矩形 26"/>
          <p:cNvSpPr/>
          <p:nvPr/>
        </p:nvSpPr>
        <p:spPr>
          <a:xfrm>
            <a:off x="9711296" y="4307698"/>
            <a:ext cx="338554" cy="461665"/>
          </a:xfrm>
          <a:prstGeom prst="rect">
            <a:avLst/>
          </a:prstGeom>
        </p:spPr>
        <p:txBody>
          <a:bodyPr wrap="none">
            <a:spAutoFit/>
          </a:bodyPr>
          <a:lstStyle/>
          <a:p>
            <a:r>
              <a:rPr lang="en-US" altLang="zh-CN" sz="2400" b="1" dirty="0"/>
              <a:t>√</a:t>
            </a:r>
            <a:endParaRPr lang="zh-CN" altLang="en-US" sz="2400" dirty="0"/>
          </a:p>
        </p:txBody>
      </p:sp>
      <p:sp>
        <p:nvSpPr>
          <p:cNvPr id="28" name="矩形 27"/>
          <p:cNvSpPr/>
          <p:nvPr/>
        </p:nvSpPr>
        <p:spPr>
          <a:xfrm>
            <a:off x="9701196" y="5749498"/>
            <a:ext cx="348653" cy="461665"/>
          </a:xfrm>
          <a:prstGeom prst="rect">
            <a:avLst/>
          </a:prstGeom>
        </p:spPr>
        <p:txBody>
          <a:bodyPr wrap="square">
            <a:spAutoFit/>
          </a:bodyPr>
          <a:lstStyle/>
          <a:p>
            <a:r>
              <a:rPr lang="en-US" altLang="zh-CN" sz="2400" b="1" dirty="0"/>
              <a:t>√</a:t>
            </a:r>
            <a:endParaRPr lang="zh-CN" altLang="en-US" sz="2400" dirty="0"/>
          </a:p>
        </p:txBody>
      </p:sp>
    </p:spTree>
    <p:extLst>
      <p:ext uri="{BB962C8B-B14F-4D97-AF65-F5344CB8AC3E}">
        <p14:creationId xmlns:p14="http://schemas.microsoft.com/office/powerpoint/2010/main" val="1600203098"/>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8" name="标题 2"/>
          <p:cNvSpPr txBox="1">
            <a:spLocks/>
          </p:cNvSpPr>
          <p:nvPr/>
        </p:nvSpPr>
        <p:spPr>
          <a:xfrm>
            <a:off x="809624" y="404664"/>
            <a:ext cx="10868025" cy="562168"/>
          </a:xfrm>
          <a:prstGeom prst="rect">
            <a:avLst/>
          </a:prstGeom>
        </p:spPr>
        <p:txBody>
          <a:bodyPr vert="horz" lIns="91440" tIns="45720" rIns="91440" bIns="45720" rtlCol="0" anchor="ctr">
            <a:normAutofit/>
          </a:bodyPr>
          <a:lst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stStyle>
          <a:p>
            <a:r>
              <a:rPr lang="en-US" altLang="zh-CN" dirty="0" smtClean="0"/>
              <a:t>  </a:t>
            </a:r>
            <a:r>
              <a:rPr lang="zh-CN" altLang="en-US" dirty="0" smtClean="0"/>
              <a:t>英语基础知识回顾</a:t>
            </a:r>
            <a:r>
              <a:rPr lang="en-US" altLang="zh-CN" dirty="0" smtClean="0"/>
              <a:t>(2)</a:t>
            </a:r>
            <a:endParaRPr lang="zh-CN" altLang="en-US" dirty="0"/>
          </a:p>
        </p:txBody>
      </p:sp>
      <p:sp>
        <p:nvSpPr>
          <p:cNvPr id="3" name="TextBox 2"/>
          <p:cNvSpPr txBox="1"/>
          <p:nvPr/>
        </p:nvSpPr>
        <p:spPr>
          <a:xfrm>
            <a:off x="777594" y="1280926"/>
            <a:ext cx="10686976" cy="5262979"/>
          </a:xfrm>
          <a:prstGeom prst="rect">
            <a:avLst/>
          </a:prstGeom>
          <a:noFill/>
        </p:spPr>
        <p:txBody>
          <a:bodyPr wrap="square" rtlCol="0">
            <a:spAutoFit/>
          </a:bodyPr>
          <a:lstStyle/>
          <a:p>
            <a:r>
              <a:rPr lang="zh-CN" altLang="zh-CN" sz="2400" b="1" dirty="0">
                <a:latin typeface="黑体" panose="02010609060101010101" pitchFamily="49" charset="-122"/>
                <a:ea typeface="黑体" panose="02010609060101010101" pitchFamily="49" charset="-122"/>
              </a:rPr>
              <a:t>附录</a:t>
            </a:r>
            <a:r>
              <a:rPr lang="en-US" altLang="zh-CN" sz="2400" b="1" dirty="0">
                <a:latin typeface="黑体" panose="02010609060101010101" pitchFamily="49" charset="-122"/>
                <a:ea typeface="黑体" panose="02010609060101010101" pitchFamily="49" charset="-122"/>
              </a:rPr>
              <a:t>2</a:t>
            </a:r>
            <a:r>
              <a:rPr lang="zh-CN" altLang="zh-CN" sz="2400" b="1" dirty="0">
                <a:latin typeface="黑体" panose="02010609060101010101" pitchFamily="49" charset="-122"/>
                <a:ea typeface="黑体" panose="02010609060101010101" pitchFamily="49" charset="-122"/>
              </a:rPr>
              <a:t>　语法项目表</a:t>
            </a:r>
          </a:p>
          <a:p>
            <a:r>
              <a:rPr lang="en-US" altLang="zh-CN" sz="2400" dirty="0">
                <a:latin typeface="黑体" panose="02010609060101010101" pitchFamily="49" charset="-122"/>
                <a:ea typeface="黑体" panose="02010609060101010101" pitchFamily="49" charset="-122"/>
              </a:rPr>
              <a:t>10. </a:t>
            </a:r>
            <a:r>
              <a:rPr lang="zh-CN" altLang="zh-CN" sz="2400" dirty="0">
                <a:latin typeface="黑体" panose="02010609060101010101" pitchFamily="49" charset="-122"/>
                <a:ea typeface="黑体" panose="02010609060101010101" pitchFamily="49" charset="-122"/>
              </a:rPr>
              <a:t>时态</a:t>
            </a:r>
          </a:p>
          <a:p>
            <a:r>
              <a:rPr lang="en-US" altLang="zh-CN" sz="2400" dirty="0">
                <a:latin typeface="黑体" panose="02010609060101010101" pitchFamily="49" charset="-122"/>
                <a:ea typeface="黑体" panose="02010609060101010101" pitchFamily="49" charset="-122"/>
              </a:rPr>
              <a:t>(1) </a:t>
            </a:r>
            <a:r>
              <a:rPr lang="zh-CN" altLang="zh-CN" sz="2400" u="sng" dirty="0">
                <a:latin typeface="黑体" panose="02010609060101010101" pitchFamily="49" charset="-122"/>
                <a:ea typeface="黑体" panose="02010609060101010101" pitchFamily="49" charset="-122"/>
              </a:rPr>
              <a:t>一般现在时</a:t>
            </a:r>
          </a:p>
          <a:p>
            <a:r>
              <a:rPr lang="en-US" altLang="zh-CN" sz="2400" dirty="0">
                <a:latin typeface="黑体" panose="02010609060101010101" pitchFamily="49" charset="-122"/>
                <a:ea typeface="黑体" panose="02010609060101010101" pitchFamily="49" charset="-122"/>
              </a:rPr>
              <a:t>(2) </a:t>
            </a:r>
            <a:r>
              <a:rPr lang="zh-CN" altLang="zh-CN" sz="2400" u="sng" dirty="0">
                <a:latin typeface="黑体" panose="02010609060101010101" pitchFamily="49" charset="-122"/>
                <a:ea typeface="黑体" panose="02010609060101010101" pitchFamily="49" charset="-122"/>
              </a:rPr>
              <a:t>一般过去时</a:t>
            </a:r>
          </a:p>
          <a:p>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一般将来时</a:t>
            </a:r>
          </a:p>
          <a:p>
            <a:r>
              <a:rPr lang="en-US" altLang="zh-CN" sz="2400" dirty="0">
                <a:latin typeface="黑体" panose="02010609060101010101" pitchFamily="49" charset="-122"/>
                <a:ea typeface="黑体" panose="02010609060101010101" pitchFamily="49" charset="-122"/>
              </a:rPr>
              <a:t>(4) </a:t>
            </a:r>
            <a:r>
              <a:rPr lang="zh-CN" altLang="zh-CN" sz="2400" dirty="0">
                <a:latin typeface="黑体" panose="02010609060101010101" pitchFamily="49" charset="-122"/>
                <a:ea typeface="黑体" panose="02010609060101010101" pitchFamily="49" charset="-122"/>
              </a:rPr>
              <a:t>现在进行时</a:t>
            </a:r>
          </a:p>
          <a:p>
            <a:r>
              <a:rPr lang="en-US" altLang="zh-CN" sz="2400" dirty="0">
                <a:latin typeface="黑体" panose="02010609060101010101" pitchFamily="49" charset="-122"/>
                <a:ea typeface="黑体" panose="02010609060101010101" pitchFamily="49" charset="-122"/>
              </a:rPr>
              <a:t>(5) </a:t>
            </a:r>
            <a:r>
              <a:rPr lang="zh-CN" altLang="zh-CN" sz="2400" u="sng" dirty="0">
                <a:latin typeface="黑体" panose="02010609060101010101" pitchFamily="49" charset="-122"/>
                <a:ea typeface="黑体" panose="02010609060101010101" pitchFamily="49" charset="-122"/>
              </a:rPr>
              <a:t>过去进行时</a:t>
            </a:r>
          </a:p>
          <a:p>
            <a:r>
              <a:rPr lang="en-US" altLang="zh-CN" sz="2400" dirty="0">
                <a:latin typeface="黑体" panose="02010609060101010101" pitchFamily="49" charset="-122"/>
                <a:ea typeface="黑体" panose="02010609060101010101" pitchFamily="49" charset="-122"/>
              </a:rPr>
              <a:t>(6) </a:t>
            </a:r>
            <a:r>
              <a:rPr lang="zh-CN" altLang="zh-CN" sz="2400" dirty="0">
                <a:latin typeface="黑体" panose="02010609060101010101" pitchFamily="49" charset="-122"/>
                <a:ea typeface="黑体" panose="02010609060101010101" pitchFamily="49" charset="-122"/>
              </a:rPr>
              <a:t>过去将来时</a:t>
            </a:r>
          </a:p>
          <a:p>
            <a:r>
              <a:rPr lang="en-US" altLang="zh-CN" sz="2400" dirty="0">
                <a:latin typeface="黑体" panose="02010609060101010101" pitchFamily="49" charset="-122"/>
                <a:ea typeface="黑体" panose="02010609060101010101" pitchFamily="49" charset="-122"/>
              </a:rPr>
              <a:t>(7) </a:t>
            </a:r>
            <a:r>
              <a:rPr lang="zh-CN" altLang="zh-CN" sz="2400" dirty="0">
                <a:latin typeface="黑体" panose="02010609060101010101" pitchFamily="49" charset="-122"/>
                <a:ea typeface="黑体" panose="02010609060101010101" pitchFamily="49" charset="-122"/>
              </a:rPr>
              <a:t>将来进行时</a:t>
            </a:r>
          </a:p>
          <a:p>
            <a:r>
              <a:rPr lang="en-US" altLang="zh-CN" sz="2400" dirty="0">
                <a:latin typeface="黑体" panose="02010609060101010101" pitchFamily="49" charset="-122"/>
                <a:ea typeface="黑体" panose="02010609060101010101" pitchFamily="49" charset="-122"/>
              </a:rPr>
              <a:t>(8) </a:t>
            </a:r>
            <a:r>
              <a:rPr lang="zh-CN" altLang="zh-CN" sz="2400" u="sng" dirty="0">
                <a:latin typeface="黑体" panose="02010609060101010101" pitchFamily="49" charset="-122"/>
                <a:ea typeface="黑体" panose="02010609060101010101" pitchFamily="49" charset="-122"/>
              </a:rPr>
              <a:t>现在完成时</a:t>
            </a:r>
          </a:p>
          <a:p>
            <a:r>
              <a:rPr lang="en-US" altLang="zh-CN" sz="2400" dirty="0">
                <a:latin typeface="黑体" panose="02010609060101010101" pitchFamily="49" charset="-122"/>
                <a:ea typeface="黑体" panose="02010609060101010101" pitchFamily="49" charset="-122"/>
              </a:rPr>
              <a:t>(9) </a:t>
            </a:r>
            <a:r>
              <a:rPr lang="zh-CN" altLang="zh-CN" sz="2400" dirty="0">
                <a:latin typeface="黑体" panose="02010609060101010101" pitchFamily="49" charset="-122"/>
                <a:ea typeface="黑体" panose="02010609060101010101" pitchFamily="49" charset="-122"/>
              </a:rPr>
              <a:t>过去完成时</a:t>
            </a:r>
          </a:p>
          <a:p>
            <a:r>
              <a:rPr lang="en-US" altLang="zh-CN" sz="2400" dirty="0">
                <a:latin typeface="黑体" panose="02010609060101010101" pitchFamily="49" charset="-122"/>
                <a:ea typeface="黑体" panose="02010609060101010101" pitchFamily="49" charset="-122"/>
              </a:rPr>
              <a:t>(10) </a:t>
            </a:r>
            <a:r>
              <a:rPr lang="zh-CN" altLang="zh-CN" sz="2400" dirty="0">
                <a:latin typeface="黑体" panose="02010609060101010101" pitchFamily="49" charset="-122"/>
                <a:ea typeface="黑体" panose="02010609060101010101" pitchFamily="49" charset="-122"/>
              </a:rPr>
              <a:t>现在完成进行时</a:t>
            </a:r>
          </a:p>
          <a:p>
            <a:endParaRPr lang="en-US" altLang="zh-CN" sz="2400" dirty="0" smtClean="0">
              <a:latin typeface="黑体" panose="02010609060101010101" pitchFamily="49" charset="-122"/>
              <a:ea typeface="黑体" panose="02010609060101010101" pitchFamily="49" charset="-122"/>
            </a:endParaRPr>
          </a:p>
          <a:p>
            <a:endParaRPr lang="zh-CN" altLang="en-US" sz="2400" dirty="0"/>
          </a:p>
        </p:txBody>
      </p:sp>
      <p:sp>
        <p:nvSpPr>
          <p:cNvPr id="5" name="矩形 4"/>
          <p:cNvSpPr/>
          <p:nvPr/>
        </p:nvSpPr>
        <p:spPr>
          <a:xfrm>
            <a:off x="4439816" y="1988840"/>
            <a:ext cx="338554" cy="461665"/>
          </a:xfrm>
          <a:prstGeom prst="rect">
            <a:avLst/>
          </a:prstGeom>
        </p:spPr>
        <p:txBody>
          <a:bodyPr wrap="none">
            <a:spAutoFit/>
          </a:bodyPr>
          <a:lstStyle/>
          <a:p>
            <a:r>
              <a:rPr lang="en-US" altLang="zh-CN" sz="2400" b="1" dirty="0"/>
              <a:t>√</a:t>
            </a:r>
            <a:endParaRPr lang="zh-CN" altLang="en-US" sz="2400" dirty="0"/>
          </a:p>
        </p:txBody>
      </p:sp>
      <p:sp>
        <p:nvSpPr>
          <p:cNvPr id="11" name="矩形 10"/>
          <p:cNvSpPr/>
          <p:nvPr/>
        </p:nvSpPr>
        <p:spPr>
          <a:xfrm>
            <a:off x="4439816" y="2263317"/>
            <a:ext cx="338554" cy="461665"/>
          </a:xfrm>
          <a:prstGeom prst="rect">
            <a:avLst/>
          </a:prstGeom>
        </p:spPr>
        <p:txBody>
          <a:bodyPr wrap="none">
            <a:spAutoFit/>
          </a:bodyPr>
          <a:lstStyle/>
          <a:p>
            <a:r>
              <a:rPr lang="en-US" altLang="zh-CN" sz="2400" b="1" dirty="0"/>
              <a:t>√</a:t>
            </a:r>
            <a:endParaRPr lang="zh-CN" altLang="en-US" sz="2400" dirty="0"/>
          </a:p>
        </p:txBody>
      </p:sp>
      <p:cxnSp>
        <p:nvCxnSpPr>
          <p:cNvPr id="19" name="直接连接符 18"/>
          <p:cNvCxnSpPr/>
          <p:nvPr/>
        </p:nvCxnSpPr>
        <p:spPr>
          <a:xfrm>
            <a:off x="5375920" y="966832"/>
            <a:ext cx="0" cy="58911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09836" y="966832"/>
            <a:ext cx="4191360" cy="2308324"/>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11. </a:t>
            </a:r>
            <a:r>
              <a:rPr lang="zh-CN" altLang="zh-CN" sz="2400" dirty="0">
                <a:latin typeface="黑体" panose="02010609060101010101" pitchFamily="49" charset="-122"/>
                <a:ea typeface="黑体" panose="02010609060101010101" pitchFamily="49" charset="-122"/>
              </a:rPr>
              <a:t>被动语态</a:t>
            </a:r>
          </a:p>
          <a:p>
            <a:r>
              <a:rPr lang="en-US" altLang="zh-CN" sz="2400" dirty="0">
                <a:latin typeface="黑体" panose="02010609060101010101" pitchFamily="49" charset="-122"/>
                <a:ea typeface="黑体" panose="02010609060101010101" pitchFamily="49" charset="-122"/>
              </a:rPr>
              <a:t>12. </a:t>
            </a:r>
            <a:r>
              <a:rPr lang="zh-CN" altLang="zh-CN" sz="2400" dirty="0">
                <a:latin typeface="黑体" panose="02010609060101010101" pitchFamily="49" charset="-122"/>
                <a:ea typeface="黑体" panose="02010609060101010101" pitchFamily="49" charset="-122"/>
              </a:rPr>
              <a:t>非谓语动词</a:t>
            </a:r>
          </a:p>
          <a:p>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动词不定式</a:t>
            </a:r>
          </a:p>
          <a:p>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动词的</a:t>
            </a:r>
            <a:r>
              <a:rPr lang="en-US" altLang="zh-CN" sz="2400" dirty="0">
                <a:latin typeface="黑体" panose="02010609060101010101" pitchFamily="49" charset="-122"/>
                <a:ea typeface="黑体" panose="02010609060101010101" pitchFamily="49" charset="-122"/>
              </a:rPr>
              <a:t>-</a:t>
            </a:r>
            <a:r>
              <a:rPr lang="en-US" altLang="zh-CN" sz="2400" dirty="0" err="1">
                <a:latin typeface="黑体" panose="02010609060101010101" pitchFamily="49" charset="-122"/>
                <a:ea typeface="黑体" panose="02010609060101010101" pitchFamily="49" charset="-122"/>
              </a:rPr>
              <a:t>ing</a:t>
            </a:r>
            <a:r>
              <a:rPr lang="zh-CN" altLang="zh-CN" sz="2400" dirty="0">
                <a:latin typeface="黑体" panose="02010609060101010101" pitchFamily="49" charset="-122"/>
                <a:ea typeface="黑体" panose="02010609060101010101" pitchFamily="49" charset="-122"/>
              </a:rPr>
              <a:t>形式</a:t>
            </a:r>
          </a:p>
          <a:p>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动词的</a:t>
            </a:r>
            <a:r>
              <a:rPr lang="en-US" altLang="zh-CN" sz="2400" dirty="0">
                <a:latin typeface="黑体" panose="02010609060101010101" pitchFamily="49" charset="-122"/>
                <a:ea typeface="黑体" panose="02010609060101010101" pitchFamily="49" charset="-122"/>
              </a:rPr>
              <a:t>-</a:t>
            </a:r>
            <a:r>
              <a:rPr lang="en-US" altLang="zh-CN" sz="2400" dirty="0" err="1">
                <a:latin typeface="黑体" panose="02010609060101010101" pitchFamily="49" charset="-122"/>
                <a:ea typeface="黑体" panose="02010609060101010101" pitchFamily="49" charset="-122"/>
              </a:rPr>
              <a:t>ed</a:t>
            </a:r>
            <a:r>
              <a:rPr lang="zh-CN" altLang="zh-CN" sz="2400" dirty="0">
                <a:latin typeface="黑体" panose="02010609060101010101" pitchFamily="49" charset="-122"/>
                <a:ea typeface="黑体" panose="02010609060101010101" pitchFamily="49" charset="-122"/>
              </a:rPr>
              <a:t>形式</a:t>
            </a:r>
          </a:p>
          <a:p>
            <a:endParaRPr lang="zh-CN" altLang="en-US" sz="2400" dirty="0"/>
          </a:p>
        </p:txBody>
      </p:sp>
      <p:sp>
        <p:nvSpPr>
          <p:cNvPr id="21" name="矩形 20"/>
          <p:cNvSpPr/>
          <p:nvPr/>
        </p:nvSpPr>
        <p:spPr>
          <a:xfrm>
            <a:off x="8179314" y="984490"/>
            <a:ext cx="338554" cy="461665"/>
          </a:xfrm>
          <a:prstGeom prst="rect">
            <a:avLst/>
          </a:prstGeom>
        </p:spPr>
        <p:txBody>
          <a:bodyPr wrap="none">
            <a:spAutoFit/>
          </a:bodyPr>
          <a:lstStyle/>
          <a:p>
            <a:r>
              <a:rPr lang="en-US" altLang="zh-CN" sz="2400" b="1" dirty="0"/>
              <a:t>√</a:t>
            </a:r>
            <a:endParaRPr lang="zh-CN" altLang="en-US" sz="2400" dirty="0"/>
          </a:p>
        </p:txBody>
      </p:sp>
      <p:sp>
        <p:nvSpPr>
          <p:cNvPr id="22" name="矩形 21"/>
          <p:cNvSpPr/>
          <p:nvPr/>
        </p:nvSpPr>
        <p:spPr>
          <a:xfrm>
            <a:off x="8197280" y="1280926"/>
            <a:ext cx="338554" cy="461665"/>
          </a:xfrm>
          <a:prstGeom prst="rect">
            <a:avLst/>
          </a:prstGeom>
        </p:spPr>
        <p:txBody>
          <a:bodyPr wrap="none">
            <a:spAutoFit/>
          </a:bodyPr>
          <a:lstStyle/>
          <a:p>
            <a:r>
              <a:rPr lang="en-US" altLang="zh-CN" sz="2400" b="1" dirty="0"/>
              <a:t>√</a:t>
            </a:r>
            <a:endParaRPr lang="zh-CN" altLang="en-US" sz="2400" dirty="0"/>
          </a:p>
        </p:txBody>
      </p:sp>
      <p:sp>
        <p:nvSpPr>
          <p:cNvPr id="26" name="TextBox 25"/>
          <p:cNvSpPr txBox="1"/>
          <p:nvPr/>
        </p:nvSpPr>
        <p:spPr>
          <a:xfrm>
            <a:off x="5509836" y="2933342"/>
            <a:ext cx="4042548" cy="3046988"/>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15. </a:t>
            </a:r>
            <a:r>
              <a:rPr lang="zh-CN" altLang="zh-CN" sz="2400" dirty="0">
                <a:latin typeface="黑体" panose="02010609060101010101" pitchFamily="49" charset="-122"/>
                <a:ea typeface="黑体" panose="02010609060101010101" pitchFamily="49" charset="-122"/>
              </a:rPr>
              <a:t>句子成分</a:t>
            </a:r>
          </a:p>
          <a:p>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主语</a:t>
            </a:r>
          </a:p>
          <a:p>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谓语</a:t>
            </a:r>
          </a:p>
          <a:p>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表语</a:t>
            </a:r>
          </a:p>
          <a:p>
            <a:r>
              <a:rPr lang="en-US" altLang="zh-CN" sz="2400" dirty="0">
                <a:latin typeface="黑体" panose="02010609060101010101" pitchFamily="49" charset="-122"/>
                <a:ea typeface="黑体" panose="02010609060101010101" pitchFamily="49" charset="-122"/>
              </a:rPr>
              <a:t>(4) </a:t>
            </a:r>
            <a:r>
              <a:rPr lang="zh-CN" altLang="zh-CN" sz="2400" dirty="0">
                <a:latin typeface="黑体" panose="02010609060101010101" pitchFamily="49" charset="-122"/>
                <a:ea typeface="黑体" panose="02010609060101010101" pitchFamily="49" charset="-122"/>
              </a:rPr>
              <a:t>宾语</a:t>
            </a:r>
          </a:p>
          <a:p>
            <a:r>
              <a:rPr lang="en-US" altLang="zh-CN" sz="2400" dirty="0">
                <a:latin typeface="黑体" panose="02010609060101010101" pitchFamily="49" charset="-122"/>
                <a:ea typeface="黑体" panose="02010609060101010101" pitchFamily="49" charset="-122"/>
              </a:rPr>
              <a:t>(5) </a:t>
            </a:r>
            <a:r>
              <a:rPr lang="zh-CN" altLang="zh-CN" sz="2400" dirty="0">
                <a:latin typeface="黑体" panose="02010609060101010101" pitchFamily="49" charset="-122"/>
                <a:ea typeface="黑体" panose="02010609060101010101" pitchFamily="49" charset="-122"/>
              </a:rPr>
              <a:t>定语</a:t>
            </a:r>
          </a:p>
          <a:p>
            <a:r>
              <a:rPr lang="en-US" altLang="zh-CN" sz="2400" dirty="0">
                <a:latin typeface="黑体" panose="02010609060101010101" pitchFamily="49" charset="-122"/>
                <a:ea typeface="黑体" panose="02010609060101010101" pitchFamily="49" charset="-122"/>
              </a:rPr>
              <a:t>(6) </a:t>
            </a:r>
            <a:r>
              <a:rPr lang="zh-CN" altLang="zh-CN" sz="2400" dirty="0">
                <a:latin typeface="黑体" panose="02010609060101010101" pitchFamily="49" charset="-122"/>
                <a:ea typeface="黑体" panose="02010609060101010101" pitchFamily="49" charset="-122"/>
              </a:rPr>
              <a:t>状语</a:t>
            </a:r>
          </a:p>
          <a:p>
            <a:r>
              <a:rPr lang="en-US" altLang="zh-CN" sz="2400" dirty="0">
                <a:latin typeface="黑体" panose="02010609060101010101" pitchFamily="49" charset="-122"/>
                <a:ea typeface="黑体" panose="02010609060101010101" pitchFamily="49" charset="-122"/>
              </a:rPr>
              <a:t>(7) </a:t>
            </a:r>
            <a:r>
              <a:rPr lang="zh-CN" altLang="zh-CN" sz="2400" u="sng" dirty="0">
                <a:latin typeface="黑体" panose="02010609060101010101" pitchFamily="49" charset="-122"/>
                <a:ea typeface="黑体" panose="02010609060101010101" pitchFamily="49" charset="-122"/>
              </a:rPr>
              <a:t>补语</a:t>
            </a:r>
          </a:p>
        </p:txBody>
      </p:sp>
    </p:spTree>
    <p:extLst>
      <p:ext uri="{BB962C8B-B14F-4D97-AF65-F5344CB8AC3E}">
        <p14:creationId xmlns:p14="http://schemas.microsoft.com/office/powerpoint/2010/main" val="2418990723"/>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457200" indent="-457200">
              <a:buFont typeface="Wingdings" panose="05000000000000000000" pitchFamily="2" charset="2"/>
              <a:buChar char="n"/>
            </a:pPr>
            <a:r>
              <a:rPr lang="zh-CN" altLang="en-US" dirty="0" smtClean="0"/>
              <a:t>试题分析</a:t>
            </a:r>
            <a:endParaRPr lang="zh-CN" altLang="en-US" dirty="0"/>
          </a:p>
        </p:txBody>
      </p:sp>
      <p:sp>
        <p:nvSpPr>
          <p:cNvPr id="3" name="内容占位符 2"/>
          <p:cNvSpPr>
            <a:spLocks noGrp="1"/>
          </p:cNvSpPr>
          <p:nvPr>
            <p:ph idx="1"/>
          </p:nvPr>
        </p:nvSpPr>
        <p:spPr>
          <a:xfrm>
            <a:off x="551384" y="980728"/>
            <a:ext cx="10877551" cy="5160963"/>
          </a:xfrm>
        </p:spPr>
        <p:txBody>
          <a:bodyPr>
            <a:normAutofit/>
          </a:bodyPr>
          <a:lstStyle/>
          <a:p>
            <a:pPr>
              <a:buNone/>
            </a:pPr>
            <a:r>
              <a:rPr lang="zh-CN" altLang="en-US" sz="2400" b="1" dirty="0" smtClean="0">
                <a:solidFill>
                  <a:srgbClr val="C00000"/>
                </a:solidFill>
              </a:rPr>
              <a:t>选材特点：</a:t>
            </a:r>
            <a:r>
              <a:rPr lang="zh-CN" altLang="en-US" sz="2400" b="1" dirty="0" smtClean="0">
                <a:solidFill>
                  <a:schemeClr val="tx1">
                    <a:lumMod val="95000"/>
                    <a:lumOff val="5000"/>
                  </a:schemeClr>
                </a:solidFill>
              </a:rPr>
              <a:t>题材广泛，</a:t>
            </a:r>
            <a:r>
              <a:rPr lang="zh-CN" altLang="en-US" dirty="0" smtClean="0"/>
              <a:t>围绕</a:t>
            </a:r>
            <a:r>
              <a:rPr lang="zh-CN" altLang="en-US" dirty="0"/>
              <a:t>人与自然、人与社会、人与自我三大</a:t>
            </a:r>
            <a:r>
              <a:rPr lang="zh-CN" altLang="en-US" dirty="0" smtClean="0"/>
              <a:t>主题。</a:t>
            </a:r>
            <a:endParaRPr lang="zh-CN" altLang="zh-CN" dirty="0">
              <a:solidFill>
                <a:schemeClr val="tx1">
                  <a:lumMod val="95000"/>
                  <a:lumOff val="5000"/>
                </a:scheme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60082136"/>
              </p:ext>
            </p:extLst>
          </p:nvPr>
        </p:nvGraphicFramePr>
        <p:xfrm>
          <a:off x="695400" y="2131332"/>
          <a:ext cx="11161240" cy="4412828"/>
        </p:xfrm>
        <a:graphic>
          <a:graphicData uri="http://schemas.openxmlformats.org/drawingml/2006/table">
            <a:tbl>
              <a:tblPr>
                <a:tableStyleId>{5C22544A-7EE6-4342-B048-85BDC9FD1C3A}</a:tableStyleId>
              </a:tblPr>
              <a:tblGrid>
                <a:gridCol w="995724"/>
                <a:gridCol w="995724"/>
                <a:gridCol w="1019126"/>
                <a:gridCol w="1019126"/>
                <a:gridCol w="1000405"/>
                <a:gridCol w="912650"/>
                <a:gridCol w="1022635"/>
                <a:gridCol w="1053058"/>
                <a:gridCol w="1053058"/>
                <a:gridCol w="1044867"/>
                <a:gridCol w="1044867"/>
              </a:tblGrid>
              <a:tr h="315202">
                <a:tc rowSpan="2">
                  <a:txBody>
                    <a:bodyPr/>
                    <a:lstStyle/>
                    <a:p>
                      <a:pPr algn="ctr">
                        <a:spcAft>
                          <a:spcPts val="0"/>
                        </a:spcAft>
                      </a:pPr>
                      <a:r>
                        <a:rPr lang="zh-CN" sz="2000" kern="0" dirty="0">
                          <a:effectLst/>
                        </a:rPr>
                        <a:t>年份</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spcAft>
                          <a:spcPts val="0"/>
                        </a:spcAft>
                      </a:pPr>
                      <a:r>
                        <a:rPr lang="zh-CN" sz="2000" kern="0" dirty="0">
                          <a:effectLst/>
                        </a:rPr>
                        <a:t>第一节</a:t>
                      </a:r>
                      <a:r>
                        <a:rPr lang="en-US" sz="2000" kern="0" dirty="0">
                          <a:effectLst/>
                        </a:rPr>
                        <a:t>(Text)</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spcAft>
                          <a:spcPts val="0"/>
                        </a:spcAft>
                      </a:pPr>
                      <a:r>
                        <a:rPr lang="zh-CN" sz="2000" kern="0">
                          <a:effectLst/>
                        </a:rPr>
                        <a:t>第二节</a:t>
                      </a:r>
                      <a:r>
                        <a:rPr lang="en-US" sz="2000" kern="0">
                          <a:effectLst/>
                        </a:rPr>
                        <a:t>(Text)</a:t>
                      </a:r>
                      <a:endParaRPr lang="zh-CN" sz="200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15202">
                <a:tc vMerge="1">
                  <a:txBody>
                    <a:bodyPr/>
                    <a:lstStyle/>
                    <a:p>
                      <a:endParaRPr lang="zh-CN" altLang="en-US"/>
                    </a:p>
                  </a:txBody>
                  <a:tcPr/>
                </a:tc>
                <a:tc>
                  <a:txBody>
                    <a:bodyPr/>
                    <a:lstStyle/>
                    <a:p>
                      <a:pPr algn="ctr">
                        <a:spcAft>
                          <a:spcPts val="0"/>
                        </a:spcAft>
                      </a:pPr>
                      <a:r>
                        <a:rPr lang="en-US" sz="2000" kern="0" dirty="0">
                          <a:effectLst/>
                        </a:rPr>
                        <a:t>1</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2</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3</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4</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5</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6</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7</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a:effectLst/>
                        </a:rPr>
                        <a:t>8</a:t>
                      </a:r>
                      <a:endParaRPr lang="zh-CN" sz="200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a:effectLst/>
                        </a:rPr>
                        <a:t>9</a:t>
                      </a:r>
                      <a:endParaRPr lang="zh-CN" sz="200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a:effectLst/>
                        </a:rPr>
                        <a:t>10</a:t>
                      </a:r>
                      <a:endParaRPr lang="zh-CN" sz="200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808">
                <a:tc>
                  <a:txBody>
                    <a:bodyPr/>
                    <a:lstStyle/>
                    <a:p>
                      <a:pPr algn="ctr">
                        <a:spcAft>
                          <a:spcPts val="0"/>
                        </a:spcAft>
                      </a:pPr>
                      <a:r>
                        <a:rPr lang="en-US" sz="2000" kern="0" dirty="0">
                          <a:effectLst/>
                        </a:rPr>
                        <a:t>19</a:t>
                      </a:r>
                      <a:r>
                        <a:rPr lang="zh-CN" sz="2000" kern="0" dirty="0">
                          <a:effectLst/>
                        </a:rPr>
                        <a:t>年卷</a:t>
                      </a:r>
                      <a:r>
                        <a:rPr lang="en-US" sz="2000" kern="0" dirty="0">
                          <a:effectLst/>
                        </a:rPr>
                        <a:t>I</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dirty="0" smtClean="0">
                          <a:effectLst/>
                        </a:rPr>
                        <a:t>探病</a:t>
                      </a:r>
                      <a:r>
                        <a:rPr lang="zh-CN" altLang="en-US" sz="2000" kern="0" dirty="0" smtClean="0">
                          <a:effectLst/>
                        </a:rPr>
                        <a:t>时间</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0" dirty="0" smtClean="0">
                          <a:effectLst/>
                        </a:rPr>
                        <a:t>报</a:t>
                      </a:r>
                      <a:r>
                        <a:rPr lang="zh-CN" sz="2000" kern="0" dirty="0" smtClean="0">
                          <a:effectLst/>
                        </a:rPr>
                        <a:t>健身课</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dirty="0" smtClean="0">
                          <a:effectLst/>
                        </a:rPr>
                        <a:t>约</a:t>
                      </a:r>
                      <a:r>
                        <a:rPr lang="zh-CN" altLang="en-US" sz="2000" kern="0" dirty="0" smtClean="0">
                          <a:effectLst/>
                        </a:rPr>
                        <a:t>在酒吧</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dirty="0">
                          <a:effectLst/>
                        </a:rPr>
                        <a:t>电话求职</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dirty="0">
                          <a:effectLst/>
                        </a:rPr>
                        <a:t>邀约听音乐会</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2000" kern="0" dirty="0" smtClean="0">
                          <a:effectLst/>
                        </a:rPr>
                        <a:t>James</a:t>
                      </a:r>
                      <a:r>
                        <a:rPr lang="zh-CN" altLang="en-US" sz="2000" kern="0" dirty="0" smtClean="0">
                          <a:effectLst/>
                        </a:rPr>
                        <a:t>破产</a:t>
                      </a:r>
                      <a:r>
                        <a:rPr lang="zh-CN" sz="2000" kern="0" dirty="0" smtClean="0">
                          <a:effectLst/>
                        </a:rPr>
                        <a:t>失业</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dirty="0">
                          <a:effectLst/>
                        </a:rPr>
                        <a:t>老年人重返校园</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0" dirty="0" smtClean="0">
                          <a:effectLst/>
                        </a:rPr>
                        <a:t>采访</a:t>
                      </a:r>
                      <a:r>
                        <a:rPr lang="zh-CN" sz="2000" kern="0" dirty="0" smtClean="0">
                          <a:effectLst/>
                        </a:rPr>
                        <a:t>父母</a:t>
                      </a:r>
                      <a:r>
                        <a:rPr lang="zh-CN" sz="2000" kern="0" dirty="0">
                          <a:effectLst/>
                        </a:rPr>
                        <a:t>对子女的就业影响</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0" dirty="0" smtClean="0">
                          <a:effectLst/>
                        </a:rPr>
                        <a:t>谈论</a:t>
                      </a:r>
                      <a:r>
                        <a:rPr lang="zh-CN" sz="2000" kern="0" dirty="0" smtClean="0">
                          <a:effectLst/>
                        </a:rPr>
                        <a:t>锻炼</a:t>
                      </a:r>
                      <a:r>
                        <a:rPr lang="zh-CN" sz="2000" kern="0" dirty="0">
                          <a:effectLst/>
                        </a:rPr>
                        <a:t>的益处</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altLang="en-US" sz="2000" kern="0" dirty="0" smtClean="0">
                          <a:effectLst/>
                        </a:rPr>
                        <a:t>新闻：</a:t>
                      </a:r>
                      <a:r>
                        <a:rPr lang="zh-CN" sz="2000" kern="0" dirty="0" smtClean="0">
                          <a:effectLst/>
                        </a:rPr>
                        <a:t>保护</a:t>
                      </a:r>
                      <a:r>
                        <a:rPr lang="zh-CN" sz="2000" kern="0" dirty="0">
                          <a:effectLst/>
                        </a:rPr>
                        <a:t>海鸟</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808">
                <a:tc>
                  <a:txBody>
                    <a:bodyPr/>
                    <a:lstStyle/>
                    <a:p>
                      <a:pPr algn="ctr">
                        <a:spcAft>
                          <a:spcPts val="0"/>
                        </a:spcAft>
                      </a:pPr>
                      <a:r>
                        <a:rPr lang="en-US" sz="2000" kern="0" dirty="0">
                          <a:effectLst/>
                        </a:rPr>
                        <a:t>19</a:t>
                      </a:r>
                      <a:r>
                        <a:rPr lang="zh-CN" sz="2000" kern="0" dirty="0">
                          <a:effectLst/>
                        </a:rPr>
                        <a:t>年卷</a:t>
                      </a:r>
                      <a:r>
                        <a:rPr lang="en-US" sz="2000" kern="0" dirty="0">
                          <a:effectLst/>
                        </a:rPr>
                        <a:t>II</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dirty="0">
                          <a:effectLst/>
                        </a:rPr>
                        <a:t>书店买书 </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 </a:t>
                      </a:r>
                      <a:r>
                        <a:rPr lang="zh-CN" sz="2000" kern="0" dirty="0">
                          <a:effectLst/>
                        </a:rPr>
                        <a:t>上舞蹈课</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dirty="0">
                          <a:effectLst/>
                        </a:rPr>
                        <a:t> </a:t>
                      </a:r>
                      <a:r>
                        <a:rPr lang="zh-CN" sz="2000" kern="0" dirty="0">
                          <a:effectLst/>
                        </a:rPr>
                        <a:t>结账</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a:effectLst/>
                        </a:rPr>
                        <a:t>更改约定时间</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0">
                          <a:effectLst/>
                        </a:rPr>
                        <a:t> </a:t>
                      </a:r>
                      <a:r>
                        <a:rPr lang="zh-CN" sz="2000" kern="0">
                          <a:effectLst/>
                        </a:rPr>
                        <a:t>同事辞职</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000" kern="0">
                          <a:effectLst/>
                        </a:rPr>
                        <a:t>买伞</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2000" kern="0">
                          <a:effectLst/>
                        </a:rPr>
                        <a:t>询问周末活动</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2000" kern="0">
                          <a:effectLst/>
                        </a:rPr>
                        <a:t>电话约见面时间</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2000" kern="0" dirty="0">
                          <a:effectLst/>
                        </a:rPr>
                        <a:t>发放工作录用通知</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2000" kern="0" dirty="0">
                          <a:effectLst/>
                        </a:rPr>
                        <a:t>人物介绍</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808">
                <a:tc>
                  <a:txBody>
                    <a:bodyPr/>
                    <a:lstStyle/>
                    <a:p>
                      <a:pPr algn="ctr">
                        <a:spcAft>
                          <a:spcPts val="0"/>
                        </a:spcAft>
                      </a:pPr>
                      <a:r>
                        <a:rPr lang="en-US" altLang="zh-CN" sz="2000" kern="100" dirty="0" smtClean="0">
                          <a:effectLst/>
                          <a:latin typeface="Calibri"/>
                          <a:ea typeface="宋体"/>
                          <a:cs typeface="Times New Roman"/>
                        </a:rPr>
                        <a:t>18</a:t>
                      </a:r>
                      <a:r>
                        <a:rPr lang="zh-CN" altLang="en-US" sz="2000" kern="100" dirty="0" smtClean="0">
                          <a:effectLst/>
                          <a:latin typeface="Calibri"/>
                          <a:ea typeface="宋体"/>
                          <a:cs typeface="Times New Roman"/>
                        </a:rPr>
                        <a:t>年卷</a:t>
                      </a:r>
                      <a:r>
                        <a:rPr lang="en-US" altLang="zh-CN" sz="2000" kern="100" dirty="0" smtClean="0">
                          <a:effectLst/>
                          <a:latin typeface="Calibri"/>
                          <a:ea typeface="宋体"/>
                          <a:cs typeface="Times New Roman"/>
                        </a:rPr>
                        <a:t>I</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100" dirty="0" smtClean="0">
                          <a:effectLst/>
                          <a:latin typeface="Calibri"/>
                          <a:ea typeface="宋体"/>
                          <a:cs typeface="Times New Roman"/>
                        </a:rPr>
                        <a:t>看电视节目</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100" dirty="0" smtClean="0">
                          <a:effectLst/>
                          <a:latin typeface="Calibri"/>
                          <a:ea typeface="宋体"/>
                          <a:cs typeface="Times New Roman"/>
                        </a:rPr>
                        <a:t>买唱片</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100" dirty="0" smtClean="0">
                          <a:effectLst/>
                          <a:latin typeface="Calibri"/>
                          <a:ea typeface="宋体"/>
                          <a:cs typeface="Times New Roman"/>
                        </a:rPr>
                        <a:t>赶火车</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100" dirty="0" smtClean="0">
                          <a:effectLst/>
                          <a:latin typeface="Calibri"/>
                          <a:ea typeface="宋体"/>
                          <a:cs typeface="Times New Roman"/>
                        </a:rPr>
                        <a:t>上下班交通方式</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100" dirty="0" smtClean="0">
                          <a:effectLst/>
                          <a:latin typeface="Calibri"/>
                          <a:ea typeface="宋体"/>
                          <a:cs typeface="Times New Roman"/>
                        </a:rPr>
                        <a:t>生病缺课</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000" kern="100" dirty="0" smtClean="0">
                          <a:effectLst/>
                          <a:latin typeface="Calibri"/>
                          <a:ea typeface="宋体"/>
                          <a:cs typeface="Times New Roman"/>
                        </a:rPr>
                        <a:t>重返学校</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altLang="en-US" sz="2000" kern="100" dirty="0" smtClean="0">
                          <a:effectLst/>
                          <a:latin typeface="Calibri"/>
                          <a:ea typeface="宋体"/>
                          <a:cs typeface="Times New Roman"/>
                        </a:rPr>
                        <a:t>介绍宾馆</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altLang="en-US" sz="2000" kern="100" dirty="0" smtClean="0">
                          <a:effectLst/>
                          <a:latin typeface="Calibri"/>
                          <a:ea typeface="宋体"/>
                          <a:cs typeface="Times New Roman"/>
                        </a:rPr>
                        <a:t>餐厅偶遇谈论是否去音乐会</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altLang="en-US" sz="2000" kern="100" dirty="0" smtClean="0">
                          <a:effectLst/>
                          <a:latin typeface="Calibri"/>
                          <a:ea typeface="宋体"/>
                          <a:cs typeface="Times New Roman"/>
                        </a:rPr>
                        <a:t>看房租房</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altLang="en-US" sz="2000" kern="100" dirty="0" smtClean="0">
                          <a:effectLst/>
                          <a:latin typeface="Calibri"/>
                          <a:ea typeface="宋体"/>
                          <a:cs typeface="Times New Roman"/>
                        </a:rPr>
                        <a:t>谈教育的重要性</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655495" y="1567172"/>
            <a:ext cx="94330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Calibri" pitchFamily="34" charset="0"/>
                <a:ea typeface="宋体" pitchFamily="2" charset="-122"/>
                <a:cs typeface="仿宋" pitchFamily="49" charset="-122"/>
              </a:rPr>
              <a:t>2019</a:t>
            </a:r>
            <a:r>
              <a:rPr kumimoji="0" lang="zh-CN" altLang="en-US" sz="2400" b="1" i="0" u="none" strike="noStrike" cap="none" normalizeH="0" baseline="0" dirty="0" smtClean="0">
                <a:ln>
                  <a:noFill/>
                </a:ln>
                <a:solidFill>
                  <a:schemeClr val="tx1"/>
                </a:solidFill>
                <a:effectLst/>
                <a:latin typeface="Calibri" pitchFamily="34" charset="0"/>
                <a:ea typeface="宋体" pitchFamily="2" charset="-122"/>
                <a:cs typeface="仿宋" pitchFamily="49" charset="-122"/>
              </a:rPr>
              <a:t>年高考全国</a:t>
            </a:r>
            <a:r>
              <a:rPr kumimoji="0" lang="en-US" altLang="zh-CN" sz="2400" b="1" i="0" u="none" strike="noStrike" cap="none" normalizeH="0" baseline="0" dirty="0" smtClean="0">
                <a:ln>
                  <a:noFill/>
                </a:ln>
                <a:solidFill>
                  <a:schemeClr val="tx1"/>
                </a:solidFill>
                <a:effectLst/>
                <a:latin typeface="Calibri" pitchFamily="34" charset="0"/>
                <a:ea typeface="宋体" pitchFamily="2" charset="-122"/>
                <a:cs typeface="仿宋" pitchFamily="49" charset="-122"/>
              </a:rPr>
              <a:t>I</a:t>
            </a:r>
            <a:r>
              <a:rPr kumimoji="0" lang="zh-CN" altLang="en-US" sz="2400" b="1" i="0" u="none" strike="noStrike" cap="none" normalizeH="0" baseline="0" dirty="0" smtClean="0">
                <a:ln>
                  <a:noFill/>
                </a:ln>
                <a:solidFill>
                  <a:schemeClr val="tx1"/>
                </a:solidFill>
                <a:effectLst/>
                <a:latin typeface="Calibri" pitchFamily="34" charset="0"/>
                <a:ea typeface="宋体" pitchFamily="2" charset="-122"/>
                <a:cs typeface="仿宋" pitchFamily="49" charset="-122"/>
              </a:rPr>
              <a:t>卷、全国</a:t>
            </a:r>
            <a:r>
              <a:rPr kumimoji="0" lang="en-US" altLang="zh-CN" sz="2400" b="1" i="0" u="none" strike="noStrike" cap="none" normalizeH="0" baseline="0" dirty="0" smtClean="0">
                <a:ln>
                  <a:noFill/>
                </a:ln>
                <a:solidFill>
                  <a:schemeClr val="tx1"/>
                </a:solidFill>
                <a:effectLst/>
                <a:latin typeface="Calibri" pitchFamily="34" charset="0"/>
                <a:ea typeface="宋体" pitchFamily="2" charset="-122"/>
                <a:cs typeface="仿宋" pitchFamily="49" charset="-122"/>
              </a:rPr>
              <a:t>II</a:t>
            </a:r>
            <a:r>
              <a:rPr kumimoji="0" lang="zh-CN" altLang="en-US" sz="2400" b="1" i="0" u="none" strike="noStrike" cap="none" normalizeH="0" baseline="0" dirty="0" smtClean="0">
                <a:ln>
                  <a:noFill/>
                </a:ln>
                <a:solidFill>
                  <a:schemeClr val="tx1"/>
                </a:solidFill>
                <a:effectLst/>
                <a:latin typeface="Calibri" pitchFamily="34" charset="0"/>
                <a:ea typeface="宋体" pitchFamily="2" charset="-122"/>
                <a:cs typeface="仿宋" pitchFamily="49" charset="-122"/>
              </a:rPr>
              <a:t>卷听力试题中涉及到的话题（荆州刘萍）</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77761" y="5373216"/>
            <a:ext cx="10945216" cy="1200329"/>
          </a:xfrm>
          <a:prstGeom prst="rect">
            <a:avLst/>
          </a:prstGeom>
          <a:solidFill>
            <a:schemeClr val="tx2">
              <a:lumMod val="20000"/>
              <a:lumOff val="80000"/>
            </a:schemeClr>
          </a:solidFill>
          <a:ln w="28575">
            <a:solidFill>
              <a:srgbClr val="002060"/>
            </a:solidFill>
          </a:ln>
        </p:spPr>
        <p:txBody>
          <a:bodyPr wrap="square" rtlCol="0">
            <a:spAutoFit/>
          </a:bodyPr>
          <a:lstStyle/>
          <a:p>
            <a:r>
              <a:rPr lang="zh-CN" altLang="en-US" sz="2400" b="1" dirty="0" smtClean="0">
                <a:solidFill>
                  <a:srgbClr val="C00000"/>
                </a:solidFill>
              </a:rPr>
              <a:t>评价：</a:t>
            </a:r>
            <a:r>
              <a:rPr lang="zh-CN" altLang="en-US" sz="2400" b="1" dirty="0" smtClean="0">
                <a:solidFill>
                  <a:schemeClr val="tx1">
                    <a:lumMod val="95000"/>
                    <a:lumOff val="5000"/>
                  </a:schemeClr>
                </a:solidFill>
              </a:rPr>
              <a:t>情景</a:t>
            </a:r>
            <a:r>
              <a:rPr lang="zh-CN" altLang="en-US" sz="2400" dirty="0" smtClean="0"/>
              <a:t>贴近生活，</a:t>
            </a:r>
            <a:r>
              <a:rPr lang="zh-CN" altLang="en-US" sz="2400" dirty="0"/>
              <a:t>语言原汁原味、</a:t>
            </a:r>
            <a:r>
              <a:rPr lang="zh-CN" altLang="en-US" sz="2400" dirty="0" smtClean="0"/>
              <a:t> 立意积极。</a:t>
            </a:r>
            <a:r>
              <a:rPr lang="en-US" altLang="zh-CN" sz="2400" dirty="0" smtClean="0"/>
              <a:t>6. The woman is concerned. </a:t>
            </a:r>
          </a:p>
          <a:p>
            <a:r>
              <a:rPr lang="zh-CN" altLang="en-US" sz="2400" b="1" dirty="0">
                <a:solidFill>
                  <a:srgbClr val="C00000"/>
                </a:solidFill>
              </a:rPr>
              <a:t>变化</a:t>
            </a:r>
            <a:r>
              <a:rPr lang="zh-CN" altLang="en-US" sz="2400" b="1" dirty="0" smtClean="0">
                <a:solidFill>
                  <a:srgbClr val="C00000"/>
                </a:solidFill>
              </a:rPr>
              <a:t>点：</a:t>
            </a:r>
            <a:r>
              <a:rPr lang="en-US" altLang="zh-CN" sz="2400" dirty="0" smtClean="0"/>
              <a:t>Text 9 </a:t>
            </a:r>
            <a:r>
              <a:rPr lang="zh-CN" altLang="en-US" sz="2400" dirty="0" smtClean="0"/>
              <a:t>设题</a:t>
            </a:r>
            <a:r>
              <a:rPr lang="en-US" altLang="zh-CN" sz="2400" dirty="0" smtClean="0"/>
              <a:t>4</a:t>
            </a:r>
            <a:r>
              <a:rPr lang="zh-CN" altLang="en-US" sz="2400" dirty="0" smtClean="0"/>
              <a:t>个；</a:t>
            </a:r>
            <a:r>
              <a:rPr lang="en-US" altLang="zh-CN" sz="2400" dirty="0"/>
              <a:t> </a:t>
            </a:r>
            <a:r>
              <a:rPr lang="en-US" altLang="zh-CN" sz="2400" dirty="0" smtClean="0"/>
              <a:t>Text 10</a:t>
            </a:r>
            <a:r>
              <a:rPr lang="zh-CN" altLang="en-US" sz="2400" dirty="0"/>
              <a:t>设</a:t>
            </a:r>
            <a:r>
              <a:rPr lang="zh-CN" altLang="en-US" sz="2400" dirty="0" smtClean="0"/>
              <a:t>题</a:t>
            </a:r>
            <a:r>
              <a:rPr lang="en-US" altLang="zh-CN" sz="2400" dirty="0" smtClean="0"/>
              <a:t>3</a:t>
            </a:r>
            <a:r>
              <a:rPr lang="zh-CN" altLang="en-US" sz="2400" dirty="0" smtClean="0"/>
              <a:t>个；话题：失业、父母与子女的关系、同事辞职</a:t>
            </a:r>
            <a:endParaRPr lang="en-US" altLang="zh-CN" sz="2400" dirty="0" smtClean="0"/>
          </a:p>
        </p:txBody>
      </p:sp>
    </p:spTree>
    <p:extLst>
      <p:ext uri="{BB962C8B-B14F-4D97-AF65-F5344CB8AC3E}">
        <p14:creationId xmlns:p14="http://schemas.microsoft.com/office/powerpoint/2010/main" val="230497984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8" name="标题 2"/>
          <p:cNvSpPr txBox="1">
            <a:spLocks/>
          </p:cNvSpPr>
          <p:nvPr/>
        </p:nvSpPr>
        <p:spPr>
          <a:xfrm>
            <a:off x="809624" y="404664"/>
            <a:ext cx="10868025" cy="562168"/>
          </a:xfrm>
          <a:prstGeom prst="rect">
            <a:avLst/>
          </a:prstGeom>
        </p:spPr>
        <p:txBody>
          <a:bodyPr vert="horz" lIns="91440" tIns="45720" rIns="91440" bIns="45720" rtlCol="0" anchor="ctr">
            <a:normAutofit/>
          </a:bodyPr>
          <a:lst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stStyle>
          <a:p>
            <a:r>
              <a:rPr lang="en-US" altLang="zh-CN" dirty="0" smtClean="0"/>
              <a:t>  </a:t>
            </a:r>
            <a:r>
              <a:rPr lang="zh-CN" altLang="en-US" dirty="0" smtClean="0"/>
              <a:t>英语基础知识回顾</a:t>
            </a:r>
            <a:r>
              <a:rPr lang="en-US" altLang="zh-CN" dirty="0" smtClean="0"/>
              <a:t>(4)</a:t>
            </a:r>
            <a:endParaRPr lang="zh-CN" altLang="en-US" dirty="0"/>
          </a:p>
        </p:txBody>
      </p:sp>
      <p:sp>
        <p:nvSpPr>
          <p:cNvPr id="3" name="TextBox 2"/>
          <p:cNvSpPr txBox="1"/>
          <p:nvPr/>
        </p:nvSpPr>
        <p:spPr>
          <a:xfrm>
            <a:off x="777594" y="1280926"/>
            <a:ext cx="10686976" cy="4524315"/>
          </a:xfrm>
          <a:prstGeom prst="rect">
            <a:avLst/>
          </a:prstGeom>
          <a:noFill/>
        </p:spPr>
        <p:txBody>
          <a:bodyPr wrap="square" rtlCol="0">
            <a:spAutoFit/>
          </a:bodyPr>
          <a:lstStyle/>
          <a:p>
            <a:r>
              <a:rPr lang="zh-CN" altLang="zh-CN" sz="2400" b="1" dirty="0">
                <a:latin typeface="黑体" panose="02010609060101010101" pitchFamily="49" charset="-122"/>
                <a:ea typeface="黑体" panose="02010609060101010101" pitchFamily="49" charset="-122"/>
              </a:rPr>
              <a:t>附录</a:t>
            </a:r>
            <a:r>
              <a:rPr lang="en-US" altLang="zh-CN" sz="2400" b="1" dirty="0">
                <a:latin typeface="黑体" panose="02010609060101010101" pitchFamily="49" charset="-122"/>
                <a:ea typeface="黑体" panose="02010609060101010101" pitchFamily="49" charset="-122"/>
              </a:rPr>
              <a:t>2</a:t>
            </a:r>
            <a:r>
              <a:rPr lang="zh-CN" altLang="zh-CN" sz="2400" b="1" dirty="0">
                <a:latin typeface="黑体" panose="02010609060101010101" pitchFamily="49" charset="-122"/>
                <a:ea typeface="黑体" panose="02010609060101010101" pitchFamily="49" charset="-122"/>
              </a:rPr>
              <a:t>　语法项目表</a:t>
            </a:r>
          </a:p>
          <a:p>
            <a:r>
              <a:rPr lang="en-US" altLang="zh-CN" sz="2400" dirty="0">
                <a:latin typeface="黑体" panose="02010609060101010101" pitchFamily="49" charset="-122"/>
                <a:ea typeface="黑体" panose="02010609060101010101" pitchFamily="49" charset="-122"/>
              </a:rPr>
              <a:t>16. </a:t>
            </a:r>
            <a:r>
              <a:rPr lang="zh-CN" altLang="zh-CN" sz="2400" dirty="0">
                <a:latin typeface="黑体" panose="02010609060101010101" pitchFamily="49" charset="-122"/>
                <a:ea typeface="黑体" panose="02010609060101010101" pitchFamily="49" charset="-122"/>
              </a:rPr>
              <a:t>简单句的基本句型</a:t>
            </a:r>
          </a:p>
          <a:p>
            <a:r>
              <a:rPr lang="en-US" altLang="zh-CN" sz="2400" dirty="0">
                <a:latin typeface="黑体" panose="02010609060101010101" pitchFamily="49" charset="-122"/>
                <a:ea typeface="黑体" panose="02010609060101010101" pitchFamily="49" charset="-122"/>
              </a:rPr>
              <a:t>17. </a:t>
            </a:r>
            <a:r>
              <a:rPr lang="zh-CN" altLang="zh-CN" sz="2400" dirty="0">
                <a:latin typeface="黑体" panose="02010609060101010101" pitchFamily="49" charset="-122"/>
                <a:ea typeface="黑体" panose="02010609060101010101" pitchFamily="49" charset="-122"/>
              </a:rPr>
              <a:t>主谓一致</a:t>
            </a:r>
          </a:p>
          <a:p>
            <a:r>
              <a:rPr lang="en-US" altLang="zh-CN" sz="2400" dirty="0">
                <a:latin typeface="黑体" panose="02010609060101010101" pitchFamily="49" charset="-122"/>
                <a:ea typeface="黑体" panose="02010609060101010101" pitchFamily="49" charset="-122"/>
              </a:rPr>
              <a:t>18. </a:t>
            </a:r>
            <a:r>
              <a:rPr lang="zh-CN" altLang="zh-CN" sz="2400" dirty="0">
                <a:latin typeface="黑体" panose="02010609060101010101" pitchFamily="49" charset="-122"/>
                <a:ea typeface="黑体" panose="02010609060101010101" pitchFamily="49" charset="-122"/>
              </a:rPr>
              <a:t>并列复合句</a:t>
            </a:r>
          </a:p>
          <a:p>
            <a:r>
              <a:rPr lang="en-US" altLang="zh-CN" sz="2400" dirty="0">
                <a:latin typeface="黑体" panose="02010609060101010101" pitchFamily="49" charset="-122"/>
                <a:ea typeface="黑体" panose="02010609060101010101" pitchFamily="49" charset="-122"/>
              </a:rPr>
              <a:t>19. </a:t>
            </a:r>
            <a:r>
              <a:rPr lang="zh-CN" altLang="zh-CN" sz="2400" dirty="0">
                <a:latin typeface="黑体" panose="02010609060101010101" pitchFamily="49" charset="-122"/>
                <a:ea typeface="黑体" panose="02010609060101010101" pitchFamily="49" charset="-122"/>
              </a:rPr>
              <a:t>主从复合句</a:t>
            </a:r>
          </a:p>
          <a:p>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宾语从句</a:t>
            </a:r>
          </a:p>
          <a:p>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状语从句</a:t>
            </a:r>
          </a:p>
          <a:p>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定语从句</a:t>
            </a:r>
          </a:p>
          <a:p>
            <a:r>
              <a:rPr lang="en-US" altLang="zh-CN" sz="2400" dirty="0">
                <a:latin typeface="黑体" panose="02010609060101010101" pitchFamily="49" charset="-122"/>
                <a:ea typeface="黑体" panose="02010609060101010101" pitchFamily="49" charset="-122"/>
              </a:rPr>
              <a:t>(4) </a:t>
            </a:r>
            <a:r>
              <a:rPr lang="zh-CN" altLang="zh-CN" sz="2400" dirty="0">
                <a:latin typeface="黑体" panose="02010609060101010101" pitchFamily="49" charset="-122"/>
                <a:ea typeface="黑体" panose="02010609060101010101" pitchFamily="49" charset="-122"/>
              </a:rPr>
              <a:t>主语从句</a:t>
            </a:r>
          </a:p>
          <a:p>
            <a:r>
              <a:rPr lang="en-US" altLang="zh-CN" sz="2400" dirty="0">
                <a:latin typeface="黑体" panose="02010609060101010101" pitchFamily="49" charset="-122"/>
                <a:ea typeface="黑体" panose="02010609060101010101" pitchFamily="49" charset="-122"/>
              </a:rPr>
              <a:t>(5) </a:t>
            </a:r>
            <a:r>
              <a:rPr lang="zh-CN" altLang="zh-CN" sz="2400" dirty="0">
                <a:latin typeface="黑体" panose="02010609060101010101" pitchFamily="49" charset="-122"/>
                <a:ea typeface="黑体" panose="02010609060101010101" pitchFamily="49" charset="-122"/>
              </a:rPr>
              <a:t>表语从句</a:t>
            </a:r>
          </a:p>
          <a:p>
            <a:endParaRPr lang="en-US" altLang="zh-CN" sz="2400" dirty="0" smtClean="0">
              <a:latin typeface="黑体" panose="02010609060101010101" pitchFamily="49" charset="-122"/>
              <a:ea typeface="黑体" panose="02010609060101010101" pitchFamily="49" charset="-122"/>
            </a:endParaRPr>
          </a:p>
          <a:p>
            <a:endParaRPr lang="zh-CN" altLang="en-US" sz="2400" dirty="0"/>
          </a:p>
        </p:txBody>
      </p:sp>
      <p:sp>
        <p:nvSpPr>
          <p:cNvPr id="11" name="矩形 10"/>
          <p:cNvSpPr/>
          <p:nvPr/>
        </p:nvSpPr>
        <p:spPr>
          <a:xfrm>
            <a:off x="3647728" y="2032484"/>
            <a:ext cx="338554" cy="461665"/>
          </a:xfrm>
          <a:prstGeom prst="rect">
            <a:avLst/>
          </a:prstGeom>
        </p:spPr>
        <p:txBody>
          <a:bodyPr wrap="none">
            <a:spAutoFit/>
          </a:bodyPr>
          <a:lstStyle/>
          <a:p>
            <a:r>
              <a:rPr lang="en-US" altLang="zh-CN" sz="2400" b="1" dirty="0" smtClean="0"/>
              <a:t>√</a:t>
            </a:r>
            <a:endParaRPr lang="zh-CN" altLang="en-US" sz="2400" dirty="0"/>
          </a:p>
        </p:txBody>
      </p:sp>
      <p:cxnSp>
        <p:nvCxnSpPr>
          <p:cNvPr id="19" name="直接连接符 18"/>
          <p:cNvCxnSpPr/>
          <p:nvPr/>
        </p:nvCxnSpPr>
        <p:spPr>
          <a:xfrm>
            <a:off x="5375920" y="966832"/>
            <a:ext cx="0" cy="58911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09836" y="966832"/>
            <a:ext cx="4191360" cy="2308324"/>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20. </a:t>
            </a:r>
            <a:r>
              <a:rPr lang="zh-CN" altLang="zh-CN" sz="2400" dirty="0">
                <a:latin typeface="黑体" panose="02010609060101010101" pitchFamily="49" charset="-122"/>
                <a:ea typeface="黑体" panose="02010609060101010101" pitchFamily="49" charset="-122"/>
              </a:rPr>
              <a:t>间接引语</a:t>
            </a:r>
          </a:p>
          <a:p>
            <a:r>
              <a:rPr lang="en-US" altLang="zh-CN" sz="2400" dirty="0">
                <a:latin typeface="黑体" panose="02010609060101010101" pitchFamily="49" charset="-122"/>
                <a:ea typeface="黑体" panose="02010609060101010101" pitchFamily="49" charset="-122"/>
              </a:rPr>
              <a:t>21. </a:t>
            </a:r>
            <a:r>
              <a:rPr lang="zh-CN" altLang="zh-CN" sz="2400" dirty="0">
                <a:latin typeface="黑体" panose="02010609060101010101" pitchFamily="49" charset="-122"/>
                <a:ea typeface="黑体" panose="02010609060101010101" pitchFamily="49" charset="-122"/>
              </a:rPr>
              <a:t>省略</a:t>
            </a:r>
          </a:p>
          <a:p>
            <a:r>
              <a:rPr lang="en-US" altLang="zh-CN" sz="2400" dirty="0">
                <a:latin typeface="黑体" panose="02010609060101010101" pitchFamily="49" charset="-122"/>
                <a:ea typeface="黑体" panose="02010609060101010101" pitchFamily="49" charset="-122"/>
              </a:rPr>
              <a:t>22. </a:t>
            </a:r>
            <a:r>
              <a:rPr lang="zh-CN" altLang="zh-CN" sz="2400" dirty="0">
                <a:latin typeface="黑体" panose="02010609060101010101" pitchFamily="49" charset="-122"/>
                <a:ea typeface="黑体" panose="02010609060101010101" pitchFamily="49" charset="-122"/>
              </a:rPr>
              <a:t>倒装</a:t>
            </a:r>
          </a:p>
          <a:p>
            <a:r>
              <a:rPr lang="en-US" altLang="zh-CN" sz="2400" dirty="0">
                <a:latin typeface="黑体" panose="02010609060101010101" pitchFamily="49" charset="-122"/>
                <a:ea typeface="黑体" panose="02010609060101010101" pitchFamily="49" charset="-122"/>
              </a:rPr>
              <a:t>23. </a:t>
            </a:r>
            <a:r>
              <a:rPr lang="zh-CN" altLang="zh-CN" sz="2400" dirty="0">
                <a:latin typeface="黑体" panose="02010609060101010101" pitchFamily="49" charset="-122"/>
                <a:ea typeface="黑体" panose="02010609060101010101" pitchFamily="49" charset="-122"/>
              </a:rPr>
              <a:t>强调</a:t>
            </a:r>
          </a:p>
          <a:p>
            <a:r>
              <a:rPr lang="en-US" altLang="zh-CN" sz="2400" dirty="0">
                <a:latin typeface="黑体" panose="02010609060101010101" pitchFamily="49" charset="-122"/>
                <a:ea typeface="黑体" panose="02010609060101010101" pitchFamily="49" charset="-122"/>
              </a:rPr>
              <a:t>24. </a:t>
            </a:r>
            <a:r>
              <a:rPr lang="zh-CN" altLang="zh-CN" sz="2400" dirty="0">
                <a:latin typeface="黑体" panose="02010609060101010101" pitchFamily="49" charset="-122"/>
                <a:ea typeface="黑体" panose="02010609060101010101" pitchFamily="49" charset="-122"/>
              </a:rPr>
              <a:t>虚拟语气</a:t>
            </a:r>
          </a:p>
          <a:p>
            <a:endParaRPr lang="zh-CN" altLang="en-US" sz="2400" dirty="0"/>
          </a:p>
        </p:txBody>
      </p:sp>
      <p:sp>
        <p:nvSpPr>
          <p:cNvPr id="21" name="矩形 20"/>
          <p:cNvSpPr/>
          <p:nvPr/>
        </p:nvSpPr>
        <p:spPr>
          <a:xfrm>
            <a:off x="8179314" y="984490"/>
            <a:ext cx="338554" cy="461665"/>
          </a:xfrm>
          <a:prstGeom prst="rect">
            <a:avLst/>
          </a:prstGeom>
        </p:spPr>
        <p:txBody>
          <a:bodyPr wrap="none">
            <a:spAutoFit/>
          </a:bodyPr>
          <a:lstStyle/>
          <a:p>
            <a:r>
              <a:rPr lang="en-US" altLang="zh-CN" sz="2400" b="1" dirty="0"/>
              <a:t>√</a:t>
            </a:r>
            <a:endParaRPr lang="zh-CN" altLang="en-US" sz="2400" dirty="0"/>
          </a:p>
        </p:txBody>
      </p:sp>
      <p:sp>
        <p:nvSpPr>
          <p:cNvPr id="22" name="矩形 21"/>
          <p:cNvSpPr/>
          <p:nvPr/>
        </p:nvSpPr>
        <p:spPr>
          <a:xfrm>
            <a:off x="8197280" y="1280926"/>
            <a:ext cx="338554" cy="461665"/>
          </a:xfrm>
          <a:prstGeom prst="rect">
            <a:avLst/>
          </a:prstGeom>
        </p:spPr>
        <p:txBody>
          <a:bodyPr wrap="none">
            <a:spAutoFit/>
          </a:bodyPr>
          <a:lstStyle/>
          <a:p>
            <a:r>
              <a:rPr lang="en-US" altLang="zh-CN" sz="2400" b="1" dirty="0"/>
              <a:t>√</a:t>
            </a:r>
            <a:endParaRPr lang="zh-CN" altLang="en-US" sz="2400" dirty="0"/>
          </a:p>
        </p:txBody>
      </p:sp>
      <p:sp>
        <p:nvSpPr>
          <p:cNvPr id="12" name="矩形 11"/>
          <p:cNvSpPr/>
          <p:nvPr/>
        </p:nvSpPr>
        <p:spPr>
          <a:xfrm>
            <a:off x="3647728" y="2348880"/>
            <a:ext cx="338554" cy="461665"/>
          </a:xfrm>
          <a:prstGeom prst="rect">
            <a:avLst/>
          </a:prstGeom>
        </p:spPr>
        <p:txBody>
          <a:bodyPr wrap="none">
            <a:spAutoFit/>
          </a:bodyPr>
          <a:lstStyle/>
          <a:p>
            <a:r>
              <a:rPr lang="en-US" altLang="zh-CN" sz="2400" b="1" dirty="0"/>
              <a:t>√</a:t>
            </a:r>
            <a:endParaRPr lang="zh-CN" altLang="en-US" sz="2400" dirty="0"/>
          </a:p>
        </p:txBody>
      </p:sp>
      <p:sp>
        <p:nvSpPr>
          <p:cNvPr id="13" name="矩形 12"/>
          <p:cNvSpPr/>
          <p:nvPr/>
        </p:nvSpPr>
        <p:spPr>
          <a:xfrm>
            <a:off x="3647728" y="2702509"/>
            <a:ext cx="338554" cy="461665"/>
          </a:xfrm>
          <a:prstGeom prst="rect">
            <a:avLst/>
          </a:prstGeom>
        </p:spPr>
        <p:txBody>
          <a:bodyPr wrap="none">
            <a:spAutoFit/>
          </a:bodyPr>
          <a:lstStyle/>
          <a:p>
            <a:r>
              <a:rPr lang="en-US" altLang="zh-CN" sz="2400" b="1" dirty="0"/>
              <a:t>√</a:t>
            </a:r>
            <a:endParaRPr lang="zh-CN" altLang="en-US" sz="2400" dirty="0"/>
          </a:p>
        </p:txBody>
      </p:sp>
      <p:sp>
        <p:nvSpPr>
          <p:cNvPr id="14" name="矩形 13"/>
          <p:cNvSpPr/>
          <p:nvPr/>
        </p:nvSpPr>
        <p:spPr>
          <a:xfrm>
            <a:off x="8197280" y="1645719"/>
            <a:ext cx="338554" cy="461665"/>
          </a:xfrm>
          <a:prstGeom prst="rect">
            <a:avLst/>
          </a:prstGeom>
        </p:spPr>
        <p:txBody>
          <a:bodyPr wrap="none">
            <a:spAutoFit/>
          </a:bodyPr>
          <a:lstStyle/>
          <a:p>
            <a:r>
              <a:rPr lang="en-US" altLang="zh-CN" sz="2400" b="1" dirty="0"/>
              <a:t>√</a:t>
            </a:r>
            <a:endParaRPr lang="zh-CN" altLang="en-US" sz="2400" dirty="0"/>
          </a:p>
        </p:txBody>
      </p:sp>
      <p:sp>
        <p:nvSpPr>
          <p:cNvPr id="15" name="矩形 14"/>
          <p:cNvSpPr/>
          <p:nvPr/>
        </p:nvSpPr>
        <p:spPr>
          <a:xfrm>
            <a:off x="8197280" y="2032483"/>
            <a:ext cx="338554" cy="461665"/>
          </a:xfrm>
          <a:prstGeom prst="rect">
            <a:avLst/>
          </a:prstGeom>
        </p:spPr>
        <p:txBody>
          <a:bodyPr wrap="none">
            <a:spAutoFit/>
          </a:bodyPr>
          <a:lstStyle/>
          <a:p>
            <a:r>
              <a:rPr lang="en-US" altLang="zh-CN" sz="2400" b="1" dirty="0"/>
              <a:t>√</a:t>
            </a:r>
            <a:endParaRPr lang="zh-CN" altLang="en-US" sz="2400" dirty="0"/>
          </a:p>
        </p:txBody>
      </p:sp>
      <p:sp>
        <p:nvSpPr>
          <p:cNvPr id="16" name="矩形 15"/>
          <p:cNvSpPr/>
          <p:nvPr/>
        </p:nvSpPr>
        <p:spPr>
          <a:xfrm>
            <a:off x="8197280" y="2408711"/>
            <a:ext cx="338554" cy="461665"/>
          </a:xfrm>
          <a:prstGeom prst="rect">
            <a:avLst/>
          </a:prstGeom>
        </p:spPr>
        <p:txBody>
          <a:bodyPr wrap="none">
            <a:spAutoFit/>
          </a:bodyPr>
          <a:lstStyle/>
          <a:p>
            <a:r>
              <a:rPr lang="en-US" altLang="zh-CN" sz="2400" b="1" dirty="0"/>
              <a:t>√</a:t>
            </a:r>
            <a:endParaRPr lang="zh-CN" altLang="en-US" sz="2400" dirty="0"/>
          </a:p>
        </p:txBody>
      </p:sp>
    </p:spTree>
    <p:extLst>
      <p:ext uri="{BB962C8B-B14F-4D97-AF65-F5344CB8AC3E}">
        <p14:creationId xmlns:p14="http://schemas.microsoft.com/office/powerpoint/2010/main" val="356351174"/>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4" name="左大括号 3"/>
          <p:cNvSpPr/>
          <p:nvPr/>
        </p:nvSpPr>
        <p:spPr>
          <a:xfrm>
            <a:off x="3312949" y="1556792"/>
            <a:ext cx="360040" cy="1404156"/>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3942529" y="1308788"/>
            <a:ext cx="5702842" cy="830997"/>
          </a:xfrm>
          <a:prstGeom prst="rect">
            <a:avLst/>
          </a:prstGeom>
          <a:noFill/>
          <a:ln w="19050">
            <a:solidFill>
              <a:schemeClr val="tx1"/>
            </a:solidFill>
          </a:ln>
        </p:spPr>
        <p:txBody>
          <a:bodyPr wrap="square" rtlCol="0">
            <a:spAutoFit/>
          </a:bodyPr>
          <a:lstStyle/>
          <a:p>
            <a:r>
              <a:rPr lang="zh-CN" altLang="zh-CN" sz="2400" b="1" dirty="0">
                <a:latin typeface="黑体" panose="02010609060101010101" pitchFamily="49" charset="-122"/>
                <a:ea typeface="黑体" panose="02010609060101010101" pitchFamily="49" charset="-122"/>
              </a:rPr>
              <a:t>第一节完形填空（共</a:t>
            </a:r>
            <a:r>
              <a:rPr lang="en-US" altLang="zh-CN" sz="2400" b="1" dirty="0">
                <a:latin typeface="黑体" panose="02010609060101010101" pitchFamily="49" charset="-122"/>
                <a:ea typeface="黑体" panose="02010609060101010101" pitchFamily="49" charset="-122"/>
              </a:rPr>
              <a:t>20</a:t>
            </a:r>
            <a:r>
              <a:rPr lang="zh-CN" altLang="zh-CN" sz="2400" b="1" dirty="0">
                <a:latin typeface="黑体" panose="02010609060101010101" pitchFamily="49" charset="-122"/>
                <a:ea typeface="黑体" panose="02010609060101010101" pitchFamily="49" charset="-122"/>
              </a:rPr>
              <a:t>小题；每小题</a:t>
            </a:r>
            <a:r>
              <a:rPr lang="en-US" altLang="zh-CN" sz="2400" b="1" dirty="0">
                <a:latin typeface="黑体" panose="02010609060101010101" pitchFamily="49" charset="-122"/>
                <a:ea typeface="黑体" panose="02010609060101010101" pitchFamily="49" charset="-122"/>
              </a:rPr>
              <a:t>1.5</a:t>
            </a:r>
            <a:r>
              <a:rPr lang="zh-CN" altLang="zh-CN" sz="2400" b="1" dirty="0">
                <a:latin typeface="黑体" panose="02010609060101010101" pitchFamily="49" charset="-122"/>
                <a:ea typeface="黑体" panose="02010609060101010101" pitchFamily="49" charset="-122"/>
              </a:rPr>
              <a:t>分，满分</a:t>
            </a:r>
            <a:r>
              <a:rPr lang="en-US" altLang="zh-CN" sz="2400" b="1" dirty="0">
                <a:latin typeface="黑体" panose="02010609060101010101" pitchFamily="49" charset="-122"/>
                <a:ea typeface="黑体" panose="02010609060101010101" pitchFamily="49" charset="-122"/>
              </a:rPr>
              <a:t>30</a:t>
            </a:r>
            <a:r>
              <a:rPr lang="zh-CN" altLang="zh-CN" sz="2400" b="1" dirty="0">
                <a:latin typeface="黑体" panose="02010609060101010101" pitchFamily="49" charset="-122"/>
                <a:ea typeface="黑体" panose="02010609060101010101" pitchFamily="49" charset="-122"/>
              </a:rPr>
              <a:t>分）</a:t>
            </a:r>
          </a:p>
        </p:txBody>
      </p:sp>
      <p:sp>
        <p:nvSpPr>
          <p:cNvPr id="9" name="TextBox 8"/>
          <p:cNvSpPr txBox="1"/>
          <p:nvPr/>
        </p:nvSpPr>
        <p:spPr>
          <a:xfrm>
            <a:off x="3942529" y="2425185"/>
            <a:ext cx="5702842" cy="830997"/>
          </a:xfrm>
          <a:prstGeom prst="rect">
            <a:avLst/>
          </a:prstGeom>
          <a:noFill/>
          <a:ln w="19050">
            <a:solidFill>
              <a:schemeClr val="tx1"/>
            </a:solidFill>
          </a:ln>
        </p:spPr>
        <p:txBody>
          <a:bodyPr wrap="square" rtlCol="0">
            <a:spAutoFit/>
          </a:bodyPr>
          <a:lstStyle/>
          <a:p>
            <a:r>
              <a:rPr lang="zh-CN" altLang="zh-CN" sz="2400" b="1" dirty="0" smtClean="0">
                <a:latin typeface="黑体" panose="02010609060101010101" pitchFamily="49" charset="-122"/>
                <a:ea typeface="黑体" panose="02010609060101010101" pitchFamily="49" charset="-122"/>
              </a:rPr>
              <a:t>第</a:t>
            </a:r>
            <a:r>
              <a:rPr lang="zh-CN" altLang="en-US" sz="2400" b="1" dirty="0">
                <a:latin typeface="黑体" panose="02010609060101010101" pitchFamily="49" charset="-122"/>
                <a:ea typeface="黑体" panose="02010609060101010101" pitchFamily="49" charset="-122"/>
              </a:rPr>
              <a:t>二</a:t>
            </a:r>
            <a:r>
              <a:rPr lang="zh-CN" altLang="zh-CN" sz="2400" b="1" dirty="0" smtClean="0">
                <a:latin typeface="黑体" panose="02010609060101010101" pitchFamily="49" charset="-122"/>
                <a:ea typeface="黑体" panose="02010609060101010101" pitchFamily="49" charset="-122"/>
              </a:rPr>
              <a:t>节</a:t>
            </a:r>
            <a:r>
              <a:rPr lang="zh-CN" altLang="en-US" sz="2400" b="1" dirty="0" smtClean="0">
                <a:latin typeface="黑体" panose="02010609060101010101" pitchFamily="49" charset="-122"/>
                <a:ea typeface="黑体" panose="02010609060101010101" pitchFamily="49" charset="-122"/>
              </a:rPr>
              <a:t>语法</a:t>
            </a:r>
            <a:r>
              <a:rPr lang="zh-CN" altLang="zh-CN" sz="2400" b="1" dirty="0" smtClean="0">
                <a:latin typeface="黑体" panose="02010609060101010101" pitchFamily="49" charset="-122"/>
                <a:ea typeface="黑体" panose="02010609060101010101" pitchFamily="49" charset="-122"/>
              </a:rPr>
              <a:t>填空</a:t>
            </a:r>
            <a:r>
              <a:rPr lang="zh-CN" altLang="zh-CN" sz="2400" b="1" dirty="0">
                <a:latin typeface="黑体" panose="02010609060101010101" pitchFamily="49" charset="-122"/>
                <a:ea typeface="黑体" panose="02010609060101010101" pitchFamily="49" charset="-122"/>
              </a:rPr>
              <a:t>（</a:t>
            </a:r>
            <a:r>
              <a:rPr lang="zh-CN" altLang="zh-CN" sz="2400" b="1" dirty="0" smtClean="0">
                <a:latin typeface="黑体" panose="02010609060101010101" pitchFamily="49" charset="-122"/>
                <a:ea typeface="黑体" panose="02010609060101010101" pitchFamily="49" charset="-122"/>
              </a:rPr>
              <a:t>共</a:t>
            </a:r>
            <a:r>
              <a:rPr lang="en-US" altLang="zh-CN" sz="2400" b="1" dirty="0">
                <a:latin typeface="黑体" panose="02010609060101010101" pitchFamily="49" charset="-122"/>
                <a:ea typeface="黑体" panose="02010609060101010101" pitchFamily="49" charset="-122"/>
              </a:rPr>
              <a:t>1</a:t>
            </a:r>
            <a:r>
              <a:rPr lang="en-US" altLang="zh-CN" sz="2400" b="1" dirty="0" smtClean="0">
                <a:latin typeface="黑体" panose="02010609060101010101" pitchFamily="49" charset="-122"/>
                <a:ea typeface="黑体" panose="02010609060101010101" pitchFamily="49" charset="-122"/>
              </a:rPr>
              <a:t>0</a:t>
            </a:r>
            <a:r>
              <a:rPr lang="zh-CN" altLang="zh-CN" sz="2400" b="1" dirty="0">
                <a:latin typeface="黑体" panose="02010609060101010101" pitchFamily="49" charset="-122"/>
                <a:ea typeface="黑体" panose="02010609060101010101" pitchFamily="49" charset="-122"/>
              </a:rPr>
              <a:t>小题；每小题</a:t>
            </a:r>
            <a:r>
              <a:rPr lang="en-US" altLang="zh-CN" sz="2400" b="1" dirty="0">
                <a:latin typeface="黑体" panose="02010609060101010101" pitchFamily="49" charset="-122"/>
                <a:ea typeface="黑体" panose="02010609060101010101" pitchFamily="49" charset="-122"/>
              </a:rPr>
              <a:t>1.5</a:t>
            </a:r>
            <a:r>
              <a:rPr lang="zh-CN" altLang="zh-CN" sz="2400" b="1" dirty="0">
                <a:latin typeface="黑体" panose="02010609060101010101" pitchFamily="49" charset="-122"/>
                <a:ea typeface="黑体" panose="02010609060101010101" pitchFamily="49" charset="-122"/>
              </a:rPr>
              <a:t>分，</a:t>
            </a:r>
            <a:r>
              <a:rPr lang="zh-CN" altLang="zh-CN" sz="2400" b="1" dirty="0" smtClean="0">
                <a:latin typeface="黑体" panose="02010609060101010101" pitchFamily="49" charset="-122"/>
                <a:ea typeface="黑体" panose="02010609060101010101" pitchFamily="49" charset="-122"/>
              </a:rPr>
              <a:t>满分</a:t>
            </a:r>
            <a:r>
              <a:rPr lang="en-US" altLang="zh-CN" sz="2400" b="1" dirty="0" smtClean="0">
                <a:latin typeface="黑体" panose="02010609060101010101" pitchFamily="49" charset="-122"/>
                <a:ea typeface="黑体" panose="02010609060101010101" pitchFamily="49" charset="-122"/>
              </a:rPr>
              <a:t>15</a:t>
            </a:r>
            <a:r>
              <a:rPr lang="zh-CN" altLang="zh-CN" sz="2400" b="1" dirty="0" smtClean="0">
                <a:latin typeface="黑体" panose="02010609060101010101" pitchFamily="49" charset="-122"/>
                <a:ea typeface="黑体" panose="02010609060101010101" pitchFamily="49" charset="-122"/>
              </a:rPr>
              <a:t>分</a:t>
            </a:r>
            <a:r>
              <a:rPr lang="zh-CN" altLang="zh-CN" sz="2400" b="1" dirty="0">
                <a:latin typeface="黑体" panose="02010609060101010101" pitchFamily="49" charset="-122"/>
                <a:ea typeface="黑体" panose="02010609060101010101" pitchFamily="49" charset="-122"/>
              </a:rPr>
              <a:t>）</a:t>
            </a:r>
          </a:p>
        </p:txBody>
      </p:sp>
      <p:sp>
        <p:nvSpPr>
          <p:cNvPr id="10" name="TextBox 9"/>
          <p:cNvSpPr txBox="1"/>
          <p:nvPr/>
        </p:nvSpPr>
        <p:spPr>
          <a:xfrm>
            <a:off x="653426" y="1724287"/>
            <a:ext cx="3469559" cy="1384995"/>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语言知识运用</a:t>
            </a:r>
            <a:endParaRPr lang="en-US" altLang="zh-CN" sz="2800" b="1" dirty="0" smtClean="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（满分</a:t>
            </a:r>
            <a:r>
              <a:rPr lang="en-US" altLang="zh-CN" sz="2800" b="1" dirty="0">
                <a:latin typeface="黑体" panose="02010609060101010101" pitchFamily="49" charset="-122"/>
                <a:ea typeface="黑体" panose="02010609060101010101" pitchFamily="49" charset="-122"/>
              </a:rPr>
              <a:t>45</a:t>
            </a:r>
            <a:r>
              <a:rPr lang="zh-CN" altLang="en-US" sz="2800" b="1" dirty="0">
                <a:latin typeface="黑体" panose="02010609060101010101" pitchFamily="49" charset="-122"/>
                <a:ea typeface="黑体" panose="02010609060101010101" pitchFamily="49" charset="-122"/>
              </a:rPr>
              <a:t>分）</a:t>
            </a:r>
          </a:p>
          <a:p>
            <a:endParaRPr lang="zh-CN" altLang="en-US" sz="2800" b="1" dirty="0">
              <a:latin typeface="黑体" panose="02010609060101010101" pitchFamily="49" charset="-122"/>
              <a:ea typeface="黑体" panose="02010609060101010101" pitchFamily="49" charset="-122"/>
            </a:endParaRPr>
          </a:p>
        </p:txBody>
      </p:sp>
      <p:sp>
        <p:nvSpPr>
          <p:cNvPr id="11" name="标题 2"/>
          <p:cNvSpPr txBox="1">
            <a:spLocks/>
          </p:cNvSpPr>
          <p:nvPr/>
        </p:nvSpPr>
        <p:spPr>
          <a:xfrm>
            <a:off x="809624" y="404664"/>
            <a:ext cx="10868025" cy="562168"/>
          </a:xfrm>
          <a:prstGeom prst="rect">
            <a:avLst/>
          </a:prstGeom>
        </p:spPr>
        <p:txBody>
          <a:bodyPr vert="horz" lIns="91440" tIns="45720" rIns="91440" bIns="45720" rtlCol="0" anchor="ctr">
            <a:normAutofit/>
          </a:bodyPr>
          <a:lstStyle>
            <a:lvl1pPr algn="l" defTabSz="913765"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stStyle>
          <a:p>
            <a:r>
              <a:rPr lang="zh-CN" altLang="en-US" dirty="0" smtClean="0"/>
              <a:t>英语知识运用试题分析</a:t>
            </a:r>
            <a:endParaRPr lang="zh-CN" altLang="en-US" dirty="0"/>
          </a:p>
        </p:txBody>
      </p:sp>
      <p:graphicFrame>
        <p:nvGraphicFramePr>
          <p:cNvPr id="19" name="内容占位符 18"/>
          <p:cNvGraphicFramePr>
            <a:graphicFrameLocks noGrp="1"/>
          </p:cNvGraphicFramePr>
          <p:nvPr>
            <p:ph idx="1"/>
            <p:extLst>
              <p:ext uri="{D42A27DB-BD31-4B8C-83A1-F6EECF244321}">
                <p14:modId xmlns:p14="http://schemas.microsoft.com/office/powerpoint/2010/main" val="3126170062"/>
              </p:ext>
            </p:extLst>
          </p:nvPr>
        </p:nvGraphicFramePr>
        <p:xfrm>
          <a:off x="861957" y="3429000"/>
          <a:ext cx="10763357" cy="3200400"/>
        </p:xfrm>
        <a:graphic>
          <a:graphicData uri="http://schemas.openxmlformats.org/drawingml/2006/table">
            <a:tbl>
              <a:tblPr/>
              <a:tblGrid>
                <a:gridCol w="1406405"/>
                <a:gridCol w="848151"/>
                <a:gridCol w="913393"/>
                <a:gridCol w="877216"/>
                <a:gridCol w="881171"/>
                <a:gridCol w="1234425"/>
                <a:gridCol w="918277"/>
                <a:gridCol w="881923"/>
                <a:gridCol w="864096"/>
                <a:gridCol w="936104"/>
                <a:gridCol w="1002196"/>
              </a:tblGrid>
              <a:tr h="432048">
                <a:tc>
                  <a:txBody>
                    <a:bodyPr/>
                    <a:lstStyle/>
                    <a:p>
                      <a:endParaRPr lang="en-US" altLang="zh-CN" sz="2400" b="1" dirty="0" smtClean="0">
                        <a:latin typeface="黑体" panose="02010609060101010101" pitchFamily="49" charset="-122"/>
                        <a:ea typeface="黑体" panose="02010609060101010101" pitchFamily="49" charset="-122"/>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词数</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文体</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名词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动词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形容词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副词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代词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2400" b="1" dirty="0" smtClean="0">
                          <a:latin typeface="黑体" panose="02010609060101010101" pitchFamily="49" charset="-122"/>
                          <a:ea typeface="黑体" panose="02010609060101010101" pitchFamily="49" charset="-122"/>
                        </a:rPr>
                        <a:t>连词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介词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冠词</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15988">
                <a:tc rowSpan="3">
                  <a:txBody>
                    <a:bodyPr/>
                    <a:lstStyle/>
                    <a:p>
                      <a:r>
                        <a:rPr lang="zh-CN" altLang="en-US" sz="2400" b="1" dirty="0" smtClean="0">
                          <a:latin typeface="黑体" panose="02010609060101010101" pitchFamily="49" charset="-122"/>
                          <a:ea typeface="黑体" panose="02010609060101010101" pitchFamily="49" charset="-122"/>
                        </a:rPr>
                        <a:t>完形填空</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记叙</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4</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9</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2</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2</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744">
                <a:tc vMerge="1">
                  <a:txBody>
                    <a:bodyPr/>
                    <a:lstStyle/>
                    <a:p>
                      <a:endParaRPr lang="zh-CN" altLang="en-US"/>
                    </a:p>
                  </a:txBody>
                  <a:tcPr/>
                </a:tc>
                <a:tc>
                  <a:txBody>
                    <a:bodyPr/>
                    <a:lstStyle/>
                    <a:p>
                      <a:r>
                        <a:rPr lang="en-US" altLang="zh-CN" sz="2400" b="1" dirty="0" smtClean="0">
                          <a:latin typeface="黑体" panose="02010609060101010101" pitchFamily="49" charset="-122"/>
                          <a:ea typeface="黑体" panose="02010609060101010101" pitchFamily="49" charset="-122"/>
                        </a:rPr>
                        <a:t>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2400" b="1" dirty="0" smtClean="0">
                          <a:latin typeface="黑体" panose="02010609060101010101" pitchFamily="49" charset="-122"/>
                          <a:ea typeface="黑体" panose="02010609060101010101" pitchFamily="49" charset="-122"/>
                        </a:rPr>
                        <a:t>记叙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4</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6</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5</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3</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2</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592">
                <a:tc vMerge="1">
                  <a:txBody>
                    <a:bodyPr/>
                    <a:lstStyle/>
                    <a:p>
                      <a:endParaRPr lang="zh-CN" altLang="en-US"/>
                    </a:p>
                  </a:txBody>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en-US" altLang="zh-CN" sz="2400" b="1" dirty="0" smtClean="0">
                          <a:latin typeface="黑体" panose="02010609060101010101" pitchFamily="49" charset="-122"/>
                          <a:ea typeface="黑体" panose="02010609060101010101" pitchFamily="49" charset="-122"/>
                        </a:rPr>
                        <a:t>275</a:t>
                      </a:r>
                      <a:endParaRPr lang="zh-CN" altLang="en-US" sz="24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2400" b="1" dirty="0" smtClean="0">
                          <a:latin typeface="黑体" panose="02010609060101010101" pitchFamily="49" charset="-122"/>
                          <a:ea typeface="黑体" panose="02010609060101010101" pitchFamily="49" charset="-122"/>
                        </a:rPr>
                        <a:t>记叙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6</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7</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3</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2</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086">
                <a:tc rowSpan="3">
                  <a:txBody>
                    <a:bodyPr/>
                    <a:lstStyle/>
                    <a:p>
                      <a:r>
                        <a:rPr lang="zh-CN" altLang="en-US" sz="2400" b="1" dirty="0" smtClean="0">
                          <a:latin typeface="黑体" panose="02010609060101010101" pitchFamily="49" charset="-122"/>
                          <a:ea typeface="黑体" panose="02010609060101010101" pitchFamily="49" charset="-122"/>
                        </a:rPr>
                        <a:t>语法填空</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altLang="zh-CN" sz="2400" b="1" dirty="0" smtClean="0">
                          <a:latin typeface="黑体" panose="02010609060101010101" pitchFamily="49" charset="-122"/>
                          <a:ea typeface="黑体" panose="02010609060101010101" pitchFamily="49" charset="-122"/>
                        </a:rPr>
                        <a:t>190</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记叙</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2</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3</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80">
                <a:tc vMerge="1">
                  <a:txBody>
                    <a:bodyPr/>
                    <a:lstStyle/>
                    <a:p>
                      <a:endParaRPr lang="zh-CN" altLang="en-US"/>
                    </a:p>
                  </a:txBody>
                  <a:tcPr/>
                </a:tc>
                <a:tc>
                  <a:txBody>
                    <a:bodyPr/>
                    <a:lstStyle/>
                    <a:p>
                      <a:r>
                        <a:rPr lang="en-US" altLang="zh-CN" sz="2400" b="1" dirty="0" smtClean="0">
                          <a:latin typeface="黑体" panose="02010609060101010101" pitchFamily="49" charset="-122"/>
                          <a:ea typeface="黑体" panose="02010609060101010101" pitchFamily="49" charset="-122"/>
                        </a:rPr>
                        <a:t>191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说明</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2</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3</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80">
                <a:tc vMerge="1">
                  <a:txBody>
                    <a:bodyPr/>
                    <a:lstStyle/>
                    <a:p>
                      <a:endParaRPr lang="zh-CN" altLang="en-US"/>
                    </a:p>
                  </a:txBody>
                  <a:tcPr/>
                </a:tc>
                <a:tc>
                  <a:txBody>
                    <a:bodyPr/>
                    <a:lstStyle/>
                    <a:p>
                      <a:r>
                        <a:rPr lang="en-US" altLang="zh-CN" sz="2400" b="1" dirty="0" smtClean="0">
                          <a:latin typeface="黑体" panose="02010609060101010101" pitchFamily="49" charset="-122"/>
                          <a:ea typeface="黑体" panose="02010609060101010101" pitchFamily="49" charset="-122"/>
                        </a:rPr>
                        <a:t>195</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latin typeface="黑体" panose="02010609060101010101" pitchFamily="49" charset="-122"/>
                          <a:ea typeface="黑体" panose="02010609060101010101" pitchFamily="49" charset="-122"/>
                        </a:rPr>
                        <a:t>说明</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4</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3</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latin typeface="黑体" panose="02010609060101010101" pitchFamily="49" charset="-122"/>
                          <a:ea typeface="黑体" panose="02010609060101010101" pitchFamily="49" charset="-122"/>
                        </a:rPr>
                        <a:t>1</a:t>
                      </a:r>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400" b="1"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5128281"/>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命题思路八</a:t>
            </a:r>
            <a:r>
              <a:rPr lang="en-US" altLang="zh-CN" dirty="0" smtClean="0"/>
              <a:t>】</a:t>
            </a:r>
            <a:r>
              <a:rPr lang="zh-CN" altLang="en-US" dirty="0" smtClean="0"/>
              <a:t>重视技能 侧重阅读（</a:t>
            </a:r>
            <a:r>
              <a:rPr lang="en-US" altLang="zh-CN" dirty="0"/>
              <a:t>1</a:t>
            </a:r>
            <a:r>
              <a:rPr lang="zh-CN" altLang="en-US" dirty="0"/>
              <a:t>）</a:t>
            </a:r>
          </a:p>
        </p:txBody>
      </p:sp>
      <p:sp>
        <p:nvSpPr>
          <p:cNvPr id="3" name="内容占位符 2"/>
          <p:cNvSpPr>
            <a:spLocks noGrp="1"/>
          </p:cNvSpPr>
          <p:nvPr>
            <p:ph idx="1"/>
          </p:nvPr>
        </p:nvSpPr>
        <p:spPr/>
        <p:txBody>
          <a:bodyPr>
            <a:normAutofit/>
          </a:bodyPr>
          <a:lstStyle/>
          <a:p>
            <a:pPr>
              <a:buNone/>
            </a:pPr>
            <a:r>
              <a:rPr lang="zh-CN" altLang="en-US" sz="2400" dirty="0" smtClean="0">
                <a:latin typeface="黑体" panose="02010609060101010101" pitchFamily="49" charset="-122"/>
                <a:ea typeface="黑体" panose="02010609060101010101" pitchFamily="49" charset="-122"/>
              </a:rPr>
              <a:t>阅读理解（</a:t>
            </a:r>
            <a:r>
              <a:rPr lang="en-US" altLang="zh-CN" sz="2400" dirty="0" smtClean="0">
                <a:latin typeface="黑体" panose="02010609060101010101" pitchFamily="49" charset="-122"/>
                <a:ea typeface="黑体" panose="02010609060101010101" pitchFamily="49" charset="-122"/>
              </a:rPr>
              <a:t>40</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+15</a:t>
            </a:r>
          </a:p>
          <a:p>
            <a:pPr>
              <a:buNone/>
            </a:pPr>
            <a:r>
              <a:rPr lang="zh-CN" altLang="en-US" sz="2400" dirty="0">
                <a:latin typeface="黑体" panose="02010609060101010101" pitchFamily="49" charset="-122"/>
                <a:ea typeface="黑体" panose="02010609060101010101" pitchFamily="49" charset="-122"/>
              </a:rPr>
              <a:t>完形</a:t>
            </a:r>
            <a:r>
              <a:rPr lang="zh-CN" altLang="en-US" sz="2400" dirty="0" smtClean="0">
                <a:latin typeface="黑体" panose="02010609060101010101" pitchFamily="49" charset="-122"/>
                <a:ea typeface="黑体" panose="02010609060101010101" pitchFamily="49" charset="-122"/>
              </a:rPr>
              <a:t>填空（</a:t>
            </a:r>
            <a:r>
              <a:rPr lang="en-US" altLang="zh-CN" sz="2400" dirty="0">
                <a:latin typeface="黑体" panose="02010609060101010101" pitchFamily="49" charset="-122"/>
                <a:ea typeface="黑体" panose="02010609060101010101" pitchFamily="49" charset="-122"/>
              </a:rPr>
              <a:t>3</a:t>
            </a:r>
            <a:r>
              <a:rPr lang="en-US" altLang="zh-CN" sz="2400" dirty="0" smtClean="0">
                <a:latin typeface="黑体" panose="02010609060101010101" pitchFamily="49" charset="-122"/>
                <a:ea typeface="黑体" panose="02010609060101010101" pitchFamily="49" charset="-122"/>
              </a:rPr>
              <a:t>0</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+10</a:t>
            </a:r>
          </a:p>
          <a:p>
            <a:pPr>
              <a:buNone/>
            </a:pPr>
            <a:r>
              <a:rPr lang="zh-CN" altLang="en-US" sz="2400" dirty="0">
                <a:latin typeface="黑体" panose="02010609060101010101" pitchFamily="49" charset="-122"/>
                <a:ea typeface="黑体" panose="02010609060101010101" pitchFamily="49" charset="-122"/>
              </a:rPr>
              <a:t>短文</a:t>
            </a:r>
            <a:r>
              <a:rPr lang="zh-CN" altLang="en-US" sz="2400" dirty="0" smtClean="0">
                <a:latin typeface="黑体" panose="02010609060101010101" pitchFamily="49" charset="-122"/>
                <a:ea typeface="黑体" panose="02010609060101010101" pitchFamily="49" charset="-122"/>
              </a:rPr>
              <a:t>填空（</a:t>
            </a:r>
            <a:r>
              <a:rPr lang="en-US" altLang="zh-CN" sz="2400" dirty="0" smtClean="0">
                <a:latin typeface="黑体" panose="02010609060101010101" pitchFamily="49" charset="-122"/>
                <a:ea typeface="黑体" panose="02010609060101010101" pitchFamily="49" charset="-122"/>
              </a:rPr>
              <a:t>15</a:t>
            </a:r>
            <a:r>
              <a:rPr lang="zh-CN" altLang="en-US" sz="2400" dirty="0" smtClean="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+5</a:t>
            </a:r>
          </a:p>
          <a:p>
            <a:pPr>
              <a:buNone/>
            </a:pPr>
            <a:r>
              <a:rPr lang="zh-CN" altLang="en-US" sz="2400" dirty="0">
                <a:latin typeface="黑体" panose="02010609060101010101" pitchFamily="49" charset="-122"/>
                <a:ea typeface="黑体" panose="02010609060101010101" pitchFamily="49" charset="-122"/>
              </a:rPr>
              <a:t>短文</a:t>
            </a:r>
            <a:r>
              <a:rPr lang="zh-CN" altLang="en-US" sz="2400" dirty="0" smtClean="0">
                <a:latin typeface="黑体" panose="02010609060101010101" pitchFamily="49" charset="-122"/>
                <a:ea typeface="黑体" panose="02010609060101010101" pitchFamily="49" charset="-122"/>
              </a:rPr>
              <a:t>改错（</a:t>
            </a:r>
            <a:r>
              <a:rPr lang="en-US" altLang="zh-CN" sz="2400" dirty="0" smtClean="0">
                <a:latin typeface="黑体" panose="02010609060101010101" pitchFamily="49" charset="-122"/>
                <a:ea typeface="黑体" panose="02010609060101010101" pitchFamily="49" charset="-122"/>
              </a:rPr>
              <a:t>10</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a:buNone/>
            </a:pPr>
            <a:r>
              <a:rPr lang="zh-CN" altLang="en-US" sz="2400" dirty="0">
                <a:latin typeface="黑体" panose="02010609060101010101" pitchFamily="49" charset="-122"/>
                <a:ea typeface="黑体" panose="02010609060101010101" pitchFamily="49" charset="-122"/>
              </a:rPr>
              <a:t>阅读</a:t>
            </a:r>
            <a:r>
              <a:rPr lang="zh-CN" altLang="en-US" sz="2400" dirty="0" smtClean="0">
                <a:latin typeface="黑体" panose="02010609060101010101" pitchFamily="49" charset="-122"/>
                <a:ea typeface="黑体" panose="02010609060101010101" pitchFamily="49" charset="-122"/>
              </a:rPr>
              <a:t>理解单词量</a:t>
            </a:r>
            <a:endParaRPr lang="en-US" altLang="zh-CN" sz="2400" dirty="0" smtClean="0">
              <a:latin typeface="黑体" panose="02010609060101010101" pitchFamily="49" charset="-122"/>
              <a:ea typeface="黑体" panose="02010609060101010101" pitchFamily="49" charset="-122"/>
            </a:endParaRPr>
          </a:p>
        </p:txBody>
      </p:sp>
      <p:sp>
        <p:nvSpPr>
          <p:cNvPr id="5" name="右大括号 4"/>
          <p:cNvSpPr/>
          <p:nvPr/>
        </p:nvSpPr>
        <p:spPr>
          <a:xfrm>
            <a:off x="3564541" y="1500316"/>
            <a:ext cx="504056" cy="1584176"/>
          </a:xfrm>
          <a:prstGeom prst="rightBrac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4367808" y="2079191"/>
            <a:ext cx="1368152" cy="461665"/>
          </a:xfrm>
          <a:prstGeom prst="rect">
            <a:avLst/>
          </a:prstGeom>
          <a:noFill/>
        </p:spPr>
        <p:txBody>
          <a:bodyPr wrap="square" rtlCol="0">
            <a:spAutoFit/>
          </a:bodyPr>
          <a:lstStyle/>
          <a:p>
            <a:r>
              <a:rPr lang="en-US" altLang="zh-CN" sz="2400" dirty="0" smtClean="0">
                <a:latin typeface="黑体" panose="02010609060101010101" pitchFamily="49" charset="-122"/>
                <a:ea typeface="黑体" panose="02010609060101010101" pitchFamily="49" charset="-122"/>
              </a:rPr>
              <a:t>125</a:t>
            </a:r>
            <a:r>
              <a:rPr lang="zh-CN" altLang="en-US" sz="2400" dirty="0" smtClean="0">
                <a:latin typeface="黑体" panose="02010609060101010101" pitchFamily="49" charset="-122"/>
                <a:ea typeface="黑体" panose="02010609060101010101" pitchFamily="49" charset="-122"/>
              </a:rPr>
              <a:t>分</a:t>
            </a:r>
            <a:endParaRPr lang="zh-CN" altLang="en-US" sz="2400" dirty="0">
              <a:latin typeface="黑体" panose="02010609060101010101" pitchFamily="49" charset="-122"/>
              <a:ea typeface="黑体" panose="02010609060101010101"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44538381"/>
              </p:ext>
            </p:extLst>
          </p:nvPr>
        </p:nvGraphicFramePr>
        <p:xfrm>
          <a:off x="767408" y="3997901"/>
          <a:ext cx="10441160" cy="2194560"/>
        </p:xfrm>
        <a:graphic>
          <a:graphicData uri="http://schemas.openxmlformats.org/drawingml/2006/table">
            <a:tbl>
              <a:tblPr firstRow="1" bandRow="1">
                <a:tableStyleId>{5C22544A-7EE6-4342-B048-85BDC9FD1C3A}</a:tableStyleId>
              </a:tblPr>
              <a:tblGrid>
                <a:gridCol w="1440160"/>
                <a:gridCol w="1296144"/>
                <a:gridCol w="1584176"/>
                <a:gridCol w="2016224"/>
                <a:gridCol w="2232248"/>
                <a:gridCol w="1872208"/>
              </a:tblGrid>
              <a:tr h="370840">
                <a:tc>
                  <a:txBody>
                    <a:bodyPr/>
                    <a:lstStyle/>
                    <a:p>
                      <a:endParaRPr lang="zh-CN" altLang="en-US" dirty="0"/>
                    </a:p>
                  </a:txBody>
                  <a:tcPr/>
                </a:tc>
                <a:tc>
                  <a:txBody>
                    <a:bodyPr/>
                    <a:lstStyle/>
                    <a:p>
                      <a:r>
                        <a:rPr lang="zh-CN" altLang="en-US" sz="2400" dirty="0" smtClean="0">
                          <a:solidFill>
                            <a:schemeClr val="tx1">
                              <a:lumMod val="95000"/>
                              <a:lumOff val="5000"/>
                            </a:schemeClr>
                          </a:solidFill>
                        </a:rPr>
                        <a:t>阅读理解</a:t>
                      </a:r>
                      <a:endParaRPr lang="zh-CN" altLang="en-US" sz="2400" dirty="0">
                        <a:solidFill>
                          <a:schemeClr val="tx1">
                            <a:lumMod val="95000"/>
                            <a:lumOff val="5000"/>
                          </a:schemeClr>
                        </a:solidFill>
                      </a:endParaRPr>
                    </a:p>
                  </a:txBody>
                  <a:tcPr/>
                </a:tc>
                <a:tc>
                  <a:txBody>
                    <a:bodyPr/>
                    <a:lstStyle/>
                    <a:p>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rPr>
                        <a:t>完形填空</a:t>
                      </a:r>
                      <a:endParaRPr lang="zh-CN" altLang="en-US" sz="2400" dirty="0">
                        <a:solidFill>
                          <a:schemeClr val="tx1">
                            <a:lumMod val="95000"/>
                            <a:lumOff val="5000"/>
                          </a:schemeClr>
                        </a:solidFill>
                        <a:latin typeface="黑体" panose="02010609060101010101" pitchFamily="49" charset="-122"/>
                        <a:ea typeface="黑体" panose="02010609060101010101" pitchFamily="49" charset="-122"/>
                      </a:endParaRPr>
                    </a:p>
                  </a:txBody>
                  <a:tcPr/>
                </a:tc>
                <a:tc>
                  <a:txBody>
                    <a:bodyPr/>
                    <a:lstStyle/>
                    <a:p>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rPr>
                        <a:t>短文填空</a:t>
                      </a:r>
                      <a:endParaRPr lang="zh-CN" altLang="en-US" sz="2400" dirty="0">
                        <a:solidFill>
                          <a:schemeClr val="tx1">
                            <a:lumMod val="95000"/>
                            <a:lumOff val="5000"/>
                          </a:schemeClr>
                        </a:solidFill>
                        <a:latin typeface="黑体" panose="02010609060101010101" pitchFamily="49" charset="-122"/>
                        <a:ea typeface="黑体" panose="02010609060101010101" pitchFamily="49" charset="-122"/>
                      </a:endParaRPr>
                    </a:p>
                  </a:txBody>
                  <a:tcPr/>
                </a:tc>
                <a:tc>
                  <a:txBody>
                    <a:bodyPr/>
                    <a:lstStyle/>
                    <a:p>
                      <a:r>
                        <a:rPr lang="zh-CN" altLang="en-US" sz="2400" dirty="0" smtClean="0">
                          <a:solidFill>
                            <a:schemeClr val="tx1">
                              <a:lumMod val="95000"/>
                              <a:lumOff val="5000"/>
                            </a:schemeClr>
                          </a:solidFill>
                        </a:rPr>
                        <a:t>短文改错</a:t>
                      </a:r>
                      <a:endParaRPr lang="zh-CN" altLang="en-US" sz="2400" dirty="0">
                        <a:solidFill>
                          <a:schemeClr val="tx1">
                            <a:lumMod val="95000"/>
                            <a:lumOff val="5000"/>
                          </a:schemeClr>
                        </a:solidFill>
                      </a:endParaRPr>
                    </a:p>
                  </a:txBody>
                  <a:tcPr/>
                </a:tc>
                <a:tc>
                  <a:txBody>
                    <a:bodyPr/>
                    <a:lstStyle/>
                    <a:p>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rPr>
                        <a:t>  总数</a:t>
                      </a:r>
                      <a:endParaRPr lang="zh-CN" altLang="en-US" sz="2400" dirty="0">
                        <a:solidFill>
                          <a:schemeClr val="tx1">
                            <a:lumMod val="95000"/>
                            <a:lumOff val="5000"/>
                          </a:schemeClr>
                        </a:solidFill>
                        <a:latin typeface="黑体" panose="02010609060101010101" pitchFamily="49" charset="-122"/>
                        <a:ea typeface="黑体" panose="02010609060101010101" pitchFamily="49" charset="-122"/>
                      </a:endParaRPr>
                    </a:p>
                  </a:txBody>
                  <a:tcPr/>
                </a:tc>
              </a:tr>
              <a:tr h="370840">
                <a:tc>
                  <a:txBody>
                    <a:bodyPr/>
                    <a:lstStyle/>
                    <a:p>
                      <a:r>
                        <a:rPr lang="en-US" altLang="zh-CN" sz="2400" dirty="0" smtClean="0">
                          <a:latin typeface="黑体" panose="02010609060101010101" pitchFamily="49" charset="-122"/>
                          <a:ea typeface="黑体" panose="02010609060101010101" pitchFamily="49" charset="-122"/>
                        </a:rPr>
                        <a:t>2016 I</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黑体" panose="02010609060101010101" pitchFamily="49" charset="-122"/>
                          <a:ea typeface="黑体" panose="02010609060101010101" pitchFamily="49" charset="-122"/>
                        </a:rPr>
                        <a:t>1940</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Arial" panose="020B0604020202020204" pitchFamily="34" charset="0"/>
                          <a:cs typeface="Arial" panose="020B0604020202020204" pitchFamily="34" charset="0"/>
                        </a:rPr>
                        <a:t>250</a:t>
                      </a:r>
                      <a:endParaRPr lang="zh-CN" altLang="en-US" sz="2400" dirty="0">
                        <a:latin typeface="Arial" panose="020B0604020202020204" pitchFamily="34" charset="0"/>
                        <a:cs typeface="Arial" panose="020B0604020202020204" pitchFamily="34" charset="0"/>
                      </a:endParaRPr>
                    </a:p>
                  </a:txBody>
                  <a:tcPr/>
                </a:tc>
                <a:tc>
                  <a:txBody>
                    <a:bodyPr/>
                    <a:lstStyle/>
                    <a:p>
                      <a:r>
                        <a:rPr lang="en-US" altLang="zh-CN" sz="2400" dirty="0" smtClean="0"/>
                        <a:t>190</a:t>
                      </a:r>
                      <a:endParaRPr lang="zh-CN" altLang="en-US" sz="2400" dirty="0"/>
                    </a:p>
                  </a:txBody>
                  <a:tcPr/>
                </a:tc>
                <a:tc>
                  <a:txBody>
                    <a:bodyPr/>
                    <a:lstStyle/>
                    <a:p>
                      <a:r>
                        <a:rPr lang="en-US" altLang="zh-CN" sz="2400" dirty="0" smtClean="0">
                          <a:latin typeface="黑体" panose="02010609060101010101" pitchFamily="49" charset="-122"/>
                          <a:ea typeface="黑体" panose="02010609060101010101" pitchFamily="49" charset="-122"/>
                        </a:rPr>
                        <a:t>93</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t>2473</a:t>
                      </a:r>
                      <a:endParaRPr lang="zh-CN" altLang="en-US" sz="2400" dirty="0"/>
                    </a:p>
                  </a:txBody>
                  <a:tcPr/>
                </a:tc>
              </a:tr>
              <a:tr h="370840">
                <a:tc>
                  <a:txBody>
                    <a:bodyPr/>
                    <a:lstStyle/>
                    <a:p>
                      <a:pPr marL="0" algn="l" rtl="0" eaLnBrk="1" latinLnBrk="0" hangingPunct="1">
                        <a:spcBef>
                          <a:spcPts val="0"/>
                        </a:spcBef>
                        <a:spcAft>
                          <a:spcPts val="0"/>
                        </a:spcAft>
                      </a:pPr>
                      <a:r>
                        <a:rPr lang="en-US" altLang="zh-CN" sz="2400" kern="1200" dirty="0" smtClean="0">
                          <a:solidFill>
                            <a:srgbClr val="000000"/>
                          </a:solidFill>
                          <a:effectLst/>
                          <a:latin typeface="黑体"/>
                          <a:ea typeface="黑体"/>
                          <a:cs typeface="+mn-cs"/>
                        </a:rPr>
                        <a:t>2016 II</a:t>
                      </a:r>
                      <a:endParaRPr lang="zh-CN" altLang="zh-CN" sz="2400" dirty="0" smtClean="0">
                        <a:effectLst/>
                      </a:endParaRPr>
                    </a:p>
                  </a:txBody>
                  <a:tcPr/>
                </a:tc>
                <a:tc>
                  <a:txBody>
                    <a:bodyPr/>
                    <a:lstStyle/>
                    <a:p>
                      <a:r>
                        <a:rPr lang="en-US" altLang="zh-CN" sz="2400" dirty="0" smtClean="0">
                          <a:latin typeface="黑体" panose="02010609060101010101" pitchFamily="49" charset="-122"/>
                          <a:ea typeface="黑体" panose="02010609060101010101" pitchFamily="49" charset="-122"/>
                        </a:rPr>
                        <a:t>1842</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latin typeface="Arial" panose="020B0604020202020204" pitchFamily="34" charset="0"/>
                          <a:cs typeface="Arial" panose="020B0604020202020204" pitchFamily="34" charset="0"/>
                        </a:rPr>
                        <a:t>190</a:t>
                      </a:r>
                      <a:endParaRPr lang="zh-CN" altLang="en-US" sz="2400" dirty="0">
                        <a:latin typeface="Arial" panose="020B0604020202020204" pitchFamily="34" charset="0"/>
                        <a:cs typeface="Arial" panose="020B0604020202020204" pitchFamily="34" charset="0"/>
                      </a:endParaRPr>
                    </a:p>
                  </a:txBody>
                  <a:tcPr/>
                </a:tc>
                <a:tc>
                  <a:txBody>
                    <a:bodyPr/>
                    <a:lstStyle/>
                    <a:p>
                      <a:r>
                        <a:rPr lang="en-US" altLang="zh-CN" sz="2400" dirty="0" smtClean="0"/>
                        <a:t>191</a:t>
                      </a:r>
                      <a:endParaRPr lang="zh-CN" altLang="en-US" sz="2400" dirty="0"/>
                    </a:p>
                  </a:txBody>
                  <a:tcPr/>
                </a:tc>
                <a:tc>
                  <a:txBody>
                    <a:bodyPr/>
                    <a:lstStyle/>
                    <a:p>
                      <a:r>
                        <a:rPr lang="en-US" altLang="zh-CN" sz="2400" dirty="0" smtClean="0">
                          <a:latin typeface="黑体" panose="02010609060101010101" pitchFamily="49" charset="-122"/>
                          <a:ea typeface="黑体" panose="02010609060101010101" pitchFamily="49" charset="-122"/>
                        </a:rPr>
                        <a:t>106</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t>2329</a:t>
                      </a:r>
                      <a:endParaRPr lang="zh-CN" altLang="en-US" sz="2400" dirty="0"/>
                    </a:p>
                  </a:txBody>
                  <a:tcPr/>
                </a:tc>
              </a:tr>
              <a:tr h="370840">
                <a:tc>
                  <a:txBody>
                    <a:bodyPr/>
                    <a:lstStyle/>
                    <a:p>
                      <a:r>
                        <a:rPr lang="en-US" altLang="zh-CN" sz="2400" dirty="0" smtClean="0">
                          <a:latin typeface="黑体" panose="02010609060101010101" pitchFamily="49" charset="-122"/>
                          <a:ea typeface="黑体" panose="02010609060101010101" pitchFamily="49" charset="-122"/>
                        </a:rPr>
                        <a:t>2016III</a:t>
                      </a:r>
                      <a:endParaRPr lang="zh-CN" altLang="en-US" sz="2400" dirty="0">
                        <a:latin typeface="黑体" panose="02010609060101010101" pitchFamily="49" charset="-122"/>
                        <a:ea typeface="黑体" panose="02010609060101010101" pitchFamily="49" charset="-122"/>
                      </a:endParaRPr>
                    </a:p>
                  </a:txBody>
                  <a:tcPr/>
                </a:tc>
                <a:tc>
                  <a:txBody>
                    <a:bodyPr/>
                    <a:lstStyle/>
                    <a:p>
                      <a:r>
                        <a:rPr lang="en-US" altLang="zh-CN" sz="2400" dirty="0" smtClean="0"/>
                        <a:t>1811</a:t>
                      </a:r>
                      <a:endParaRPr lang="zh-CN" altLang="en-US" sz="2400" dirty="0"/>
                    </a:p>
                  </a:txBody>
                  <a:tcPr/>
                </a:tc>
                <a:tc>
                  <a:txBody>
                    <a:bodyPr/>
                    <a:lstStyle/>
                    <a:p>
                      <a:r>
                        <a:rPr lang="en-US" altLang="zh-CN" sz="2400" dirty="0" smtClean="0"/>
                        <a:t>275</a:t>
                      </a:r>
                      <a:endParaRPr lang="zh-CN" altLang="en-US" sz="2400" dirty="0"/>
                    </a:p>
                  </a:txBody>
                  <a:tcPr/>
                </a:tc>
                <a:tc>
                  <a:txBody>
                    <a:bodyPr/>
                    <a:lstStyle/>
                    <a:p>
                      <a:r>
                        <a:rPr lang="en-US" altLang="zh-CN" sz="2400" dirty="0" smtClean="0"/>
                        <a:t>195</a:t>
                      </a:r>
                      <a:endParaRPr lang="zh-CN" altLang="en-US" sz="2400" dirty="0"/>
                    </a:p>
                  </a:txBody>
                  <a:tcPr/>
                </a:tc>
                <a:tc>
                  <a:txBody>
                    <a:bodyPr/>
                    <a:lstStyle/>
                    <a:p>
                      <a:r>
                        <a:rPr lang="en-US" altLang="zh-CN" sz="2400" dirty="0" smtClean="0"/>
                        <a:t>118</a:t>
                      </a:r>
                      <a:endParaRPr lang="zh-CN" altLang="en-US" sz="2400" dirty="0"/>
                    </a:p>
                  </a:txBody>
                  <a:tcPr/>
                </a:tc>
                <a:tc>
                  <a:txBody>
                    <a:bodyPr/>
                    <a:lstStyle/>
                    <a:p>
                      <a:r>
                        <a:rPr lang="en-US" altLang="zh-CN" sz="2400" smtClean="0"/>
                        <a:t>2399</a:t>
                      </a:r>
                      <a:endParaRPr lang="zh-CN" altLang="en-US" sz="2400" dirty="0"/>
                    </a:p>
                  </a:txBody>
                  <a:tcPr/>
                </a:tc>
              </a:tr>
            </a:tbl>
          </a:graphicData>
        </a:graphic>
      </p:graphicFrame>
    </p:spTree>
    <p:extLst>
      <p:ext uri="{BB962C8B-B14F-4D97-AF65-F5344CB8AC3E}">
        <p14:creationId xmlns:p14="http://schemas.microsoft.com/office/powerpoint/2010/main" val="117188534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384" y="1280926"/>
            <a:ext cx="10913186" cy="3046988"/>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语篇（</a:t>
            </a:r>
            <a:r>
              <a:rPr lang="en-US" altLang="zh-CN" sz="2400" dirty="0">
                <a:latin typeface="Arial" panose="020B0604020202020204" pitchFamily="34" charset="0"/>
                <a:ea typeface="黑体" panose="02010609060101010101" pitchFamily="49" charset="-122"/>
                <a:cs typeface="Arial" panose="020B0604020202020204" pitchFamily="34" charset="0"/>
              </a:rPr>
              <a:t>discourse</a:t>
            </a:r>
            <a:r>
              <a:rPr lang="zh-CN" altLang="en-US" sz="2400" dirty="0">
                <a:latin typeface="黑体" panose="02010609060101010101" pitchFamily="49" charset="-122"/>
                <a:ea typeface="黑体" panose="02010609060101010101" pitchFamily="49" charset="-122"/>
              </a:rPr>
              <a:t>）指的是实际使用的语言单位，是交流过程中的一系列</a:t>
            </a:r>
            <a:r>
              <a:rPr lang="zh-CN" altLang="en-US" sz="2400" u="sng" dirty="0">
                <a:latin typeface="黑体" panose="02010609060101010101" pitchFamily="49" charset="-122"/>
                <a:ea typeface="黑体" panose="02010609060101010101" pitchFamily="49" charset="-122"/>
              </a:rPr>
              <a:t>连续的语段或句子所构成的语言整体。</a:t>
            </a:r>
            <a:r>
              <a:rPr lang="zh-CN" altLang="en-US" sz="2400" dirty="0">
                <a:latin typeface="黑体" panose="02010609060101010101" pitchFamily="49" charset="-122"/>
                <a:ea typeface="黑体" panose="02010609060101010101" pitchFamily="49" charset="-122"/>
              </a:rPr>
              <a:t>从功能上来说，它相当于一种</a:t>
            </a:r>
            <a:r>
              <a:rPr lang="zh-CN" altLang="en-US" sz="2400" u="sng" dirty="0">
                <a:latin typeface="黑体" panose="02010609060101010101" pitchFamily="49" charset="-122"/>
                <a:ea typeface="黑体" panose="02010609060101010101" pitchFamily="49" charset="-122"/>
              </a:rPr>
              <a:t>交际行为</a:t>
            </a:r>
            <a:r>
              <a:rPr lang="zh-CN" altLang="en-US" sz="2400" dirty="0">
                <a:latin typeface="黑体" panose="02010609060101010101" pitchFamily="49" charset="-122"/>
                <a:ea typeface="黑体" panose="02010609060101010101" pitchFamily="49" charset="-122"/>
              </a:rPr>
              <a:t>。总的说来，语篇由一个以上的语段或句子组成，其中各成分之间，在形式上是衔接（</a:t>
            </a:r>
            <a:r>
              <a:rPr lang="en-US" altLang="zh-CN" sz="2400" dirty="0">
                <a:latin typeface="Arial" panose="020B0604020202020204" pitchFamily="34" charset="0"/>
                <a:ea typeface="黑体" panose="02010609060101010101" pitchFamily="49" charset="-122"/>
                <a:cs typeface="Arial" panose="020B0604020202020204" pitchFamily="34" charset="0"/>
              </a:rPr>
              <a:t>Cohesion</a:t>
            </a:r>
            <a:r>
              <a:rPr lang="zh-CN" altLang="en-US" sz="2400" dirty="0">
                <a:latin typeface="黑体" panose="02010609060101010101" pitchFamily="49" charset="-122"/>
                <a:ea typeface="黑体" panose="02010609060101010101" pitchFamily="49" charset="-122"/>
              </a:rPr>
              <a:t>）的，在语义上是连贯（</a:t>
            </a:r>
            <a:r>
              <a:rPr lang="en-US" altLang="zh-CN" sz="2400" dirty="0">
                <a:latin typeface="Arial" panose="020B0604020202020204" pitchFamily="34" charset="0"/>
                <a:ea typeface="黑体" panose="02010609060101010101" pitchFamily="49" charset="-122"/>
                <a:cs typeface="Arial" panose="020B0604020202020204" pitchFamily="34" charset="0"/>
              </a:rPr>
              <a:t>Coherence</a:t>
            </a:r>
            <a:r>
              <a:rPr lang="zh-CN" altLang="en-US" sz="2400" dirty="0">
                <a:latin typeface="黑体" panose="02010609060101010101" pitchFamily="49" charset="-122"/>
                <a:ea typeface="黑体" panose="02010609060101010101" pitchFamily="49" charset="-122"/>
              </a:rPr>
              <a:t>）的</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r>
              <a:rPr lang="en-US" altLang="zh-CN" sz="2400" dirty="0" smtClean="0">
                <a:latin typeface="Arial" panose="020B0604020202020204" pitchFamily="34" charset="0"/>
                <a:ea typeface="黑体" panose="02010609060101010101" pitchFamily="49" charset="-122"/>
                <a:cs typeface="Arial" panose="020B0604020202020204" pitchFamily="34" charset="0"/>
              </a:rPr>
              <a:t>21.Jack_________  in </a:t>
            </a:r>
            <a:r>
              <a:rPr lang="en-US" altLang="zh-CN" sz="2400" dirty="0">
                <a:latin typeface="Arial" panose="020B0604020202020204" pitchFamily="34" charset="0"/>
                <a:ea typeface="黑体" panose="02010609060101010101" pitchFamily="49" charset="-122"/>
                <a:cs typeface="Arial" panose="020B0604020202020204" pitchFamily="34" charset="0"/>
              </a:rPr>
              <a:t>the lab when the power cut occurred.</a:t>
            </a:r>
          </a:p>
          <a:p>
            <a:r>
              <a:rPr lang="en-US" altLang="zh-CN" sz="2400" dirty="0" smtClean="0">
                <a:latin typeface="Arial" panose="020B0604020202020204" pitchFamily="34" charset="0"/>
                <a:ea typeface="黑体" panose="02010609060101010101" pitchFamily="49" charset="-122"/>
                <a:cs typeface="Arial" panose="020B0604020202020204" pitchFamily="34" charset="0"/>
              </a:rPr>
              <a:t>      A. works   </a:t>
            </a:r>
            <a:r>
              <a:rPr lang="en-US" altLang="zh-CN" sz="2400" dirty="0">
                <a:latin typeface="Arial" panose="020B0604020202020204" pitchFamily="34" charset="0"/>
                <a:ea typeface="黑体" panose="02010609060101010101" pitchFamily="49" charset="-122"/>
                <a:cs typeface="Arial" panose="020B0604020202020204" pitchFamily="34" charset="0"/>
              </a:rPr>
              <a:t>B</a:t>
            </a:r>
            <a:r>
              <a:rPr lang="en-US" altLang="zh-CN" sz="2400" dirty="0" smtClean="0">
                <a:latin typeface="Arial" panose="020B0604020202020204" pitchFamily="34" charset="0"/>
                <a:ea typeface="黑体" panose="02010609060101010101" pitchFamily="49" charset="-122"/>
                <a:cs typeface="Arial" panose="020B0604020202020204" pitchFamily="34" charset="0"/>
              </a:rPr>
              <a:t>. has </a:t>
            </a:r>
            <a:r>
              <a:rPr lang="en-US" altLang="zh-CN" sz="2400" dirty="0">
                <a:latin typeface="Arial" panose="020B0604020202020204" pitchFamily="34" charset="0"/>
                <a:ea typeface="黑体" panose="02010609060101010101" pitchFamily="49" charset="-122"/>
                <a:cs typeface="Arial" panose="020B0604020202020204" pitchFamily="34" charset="0"/>
              </a:rPr>
              <a:t>worked   C</a:t>
            </a:r>
            <a:r>
              <a:rPr lang="en-US" altLang="zh-CN" sz="2400" dirty="0" smtClean="0">
                <a:latin typeface="Arial" panose="020B0604020202020204" pitchFamily="34" charset="0"/>
                <a:ea typeface="黑体" panose="02010609060101010101" pitchFamily="49" charset="-122"/>
                <a:cs typeface="Arial" panose="020B0604020202020204" pitchFamily="34" charset="0"/>
              </a:rPr>
              <a:t>. was </a:t>
            </a:r>
            <a:r>
              <a:rPr lang="en-US" altLang="zh-CN" sz="2400" dirty="0">
                <a:latin typeface="Arial" panose="020B0604020202020204" pitchFamily="34" charset="0"/>
                <a:ea typeface="黑体" panose="02010609060101010101" pitchFamily="49" charset="-122"/>
                <a:cs typeface="Arial" panose="020B0604020202020204" pitchFamily="34" charset="0"/>
              </a:rPr>
              <a:t>working   D</a:t>
            </a:r>
            <a:r>
              <a:rPr lang="en-US" altLang="zh-CN" sz="2400" dirty="0" smtClean="0">
                <a:latin typeface="Arial" panose="020B0604020202020204" pitchFamily="34" charset="0"/>
                <a:ea typeface="黑体" panose="02010609060101010101" pitchFamily="49" charset="-122"/>
                <a:cs typeface="Arial" panose="020B0604020202020204" pitchFamily="34" charset="0"/>
              </a:rPr>
              <a:t>. would </a:t>
            </a:r>
            <a:r>
              <a:rPr lang="en-US" altLang="zh-CN" sz="2400" dirty="0">
                <a:latin typeface="Arial" panose="020B0604020202020204" pitchFamily="34" charset="0"/>
                <a:ea typeface="黑体" panose="02010609060101010101" pitchFamily="49" charset="-122"/>
                <a:cs typeface="Arial" panose="020B0604020202020204" pitchFamily="34" charset="0"/>
              </a:rPr>
              <a:t>work</a:t>
            </a:r>
          </a:p>
          <a:p>
            <a:endParaRPr lang="zh-CN" altLang="en-US" sz="2400" dirty="0">
              <a:latin typeface="黑体" panose="02010609060101010101" pitchFamily="49" charset="-122"/>
              <a:ea typeface="黑体" panose="02010609060101010101" pitchFamily="49" charset="-122"/>
            </a:endParaRPr>
          </a:p>
        </p:txBody>
      </p:sp>
      <p:sp>
        <p:nvSpPr>
          <p:cNvPr id="17" name="标题 1"/>
          <p:cNvSpPr>
            <a:spLocks noGrp="1"/>
          </p:cNvSpPr>
          <p:nvPr>
            <p:ph type="title"/>
          </p:nvPr>
        </p:nvSpPr>
        <p:spPr>
          <a:xfrm>
            <a:off x="657225" y="413447"/>
            <a:ext cx="10868025" cy="562168"/>
          </a:xfrm>
        </p:spPr>
        <p:txBody>
          <a:bodyPr/>
          <a:lstStyle/>
          <a:p>
            <a:r>
              <a:rPr lang="en-US" altLang="zh-CN" dirty="0" smtClean="0"/>
              <a:t>【</a:t>
            </a:r>
            <a:r>
              <a:rPr lang="zh-CN" altLang="en-US" dirty="0" smtClean="0"/>
              <a:t>命题思路八</a:t>
            </a:r>
            <a:r>
              <a:rPr lang="en-US" altLang="zh-CN" dirty="0" smtClean="0"/>
              <a:t>】</a:t>
            </a:r>
            <a:r>
              <a:rPr lang="zh-CN" altLang="en-US" dirty="0" smtClean="0"/>
              <a:t>倡导语篇 考查语用（</a:t>
            </a:r>
            <a:r>
              <a:rPr lang="en-US" altLang="zh-CN" dirty="0" smtClean="0"/>
              <a:t>1</a:t>
            </a:r>
            <a:r>
              <a:rPr lang="zh-CN" altLang="en-US" dirty="0" smtClean="0"/>
              <a:t>）</a:t>
            </a:r>
            <a:endParaRPr lang="zh-CN" altLang="en-US" dirty="0"/>
          </a:p>
        </p:txBody>
      </p:sp>
      <p:sp>
        <p:nvSpPr>
          <p:cNvPr id="18" name="TextBox 17"/>
          <p:cNvSpPr txBox="1"/>
          <p:nvPr/>
        </p:nvSpPr>
        <p:spPr>
          <a:xfrm>
            <a:off x="551384" y="4149080"/>
            <a:ext cx="11379200" cy="1200329"/>
          </a:xfrm>
          <a:prstGeom prst="rect">
            <a:avLst/>
          </a:prstGeom>
          <a:noFill/>
          <a:ln w="38100">
            <a:solidFill>
              <a:schemeClr val="tx2">
                <a:lumMod val="90000"/>
                <a:lumOff val="10000"/>
              </a:schemeClr>
            </a:solidFill>
          </a:ln>
        </p:spPr>
        <p:txBody>
          <a:bodyPr>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smtClean="0">
                <a:latin typeface="黑体" panose="02010609060101010101" pitchFamily="49" charset="-122"/>
                <a:ea typeface="黑体" panose="02010609060101010101" pitchFamily="49" charset="-122"/>
              </a:rPr>
              <a:t>C</a:t>
            </a:r>
          </a:p>
          <a:p>
            <a:pPr>
              <a:defRPr/>
            </a:pPr>
            <a:r>
              <a:rPr lang="zh-CN" altLang="en-US" sz="2400" dirty="0" smtClean="0">
                <a:latin typeface="黑体" panose="02010609060101010101" pitchFamily="49" charset="-122"/>
                <a:ea typeface="黑体" panose="02010609060101010101" pitchFamily="49" charset="-122"/>
              </a:rPr>
              <a:t>能力</a:t>
            </a:r>
            <a:r>
              <a:rPr lang="zh-CN" altLang="en-US" sz="2400" dirty="0">
                <a:latin typeface="黑体" panose="02010609060101010101" pitchFamily="49" charset="-122"/>
                <a:ea typeface="黑体" panose="02010609060101010101" pitchFamily="49" charset="-122"/>
              </a:rPr>
              <a:t>要求</a:t>
            </a:r>
            <a:r>
              <a:rPr lang="zh-CN" altLang="en-US" sz="2400" dirty="0" smtClean="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句子</a:t>
            </a:r>
            <a:r>
              <a:rPr lang="zh-CN" altLang="en-US" sz="2400" dirty="0" smtClean="0">
                <a:latin typeface="黑体" panose="02010609060101010101" pitchFamily="49" charset="-122"/>
                <a:ea typeface="黑体" panose="02010609060101010101" pitchFamily="49" charset="-122"/>
              </a:rPr>
              <a:t>理解，时态理解</a:t>
            </a:r>
            <a:endParaRPr lang="en-US" altLang="zh-CN" sz="2400" dirty="0">
              <a:latin typeface="黑体" panose="02010609060101010101" pitchFamily="49" charset="-122"/>
              <a:ea typeface="黑体" panose="02010609060101010101" pitchFamily="49" charset="-122"/>
            </a:endParaRPr>
          </a:p>
          <a:p>
            <a:pPr>
              <a:defRPr/>
            </a:pPr>
            <a:r>
              <a:rPr lang="zh-CN" altLang="en-US" sz="2400" dirty="0" smtClean="0">
                <a:latin typeface="黑体" panose="02010609060101010101" pitchFamily="49" charset="-122"/>
                <a:ea typeface="黑体" panose="02010609060101010101" pitchFamily="49" charset="-122"/>
              </a:rPr>
              <a:t>出题特点：在语境中考查基础知识。</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00698604"/>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32" y="1280926"/>
            <a:ext cx="10913186" cy="3785652"/>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语篇（</a:t>
            </a:r>
            <a:r>
              <a:rPr lang="en-US" altLang="zh-CN" sz="2400" dirty="0">
                <a:latin typeface="Arial" panose="020B0604020202020204" pitchFamily="34" charset="0"/>
                <a:ea typeface="黑体" panose="02010609060101010101" pitchFamily="49" charset="-122"/>
                <a:cs typeface="Arial" panose="020B0604020202020204" pitchFamily="34" charset="0"/>
              </a:rPr>
              <a:t>discourse</a:t>
            </a:r>
            <a:r>
              <a:rPr lang="zh-CN" altLang="en-US" sz="2400" dirty="0">
                <a:latin typeface="黑体" panose="02010609060101010101" pitchFamily="49" charset="-122"/>
                <a:ea typeface="黑体" panose="02010609060101010101" pitchFamily="49" charset="-122"/>
              </a:rPr>
              <a:t>）指的是实际使用的语言单位，是交流过程中的一系列</a:t>
            </a:r>
            <a:r>
              <a:rPr lang="zh-CN" altLang="en-US" sz="2400" u="sng" dirty="0">
                <a:latin typeface="黑体" panose="02010609060101010101" pitchFamily="49" charset="-122"/>
                <a:ea typeface="黑体" panose="02010609060101010101" pitchFamily="49" charset="-122"/>
              </a:rPr>
              <a:t>连续的语段或句子所构成的语言整体。</a:t>
            </a:r>
            <a:r>
              <a:rPr lang="zh-CN" altLang="en-US" sz="2400" dirty="0">
                <a:latin typeface="黑体" panose="02010609060101010101" pitchFamily="49" charset="-122"/>
                <a:ea typeface="黑体" panose="02010609060101010101" pitchFamily="49" charset="-122"/>
              </a:rPr>
              <a:t>从功能上来说，它相当于一种</a:t>
            </a:r>
            <a:r>
              <a:rPr lang="zh-CN" altLang="en-US" sz="2400" u="sng" dirty="0">
                <a:latin typeface="黑体" panose="02010609060101010101" pitchFamily="49" charset="-122"/>
                <a:ea typeface="黑体" panose="02010609060101010101" pitchFamily="49" charset="-122"/>
              </a:rPr>
              <a:t>交际行为</a:t>
            </a:r>
            <a:r>
              <a:rPr lang="zh-CN" altLang="en-US" sz="2400" dirty="0">
                <a:latin typeface="黑体" panose="02010609060101010101" pitchFamily="49" charset="-122"/>
                <a:ea typeface="黑体" panose="02010609060101010101" pitchFamily="49" charset="-122"/>
              </a:rPr>
              <a:t>。总的说来，语篇由一个以上的语段或句子组成，其中各成分之间，在形式上是衔接（</a:t>
            </a:r>
            <a:r>
              <a:rPr lang="en-US" altLang="zh-CN" sz="2400" dirty="0">
                <a:latin typeface="Arial" panose="020B0604020202020204" pitchFamily="34" charset="0"/>
                <a:ea typeface="黑体" panose="02010609060101010101" pitchFamily="49" charset="-122"/>
                <a:cs typeface="Arial" panose="020B0604020202020204" pitchFamily="34" charset="0"/>
              </a:rPr>
              <a:t>Cohesion</a:t>
            </a:r>
            <a:r>
              <a:rPr lang="zh-CN" altLang="en-US" sz="2400" dirty="0">
                <a:latin typeface="黑体" panose="02010609060101010101" pitchFamily="49" charset="-122"/>
                <a:ea typeface="黑体" panose="02010609060101010101" pitchFamily="49" charset="-122"/>
              </a:rPr>
              <a:t>）的，在语义上是连贯（</a:t>
            </a:r>
            <a:r>
              <a:rPr lang="en-US" altLang="zh-CN" sz="2400" dirty="0">
                <a:latin typeface="Arial" panose="020B0604020202020204" pitchFamily="34" charset="0"/>
                <a:ea typeface="黑体" panose="02010609060101010101" pitchFamily="49" charset="-122"/>
                <a:cs typeface="Arial" panose="020B0604020202020204" pitchFamily="34" charset="0"/>
              </a:rPr>
              <a:t>Coherence</a:t>
            </a:r>
            <a:r>
              <a:rPr lang="zh-CN" altLang="en-US" sz="2400" dirty="0">
                <a:latin typeface="黑体" panose="02010609060101010101" pitchFamily="49" charset="-122"/>
                <a:ea typeface="黑体" panose="02010609060101010101" pitchFamily="49" charset="-122"/>
              </a:rPr>
              <a:t>）的</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2016</a:t>
            </a:r>
            <a:r>
              <a:rPr lang="zh-CN" altLang="en-US" sz="2400" dirty="0" smtClean="0">
                <a:latin typeface="黑体" panose="02010609060101010101" pitchFamily="49" charset="-122"/>
                <a:ea typeface="黑体" panose="02010609060101010101" pitchFamily="49" charset="-122"/>
              </a:rPr>
              <a:t>卷</a:t>
            </a:r>
            <a:r>
              <a:rPr lang="en-US" altLang="zh-CN" sz="2400" dirty="0" smtClean="0">
                <a:latin typeface="黑体" panose="02010609060101010101" pitchFamily="49" charset="-122"/>
                <a:ea typeface="黑体" panose="02010609060101010101" pitchFamily="49" charset="-122"/>
              </a:rPr>
              <a:t>III</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Arial" panose="020B0604020202020204" pitchFamily="34" charset="0"/>
                <a:ea typeface="黑体" panose="02010609060101010101" pitchFamily="49" charset="-122"/>
                <a:cs typeface="Arial" panose="020B0604020202020204" pitchFamily="34" charset="0"/>
              </a:rPr>
              <a:t>30</a:t>
            </a:r>
            <a:r>
              <a:rPr lang="en-US" altLang="zh-CN" sz="2400" dirty="0">
                <a:latin typeface="Arial" panose="020B0604020202020204" pitchFamily="34" charset="0"/>
                <a:ea typeface="黑体" panose="02010609060101010101" pitchFamily="49" charset="-122"/>
                <a:cs typeface="Arial" panose="020B0604020202020204" pitchFamily="34" charset="0"/>
              </a:rPr>
              <a:t>. What does the underlined phrase “a pipe dream” in </a:t>
            </a:r>
            <a:endParaRPr lang="en-US" altLang="zh-CN" sz="2400" dirty="0" smtClean="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Paragraph </a:t>
            </a:r>
            <a:r>
              <a:rPr lang="en-US" altLang="zh-CN" sz="2400" dirty="0">
                <a:latin typeface="Arial" panose="020B0604020202020204" pitchFamily="34" charset="0"/>
                <a:ea typeface="黑体" panose="02010609060101010101" pitchFamily="49" charset="-122"/>
                <a:cs typeface="Arial" panose="020B0604020202020204" pitchFamily="34" charset="0"/>
              </a:rPr>
              <a:t>3 mean?</a:t>
            </a:r>
          </a:p>
          <a:p>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A</a:t>
            </a:r>
            <a:r>
              <a:rPr lang="en-US" altLang="zh-CN" sz="2400" dirty="0">
                <a:latin typeface="Arial" panose="020B0604020202020204" pitchFamily="34" charset="0"/>
                <a:ea typeface="黑体" panose="02010609060101010101" pitchFamily="49" charset="-122"/>
                <a:cs typeface="Arial" panose="020B0604020202020204" pitchFamily="34" charset="0"/>
              </a:rPr>
              <a:t>. A practical idea.  	</a:t>
            </a:r>
            <a:r>
              <a:rPr lang="en-US" altLang="zh-CN" sz="2400" dirty="0" smtClean="0">
                <a:latin typeface="Arial" panose="020B0604020202020204" pitchFamily="34" charset="0"/>
                <a:ea typeface="黑体" panose="02010609060101010101" pitchFamily="49" charset="-122"/>
                <a:cs typeface="Arial" panose="020B0604020202020204" pitchFamily="34" charset="0"/>
              </a:rPr>
              <a:t> 		B</a:t>
            </a:r>
            <a:r>
              <a:rPr lang="en-US" altLang="zh-CN" sz="2400" dirty="0">
                <a:latin typeface="Arial" panose="020B0604020202020204" pitchFamily="34" charset="0"/>
                <a:ea typeface="黑体" panose="02010609060101010101" pitchFamily="49" charset="-122"/>
                <a:cs typeface="Arial" panose="020B0604020202020204" pitchFamily="34" charset="0"/>
              </a:rPr>
              <a:t>. A vain hope.  	</a:t>
            </a:r>
            <a:endParaRPr lang="en-US" altLang="zh-CN" sz="2400" dirty="0" smtClean="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C</a:t>
            </a:r>
            <a:r>
              <a:rPr lang="en-US" altLang="zh-CN" sz="2400" dirty="0">
                <a:latin typeface="Arial" panose="020B0604020202020204" pitchFamily="34" charset="0"/>
                <a:ea typeface="黑体" panose="02010609060101010101" pitchFamily="49" charset="-122"/>
                <a:cs typeface="Arial" panose="020B0604020202020204" pitchFamily="34" charset="0"/>
              </a:rPr>
              <a:t>. A brilliant plan.     	</a:t>
            </a:r>
            <a:r>
              <a:rPr lang="en-US" altLang="zh-CN" sz="2400" dirty="0" smtClean="0">
                <a:latin typeface="Arial" panose="020B0604020202020204" pitchFamily="34" charset="0"/>
                <a:ea typeface="黑体" panose="02010609060101010101" pitchFamily="49" charset="-122"/>
                <a:cs typeface="Arial" panose="020B0604020202020204" pitchFamily="34" charset="0"/>
              </a:rPr>
              <a:t>		D</a:t>
            </a:r>
            <a:r>
              <a:rPr lang="en-US" altLang="zh-CN" sz="2400" dirty="0">
                <a:latin typeface="Arial" panose="020B0604020202020204" pitchFamily="34" charset="0"/>
                <a:ea typeface="黑体" panose="02010609060101010101" pitchFamily="49" charset="-122"/>
                <a:cs typeface="Arial" panose="020B0604020202020204" pitchFamily="34" charset="0"/>
              </a:rPr>
              <a:t>. A selfish desire.</a:t>
            </a:r>
          </a:p>
          <a:p>
            <a:endParaRPr lang="zh-CN" altLang="en-US" sz="2400" dirty="0">
              <a:latin typeface="黑体" panose="02010609060101010101" pitchFamily="49" charset="-122"/>
              <a:ea typeface="黑体" panose="02010609060101010101" pitchFamily="49" charset="-122"/>
            </a:endParaRPr>
          </a:p>
        </p:txBody>
      </p:sp>
      <p:sp>
        <p:nvSpPr>
          <p:cNvPr id="17" name="标题 1"/>
          <p:cNvSpPr>
            <a:spLocks noGrp="1"/>
          </p:cNvSpPr>
          <p:nvPr>
            <p:ph type="title"/>
          </p:nvPr>
        </p:nvSpPr>
        <p:spPr>
          <a:xfrm>
            <a:off x="657225" y="413447"/>
            <a:ext cx="10868025" cy="562168"/>
          </a:xfrm>
        </p:spPr>
        <p:txBody>
          <a:bodyPr/>
          <a:lstStyle/>
          <a:p>
            <a:r>
              <a:rPr lang="en-US" altLang="zh-CN" dirty="0" smtClean="0"/>
              <a:t>【</a:t>
            </a:r>
            <a:r>
              <a:rPr lang="zh-CN" altLang="en-US" dirty="0" smtClean="0"/>
              <a:t>命题思路八</a:t>
            </a:r>
            <a:r>
              <a:rPr lang="en-US" altLang="zh-CN" dirty="0" smtClean="0"/>
              <a:t>】</a:t>
            </a:r>
            <a:r>
              <a:rPr lang="zh-CN" altLang="en-US" dirty="0" smtClean="0"/>
              <a:t>倡导语篇 考查语用（</a:t>
            </a:r>
            <a:r>
              <a:rPr lang="en-US" altLang="zh-CN" dirty="0"/>
              <a:t>2</a:t>
            </a:r>
            <a:r>
              <a:rPr lang="zh-CN" altLang="en-US" dirty="0" smtClean="0"/>
              <a:t>）</a:t>
            </a:r>
            <a:endParaRPr lang="zh-CN" altLang="en-US" dirty="0"/>
          </a:p>
        </p:txBody>
      </p:sp>
      <p:cxnSp>
        <p:nvCxnSpPr>
          <p:cNvPr id="5" name="直接连接符 4"/>
          <p:cNvCxnSpPr/>
          <p:nvPr/>
        </p:nvCxnSpPr>
        <p:spPr>
          <a:xfrm flipV="1">
            <a:off x="-17675" y="4653136"/>
            <a:ext cx="12192000" cy="76200"/>
          </a:xfrm>
          <a:prstGeom prst="line">
            <a:avLst/>
          </a:prstGeom>
          <a:ln w="3810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7368" y="4869160"/>
            <a:ext cx="11305256" cy="1569660"/>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There are also varieties developed to suit specific local conditions. One of the very best varieties for eating quality is Orleans </a:t>
            </a:r>
            <a:r>
              <a:rPr lang="en-US" altLang="zh-CN" sz="2400" dirty="0" err="1">
                <a:latin typeface="Arial" panose="020B0604020202020204" pitchFamily="34" charset="0"/>
                <a:cs typeface="Arial" panose="020B0604020202020204" pitchFamily="34" charset="0"/>
              </a:rPr>
              <a:t>Reinette</a:t>
            </a:r>
            <a:r>
              <a:rPr lang="en-US" altLang="zh-CN" sz="2400" dirty="0">
                <a:latin typeface="Arial" panose="020B0604020202020204" pitchFamily="34" charset="0"/>
                <a:cs typeface="Arial" panose="020B0604020202020204" pitchFamily="34" charset="0"/>
              </a:rPr>
              <a:t>, but you’ll need a warm, sheltered place with perfect soil to grow it, so it’s </a:t>
            </a:r>
            <a:r>
              <a:rPr lang="en-US" altLang="zh-CN" sz="2400" u="sng" dirty="0">
                <a:latin typeface="Arial" panose="020B0604020202020204" pitchFamily="34" charset="0"/>
                <a:cs typeface="Arial" panose="020B0604020202020204" pitchFamily="34" charset="0"/>
              </a:rPr>
              <a:t>a pipe dream </a:t>
            </a:r>
            <a:r>
              <a:rPr lang="en-US" altLang="zh-CN" sz="2400" dirty="0">
                <a:latin typeface="Arial" panose="020B0604020202020204" pitchFamily="34" charset="0"/>
                <a:cs typeface="Arial" panose="020B0604020202020204" pitchFamily="34" charset="0"/>
              </a:rPr>
              <a:t>for most apple lovers who fall for it.</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736563"/>
      </p:ext>
    </p:extLst>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med">
        <p:fade thruBlk="1"/>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命题思路八</a:t>
            </a:r>
            <a:r>
              <a:rPr lang="en-US" altLang="zh-CN" dirty="0"/>
              <a:t>】</a:t>
            </a:r>
            <a:r>
              <a:rPr lang="zh-CN" altLang="en-US" dirty="0"/>
              <a:t>倡导语篇 考查语用</a:t>
            </a:r>
            <a:r>
              <a:rPr lang="zh-CN" altLang="en-US" dirty="0" smtClean="0"/>
              <a:t>（</a:t>
            </a:r>
            <a:r>
              <a:rPr lang="en-US" altLang="zh-CN" dirty="0" smtClean="0"/>
              <a:t>3</a:t>
            </a:r>
            <a:r>
              <a:rPr lang="zh-CN" altLang="en-US" dirty="0" smtClean="0"/>
              <a:t>）</a:t>
            </a:r>
            <a:endParaRPr lang="zh-CN" altLang="en-US" dirty="0"/>
          </a:p>
        </p:txBody>
      </p:sp>
      <p:sp>
        <p:nvSpPr>
          <p:cNvPr id="3" name="内容占位符 2"/>
          <p:cNvSpPr>
            <a:spLocks noGrp="1"/>
          </p:cNvSpPr>
          <p:nvPr>
            <p:ph idx="1"/>
          </p:nvPr>
        </p:nvSpPr>
        <p:spPr>
          <a:xfrm>
            <a:off x="767408" y="1052737"/>
            <a:ext cx="11093575" cy="4392487"/>
          </a:xfrm>
        </p:spPr>
        <p:txBody>
          <a:bodyPr>
            <a:normAutofit fontScale="92500"/>
          </a:bodyPr>
          <a:lstStyle/>
          <a:p>
            <a:pPr>
              <a:buNone/>
            </a:pPr>
            <a:r>
              <a:rPr lang="en-US" altLang="zh-CN" sz="2400" dirty="0">
                <a:latin typeface="Arial" panose="020B0604020202020204" pitchFamily="34" charset="0"/>
                <a:ea typeface="黑体" panose="02010609060101010101" pitchFamily="49" charset="-122"/>
                <a:cs typeface="Arial" panose="020B0604020202020204" pitchFamily="34" charset="0"/>
              </a:rPr>
              <a:t>Visiting an apple event is a good chance to see, and often taste, a wide variety of apples. To people who are used to the limited choice of apples such as Golden Delicious and Royal Gala in supermarkets, it can be quite an eye opener to see the range of classical apples still in existence, such as </a:t>
            </a:r>
            <a:r>
              <a:rPr lang="en-US" altLang="zh-CN" sz="2400" dirty="0" err="1">
                <a:latin typeface="Arial" panose="020B0604020202020204" pitchFamily="34" charset="0"/>
                <a:ea typeface="黑体" panose="02010609060101010101" pitchFamily="49" charset="-122"/>
                <a:cs typeface="Arial" panose="020B0604020202020204" pitchFamily="34" charset="0"/>
              </a:rPr>
              <a:t>Decio</a:t>
            </a:r>
            <a:r>
              <a:rPr lang="en-US" altLang="zh-CN" sz="2400" dirty="0">
                <a:latin typeface="Arial" panose="020B0604020202020204" pitchFamily="34" charset="0"/>
                <a:ea typeface="黑体" panose="02010609060101010101" pitchFamily="49" charset="-122"/>
                <a:cs typeface="Arial" panose="020B0604020202020204" pitchFamily="34" charset="0"/>
              </a:rPr>
              <a:t> which was grown by the Romans. Although it doesn’t taste of anything special, it’s still worth a try, as is the </a:t>
            </a:r>
            <a:r>
              <a:rPr lang="en-US" altLang="zh-CN" sz="2400" dirty="0" err="1">
                <a:latin typeface="Arial" panose="020B0604020202020204" pitchFamily="34" charset="0"/>
                <a:ea typeface="黑体" panose="02010609060101010101" pitchFamily="49" charset="-122"/>
                <a:cs typeface="Arial" panose="020B0604020202020204" pitchFamily="34" charset="0"/>
              </a:rPr>
              <a:t>knobbly</a:t>
            </a:r>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zh-CN" altLang="en-US" sz="2400" dirty="0">
                <a:latin typeface="Arial" panose="020B0604020202020204" pitchFamily="34" charset="0"/>
                <a:ea typeface="黑体" panose="02010609060101010101" pitchFamily="49" charset="-122"/>
                <a:cs typeface="Arial" panose="020B0604020202020204" pitchFamily="34" charset="0"/>
              </a:rPr>
              <a:t>多疙瘩的</a:t>
            </a:r>
            <a:r>
              <a:rPr lang="en-US" altLang="zh-CN" sz="2400" dirty="0">
                <a:latin typeface="Arial" panose="020B0604020202020204" pitchFamily="34" charset="0"/>
                <a:ea typeface="黑体" panose="02010609060101010101" pitchFamily="49" charset="-122"/>
                <a:cs typeface="Arial" panose="020B0604020202020204" pitchFamily="34" charset="0"/>
              </a:rPr>
              <a:t>) Cat’s Head which is more of a curiosity than anything else.</a:t>
            </a:r>
          </a:p>
          <a:p>
            <a:pPr>
              <a:buNone/>
            </a:pPr>
            <a:r>
              <a:rPr lang="en-US" altLang="zh-CN" sz="2400" dirty="0">
                <a:latin typeface="Arial" panose="020B0604020202020204" pitchFamily="34" charset="0"/>
                <a:ea typeface="黑体" panose="02010609060101010101" pitchFamily="49" charset="-122"/>
                <a:cs typeface="Arial" panose="020B0604020202020204" pitchFamily="34" charset="0"/>
              </a:rPr>
              <a:t>There are also </a:t>
            </a:r>
            <a:r>
              <a:rPr lang="en-US" altLang="zh-CN" sz="2400" u="sng" dirty="0">
                <a:latin typeface="Arial" panose="020B0604020202020204" pitchFamily="34" charset="0"/>
                <a:ea typeface="黑体" panose="02010609060101010101" pitchFamily="49" charset="-122"/>
                <a:cs typeface="Arial" panose="020B0604020202020204" pitchFamily="34" charset="0"/>
              </a:rPr>
              <a:t>varieties </a:t>
            </a:r>
            <a:r>
              <a:rPr lang="en-US" altLang="zh-CN" sz="2400" dirty="0">
                <a:latin typeface="Arial" panose="020B0604020202020204" pitchFamily="34" charset="0"/>
                <a:ea typeface="黑体" panose="02010609060101010101" pitchFamily="49" charset="-122"/>
                <a:cs typeface="Arial" panose="020B0604020202020204" pitchFamily="34" charset="0"/>
              </a:rPr>
              <a:t>developed to suit specific local conditions. One of the very best varieties for eating quality is Orleans </a:t>
            </a:r>
            <a:r>
              <a:rPr lang="en-US" altLang="zh-CN" sz="2400" dirty="0" err="1">
                <a:latin typeface="Arial" panose="020B0604020202020204" pitchFamily="34" charset="0"/>
                <a:ea typeface="黑体" panose="02010609060101010101" pitchFamily="49" charset="-122"/>
                <a:cs typeface="Arial" panose="020B0604020202020204" pitchFamily="34" charset="0"/>
              </a:rPr>
              <a:t>Reinette</a:t>
            </a:r>
            <a:r>
              <a:rPr lang="en-US" altLang="zh-CN" sz="2400" dirty="0">
                <a:latin typeface="Arial" panose="020B0604020202020204" pitchFamily="34" charset="0"/>
                <a:ea typeface="黑体" panose="02010609060101010101" pitchFamily="49" charset="-122"/>
                <a:cs typeface="Arial" panose="020B0604020202020204" pitchFamily="34" charset="0"/>
              </a:rPr>
              <a:t>, but you’ll need a warm, sheltered place with perfect soil to grow </a:t>
            </a:r>
            <a:r>
              <a:rPr lang="en-US" altLang="zh-CN" sz="2400" u="sng" dirty="0">
                <a:latin typeface="Arial" panose="020B0604020202020204" pitchFamily="34" charset="0"/>
                <a:ea typeface="黑体" panose="02010609060101010101" pitchFamily="49" charset="-122"/>
                <a:cs typeface="Arial" panose="020B0604020202020204" pitchFamily="34" charset="0"/>
              </a:rPr>
              <a:t>it</a:t>
            </a:r>
            <a:r>
              <a:rPr lang="en-US" altLang="zh-CN" sz="2400" dirty="0">
                <a:latin typeface="Arial" panose="020B0604020202020204" pitchFamily="34" charset="0"/>
                <a:ea typeface="黑体" panose="02010609060101010101" pitchFamily="49" charset="-122"/>
                <a:cs typeface="Arial" panose="020B0604020202020204" pitchFamily="34" charset="0"/>
              </a:rPr>
              <a:t>, so it’s </a:t>
            </a:r>
            <a:r>
              <a:rPr lang="en-US" altLang="zh-CN" sz="2400" u="sng" dirty="0">
                <a:latin typeface="Arial" panose="020B0604020202020204" pitchFamily="34" charset="0"/>
                <a:ea typeface="黑体" panose="02010609060101010101" pitchFamily="49" charset="-122"/>
                <a:cs typeface="Arial" panose="020B0604020202020204" pitchFamily="34" charset="0"/>
              </a:rPr>
              <a:t>a pipe dream </a:t>
            </a:r>
            <a:r>
              <a:rPr lang="en-US" altLang="zh-CN" sz="2400" dirty="0">
                <a:latin typeface="Arial" panose="020B0604020202020204" pitchFamily="34" charset="0"/>
                <a:ea typeface="黑体" panose="02010609060101010101" pitchFamily="49" charset="-122"/>
                <a:cs typeface="Arial" panose="020B0604020202020204" pitchFamily="34" charset="0"/>
              </a:rPr>
              <a:t>for most apple lovers who fall for it.</a:t>
            </a:r>
          </a:p>
          <a:p>
            <a:pPr>
              <a:buNone/>
            </a:pP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
        <p:nvSpPr>
          <p:cNvPr id="5" name="TextBox 4"/>
          <p:cNvSpPr txBox="1"/>
          <p:nvPr/>
        </p:nvSpPr>
        <p:spPr>
          <a:xfrm>
            <a:off x="839416" y="4869160"/>
            <a:ext cx="10945216" cy="461665"/>
          </a:xfrm>
          <a:prstGeom prst="rect">
            <a:avLst/>
          </a:prstGeom>
          <a:noFill/>
        </p:spPr>
        <p:txBody>
          <a:bodyPr wrap="square" rtlCol="0">
            <a:spAutoFit/>
          </a:bodyPr>
          <a:lstStyle/>
          <a:p>
            <a:r>
              <a:rPr lang="en-US" altLang="zh-CN" sz="2400" dirty="0">
                <a:solidFill>
                  <a:srgbClr val="000000"/>
                </a:solidFill>
                <a:latin typeface="Arial"/>
                <a:ea typeface="黑体"/>
                <a:cs typeface="Arial"/>
              </a:rPr>
              <a:t>A. A practical idea.  	 </a:t>
            </a:r>
            <a:r>
              <a:rPr lang="en-US" altLang="zh-CN" sz="2400" dirty="0" smtClean="0">
                <a:solidFill>
                  <a:srgbClr val="000000"/>
                </a:solidFill>
                <a:latin typeface="Arial"/>
                <a:ea typeface="黑体"/>
                <a:cs typeface="Arial"/>
              </a:rPr>
              <a:t> B</a:t>
            </a:r>
            <a:r>
              <a:rPr lang="en-US" altLang="zh-CN" sz="2400" dirty="0">
                <a:solidFill>
                  <a:srgbClr val="000000"/>
                </a:solidFill>
                <a:latin typeface="Arial"/>
                <a:ea typeface="黑体"/>
                <a:cs typeface="Arial"/>
              </a:rPr>
              <a:t>. A vain hope.  	</a:t>
            </a:r>
            <a:r>
              <a:rPr lang="en-US" altLang="zh-CN" sz="2400" dirty="0" smtClean="0">
                <a:solidFill>
                  <a:srgbClr val="000000"/>
                </a:solidFill>
                <a:latin typeface="Arial"/>
                <a:ea typeface="黑体"/>
                <a:cs typeface="Arial"/>
              </a:rPr>
              <a:t>C</a:t>
            </a:r>
            <a:r>
              <a:rPr lang="en-US" altLang="zh-CN" sz="2400" dirty="0">
                <a:solidFill>
                  <a:srgbClr val="000000"/>
                </a:solidFill>
                <a:latin typeface="Arial"/>
                <a:ea typeface="黑体"/>
                <a:cs typeface="Arial"/>
              </a:rPr>
              <a:t>. A brilliant plan.     </a:t>
            </a:r>
            <a:r>
              <a:rPr lang="en-US" altLang="zh-CN" sz="2400" dirty="0" smtClean="0">
                <a:solidFill>
                  <a:srgbClr val="000000"/>
                </a:solidFill>
                <a:latin typeface="Arial"/>
                <a:ea typeface="黑体"/>
                <a:cs typeface="Arial"/>
              </a:rPr>
              <a:t>D</a:t>
            </a:r>
            <a:r>
              <a:rPr lang="en-US" altLang="zh-CN" sz="2400" dirty="0">
                <a:solidFill>
                  <a:srgbClr val="000000"/>
                </a:solidFill>
                <a:latin typeface="Arial"/>
                <a:ea typeface="黑体"/>
                <a:cs typeface="Arial"/>
              </a:rPr>
              <a:t>. A selfish desire</a:t>
            </a:r>
            <a:r>
              <a:rPr lang="en-US" altLang="zh-CN" sz="2400" dirty="0" smtClean="0">
                <a:solidFill>
                  <a:srgbClr val="000000"/>
                </a:solidFill>
                <a:latin typeface="Arial"/>
                <a:ea typeface="黑体"/>
                <a:cs typeface="Arial"/>
              </a:rPr>
              <a:t>.</a:t>
            </a:r>
            <a:endParaRPr lang="zh-CN" altLang="zh-CN" sz="2400" dirty="0"/>
          </a:p>
        </p:txBody>
      </p:sp>
      <p:sp>
        <p:nvSpPr>
          <p:cNvPr id="6" name="TextBox 5"/>
          <p:cNvSpPr txBox="1"/>
          <p:nvPr/>
        </p:nvSpPr>
        <p:spPr>
          <a:xfrm>
            <a:off x="812800" y="5330825"/>
            <a:ext cx="11379200" cy="830997"/>
          </a:xfrm>
          <a:prstGeom prst="rect">
            <a:avLst/>
          </a:prstGeom>
          <a:noFill/>
          <a:ln w="38100">
            <a:solidFill>
              <a:schemeClr val="tx2">
                <a:lumMod val="90000"/>
                <a:lumOff val="10000"/>
              </a:schemeClr>
            </a:solidFill>
          </a:ln>
        </p:spPr>
        <p:txBody>
          <a:bodyPr>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smtClean="0">
                <a:latin typeface="黑体" panose="02010609060101010101" pitchFamily="49" charset="-122"/>
                <a:ea typeface="黑体" panose="02010609060101010101" pitchFamily="49" charset="-122"/>
              </a:rPr>
              <a:t>B</a:t>
            </a: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p>
          <a:p>
            <a:pPr>
              <a:defRPr/>
            </a:pPr>
            <a:r>
              <a:rPr lang="zh-CN" altLang="en-US" sz="2400" dirty="0" smtClean="0">
                <a:latin typeface="黑体" panose="02010609060101010101" pitchFamily="49" charset="-122"/>
                <a:ea typeface="黑体" panose="02010609060101010101" pitchFamily="49" charset="-122"/>
              </a:rPr>
              <a:t>能力</a:t>
            </a:r>
            <a:r>
              <a:rPr lang="zh-CN" altLang="en-US" sz="2400" dirty="0">
                <a:latin typeface="黑体" panose="02010609060101010101" pitchFamily="49" charset="-122"/>
                <a:ea typeface="黑体" panose="02010609060101010101" pitchFamily="49" charset="-122"/>
              </a:rPr>
              <a:t>要求</a:t>
            </a:r>
            <a:r>
              <a:rPr lang="zh-CN" altLang="en-US" sz="2400" dirty="0" smtClean="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语篇</a:t>
            </a:r>
            <a:r>
              <a:rPr lang="zh-CN" altLang="en-US" sz="2400" dirty="0" smtClean="0">
                <a:latin typeface="黑体" panose="02010609060101010101" pitchFamily="49" charset="-122"/>
                <a:ea typeface="黑体" panose="02010609060101010101" pitchFamily="49" charset="-122"/>
              </a:rPr>
              <a:t>理解，衔接理解，语义理解</a:t>
            </a:r>
            <a:endParaRPr lang="en-US" altLang="zh-CN"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0712072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命题思路九</a:t>
            </a:r>
            <a:r>
              <a:rPr lang="en-US" altLang="zh-CN" dirty="0" smtClean="0"/>
              <a:t>】</a:t>
            </a:r>
            <a:r>
              <a:rPr lang="zh-CN" altLang="en-US" dirty="0" smtClean="0"/>
              <a:t>能力立意 综合考查 （阅读篇）</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3576978645"/>
              </p:ext>
            </p:extLst>
          </p:nvPr>
        </p:nvGraphicFramePr>
        <p:xfrm>
          <a:off x="551384" y="1340768"/>
          <a:ext cx="10657185" cy="4497611"/>
        </p:xfrm>
        <a:graphic>
          <a:graphicData uri="http://schemas.openxmlformats.org/drawingml/2006/table">
            <a:tbl>
              <a:tblPr firstRow="1" firstCol="1" bandRow="1">
                <a:tableStyleId>{5C22544A-7EE6-4342-B048-85BDC9FD1C3A}</a:tableStyleId>
              </a:tblPr>
              <a:tblGrid>
                <a:gridCol w="3672409"/>
                <a:gridCol w="2016224"/>
                <a:gridCol w="2448272"/>
                <a:gridCol w="2520280"/>
              </a:tblGrid>
              <a:tr h="276756">
                <a:tc>
                  <a:txBody>
                    <a:bodyPr/>
                    <a:lstStyle/>
                    <a:p>
                      <a:pPr algn="just">
                        <a:spcAft>
                          <a:spcPts val="0"/>
                        </a:spcAft>
                      </a:pPr>
                      <a:r>
                        <a:rPr lang="zh-CN" altLang="en-US" sz="2400" kern="100" dirty="0" smtClean="0">
                          <a:effectLst/>
                          <a:latin typeface="黑体" panose="02010609060101010101" pitchFamily="49" charset="-122"/>
                          <a:ea typeface="黑体" panose="02010609060101010101" pitchFamily="49" charset="-122"/>
                        </a:rPr>
                        <a:t>   阅读</a:t>
                      </a:r>
                      <a:r>
                        <a:rPr lang="zh-CN" sz="2400" kern="100" dirty="0" smtClean="0">
                          <a:effectLst/>
                          <a:latin typeface="黑体" panose="02010609060101010101" pitchFamily="49" charset="-122"/>
                          <a:ea typeface="黑体" panose="02010609060101010101" pitchFamily="49" charset="-122"/>
                        </a:rPr>
                        <a:t>微</a:t>
                      </a:r>
                      <a:r>
                        <a:rPr lang="zh-CN" sz="2400" kern="100" dirty="0">
                          <a:effectLst/>
                          <a:latin typeface="黑体" panose="02010609060101010101" pitchFamily="49" charset="-122"/>
                          <a:ea typeface="黑体" panose="02010609060101010101" pitchFamily="49" charset="-122"/>
                        </a:rPr>
                        <a:t>技能</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zh-CN" sz="2400" kern="100" dirty="0">
                          <a:effectLst/>
                          <a:latin typeface="黑体" panose="02010609060101010101" pitchFamily="49" charset="-122"/>
                          <a:ea typeface="黑体" panose="02010609060101010101" pitchFamily="49" charset="-122"/>
                        </a:rPr>
                        <a:t>卷</a:t>
                      </a:r>
                      <a:r>
                        <a:rPr lang="en-US" sz="2400" kern="100" dirty="0">
                          <a:effectLst/>
                          <a:latin typeface="黑体" panose="02010609060101010101" pitchFamily="49" charset="-122"/>
                          <a:ea typeface="黑体" panose="02010609060101010101" pitchFamily="49" charset="-122"/>
                        </a:rPr>
                        <a:t> I</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zh-CN" sz="2400" kern="100" dirty="0">
                          <a:effectLst/>
                          <a:latin typeface="黑体" panose="02010609060101010101" pitchFamily="49" charset="-122"/>
                          <a:ea typeface="黑体" panose="02010609060101010101" pitchFamily="49" charset="-122"/>
                        </a:rPr>
                        <a:t>卷</a:t>
                      </a:r>
                      <a:r>
                        <a:rPr lang="en-US" sz="2400" kern="100" dirty="0">
                          <a:effectLst/>
                          <a:latin typeface="黑体" panose="02010609060101010101" pitchFamily="49" charset="-122"/>
                          <a:ea typeface="黑体" panose="02010609060101010101" pitchFamily="49" charset="-122"/>
                        </a:rPr>
                        <a:t> II</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zh-CN" sz="2400" kern="100" dirty="0">
                          <a:effectLst/>
                          <a:latin typeface="黑体" panose="02010609060101010101" pitchFamily="49" charset="-122"/>
                          <a:ea typeface="黑体" panose="02010609060101010101" pitchFamily="49" charset="-122"/>
                        </a:rPr>
                        <a:t>卷</a:t>
                      </a:r>
                      <a:r>
                        <a:rPr lang="en-US" sz="2400" kern="100" dirty="0">
                          <a:effectLst/>
                          <a:latin typeface="黑体" panose="02010609060101010101" pitchFamily="49" charset="-122"/>
                          <a:ea typeface="黑体" panose="02010609060101010101" pitchFamily="49" charset="-122"/>
                        </a:rPr>
                        <a:t> III</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r>
              <a:tr h="276756">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1</a:t>
                      </a:r>
                      <a:r>
                        <a:rPr lang="zh-CN" sz="2400" kern="100" dirty="0">
                          <a:effectLst/>
                          <a:latin typeface="黑体" panose="02010609060101010101" pitchFamily="49" charset="-122"/>
                          <a:ea typeface="黑体" panose="02010609060101010101" pitchFamily="49" charset="-122"/>
                        </a:rPr>
                        <a:t>、理解主旨要义</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sz="2400" kern="100" dirty="0">
                          <a:effectLst/>
                        </a:rPr>
                        <a:t>35</a:t>
                      </a:r>
                      <a:endParaRPr lang="zh-CN" sz="2400" kern="100" dirty="0">
                        <a:effectLst/>
                        <a:latin typeface="Calibri"/>
                        <a:ea typeface="宋体"/>
                        <a:cs typeface="Times New Roman"/>
                      </a:endParaRPr>
                    </a:p>
                  </a:txBody>
                  <a:tcPr marL="68580" marR="68580" marT="0" marB="0"/>
                </a:tc>
                <a:tc>
                  <a:txBody>
                    <a:bodyPr/>
                    <a:lstStyle/>
                    <a:p>
                      <a:pPr algn="just">
                        <a:spcAft>
                          <a:spcPts val="0"/>
                        </a:spcAft>
                      </a:pPr>
                      <a:r>
                        <a:rPr lang="en-US" sz="2400" kern="100" dirty="0">
                          <a:effectLst/>
                        </a:rPr>
                        <a:t>32</a:t>
                      </a:r>
                      <a:r>
                        <a:rPr lang="zh-CN" sz="2400" kern="100" dirty="0">
                          <a:effectLst/>
                        </a:rPr>
                        <a:t>，</a:t>
                      </a:r>
                      <a:endParaRPr lang="zh-CN" sz="2400" kern="100" dirty="0">
                        <a:effectLst/>
                        <a:latin typeface="Calibri"/>
                        <a:ea typeface="宋体"/>
                        <a:cs typeface="Times New Roman"/>
                      </a:endParaRPr>
                    </a:p>
                  </a:txBody>
                  <a:tcPr marL="68580" marR="68580" marT="0" marB="0"/>
                </a:tc>
                <a:tc>
                  <a:txBody>
                    <a:bodyPr/>
                    <a:lstStyle/>
                    <a:p>
                      <a:pPr algn="just">
                        <a:spcAft>
                          <a:spcPts val="0"/>
                        </a:spcAft>
                      </a:pPr>
                      <a:r>
                        <a:rPr lang="en-US" sz="2400" kern="100">
                          <a:effectLst/>
                        </a:rPr>
                        <a:t>35</a:t>
                      </a:r>
                      <a:endParaRPr lang="zh-CN" sz="2400" kern="100">
                        <a:effectLst/>
                        <a:latin typeface="Calibri"/>
                        <a:ea typeface="宋体"/>
                        <a:cs typeface="Times New Roman"/>
                      </a:endParaRPr>
                    </a:p>
                  </a:txBody>
                  <a:tcPr marL="68580" marR="68580" marT="0" marB="0"/>
                </a:tc>
              </a:tr>
              <a:tr h="830267">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2</a:t>
                      </a:r>
                      <a:r>
                        <a:rPr lang="zh-CN" sz="2400" kern="100" dirty="0">
                          <a:effectLst/>
                          <a:latin typeface="黑体" panose="02010609060101010101" pitchFamily="49" charset="-122"/>
                          <a:ea typeface="黑体" panose="02010609060101010101" pitchFamily="49" charset="-122"/>
                        </a:rPr>
                        <a:t>、理解文中具体信息</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rPr>
                        <a:t>21</a:t>
                      </a:r>
                      <a:r>
                        <a:rPr lang="zh-CN" sz="2400" kern="100">
                          <a:effectLst/>
                        </a:rPr>
                        <a:t>，</a:t>
                      </a:r>
                      <a:r>
                        <a:rPr lang="en-US" sz="2400" kern="100">
                          <a:effectLst/>
                        </a:rPr>
                        <a:t>22</a:t>
                      </a:r>
                      <a:r>
                        <a:rPr lang="zh-CN" sz="2400" kern="100">
                          <a:effectLst/>
                        </a:rPr>
                        <a:t>，</a:t>
                      </a:r>
                      <a:r>
                        <a:rPr lang="en-US" sz="2400" kern="100">
                          <a:effectLst/>
                        </a:rPr>
                        <a:t>23</a:t>
                      </a:r>
                      <a:r>
                        <a:rPr lang="zh-CN" sz="2400" kern="100">
                          <a:effectLst/>
                        </a:rPr>
                        <a:t>，</a:t>
                      </a:r>
                      <a:r>
                        <a:rPr lang="en-US" sz="2400" kern="100">
                          <a:effectLst/>
                        </a:rPr>
                        <a:t>25</a:t>
                      </a:r>
                      <a:r>
                        <a:rPr lang="zh-CN" sz="2400" kern="100">
                          <a:effectLst/>
                        </a:rPr>
                        <a:t>，</a:t>
                      </a:r>
                      <a:r>
                        <a:rPr lang="en-US" sz="2400" kern="100">
                          <a:effectLst/>
                        </a:rPr>
                        <a:t>26</a:t>
                      </a:r>
                      <a:r>
                        <a:rPr lang="zh-CN" sz="2400" kern="100">
                          <a:effectLst/>
                        </a:rPr>
                        <a:t>，</a:t>
                      </a:r>
                      <a:r>
                        <a:rPr lang="en-US" sz="2400" kern="100">
                          <a:effectLst/>
                        </a:rPr>
                        <a:t>27</a:t>
                      </a:r>
                      <a:r>
                        <a:rPr lang="zh-CN" sz="2400" kern="100">
                          <a:effectLst/>
                        </a:rPr>
                        <a:t>，</a:t>
                      </a:r>
                      <a:r>
                        <a:rPr lang="en-US" sz="2400" kern="100">
                          <a:effectLst/>
                        </a:rPr>
                        <a:t>31</a:t>
                      </a:r>
                      <a:r>
                        <a:rPr lang="zh-CN" sz="2400" kern="100">
                          <a:effectLst/>
                        </a:rPr>
                        <a:t>，</a:t>
                      </a:r>
                      <a:r>
                        <a:rPr lang="en-US" sz="2400" kern="100">
                          <a:effectLst/>
                        </a:rPr>
                        <a:t>33</a:t>
                      </a:r>
                      <a:r>
                        <a:rPr lang="zh-CN" sz="2400" kern="100">
                          <a:effectLst/>
                        </a:rPr>
                        <a:t>，</a:t>
                      </a:r>
                      <a:r>
                        <a:rPr lang="en-US" sz="2400" kern="100">
                          <a:effectLst/>
                        </a:rPr>
                        <a:t>34</a:t>
                      </a:r>
                      <a:r>
                        <a:rPr lang="zh-CN" sz="2400" kern="100">
                          <a:effectLst/>
                        </a:rPr>
                        <a:t>，</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dirty="0">
                          <a:effectLst/>
                        </a:rPr>
                        <a:t>21</a:t>
                      </a:r>
                      <a:r>
                        <a:rPr lang="zh-CN" sz="2400" kern="100" dirty="0">
                          <a:effectLst/>
                        </a:rPr>
                        <a:t>，</a:t>
                      </a:r>
                      <a:r>
                        <a:rPr lang="en-US" sz="2400" kern="100" dirty="0">
                          <a:effectLst/>
                        </a:rPr>
                        <a:t>24</a:t>
                      </a:r>
                      <a:r>
                        <a:rPr lang="zh-CN" sz="2400" kern="100" dirty="0">
                          <a:effectLst/>
                        </a:rPr>
                        <a:t>，</a:t>
                      </a:r>
                      <a:r>
                        <a:rPr lang="en-US" sz="2400" kern="100" dirty="0">
                          <a:effectLst/>
                        </a:rPr>
                        <a:t>25</a:t>
                      </a:r>
                      <a:r>
                        <a:rPr lang="zh-CN" sz="2400" kern="100" dirty="0">
                          <a:effectLst/>
                        </a:rPr>
                        <a:t>，</a:t>
                      </a:r>
                      <a:r>
                        <a:rPr lang="en-US" sz="2400" kern="100" dirty="0">
                          <a:effectLst/>
                        </a:rPr>
                        <a:t>28</a:t>
                      </a:r>
                      <a:r>
                        <a:rPr lang="zh-CN" sz="2400" kern="100" dirty="0">
                          <a:effectLst/>
                        </a:rPr>
                        <a:t>，</a:t>
                      </a:r>
                      <a:r>
                        <a:rPr lang="en-US" sz="2400" kern="100" dirty="0">
                          <a:effectLst/>
                        </a:rPr>
                        <a:t>31</a:t>
                      </a:r>
                      <a:r>
                        <a:rPr lang="zh-CN" sz="2400" kern="100" dirty="0">
                          <a:effectLst/>
                        </a:rPr>
                        <a:t>，</a:t>
                      </a:r>
                      <a:r>
                        <a:rPr lang="en-US" sz="2400" kern="100" dirty="0">
                          <a:effectLst/>
                        </a:rPr>
                        <a:t>33</a:t>
                      </a:r>
                      <a:r>
                        <a:rPr lang="zh-CN" sz="2400" kern="100" dirty="0">
                          <a:effectLst/>
                        </a:rPr>
                        <a:t>，</a:t>
                      </a:r>
                      <a:r>
                        <a:rPr lang="en-US" sz="2400" kern="100" dirty="0">
                          <a:effectLst/>
                        </a:rPr>
                        <a:t>34</a:t>
                      </a:r>
                      <a:r>
                        <a:rPr lang="zh-CN" sz="2400" kern="100" dirty="0">
                          <a:effectLst/>
                        </a:rPr>
                        <a:t>，</a:t>
                      </a:r>
                      <a:r>
                        <a:rPr lang="en-US" sz="2400" kern="100" dirty="0">
                          <a:effectLst/>
                        </a:rPr>
                        <a:t>35</a:t>
                      </a:r>
                      <a:endParaRPr lang="zh-CN" sz="2400" kern="100" dirty="0">
                        <a:effectLst/>
                        <a:latin typeface="Calibri"/>
                        <a:ea typeface="宋体"/>
                        <a:cs typeface="Times New Roman"/>
                      </a:endParaRPr>
                    </a:p>
                  </a:txBody>
                  <a:tcPr marL="68580" marR="68580" marT="0" marB="0"/>
                </a:tc>
                <a:tc>
                  <a:txBody>
                    <a:bodyPr/>
                    <a:lstStyle/>
                    <a:p>
                      <a:pPr algn="just">
                        <a:spcAft>
                          <a:spcPts val="0"/>
                        </a:spcAft>
                      </a:pPr>
                      <a:r>
                        <a:rPr lang="en-US" sz="2400" kern="100" dirty="0">
                          <a:effectLst/>
                        </a:rPr>
                        <a:t>21</a:t>
                      </a:r>
                      <a:r>
                        <a:rPr lang="zh-CN" sz="2400" kern="100" dirty="0">
                          <a:effectLst/>
                        </a:rPr>
                        <a:t>，</a:t>
                      </a:r>
                      <a:r>
                        <a:rPr lang="en-US" sz="2400" kern="100" dirty="0">
                          <a:effectLst/>
                        </a:rPr>
                        <a:t>22</a:t>
                      </a:r>
                      <a:r>
                        <a:rPr lang="zh-CN" sz="2400" kern="100" dirty="0">
                          <a:effectLst/>
                        </a:rPr>
                        <a:t>，</a:t>
                      </a:r>
                      <a:r>
                        <a:rPr lang="en-US" sz="2400" kern="100" dirty="0">
                          <a:effectLst/>
                        </a:rPr>
                        <a:t>23</a:t>
                      </a:r>
                      <a:r>
                        <a:rPr lang="zh-CN" sz="2400" kern="100" dirty="0">
                          <a:effectLst/>
                        </a:rPr>
                        <a:t>，</a:t>
                      </a:r>
                      <a:r>
                        <a:rPr lang="en-US" sz="2400" kern="100" dirty="0">
                          <a:effectLst/>
                        </a:rPr>
                        <a:t>24</a:t>
                      </a:r>
                      <a:r>
                        <a:rPr lang="zh-CN" sz="2400" kern="100" dirty="0">
                          <a:effectLst/>
                        </a:rPr>
                        <a:t>，</a:t>
                      </a:r>
                      <a:r>
                        <a:rPr lang="en-US" sz="2400" kern="100" dirty="0">
                          <a:effectLst/>
                        </a:rPr>
                        <a:t>25</a:t>
                      </a:r>
                      <a:r>
                        <a:rPr lang="zh-CN" sz="2400" kern="100" dirty="0">
                          <a:effectLst/>
                        </a:rPr>
                        <a:t>，</a:t>
                      </a:r>
                      <a:r>
                        <a:rPr lang="en-US" sz="2400" kern="100" dirty="0">
                          <a:effectLst/>
                        </a:rPr>
                        <a:t>28</a:t>
                      </a:r>
                      <a:r>
                        <a:rPr lang="zh-CN" sz="2400" kern="100" dirty="0">
                          <a:effectLst/>
                        </a:rPr>
                        <a:t>， </a:t>
                      </a:r>
                      <a:r>
                        <a:rPr lang="en-US" sz="2400" kern="100" dirty="0">
                          <a:effectLst/>
                        </a:rPr>
                        <a:t>32</a:t>
                      </a:r>
                      <a:r>
                        <a:rPr lang="zh-CN" sz="2400" kern="100" dirty="0">
                          <a:effectLst/>
                        </a:rPr>
                        <a:t>，</a:t>
                      </a:r>
                      <a:r>
                        <a:rPr lang="en-US" sz="2400" kern="100" dirty="0">
                          <a:effectLst/>
                        </a:rPr>
                        <a:t>34</a:t>
                      </a:r>
                      <a:r>
                        <a:rPr lang="zh-CN" sz="2400" kern="100" dirty="0">
                          <a:effectLst/>
                        </a:rPr>
                        <a:t>，</a:t>
                      </a:r>
                      <a:endParaRPr lang="zh-CN" sz="2400" kern="100" dirty="0">
                        <a:effectLst/>
                        <a:latin typeface="Calibri"/>
                        <a:ea typeface="宋体"/>
                        <a:cs typeface="Times New Roman"/>
                      </a:endParaRPr>
                    </a:p>
                  </a:txBody>
                  <a:tcPr marL="68580" marR="68580" marT="0" marB="0"/>
                </a:tc>
              </a:tr>
              <a:tr h="830267">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3</a:t>
                      </a:r>
                      <a:r>
                        <a:rPr lang="zh-CN" sz="2400" kern="100" dirty="0">
                          <a:effectLst/>
                          <a:latin typeface="黑体" panose="02010609060101010101" pitchFamily="49" charset="-122"/>
                          <a:ea typeface="黑体" panose="02010609060101010101" pitchFamily="49" charset="-122"/>
                        </a:rPr>
                        <a:t>、根据上下文推断单词和短语的含义</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rPr>
                        <a:t>29</a:t>
                      </a:r>
                      <a:r>
                        <a:rPr lang="zh-CN" sz="2400" kern="100">
                          <a:effectLst/>
                        </a:rPr>
                        <a:t>，</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a:effectLst/>
                        </a:rPr>
                        <a:t>27</a:t>
                      </a:r>
                      <a:r>
                        <a:rPr lang="zh-CN" sz="2400" kern="100">
                          <a:effectLst/>
                        </a:rPr>
                        <a:t>，</a:t>
                      </a:r>
                      <a:r>
                        <a:rPr lang="en-US" sz="2400" kern="100">
                          <a:effectLst/>
                        </a:rPr>
                        <a:t>30</a:t>
                      </a:r>
                      <a:r>
                        <a:rPr lang="zh-CN" sz="2400" kern="100">
                          <a:effectLst/>
                        </a:rPr>
                        <a:t>，</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dirty="0">
                          <a:effectLst/>
                        </a:rPr>
                        <a:t>26</a:t>
                      </a:r>
                      <a:r>
                        <a:rPr lang="zh-CN" sz="2400" kern="100" dirty="0">
                          <a:effectLst/>
                        </a:rPr>
                        <a:t>，</a:t>
                      </a:r>
                      <a:r>
                        <a:rPr lang="en-US" sz="2400" kern="100" dirty="0">
                          <a:effectLst/>
                        </a:rPr>
                        <a:t>30</a:t>
                      </a:r>
                      <a:endParaRPr lang="zh-CN" sz="2400" kern="100" dirty="0">
                        <a:effectLst/>
                        <a:latin typeface="Calibri"/>
                        <a:ea typeface="宋体"/>
                        <a:cs typeface="Times New Roman"/>
                      </a:endParaRPr>
                    </a:p>
                  </a:txBody>
                  <a:tcPr marL="68580" marR="68580" marT="0" marB="0"/>
                </a:tc>
              </a:tr>
              <a:tr h="553512">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4</a:t>
                      </a:r>
                      <a:r>
                        <a:rPr lang="zh-CN" sz="2400" kern="100" dirty="0">
                          <a:effectLst/>
                          <a:latin typeface="黑体" panose="02010609060101010101" pitchFamily="49" charset="-122"/>
                          <a:ea typeface="黑体" panose="02010609060101010101" pitchFamily="49" charset="-122"/>
                        </a:rPr>
                        <a:t>、作出简单的判断和推理</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rPr>
                        <a:t>24</a:t>
                      </a:r>
                      <a:r>
                        <a:rPr lang="zh-CN" sz="2400" kern="100">
                          <a:effectLst/>
                        </a:rPr>
                        <a:t>，</a:t>
                      </a:r>
                      <a:r>
                        <a:rPr lang="en-US" sz="2400" kern="100">
                          <a:effectLst/>
                        </a:rPr>
                        <a:t>30</a:t>
                      </a:r>
                      <a:r>
                        <a:rPr lang="zh-CN" sz="2400" kern="100">
                          <a:effectLst/>
                        </a:rPr>
                        <a:t>，</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a:effectLst/>
                        </a:rPr>
                        <a:t>22</a:t>
                      </a:r>
                      <a:r>
                        <a:rPr lang="zh-CN" sz="2400" kern="100">
                          <a:effectLst/>
                        </a:rPr>
                        <a:t>，</a:t>
                      </a:r>
                      <a:r>
                        <a:rPr lang="en-US" sz="2400" kern="100">
                          <a:effectLst/>
                        </a:rPr>
                        <a:t>23</a:t>
                      </a:r>
                      <a:r>
                        <a:rPr lang="zh-CN" sz="2400" kern="100">
                          <a:effectLst/>
                        </a:rPr>
                        <a:t>，</a:t>
                      </a:r>
                      <a:r>
                        <a:rPr lang="en-US" sz="2400" kern="100">
                          <a:effectLst/>
                        </a:rPr>
                        <a:t>26</a:t>
                      </a:r>
                      <a:r>
                        <a:rPr lang="zh-CN" sz="2400" kern="100">
                          <a:effectLst/>
                        </a:rPr>
                        <a:t>，</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dirty="0">
                          <a:effectLst/>
                        </a:rPr>
                        <a:t>27</a:t>
                      </a:r>
                      <a:r>
                        <a:rPr lang="zh-CN" sz="2400" kern="100" dirty="0">
                          <a:effectLst/>
                        </a:rPr>
                        <a:t>，</a:t>
                      </a:r>
                      <a:r>
                        <a:rPr lang="en-US" sz="2400" kern="100" dirty="0">
                          <a:effectLst/>
                        </a:rPr>
                        <a:t>29</a:t>
                      </a:r>
                      <a:r>
                        <a:rPr lang="zh-CN" sz="2400" kern="100" dirty="0">
                          <a:effectLst/>
                        </a:rPr>
                        <a:t>，</a:t>
                      </a:r>
                      <a:r>
                        <a:rPr lang="en-US" sz="2400" kern="100" dirty="0">
                          <a:effectLst/>
                        </a:rPr>
                        <a:t>33</a:t>
                      </a:r>
                      <a:r>
                        <a:rPr lang="zh-CN" sz="2400" kern="100" dirty="0">
                          <a:effectLst/>
                        </a:rPr>
                        <a:t>，</a:t>
                      </a:r>
                      <a:endParaRPr lang="zh-CN" sz="2400" kern="100" dirty="0">
                        <a:effectLst/>
                        <a:latin typeface="Calibri"/>
                        <a:ea typeface="宋体"/>
                        <a:cs typeface="Times New Roman"/>
                      </a:endParaRPr>
                    </a:p>
                  </a:txBody>
                  <a:tcPr marL="68580" marR="68580" marT="0" marB="0"/>
                </a:tc>
              </a:tr>
              <a:tr h="553512">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5</a:t>
                      </a:r>
                      <a:r>
                        <a:rPr lang="zh-CN" sz="2400" kern="100" dirty="0">
                          <a:effectLst/>
                          <a:latin typeface="黑体" panose="02010609060101010101" pitchFamily="49" charset="-122"/>
                          <a:ea typeface="黑体" panose="02010609060101010101" pitchFamily="49" charset="-122"/>
                        </a:rPr>
                        <a:t>、理解文章的基本结构</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rPr>
                        <a:t>36-40</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a:effectLst/>
                        </a:rPr>
                        <a:t>36-40</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dirty="0">
                          <a:effectLst/>
                        </a:rPr>
                        <a:t>36-40</a:t>
                      </a:r>
                      <a:endParaRPr lang="zh-CN" sz="2400" kern="100" dirty="0">
                        <a:effectLst/>
                        <a:latin typeface="Calibri"/>
                        <a:ea typeface="宋体"/>
                        <a:cs typeface="Times New Roman"/>
                      </a:endParaRPr>
                    </a:p>
                  </a:txBody>
                  <a:tcPr marL="68580" marR="68580" marT="0" marB="0"/>
                </a:tc>
              </a:tr>
              <a:tr h="553512">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6</a:t>
                      </a:r>
                      <a:r>
                        <a:rPr lang="zh-CN" sz="2400" kern="100" dirty="0">
                          <a:effectLst/>
                          <a:latin typeface="黑体" panose="02010609060101010101" pitchFamily="49" charset="-122"/>
                          <a:ea typeface="黑体" panose="02010609060101010101" pitchFamily="49" charset="-122"/>
                        </a:rPr>
                        <a:t>、理解作者的意图、观点和态度</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rPr>
                        <a:t>28</a:t>
                      </a:r>
                      <a:r>
                        <a:rPr lang="zh-CN" sz="2400" kern="100">
                          <a:effectLst/>
                        </a:rPr>
                        <a:t>，</a:t>
                      </a:r>
                      <a:r>
                        <a:rPr lang="en-US" sz="2400" kern="100">
                          <a:effectLst/>
                        </a:rPr>
                        <a:t>32</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a:effectLst/>
                        </a:rPr>
                        <a:t>29</a:t>
                      </a:r>
                      <a:r>
                        <a:rPr lang="zh-CN" sz="2400" kern="100">
                          <a:effectLst/>
                        </a:rPr>
                        <a:t>，</a:t>
                      </a:r>
                      <a:endParaRPr lang="zh-CN" sz="2400" kern="100">
                        <a:effectLst/>
                        <a:latin typeface="Calibri"/>
                        <a:ea typeface="宋体"/>
                        <a:cs typeface="Times New Roman"/>
                      </a:endParaRPr>
                    </a:p>
                  </a:txBody>
                  <a:tcPr marL="68580" marR="68580" marT="0" marB="0"/>
                </a:tc>
                <a:tc>
                  <a:txBody>
                    <a:bodyPr/>
                    <a:lstStyle/>
                    <a:p>
                      <a:pPr algn="just">
                        <a:spcAft>
                          <a:spcPts val="0"/>
                        </a:spcAft>
                      </a:pPr>
                      <a:r>
                        <a:rPr lang="en-US" sz="2400" kern="100" dirty="0">
                          <a:effectLst/>
                        </a:rPr>
                        <a:t>31</a:t>
                      </a:r>
                      <a:r>
                        <a:rPr lang="zh-CN" sz="2400" kern="100" dirty="0">
                          <a:effectLst/>
                        </a:rPr>
                        <a:t>，</a:t>
                      </a:r>
                      <a:endParaRPr lang="zh-CN" sz="2400" kern="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238374531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阅读典型题例（</a:t>
            </a:r>
            <a:r>
              <a:rPr lang="en-US" altLang="zh-CN" dirty="0" smtClean="0"/>
              <a:t>1</a:t>
            </a:r>
            <a:r>
              <a:rPr lang="zh-CN" altLang="en-US" dirty="0" smtClean="0"/>
              <a:t>）主旨</a:t>
            </a:r>
            <a:endParaRPr lang="zh-CN" altLang="en-US" dirty="0"/>
          </a:p>
        </p:txBody>
      </p:sp>
      <p:sp>
        <p:nvSpPr>
          <p:cNvPr id="3" name="内容占位符 2"/>
          <p:cNvSpPr>
            <a:spLocks noGrp="1"/>
          </p:cNvSpPr>
          <p:nvPr>
            <p:ph idx="1"/>
          </p:nvPr>
        </p:nvSpPr>
        <p:spPr>
          <a:xfrm>
            <a:off x="657224" y="1124550"/>
            <a:ext cx="10877551" cy="5160963"/>
          </a:xfrm>
        </p:spPr>
        <p:txBody>
          <a:bodyPr/>
          <a:lstStyle/>
          <a:p>
            <a:pPr>
              <a:buNone/>
            </a:pP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latin typeface="黑体" panose="02010609060101010101" pitchFamily="49" charset="-122"/>
                <a:ea typeface="黑体" panose="02010609060101010101" pitchFamily="49" charset="-122"/>
                <a:cs typeface="Arial" panose="020B0604020202020204" pitchFamily="34" charset="0"/>
              </a:rPr>
              <a:t>I</a:t>
            </a: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a:latin typeface="Arial" panose="020B0604020202020204" pitchFamily="34" charset="0"/>
                <a:cs typeface="Arial" panose="020B0604020202020204" pitchFamily="34" charset="0"/>
              </a:rPr>
              <a:t>35. What may be the best title for the text?</a:t>
            </a:r>
          </a:p>
          <a:p>
            <a:pPr>
              <a:buNone/>
            </a:pPr>
            <a:r>
              <a:rPr lang="en-US" altLang="zh-CN" sz="2400" dirty="0">
                <a:latin typeface="Arial" panose="020B0604020202020204" pitchFamily="34" charset="0"/>
                <a:cs typeface="Arial" panose="020B0604020202020204" pitchFamily="34" charset="0"/>
              </a:rPr>
              <a:t>A. Sound and Silence                           	B. What It Means to Be Silent</a:t>
            </a:r>
          </a:p>
          <a:p>
            <a:pPr>
              <a:buNone/>
            </a:pPr>
            <a:r>
              <a:rPr lang="en-US" altLang="zh-CN" sz="2400" dirty="0">
                <a:latin typeface="Arial" panose="020B0604020202020204" pitchFamily="34" charset="0"/>
                <a:cs typeface="Arial" panose="020B0604020202020204" pitchFamily="34" charset="0"/>
              </a:rPr>
              <a:t>C. Silence to Native Americans                </a:t>
            </a:r>
            <a:r>
              <a:rPr lang="en-US" altLang="zh-CN" sz="2400" dirty="0" smtClean="0">
                <a:latin typeface="Arial" panose="020B0604020202020204" pitchFamily="34" charset="0"/>
                <a:cs typeface="Arial" panose="020B0604020202020204" pitchFamily="34" charset="0"/>
              </a:rPr>
              <a:t>D</a:t>
            </a:r>
            <a:r>
              <a:rPr lang="en-US" altLang="zh-CN" sz="2400" dirty="0">
                <a:latin typeface="Arial" panose="020B0604020202020204" pitchFamily="34" charset="0"/>
                <a:cs typeface="Arial" panose="020B0604020202020204" pitchFamily="34" charset="0"/>
              </a:rPr>
              <a:t>. Speech Is Silver; Silence Is Gold</a:t>
            </a:r>
          </a:p>
          <a:p>
            <a:pPr>
              <a:buNone/>
            </a:pPr>
            <a:endParaRPr lang="zh-CN" altLang="en-US" dirty="0">
              <a:latin typeface="Arial" panose="020B0604020202020204" pitchFamily="34" charset="0"/>
              <a:cs typeface="Arial" panose="020B0604020202020204" pitchFamily="34" charset="0"/>
            </a:endParaRPr>
          </a:p>
        </p:txBody>
      </p:sp>
      <p:cxnSp>
        <p:nvCxnSpPr>
          <p:cNvPr id="4" name="直接连接符 3"/>
          <p:cNvCxnSpPr/>
          <p:nvPr/>
        </p:nvCxnSpPr>
        <p:spPr>
          <a:xfrm>
            <a:off x="79539" y="2780928"/>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8125" y="5574871"/>
            <a:ext cx="11379200" cy="1200329"/>
          </a:xfrm>
          <a:prstGeom prst="rect">
            <a:avLst/>
          </a:prstGeom>
          <a:noFill/>
          <a:ln w="38100">
            <a:solidFill>
              <a:schemeClr val="tx2">
                <a:lumMod val="90000"/>
                <a:lumOff val="10000"/>
              </a:schemeClr>
            </a:solidFill>
          </a:ln>
        </p:spPr>
        <p:txBody>
          <a:bodyPr>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a:latin typeface="黑体" panose="02010609060101010101" pitchFamily="49" charset="-122"/>
                <a:ea typeface="黑体" panose="02010609060101010101" pitchFamily="49" charset="-122"/>
              </a:rPr>
              <a:t>A</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a:latin typeface="黑体" panose="02010609060101010101" pitchFamily="49" charset="-122"/>
                <a:ea typeface="黑体" panose="02010609060101010101" pitchFamily="49" charset="-122"/>
              </a:rPr>
              <a:t>能力要求：语篇理解</a:t>
            </a:r>
            <a:r>
              <a:rPr lang="zh-CN" altLang="en-US" sz="2400" dirty="0" smtClean="0">
                <a:latin typeface="黑体" panose="02010609060101010101" pitchFamily="49" charset="-122"/>
                <a:ea typeface="黑体" panose="02010609060101010101" pitchFamily="49" charset="-122"/>
              </a:rPr>
              <a:t>，归纳主旨大意，</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smtClean="0">
                <a:latin typeface="黑体" panose="02010609060101010101" pitchFamily="49" charset="-122"/>
                <a:ea typeface="黑体" panose="02010609060101010101" pitchFamily="49" charset="-122"/>
              </a:rPr>
              <a:t>基础</a:t>
            </a:r>
            <a:r>
              <a:rPr lang="zh-CN" altLang="en-US" sz="2400" dirty="0">
                <a:latin typeface="黑体" panose="02010609060101010101" pitchFamily="49" charset="-122"/>
                <a:ea typeface="黑体" panose="02010609060101010101" pitchFamily="49" charset="-122"/>
              </a:rPr>
              <a:t>知识要求：词汇，</a:t>
            </a:r>
            <a:r>
              <a:rPr lang="zh-CN" altLang="en-US" sz="2400" dirty="0" smtClean="0">
                <a:latin typeface="黑体" panose="02010609060101010101" pitchFamily="49" charset="-122"/>
                <a:ea typeface="黑体" panose="02010609060101010101" pitchFamily="49" charset="-122"/>
              </a:rPr>
              <a:t>语法，</a:t>
            </a:r>
            <a:r>
              <a:rPr lang="zh-CN" altLang="en-US" sz="2400" dirty="0">
                <a:latin typeface="黑体" panose="02010609060101010101" pitchFamily="49" charset="-122"/>
                <a:ea typeface="黑体" panose="02010609060101010101" pitchFamily="49" charset="-122"/>
              </a:rPr>
              <a:t>话题</a:t>
            </a:r>
          </a:p>
        </p:txBody>
      </p:sp>
      <p:sp>
        <p:nvSpPr>
          <p:cNvPr id="7" name="TextBox 6"/>
          <p:cNvSpPr txBox="1"/>
          <p:nvPr/>
        </p:nvSpPr>
        <p:spPr>
          <a:xfrm>
            <a:off x="485939" y="2924944"/>
            <a:ext cx="11010661" cy="2677656"/>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The meaning of silence varies among cultural groups. Silences may be thoughtful, or they may be empty when a person has nothing to say. A silence in a conversation may also show stubbornness, uneasiness, or worry. Silence may be viewed by some cultural groups as extremely uncomfortable; therefore attempts may be made to fill every gap (</a:t>
            </a:r>
            <a:r>
              <a:rPr lang="zh-CN" altLang="en-US" sz="2400" dirty="0">
                <a:latin typeface="Arial" panose="020B0604020202020204" pitchFamily="34" charset="0"/>
                <a:cs typeface="Arial" panose="020B0604020202020204" pitchFamily="34" charset="0"/>
              </a:rPr>
              <a:t>间隙</a:t>
            </a:r>
            <a:r>
              <a:rPr lang="en-US" altLang="zh-CN" sz="2400" dirty="0">
                <a:latin typeface="Arial" panose="020B0604020202020204" pitchFamily="34" charset="0"/>
                <a:cs typeface="Arial" panose="020B0604020202020204" pitchFamily="34" charset="0"/>
              </a:rPr>
              <a:t>) with conversation. Persons in other cultural groups value silence and view it as necessary for understanding a person’s needs. </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60919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阅读典型题例（</a:t>
            </a:r>
            <a:r>
              <a:rPr lang="en-US" altLang="zh-CN" dirty="0"/>
              <a:t>2</a:t>
            </a:r>
            <a:r>
              <a:rPr lang="zh-CN" altLang="en-US" dirty="0" smtClean="0"/>
              <a:t>）细节</a:t>
            </a:r>
            <a:endParaRPr lang="zh-CN" altLang="en-US" dirty="0"/>
          </a:p>
        </p:txBody>
      </p:sp>
      <p:sp>
        <p:nvSpPr>
          <p:cNvPr id="3" name="内容占位符 2"/>
          <p:cNvSpPr>
            <a:spLocks noGrp="1"/>
          </p:cNvSpPr>
          <p:nvPr>
            <p:ph idx="1"/>
          </p:nvPr>
        </p:nvSpPr>
        <p:spPr/>
        <p:txBody>
          <a:bodyPr/>
          <a:lstStyle/>
          <a:p>
            <a:pPr>
              <a:buNone/>
            </a:pP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latin typeface="黑体" panose="02010609060101010101" pitchFamily="49" charset="-122"/>
                <a:ea typeface="黑体" panose="02010609060101010101" pitchFamily="49" charset="-122"/>
                <a:cs typeface="Arial" panose="020B0604020202020204" pitchFamily="34" charset="0"/>
              </a:rPr>
              <a:t>II</a:t>
            </a: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a:latin typeface="Arial" panose="020B0604020202020204" pitchFamily="34" charset="0"/>
                <a:cs typeface="Arial" panose="020B0604020202020204" pitchFamily="34" charset="0"/>
              </a:rPr>
              <a:t>21. Who can help you if you want to have your music produced?</a:t>
            </a:r>
          </a:p>
          <a:p>
            <a:pPr>
              <a:buNone/>
            </a:pPr>
            <a:r>
              <a:rPr lang="en-US" altLang="zh-CN" sz="2400" dirty="0" smtClean="0">
                <a:latin typeface="Arial" panose="020B0604020202020204" pitchFamily="34" charset="0"/>
                <a:cs typeface="Arial" panose="020B0604020202020204" pitchFamily="34" charset="0"/>
              </a:rPr>
              <a:t>                             A</a:t>
            </a:r>
            <a:r>
              <a:rPr lang="en-US" altLang="zh-CN" sz="2400" dirty="0">
                <a:latin typeface="Arial" panose="020B0604020202020204" pitchFamily="34" charset="0"/>
                <a:cs typeface="Arial" panose="020B0604020202020204" pitchFamily="34" charset="0"/>
              </a:rPr>
              <a:t>. Jules Skye.     	B. Gee </a:t>
            </a:r>
            <a:r>
              <a:rPr lang="en-US" altLang="zh-CN" sz="2400" dirty="0" smtClean="0">
                <a:latin typeface="Arial" panose="020B0604020202020204" pitchFamily="34" charset="0"/>
                <a:cs typeface="Arial" panose="020B0604020202020204" pitchFamily="34" charset="0"/>
              </a:rPr>
              <a:t>Whizz.      </a:t>
            </a:r>
          </a:p>
          <a:p>
            <a:pPr>
              <a:buNone/>
            </a:pPr>
            <a:r>
              <a:rPr lang="en-US" altLang="zh-CN" sz="2400" dirty="0">
                <a:latin typeface="Arial" panose="020B0604020202020204" pitchFamily="34" charset="0"/>
                <a:cs typeface="Arial" panose="020B0604020202020204" pitchFamily="34" charset="0"/>
              </a:rPr>
              <a:t> </a:t>
            </a:r>
            <a:r>
              <a:rPr lang="en-US" altLang="zh-CN" sz="2400" dirty="0" smtClean="0">
                <a:latin typeface="Arial" panose="020B0604020202020204" pitchFamily="34" charset="0"/>
                <a:cs typeface="Arial" panose="020B0604020202020204" pitchFamily="34" charset="0"/>
              </a:rPr>
              <a:t>                            C</a:t>
            </a:r>
            <a:r>
              <a:rPr lang="en-US" altLang="zh-CN" sz="2400" dirty="0">
                <a:latin typeface="Arial" panose="020B0604020202020204" pitchFamily="34" charset="0"/>
                <a:cs typeface="Arial" panose="020B0604020202020204" pitchFamily="34" charset="0"/>
              </a:rPr>
              <a:t>. Charlotte Stone.	D. James Pickering.</a:t>
            </a:r>
          </a:p>
          <a:p>
            <a:pPr>
              <a:buNone/>
            </a:pPr>
            <a:endParaRPr lang="zh-CN" altLang="en-US" dirty="0">
              <a:latin typeface="Arial" panose="020B0604020202020204" pitchFamily="34" charset="0"/>
              <a:cs typeface="Arial" panose="020B0604020202020204" pitchFamily="34" charset="0"/>
            </a:endParaRPr>
          </a:p>
        </p:txBody>
      </p:sp>
      <p:cxnSp>
        <p:nvCxnSpPr>
          <p:cNvPr id="4" name="直接连接符 3"/>
          <p:cNvCxnSpPr/>
          <p:nvPr/>
        </p:nvCxnSpPr>
        <p:spPr>
          <a:xfrm>
            <a:off x="0" y="2852936"/>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9884" y="2852936"/>
            <a:ext cx="10898723" cy="3785652"/>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Electric Underground</a:t>
            </a:r>
          </a:p>
          <a:p>
            <a:r>
              <a:rPr lang="en-US" altLang="zh-CN" sz="2400" dirty="0">
                <a:latin typeface="Arial" panose="020B0604020202020204" pitchFamily="34" charset="0"/>
                <a:cs typeface="Arial" panose="020B0604020202020204" pitchFamily="34" charset="0"/>
              </a:rPr>
              <a:t>7.30pm</a:t>
            </a:r>
            <a:r>
              <a:rPr lang="zh-CN" altLang="en-US" sz="2400" dirty="0">
                <a:latin typeface="Arial" panose="020B0604020202020204" pitchFamily="34" charset="0"/>
                <a:cs typeface="Arial" panose="020B0604020202020204" pitchFamily="34" charset="0"/>
              </a:rPr>
              <a:t>－</a:t>
            </a:r>
            <a:r>
              <a:rPr lang="en-US" altLang="zh-CN" sz="2400" dirty="0">
                <a:latin typeface="Arial" panose="020B0604020202020204" pitchFamily="34" charset="0"/>
                <a:cs typeface="Arial" panose="020B0604020202020204" pitchFamily="34" charset="0"/>
              </a:rPr>
              <a:t>1.00am   Free at the Cyclops Theatre</a:t>
            </a:r>
          </a:p>
          <a:p>
            <a:r>
              <a:rPr lang="en-US" altLang="zh-CN" sz="2400" dirty="0">
                <a:latin typeface="Arial" panose="020B0604020202020204" pitchFamily="34" charset="0"/>
                <a:cs typeface="Arial" panose="020B0604020202020204" pitchFamily="34" charset="0"/>
              </a:rPr>
              <a:t>Do you know who’s playing in your area? We’re bringing you an exciting evening of live rock and pop music from the best local bands</a:t>
            </a:r>
            <a:r>
              <a:rPr lang="en-US" altLang="zh-CN" sz="2400" u="sng" dirty="0">
                <a:latin typeface="Arial" panose="020B0604020202020204" pitchFamily="34" charset="0"/>
                <a:cs typeface="Arial" panose="020B0604020202020204" pitchFamily="34" charset="0"/>
              </a:rPr>
              <a:t>. Are you interested in becoming a musician and getting a recording </a:t>
            </a:r>
            <a:r>
              <a:rPr lang="en-US" altLang="zh-CN" sz="2400" u="sng" dirty="0" smtClean="0">
                <a:latin typeface="Arial" panose="020B0604020202020204" pitchFamily="34" charset="0"/>
                <a:cs typeface="Arial" panose="020B0604020202020204" pitchFamily="34" charset="0"/>
              </a:rPr>
              <a:t>contract (</a:t>
            </a:r>
            <a:r>
              <a:rPr lang="zh-CN" altLang="en-US" sz="2400" u="sng" dirty="0">
                <a:latin typeface="Arial" panose="020B0604020202020204" pitchFamily="34" charset="0"/>
                <a:cs typeface="Arial" panose="020B0604020202020204" pitchFamily="34" charset="0"/>
              </a:rPr>
              <a:t>合同</a:t>
            </a:r>
            <a:r>
              <a:rPr lang="en-US" altLang="zh-CN" sz="2400" u="sng"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If so, come early to the talk at 7.30pm by Jules Skye, a successful record producer. He’s going to talk about how you can find the right person to produce your music.</a:t>
            </a:r>
          </a:p>
          <a:p>
            <a:endParaRPr lang="en-US" altLang="zh-CN" sz="2400" dirty="0">
              <a:latin typeface="Arial" panose="020B0604020202020204" pitchFamily="34" charset="0"/>
              <a:cs typeface="Arial" panose="020B0604020202020204" pitchFamily="34" charset="0"/>
            </a:endParaRPr>
          </a:p>
          <a:p>
            <a:endParaRPr lang="zh-CN" altLang="en-US" sz="2400" dirty="0">
              <a:latin typeface="Arial" panose="020B0604020202020204" pitchFamily="34" charset="0"/>
              <a:cs typeface="Arial" panose="020B0604020202020204" pitchFamily="34" charset="0"/>
            </a:endParaRPr>
          </a:p>
        </p:txBody>
      </p:sp>
      <p:sp>
        <p:nvSpPr>
          <p:cNvPr id="7" name="TextBox 6"/>
          <p:cNvSpPr txBox="1"/>
          <p:nvPr/>
        </p:nvSpPr>
        <p:spPr>
          <a:xfrm>
            <a:off x="649178" y="5801399"/>
            <a:ext cx="11379200" cy="830997"/>
          </a:xfrm>
          <a:prstGeom prst="rect">
            <a:avLst/>
          </a:prstGeom>
          <a:solidFill>
            <a:schemeClr val="bg1"/>
          </a:solidFill>
          <a:ln w="38100">
            <a:solidFill>
              <a:schemeClr val="tx2">
                <a:lumMod val="90000"/>
                <a:lumOff val="10000"/>
              </a:schemeClr>
            </a:solidFill>
          </a:ln>
        </p:spPr>
        <p:txBody>
          <a:bodyPr>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smtClean="0">
                <a:latin typeface="黑体" panose="02010609060101010101" pitchFamily="49" charset="-122"/>
                <a:ea typeface="黑体" panose="02010609060101010101" pitchFamily="49" charset="-122"/>
              </a:rPr>
              <a:t>A</a:t>
            </a: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能力</a:t>
            </a:r>
            <a:r>
              <a:rPr lang="zh-CN" altLang="en-US" sz="2400" dirty="0">
                <a:latin typeface="黑体" panose="02010609060101010101" pitchFamily="49" charset="-122"/>
                <a:ea typeface="黑体" panose="02010609060101010101" pitchFamily="49" charset="-122"/>
              </a:rPr>
              <a:t>要求：语篇理解</a:t>
            </a:r>
            <a:r>
              <a:rPr lang="zh-CN" altLang="en-US" sz="2400" dirty="0" smtClean="0">
                <a:latin typeface="黑体" panose="02010609060101010101" pitchFamily="49" charset="-122"/>
                <a:ea typeface="黑体" panose="02010609060101010101" pitchFamily="49" charset="-122"/>
              </a:rPr>
              <a:t>，提取信息，</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smtClean="0">
                <a:latin typeface="黑体" panose="02010609060101010101" pitchFamily="49" charset="-122"/>
                <a:ea typeface="黑体" panose="02010609060101010101" pitchFamily="49" charset="-122"/>
              </a:rPr>
              <a:t>基础</a:t>
            </a:r>
            <a:r>
              <a:rPr lang="zh-CN" altLang="en-US" sz="2400" dirty="0">
                <a:latin typeface="黑体" panose="02010609060101010101" pitchFamily="49" charset="-122"/>
                <a:ea typeface="黑体" panose="02010609060101010101" pitchFamily="49" charset="-122"/>
              </a:rPr>
              <a:t>知识要求：词汇，</a:t>
            </a:r>
            <a:r>
              <a:rPr lang="zh-CN" altLang="en-US" sz="2400" dirty="0" smtClean="0">
                <a:latin typeface="黑体" panose="02010609060101010101" pitchFamily="49" charset="-122"/>
                <a:ea typeface="黑体" panose="02010609060101010101" pitchFamily="49" charset="-122"/>
              </a:rPr>
              <a:t>语法，话题，文体</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8878667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阅读典型题例（</a:t>
            </a:r>
            <a:r>
              <a:rPr lang="en-US" altLang="zh-CN" dirty="0" smtClean="0"/>
              <a:t>3</a:t>
            </a:r>
            <a:r>
              <a:rPr lang="zh-CN" altLang="en-US" dirty="0" smtClean="0"/>
              <a:t>）推测词义</a:t>
            </a:r>
            <a:endParaRPr lang="zh-CN" altLang="en-US" dirty="0"/>
          </a:p>
        </p:txBody>
      </p:sp>
      <p:sp>
        <p:nvSpPr>
          <p:cNvPr id="3" name="内容占位符 2"/>
          <p:cNvSpPr>
            <a:spLocks noGrp="1"/>
          </p:cNvSpPr>
          <p:nvPr>
            <p:ph idx="1"/>
          </p:nvPr>
        </p:nvSpPr>
        <p:spPr/>
        <p:txBody>
          <a:bodyPr/>
          <a:lstStyle/>
          <a:p>
            <a:pPr>
              <a:buNone/>
            </a:pP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latin typeface="黑体" panose="02010609060101010101" pitchFamily="49" charset="-122"/>
                <a:ea typeface="黑体" panose="02010609060101010101" pitchFamily="49" charset="-122"/>
                <a:cs typeface="Arial" panose="020B0604020202020204" pitchFamily="34" charset="0"/>
              </a:rPr>
              <a:t>II</a:t>
            </a: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a:latin typeface="Arial" panose="020B0604020202020204" pitchFamily="34" charset="0"/>
                <a:cs typeface="Arial" panose="020B0604020202020204" pitchFamily="34" charset="0"/>
              </a:rPr>
              <a:t>27. What does the underlined word “downside” in Paragraph 4 </a:t>
            </a:r>
            <a:endParaRPr lang="en-US" altLang="zh-CN" sz="2400" dirty="0" smtClean="0">
              <a:latin typeface="Arial" panose="020B0604020202020204" pitchFamily="34" charset="0"/>
              <a:cs typeface="Arial" panose="020B0604020202020204" pitchFamily="34" charset="0"/>
            </a:endParaRPr>
          </a:p>
          <a:p>
            <a:pPr>
              <a:buNone/>
            </a:pPr>
            <a:r>
              <a:rPr lang="en-US" altLang="zh-CN" sz="2400" dirty="0">
                <a:latin typeface="Arial" panose="020B0604020202020204" pitchFamily="34" charset="0"/>
                <a:cs typeface="Arial" panose="020B0604020202020204" pitchFamily="34" charset="0"/>
              </a:rPr>
              <a:t> </a:t>
            </a:r>
            <a:r>
              <a:rPr lang="en-US" altLang="zh-CN" sz="2400" dirty="0" smtClean="0">
                <a:latin typeface="Arial" panose="020B0604020202020204" pitchFamily="34" charset="0"/>
                <a:cs typeface="Arial" panose="020B0604020202020204" pitchFamily="34" charset="0"/>
              </a:rPr>
              <a:t>                           probably </a:t>
            </a:r>
            <a:r>
              <a:rPr lang="en-US" altLang="zh-CN" sz="2400" dirty="0">
                <a:latin typeface="Arial" panose="020B0604020202020204" pitchFamily="34" charset="0"/>
                <a:cs typeface="Arial" panose="020B0604020202020204" pitchFamily="34" charset="0"/>
              </a:rPr>
              <a:t>mean?</a:t>
            </a:r>
          </a:p>
          <a:p>
            <a:pPr>
              <a:buNone/>
            </a:pPr>
            <a:r>
              <a:rPr lang="en-US" altLang="zh-CN" sz="2400" dirty="0" smtClean="0">
                <a:latin typeface="Arial" panose="020B0604020202020204" pitchFamily="34" charset="0"/>
                <a:cs typeface="Arial" panose="020B0604020202020204" pitchFamily="34" charset="0"/>
              </a:rPr>
              <a:t>            A</a:t>
            </a:r>
            <a:r>
              <a:rPr lang="en-US" altLang="zh-CN" sz="2400" dirty="0">
                <a:latin typeface="Arial" panose="020B0604020202020204" pitchFamily="34" charset="0"/>
                <a:cs typeface="Arial" panose="020B0604020202020204" pitchFamily="34" charset="0"/>
              </a:rPr>
              <a:t>. Mistake.    </a:t>
            </a:r>
            <a:r>
              <a:rPr lang="en-US" altLang="zh-CN" sz="2400" dirty="0" smtClean="0">
                <a:latin typeface="Arial" panose="020B0604020202020204" pitchFamily="34" charset="0"/>
                <a:cs typeface="Arial" panose="020B0604020202020204" pitchFamily="34" charset="0"/>
              </a:rPr>
              <a:t>   B</a:t>
            </a:r>
            <a:r>
              <a:rPr lang="en-US" altLang="zh-CN" sz="2400" dirty="0">
                <a:latin typeface="Arial" panose="020B0604020202020204" pitchFamily="34" charset="0"/>
                <a:cs typeface="Arial" panose="020B0604020202020204" pitchFamily="34" charset="0"/>
              </a:rPr>
              <a:t>. </a:t>
            </a:r>
            <a:r>
              <a:rPr lang="en-US" altLang="zh-CN" sz="2400" dirty="0" smtClean="0">
                <a:latin typeface="Arial" panose="020B0604020202020204" pitchFamily="34" charset="0"/>
                <a:cs typeface="Arial" panose="020B0604020202020204" pitchFamily="34" charset="0"/>
              </a:rPr>
              <a:t>Drawback.        C</a:t>
            </a:r>
            <a:r>
              <a:rPr lang="en-US" altLang="zh-CN" sz="2400" dirty="0">
                <a:latin typeface="Arial" panose="020B0604020202020204" pitchFamily="34" charset="0"/>
                <a:cs typeface="Arial" panose="020B0604020202020204" pitchFamily="34" charset="0"/>
              </a:rPr>
              <a:t>. Difficulty.	</a:t>
            </a:r>
            <a:r>
              <a:rPr lang="en-US" altLang="zh-CN" sz="2400" dirty="0" smtClean="0">
                <a:latin typeface="Arial" panose="020B0604020202020204" pitchFamily="34" charset="0"/>
                <a:cs typeface="Arial" panose="020B0604020202020204" pitchFamily="34" charset="0"/>
              </a:rPr>
              <a:t>     D</a:t>
            </a:r>
            <a:r>
              <a:rPr lang="en-US" altLang="zh-CN" sz="2400" dirty="0">
                <a:latin typeface="Arial" panose="020B0604020202020204" pitchFamily="34" charset="0"/>
                <a:cs typeface="Arial" panose="020B0604020202020204" pitchFamily="34" charset="0"/>
              </a:rPr>
              <a:t>. Burden.</a:t>
            </a:r>
          </a:p>
          <a:p>
            <a:pPr>
              <a:buNone/>
            </a:pPr>
            <a:endParaRPr lang="zh-CN" altLang="en-US" dirty="0">
              <a:latin typeface="Arial" panose="020B0604020202020204" pitchFamily="34" charset="0"/>
              <a:cs typeface="Arial" panose="020B0604020202020204" pitchFamily="34" charset="0"/>
            </a:endParaRPr>
          </a:p>
        </p:txBody>
      </p:sp>
      <p:cxnSp>
        <p:nvCxnSpPr>
          <p:cNvPr id="4" name="直接连接符 3"/>
          <p:cNvCxnSpPr/>
          <p:nvPr/>
        </p:nvCxnSpPr>
        <p:spPr>
          <a:xfrm>
            <a:off x="0" y="2852936"/>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6637" y="2871156"/>
            <a:ext cx="10898723" cy="1569660"/>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 Encouraging this kind of thinking has a </a:t>
            </a:r>
            <a:r>
              <a:rPr lang="en-US" altLang="zh-CN" sz="2400" u="sng" dirty="0">
                <a:latin typeface="Arial" panose="020B0604020202020204" pitchFamily="34" charset="0"/>
                <a:cs typeface="Arial" panose="020B0604020202020204" pitchFamily="34" charset="0"/>
              </a:rPr>
              <a:t>downside</a:t>
            </a:r>
            <a:r>
              <a:rPr lang="en-US" altLang="zh-CN" sz="2400" dirty="0">
                <a:latin typeface="Arial" panose="020B0604020202020204" pitchFamily="34" charset="0"/>
                <a:cs typeface="Arial" panose="020B0604020202020204" pitchFamily="34" charset="0"/>
              </a:rPr>
              <a:t>. I ran the risk of losing those students who had a different style of thinking. Without fail one would declare, “But I’m just not creative.”</a:t>
            </a:r>
          </a:p>
          <a:p>
            <a:endParaRPr lang="zh-CN" altLang="en-US" sz="2400" dirty="0">
              <a:latin typeface="Arial" panose="020B0604020202020204" pitchFamily="34" charset="0"/>
              <a:cs typeface="Arial" panose="020B0604020202020204" pitchFamily="34" charset="0"/>
            </a:endParaRPr>
          </a:p>
        </p:txBody>
      </p:sp>
      <p:sp>
        <p:nvSpPr>
          <p:cNvPr id="7" name="TextBox 6"/>
          <p:cNvSpPr txBox="1"/>
          <p:nvPr/>
        </p:nvSpPr>
        <p:spPr>
          <a:xfrm>
            <a:off x="634569" y="4221088"/>
            <a:ext cx="11379200" cy="1569660"/>
          </a:xfrm>
          <a:prstGeom prst="rect">
            <a:avLst/>
          </a:prstGeom>
          <a:solidFill>
            <a:schemeClr val="bg1"/>
          </a:solidFill>
          <a:ln w="38100">
            <a:solidFill>
              <a:schemeClr val="tx2">
                <a:lumMod val="90000"/>
                <a:lumOff val="10000"/>
              </a:schemeClr>
            </a:solidFill>
          </a:ln>
        </p:spPr>
        <p:txBody>
          <a:bodyPr>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a:latin typeface="黑体" panose="02010609060101010101" pitchFamily="49" charset="-122"/>
                <a:ea typeface="黑体" panose="02010609060101010101" pitchFamily="49" charset="-122"/>
              </a:rPr>
              <a:t>B</a:t>
            </a:r>
            <a:r>
              <a:rPr lang="en-US" altLang="zh-CN" sz="2400" dirty="0" smtClean="0">
                <a:latin typeface="黑体" panose="02010609060101010101" pitchFamily="49" charset="-122"/>
                <a:ea typeface="黑体" panose="02010609060101010101" pitchFamily="49" charset="-122"/>
              </a:rPr>
              <a:t>     </a:t>
            </a:r>
          </a:p>
          <a:p>
            <a:pPr>
              <a:defRPr/>
            </a:pPr>
            <a:r>
              <a:rPr lang="zh-CN" altLang="en-US" sz="2400" dirty="0" smtClean="0">
                <a:latin typeface="黑体" panose="02010609060101010101" pitchFamily="49" charset="-122"/>
                <a:ea typeface="黑体" panose="02010609060101010101" pitchFamily="49" charset="-122"/>
              </a:rPr>
              <a:t>能力</a:t>
            </a:r>
            <a:r>
              <a:rPr lang="zh-CN" altLang="en-US" sz="2400" dirty="0">
                <a:latin typeface="黑体" panose="02010609060101010101" pitchFamily="49" charset="-122"/>
                <a:ea typeface="黑体" panose="02010609060101010101" pitchFamily="49" charset="-122"/>
              </a:rPr>
              <a:t>要求：语篇理解</a:t>
            </a:r>
            <a:r>
              <a:rPr lang="zh-CN" altLang="en-US" sz="2400" dirty="0" smtClean="0">
                <a:latin typeface="黑体" panose="02010609060101010101" pitchFamily="49" charset="-122"/>
                <a:ea typeface="黑体" panose="02010609060101010101" pitchFamily="49" charset="-122"/>
              </a:rPr>
              <a:t>，推测词义，</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smtClean="0">
                <a:latin typeface="黑体" panose="02010609060101010101" pitchFamily="49" charset="-122"/>
                <a:ea typeface="黑体" panose="02010609060101010101" pitchFamily="49" charset="-122"/>
              </a:rPr>
              <a:t>基础</a:t>
            </a:r>
            <a:r>
              <a:rPr lang="zh-CN" altLang="en-US" sz="2400" dirty="0">
                <a:latin typeface="黑体" panose="02010609060101010101" pitchFamily="49" charset="-122"/>
                <a:ea typeface="黑体" panose="02010609060101010101" pitchFamily="49" charset="-122"/>
              </a:rPr>
              <a:t>知识要求：词汇，</a:t>
            </a:r>
            <a:r>
              <a:rPr lang="zh-CN" altLang="en-US" sz="2400" dirty="0" smtClean="0">
                <a:latin typeface="黑体" panose="02010609060101010101" pitchFamily="49" charset="-122"/>
                <a:ea typeface="黑体" panose="02010609060101010101" pitchFamily="49" charset="-122"/>
              </a:rPr>
              <a:t>语法，话题，文体</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a:latin typeface="黑体" panose="02010609060101010101" pitchFamily="49" charset="-122"/>
                <a:ea typeface="黑体" panose="02010609060101010101" pitchFamily="49" charset="-122"/>
              </a:rPr>
              <a:t>解体</a:t>
            </a:r>
            <a:r>
              <a:rPr lang="zh-CN" altLang="en-US" sz="2400" dirty="0" smtClean="0">
                <a:latin typeface="黑体" panose="02010609060101010101" pitchFamily="49" charset="-122"/>
                <a:ea typeface="黑体" panose="02010609060101010101" pitchFamily="49" charset="-122"/>
              </a:rPr>
              <a:t>技能：细读意群，找到线索词句，</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438611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听力</a:t>
            </a:r>
            <a:r>
              <a:rPr lang="zh-CN" altLang="en-US" dirty="0" smtClean="0"/>
              <a:t>试题常用情景</a:t>
            </a:r>
            <a:endParaRPr lang="zh-CN" altLang="en-US" dirty="0"/>
          </a:p>
        </p:txBody>
      </p:sp>
      <p:sp>
        <p:nvSpPr>
          <p:cNvPr id="3" name="内容占位符 2"/>
          <p:cNvSpPr>
            <a:spLocks noGrp="1"/>
          </p:cNvSpPr>
          <p:nvPr>
            <p:ph idx="1"/>
          </p:nvPr>
        </p:nvSpPr>
        <p:spPr/>
        <p:txBody>
          <a:bodyPr>
            <a:normAutofit lnSpcReduction="10000"/>
          </a:bodyPr>
          <a:lstStyle/>
          <a:p>
            <a:pPr>
              <a:buNone/>
            </a:pPr>
            <a:r>
              <a:rPr lang="zh-CN" altLang="zh-CN" dirty="0">
                <a:solidFill>
                  <a:srgbClr val="C00000"/>
                </a:solidFill>
              </a:rPr>
              <a:t>日常</a:t>
            </a:r>
            <a:r>
              <a:rPr lang="zh-CN" altLang="zh-CN" dirty="0" smtClean="0">
                <a:solidFill>
                  <a:srgbClr val="C00000"/>
                </a:solidFill>
              </a:rPr>
              <a:t>活动</a:t>
            </a:r>
            <a:r>
              <a:rPr lang="zh-CN" altLang="en-US" dirty="0" smtClean="0">
                <a:solidFill>
                  <a:srgbClr val="C00000"/>
                </a:solidFill>
              </a:rPr>
              <a:t>：</a:t>
            </a:r>
            <a:r>
              <a:rPr lang="zh-CN" altLang="en-US" dirty="0" smtClean="0"/>
              <a:t>与</a:t>
            </a:r>
            <a:r>
              <a:rPr lang="zh-CN" altLang="zh-CN" dirty="0" smtClean="0"/>
              <a:t>朋友</a:t>
            </a:r>
            <a:r>
              <a:rPr lang="zh-CN" altLang="zh-CN" dirty="0"/>
              <a:t>谈论计划和安排，如旅行、交通、天气状况、聚会餐饮、周末活动、赠送礼物、是否拍照、向陌生人或朋友求助、问路、问时间、询问物品价格</a:t>
            </a:r>
            <a:r>
              <a:rPr lang="zh-CN" altLang="zh-CN" dirty="0" smtClean="0"/>
              <a:t>、</a:t>
            </a:r>
            <a:r>
              <a:rPr lang="zh-CN" altLang="en-US" dirty="0" smtClean="0"/>
              <a:t>医院探望病人、</a:t>
            </a:r>
            <a:r>
              <a:rPr lang="zh-CN" altLang="zh-CN" dirty="0" smtClean="0"/>
              <a:t>租房</a:t>
            </a:r>
            <a:r>
              <a:rPr lang="zh-CN" altLang="zh-CN" dirty="0"/>
              <a:t>和谈论周边环境</a:t>
            </a:r>
            <a:r>
              <a:rPr lang="zh-CN" altLang="zh-CN" dirty="0" smtClean="0"/>
              <a:t>等</a:t>
            </a:r>
            <a:r>
              <a:rPr lang="zh-CN" altLang="en-US" dirty="0" smtClean="0"/>
              <a:t>。</a:t>
            </a:r>
            <a:endParaRPr lang="en-US" altLang="zh-CN" dirty="0" smtClean="0"/>
          </a:p>
          <a:p>
            <a:pPr>
              <a:buNone/>
            </a:pPr>
            <a:r>
              <a:rPr lang="zh-CN" altLang="zh-CN" dirty="0" smtClean="0">
                <a:solidFill>
                  <a:srgbClr val="C00000"/>
                </a:solidFill>
              </a:rPr>
              <a:t>工作</a:t>
            </a:r>
            <a:r>
              <a:rPr lang="zh-CN" altLang="zh-CN" dirty="0">
                <a:solidFill>
                  <a:srgbClr val="C00000"/>
                </a:solidFill>
              </a:rPr>
              <a:t>学习</a:t>
            </a:r>
            <a:r>
              <a:rPr lang="zh-CN" altLang="zh-CN" dirty="0" smtClean="0">
                <a:solidFill>
                  <a:srgbClr val="C00000"/>
                </a:solidFill>
              </a:rPr>
              <a:t>交流</a:t>
            </a:r>
            <a:r>
              <a:rPr lang="zh-CN" altLang="en-US" dirty="0" smtClean="0">
                <a:solidFill>
                  <a:srgbClr val="C00000"/>
                </a:solidFill>
              </a:rPr>
              <a:t>：</a:t>
            </a:r>
            <a:r>
              <a:rPr lang="zh-CN" altLang="zh-CN" dirty="0"/>
              <a:t>与同事谈论因身体不适不知如何完成工作报告，谈论</a:t>
            </a:r>
            <a:r>
              <a:rPr lang="zh-CN" altLang="zh-CN" dirty="0" smtClean="0"/>
              <a:t>应聘</a:t>
            </a:r>
            <a:r>
              <a:rPr lang="zh-CN" altLang="en-US" dirty="0" smtClean="0"/>
              <a:t>失业等</a:t>
            </a:r>
            <a:r>
              <a:rPr lang="zh-CN" altLang="zh-CN" dirty="0" smtClean="0"/>
              <a:t>事宜</a:t>
            </a:r>
            <a:r>
              <a:rPr lang="zh-CN" altLang="zh-CN" dirty="0"/>
              <a:t>，谈论因公出差及相关的天气、饮食、家庭成员的安排，谈论对人和事物的评价，如发表对书籍、电影或人物等的看法。</a:t>
            </a:r>
            <a:endParaRPr lang="en-US" altLang="zh-CN" dirty="0" smtClean="0"/>
          </a:p>
          <a:p>
            <a:pPr>
              <a:buNone/>
            </a:pPr>
            <a:r>
              <a:rPr lang="zh-CN" altLang="zh-CN" dirty="0" smtClean="0">
                <a:solidFill>
                  <a:srgbClr val="C00000"/>
                </a:solidFill>
              </a:rPr>
              <a:t>介绍人</a:t>
            </a:r>
            <a:r>
              <a:rPr lang="zh-CN" altLang="zh-CN" dirty="0">
                <a:solidFill>
                  <a:srgbClr val="C00000"/>
                </a:solidFill>
              </a:rPr>
              <a:t>物事</a:t>
            </a:r>
            <a:r>
              <a:rPr lang="zh-CN" altLang="zh-CN" dirty="0" smtClean="0">
                <a:solidFill>
                  <a:srgbClr val="C00000"/>
                </a:solidFill>
              </a:rPr>
              <a:t>物</a:t>
            </a:r>
            <a:r>
              <a:rPr lang="zh-CN" altLang="en-US" dirty="0" smtClean="0">
                <a:solidFill>
                  <a:srgbClr val="C00000"/>
                </a:solidFill>
              </a:rPr>
              <a:t>：</a:t>
            </a:r>
            <a:r>
              <a:rPr lang="zh-CN" altLang="zh-CN" dirty="0"/>
              <a:t>介绍小镇地理和交通情况，根据自身经历介绍大城市与小城市之间交通、娱乐、安全等方面的异同，介绍英国伦敦的茶叶交易市场、美国大学生的就业情况，导游介绍旅行安排，介绍某地天气情况以及介绍自己对教育的认识等。</a:t>
            </a:r>
          </a:p>
          <a:p>
            <a:pPr>
              <a:buNone/>
            </a:pPr>
            <a:endParaRPr lang="zh-CN" altLang="en-US" dirty="0"/>
          </a:p>
        </p:txBody>
      </p:sp>
    </p:spTree>
    <p:extLst>
      <p:ext uri="{BB962C8B-B14F-4D97-AF65-F5344CB8AC3E}">
        <p14:creationId xmlns:p14="http://schemas.microsoft.com/office/powerpoint/2010/main" val="165159767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阅读典型题例（</a:t>
            </a:r>
            <a:r>
              <a:rPr lang="en-US" altLang="zh-CN" dirty="0" smtClean="0"/>
              <a:t>3</a:t>
            </a:r>
            <a:r>
              <a:rPr lang="zh-CN" altLang="en-US" dirty="0" smtClean="0"/>
              <a:t>）推理判断</a:t>
            </a:r>
            <a:endParaRPr lang="zh-CN" altLang="en-US" dirty="0"/>
          </a:p>
        </p:txBody>
      </p:sp>
      <p:sp>
        <p:nvSpPr>
          <p:cNvPr id="3" name="内容占位符 2"/>
          <p:cNvSpPr>
            <a:spLocks noGrp="1"/>
          </p:cNvSpPr>
          <p:nvPr>
            <p:ph idx="1"/>
          </p:nvPr>
        </p:nvSpPr>
        <p:spPr/>
        <p:txBody>
          <a:bodyPr/>
          <a:lstStyle/>
          <a:p>
            <a:pPr>
              <a:buNone/>
            </a:pP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latin typeface="黑体" panose="02010609060101010101" pitchFamily="49" charset="-122"/>
                <a:ea typeface="黑体" panose="02010609060101010101" pitchFamily="49" charset="-122"/>
                <a:cs typeface="Arial" panose="020B0604020202020204" pitchFamily="34" charset="0"/>
              </a:rPr>
              <a:t>II</a:t>
            </a: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a:latin typeface="Arial" panose="020B0604020202020204" pitchFamily="34" charset="0"/>
                <a:cs typeface="Arial" panose="020B0604020202020204" pitchFamily="34" charset="0"/>
              </a:rPr>
              <a:t>24. What can we infer about the women mentioned in the text?</a:t>
            </a:r>
          </a:p>
          <a:p>
            <a:pPr>
              <a:buNone/>
            </a:pPr>
            <a:r>
              <a:rPr lang="en-US" altLang="zh-CN" sz="2400" dirty="0" smtClean="0">
                <a:latin typeface="Arial" panose="020B0604020202020204" pitchFamily="34" charset="0"/>
                <a:cs typeface="Arial" panose="020B0604020202020204" pitchFamily="34" charset="0"/>
              </a:rPr>
              <a:t>        A</a:t>
            </a:r>
            <a:r>
              <a:rPr lang="en-US" altLang="zh-CN" sz="2400" dirty="0">
                <a:latin typeface="Arial" panose="020B0604020202020204" pitchFamily="34" charset="0"/>
                <a:cs typeface="Arial" panose="020B0604020202020204" pitchFamily="34" charset="0"/>
              </a:rPr>
              <a:t>. They are highly educated.		B. They are truly creative.</a:t>
            </a:r>
          </a:p>
          <a:p>
            <a:pPr>
              <a:buNone/>
            </a:pPr>
            <a:r>
              <a:rPr lang="en-US" altLang="zh-CN" sz="2400" dirty="0" smtClean="0">
                <a:latin typeface="Arial" panose="020B0604020202020204" pitchFamily="34" charset="0"/>
                <a:cs typeface="Arial" panose="020B0604020202020204" pitchFamily="34" charset="0"/>
              </a:rPr>
              <a:t>       C</a:t>
            </a:r>
            <a:r>
              <a:rPr lang="en-US" altLang="zh-CN" sz="2400" dirty="0">
                <a:latin typeface="Arial" panose="020B0604020202020204" pitchFamily="34" charset="0"/>
                <a:cs typeface="Arial" panose="020B0604020202020204" pitchFamily="34" charset="0"/>
              </a:rPr>
              <a:t>. They are pioneers.		</a:t>
            </a:r>
            <a:r>
              <a:rPr lang="en-US" altLang="zh-CN" sz="2400" dirty="0" smtClean="0">
                <a:latin typeface="Arial" panose="020B0604020202020204" pitchFamily="34" charset="0"/>
                <a:cs typeface="Arial" panose="020B0604020202020204" pitchFamily="34" charset="0"/>
              </a:rPr>
              <a:t>           D</a:t>
            </a:r>
            <a:r>
              <a:rPr lang="en-US" altLang="zh-CN" sz="2400" dirty="0">
                <a:latin typeface="Arial" panose="020B0604020202020204" pitchFamily="34" charset="0"/>
                <a:cs typeface="Arial" panose="020B0604020202020204" pitchFamily="34" charset="0"/>
              </a:rPr>
              <a:t>. They are peace-lovers.</a:t>
            </a:r>
          </a:p>
          <a:p>
            <a:pPr>
              <a:buNone/>
            </a:pPr>
            <a:endParaRPr lang="zh-CN" altLang="en-US" dirty="0">
              <a:latin typeface="Arial" panose="020B0604020202020204" pitchFamily="34" charset="0"/>
              <a:cs typeface="Arial" panose="020B0604020202020204" pitchFamily="34" charset="0"/>
            </a:endParaRPr>
          </a:p>
        </p:txBody>
      </p:sp>
      <p:cxnSp>
        <p:nvCxnSpPr>
          <p:cNvPr id="4" name="直接连接符 3"/>
          <p:cNvCxnSpPr/>
          <p:nvPr/>
        </p:nvCxnSpPr>
        <p:spPr>
          <a:xfrm>
            <a:off x="0" y="2852936"/>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6637" y="2871156"/>
            <a:ext cx="10898723"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 </a:t>
            </a:r>
            <a:endParaRPr lang="zh-CN" altLang="en-US" sz="2400" dirty="0">
              <a:latin typeface="Arial" panose="020B0604020202020204" pitchFamily="34" charset="0"/>
              <a:cs typeface="Arial" panose="020B0604020202020204" pitchFamily="34" charset="0"/>
            </a:endParaRPr>
          </a:p>
        </p:txBody>
      </p:sp>
      <p:sp>
        <p:nvSpPr>
          <p:cNvPr id="6" name="TextBox 5"/>
          <p:cNvSpPr txBox="1"/>
          <p:nvPr/>
        </p:nvSpPr>
        <p:spPr>
          <a:xfrm>
            <a:off x="646637" y="3101988"/>
            <a:ext cx="10898723" cy="2677656"/>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Jane Addams (1860-1935)</a:t>
            </a:r>
          </a:p>
          <a:p>
            <a:r>
              <a:rPr lang="en-US" altLang="zh-CN" sz="2400" dirty="0">
                <a:latin typeface="Arial" panose="020B0604020202020204" pitchFamily="34" charset="0"/>
                <a:cs typeface="Arial" panose="020B0604020202020204" pitchFamily="34" charset="0"/>
              </a:rPr>
              <a:t>Anyone who has ever been helped by a social worker </a:t>
            </a:r>
            <a:r>
              <a:rPr lang="en-US" altLang="zh-CN" sz="2400" u="sng" dirty="0">
                <a:latin typeface="Arial" panose="020B0604020202020204" pitchFamily="34" charset="0"/>
                <a:cs typeface="Arial" panose="020B0604020202020204" pitchFamily="34" charset="0"/>
              </a:rPr>
              <a:t>has Jane Addams to thank</a:t>
            </a:r>
            <a:r>
              <a:rPr lang="en-US" altLang="zh-CN" sz="2400" dirty="0">
                <a:latin typeface="Arial" panose="020B0604020202020204" pitchFamily="34" charset="0"/>
                <a:cs typeface="Arial" panose="020B0604020202020204" pitchFamily="34" charset="0"/>
              </a:rPr>
              <a:t>. Addams helped the poor and </a:t>
            </a:r>
            <a:r>
              <a:rPr lang="en-US" altLang="zh-CN" sz="2400" u="sng" dirty="0">
                <a:latin typeface="Arial" panose="020B0604020202020204" pitchFamily="34" charset="0"/>
                <a:cs typeface="Arial" panose="020B0604020202020204" pitchFamily="34" charset="0"/>
              </a:rPr>
              <a:t>worked for peace</a:t>
            </a:r>
            <a:r>
              <a:rPr lang="en-US" altLang="zh-CN" sz="2400" dirty="0">
                <a:latin typeface="Arial" panose="020B0604020202020204" pitchFamily="34" charset="0"/>
                <a:cs typeface="Arial" panose="020B0604020202020204" pitchFamily="34" charset="0"/>
              </a:rPr>
              <a:t>. She encouraged a sense of community(</a:t>
            </a:r>
            <a:r>
              <a:rPr lang="zh-CN" altLang="en-US" sz="2400" dirty="0">
                <a:latin typeface="Arial" panose="020B0604020202020204" pitchFamily="34" charset="0"/>
                <a:cs typeface="Arial" panose="020B0604020202020204" pitchFamily="34" charset="0"/>
              </a:rPr>
              <a:t>社区</a:t>
            </a:r>
            <a:r>
              <a:rPr lang="en-US" altLang="zh-CN" sz="2400" dirty="0">
                <a:latin typeface="Arial" panose="020B0604020202020204" pitchFamily="34" charset="0"/>
                <a:cs typeface="Arial" panose="020B0604020202020204" pitchFamily="34" charset="0"/>
              </a:rPr>
              <a:t>) by creating shelters and promoting education and services for people in need. In 1931, Addams became the first American woman to win the Nobel Peace Prize.</a:t>
            </a:r>
          </a:p>
          <a:p>
            <a:endParaRPr lang="zh-CN" altLang="en-US" sz="2400" dirty="0">
              <a:latin typeface="Arial" panose="020B0604020202020204" pitchFamily="34" charset="0"/>
              <a:cs typeface="Arial" panose="020B0604020202020204" pitchFamily="34" charset="0"/>
            </a:endParaRPr>
          </a:p>
        </p:txBody>
      </p:sp>
      <p:cxnSp>
        <p:nvCxnSpPr>
          <p:cNvPr id="8" name="直接箭头连接符 7"/>
          <p:cNvCxnSpPr/>
          <p:nvPr/>
        </p:nvCxnSpPr>
        <p:spPr>
          <a:xfrm>
            <a:off x="2639616" y="2852936"/>
            <a:ext cx="4536504" cy="62390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6456040" y="2790037"/>
            <a:ext cx="1944216" cy="114301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8616280" y="2299646"/>
            <a:ext cx="745413" cy="117719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69692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阅读文本</a:t>
            </a:r>
            <a:endParaRPr lang="zh-CN" altLang="en-US" dirty="0"/>
          </a:p>
        </p:txBody>
      </p:sp>
      <p:sp>
        <p:nvSpPr>
          <p:cNvPr id="3" name="内容占位符 2"/>
          <p:cNvSpPr>
            <a:spLocks noGrp="1"/>
          </p:cNvSpPr>
          <p:nvPr>
            <p:ph idx="1"/>
          </p:nvPr>
        </p:nvSpPr>
        <p:spPr/>
        <p:txBody>
          <a:bodyPr>
            <a:normAutofit lnSpcReduction="10000"/>
          </a:bodyPr>
          <a:lstStyle/>
          <a:p>
            <a:pPr>
              <a:buNone/>
            </a:pPr>
            <a:r>
              <a:rPr lang="en-US" altLang="zh-CN" sz="2400" dirty="0">
                <a:latin typeface="Arial" panose="020B0604020202020204" pitchFamily="34" charset="0"/>
                <a:cs typeface="Arial" panose="020B0604020202020204" pitchFamily="34" charset="0"/>
              </a:rPr>
              <a:t>Rachel Carson (1907-1964)</a:t>
            </a:r>
          </a:p>
          <a:p>
            <a:pPr>
              <a:buNone/>
            </a:pPr>
            <a:r>
              <a:rPr lang="en-US" altLang="zh-CN" sz="2400" dirty="0">
                <a:latin typeface="Arial" panose="020B0604020202020204" pitchFamily="34" charset="0"/>
                <a:cs typeface="Arial" panose="020B0604020202020204" pitchFamily="34" charset="0"/>
              </a:rPr>
              <a:t>If it weren’t for Rachel Carson, the environmental </a:t>
            </a:r>
            <a:r>
              <a:rPr lang="en-US" altLang="zh-CN" sz="2400" u="sng" dirty="0">
                <a:latin typeface="Arial" panose="020B0604020202020204" pitchFamily="34" charset="0"/>
                <a:cs typeface="Arial" panose="020B0604020202020204" pitchFamily="34" charset="0"/>
              </a:rPr>
              <a:t>movement might not exist today.</a:t>
            </a:r>
            <a:r>
              <a:rPr lang="en-US" altLang="zh-CN" sz="2400" dirty="0">
                <a:latin typeface="Arial" panose="020B0604020202020204" pitchFamily="34" charset="0"/>
                <a:cs typeface="Arial" panose="020B0604020202020204" pitchFamily="34" charset="0"/>
              </a:rPr>
              <a:t> Her popular 1962 book Silent Spring raised awareness of the dangers of pollution and the harmful effects of chemicals on humans and on the world’s lakes and oceans.</a:t>
            </a:r>
          </a:p>
          <a:p>
            <a:pPr>
              <a:buNone/>
            </a:pPr>
            <a:r>
              <a:rPr lang="en-US" altLang="zh-CN" sz="2400" dirty="0">
                <a:latin typeface="Arial" panose="020B0604020202020204" pitchFamily="34" charset="0"/>
                <a:cs typeface="Arial" panose="020B0604020202020204" pitchFamily="34" charset="0"/>
              </a:rPr>
              <a:t>Sandra Day O’Connor (1930-present)</a:t>
            </a:r>
          </a:p>
          <a:p>
            <a:pPr>
              <a:buNone/>
            </a:pPr>
            <a:r>
              <a:rPr lang="en-US" altLang="zh-CN" sz="2400" dirty="0">
                <a:latin typeface="Arial" panose="020B0604020202020204" pitchFamily="34" charset="0"/>
                <a:cs typeface="Arial" panose="020B0604020202020204" pitchFamily="34" charset="0"/>
              </a:rPr>
              <a:t>When Sandra Day O’Connor finished third in her class at Stanford Law School, in 1952, she could not find work at a law firm because she was a woman. She became an Arizona state senator(</a:t>
            </a:r>
            <a:r>
              <a:rPr lang="zh-CN" altLang="en-US" sz="2400" dirty="0">
                <a:latin typeface="Arial" panose="020B0604020202020204" pitchFamily="34" charset="0"/>
                <a:cs typeface="Arial" panose="020B0604020202020204" pitchFamily="34" charset="0"/>
              </a:rPr>
              <a:t>参议员</a:t>
            </a:r>
            <a:r>
              <a:rPr lang="en-US" altLang="zh-CN" sz="2400" dirty="0">
                <a:latin typeface="Arial" panose="020B0604020202020204" pitchFamily="34" charset="0"/>
                <a:cs typeface="Arial" panose="020B0604020202020204" pitchFamily="34" charset="0"/>
              </a:rPr>
              <a:t>) and ,in 1981, </a:t>
            </a:r>
            <a:r>
              <a:rPr lang="en-US" altLang="zh-CN" sz="2400" u="sng" dirty="0">
                <a:latin typeface="Arial" panose="020B0604020202020204" pitchFamily="34" charset="0"/>
                <a:cs typeface="Arial" panose="020B0604020202020204" pitchFamily="34" charset="0"/>
              </a:rPr>
              <a:t>the first woman to join </a:t>
            </a:r>
            <a:r>
              <a:rPr lang="en-US" altLang="zh-CN" sz="2400" dirty="0">
                <a:latin typeface="Arial" panose="020B0604020202020204" pitchFamily="34" charset="0"/>
                <a:cs typeface="Arial" panose="020B0604020202020204" pitchFamily="34" charset="0"/>
              </a:rPr>
              <a:t>the U. S. Supreme Court. O’Connor gave the deciding vote in many important cases during her 24 years on the top court.</a:t>
            </a:r>
          </a:p>
          <a:p>
            <a:pPr>
              <a:buNone/>
            </a:pPr>
            <a:endParaRPr lang="zh-CN" altLang="en-US" sz="2400" dirty="0">
              <a:latin typeface="Arial" panose="020B0604020202020204" pitchFamily="34" charset="0"/>
              <a:cs typeface="Arial" panose="020B0604020202020204" pitchFamily="34" charset="0"/>
            </a:endParaRPr>
          </a:p>
        </p:txBody>
      </p:sp>
      <p:sp>
        <p:nvSpPr>
          <p:cNvPr id="4" name="TextBox 3"/>
          <p:cNvSpPr txBox="1"/>
          <p:nvPr/>
        </p:nvSpPr>
        <p:spPr>
          <a:xfrm>
            <a:off x="7464152" y="3068960"/>
            <a:ext cx="2520280" cy="461665"/>
          </a:xfrm>
          <a:prstGeom prst="rect">
            <a:avLst/>
          </a:prstGeom>
          <a:noFill/>
          <a:ln w="28575">
            <a:solidFill>
              <a:srgbClr val="002060"/>
            </a:solidFill>
          </a:ln>
        </p:spPr>
        <p:txBody>
          <a:bodyPr wrap="square" rtlCol="0">
            <a:spAutoFit/>
          </a:bodyPr>
          <a:lstStyle/>
          <a:p>
            <a:r>
              <a:rPr lang="en-US" altLang="zh-CN" sz="2400" dirty="0" smtClean="0"/>
              <a:t>pioneer</a:t>
            </a:r>
            <a:r>
              <a:rPr lang="zh-CN" altLang="en-US" sz="2400" dirty="0" smtClean="0"/>
              <a:t>，</a:t>
            </a:r>
            <a:r>
              <a:rPr lang="en-US" altLang="zh-CN" sz="2400" dirty="0" smtClean="0"/>
              <a:t>creative</a:t>
            </a:r>
            <a:endParaRPr lang="zh-CN" altLang="en-US" sz="2400" dirty="0"/>
          </a:p>
        </p:txBody>
      </p:sp>
      <p:sp>
        <p:nvSpPr>
          <p:cNvPr id="5" name="TextBox 4"/>
          <p:cNvSpPr txBox="1"/>
          <p:nvPr/>
        </p:nvSpPr>
        <p:spPr>
          <a:xfrm>
            <a:off x="8256240" y="5733256"/>
            <a:ext cx="2520280" cy="461665"/>
          </a:xfrm>
          <a:prstGeom prst="rect">
            <a:avLst/>
          </a:prstGeom>
          <a:noFill/>
          <a:ln w="28575">
            <a:solidFill>
              <a:srgbClr val="002060"/>
            </a:solidFill>
          </a:ln>
        </p:spPr>
        <p:txBody>
          <a:bodyPr wrap="square" rtlCol="0">
            <a:spAutoFit/>
          </a:bodyPr>
          <a:lstStyle/>
          <a:p>
            <a:r>
              <a:rPr lang="en-US" altLang="zh-CN" sz="2400" dirty="0" smtClean="0"/>
              <a:t>pioneer</a:t>
            </a:r>
            <a:r>
              <a:rPr lang="zh-CN" altLang="en-US" sz="2400" dirty="0" smtClean="0"/>
              <a:t>，</a:t>
            </a:r>
            <a:endParaRPr lang="zh-CN" altLang="en-US" sz="2400" dirty="0"/>
          </a:p>
        </p:txBody>
      </p:sp>
    </p:spTree>
    <p:extLst>
      <p:ext uri="{BB962C8B-B14F-4D97-AF65-F5344CB8AC3E}">
        <p14:creationId xmlns:p14="http://schemas.microsoft.com/office/powerpoint/2010/main" val="224553948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阅读典型题例（</a:t>
            </a:r>
            <a:r>
              <a:rPr lang="en-US" altLang="zh-CN" dirty="0" smtClean="0"/>
              <a:t>3</a:t>
            </a:r>
            <a:r>
              <a:rPr lang="zh-CN" altLang="en-US" dirty="0" smtClean="0"/>
              <a:t>）推理判断</a:t>
            </a:r>
            <a:endParaRPr lang="zh-CN" altLang="en-US" dirty="0"/>
          </a:p>
        </p:txBody>
      </p:sp>
      <p:sp>
        <p:nvSpPr>
          <p:cNvPr id="3" name="内容占位符 2"/>
          <p:cNvSpPr>
            <a:spLocks noGrp="1"/>
          </p:cNvSpPr>
          <p:nvPr>
            <p:ph idx="1"/>
          </p:nvPr>
        </p:nvSpPr>
        <p:spPr/>
        <p:txBody>
          <a:bodyPr/>
          <a:lstStyle/>
          <a:p>
            <a:pPr>
              <a:buNone/>
            </a:pP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latin typeface="黑体" panose="02010609060101010101" pitchFamily="49" charset="-122"/>
                <a:ea typeface="黑体" panose="02010609060101010101" pitchFamily="49" charset="-122"/>
                <a:cs typeface="Arial" panose="020B0604020202020204" pitchFamily="34" charset="0"/>
              </a:rPr>
              <a:t>II</a:t>
            </a: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a:latin typeface="Arial" panose="020B0604020202020204" pitchFamily="34" charset="0"/>
                <a:cs typeface="Arial" panose="020B0604020202020204" pitchFamily="34" charset="0"/>
              </a:rPr>
              <a:t>24. What can we infer about the women mentioned in the text?</a:t>
            </a:r>
          </a:p>
          <a:p>
            <a:pPr>
              <a:buNone/>
            </a:pPr>
            <a:r>
              <a:rPr lang="en-US" altLang="zh-CN" sz="2400" dirty="0" smtClean="0">
                <a:latin typeface="Arial" panose="020B0604020202020204" pitchFamily="34" charset="0"/>
                <a:cs typeface="Arial" panose="020B0604020202020204" pitchFamily="34" charset="0"/>
              </a:rPr>
              <a:t>        A</a:t>
            </a:r>
            <a:r>
              <a:rPr lang="en-US" altLang="zh-CN" sz="2400" dirty="0">
                <a:latin typeface="Arial" panose="020B0604020202020204" pitchFamily="34" charset="0"/>
                <a:cs typeface="Arial" panose="020B0604020202020204" pitchFamily="34" charset="0"/>
              </a:rPr>
              <a:t>. They are highly educated.		B. They are truly creative.</a:t>
            </a:r>
          </a:p>
          <a:p>
            <a:pPr>
              <a:buNone/>
            </a:pPr>
            <a:r>
              <a:rPr lang="en-US" altLang="zh-CN" sz="2400" dirty="0" smtClean="0">
                <a:latin typeface="Arial" panose="020B0604020202020204" pitchFamily="34" charset="0"/>
                <a:cs typeface="Arial" panose="020B0604020202020204" pitchFamily="34" charset="0"/>
              </a:rPr>
              <a:t>       C</a:t>
            </a:r>
            <a:r>
              <a:rPr lang="en-US" altLang="zh-CN" sz="2400" dirty="0">
                <a:latin typeface="Arial" panose="020B0604020202020204" pitchFamily="34" charset="0"/>
                <a:cs typeface="Arial" panose="020B0604020202020204" pitchFamily="34" charset="0"/>
              </a:rPr>
              <a:t>. They are pioneers.		</a:t>
            </a:r>
            <a:r>
              <a:rPr lang="en-US" altLang="zh-CN" sz="2400" dirty="0" smtClean="0">
                <a:latin typeface="Arial" panose="020B0604020202020204" pitchFamily="34" charset="0"/>
                <a:cs typeface="Arial" panose="020B0604020202020204" pitchFamily="34" charset="0"/>
              </a:rPr>
              <a:t>           D</a:t>
            </a:r>
            <a:r>
              <a:rPr lang="en-US" altLang="zh-CN" sz="2400" dirty="0">
                <a:latin typeface="Arial" panose="020B0604020202020204" pitchFamily="34" charset="0"/>
                <a:cs typeface="Arial" panose="020B0604020202020204" pitchFamily="34" charset="0"/>
              </a:rPr>
              <a:t>. They are peace-lovers.</a:t>
            </a:r>
          </a:p>
          <a:p>
            <a:pPr>
              <a:buNone/>
            </a:pPr>
            <a:endParaRPr lang="zh-CN" altLang="en-US" dirty="0">
              <a:latin typeface="Arial" panose="020B0604020202020204" pitchFamily="34" charset="0"/>
              <a:cs typeface="Arial" panose="020B0604020202020204" pitchFamily="34" charset="0"/>
            </a:endParaRPr>
          </a:p>
        </p:txBody>
      </p:sp>
      <p:cxnSp>
        <p:nvCxnSpPr>
          <p:cNvPr id="4" name="直接连接符 3"/>
          <p:cNvCxnSpPr/>
          <p:nvPr/>
        </p:nvCxnSpPr>
        <p:spPr>
          <a:xfrm>
            <a:off x="0" y="2852936"/>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6637" y="2871156"/>
            <a:ext cx="10898723"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 </a:t>
            </a:r>
            <a:endParaRPr lang="zh-CN" altLang="en-US" sz="2400" dirty="0">
              <a:latin typeface="Arial" panose="020B0604020202020204" pitchFamily="34" charset="0"/>
              <a:cs typeface="Arial" panose="020B0604020202020204" pitchFamily="34" charset="0"/>
            </a:endParaRPr>
          </a:p>
        </p:txBody>
      </p:sp>
      <p:sp>
        <p:nvSpPr>
          <p:cNvPr id="6" name="TextBox 5"/>
          <p:cNvSpPr txBox="1"/>
          <p:nvPr/>
        </p:nvSpPr>
        <p:spPr>
          <a:xfrm>
            <a:off x="665365" y="2880320"/>
            <a:ext cx="10898723" cy="2677656"/>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Rosa Parks (1913-2005)</a:t>
            </a:r>
          </a:p>
          <a:p>
            <a:r>
              <a:rPr lang="en-US" altLang="zh-CN" sz="2400" dirty="0">
                <a:latin typeface="Arial" panose="020B0604020202020204" pitchFamily="34" charset="0"/>
                <a:cs typeface="Arial" panose="020B0604020202020204" pitchFamily="34" charset="0"/>
              </a:rPr>
              <a:t>On December 1, 1955, in Montgomery, Alabama, Rasa Parks would not give up her seat on a bus to a passenger. Her simple act landed Parks in prison. But it </a:t>
            </a:r>
            <a:r>
              <a:rPr lang="en-US" altLang="zh-CN" sz="2400" u="sng" dirty="0">
                <a:latin typeface="Arial" panose="020B0604020202020204" pitchFamily="34" charset="0"/>
                <a:cs typeface="Arial" panose="020B0604020202020204" pitchFamily="34" charset="0"/>
              </a:rPr>
              <a:t>also set off the </a:t>
            </a:r>
            <a:r>
              <a:rPr lang="en-US" altLang="zh-CN" sz="2400" dirty="0">
                <a:latin typeface="Arial" panose="020B0604020202020204" pitchFamily="34" charset="0"/>
                <a:cs typeface="Arial" panose="020B0604020202020204" pitchFamily="34" charset="0"/>
              </a:rPr>
              <a:t>Montgomery bus boycott. It lasted for more than a year, and kicked off the civil-rights movement. “The only tired I was, was tired of giving in,” said Parks.</a:t>
            </a:r>
          </a:p>
          <a:p>
            <a:endParaRPr lang="zh-CN" altLang="en-US" sz="2400" dirty="0">
              <a:latin typeface="Arial" panose="020B0604020202020204" pitchFamily="34" charset="0"/>
              <a:cs typeface="Arial" panose="020B0604020202020204" pitchFamily="34" charset="0"/>
            </a:endParaRPr>
          </a:p>
        </p:txBody>
      </p:sp>
      <p:sp>
        <p:nvSpPr>
          <p:cNvPr id="7" name="TextBox 6"/>
          <p:cNvSpPr txBox="1"/>
          <p:nvPr/>
        </p:nvSpPr>
        <p:spPr>
          <a:xfrm>
            <a:off x="624606" y="5157192"/>
            <a:ext cx="11379200" cy="1569660"/>
          </a:xfrm>
          <a:prstGeom prst="rect">
            <a:avLst/>
          </a:prstGeom>
          <a:solidFill>
            <a:schemeClr val="bg1"/>
          </a:solidFill>
          <a:ln w="38100">
            <a:solidFill>
              <a:schemeClr val="tx2">
                <a:lumMod val="90000"/>
                <a:lumOff val="10000"/>
              </a:schemeClr>
            </a:solidFill>
          </a:ln>
        </p:spPr>
        <p:txBody>
          <a:bodyPr>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smtClean="0">
                <a:latin typeface="黑体" panose="02010609060101010101" pitchFamily="49" charset="-122"/>
                <a:ea typeface="黑体" panose="02010609060101010101" pitchFamily="49" charset="-122"/>
              </a:rPr>
              <a:t>C     </a:t>
            </a:r>
          </a:p>
          <a:p>
            <a:pPr>
              <a:defRPr/>
            </a:pPr>
            <a:r>
              <a:rPr lang="zh-CN" altLang="en-US" sz="2400" dirty="0" smtClean="0">
                <a:latin typeface="黑体" panose="02010609060101010101" pitchFamily="49" charset="-122"/>
                <a:ea typeface="黑体" panose="02010609060101010101" pitchFamily="49" charset="-122"/>
              </a:rPr>
              <a:t>能力</a:t>
            </a:r>
            <a:r>
              <a:rPr lang="zh-CN" altLang="en-US" sz="2400" dirty="0">
                <a:latin typeface="黑体" panose="02010609060101010101" pitchFamily="49" charset="-122"/>
                <a:ea typeface="黑体" panose="02010609060101010101" pitchFamily="49" charset="-122"/>
              </a:rPr>
              <a:t>要求：语篇理解</a:t>
            </a:r>
            <a:r>
              <a:rPr lang="zh-CN" altLang="en-US" sz="2400" dirty="0" smtClean="0">
                <a:latin typeface="黑体" panose="02010609060101010101" pitchFamily="49" charset="-122"/>
                <a:ea typeface="黑体" panose="02010609060101010101" pitchFamily="49" charset="-122"/>
              </a:rPr>
              <a:t>，归纳整合信息，分辨信息</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smtClean="0">
                <a:latin typeface="黑体" panose="02010609060101010101" pitchFamily="49" charset="-122"/>
                <a:ea typeface="黑体" panose="02010609060101010101" pitchFamily="49" charset="-122"/>
              </a:rPr>
              <a:t>基础</a:t>
            </a:r>
            <a:r>
              <a:rPr lang="zh-CN" altLang="en-US" sz="2400" dirty="0">
                <a:latin typeface="黑体" panose="02010609060101010101" pitchFamily="49" charset="-122"/>
                <a:ea typeface="黑体" panose="02010609060101010101" pitchFamily="49" charset="-122"/>
              </a:rPr>
              <a:t>知识要求：词汇，</a:t>
            </a:r>
            <a:r>
              <a:rPr lang="zh-CN" altLang="en-US" sz="2400" dirty="0" smtClean="0">
                <a:latin typeface="黑体" panose="02010609060101010101" pitchFamily="49" charset="-122"/>
                <a:ea typeface="黑体" panose="02010609060101010101" pitchFamily="49" charset="-122"/>
              </a:rPr>
              <a:t>语法，话题，文体</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a:latin typeface="黑体" panose="02010609060101010101" pitchFamily="49" charset="-122"/>
                <a:ea typeface="黑体" panose="02010609060101010101" pitchFamily="49" charset="-122"/>
              </a:rPr>
              <a:t>解体</a:t>
            </a:r>
            <a:r>
              <a:rPr lang="zh-CN" altLang="en-US" sz="2400" dirty="0" smtClean="0">
                <a:latin typeface="黑体" panose="02010609060101010101" pitchFamily="49" charset="-122"/>
                <a:ea typeface="黑体" panose="02010609060101010101" pitchFamily="49" charset="-122"/>
              </a:rPr>
              <a:t>技能：收集线索词句，</a:t>
            </a:r>
            <a:endParaRPr lang="zh-CN" altLang="en-US" sz="2400" dirty="0">
              <a:latin typeface="黑体" panose="02010609060101010101" pitchFamily="49" charset="-122"/>
              <a:ea typeface="黑体" panose="02010609060101010101" pitchFamily="49" charset="-122"/>
            </a:endParaRPr>
          </a:p>
        </p:txBody>
      </p:sp>
      <p:cxnSp>
        <p:nvCxnSpPr>
          <p:cNvPr id="10" name="直接箭头连接符 9"/>
          <p:cNvCxnSpPr/>
          <p:nvPr/>
        </p:nvCxnSpPr>
        <p:spPr>
          <a:xfrm flipH="1">
            <a:off x="2063552" y="2708920"/>
            <a:ext cx="720080" cy="144016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03764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阅读典型题例（</a:t>
            </a:r>
            <a:r>
              <a:rPr lang="en-US" altLang="zh-CN" dirty="0"/>
              <a:t>4</a:t>
            </a:r>
            <a:r>
              <a:rPr lang="zh-CN" altLang="en-US" dirty="0" smtClean="0"/>
              <a:t>）意图</a:t>
            </a:r>
            <a:endParaRPr lang="zh-CN" altLang="en-US" dirty="0"/>
          </a:p>
        </p:txBody>
      </p:sp>
      <p:sp>
        <p:nvSpPr>
          <p:cNvPr id="3" name="内容占位符 2"/>
          <p:cNvSpPr>
            <a:spLocks noGrp="1"/>
          </p:cNvSpPr>
          <p:nvPr>
            <p:ph idx="1"/>
          </p:nvPr>
        </p:nvSpPr>
        <p:spPr/>
        <p:txBody>
          <a:bodyPr/>
          <a:lstStyle/>
          <a:p>
            <a:pPr>
              <a:buNone/>
            </a:pP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smtClean="0">
                <a:latin typeface="黑体" panose="02010609060101010101" pitchFamily="49" charset="-122"/>
                <a:ea typeface="黑体" panose="02010609060101010101" pitchFamily="49" charset="-122"/>
                <a:cs typeface="Arial" panose="020B0604020202020204" pitchFamily="34" charset="0"/>
              </a:rPr>
              <a:t>2016</a:t>
            </a:r>
            <a:r>
              <a:rPr lang="zh-CN" altLang="en-US" sz="2400" dirty="0" smtClean="0">
                <a:latin typeface="黑体" panose="02010609060101010101" pitchFamily="49" charset="-122"/>
                <a:ea typeface="黑体" panose="02010609060101010101" pitchFamily="49" charset="-122"/>
                <a:cs typeface="Arial" panose="020B0604020202020204" pitchFamily="34" charset="0"/>
              </a:rPr>
              <a:t>卷</a:t>
            </a:r>
            <a:r>
              <a:rPr lang="en-US" altLang="zh-CN" sz="2400" dirty="0" smtClean="0">
                <a:latin typeface="黑体" panose="02010609060101010101" pitchFamily="49" charset="-122"/>
                <a:ea typeface="黑体" panose="02010609060101010101" pitchFamily="49" charset="-122"/>
                <a:cs typeface="Arial" panose="020B0604020202020204" pitchFamily="34" charset="0"/>
              </a:rPr>
              <a:t>III</a:t>
            </a:r>
            <a:r>
              <a:rPr lang="zh-CN" altLang="en-US" sz="2400" dirty="0" smtClean="0">
                <a:latin typeface="黑体" panose="02010609060101010101" pitchFamily="49" charset="-122"/>
                <a:ea typeface="黑体" panose="02010609060101010101" pitchFamily="49" charset="-122"/>
                <a:cs typeface="Arial" panose="020B0604020202020204" pitchFamily="34" charset="0"/>
              </a:rPr>
              <a:t>）</a:t>
            </a:r>
            <a:r>
              <a:rPr lang="en-US" altLang="zh-CN" sz="2400" dirty="0">
                <a:latin typeface="Arial" panose="020B0604020202020204" pitchFamily="34" charset="0"/>
                <a:cs typeface="Arial" panose="020B0604020202020204" pitchFamily="34" charset="0"/>
              </a:rPr>
              <a:t>31. What is the author’s purpose in writing the text?</a:t>
            </a:r>
          </a:p>
          <a:p>
            <a:pPr>
              <a:buNone/>
            </a:pPr>
            <a:r>
              <a:rPr lang="en-US" altLang="zh-CN" sz="2400" dirty="0">
                <a:latin typeface="Arial" panose="020B0604020202020204" pitchFamily="34" charset="0"/>
                <a:cs typeface="Arial" panose="020B0604020202020204" pitchFamily="34" charset="0"/>
              </a:rPr>
              <a:t>A. To show how to grow apples.          	B .To introduce an apple festival.</a:t>
            </a:r>
          </a:p>
          <a:p>
            <a:pPr>
              <a:buNone/>
            </a:pPr>
            <a:r>
              <a:rPr lang="en-US" altLang="zh-CN" sz="2400" dirty="0">
                <a:latin typeface="Arial" panose="020B0604020202020204" pitchFamily="34" charset="0"/>
                <a:cs typeface="Arial" panose="020B0604020202020204" pitchFamily="34" charset="0"/>
              </a:rPr>
              <a:t>C. To help people select apples.          	D. To promote apple research.</a:t>
            </a:r>
          </a:p>
          <a:p>
            <a:pPr>
              <a:buNone/>
            </a:pPr>
            <a:endParaRPr lang="zh-CN" altLang="en-US" dirty="0">
              <a:latin typeface="Arial" panose="020B0604020202020204" pitchFamily="34" charset="0"/>
              <a:cs typeface="Arial" panose="020B0604020202020204" pitchFamily="34" charset="0"/>
            </a:endParaRPr>
          </a:p>
        </p:txBody>
      </p:sp>
      <p:cxnSp>
        <p:nvCxnSpPr>
          <p:cNvPr id="4" name="直接连接符 3"/>
          <p:cNvCxnSpPr/>
          <p:nvPr/>
        </p:nvCxnSpPr>
        <p:spPr>
          <a:xfrm>
            <a:off x="0" y="2852936"/>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6637" y="2871156"/>
            <a:ext cx="10898723"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 </a:t>
            </a:r>
            <a:endParaRPr lang="zh-CN" altLang="en-US" sz="2400" dirty="0">
              <a:latin typeface="Arial" panose="020B0604020202020204" pitchFamily="34" charset="0"/>
              <a:cs typeface="Arial" panose="020B0604020202020204" pitchFamily="34" charset="0"/>
            </a:endParaRPr>
          </a:p>
        </p:txBody>
      </p:sp>
      <p:sp>
        <p:nvSpPr>
          <p:cNvPr id="6" name="TextBox 5"/>
          <p:cNvSpPr txBox="1"/>
          <p:nvPr/>
        </p:nvSpPr>
        <p:spPr>
          <a:xfrm>
            <a:off x="665365" y="2880320"/>
            <a:ext cx="10898723" cy="1569660"/>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Apple Days are being held at all sorts of places with an interest in fruit, including stately gardens and commercial orchards (</a:t>
            </a:r>
            <a:r>
              <a:rPr lang="zh-CN" altLang="en-US" sz="2400" dirty="0">
                <a:latin typeface="Arial" panose="020B0604020202020204" pitchFamily="34" charset="0"/>
                <a:cs typeface="Arial" panose="020B0604020202020204" pitchFamily="34" charset="0"/>
              </a:rPr>
              <a:t>果园</a:t>
            </a:r>
            <a:r>
              <a:rPr lang="en-US" altLang="zh-CN" sz="2400" dirty="0">
                <a:latin typeface="Arial" panose="020B0604020202020204" pitchFamily="34" charset="0"/>
                <a:cs typeface="Arial" panose="020B0604020202020204" pitchFamily="34" charset="0"/>
              </a:rPr>
              <a:t>). If you want to have a real orchard experience, try visiting the National Fruit Collection at </a:t>
            </a:r>
            <a:r>
              <a:rPr lang="en-US" altLang="zh-CN" sz="2400" dirty="0" err="1">
                <a:latin typeface="Arial" panose="020B0604020202020204" pitchFamily="34" charset="0"/>
                <a:cs typeface="Arial" panose="020B0604020202020204" pitchFamily="34" charset="0"/>
              </a:rPr>
              <a:t>Brogdale</a:t>
            </a:r>
            <a:r>
              <a:rPr lang="en-US" altLang="zh-CN" sz="2400" dirty="0">
                <a:latin typeface="Arial" panose="020B0604020202020204" pitchFamily="34" charset="0"/>
                <a:cs typeface="Arial" panose="020B0604020202020204" pitchFamily="34" charset="0"/>
              </a:rPr>
              <a:t>, near </a:t>
            </a:r>
            <a:r>
              <a:rPr lang="en-US" altLang="zh-CN" sz="2400" dirty="0" err="1">
                <a:latin typeface="Arial" panose="020B0604020202020204" pitchFamily="34" charset="0"/>
                <a:cs typeface="Arial" panose="020B0604020202020204" pitchFamily="34" charset="0"/>
              </a:rPr>
              <a:t>Faversham</a:t>
            </a:r>
            <a:r>
              <a:rPr lang="en-US" altLang="zh-CN" sz="2400" dirty="0">
                <a:latin typeface="Arial" panose="020B0604020202020204" pitchFamily="34" charset="0"/>
                <a:cs typeface="Arial" panose="020B0604020202020204" pitchFamily="34" charset="0"/>
              </a:rPr>
              <a:t> in Kent.</a:t>
            </a:r>
            <a:endParaRPr lang="zh-CN" altLang="en-US" sz="2400" dirty="0">
              <a:latin typeface="Arial" panose="020B0604020202020204" pitchFamily="34" charset="0"/>
              <a:cs typeface="Arial" panose="020B0604020202020204" pitchFamily="34" charset="0"/>
            </a:endParaRPr>
          </a:p>
        </p:txBody>
      </p:sp>
      <p:sp>
        <p:nvSpPr>
          <p:cNvPr id="7" name="TextBox 6"/>
          <p:cNvSpPr txBox="1"/>
          <p:nvPr/>
        </p:nvSpPr>
        <p:spPr>
          <a:xfrm>
            <a:off x="596061" y="4581128"/>
            <a:ext cx="11379200" cy="1200329"/>
          </a:xfrm>
          <a:prstGeom prst="rect">
            <a:avLst/>
          </a:prstGeom>
          <a:solidFill>
            <a:schemeClr val="bg1"/>
          </a:solidFill>
          <a:ln w="38100">
            <a:solidFill>
              <a:schemeClr val="tx2">
                <a:lumMod val="90000"/>
                <a:lumOff val="10000"/>
              </a:schemeClr>
            </a:solidFill>
          </a:ln>
        </p:spPr>
        <p:txBody>
          <a:bodyPr>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smtClean="0">
                <a:latin typeface="黑体" panose="02010609060101010101" pitchFamily="49" charset="-122"/>
                <a:ea typeface="黑体" panose="02010609060101010101" pitchFamily="49" charset="-122"/>
              </a:rPr>
              <a:t>B     </a:t>
            </a:r>
          </a:p>
          <a:p>
            <a:pPr>
              <a:defRPr/>
            </a:pPr>
            <a:r>
              <a:rPr lang="zh-CN" altLang="en-US" sz="2400" dirty="0" smtClean="0">
                <a:latin typeface="黑体" panose="02010609060101010101" pitchFamily="49" charset="-122"/>
                <a:ea typeface="黑体" panose="02010609060101010101" pitchFamily="49" charset="-122"/>
              </a:rPr>
              <a:t>能力</a:t>
            </a:r>
            <a:r>
              <a:rPr lang="zh-CN" altLang="en-US" sz="2400" dirty="0">
                <a:latin typeface="黑体" panose="02010609060101010101" pitchFamily="49" charset="-122"/>
                <a:ea typeface="黑体" panose="02010609060101010101" pitchFamily="49" charset="-122"/>
              </a:rPr>
              <a:t>要求：语篇理解</a:t>
            </a:r>
            <a:r>
              <a:rPr lang="zh-CN" altLang="en-US" sz="2400" dirty="0" smtClean="0">
                <a:latin typeface="黑体" panose="02010609060101010101" pitchFamily="49" charset="-122"/>
                <a:ea typeface="黑体" panose="02010609060101010101" pitchFamily="49" charset="-122"/>
              </a:rPr>
              <a:t>，理解文体的作用，</a:t>
            </a:r>
            <a:endParaRPr lang="en-US" altLang="zh-CN" sz="2400" dirty="0" smtClean="0">
              <a:latin typeface="黑体" panose="02010609060101010101" pitchFamily="49" charset="-122"/>
              <a:ea typeface="黑体" panose="02010609060101010101" pitchFamily="49" charset="-122"/>
            </a:endParaRPr>
          </a:p>
          <a:p>
            <a:pPr>
              <a:defRPr/>
            </a:pPr>
            <a:r>
              <a:rPr lang="zh-CN" altLang="en-US" sz="2400" dirty="0" smtClean="0">
                <a:latin typeface="黑体" panose="02010609060101010101" pitchFamily="49" charset="-122"/>
                <a:ea typeface="黑体" panose="02010609060101010101" pitchFamily="49" charset="-122"/>
              </a:rPr>
              <a:t>基础</a:t>
            </a:r>
            <a:r>
              <a:rPr lang="zh-CN" altLang="en-US" sz="2400" dirty="0">
                <a:latin typeface="黑体" panose="02010609060101010101" pitchFamily="49" charset="-122"/>
                <a:ea typeface="黑体" panose="02010609060101010101" pitchFamily="49" charset="-122"/>
              </a:rPr>
              <a:t>知识要求：词汇，</a:t>
            </a:r>
            <a:r>
              <a:rPr lang="zh-CN" altLang="en-US" sz="2400" dirty="0" smtClean="0">
                <a:latin typeface="黑体" panose="02010609060101010101" pitchFamily="49" charset="-122"/>
                <a:ea typeface="黑体" panose="02010609060101010101" pitchFamily="49" charset="-122"/>
              </a:rPr>
              <a:t>语法，话题，文体</a:t>
            </a:r>
            <a:endParaRPr lang="en-US" altLang="zh-CN" sz="24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534220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阅读典型题例（</a:t>
            </a:r>
            <a:r>
              <a:rPr lang="en-US" altLang="zh-CN" dirty="0" smtClean="0"/>
              <a:t>5</a:t>
            </a:r>
            <a:r>
              <a:rPr lang="zh-CN" altLang="en-US" dirty="0" smtClean="0"/>
              <a:t>）文章结构</a:t>
            </a:r>
            <a:endParaRPr lang="zh-CN" altLang="en-US" dirty="0"/>
          </a:p>
        </p:txBody>
      </p:sp>
      <p:sp>
        <p:nvSpPr>
          <p:cNvPr id="3" name="内容占位符 2"/>
          <p:cNvSpPr>
            <a:spLocks noGrp="1"/>
          </p:cNvSpPr>
          <p:nvPr>
            <p:ph idx="1"/>
          </p:nvPr>
        </p:nvSpPr>
        <p:spPr/>
        <p:txBody>
          <a:bodyPr/>
          <a:lstStyle/>
          <a:p>
            <a:pPr>
              <a:buNone/>
            </a:pPr>
            <a:r>
              <a:rPr lang="en-US" altLang="zh-CN" sz="2400" u="sng" dirty="0">
                <a:latin typeface="黑体" panose="02010609060101010101" pitchFamily="49" charset="-122"/>
                <a:ea typeface="黑体" panose="02010609060101010101" pitchFamily="49" charset="-122"/>
                <a:cs typeface="Arial" panose="020B0604020202020204" pitchFamily="34" charset="0"/>
              </a:rPr>
              <a:t> </a:t>
            </a:r>
            <a:r>
              <a:rPr lang="en-US" altLang="zh-CN" sz="2400" u="sng" dirty="0">
                <a:latin typeface="Arial" panose="020B0604020202020204" pitchFamily="34" charset="0"/>
                <a:ea typeface="黑体" panose="02010609060101010101" pitchFamily="49" charset="-122"/>
                <a:cs typeface="Arial" panose="020B0604020202020204" pitchFamily="34" charset="0"/>
              </a:rPr>
              <a:t>38    </a:t>
            </a:r>
            <a:r>
              <a:rPr lang="en-US" altLang="zh-CN" sz="2400" dirty="0">
                <a:latin typeface="Arial" panose="020B0604020202020204" pitchFamily="34" charset="0"/>
                <a:ea typeface="黑体" panose="02010609060101010101" pitchFamily="49" charset="-122"/>
                <a:cs typeface="Arial" panose="020B0604020202020204" pitchFamily="34" charset="0"/>
              </a:rPr>
              <a:t>Fresh fish should smell sweet: you should feel that you’re standing at the ocean’s edge. Any fishy or strong smell means the fish isn’t fresh. </a:t>
            </a:r>
            <a:r>
              <a:rPr lang="en-US" altLang="zh-CN" sz="2400" u="sng" dirty="0">
                <a:latin typeface="Arial" panose="020B0604020202020204" pitchFamily="34" charset="0"/>
                <a:ea typeface="黑体" panose="02010609060101010101" pitchFamily="49" charset="-122"/>
                <a:cs typeface="Arial" panose="020B0604020202020204" pitchFamily="34" charset="0"/>
              </a:rPr>
              <a:t>   39    </a:t>
            </a:r>
            <a:r>
              <a:rPr lang="en-US" altLang="zh-CN" sz="2400" dirty="0">
                <a:latin typeface="Arial" panose="020B0604020202020204" pitchFamily="34" charset="0"/>
                <a:ea typeface="黑体" panose="02010609060101010101" pitchFamily="49" charset="-122"/>
                <a:cs typeface="Arial" panose="020B0604020202020204" pitchFamily="34" charset="0"/>
              </a:rPr>
              <a:t>When you have bought a fish and arrive home, you’d better store the fish in the refrigerator if you don’t cook it immediately, but fresh fish should be stored in your fridge for only a day or two. Frozen fish isn’t as tasty as the fresh one.</a:t>
            </a:r>
            <a:endParaRPr lang="zh-CN" altLang="en-US" dirty="0">
              <a:latin typeface="Arial" panose="020B0604020202020204" pitchFamily="34" charset="0"/>
              <a:cs typeface="Arial" panose="020B0604020202020204" pitchFamily="34" charset="0"/>
            </a:endParaRPr>
          </a:p>
        </p:txBody>
      </p:sp>
      <p:sp>
        <p:nvSpPr>
          <p:cNvPr id="5" name="TextBox 4"/>
          <p:cNvSpPr txBox="1"/>
          <p:nvPr/>
        </p:nvSpPr>
        <p:spPr>
          <a:xfrm>
            <a:off x="646637" y="2871156"/>
            <a:ext cx="10898723"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 </a:t>
            </a:r>
            <a:endParaRPr lang="zh-CN" altLang="en-US" sz="2400" dirty="0">
              <a:latin typeface="Arial" panose="020B0604020202020204" pitchFamily="34" charset="0"/>
              <a:cs typeface="Arial" panose="020B0604020202020204" pitchFamily="34" charset="0"/>
            </a:endParaRPr>
          </a:p>
        </p:txBody>
      </p:sp>
      <p:sp>
        <p:nvSpPr>
          <p:cNvPr id="8" name="TextBox 7"/>
          <p:cNvSpPr txBox="1"/>
          <p:nvPr/>
        </p:nvSpPr>
        <p:spPr>
          <a:xfrm>
            <a:off x="646637" y="3745088"/>
            <a:ext cx="10898723" cy="2677656"/>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A. Do not buy it.</a:t>
            </a:r>
          </a:p>
          <a:p>
            <a:r>
              <a:rPr lang="en-US" altLang="zh-CN" sz="2400" dirty="0">
                <a:latin typeface="Arial" panose="020B0604020202020204" pitchFamily="34" charset="0"/>
                <a:cs typeface="Arial" panose="020B0604020202020204" pitchFamily="34" charset="0"/>
              </a:rPr>
              <a:t>B. The easiest is to steam it.</a:t>
            </a:r>
          </a:p>
          <a:p>
            <a:r>
              <a:rPr lang="en-US" altLang="zh-CN" sz="2400" dirty="0">
                <a:latin typeface="Arial" panose="020B0604020202020204" pitchFamily="34" charset="0"/>
                <a:cs typeface="Arial" panose="020B0604020202020204" pitchFamily="34" charset="0"/>
              </a:rPr>
              <a:t>C. This is how you can do it.</a:t>
            </a:r>
          </a:p>
          <a:p>
            <a:r>
              <a:rPr lang="en-US" altLang="zh-CN" sz="2400" dirty="0">
                <a:latin typeface="Arial" panose="020B0604020202020204" pitchFamily="34" charset="0"/>
                <a:cs typeface="Arial" panose="020B0604020202020204" pitchFamily="34" charset="0"/>
              </a:rPr>
              <a:t>D. It just requires a little knowledge.</a:t>
            </a:r>
          </a:p>
          <a:p>
            <a:r>
              <a:rPr lang="en-US" altLang="zh-CN" sz="2400" dirty="0">
                <a:latin typeface="Arial" panose="020B0604020202020204" pitchFamily="34" charset="0"/>
                <a:cs typeface="Arial" panose="020B0604020202020204" pitchFamily="34" charset="0"/>
              </a:rPr>
              <a:t>E. The fish will go bad within hours.</a:t>
            </a:r>
          </a:p>
          <a:p>
            <a:r>
              <a:rPr lang="en-US" altLang="zh-CN" sz="2400" dirty="0">
                <a:latin typeface="Arial" panose="020B0604020202020204" pitchFamily="34" charset="0"/>
                <a:cs typeface="Arial" panose="020B0604020202020204" pitchFamily="34" charset="0"/>
              </a:rPr>
              <a:t>F. When buying fish, you should first smell it.</a:t>
            </a:r>
          </a:p>
          <a:p>
            <a:r>
              <a:rPr lang="en-US" altLang="zh-CN" sz="2400" dirty="0">
                <a:latin typeface="Arial" panose="020B0604020202020204" pitchFamily="34" charset="0"/>
                <a:cs typeface="Arial" panose="020B0604020202020204" pitchFamily="34" charset="0"/>
              </a:rPr>
              <a:t>G. The fats in fish are thought to help prevent heart disease</a:t>
            </a:r>
            <a:r>
              <a:rPr lang="en-US" altLang="zh-CN" sz="2400" dirty="0" smtClean="0">
                <a:latin typeface="Arial" panose="020B0604020202020204" pitchFamily="34" charset="0"/>
                <a:cs typeface="Arial" panose="020B0604020202020204" pitchFamily="34" charset="0"/>
              </a:rPr>
              <a:t>.</a:t>
            </a:r>
            <a:endParaRPr lang="en-US" altLang="zh-CN" sz="2400" dirty="0">
              <a:latin typeface="Arial" panose="020B0604020202020204" pitchFamily="34" charset="0"/>
              <a:cs typeface="Arial" panose="020B0604020202020204" pitchFamily="34" charset="0"/>
            </a:endParaRPr>
          </a:p>
        </p:txBody>
      </p:sp>
      <p:sp>
        <p:nvSpPr>
          <p:cNvPr id="9" name="矩形 8"/>
          <p:cNvSpPr/>
          <p:nvPr/>
        </p:nvSpPr>
        <p:spPr>
          <a:xfrm>
            <a:off x="6816080" y="5595736"/>
            <a:ext cx="348653" cy="461665"/>
          </a:xfrm>
          <a:prstGeom prst="rect">
            <a:avLst/>
          </a:prstGeom>
        </p:spPr>
        <p:txBody>
          <a:bodyPr wrap="square">
            <a:spAutoFit/>
          </a:bodyPr>
          <a:lstStyle/>
          <a:p>
            <a:r>
              <a:rPr lang="en-US" altLang="zh-CN" sz="2400" b="1" dirty="0"/>
              <a:t>√</a:t>
            </a:r>
            <a:endParaRPr lang="zh-CN" altLang="en-US" sz="2400" dirty="0"/>
          </a:p>
        </p:txBody>
      </p:sp>
      <p:sp>
        <p:nvSpPr>
          <p:cNvPr id="10" name="矩形 9"/>
          <p:cNvSpPr/>
          <p:nvPr/>
        </p:nvSpPr>
        <p:spPr>
          <a:xfrm>
            <a:off x="3215680" y="3714148"/>
            <a:ext cx="348653" cy="461665"/>
          </a:xfrm>
          <a:prstGeom prst="rect">
            <a:avLst/>
          </a:prstGeom>
        </p:spPr>
        <p:txBody>
          <a:bodyPr wrap="square">
            <a:spAutoFit/>
          </a:bodyPr>
          <a:lstStyle/>
          <a:p>
            <a:r>
              <a:rPr lang="en-US" altLang="zh-CN" sz="2400" b="1" dirty="0"/>
              <a:t>√</a:t>
            </a:r>
            <a:endParaRPr lang="zh-CN" altLang="en-US" sz="2400" dirty="0"/>
          </a:p>
        </p:txBody>
      </p:sp>
      <p:sp>
        <p:nvSpPr>
          <p:cNvPr id="11" name="TextBox 10"/>
          <p:cNvSpPr txBox="1"/>
          <p:nvPr/>
        </p:nvSpPr>
        <p:spPr>
          <a:xfrm>
            <a:off x="5913548" y="3934293"/>
            <a:ext cx="5367028" cy="1569660"/>
          </a:xfrm>
          <a:prstGeom prst="rect">
            <a:avLst/>
          </a:prstGeom>
          <a:solidFill>
            <a:schemeClr val="bg1"/>
          </a:solidFill>
          <a:ln w="38100">
            <a:solidFill>
              <a:schemeClr val="tx2">
                <a:lumMod val="90000"/>
                <a:lumOff val="10000"/>
              </a:schemeClr>
            </a:solidFill>
          </a:ln>
        </p:spPr>
        <p:txBody>
          <a:bodyPr wrap="square">
            <a:spAutoFit/>
          </a:bodyPr>
          <a:lstStyle/>
          <a:p>
            <a:pPr>
              <a:defRPr/>
            </a:pPr>
            <a:r>
              <a:rPr lang="zh-CN" altLang="en-US" sz="2400" dirty="0" smtClean="0">
                <a:latin typeface="黑体" panose="02010609060101010101" pitchFamily="49" charset="-122"/>
                <a:ea typeface="黑体" panose="02010609060101010101" pitchFamily="49" charset="-122"/>
              </a:rPr>
              <a:t>答案：</a:t>
            </a:r>
            <a:r>
              <a:rPr lang="en-US" altLang="zh-CN" sz="2400" dirty="0" smtClean="0">
                <a:latin typeface="黑体" panose="02010609060101010101" pitchFamily="49" charset="-122"/>
                <a:ea typeface="黑体" panose="02010609060101010101" pitchFamily="49" charset="-122"/>
              </a:rPr>
              <a:t>F A     </a:t>
            </a:r>
          </a:p>
          <a:p>
            <a:pPr>
              <a:defRPr/>
            </a:pPr>
            <a:r>
              <a:rPr lang="zh-CN" altLang="en-US" sz="2400" dirty="0" smtClean="0">
                <a:latin typeface="黑体" panose="02010609060101010101" pitchFamily="49" charset="-122"/>
                <a:ea typeface="黑体" panose="02010609060101010101" pitchFamily="49" charset="-122"/>
              </a:rPr>
              <a:t>能力</a:t>
            </a:r>
            <a:r>
              <a:rPr lang="zh-CN" altLang="en-US" sz="2400" dirty="0">
                <a:latin typeface="黑体" panose="02010609060101010101" pitchFamily="49" charset="-122"/>
                <a:ea typeface="黑体" panose="02010609060101010101" pitchFamily="49" charset="-122"/>
              </a:rPr>
              <a:t>要求：语篇理解</a:t>
            </a:r>
            <a:r>
              <a:rPr lang="zh-CN" altLang="en-US" sz="2400" dirty="0" smtClean="0">
                <a:latin typeface="黑体" panose="02010609060101010101" pitchFamily="49" charset="-122"/>
                <a:ea typeface="黑体" panose="02010609060101010101" pitchFamily="49" charset="-122"/>
              </a:rPr>
              <a:t>，句群结构理解基础</a:t>
            </a:r>
            <a:r>
              <a:rPr lang="zh-CN" altLang="en-US" sz="2400" dirty="0">
                <a:latin typeface="黑体" panose="02010609060101010101" pitchFamily="49" charset="-122"/>
                <a:ea typeface="黑体" panose="02010609060101010101" pitchFamily="49" charset="-122"/>
              </a:rPr>
              <a:t>知识要求：词汇，</a:t>
            </a:r>
            <a:r>
              <a:rPr lang="zh-CN" altLang="en-US" sz="2400" dirty="0" smtClean="0">
                <a:latin typeface="黑体" panose="02010609060101010101" pitchFamily="49" charset="-122"/>
                <a:ea typeface="黑体" panose="02010609060101010101" pitchFamily="49" charset="-122"/>
              </a:rPr>
              <a:t>语法，话题，文体，衔接，连贯，</a:t>
            </a:r>
            <a:endParaRPr lang="en-US" altLang="zh-CN" sz="24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8546496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命题思路九</a:t>
            </a:r>
            <a:r>
              <a:rPr lang="en-US" altLang="zh-CN" dirty="0" smtClean="0"/>
              <a:t>】</a:t>
            </a:r>
            <a:r>
              <a:rPr lang="zh-CN" altLang="en-US" dirty="0" smtClean="0"/>
              <a:t>能力立意 综合考查（写作篇）</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3648356401"/>
              </p:ext>
            </p:extLst>
          </p:nvPr>
        </p:nvGraphicFramePr>
        <p:xfrm>
          <a:off x="551384" y="1340768"/>
          <a:ext cx="10585177" cy="4023360"/>
        </p:xfrm>
        <a:graphic>
          <a:graphicData uri="http://schemas.openxmlformats.org/drawingml/2006/table">
            <a:tbl>
              <a:tblPr firstRow="1" firstCol="1" bandRow="1">
                <a:tableStyleId>{5C22544A-7EE6-4342-B048-85BDC9FD1C3A}</a:tableStyleId>
              </a:tblPr>
              <a:tblGrid>
                <a:gridCol w="2715924"/>
                <a:gridCol w="2756925"/>
                <a:gridCol w="2756925"/>
                <a:gridCol w="2355403"/>
              </a:tblGrid>
              <a:tr h="276756">
                <a:tc>
                  <a:txBody>
                    <a:bodyPr/>
                    <a:lstStyle/>
                    <a:p>
                      <a:pPr algn="just">
                        <a:spcAft>
                          <a:spcPts val="0"/>
                        </a:spcAft>
                      </a:pPr>
                      <a:r>
                        <a:rPr lang="zh-CN" altLang="en-US" sz="2400" kern="100" dirty="0" smtClean="0">
                          <a:effectLst/>
                          <a:latin typeface="黑体" panose="02010609060101010101" pitchFamily="49" charset="-122"/>
                          <a:ea typeface="黑体" panose="02010609060101010101" pitchFamily="49" charset="-122"/>
                        </a:rPr>
                        <a:t>    写作</a:t>
                      </a:r>
                      <a:r>
                        <a:rPr lang="zh-CN" sz="2400" kern="100" dirty="0" smtClean="0">
                          <a:effectLst/>
                          <a:latin typeface="黑体" panose="02010609060101010101" pitchFamily="49" charset="-122"/>
                          <a:ea typeface="黑体" panose="02010609060101010101" pitchFamily="49" charset="-122"/>
                        </a:rPr>
                        <a:t>微技能</a:t>
                      </a:r>
                      <a:endParaRPr lang="en-US" altLang="zh-CN" sz="2400" kern="100" dirty="0" smtClean="0">
                        <a:effectLst/>
                        <a:latin typeface="黑体" panose="02010609060101010101" pitchFamily="49" charset="-122"/>
                        <a:ea typeface="黑体" panose="02010609060101010101" pitchFamily="49" charset="-122"/>
                      </a:endParaRPr>
                    </a:p>
                    <a:p>
                      <a:pPr algn="just">
                        <a:spcAft>
                          <a:spcPts val="0"/>
                        </a:spcAft>
                      </a:pP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altLang="zh-CN" sz="2400" kern="100" dirty="0" smtClean="0">
                          <a:effectLst/>
                          <a:latin typeface="黑体" panose="02010609060101010101" pitchFamily="49" charset="-122"/>
                          <a:ea typeface="黑体" panose="02010609060101010101" pitchFamily="49" charset="-122"/>
                        </a:rPr>
                        <a:t>      </a:t>
                      </a:r>
                      <a:r>
                        <a:rPr lang="zh-CN" sz="2400" kern="100" dirty="0" smtClean="0">
                          <a:effectLst/>
                          <a:latin typeface="黑体" panose="02010609060101010101" pitchFamily="49" charset="-122"/>
                          <a:ea typeface="黑体" panose="02010609060101010101" pitchFamily="49" charset="-122"/>
                        </a:rPr>
                        <a:t>卷</a:t>
                      </a:r>
                      <a:r>
                        <a:rPr lang="en-US" sz="2400" kern="100" dirty="0" smtClean="0">
                          <a:effectLst/>
                          <a:latin typeface="黑体" panose="02010609060101010101" pitchFamily="49" charset="-122"/>
                          <a:ea typeface="黑体" panose="02010609060101010101" pitchFamily="49" charset="-122"/>
                        </a:rPr>
                        <a:t> </a:t>
                      </a:r>
                      <a:r>
                        <a:rPr lang="en-US" sz="2400" kern="100" dirty="0">
                          <a:effectLst/>
                          <a:latin typeface="黑体" panose="02010609060101010101" pitchFamily="49" charset="-122"/>
                          <a:ea typeface="黑体" panose="02010609060101010101" pitchFamily="49" charset="-122"/>
                        </a:rPr>
                        <a:t>I</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marL="0" marR="0" indent="0" algn="just" defTabSz="913765" rtl="0" eaLnBrk="1" fontAlgn="auto" latinLnBrk="0" hangingPunct="1">
                        <a:lnSpc>
                          <a:spcPct val="100000"/>
                        </a:lnSpc>
                        <a:spcBef>
                          <a:spcPts val="0"/>
                        </a:spcBef>
                        <a:spcAft>
                          <a:spcPts val="0"/>
                        </a:spcAft>
                        <a:buClrTx/>
                        <a:buSzTx/>
                        <a:buFontTx/>
                        <a:buNone/>
                        <a:tabLst/>
                        <a:defRPr/>
                      </a:pPr>
                      <a:r>
                        <a:rPr lang="en-US" altLang="zh-CN" sz="2400" kern="100" dirty="0" smtClean="0">
                          <a:effectLst/>
                          <a:latin typeface="黑体" panose="02010609060101010101" pitchFamily="49" charset="-122"/>
                          <a:ea typeface="黑体" panose="02010609060101010101" pitchFamily="49" charset="-122"/>
                        </a:rPr>
                        <a:t>    </a:t>
                      </a:r>
                      <a:r>
                        <a:rPr lang="zh-CN" altLang="zh-CN" sz="2400" kern="100" dirty="0" smtClean="0">
                          <a:effectLst/>
                          <a:latin typeface="黑体" panose="02010609060101010101" pitchFamily="49" charset="-122"/>
                          <a:ea typeface="黑体" panose="02010609060101010101" pitchFamily="49" charset="-122"/>
                        </a:rPr>
                        <a:t>卷</a:t>
                      </a:r>
                      <a:r>
                        <a:rPr lang="en-US" altLang="zh-CN" sz="2400" kern="100" dirty="0" smtClean="0">
                          <a:effectLst/>
                          <a:latin typeface="黑体" panose="02010609060101010101" pitchFamily="49" charset="-122"/>
                          <a:ea typeface="黑体" panose="02010609060101010101" pitchFamily="49" charset="-122"/>
                        </a:rPr>
                        <a:t> II</a:t>
                      </a:r>
                      <a:endParaRPr lang="zh-CN" altLang="zh-CN" sz="2400" kern="100" dirty="0" smtClean="0">
                        <a:effectLst/>
                        <a:latin typeface="黑体" panose="02010609060101010101" pitchFamily="49" charset="-122"/>
                        <a:ea typeface="黑体" panose="02010609060101010101" pitchFamily="49" charset="-122"/>
                        <a:cs typeface="Times New Roman"/>
                      </a:endParaRPr>
                    </a:p>
                    <a:p>
                      <a:pPr algn="just">
                        <a:spcAft>
                          <a:spcPts val="0"/>
                        </a:spcAft>
                      </a:pP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pPr algn="just">
                        <a:spcAft>
                          <a:spcPts val="0"/>
                        </a:spcAft>
                      </a:pPr>
                      <a:r>
                        <a:rPr lang="en-US" altLang="zh-CN" sz="2400" kern="100" dirty="0" smtClean="0">
                          <a:effectLst/>
                          <a:latin typeface="黑体" panose="02010609060101010101" pitchFamily="49" charset="-122"/>
                          <a:ea typeface="黑体" panose="02010609060101010101" pitchFamily="49" charset="-122"/>
                        </a:rPr>
                        <a:t>    </a:t>
                      </a:r>
                      <a:r>
                        <a:rPr lang="zh-CN" sz="2400" kern="100" dirty="0" smtClean="0">
                          <a:effectLst/>
                          <a:latin typeface="黑体" panose="02010609060101010101" pitchFamily="49" charset="-122"/>
                          <a:ea typeface="黑体" panose="02010609060101010101" pitchFamily="49" charset="-122"/>
                        </a:rPr>
                        <a:t>卷</a:t>
                      </a:r>
                      <a:r>
                        <a:rPr lang="en-US" sz="2400" kern="100" dirty="0" smtClean="0">
                          <a:effectLst/>
                          <a:latin typeface="黑体" panose="02010609060101010101" pitchFamily="49" charset="-122"/>
                          <a:ea typeface="黑体" panose="02010609060101010101" pitchFamily="49" charset="-122"/>
                        </a:rPr>
                        <a:t> </a:t>
                      </a:r>
                      <a:r>
                        <a:rPr lang="en-US" altLang="zh-CN" sz="2400" kern="100" dirty="0" smtClean="0">
                          <a:effectLst/>
                          <a:latin typeface="黑体" panose="02010609060101010101" pitchFamily="49" charset="-122"/>
                          <a:ea typeface="黑体" panose="02010609060101010101" pitchFamily="49" charset="-122"/>
                        </a:rPr>
                        <a:t>III</a:t>
                      </a: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r>
              <a:tr h="276756">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1</a:t>
                      </a:r>
                      <a:r>
                        <a:rPr lang="zh-CN" sz="2400" kern="100" dirty="0" smtClean="0">
                          <a:effectLst/>
                          <a:latin typeface="黑体" panose="02010609060101010101" pitchFamily="49" charset="-122"/>
                          <a:ea typeface="黑体" panose="02010609060101010101" pitchFamily="49" charset="-122"/>
                        </a:rPr>
                        <a:t>、</a:t>
                      </a:r>
                      <a:r>
                        <a:rPr lang="zh-CN" altLang="en-US" sz="2400" kern="100" dirty="0" smtClean="0">
                          <a:effectLst/>
                          <a:latin typeface="黑体" panose="02010609060101010101" pitchFamily="49" charset="-122"/>
                          <a:ea typeface="黑体" panose="02010609060101010101" pitchFamily="49" charset="-122"/>
                        </a:rPr>
                        <a:t>清楚、连贯地传递信息，表达意思</a:t>
                      </a:r>
                      <a:endParaRPr lang="en-US" altLang="zh-CN" sz="2400" kern="100" dirty="0" smtClean="0">
                        <a:effectLst/>
                        <a:latin typeface="黑体" panose="02010609060101010101" pitchFamily="49" charset="-122"/>
                        <a:ea typeface="黑体" panose="02010609060101010101" pitchFamily="49" charset="-122"/>
                      </a:endParaRPr>
                    </a:p>
                    <a:p>
                      <a:pPr algn="just">
                        <a:spcAft>
                          <a:spcPts val="0"/>
                        </a:spcAft>
                      </a:pP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r>
                        <a:rPr lang="zh-CN" altLang="en-US" sz="2400" dirty="0" smtClean="0">
                          <a:latin typeface="黑体" panose="02010609060101010101" pitchFamily="49" charset="-122"/>
                          <a:ea typeface="黑体" panose="02010609060101010101" pitchFamily="49" charset="-122"/>
                        </a:rPr>
                        <a:t>给外教</a:t>
                      </a:r>
                      <a:r>
                        <a:rPr lang="en-US" altLang="zh-CN" sz="2400" dirty="0" err="1" smtClean="0">
                          <a:latin typeface="黑体" panose="02010609060101010101" pitchFamily="49" charset="-122"/>
                          <a:ea typeface="黑体" panose="02010609060101010101" pitchFamily="49" charset="-122"/>
                        </a:rPr>
                        <a:t>Mr</a:t>
                      </a:r>
                      <a:r>
                        <a:rPr lang="en-US" altLang="zh-CN" sz="2400" dirty="0" smtClean="0">
                          <a:latin typeface="黑体" panose="02010609060101010101" pitchFamily="49" charset="-122"/>
                          <a:ea typeface="黑体" panose="02010609060101010101" pitchFamily="49" charset="-122"/>
                        </a:rPr>
                        <a:t> Jenkins </a:t>
                      </a:r>
                      <a:r>
                        <a:rPr lang="zh-CN" altLang="en-US" sz="2400" dirty="0" smtClean="0">
                          <a:latin typeface="黑体" panose="02010609060101010101" pitchFamily="49" charset="-122"/>
                          <a:ea typeface="黑体" panose="02010609060101010101" pitchFamily="49" charset="-122"/>
                        </a:rPr>
                        <a:t>写信，请她帮你修改所附材料的文字和格式（</a:t>
                      </a:r>
                      <a:r>
                        <a:rPr lang="en-US" altLang="zh-CN" sz="2400" dirty="0" smtClean="0">
                          <a:latin typeface="黑体" panose="02010609060101010101" pitchFamily="49" charset="-122"/>
                          <a:ea typeface="黑体" panose="02010609060101010101" pitchFamily="49" charset="-122"/>
                        </a:rPr>
                        <a:t>format</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68580" marR="68580" marT="0" marB="0"/>
                </a:tc>
                <a:tc>
                  <a:txBody>
                    <a:bodyPr/>
                    <a:lstStyle/>
                    <a:p>
                      <a:r>
                        <a:rPr lang="zh-CN" altLang="en-US" sz="2400" dirty="0" smtClean="0">
                          <a:latin typeface="黑体" panose="02010609060101010101" pitchFamily="49" charset="-122"/>
                          <a:ea typeface="黑体" panose="02010609060101010101" pitchFamily="49" charset="-122"/>
                        </a:rPr>
                        <a:t>给英国朋友</a:t>
                      </a:r>
                      <a:r>
                        <a:rPr lang="en-US" altLang="zh-CN" sz="2400" dirty="0" smtClean="0">
                          <a:latin typeface="黑体" panose="02010609060101010101" pitchFamily="49" charset="-122"/>
                          <a:ea typeface="黑体" panose="02010609060101010101" pitchFamily="49" charset="-122"/>
                        </a:rPr>
                        <a:t>Peter</a:t>
                      </a:r>
                      <a:r>
                        <a:rPr lang="zh-CN" altLang="en-US" sz="2400" dirty="0" smtClean="0">
                          <a:latin typeface="黑体" panose="02010609060101010101" pitchFamily="49" charset="-122"/>
                          <a:ea typeface="黑体" panose="02010609060101010101" pitchFamily="49" charset="-122"/>
                        </a:rPr>
                        <a:t>写封信。请他提供作品参加校摄影俱乐部（</a:t>
                      </a:r>
                      <a:r>
                        <a:rPr lang="en-US" altLang="zh-CN" sz="2400" dirty="0" smtClean="0">
                          <a:latin typeface="黑体" panose="02010609060101010101" pitchFamily="49" charset="-122"/>
                          <a:ea typeface="黑体" panose="02010609060101010101" pitchFamily="49" charset="-122"/>
                        </a:rPr>
                        <a:t>photography club</a:t>
                      </a:r>
                      <a:r>
                        <a:rPr lang="zh-CN" altLang="en-US" sz="2400" dirty="0" smtClean="0">
                          <a:latin typeface="黑体" panose="02010609060101010101" pitchFamily="49" charset="-122"/>
                          <a:ea typeface="黑体" panose="02010609060101010101" pitchFamily="49" charset="-122"/>
                        </a:rPr>
                        <a:t>）将举办国际中学摄影展。</a:t>
                      </a:r>
                      <a:endParaRPr lang="zh-CN" altLang="en-US" sz="2400" dirty="0">
                        <a:latin typeface="黑体" panose="02010609060101010101" pitchFamily="49" charset="-122"/>
                        <a:ea typeface="黑体" panose="02010609060101010101" pitchFamily="49" charset="-122"/>
                      </a:endParaRPr>
                    </a:p>
                  </a:txBody>
                  <a:tcPr marL="68580" marR="68580" marT="0" marB="0"/>
                </a:tc>
                <a:tc>
                  <a:txBody>
                    <a:bodyPr/>
                    <a:lstStyle/>
                    <a:p>
                      <a:r>
                        <a:rPr lang="zh-CN" altLang="en-US" sz="2400" dirty="0" smtClean="0">
                          <a:latin typeface="黑体" panose="02010609060101010101" pitchFamily="49" charset="-122"/>
                          <a:ea typeface="黑体" panose="02010609060101010101" pitchFamily="49" charset="-122"/>
                        </a:rPr>
                        <a:t>是给留学生朋友</a:t>
                      </a:r>
                      <a:r>
                        <a:rPr lang="en-US" altLang="zh-CN" sz="2400" dirty="0" smtClean="0">
                          <a:latin typeface="黑体" panose="02010609060101010101" pitchFamily="49" charset="-122"/>
                          <a:ea typeface="黑体" panose="02010609060101010101" pitchFamily="49" charset="-122"/>
                        </a:rPr>
                        <a:t>Bob</a:t>
                      </a:r>
                      <a:r>
                        <a:rPr lang="zh-CN" altLang="en-US" sz="2400" dirty="0" smtClean="0">
                          <a:latin typeface="黑体" panose="02010609060101010101" pitchFamily="49" charset="-122"/>
                          <a:ea typeface="黑体" panose="02010609060101010101" pitchFamily="49" charset="-122"/>
                        </a:rPr>
                        <a:t>写一封道歉信，说明因故不能如约一起去书店。</a:t>
                      </a:r>
                      <a:endParaRPr lang="zh-CN" altLang="en-US" sz="2400" dirty="0">
                        <a:latin typeface="黑体" panose="02010609060101010101" pitchFamily="49" charset="-122"/>
                        <a:ea typeface="黑体" panose="02010609060101010101" pitchFamily="49" charset="-122"/>
                      </a:endParaRPr>
                    </a:p>
                  </a:txBody>
                  <a:tcPr marL="68580" marR="68580" marT="0" marB="0"/>
                </a:tc>
              </a:tr>
              <a:tr h="830267">
                <a:tc>
                  <a:txBody>
                    <a:bodyPr/>
                    <a:lstStyle/>
                    <a:p>
                      <a:pPr algn="just">
                        <a:spcAft>
                          <a:spcPts val="0"/>
                        </a:spcAft>
                      </a:pPr>
                      <a:r>
                        <a:rPr lang="en-US" sz="2400" kern="100" dirty="0">
                          <a:effectLst/>
                          <a:latin typeface="黑体" panose="02010609060101010101" pitchFamily="49" charset="-122"/>
                          <a:ea typeface="黑体" panose="02010609060101010101" pitchFamily="49" charset="-122"/>
                        </a:rPr>
                        <a:t>2</a:t>
                      </a:r>
                      <a:r>
                        <a:rPr lang="zh-CN" sz="2400" kern="100" dirty="0" smtClean="0">
                          <a:effectLst/>
                          <a:latin typeface="黑体" panose="02010609060101010101" pitchFamily="49" charset="-122"/>
                          <a:ea typeface="黑体" panose="02010609060101010101" pitchFamily="49" charset="-122"/>
                        </a:rPr>
                        <a:t>、</a:t>
                      </a:r>
                      <a:r>
                        <a:rPr lang="zh-CN" altLang="en-US" sz="2400" kern="100" dirty="0" smtClean="0">
                          <a:effectLst/>
                          <a:latin typeface="黑体" panose="02010609060101010101" pitchFamily="49" charset="-122"/>
                          <a:ea typeface="黑体" panose="02010609060101010101" pitchFamily="49" charset="-122"/>
                        </a:rPr>
                        <a:t>有效运用所学语言知识</a:t>
                      </a:r>
                      <a:endParaRPr lang="en-US" altLang="zh-CN" sz="2400" kern="100" dirty="0" smtClean="0">
                        <a:effectLst/>
                        <a:latin typeface="黑体" panose="02010609060101010101" pitchFamily="49" charset="-122"/>
                        <a:ea typeface="黑体" panose="02010609060101010101" pitchFamily="49" charset="-122"/>
                      </a:endParaRPr>
                    </a:p>
                    <a:p>
                      <a:pPr algn="just">
                        <a:spcAft>
                          <a:spcPts val="0"/>
                        </a:spcAft>
                      </a:pPr>
                      <a:endParaRPr lang="zh-CN" sz="2400" kern="100" dirty="0">
                        <a:effectLst/>
                        <a:latin typeface="黑体" panose="02010609060101010101" pitchFamily="49" charset="-122"/>
                        <a:ea typeface="黑体" panose="02010609060101010101" pitchFamily="49" charset="-122"/>
                        <a:cs typeface="Times New Roman"/>
                      </a:endParaRPr>
                    </a:p>
                  </a:txBody>
                  <a:tcPr marL="68580" marR="68580" marT="0" marB="0"/>
                </a:tc>
                <a:tc>
                  <a:txBody>
                    <a:bodyPr/>
                    <a:lstStyle/>
                    <a:p>
                      <a:r>
                        <a:rPr lang="zh-CN" altLang="en-US" sz="2400" dirty="0" smtClean="0">
                          <a:latin typeface="黑体" panose="02010609060101010101" pitchFamily="49" charset="-122"/>
                          <a:ea typeface="黑体" panose="02010609060101010101" pitchFamily="49" charset="-122"/>
                        </a:rPr>
                        <a:t>文体，话题，词汇，语法，功能</a:t>
                      </a:r>
                      <a:endParaRPr lang="zh-CN" altLang="en-US" sz="2400" dirty="0">
                        <a:latin typeface="黑体" panose="02010609060101010101" pitchFamily="49" charset="-122"/>
                        <a:ea typeface="黑体" panose="02010609060101010101" pitchFamily="49" charset="-122"/>
                      </a:endParaRPr>
                    </a:p>
                  </a:txBody>
                  <a:tcPr marL="68580" marR="68580" marT="0" marB="0"/>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文体，话题，词汇，语法，功能</a:t>
                      </a:r>
                    </a:p>
                    <a:p>
                      <a:endParaRPr lang="zh-CN" altLang="en-US" dirty="0"/>
                    </a:p>
                  </a:txBody>
                  <a:tcPr marL="68580" marR="68580" marT="0" marB="0"/>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文体，话题，词汇，语法，功能</a:t>
                      </a:r>
                    </a:p>
                    <a:p>
                      <a:endParaRPr lang="zh-CN" altLang="en-US" dirty="0"/>
                    </a:p>
                  </a:txBody>
                  <a:tcPr marL="68580" marR="68580" marT="0" marB="0"/>
                </a:tc>
              </a:tr>
            </a:tbl>
          </a:graphicData>
        </a:graphic>
      </p:graphicFrame>
      <p:sp>
        <p:nvSpPr>
          <p:cNvPr id="6" name="TextBox 5"/>
          <p:cNvSpPr txBox="1"/>
          <p:nvPr/>
        </p:nvSpPr>
        <p:spPr>
          <a:xfrm>
            <a:off x="532801" y="5445224"/>
            <a:ext cx="10369152" cy="1200329"/>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在语篇中考查</a:t>
            </a:r>
            <a:r>
              <a:rPr lang="zh-CN" altLang="en-US" sz="2400" dirty="0">
                <a:latin typeface="黑体" panose="02010609060101010101" pitchFamily="49" charset="-122"/>
                <a:ea typeface="黑体" panose="02010609060101010101" pitchFamily="49" charset="-122"/>
              </a:rPr>
              <a:t>考生</a:t>
            </a:r>
            <a:r>
              <a:rPr lang="zh-CN" altLang="en-US" sz="2400" dirty="0" smtClean="0">
                <a:latin typeface="黑体" panose="02010609060101010101" pitchFamily="49" charset="-122"/>
                <a:ea typeface="黑体" panose="02010609060101010101" pitchFamily="49" charset="-122"/>
              </a:rPr>
              <a:t>综合运用语言的能力；</a:t>
            </a:r>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五个附录中的</a:t>
            </a:r>
            <a:r>
              <a:rPr lang="zh-CN" altLang="en-US" sz="2400" dirty="0">
                <a:latin typeface="黑体" panose="02010609060101010101" pitchFamily="49" charset="-122"/>
                <a:ea typeface="黑体" panose="02010609060101010101" pitchFamily="49" charset="-122"/>
              </a:rPr>
              <a:t>基本</a:t>
            </a:r>
            <a:r>
              <a:rPr lang="zh-CN" altLang="en-US" sz="2400" dirty="0" smtClean="0">
                <a:latin typeface="黑体" panose="02010609060101010101" pitchFamily="49" charset="-122"/>
                <a:ea typeface="黑体" panose="02010609060101010101" pitchFamily="49" charset="-122"/>
              </a:rPr>
              <a:t>知识是听</a:t>
            </a:r>
            <a:r>
              <a:rPr lang="zh-CN" altLang="en-US" sz="2400" dirty="0">
                <a:latin typeface="黑体" panose="02010609060101010101" pitchFamily="49" charset="-122"/>
                <a:ea typeface="黑体" panose="02010609060101010101" pitchFamily="49" charset="-122"/>
              </a:rPr>
              <a:t>、读、</a:t>
            </a:r>
            <a:r>
              <a:rPr lang="zh-CN" altLang="en-US" sz="2400" dirty="0" smtClean="0">
                <a:latin typeface="黑体" panose="02010609060101010101" pitchFamily="49" charset="-122"/>
                <a:ea typeface="黑体" panose="02010609060101010101" pitchFamily="49" charset="-122"/>
              </a:rPr>
              <a:t>写能力的基础；</a:t>
            </a:r>
            <a:endParaRPr lang="en-US" altLang="zh-CN" sz="2400" dirty="0" smtClean="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命题</a:t>
            </a:r>
            <a:r>
              <a:rPr lang="zh-CN" altLang="en-US" sz="2400" dirty="0" smtClean="0">
                <a:latin typeface="黑体" panose="02010609060101010101" pitchFamily="49" charset="-122"/>
                <a:ea typeface="黑体" panose="02010609060101010101" pitchFamily="49" charset="-122"/>
              </a:rPr>
              <a:t>思路：贴近生活，学以致用</a:t>
            </a:r>
            <a:endParaRPr lang="en-US" altLang="zh-CN" sz="24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9868913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979" y="116632"/>
            <a:ext cx="10868025" cy="1071337"/>
          </a:xfrm>
        </p:spPr>
        <p:txBody>
          <a:bodyPr/>
          <a:lstStyle/>
          <a:p>
            <a:r>
              <a:rPr lang="zh-CN" altLang="en-US" dirty="0" smtClean="0">
                <a:effectLst/>
                <a:latin typeface="黑体" panose="02010609060101010101" pitchFamily="49" charset="-122"/>
                <a:ea typeface="黑体" panose="02010609060101010101" pitchFamily="49" charset="-122"/>
              </a:rPr>
              <a:t>写作典型题例</a:t>
            </a:r>
            <a:endParaRPr lang="zh-CN" altLang="en-US" dirty="0">
              <a:effectLst/>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fontScale="92500" lnSpcReduction="10000"/>
          </a:bodyPr>
          <a:lstStyle/>
          <a:p>
            <a:pPr>
              <a:buNone/>
            </a:pPr>
            <a:r>
              <a:rPr lang="en-US" altLang="zh-CN" sz="2400" dirty="0" smtClean="0">
                <a:latin typeface="黑体" panose="02010609060101010101" pitchFamily="49" charset="-122"/>
                <a:ea typeface="黑体" panose="02010609060101010101" pitchFamily="49" charset="-122"/>
              </a:rPr>
              <a:t>(2016</a:t>
            </a:r>
            <a:r>
              <a:rPr lang="zh-CN" altLang="en-US" sz="2400" dirty="0" smtClean="0">
                <a:latin typeface="黑体" panose="02010609060101010101" pitchFamily="49" charset="-122"/>
                <a:ea typeface="黑体" panose="02010609060101010101" pitchFamily="49" charset="-122"/>
              </a:rPr>
              <a:t>卷</a:t>
            </a:r>
            <a:r>
              <a:rPr lang="en-US" altLang="zh-CN" sz="2400" dirty="0">
                <a:latin typeface="黑体" panose="02010609060101010101" pitchFamily="49" charset="-122"/>
                <a:ea typeface="黑体" panose="02010609060101010101" pitchFamily="49" charset="-122"/>
              </a:rPr>
              <a:t>III</a:t>
            </a:r>
            <a:r>
              <a:rPr lang="en-US" altLang="zh-CN"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第二</a:t>
            </a:r>
            <a:r>
              <a:rPr lang="zh-CN" altLang="zh-CN" sz="2400" dirty="0">
                <a:latin typeface="黑体" panose="02010609060101010101" pitchFamily="49" charset="-122"/>
                <a:ea typeface="黑体" panose="02010609060101010101" pitchFamily="49" charset="-122"/>
              </a:rPr>
              <a:t>节</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书面表达（满分</a:t>
            </a:r>
            <a:r>
              <a:rPr lang="en-US" altLang="zh-CN" sz="2400" dirty="0">
                <a:latin typeface="黑体" panose="02010609060101010101" pitchFamily="49" charset="-122"/>
                <a:ea typeface="黑体" panose="02010609060101010101" pitchFamily="49" charset="-122"/>
              </a:rPr>
              <a:t>25</a:t>
            </a:r>
            <a:r>
              <a:rPr lang="zh-CN" altLang="zh-CN" sz="2400" dirty="0">
                <a:latin typeface="黑体" panose="02010609060101010101" pitchFamily="49" charset="-122"/>
                <a:ea typeface="黑体" panose="02010609060101010101" pitchFamily="49" charset="-122"/>
              </a:rPr>
              <a:t>分）</a:t>
            </a:r>
          </a:p>
          <a:p>
            <a:pPr>
              <a:buNone/>
            </a:pPr>
            <a:r>
              <a:rPr lang="zh-CN" altLang="en-US" sz="2400" dirty="0" smtClean="0">
                <a:latin typeface="黑体" panose="02010609060101010101" pitchFamily="49" charset="-122"/>
                <a:ea typeface="黑体" panose="02010609060101010101" pitchFamily="49" charset="-122"/>
              </a:rPr>
              <a:t>    假定</a:t>
            </a:r>
            <a:r>
              <a:rPr lang="zh-CN" altLang="en-US" sz="2400" dirty="0">
                <a:latin typeface="黑体" panose="02010609060101010101" pitchFamily="49" charset="-122"/>
                <a:ea typeface="黑体" panose="02010609060101010101" pitchFamily="49" charset="-122"/>
              </a:rPr>
              <a:t>你是李华，与留学生朋友</a:t>
            </a:r>
            <a:r>
              <a:rPr lang="en-US" altLang="zh-CN" sz="2400" dirty="0">
                <a:latin typeface="黑体" panose="02010609060101010101" pitchFamily="49" charset="-122"/>
                <a:ea typeface="黑体" panose="02010609060101010101" pitchFamily="49" charset="-122"/>
              </a:rPr>
              <a:t>Bob</a:t>
            </a:r>
            <a:r>
              <a:rPr lang="zh-CN" altLang="en-US" sz="2400" dirty="0">
                <a:latin typeface="黑体" panose="02010609060101010101" pitchFamily="49" charset="-122"/>
                <a:ea typeface="黑体" panose="02010609060101010101" pitchFamily="49" charset="-122"/>
              </a:rPr>
              <a:t>约好一起去书店，因故不能赴约。请给他写封邮件，内容包括：</a:t>
            </a:r>
          </a:p>
          <a:p>
            <a:pPr>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．表示歉意；</a:t>
            </a:r>
          </a:p>
          <a:p>
            <a:pPr>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．说明原因；</a:t>
            </a:r>
          </a:p>
          <a:p>
            <a:pPr>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．另约时间。</a:t>
            </a:r>
          </a:p>
          <a:p>
            <a:pPr>
              <a:buNone/>
            </a:pPr>
            <a:endParaRPr lang="en-US" altLang="zh-CN" sz="2400" dirty="0">
              <a:latin typeface="黑体" panose="02010609060101010101" pitchFamily="49" charset="-122"/>
              <a:ea typeface="黑体" panose="02010609060101010101" pitchFamily="49" charset="-122"/>
            </a:endParaRP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1</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词数</a:t>
            </a:r>
            <a:r>
              <a:rPr lang="en-US" altLang="zh-CN" sz="2400" dirty="0">
                <a:latin typeface="黑体" panose="02010609060101010101" pitchFamily="49" charset="-122"/>
                <a:ea typeface="黑体" panose="02010609060101010101" pitchFamily="49" charset="-122"/>
              </a:rPr>
              <a:t>100</a:t>
            </a:r>
            <a:r>
              <a:rPr lang="zh-CN" altLang="zh-CN" sz="2400" dirty="0">
                <a:latin typeface="黑体" panose="02010609060101010101" pitchFamily="49" charset="-122"/>
                <a:ea typeface="黑体" panose="02010609060101010101" pitchFamily="49" charset="-122"/>
              </a:rPr>
              <a:t>左右；</a:t>
            </a:r>
          </a:p>
          <a:p>
            <a:pPr>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可以适当增加细节，已使行文连贯。</a:t>
            </a: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a:p>
            <a:pPr>
              <a:buNone/>
            </a:pPr>
            <a:r>
              <a:rPr lang="en-US" altLang="zh-CN" dirty="0">
                <a:solidFill>
                  <a:schemeClr val="tx1">
                    <a:lumMod val="95000"/>
                    <a:lumOff val="5000"/>
                  </a:schemeClr>
                </a:solidFill>
                <a:latin typeface="Arial" panose="020B0604020202020204" pitchFamily="34" charset="0"/>
                <a:cs typeface="Arial" panose="020B0604020202020204" pitchFamily="34" charset="0"/>
              </a:rPr>
              <a:t> </a:t>
            </a:r>
            <a:r>
              <a:rPr lang="en-US" altLang="zh-CN" dirty="0" smtClean="0">
                <a:solidFill>
                  <a:schemeClr val="tx1">
                    <a:lumMod val="95000"/>
                    <a:lumOff val="5000"/>
                  </a:schemeClr>
                </a:solidFill>
                <a:latin typeface="Arial" panose="020B0604020202020204" pitchFamily="34" charset="0"/>
                <a:cs typeface="Arial" panose="020B0604020202020204" pitchFamily="34" charset="0"/>
              </a:rPr>
              <a:t>                                                        </a:t>
            </a:r>
            <a:endParaRPr lang="en-US" altLang="zh-CN" dirty="0">
              <a:solidFill>
                <a:schemeClr val="tx1">
                  <a:lumMod val="95000"/>
                  <a:lumOff val="5000"/>
                </a:schemeClr>
              </a:solidFill>
              <a:latin typeface="Arial" panose="020B0604020202020204" pitchFamily="34" charset="0"/>
              <a:cs typeface="Arial" panose="020B0604020202020204" pitchFamily="34" charset="0"/>
            </a:endParaRPr>
          </a:p>
          <a:p>
            <a:pPr>
              <a:buNone/>
            </a:pPr>
            <a:endParaRPr lang="en-US" altLang="zh-CN" dirty="0" smtClean="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p:cNvSpPr txBox="1"/>
          <p:nvPr/>
        </p:nvSpPr>
        <p:spPr>
          <a:xfrm>
            <a:off x="839416" y="5301208"/>
            <a:ext cx="10369152" cy="461665"/>
          </a:xfrm>
          <a:prstGeom prst="rect">
            <a:avLst/>
          </a:prstGeom>
          <a:noFill/>
          <a:ln w="38100">
            <a:solidFill>
              <a:schemeClr val="accent1"/>
            </a:solidFill>
          </a:ln>
        </p:spPr>
        <p:txBody>
          <a:bodyPr wrap="square" rtlCol="0">
            <a:spAutoFit/>
          </a:bodyPr>
          <a:lstStyle/>
          <a:p>
            <a:r>
              <a:rPr lang="zh-CN" altLang="en-US" sz="2400" dirty="0" smtClean="0">
                <a:latin typeface="黑体" panose="02010609060101010101" pitchFamily="49" charset="-122"/>
                <a:ea typeface="黑体" panose="02010609060101010101" pitchFamily="49" charset="-122"/>
              </a:rPr>
              <a:t>生活中怎么用就怎么考</a:t>
            </a:r>
            <a:r>
              <a:rPr lang="zh-CN" altLang="en-US" sz="2400" dirty="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Test the language as it is used in real life.</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99557364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评分标准</a:t>
            </a:r>
            <a:endParaRPr lang="zh-CN" altLang="en-US" dirty="0"/>
          </a:p>
        </p:txBody>
      </p:sp>
      <p:sp>
        <p:nvSpPr>
          <p:cNvPr id="4" name="矩形 3"/>
          <p:cNvSpPr/>
          <p:nvPr/>
        </p:nvSpPr>
        <p:spPr>
          <a:xfrm>
            <a:off x="623392" y="1196752"/>
            <a:ext cx="8520608" cy="1938992"/>
          </a:xfrm>
          <a:prstGeom prst="rect">
            <a:avLst/>
          </a:prstGeom>
        </p:spPr>
        <p:txBody>
          <a:bodyPr wrap="square">
            <a:spAutoFit/>
          </a:bodyPr>
          <a:lstStyle/>
          <a:p>
            <a:r>
              <a:rPr lang="zh-CN" altLang="en-US" sz="2400" dirty="0">
                <a:solidFill>
                  <a:schemeClr val="tx1">
                    <a:lumMod val="95000"/>
                    <a:lumOff val="5000"/>
                  </a:schemeClr>
                </a:solidFill>
                <a:latin typeface="黑体" panose="02010609060101010101" pitchFamily="49" charset="-122"/>
                <a:ea typeface="黑体" panose="02010609060101010101" pitchFamily="49" charset="-122"/>
              </a:rPr>
              <a:t>第一档 </a:t>
            </a:r>
            <a:r>
              <a:rPr lang="zh-CN" altLang="en-US" sz="2400" dirty="0" smtClean="0">
                <a:solidFill>
                  <a:schemeClr val="tx1">
                    <a:lumMod val="95000"/>
                    <a:lumOff val="5000"/>
                  </a:schemeClr>
                </a:solidFill>
                <a:latin typeface="黑体" panose="02010609060101010101" pitchFamily="49" charset="-122"/>
                <a:ea typeface="黑体" panose="02010609060101010101" pitchFamily="49" charset="-122"/>
              </a:rPr>
              <a:t>（</a:t>
            </a:r>
            <a:r>
              <a:rPr lang="en-US" altLang="zh-CN" sz="2400" dirty="0" smtClean="0">
                <a:solidFill>
                  <a:schemeClr val="tx1">
                    <a:lumMod val="95000"/>
                    <a:lumOff val="5000"/>
                  </a:schemeClr>
                </a:solidFill>
                <a:latin typeface="黑体" panose="02010609060101010101" pitchFamily="49" charset="-122"/>
                <a:ea typeface="黑体" panose="02010609060101010101" pitchFamily="49" charset="-122"/>
              </a:rPr>
              <a:t>25</a:t>
            </a:r>
            <a:r>
              <a:rPr lang="zh-CN" altLang="en-US" sz="2400" dirty="0">
                <a:solidFill>
                  <a:schemeClr val="tx1">
                    <a:lumMod val="95000"/>
                    <a:lumOff val="5000"/>
                  </a:schemeClr>
                </a:solidFill>
                <a:latin typeface="黑体" panose="02010609060101010101" pitchFamily="49" charset="-122"/>
                <a:ea typeface="黑体" panose="02010609060101010101" pitchFamily="49" charset="-122"/>
              </a:rPr>
              <a:t>分）</a:t>
            </a:r>
            <a:r>
              <a:rPr lang="zh-CN" altLang="zh-CN" sz="2400" dirty="0">
                <a:solidFill>
                  <a:schemeClr val="tx1">
                    <a:lumMod val="95000"/>
                    <a:lumOff val="5000"/>
                  </a:schemeClr>
                </a:solidFill>
                <a:latin typeface="黑体" panose="02010609060101010101" pitchFamily="49" charset="-122"/>
                <a:ea typeface="黑体" panose="02010609060101010101" pitchFamily="49" charset="-122"/>
              </a:rPr>
              <a:t>完全完成了试题规定的任务。</a:t>
            </a:r>
          </a:p>
          <a:p>
            <a:pPr marL="342900" indent="-342900">
              <a:buFont typeface="Wingdings" panose="05000000000000000000" pitchFamily="2" charset="2"/>
              <a:buChar char="Ø"/>
            </a:pPr>
            <a:r>
              <a:rPr lang="zh-CN" altLang="zh-CN" sz="2400" dirty="0">
                <a:solidFill>
                  <a:schemeClr val="tx1">
                    <a:lumMod val="95000"/>
                    <a:lumOff val="5000"/>
                  </a:schemeClr>
                </a:solidFill>
                <a:latin typeface="黑体" panose="02010609060101010101" pitchFamily="49" charset="-122"/>
                <a:ea typeface="黑体" panose="02010609060101010101" pitchFamily="49" charset="-122"/>
              </a:rPr>
              <a:t>内容完整，条理清楚</a:t>
            </a:r>
            <a:r>
              <a:rPr lang="zh-CN" altLang="en-US" sz="2400" dirty="0">
                <a:solidFill>
                  <a:schemeClr val="tx1">
                    <a:lumMod val="95000"/>
                    <a:lumOff val="5000"/>
                  </a:schemeClr>
                </a:solidFill>
                <a:latin typeface="黑体" panose="02010609060101010101" pitchFamily="49" charset="-122"/>
                <a:ea typeface="黑体" panose="02010609060101010101" pitchFamily="49" charset="-122"/>
              </a:rPr>
              <a:t>。</a:t>
            </a:r>
            <a:endParaRPr lang="zh-CN" altLang="zh-CN" sz="2400" dirty="0">
              <a:solidFill>
                <a:schemeClr val="tx1">
                  <a:lumMod val="95000"/>
                  <a:lumOff val="5000"/>
                </a:schemeClr>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Ø"/>
            </a:pPr>
            <a:r>
              <a:rPr lang="zh-CN" altLang="zh-CN" sz="2400" dirty="0">
                <a:solidFill>
                  <a:schemeClr val="tx1">
                    <a:lumMod val="95000"/>
                    <a:lumOff val="5000"/>
                  </a:schemeClr>
                </a:solidFill>
                <a:latin typeface="黑体" panose="02010609060101010101" pitchFamily="49" charset="-122"/>
                <a:ea typeface="黑体" panose="02010609060101010101" pitchFamily="49" charset="-122"/>
              </a:rPr>
              <a:t>交际得体，表达时充分考虑到了交际的需求；体现出较强的语言运用能力。</a:t>
            </a:r>
          </a:p>
          <a:p>
            <a:pPr marL="342900" indent="-342900">
              <a:buFont typeface="Wingdings" panose="05000000000000000000" pitchFamily="2" charset="2"/>
              <a:buChar char="Ø"/>
            </a:pPr>
            <a:r>
              <a:rPr lang="zh-CN" altLang="zh-CN" sz="2400" dirty="0">
                <a:solidFill>
                  <a:schemeClr val="tx1">
                    <a:lumMod val="95000"/>
                    <a:lumOff val="5000"/>
                  </a:schemeClr>
                </a:solidFill>
                <a:latin typeface="黑体" panose="02010609060101010101" pitchFamily="49" charset="-122"/>
                <a:ea typeface="黑体" panose="02010609060101010101" pitchFamily="49" charset="-122"/>
              </a:rPr>
              <a:t>完全达到了预期的写作</a:t>
            </a:r>
            <a:r>
              <a:rPr lang="zh-CN" altLang="en-US" sz="2400" dirty="0">
                <a:solidFill>
                  <a:schemeClr val="tx1">
                    <a:lumMod val="95000"/>
                    <a:lumOff val="5000"/>
                  </a:schemeClr>
                </a:solidFill>
                <a:latin typeface="黑体" panose="02010609060101010101" pitchFamily="49" charset="-122"/>
                <a:ea typeface="黑体" panose="02010609060101010101" pitchFamily="49" charset="-122"/>
              </a:rPr>
              <a:t>目的。</a:t>
            </a:r>
            <a:endParaRPr lang="en-US" altLang="zh-CN" sz="2400"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5" name="TextBox 4"/>
          <p:cNvSpPr txBox="1"/>
          <p:nvPr/>
        </p:nvSpPr>
        <p:spPr>
          <a:xfrm>
            <a:off x="899592" y="3356992"/>
            <a:ext cx="9444880" cy="523220"/>
          </a:xfrm>
          <a:prstGeom prst="rect">
            <a:avLst/>
          </a:prstGeom>
          <a:noFill/>
          <a:ln w="38100">
            <a:solidFill>
              <a:srgbClr val="002060"/>
            </a:solidFill>
          </a:ln>
        </p:spPr>
        <p:txBody>
          <a:bodyPr wrap="square" rtlCol="0">
            <a:spAutoFit/>
          </a:bodyPr>
          <a:lstStyle/>
          <a:p>
            <a:r>
              <a:rPr lang="zh-CN" altLang="en-US" sz="2800" dirty="0" smtClean="0">
                <a:solidFill>
                  <a:schemeClr val="tx1">
                    <a:lumMod val="95000"/>
                    <a:lumOff val="5000"/>
                  </a:schemeClr>
                </a:solidFill>
                <a:latin typeface="黑体" panose="02010609060101010101" pitchFamily="49" charset="-122"/>
                <a:ea typeface="黑体" panose="02010609060101010101" pitchFamily="49" charset="-122"/>
              </a:rPr>
              <a:t>关键词：内容、</a:t>
            </a:r>
            <a:r>
              <a:rPr lang="zh-CN" altLang="en-US" sz="2800" dirty="0">
                <a:solidFill>
                  <a:schemeClr val="tx1">
                    <a:lumMod val="95000"/>
                    <a:lumOff val="5000"/>
                  </a:schemeClr>
                </a:solidFill>
                <a:latin typeface="黑体" panose="02010609060101010101" pitchFamily="49" charset="-122"/>
                <a:ea typeface="黑体" panose="02010609060101010101" pitchFamily="49" charset="-122"/>
              </a:rPr>
              <a:t>条理</a:t>
            </a:r>
            <a:r>
              <a:rPr lang="zh-CN" altLang="en-US" sz="2800" dirty="0" smtClean="0">
                <a:solidFill>
                  <a:schemeClr val="tx1">
                    <a:lumMod val="95000"/>
                    <a:lumOff val="5000"/>
                  </a:schemeClr>
                </a:solidFill>
                <a:latin typeface="黑体" panose="02010609060101010101" pitchFamily="49" charset="-122"/>
                <a:ea typeface="黑体" panose="02010609060101010101" pitchFamily="49" charset="-122"/>
              </a:rPr>
              <a:t>、交际、语言能力</a:t>
            </a:r>
            <a:endParaRPr lang="zh-CN" altLang="en-US" sz="2800" dirty="0">
              <a:solidFill>
                <a:schemeClr val="tx1">
                  <a:lumMod val="95000"/>
                  <a:lumOff val="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5552633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7225" y="413447"/>
            <a:ext cx="11127407" cy="562168"/>
          </a:xfrm>
        </p:spPr>
        <p:txBody>
          <a:bodyPr>
            <a:normAutofit fontScale="90000"/>
          </a:bodyPr>
          <a:lstStyle/>
          <a:p>
            <a:r>
              <a:rPr lang="en-US" altLang="zh-CN" dirty="0" smtClean="0">
                <a:latin typeface="Arial" panose="020B0604020202020204" pitchFamily="34" charset="0"/>
                <a:cs typeface="Arial" panose="020B0604020202020204" pitchFamily="34" charset="0"/>
              </a:rPr>
              <a:t/>
            </a:r>
            <a:br>
              <a:rPr lang="en-US" altLang="zh-CN" dirty="0" smtClean="0">
                <a:latin typeface="Arial" panose="020B0604020202020204" pitchFamily="34" charset="0"/>
                <a:cs typeface="Arial" panose="020B0604020202020204" pitchFamily="34" charset="0"/>
              </a:rPr>
            </a:br>
            <a:r>
              <a:rPr lang="zh-CN" altLang="en-US" sz="3100" dirty="0" smtClean="0">
                <a:latin typeface="黑体" panose="02010609060101010101" pitchFamily="49" charset="-122"/>
                <a:ea typeface="黑体" panose="02010609060101010101" pitchFamily="49" charset="-122"/>
                <a:cs typeface="Arial" panose="020B0604020202020204" pitchFamily="34" charset="0"/>
              </a:rPr>
              <a:t>（</a:t>
            </a:r>
            <a:r>
              <a:rPr lang="en-US" altLang="zh-CN" sz="3100" dirty="0" smtClean="0">
                <a:latin typeface="黑体" panose="02010609060101010101" pitchFamily="49" charset="-122"/>
                <a:ea typeface="黑体" panose="02010609060101010101" pitchFamily="49" charset="-122"/>
                <a:cs typeface="Arial" panose="020B0604020202020204" pitchFamily="34" charset="0"/>
              </a:rPr>
              <a:t>2016</a:t>
            </a:r>
            <a:r>
              <a:rPr lang="zh-CN" altLang="en-US" sz="3100" dirty="0" smtClean="0">
                <a:latin typeface="黑体" panose="02010609060101010101" pitchFamily="49" charset="-122"/>
                <a:ea typeface="黑体" panose="02010609060101010101" pitchFamily="49" charset="-122"/>
                <a:cs typeface="Arial" panose="020B0604020202020204" pitchFamily="34" charset="0"/>
              </a:rPr>
              <a:t>卷</a:t>
            </a:r>
            <a:r>
              <a:rPr lang="en-US" altLang="zh-CN" sz="3100" dirty="0" smtClean="0">
                <a:latin typeface="黑体" panose="02010609060101010101" pitchFamily="49" charset="-122"/>
                <a:ea typeface="黑体" panose="02010609060101010101" pitchFamily="49" charset="-122"/>
                <a:cs typeface="Arial" panose="020B0604020202020204" pitchFamily="34" charset="0"/>
              </a:rPr>
              <a:t>III</a:t>
            </a:r>
            <a:r>
              <a:rPr lang="zh-CN" altLang="en-US" sz="3100" dirty="0" smtClean="0">
                <a:latin typeface="黑体" panose="02010609060101010101" pitchFamily="49" charset="-122"/>
                <a:ea typeface="黑体" panose="02010609060101010101" pitchFamily="49" charset="-122"/>
                <a:cs typeface="Arial" panose="020B0604020202020204" pitchFamily="34" charset="0"/>
              </a:rPr>
              <a:t>）</a:t>
            </a:r>
            <a:r>
              <a:rPr lang="en-US" altLang="zh-CN" sz="3100" dirty="0" smtClean="0">
                <a:latin typeface="黑体" panose="02010609060101010101" pitchFamily="49" charset="-122"/>
                <a:ea typeface="黑体" panose="02010609060101010101" pitchFamily="49" charset="-122"/>
                <a:cs typeface="Arial" panose="020B0604020202020204" pitchFamily="34" charset="0"/>
              </a:rPr>
              <a:t> </a:t>
            </a:r>
            <a:r>
              <a:rPr lang="zh-CN" altLang="en-US" sz="3100" dirty="0" smtClean="0">
                <a:latin typeface="黑体" panose="02010609060101010101" pitchFamily="49" charset="-122"/>
                <a:ea typeface="黑体" panose="02010609060101010101" pitchFamily="49" charset="-122"/>
                <a:cs typeface="Arial" panose="020B0604020202020204" pitchFamily="34" charset="0"/>
              </a:rPr>
              <a:t>内容</a:t>
            </a:r>
            <a:r>
              <a:rPr lang="zh-CN" altLang="en-US" sz="3100" dirty="0">
                <a:latin typeface="黑体" panose="02010609060101010101" pitchFamily="49" charset="-122"/>
                <a:ea typeface="黑体" panose="02010609060101010101" pitchFamily="49" charset="-122"/>
                <a:cs typeface="Arial" panose="020B0604020202020204" pitchFamily="34" charset="0"/>
              </a:rPr>
              <a:t>要点：</a:t>
            </a:r>
            <a:r>
              <a:rPr lang="en-US" altLang="zh-CN" sz="3100" dirty="0">
                <a:latin typeface="黑体" panose="02010609060101010101" pitchFamily="49" charset="-122"/>
                <a:ea typeface="黑体" panose="02010609060101010101" pitchFamily="49" charset="-122"/>
                <a:cs typeface="Arial" panose="020B0604020202020204" pitchFamily="34" charset="0"/>
              </a:rPr>
              <a:t>1.</a:t>
            </a:r>
            <a:r>
              <a:rPr lang="zh-CN" altLang="en-US" sz="3100" dirty="0">
                <a:latin typeface="黑体" panose="02010609060101010101" pitchFamily="49" charset="-122"/>
                <a:ea typeface="黑体" panose="02010609060101010101" pitchFamily="49" charset="-122"/>
                <a:cs typeface="Arial" panose="020B0604020202020204" pitchFamily="34" charset="0"/>
              </a:rPr>
              <a:t>表示歉意  </a:t>
            </a:r>
            <a:r>
              <a:rPr lang="en-US" altLang="zh-CN" sz="3100" dirty="0">
                <a:latin typeface="黑体" panose="02010609060101010101" pitchFamily="49" charset="-122"/>
                <a:ea typeface="黑体" panose="02010609060101010101" pitchFamily="49" charset="-122"/>
                <a:cs typeface="Arial" panose="020B0604020202020204" pitchFamily="34" charset="0"/>
              </a:rPr>
              <a:t>2. </a:t>
            </a:r>
            <a:r>
              <a:rPr lang="zh-CN" altLang="en-US" sz="3100" dirty="0">
                <a:latin typeface="黑体" panose="02010609060101010101" pitchFamily="49" charset="-122"/>
                <a:ea typeface="黑体" panose="02010609060101010101" pitchFamily="49" charset="-122"/>
                <a:cs typeface="Arial" panose="020B0604020202020204" pitchFamily="34" charset="0"/>
              </a:rPr>
              <a:t>说明原因  </a:t>
            </a:r>
            <a:r>
              <a:rPr lang="en-US" altLang="zh-CN" sz="3100" dirty="0">
                <a:latin typeface="黑体" panose="02010609060101010101" pitchFamily="49" charset="-122"/>
                <a:ea typeface="黑体" panose="02010609060101010101" pitchFamily="49" charset="-122"/>
                <a:cs typeface="Arial" panose="020B0604020202020204" pitchFamily="34" charset="0"/>
              </a:rPr>
              <a:t>3. </a:t>
            </a:r>
            <a:r>
              <a:rPr lang="zh-CN" altLang="en-US" sz="3100" dirty="0">
                <a:latin typeface="黑体" panose="02010609060101010101" pitchFamily="49" charset="-122"/>
                <a:ea typeface="黑体" panose="02010609060101010101" pitchFamily="49" charset="-122"/>
                <a:cs typeface="Arial" panose="020B0604020202020204" pitchFamily="34" charset="0"/>
              </a:rPr>
              <a:t>另约时间</a:t>
            </a:r>
            <a:br>
              <a:rPr lang="zh-CN" altLang="en-US" sz="3100" dirty="0">
                <a:latin typeface="黑体" panose="02010609060101010101" pitchFamily="49" charset="-122"/>
                <a:ea typeface="黑体" panose="02010609060101010101" pitchFamily="49" charset="-122"/>
                <a:cs typeface="Arial" panose="020B0604020202020204" pitchFamily="34" charset="0"/>
              </a:rPr>
            </a:br>
            <a:endParaRPr lang="zh-CN" altLang="en-US" sz="3100"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normAutofit fontScale="92500"/>
          </a:bodyPr>
          <a:lstStyle/>
          <a:p>
            <a:pPr>
              <a:buNone/>
            </a:pPr>
            <a:r>
              <a:rPr lang="en-US" altLang="zh-CN" dirty="0" smtClean="0">
                <a:latin typeface="Arial" panose="020B0604020202020204" pitchFamily="34" charset="0"/>
                <a:cs typeface="Arial" panose="020B0604020202020204" pitchFamily="34" charset="0"/>
              </a:rPr>
              <a:t>Dear </a:t>
            </a:r>
            <a:r>
              <a:rPr lang="en-US" altLang="zh-CN" dirty="0">
                <a:latin typeface="Arial" panose="020B0604020202020204" pitchFamily="34" charset="0"/>
                <a:cs typeface="Arial" panose="020B0604020202020204" pitchFamily="34" charset="0"/>
              </a:rPr>
              <a:t>Bob,</a:t>
            </a:r>
          </a:p>
          <a:p>
            <a:pPr>
              <a:buNone/>
            </a:pPr>
            <a:r>
              <a:rPr lang="en-US" altLang="zh-CN" dirty="0" smtClean="0">
                <a:latin typeface="Arial" panose="020B0604020202020204" pitchFamily="34" charset="0"/>
                <a:cs typeface="Arial" panose="020B0604020202020204" pitchFamily="34" charset="0"/>
              </a:rPr>
              <a:t>         I’m </a:t>
            </a:r>
            <a:r>
              <a:rPr lang="en-US" altLang="zh-CN" dirty="0">
                <a:latin typeface="Arial" panose="020B0604020202020204" pitchFamily="34" charset="0"/>
                <a:cs typeface="Arial" panose="020B0604020202020204" pitchFamily="34" charset="0"/>
              </a:rPr>
              <a:t>sorry to say that I cannot go to the bookstore with you on Friday afternoon. I have just found that I have to attend an important class meeting that afternoon. I hope the change will not cause you too much trouble.</a:t>
            </a:r>
          </a:p>
          <a:p>
            <a:pPr>
              <a:buNone/>
            </a:pPr>
            <a:r>
              <a:rPr lang="en-US" altLang="zh-CN"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Shall we go on Saturday morning? We can set out early so that we’ll have more time to read and select books. If it’s convenient for you, let’s meet at 8:30 outside the school gate. If not, let me know what time suits you best. I should be available any time after school next week.</a:t>
            </a:r>
          </a:p>
          <a:p>
            <a:pPr>
              <a:buNone/>
            </a:pPr>
            <a:r>
              <a:rPr lang="en-US" altLang="zh-CN" dirty="0">
                <a:latin typeface="Arial" panose="020B0604020202020204" pitchFamily="34" charset="0"/>
                <a:cs typeface="Arial" panose="020B0604020202020204" pitchFamily="34" charset="0"/>
              </a:rPr>
              <a:t>Yours,</a:t>
            </a:r>
          </a:p>
          <a:p>
            <a:pPr>
              <a:buNone/>
            </a:pPr>
            <a:r>
              <a:rPr lang="en-US" altLang="zh-CN" dirty="0">
                <a:latin typeface="Arial" panose="020B0604020202020204" pitchFamily="34" charset="0"/>
                <a:cs typeface="Arial" panose="020B0604020202020204" pitchFamily="34" charset="0"/>
              </a:rPr>
              <a:t>Li Hua</a:t>
            </a:r>
          </a:p>
          <a:p>
            <a:pPr>
              <a:buNone/>
            </a:pPr>
            <a:endParaRPr lang="zh-CN" altLang="en-US" dirty="0">
              <a:latin typeface="Arial" panose="020B0604020202020204" pitchFamily="34" charset="0"/>
              <a:cs typeface="Arial" panose="020B0604020202020204" pitchFamily="34" charset="0"/>
            </a:endParaRPr>
          </a:p>
        </p:txBody>
      </p:sp>
      <p:sp>
        <p:nvSpPr>
          <p:cNvPr id="4" name="TextBox 3"/>
          <p:cNvSpPr txBox="1"/>
          <p:nvPr/>
        </p:nvSpPr>
        <p:spPr>
          <a:xfrm>
            <a:off x="1847528" y="5157192"/>
            <a:ext cx="9444880" cy="954107"/>
          </a:xfrm>
          <a:prstGeom prst="rect">
            <a:avLst/>
          </a:prstGeom>
          <a:noFill/>
          <a:ln w="38100">
            <a:solidFill>
              <a:srgbClr val="002060"/>
            </a:solidFill>
          </a:ln>
        </p:spPr>
        <p:txBody>
          <a:bodyPr wrap="square" rtlCol="0">
            <a:spAutoFit/>
          </a:bodyPr>
          <a:lstStyle/>
          <a:p>
            <a:r>
              <a:rPr lang="zh-CN" altLang="en-US" sz="2800" dirty="0">
                <a:solidFill>
                  <a:schemeClr val="tx1">
                    <a:lumMod val="95000"/>
                    <a:lumOff val="5000"/>
                  </a:schemeClr>
                </a:solidFill>
                <a:latin typeface="黑体" panose="02010609060101010101" pitchFamily="49" charset="-122"/>
                <a:ea typeface="黑体" panose="02010609060101010101" pitchFamily="49" charset="-122"/>
              </a:rPr>
              <a:t>评语</a:t>
            </a:r>
            <a:r>
              <a:rPr lang="zh-CN" altLang="en-US" sz="2800" dirty="0" smtClean="0">
                <a:solidFill>
                  <a:schemeClr val="tx1">
                    <a:lumMod val="95000"/>
                    <a:lumOff val="5000"/>
                  </a:schemeClr>
                </a:solidFill>
                <a:latin typeface="黑体" panose="02010609060101010101" pitchFamily="49" charset="-122"/>
                <a:ea typeface="黑体" panose="02010609060101010101" pitchFamily="49" charset="-122"/>
              </a:rPr>
              <a:t>：</a:t>
            </a:r>
            <a:endParaRPr lang="en-US" altLang="zh-CN" sz="2800" dirty="0" smtClean="0">
              <a:solidFill>
                <a:schemeClr val="tx1">
                  <a:lumMod val="95000"/>
                  <a:lumOff val="5000"/>
                </a:schemeClr>
              </a:solidFill>
              <a:latin typeface="黑体" panose="02010609060101010101" pitchFamily="49" charset="-122"/>
              <a:ea typeface="黑体" panose="02010609060101010101" pitchFamily="49" charset="-122"/>
            </a:endParaRPr>
          </a:p>
          <a:p>
            <a:r>
              <a:rPr lang="zh-CN" altLang="en-US" sz="2800" dirty="0" smtClean="0">
                <a:solidFill>
                  <a:schemeClr val="tx1">
                    <a:lumMod val="95000"/>
                    <a:lumOff val="5000"/>
                  </a:schemeClr>
                </a:solidFill>
                <a:latin typeface="黑体" panose="02010609060101010101" pitchFamily="49" charset="-122"/>
                <a:ea typeface="黑体" panose="02010609060101010101" pitchFamily="49" charset="-122"/>
              </a:rPr>
              <a:t>内容完整、条理清晰、交际得体、语言能力强</a:t>
            </a:r>
            <a:endParaRPr lang="zh-CN" altLang="en-US" sz="2800" dirty="0">
              <a:solidFill>
                <a:schemeClr val="tx1">
                  <a:lumMod val="95000"/>
                  <a:lumOff val="5000"/>
                </a:schemeClr>
              </a:solidFill>
              <a:latin typeface="黑体" panose="02010609060101010101" pitchFamily="49" charset="-122"/>
              <a:ea typeface="黑体" panose="02010609060101010101" pitchFamily="49" charset="-122"/>
            </a:endParaRPr>
          </a:p>
        </p:txBody>
      </p:sp>
      <p:cxnSp>
        <p:nvCxnSpPr>
          <p:cNvPr id="6" name="直接连接符 5"/>
          <p:cNvCxnSpPr/>
          <p:nvPr/>
        </p:nvCxnSpPr>
        <p:spPr>
          <a:xfrm>
            <a:off x="2135560" y="2276872"/>
            <a:ext cx="0" cy="504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191308" y="2268760"/>
            <a:ext cx="0" cy="504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271464" y="3284984"/>
            <a:ext cx="0" cy="504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39771" y="3284984"/>
            <a:ext cx="0" cy="504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55615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阅读</a:t>
            </a:r>
            <a:r>
              <a:rPr lang="zh-CN" altLang="en-US" dirty="0" smtClean="0"/>
              <a:t>理解命题技巧</a:t>
            </a:r>
            <a:endParaRPr lang="zh-CN" altLang="en-US" dirty="0"/>
          </a:p>
        </p:txBody>
      </p:sp>
      <p:sp>
        <p:nvSpPr>
          <p:cNvPr id="3" name="内容占位符 2"/>
          <p:cNvSpPr>
            <a:spLocks noGrp="1"/>
          </p:cNvSpPr>
          <p:nvPr>
            <p:ph idx="1"/>
          </p:nvPr>
        </p:nvSpPr>
        <p:spPr/>
        <p:txBody>
          <a:bodyPr/>
          <a:lstStyle/>
          <a:p>
            <a:pPr>
              <a:buNone/>
            </a:pPr>
            <a:r>
              <a:rPr lang="en-US" altLang="zh-CN" dirty="0">
                <a:solidFill>
                  <a:srgbClr val="C00000"/>
                </a:solidFill>
              </a:rPr>
              <a:t>1</a:t>
            </a:r>
            <a:r>
              <a:rPr lang="zh-CN" altLang="en-US" dirty="0">
                <a:solidFill>
                  <a:srgbClr val="C00000"/>
                </a:solidFill>
              </a:rPr>
              <a:t>、不是正确答案而是最佳选项。</a:t>
            </a:r>
            <a:endParaRPr lang="en-US" altLang="zh-CN" dirty="0">
              <a:solidFill>
                <a:srgbClr val="C00000"/>
              </a:solidFill>
            </a:endParaRPr>
          </a:p>
          <a:p>
            <a:pPr>
              <a:buNone/>
            </a:pPr>
            <a:r>
              <a:rPr lang="zh-CN" altLang="zh-CN" dirty="0"/>
              <a:t>第一节（共</a:t>
            </a:r>
            <a:r>
              <a:rPr lang="en-US" altLang="zh-CN" dirty="0"/>
              <a:t>15</a:t>
            </a:r>
            <a:r>
              <a:rPr lang="zh-CN" altLang="zh-CN" dirty="0"/>
              <a:t>小题；每小题</a:t>
            </a:r>
            <a:r>
              <a:rPr lang="en-US" altLang="zh-CN" dirty="0"/>
              <a:t>2</a:t>
            </a:r>
            <a:r>
              <a:rPr lang="zh-CN" altLang="zh-CN" dirty="0"/>
              <a:t>分，共</a:t>
            </a:r>
            <a:r>
              <a:rPr lang="en-US" altLang="zh-CN" dirty="0"/>
              <a:t>30</a:t>
            </a:r>
            <a:r>
              <a:rPr lang="zh-CN" altLang="zh-CN" dirty="0"/>
              <a:t>分）</a:t>
            </a:r>
          </a:p>
          <a:p>
            <a:pPr>
              <a:buNone/>
            </a:pPr>
            <a:r>
              <a:rPr lang="zh-CN" altLang="zh-CN" dirty="0"/>
              <a:t>阅读下列短文，从每题所给的</a:t>
            </a:r>
            <a:r>
              <a:rPr lang="en-US" altLang="zh-CN" dirty="0"/>
              <a:t>A</a:t>
            </a:r>
            <a:r>
              <a:rPr lang="zh-CN" altLang="zh-CN" dirty="0"/>
              <a:t>、</a:t>
            </a:r>
            <a:r>
              <a:rPr lang="en-US" altLang="zh-CN" dirty="0"/>
              <a:t>B</a:t>
            </a:r>
            <a:r>
              <a:rPr lang="zh-CN" altLang="zh-CN" dirty="0"/>
              <a:t>、</a:t>
            </a:r>
            <a:r>
              <a:rPr lang="en-US" altLang="zh-CN" dirty="0"/>
              <a:t>C</a:t>
            </a:r>
            <a:r>
              <a:rPr lang="zh-CN" altLang="zh-CN" dirty="0"/>
              <a:t>、</a:t>
            </a:r>
            <a:r>
              <a:rPr lang="en-US" altLang="zh-CN" dirty="0"/>
              <a:t>D</a:t>
            </a:r>
            <a:r>
              <a:rPr lang="zh-CN" altLang="zh-CN" dirty="0"/>
              <a:t>四个选项中，选出</a:t>
            </a:r>
            <a:r>
              <a:rPr lang="zh-CN" altLang="zh-CN" b="1" dirty="0">
                <a:solidFill>
                  <a:srgbClr val="C00000"/>
                </a:solidFill>
              </a:rPr>
              <a:t>最佳</a:t>
            </a:r>
            <a:r>
              <a:rPr lang="zh-CN" altLang="zh-CN" dirty="0"/>
              <a:t>选项，并在答题卡上将该项涂黑。</a:t>
            </a:r>
          </a:p>
          <a:p>
            <a:pPr>
              <a:buNone/>
            </a:pPr>
            <a:endParaRPr lang="zh-CN" altLang="en-US" dirty="0"/>
          </a:p>
          <a:p>
            <a:pPr>
              <a:buNone/>
            </a:pPr>
            <a:endParaRPr lang="zh-CN" altLang="en-US" dirty="0"/>
          </a:p>
        </p:txBody>
      </p:sp>
    </p:spTree>
    <p:extLst>
      <p:ext uri="{BB962C8B-B14F-4D97-AF65-F5344CB8AC3E}">
        <p14:creationId xmlns:p14="http://schemas.microsoft.com/office/powerpoint/2010/main" val="7182424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5301" y="1124744"/>
            <a:ext cx="10877551" cy="5160963"/>
          </a:xfrm>
        </p:spPr>
        <p:txBody>
          <a:bodyPr/>
          <a:lstStyle/>
          <a:p>
            <a:pPr>
              <a:buNone/>
            </a:pPr>
            <a:r>
              <a:rPr lang="zh-CN" altLang="en-US" dirty="0" smtClean="0">
                <a:latin typeface="黑体" panose="02010609060101010101" pitchFamily="49" charset="-122"/>
                <a:ea typeface="黑体" panose="02010609060101010101" pitchFamily="49" charset="-122"/>
              </a:rPr>
              <a:t>附录</a:t>
            </a:r>
            <a:r>
              <a:rPr lang="en-US" altLang="zh-CN" dirty="0" smtClean="0">
                <a:latin typeface="黑体" panose="02010609060101010101" pitchFamily="49" charset="-122"/>
                <a:ea typeface="黑体" panose="02010609060101010101" pitchFamily="49" charset="-122"/>
              </a:rPr>
              <a:t>IV </a:t>
            </a:r>
            <a:r>
              <a:rPr lang="zh-CN" altLang="en-US" dirty="0" smtClean="0">
                <a:latin typeface="黑体" panose="02010609060101010101" pitchFamily="49" charset="-122"/>
                <a:ea typeface="黑体" panose="02010609060101010101" pitchFamily="49" charset="-122"/>
              </a:rPr>
              <a:t>话题范围</a:t>
            </a:r>
            <a:endParaRPr lang="en-US" altLang="zh-CN" dirty="0" smtClean="0">
              <a:latin typeface="黑体" panose="02010609060101010101" pitchFamily="49" charset="-122"/>
              <a:ea typeface="黑体" panose="02010609060101010101" pitchFamily="49" charset="-122"/>
            </a:endParaRPr>
          </a:p>
          <a:p>
            <a:pPr>
              <a:buNone/>
            </a:pPr>
            <a:endParaRPr lang="zh-CN" altLang="en-US" dirty="0"/>
          </a:p>
        </p:txBody>
      </p:sp>
      <p:sp>
        <p:nvSpPr>
          <p:cNvPr id="5" name="标题 1"/>
          <p:cNvSpPr>
            <a:spLocks noGrp="1"/>
          </p:cNvSpPr>
          <p:nvPr>
            <p:ph type="title"/>
          </p:nvPr>
        </p:nvSpPr>
        <p:spPr/>
        <p:txBody>
          <a:bodyPr/>
          <a:lstStyle/>
          <a:p>
            <a:r>
              <a:rPr lang="en-US" altLang="zh-CN" dirty="0" smtClean="0"/>
              <a:t>【</a:t>
            </a:r>
            <a:r>
              <a:rPr lang="zh-CN" altLang="en-US" dirty="0" smtClean="0"/>
              <a:t>阅读语篇</a:t>
            </a:r>
            <a:r>
              <a:rPr lang="en-US" altLang="zh-CN" dirty="0" smtClean="0"/>
              <a:t>】</a:t>
            </a:r>
            <a:r>
              <a:rPr lang="zh-CN" altLang="en-US" dirty="0"/>
              <a:t>选材面广 内容</a:t>
            </a:r>
            <a:r>
              <a:rPr lang="zh-CN" altLang="en-US" dirty="0" smtClean="0"/>
              <a:t>丰富</a:t>
            </a:r>
            <a:endParaRPr lang="zh-CN" altLang="en-US" dirty="0"/>
          </a:p>
        </p:txBody>
      </p:sp>
      <p:sp>
        <p:nvSpPr>
          <p:cNvPr id="6" name="TextBox 5"/>
          <p:cNvSpPr txBox="1"/>
          <p:nvPr/>
        </p:nvSpPr>
        <p:spPr>
          <a:xfrm>
            <a:off x="405263" y="1700808"/>
            <a:ext cx="5400600" cy="4760278"/>
          </a:xfrm>
          <a:prstGeom prst="rect">
            <a:avLst/>
          </a:prstGeom>
          <a:noFill/>
          <a:ln w="38100">
            <a:solidFill>
              <a:schemeClr val="accent1"/>
            </a:solidFill>
          </a:ln>
        </p:spPr>
        <p:txBody>
          <a:bodyPr wrap="square" rtlCol="0">
            <a:spAutoFit/>
          </a:bodyPr>
          <a:lstStyle/>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1. </a:t>
            </a:r>
            <a:r>
              <a:rPr lang="zh-CN" altLang="zh-CN" sz="2400" dirty="0">
                <a:latin typeface="黑体" panose="02010609060101010101" pitchFamily="49" charset="-122"/>
                <a:ea typeface="黑体" panose="02010609060101010101" pitchFamily="49" charset="-122"/>
              </a:rPr>
              <a:t>个人情况</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a:t>
            </a:r>
            <a:r>
              <a:rPr lang="en-US" altLang="zh-CN" sz="2400" dirty="0" smtClean="0">
                <a:latin typeface="Arial" panose="020B0604020202020204" pitchFamily="34" charset="0"/>
                <a:ea typeface="黑体" panose="02010609060101010101" pitchFamily="49" charset="-122"/>
                <a:cs typeface="Arial" panose="020B0604020202020204" pitchFamily="34" charset="0"/>
              </a:rPr>
              <a:t>Personal information</a:t>
            </a:r>
            <a:r>
              <a:rPr lang="en-US" altLang="zh-CN" sz="2400" dirty="0">
                <a:latin typeface="Arial" panose="020B0604020202020204" pitchFamily="34" charset="0"/>
                <a:ea typeface="黑体" panose="02010609060101010101" pitchFamily="49" charset="-122"/>
                <a:cs typeface="Arial" panose="020B0604020202020204" pitchFamily="34" charset="0"/>
              </a:rPr>
              <a:t>)</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2. </a:t>
            </a:r>
            <a:r>
              <a:rPr lang="zh-CN" altLang="zh-CN" sz="2400" dirty="0">
                <a:latin typeface="黑体" panose="02010609060101010101" pitchFamily="49" charset="-122"/>
                <a:ea typeface="黑体" panose="02010609060101010101" pitchFamily="49" charset="-122"/>
              </a:rPr>
              <a:t>家庭、朋友与周围的人</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(Family</a:t>
            </a:r>
            <a:r>
              <a:rPr lang="en-US" altLang="zh-CN" sz="2400" dirty="0" smtClean="0">
                <a:latin typeface="Arial" panose="020B0604020202020204" pitchFamily="34" charset="0"/>
                <a:ea typeface="黑体" panose="02010609060101010101" pitchFamily="49" charset="-122"/>
                <a:cs typeface="Arial" panose="020B0604020202020204" pitchFamily="34" charset="0"/>
              </a:rPr>
              <a:t>, </a:t>
            </a:r>
          </a:p>
          <a:p>
            <a:pPr defTabSz="913765">
              <a:lnSpc>
                <a:spcPct val="125000"/>
              </a:lnSpc>
              <a:spcBef>
                <a:spcPts val="500"/>
              </a:spcBef>
            </a:pPr>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friends </a:t>
            </a:r>
            <a:r>
              <a:rPr lang="en-US" altLang="zh-CN" sz="2400" dirty="0">
                <a:latin typeface="Arial" panose="020B0604020202020204" pitchFamily="34" charset="0"/>
                <a:ea typeface="黑体" panose="02010609060101010101" pitchFamily="49" charset="-122"/>
                <a:cs typeface="Arial" panose="020B0604020202020204" pitchFamily="34" charset="0"/>
              </a:rPr>
              <a:t>and people around)</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3. </a:t>
            </a:r>
            <a:r>
              <a:rPr lang="zh-CN" altLang="zh-CN" sz="2400" dirty="0">
                <a:latin typeface="黑体" panose="02010609060101010101" pitchFamily="49" charset="-122"/>
                <a:ea typeface="黑体" panose="02010609060101010101" pitchFamily="49" charset="-122"/>
              </a:rPr>
              <a:t>周围的环境</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a:t>
            </a:r>
            <a:r>
              <a:rPr lang="en-US" altLang="zh-CN" sz="2400" dirty="0" smtClean="0">
                <a:latin typeface="Arial" panose="020B0604020202020204" pitchFamily="34" charset="0"/>
                <a:ea typeface="黑体" panose="02010609060101010101" pitchFamily="49" charset="-122"/>
                <a:cs typeface="Arial" panose="020B0604020202020204" pitchFamily="34" charset="0"/>
              </a:rPr>
              <a:t>Personal </a:t>
            </a:r>
          </a:p>
          <a:p>
            <a:pPr defTabSz="913765">
              <a:lnSpc>
                <a:spcPct val="125000"/>
              </a:lnSpc>
              <a:spcBef>
                <a:spcPts val="500"/>
              </a:spcBef>
            </a:pPr>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environments</a:t>
            </a:r>
            <a:r>
              <a:rPr lang="en-US" altLang="zh-CN" sz="2400" dirty="0">
                <a:latin typeface="Arial" panose="020B0604020202020204" pitchFamily="34" charset="0"/>
                <a:ea typeface="黑体" panose="02010609060101010101" pitchFamily="49" charset="-122"/>
                <a:cs typeface="Arial" panose="020B0604020202020204" pitchFamily="34" charset="0"/>
              </a:rPr>
              <a:t>)</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4. </a:t>
            </a:r>
            <a:r>
              <a:rPr lang="zh-CN" altLang="zh-CN" sz="2400" dirty="0">
                <a:latin typeface="黑体" panose="02010609060101010101" pitchFamily="49" charset="-122"/>
                <a:ea typeface="黑体" panose="02010609060101010101" pitchFamily="49" charset="-122"/>
              </a:rPr>
              <a:t>日常活动</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(Daily routines)</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5. </a:t>
            </a:r>
            <a:r>
              <a:rPr lang="zh-CN" altLang="zh-CN" sz="2400" dirty="0">
                <a:latin typeface="黑体" panose="02010609060101010101" pitchFamily="49" charset="-122"/>
                <a:ea typeface="黑体" panose="02010609060101010101" pitchFamily="49" charset="-122"/>
              </a:rPr>
              <a:t>学校生活</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(School life)</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6. </a:t>
            </a:r>
            <a:r>
              <a:rPr lang="zh-CN" altLang="zh-CN" sz="2400" dirty="0">
                <a:latin typeface="黑体" panose="02010609060101010101" pitchFamily="49" charset="-122"/>
                <a:ea typeface="黑体" panose="02010609060101010101" pitchFamily="49" charset="-122"/>
              </a:rPr>
              <a:t>兴趣与爱好</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(Interests </a:t>
            </a:r>
            <a:r>
              <a:rPr lang="en-US" altLang="zh-CN" sz="2400" dirty="0" smtClean="0">
                <a:latin typeface="Arial" panose="020B0604020202020204" pitchFamily="34" charset="0"/>
                <a:ea typeface="黑体" panose="02010609060101010101" pitchFamily="49" charset="-122"/>
                <a:cs typeface="Arial" panose="020B0604020202020204" pitchFamily="34" charset="0"/>
              </a:rPr>
              <a:t>and hobbies</a:t>
            </a:r>
            <a:r>
              <a:rPr lang="en-US" altLang="zh-CN" sz="2400" dirty="0">
                <a:latin typeface="Arial" panose="020B0604020202020204" pitchFamily="34" charset="0"/>
                <a:ea typeface="黑体" panose="02010609060101010101" pitchFamily="49" charset="-122"/>
                <a:cs typeface="Arial" panose="020B0604020202020204" pitchFamily="34" charset="0"/>
              </a:rPr>
              <a:t>)</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pPr defTabSz="913765">
              <a:lnSpc>
                <a:spcPct val="125000"/>
              </a:lnSpc>
              <a:spcBef>
                <a:spcPts val="500"/>
              </a:spcBef>
            </a:pPr>
            <a:r>
              <a:rPr lang="en-US" altLang="zh-CN" sz="2400" dirty="0">
                <a:latin typeface="黑体" panose="02010609060101010101" pitchFamily="49" charset="-122"/>
                <a:ea typeface="黑体" panose="02010609060101010101" pitchFamily="49" charset="-122"/>
              </a:rPr>
              <a:t>7. </a:t>
            </a:r>
            <a:r>
              <a:rPr lang="zh-CN" altLang="zh-CN" sz="2400" dirty="0">
                <a:latin typeface="黑体" panose="02010609060101010101" pitchFamily="49" charset="-122"/>
                <a:ea typeface="黑体" panose="02010609060101010101" pitchFamily="49" charset="-122"/>
              </a:rPr>
              <a:t>个人感情</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(Emotions</a:t>
            </a:r>
            <a:r>
              <a:rPr lang="en-US" altLang="zh-CN" sz="2400" dirty="0" smtClean="0">
                <a:latin typeface="Arial" panose="020B0604020202020204" pitchFamily="34" charset="0"/>
                <a:ea typeface="黑体" panose="02010609060101010101" pitchFamily="49" charset="-122"/>
                <a:cs typeface="Arial" panose="020B0604020202020204" pitchFamily="34" charset="0"/>
              </a:rPr>
              <a:t>)</a:t>
            </a:r>
            <a:endParaRPr lang="zh-CN" altLang="zh-CN" sz="2400" dirty="0">
              <a:latin typeface="Arial" panose="020B0604020202020204" pitchFamily="34" charset="0"/>
              <a:ea typeface="黑体" panose="02010609060101010101" pitchFamily="49" charset="-122"/>
              <a:cs typeface="Arial" panose="020B0604020202020204" pitchFamily="34" charset="0"/>
            </a:endParaRPr>
          </a:p>
        </p:txBody>
      </p:sp>
      <p:sp>
        <p:nvSpPr>
          <p:cNvPr id="7" name="TextBox 6"/>
          <p:cNvSpPr txBox="1"/>
          <p:nvPr/>
        </p:nvSpPr>
        <p:spPr>
          <a:xfrm>
            <a:off x="5820762" y="1700808"/>
            <a:ext cx="5472608" cy="4154984"/>
          </a:xfrm>
          <a:prstGeom prst="rect">
            <a:avLst/>
          </a:prstGeom>
          <a:noFill/>
          <a:ln w="38100">
            <a:solidFill>
              <a:schemeClr val="accent1"/>
            </a:solidFill>
          </a:ln>
        </p:spPr>
        <p:txBody>
          <a:bodyPr wrap="square" rtlCol="0">
            <a:spAutoFit/>
          </a:bodyPr>
          <a:lstStyle/>
          <a:p>
            <a:r>
              <a:rPr lang="en-US" altLang="zh-CN" sz="2400" dirty="0">
                <a:latin typeface="黑体" panose="02010609060101010101" pitchFamily="49" charset="-122"/>
                <a:ea typeface="黑体" panose="02010609060101010101" pitchFamily="49" charset="-122"/>
              </a:rPr>
              <a:t>8. </a:t>
            </a:r>
            <a:r>
              <a:rPr lang="zh-CN" altLang="zh-CN" sz="2400" dirty="0">
                <a:latin typeface="黑体" panose="02010609060101010101" pitchFamily="49" charset="-122"/>
                <a:ea typeface="黑体" panose="02010609060101010101" pitchFamily="49" charset="-122"/>
              </a:rPr>
              <a:t>人际关系</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a:t>
            </a:r>
            <a:r>
              <a:rPr lang="en-US" altLang="zh-CN" sz="2400" dirty="0" smtClean="0">
                <a:latin typeface="Arial" panose="020B0604020202020204" pitchFamily="34" charset="0"/>
                <a:ea typeface="黑体" panose="02010609060101010101" pitchFamily="49" charset="-122"/>
                <a:cs typeface="Arial" panose="020B0604020202020204" pitchFamily="34" charset="0"/>
              </a:rPr>
              <a:t>Interpersonal </a:t>
            </a:r>
          </a:p>
          <a:p>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relationships</a:t>
            </a:r>
            <a:r>
              <a:rPr lang="en-US" altLang="zh-CN" sz="2400" dirty="0">
                <a:latin typeface="Arial" panose="020B0604020202020204" pitchFamily="34" charset="0"/>
                <a:ea typeface="黑体" panose="02010609060101010101" pitchFamily="49" charset="-122"/>
                <a:cs typeface="Arial" panose="020B0604020202020204" pitchFamily="34" charset="0"/>
              </a:rPr>
              <a:t>)</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黑体" panose="02010609060101010101" pitchFamily="49" charset="-122"/>
                <a:ea typeface="黑体" panose="02010609060101010101" pitchFamily="49" charset="-122"/>
              </a:rPr>
              <a:t>9. </a:t>
            </a:r>
            <a:r>
              <a:rPr lang="zh-CN" altLang="zh-CN" sz="2400" dirty="0">
                <a:latin typeface="黑体" panose="02010609060101010101" pitchFamily="49" charset="-122"/>
                <a:ea typeface="黑体" panose="02010609060101010101" pitchFamily="49" charset="-122"/>
              </a:rPr>
              <a:t>计划与愿望</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(Plans </a:t>
            </a:r>
            <a:r>
              <a:rPr lang="en-US" altLang="zh-CN" sz="2400" dirty="0" smtClean="0">
                <a:latin typeface="Arial" panose="020B0604020202020204" pitchFamily="34" charset="0"/>
                <a:ea typeface="黑体" panose="02010609060101010101" pitchFamily="49" charset="-122"/>
                <a:cs typeface="Arial" panose="020B0604020202020204" pitchFamily="34" charset="0"/>
              </a:rPr>
              <a:t>and  intentions</a:t>
            </a:r>
            <a:r>
              <a:rPr lang="en-US" altLang="zh-CN" sz="2400" dirty="0">
                <a:latin typeface="Arial" panose="020B0604020202020204" pitchFamily="34" charset="0"/>
                <a:ea typeface="黑体" panose="02010609060101010101" pitchFamily="49" charset="-122"/>
                <a:cs typeface="Arial" panose="020B0604020202020204" pitchFamily="34" charset="0"/>
              </a:rPr>
              <a:t>)</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黑体" panose="02010609060101010101" pitchFamily="49" charset="-122"/>
                <a:ea typeface="黑体" panose="02010609060101010101" pitchFamily="49" charset="-122"/>
              </a:rPr>
              <a:t>10. </a:t>
            </a:r>
            <a:r>
              <a:rPr lang="zh-CN" altLang="zh-CN" sz="2400" dirty="0">
                <a:latin typeface="黑体" panose="02010609060101010101" pitchFamily="49" charset="-122"/>
                <a:ea typeface="黑体" panose="02010609060101010101" pitchFamily="49" charset="-122"/>
              </a:rPr>
              <a:t>节假日活动</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(Festivals</a:t>
            </a:r>
            <a:r>
              <a:rPr lang="en-US" altLang="zh-CN" sz="2400" dirty="0" smtClean="0">
                <a:latin typeface="Arial" panose="020B0604020202020204" pitchFamily="34" charset="0"/>
                <a:ea typeface="黑体" panose="02010609060101010101" pitchFamily="49" charset="-122"/>
                <a:cs typeface="Arial" panose="020B0604020202020204" pitchFamily="34" charset="0"/>
              </a:rPr>
              <a:t>, holidays </a:t>
            </a:r>
          </a:p>
          <a:p>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smtClean="0">
                <a:latin typeface="Arial" panose="020B0604020202020204" pitchFamily="34" charset="0"/>
                <a:ea typeface="黑体" panose="02010609060101010101" pitchFamily="49" charset="-122"/>
                <a:cs typeface="Arial" panose="020B0604020202020204" pitchFamily="34" charset="0"/>
              </a:rPr>
              <a:t>    and </a:t>
            </a:r>
            <a:r>
              <a:rPr lang="en-US" altLang="zh-CN" sz="2400" dirty="0">
                <a:latin typeface="Arial" panose="020B0604020202020204" pitchFamily="34" charset="0"/>
                <a:ea typeface="黑体" panose="02010609060101010101" pitchFamily="49" charset="-122"/>
                <a:cs typeface="Arial" panose="020B0604020202020204" pitchFamily="34" charset="0"/>
              </a:rPr>
              <a:t>celebrations)</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黑体" panose="02010609060101010101" pitchFamily="49" charset="-122"/>
                <a:ea typeface="黑体" panose="02010609060101010101" pitchFamily="49" charset="-122"/>
              </a:rPr>
              <a:t>11. </a:t>
            </a:r>
            <a:r>
              <a:rPr lang="zh-CN" altLang="zh-CN" sz="2400" dirty="0">
                <a:latin typeface="黑体" panose="02010609060101010101" pitchFamily="49" charset="-122"/>
                <a:ea typeface="黑体" panose="02010609060101010101" pitchFamily="49" charset="-122"/>
              </a:rPr>
              <a:t>购物</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(Shopping)</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黑体" panose="02010609060101010101" pitchFamily="49" charset="-122"/>
                <a:ea typeface="黑体" panose="02010609060101010101" pitchFamily="49" charset="-122"/>
              </a:rPr>
              <a:t>12. </a:t>
            </a:r>
            <a:r>
              <a:rPr lang="zh-CN" altLang="zh-CN" sz="2400" dirty="0">
                <a:latin typeface="黑体" panose="02010609060101010101" pitchFamily="49" charset="-122"/>
                <a:ea typeface="黑体" panose="02010609060101010101" pitchFamily="49" charset="-122"/>
              </a:rPr>
              <a:t>饮食</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(Food and drink)</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黑体" panose="02010609060101010101" pitchFamily="49" charset="-122"/>
                <a:ea typeface="黑体" panose="02010609060101010101" pitchFamily="49" charset="-122"/>
              </a:rPr>
              <a:t>13. </a:t>
            </a:r>
            <a:r>
              <a:rPr lang="zh-CN" altLang="zh-CN" sz="2400" dirty="0">
                <a:latin typeface="黑体" panose="02010609060101010101" pitchFamily="49" charset="-122"/>
                <a:ea typeface="黑体" panose="02010609060101010101" pitchFamily="49" charset="-122"/>
              </a:rPr>
              <a:t>健康</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(Health)</a:t>
            </a:r>
            <a:endParaRPr lang="zh-CN" altLang="zh-CN" sz="2400" dirty="0">
              <a:latin typeface="Arial" panose="020B0604020202020204" pitchFamily="34" charset="0"/>
              <a:ea typeface="黑体" panose="02010609060101010101" pitchFamily="49" charset="-122"/>
              <a:cs typeface="Arial" panose="020B0604020202020204" pitchFamily="34" charset="0"/>
            </a:endParaRPr>
          </a:p>
          <a:p>
            <a:r>
              <a:rPr lang="en-US" altLang="zh-CN" sz="2400" dirty="0">
                <a:latin typeface="黑体" panose="02010609060101010101" pitchFamily="49" charset="-122"/>
                <a:ea typeface="黑体" panose="02010609060101010101" pitchFamily="49" charset="-122"/>
              </a:rPr>
              <a:t>14. </a:t>
            </a:r>
            <a:r>
              <a:rPr lang="zh-CN" altLang="zh-CN" sz="2400" dirty="0">
                <a:latin typeface="黑体" panose="02010609060101010101" pitchFamily="49" charset="-122"/>
                <a:ea typeface="黑体" panose="02010609060101010101" pitchFamily="49" charset="-122"/>
              </a:rPr>
              <a:t>天气</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(Weather</a:t>
            </a:r>
            <a:r>
              <a:rPr lang="en-US" altLang="zh-CN" sz="2400" dirty="0" smtClean="0">
                <a:latin typeface="Arial" panose="020B0604020202020204" pitchFamily="34" charset="0"/>
                <a:ea typeface="黑体" panose="02010609060101010101" pitchFamily="49" charset="-122"/>
                <a:cs typeface="Arial" panose="020B0604020202020204" pitchFamily="34" charset="0"/>
              </a:rPr>
              <a:t>)</a:t>
            </a:r>
          </a:p>
          <a:p>
            <a:r>
              <a:rPr lang="en-US" altLang="zh-CN" sz="2400" dirty="0">
                <a:latin typeface="黑体" panose="02010609060101010101" pitchFamily="49" charset="-122"/>
                <a:ea typeface="黑体" panose="02010609060101010101" pitchFamily="49" charset="-122"/>
              </a:rPr>
              <a:t>15. </a:t>
            </a:r>
            <a:r>
              <a:rPr lang="zh-CN" altLang="zh-CN" sz="2400" dirty="0">
                <a:latin typeface="黑体" panose="02010609060101010101" pitchFamily="49" charset="-122"/>
                <a:ea typeface="黑体" panose="02010609060101010101" pitchFamily="49" charset="-122"/>
              </a:rPr>
              <a:t>文娱与体育</a:t>
            </a:r>
            <a:r>
              <a:rPr lang="en-US" altLang="zh-CN" sz="2400" dirty="0">
                <a:latin typeface="黑体" panose="02010609060101010101" pitchFamily="49" charset="-122"/>
                <a:ea typeface="黑体" panose="02010609060101010101" pitchFamily="49" charset="-122"/>
              </a:rPr>
              <a:t> </a:t>
            </a:r>
            <a:r>
              <a:rPr lang="en-US" altLang="zh-CN" sz="2400" dirty="0">
                <a:latin typeface="Arial" panose="020B0604020202020204" pitchFamily="34" charset="0"/>
                <a:ea typeface="黑体" panose="02010609060101010101" pitchFamily="49" charset="-122"/>
                <a:cs typeface="Arial" panose="020B0604020202020204" pitchFamily="34" charset="0"/>
              </a:rPr>
              <a:t>(Entertainment and      </a:t>
            </a:r>
          </a:p>
          <a:p>
            <a:r>
              <a:rPr lang="en-US" altLang="zh-CN" sz="2400" dirty="0">
                <a:latin typeface="Arial" panose="020B0604020202020204" pitchFamily="34" charset="0"/>
                <a:ea typeface="黑体" panose="02010609060101010101" pitchFamily="49" charset="-122"/>
                <a:cs typeface="Arial" panose="020B0604020202020204" pitchFamily="34" charset="0"/>
              </a:rPr>
              <a:t>        sports</a:t>
            </a:r>
            <a:r>
              <a:rPr lang="en-US" altLang="zh-CN" sz="2400" dirty="0" smtClean="0">
                <a:latin typeface="Arial" panose="020B0604020202020204" pitchFamily="34" charset="0"/>
                <a:ea typeface="黑体" panose="02010609060101010101" pitchFamily="49" charset="-122"/>
                <a:cs typeface="Arial" panose="020B0604020202020204" pitchFamily="34" charset="0"/>
              </a:rPr>
              <a:t>)</a:t>
            </a:r>
            <a:endParaRPr lang="zh-CN" altLang="zh-CN" sz="24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88479403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chor="t"/>
          <a:lstStyle/>
          <a:p>
            <a:r>
              <a:rPr lang="en-US" altLang="zh-CN" smtClean="0"/>
              <a:t>    </a:t>
            </a:r>
            <a:r>
              <a:rPr lang="zh-CN" altLang="en-US" smtClean="0"/>
              <a:t>请选出不是水果的一项</a:t>
            </a:r>
          </a:p>
        </p:txBody>
      </p:sp>
      <p:sp>
        <p:nvSpPr>
          <p:cNvPr id="31747" name="Rectangle 3"/>
          <p:cNvSpPr>
            <a:spLocks noGrp="1" noChangeArrowheads="1"/>
          </p:cNvSpPr>
          <p:nvPr>
            <p:ph type="body" idx="1"/>
          </p:nvPr>
        </p:nvSpPr>
        <p:spPr/>
        <p:txBody>
          <a:bodyPr/>
          <a:lstStyle/>
          <a:p>
            <a:pPr>
              <a:buFontTx/>
              <a:buNone/>
            </a:pPr>
            <a:r>
              <a:rPr lang="en-US" altLang="zh-CN" smtClean="0"/>
              <a:t>A                          B</a:t>
            </a:r>
          </a:p>
          <a:p>
            <a:pPr>
              <a:buFontTx/>
              <a:buNone/>
            </a:pPr>
            <a:endParaRPr lang="en-US" altLang="zh-CN" smtClean="0"/>
          </a:p>
          <a:p>
            <a:pPr>
              <a:buFontTx/>
              <a:buNone/>
            </a:pPr>
            <a:endParaRPr lang="en-US" altLang="zh-CN" smtClean="0"/>
          </a:p>
          <a:p>
            <a:pPr>
              <a:buFontTx/>
              <a:buNone/>
            </a:pPr>
            <a:endParaRPr lang="en-US" altLang="zh-CN" smtClean="0"/>
          </a:p>
          <a:p>
            <a:pPr>
              <a:buFontTx/>
              <a:buNone/>
            </a:pPr>
            <a:r>
              <a:rPr lang="en-US" altLang="zh-CN" smtClean="0"/>
              <a:t>C.                         D. </a:t>
            </a:r>
          </a:p>
        </p:txBody>
      </p:sp>
      <p:pic>
        <p:nvPicPr>
          <p:cNvPr id="31748" name="Picture 4" descr="橙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267" y="1341438"/>
            <a:ext cx="231986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485" y="1268413"/>
            <a:ext cx="211243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苹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884" y="3573463"/>
            <a:ext cx="23537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西红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100" y="3573463"/>
            <a:ext cx="192193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88018" y="5445125"/>
            <a:ext cx="8832849" cy="584775"/>
          </a:xfrm>
          <a:prstGeom prst="rect">
            <a:avLst/>
          </a:prstGeom>
          <a:solidFill>
            <a:schemeClr val="accent3"/>
          </a:solidFill>
          <a:ln>
            <a:solidFill>
              <a:srgbClr val="7030A0"/>
            </a:solidFill>
          </a:ln>
        </p:spPr>
        <p:txBody>
          <a:bodyPr>
            <a:spAutoFit/>
          </a:bodyPr>
          <a:lstStyle/>
          <a:p>
            <a:pPr>
              <a:defRPr/>
            </a:pPr>
            <a:r>
              <a:rPr lang="zh-CN" altLang="en-US" sz="3200" dirty="0">
                <a:latin typeface="黑体" panose="02010609060101010101" pitchFamily="49" charset="-122"/>
                <a:ea typeface="黑体" panose="02010609060101010101" pitchFamily="49" charset="-122"/>
              </a:rPr>
              <a:t>相比之下最为合理的选项！</a:t>
            </a:r>
          </a:p>
        </p:txBody>
      </p:sp>
    </p:spTree>
    <p:extLst>
      <p:ext uri="{BB962C8B-B14F-4D97-AF65-F5344CB8AC3E}">
        <p14:creationId xmlns:p14="http://schemas.microsoft.com/office/powerpoint/2010/main" val="1903971362"/>
      </p:ext>
    </p:extLst>
  </p:cSld>
  <p:clrMapOvr>
    <a:masterClrMapping/>
  </p:clrMapOvr>
  <p:transition advClick="0" advTm="1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endParaRPr lang="zh-CN" altLang="en-US" smtClean="0"/>
          </a:p>
        </p:txBody>
      </p:sp>
      <p:sp>
        <p:nvSpPr>
          <p:cNvPr id="32771" name="内容占位符 2"/>
          <p:cNvSpPr>
            <a:spLocks noGrp="1"/>
          </p:cNvSpPr>
          <p:nvPr>
            <p:ph idx="1"/>
          </p:nvPr>
        </p:nvSpPr>
        <p:spPr/>
        <p:txBody>
          <a:bodyPr/>
          <a:lstStyle/>
          <a:p>
            <a:pPr>
              <a:buFont typeface="Wingdings" pitchFamily="2" charset="2"/>
              <a:buNone/>
            </a:pPr>
            <a:r>
              <a:rPr lang="en-US" altLang="zh-CN" b="1" dirty="0" smtClean="0"/>
              <a:t>               The Basics of Math—Made Clear</a:t>
            </a:r>
            <a:endParaRPr lang="zh-CN" altLang="zh-CN" dirty="0" smtClean="0"/>
          </a:p>
          <a:p>
            <a:pPr>
              <a:buFont typeface="Wingdings" pitchFamily="2" charset="2"/>
              <a:buNone/>
            </a:pPr>
            <a:endParaRPr lang="zh-CN" altLang="zh-CN" dirty="0" smtClean="0"/>
          </a:p>
          <a:p>
            <a:pPr>
              <a:buFont typeface="Wingdings" pitchFamily="2" charset="2"/>
              <a:buNone/>
            </a:pPr>
            <a:endParaRPr lang="zh-CN" altLang="en-US" dirty="0" smtClean="0"/>
          </a:p>
        </p:txBody>
      </p:sp>
      <p:sp>
        <p:nvSpPr>
          <p:cNvPr id="4" name="TextBox 3"/>
          <p:cNvSpPr txBox="1"/>
          <p:nvPr/>
        </p:nvSpPr>
        <p:spPr>
          <a:xfrm>
            <a:off x="695400" y="2203392"/>
            <a:ext cx="10752667" cy="2677656"/>
          </a:xfrm>
          <a:prstGeom prst="rect">
            <a:avLst/>
          </a:prstGeom>
          <a:solidFill>
            <a:schemeClr val="accent2">
              <a:lumMod val="20000"/>
              <a:lumOff val="80000"/>
            </a:schemeClr>
          </a:solidFill>
        </p:spPr>
        <p:txBody>
          <a:bodyPr>
            <a:spAutoFit/>
          </a:bodyPr>
          <a:lstStyle/>
          <a:p>
            <a:pPr>
              <a:defRPr/>
            </a:pPr>
            <a:r>
              <a:rPr lang="en-US" altLang="zh-CN" sz="2800" dirty="0"/>
              <a:t>58. What can we learn about Professor H. Siegel?</a:t>
            </a:r>
          </a:p>
          <a:p>
            <a:pPr>
              <a:defRPr/>
            </a:pPr>
            <a:r>
              <a:rPr lang="en-US" altLang="zh-CN" sz="2800" dirty="0"/>
              <a:t>      A. He is a guest lecturer at Kentucky  </a:t>
            </a:r>
            <a:r>
              <a:rPr lang="en-US" altLang="zh-CN" sz="2800" dirty="0" smtClean="0"/>
              <a:t>Educational </a:t>
            </a:r>
            <a:r>
              <a:rPr lang="en-US" altLang="zh-CN" sz="2800" dirty="0"/>
              <a:t>Television.</a:t>
            </a:r>
          </a:p>
          <a:p>
            <a:pPr>
              <a:defRPr/>
            </a:pPr>
            <a:r>
              <a:rPr lang="en-US" altLang="zh-CN" sz="2800" dirty="0"/>
              <a:t>      B. He is to deliver 30 lectures in Basic Math.</a:t>
            </a:r>
          </a:p>
          <a:p>
            <a:pPr>
              <a:defRPr/>
            </a:pPr>
            <a:r>
              <a:rPr lang="en-US" altLang="zh-CN" sz="2800" dirty="0"/>
              <a:t>      C. He works in Georgia State University.</a:t>
            </a:r>
          </a:p>
          <a:p>
            <a:pPr>
              <a:defRPr/>
            </a:pPr>
            <a:r>
              <a:rPr lang="en-US" altLang="zh-CN" sz="2800" dirty="0"/>
              <a:t>      D. He specializes in training teachers.</a:t>
            </a:r>
          </a:p>
          <a:p>
            <a:pPr>
              <a:defRPr/>
            </a:pPr>
            <a:endParaRPr lang="zh-CN" altLang="en-US" sz="2800" dirty="0"/>
          </a:p>
        </p:txBody>
      </p:sp>
    </p:spTree>
    <p:extLst>
      <p:ext uri="{BB962C8B-B14F-4D97-AF65-F5344CB8AC3E}">
        <p14:creationId xmlns:p14="http://schemas.microsoft.com/office/powerpoint/2010/main" val="1329232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endParaRPr lang="zh-CN" altLang="en-US" smtClean="0"/>
          </a:p>
        </p:txBody>
      </p:sp>
      <p:sp>
        <p:nvSpPr>
          <p:cNvPr id="32771" name="内容占位符 2"/>
          <p:cNvSpPr>
            <a:spLocks noGrp="1"/>
          </p:cNvSpPr>
          <p:nvPr>
            <p:ph idx="1"/>
          </p:nvPr>
        </p:nvSpPr>
        <p:spPr/>
        <p:txBody>
          <a:bodyPr>
            <a:normAutofit fontScale="92500" lnSpcReduction="20000"/>
          </a:bodyPr>
          <a:lstStyle/>
          <a:p>
            <a:pPr>
              <a:buFont typeface="Wingdings" pitchFamily="2" charset="2"/>
              <a:buNone/>
            </a:pPr>
            <a:r>
              <a:rPr lang="en-US" altLang="zh-CN" b="1" dirty="0" smtClean="0">
                <a:latin typeface="Arial" panose="020B0604020202020204" pitchFamily="34" charset="0"/>
                <a:cs typeface="Arial" panose="020B0604020202020204" pitchFamily="34" charset="0"/>
              </a:rPr>
              <a:t>      The Basics of Math—Made Clear</a:t>
            </a:r>
            <a:endParaRPr lang="zh-CN" altLang="zh-CN" dirty="0" smtClean="0">
              <a:latin typeface="Arial" panose="020B0604020202020204" pitchFamily="34" charset="0"/>
              <a:cs typeface="Arial" panose="020B0604020202020204" pitchFamily="34" charset="0"/>
            </a:endParaRPr>
          </a:p>
          <a:p>
            <a:pPr>
              <a:buFont typeface="Wingdings" pitchFamily="2" charset="2"/>
              <a:buNone/>
            </a:pPr>
            <a:r>
              <a:rPr lang="en-US" altLang="zh-CN" dirty="0" smtClean="0">
                <a:latin typeface="Arial" panose="020B0604020202020204" pitchFamily="34" charset="0"/>
                <a:cs typeface="Arial" panose="020B0604020202020204" pitchFamily="34" charset="0"/>
              </a:rPr>
              <a:t>     Basic Math introduces students to the  basic concepts of mathematics, as well as the fundamentals of more tricky areas. </a:t>
            </a:r>
            <a:r>
              <a:rPr lang="en-US" altLang="zh-CN" u="sng" dirty="0" smtClean="0">
                <a:latin typeface="Arial" panose="020B0604020202020204" pitchFamily="34" charset="0"/>
                <a:cs typeface="Arial" panose="020B0604020202020204" pitchFamily="34" charset="0"/>
              </a:rPr>
              <a:t>These 30 fantastic lectures</a:t>
            </a:r>
            <a:r>
              <a:rPr lang="en-US" altLang="zh-CN" u="sng" dirty="0" smtClean="0">
                <a:solidFill>
                  <a:srgbClr val="C00000"/>
                </a:solidFill>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are designed to provide students with an understanding of arithmetic and to prepare them for Algebra(</a:t>
            </a:r>
            <a:r>
              <a:rPr lang="zh-CN" altLang="zh-CN" dirty="0" smtClean="0">
                <a:latin typeface="Arial" panose="020B0604020202020204" pitchFamily="34" charset="0"/>
                <a:cs typeface="Arial" panose="020B0604020202020204" pitchFamily="34" charset="0"/>
              </a:rPr>
              <a:t>代数</a:t>
            </a:r>
            <a:r>
              <a:rPr lang="en-US" altLang="zh-CN" dirty="0" smtClean="0">
                <a:latin typeface="Arial" panose="020B0604020202020204" pitchFamily="34" charset="0"/>
                <a:cs typeface="Arial" panose="020B0604020202020204" pitchFamily="34" charset="0"/>
              </a:rPr>
              <a:t>) and beyond.</a:t>
            </a:r>
            <a:r>
              <a:rPr lang="en-US" altLang="zh-CN" dirty="0">
                <a:latin typeface="Arial" panose="020B0604020202020204" pitchFamily="34" charset="0"/>
                <a:cs typeface="Arial" panose="020B0604020202020204" pitchFamily="34" charset="0"/>
              </a:rPr>
              <a:t> If the course fails to provide complete </a:t>
            </a:r>
            <a:r>
              <a:rPr lang="en-US" altLang="zh-CN" dirty="0" smtClean="0">
                <a:latin typeface="Arial" panose="020B0604020202020204" pitchFamily="34" charset="0"/>
                <a:cs typeface="Arial" panose="020B0604020202020204" pitchFamily="34" charset="0"/>
              </a:rPr>
              <a:t>.</a:t>
            </a:r>
          </a:p>
          <a:p>
            <a:pPr>
              <a:buNone/>
            </a:pPr>
            <a:r>
              <a:rPr lang="en-US" altLang="zh-CN" dirty="0" smtClean="0"/>
              <a:t>…</a:t>
            </a:r>
          </a:p>
          <a:p>
            <a:pPr>
              <a:buNone/>
            </a:pPr>
            <a:r>
              <a:rPr lang="en-US" altLang="zh-CN" dirty="0">
                <a:latin typeface="Arial" panose="020B0604020202020204" pitchFamily="34" charset="0"/>
                <a:cs typeface="Arial" panose="020B0604020202020204" pitchFamily="34" charset="0"/>
              </a:rPr>
              <a:t>Professor H. Siegel, honored by </a:t>
            </a:r>
            <a:r>
              <a:rPr lang="en-US" altLang="zh-CN" u="sng" dirty="0">
                <a:latin typeface="Arial" panose="020B0604020202020204" pitchFamily="34" charset="0"/>
                <a:cs typeface="Arial" panose="020B0604020202020204" pitchFamily="34" charset="0"/>
              </a:rPr>
              <a:t>Kentucky Educational Television </a:t>
            </a:r>
            <a:r>
              <a:rPr lang="en-US" altLang="zh-CN" dirty="0">
                <a:latin typeface="Arial" panose="020B0604020202020204" pitchFamily="34" charset="0"/>
                <a:cs typeface="Arial" panose="020B0604020202020204" pitchFamily="34" charset="0"/>
              </a:rPr>
              <a:t>as “the best math teacher in America,” is a devoted teacher and has a gift for explaining mathematical concepts in ways that make them seem clear and obvious. From the basic concrete ideas to the more abstract problems, he is master in making math lectures learner-friendlier and less scary.</a:t>
            </a:r>
            <a:endParaRPr lang="en-US" altLang="zh-CN" dirty="0" smtClean="0">
              <a:latin typeface="Arial" panose="020B0604020202020204" pitchFamily="34" charset="0"/>
              <a:cs typeface="Arial" panose="020B0604020202020204" pitchFamily="34" charset="0"/>
            </a:endParaRPr>
          </a:p>
          <a:p>
            <a:pPr>
              <a:buNone/>
            </a:pPr>
            <a:endParaRPr lang="zh-CN" altLang="zh-CN" dirty="0" smtClean="0"/>
          </a:p>
          <a:p>
            <a:pPr>
              <a:buFont typeface="Wingdings" pitchFamily="2" charset="2"/>
              <a:buNone/>
            </a:pPr>
            <a:endParaRPr lang="zh-CN" altLang="en-US" dirty="0" smtClean="0"/>
          </a:p>
        </p:txBody>
      </p:sp>
    </p:spTree>
    <p:extLst>
      <p:ext uri="{BB962C8B-B14F-4D97-AF65-F5344CB8AC3E}">
        <p14:creationId xmlns:p14="http://schemas.microsoft.com/office/powerpoint/2010/main" val="200883480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endParaRPr lang="zh-CN" altLang="en-US" smtClean="0"/>
          </a:p>
        </p:txBody>
      </p:sp>
      <p:sp>
        <p:nvSpPr>
          <p:cNvPr id="32771" name="内容占位符 2"/>
          <p:cNvSpPr>
            <a:spLocks noGrp="1"/>
          </p:cNvSpPr>
          <p:nvPr>
            <p:ph idx="1"/>
          </p:nvPr>
        </p:nvSpPr>
        <p:spPr/>
        <p:txBody>
          <a:bodyPr>
            <a:normAutofit/>
          </a:bodyPr>
          <a:lstStyle/>
          <a:p>
            <a:pPr>
              <a:buFont typeface="Wingdings" pitchFamily="2" charset="2"/>
              <a:buNone/>
            </a:pPr>
            <a:r>
              <a:rPr lang="en-US" altLang="zh-CN" b="1" dirty="0" smtClean="0">
                <a:latin typeface="Arial" panose="020B0604020202020204" pitchFamily="34" charset="0"/>
                <a:cs typeface="Arial" panose="020B0604020202020204" pitchFamily="34" charset="0"/>
              </a:rPr>
              <a:t>      The Basics of Math—Made Clear</a:t>
            </a:r>
            <a:endParaRPr lang="zh-CN" altLang="zh-CN" dirty="0" smtClean="0">
              <a:latin typeface="Arial" panose="020B0604020202020204" pitchFamily="34" charset="0"/>
              <a:cs typeface="Arial" panose="020B0604020202020204" pitchFamily="34" charset="0"/>
            </a:endParaRPr>
          </a:p>
          <a:p>
            <a:pPr>
              <a:buFont typeface="Wingdings" pitchFamily="2" charset="2"/>
              <a:buNone/>
            </a:pPr>
            <a:r>
              <a:rPr lang="en-US" altLang="zh-CN" dirty="0" smtClean="0">
                <a:latin typeface="Arial" panose="020B0604020202020204" pitchFamily="34" charset="0"/>
                <a:cs typeface="Arial" panose="020B0604020202020204" pitchFamily="34" charset="0"/>
              </a:rPr>
              <a:t>     With </a:t>
            </a:r>
            <a:r>
              <a:rPr lang="en-US" altLang="zh-CN" dirty="0">
                <a:latin typeface="Arial" panose="020B0604020202020204" pitchFamily="34" charset="0"/>
                <a:cs typeface="Arial" panose="020B0604020202020204" pitchFamily="34" charset="0"/>
              </a:rPr>
              <a:t>a PhD in Mathematics Education from </a:t>
            </a:r>
            <a:r>
              <a:rPr lang="en-US" altLang="zh-CN" u="sng" dirty="0">
                <a:latin typeface="Arial" panose="020B0604020202020204" pitchFamily="34" charset="0"/>
                <a:cs typeface="Arial" panose="020B0604020202020204" pitchFamily="34" charset="0"/>
              </a:rPr>
              <a:t>Georgia State University</a:t>
            </a:r>
            <a:r>
              <a:rPr lang="en-US" altLang="zh-CN" dirty="0">
                <a:latin typeface="Arial" panose="020B0604020202020204" pitchFamily="34" charset="0"/>
                <a:cs typeface="Arial" panose="020B0604020202020204" pitchFamily="34" charset="0"/>
              </a:rPr>
              <a:t>, Dr. Siegel teaches mathematics at </a:t>
            </a:r>
            <a:r>
              <a:rPr lang="en-US" altLang="zh-CN" u="sng" dirty="0">
                <a:latin typeface="Arial" panose="020B0604020202020204" pitchFamily="34" charset="0"/>
                <a:cs typeface="Arial" panose="020B0604020202020204" pitchFamily="34" charset="0"/>
              </a:rPr>
              <a:t>Central Arizona College</a:t>
            </a:r>
            <a:r>
              <a:rPr lang="en-US" altLang="zh-CN" dirty="0">
                <a:latin typeface="Arial" panose="020B0604020202020204" pitchFamily="34" charset="0"/>
                <a:cs typeface="Arial" panose="020B0604020202020204" pitchFamily="34" charset="0"/>
              </a:rPr>
              <a:t>. His courses include various make-up classes and a number of lectures for </a:t>
            </a:r>
            <a:r>
              <a:rPr lang="en-US" altLang="zh-CN" u="sng" dirty="0">
                <a:latin typeface="Arial" panose="020B0604020202020204" pitchFamily="34" charset="0"/>
                <a:cs typeface="Arial" panose="020B0604020202020204" pitchFamily="34" charset="0"/>
              </a:rPr>
              <a:t>future primary school teachers.</a:t>
            </a:r>
            <a:endParaRPr lang="en-US" altLang="zh-CN" u="sng" dirty="0" smtClean="0">
              <a:latin typeface="Arial" panose="020B0604020202020204" pitchFamily="34" charset="0"/>
              <a:cs typeface="Arial" panose="020B0604020202020204" pitchFamily="34" charset="0"/>
            </a:endParaRPr>
          </a:p>
          <a:p>
            <a:pPr>
              <a:buNone/>
            </a:pPr>
            <a:endParaRPr lang="zh-CN" altLang="zh-CN" dirty="0" smtClean="0"/>
          </a:p>
          <a:p>
            <a:pPr>
              <a:buFont typeface="Wingdings" pitchFamily="2" charset="2"/>
              <a:buNone/>
            </a:pPr>
            <a:endParaRPr lang="zh-CN" altLang="en-US" dirty="0" smtClean="0"/>
          </a:p>
        </p:txBody>
      </p:sp>
      <p:sp>
        <p:nvSpPr>
          <p:cNvPr id="4" name="TextBox 3"/>
          <p:cNvSpPr txBox="1"/>
          <p:nvPr/>
        </p:nvSpPr>
        <p:spPr>
          <a:xfrm>
            <a:off x="551384" y="3542220"/>
            <a:ext cx="10752667" cy="2677656"/>
          </a:xfrm>
          <a:prstGeom prst="rect">
            <a:avLst/>
          </a:prstGeom>
          <a:solidFill>
            <a:schemeClr val="accent2">
              <a:lumMod val="20000"/>
              <a:lumOff val="80000"/>
            </a:schemeClr>
          </a:solidFill>
        </p:spPr>
        <p:txBody>
          <a:bodyPr>
            <a:spAutoFit/>
          </a:bodyPr>
          <a:lstStyle/>
          <a:p>
            <a:pPr>
              <a:defRPr/>
            </a:pPr>
            <a:r>
              <a:rPr lang="en-US" altLang="zh-CN" sz="2800" dirty="0"/>
              <a:t>58. What can we learn about Professor H. Siegel?</a:t>
            </a:r>
          </a:p>
          <a:p>
            <a:pPr>
              <a:defRPr/>
            </a:pPr>
            <a:r>
              <a:rPr lang="en-US" altLang="zh-CN" sz="2800" dirty="0"/>
              <a:t>      A. He is a guest lecturer at Kentucky  </a:t>
            </a:r>
            <a:r>
              <a:rPr lang="en-US" altLang="zh-CN" sz="2800" dirty="0" smtClean="0"/>
              <a:t>Educational </a:t>
            </a:r>
            <a:r>
              <a:rPr lang="en-US" altLang="zh-CN" sz="2800" dirty="0"/>
              <a:t>Television.</a:t>
            </a:r>
          </a:p>
          <a:p>
            <a:pPr>
              <a:defRPr/>
            </a:pPr>
            <a:r>
              <a:rPr lang="en-US" altLang="zh-CN" sz="2800" dirty="0"/>
              <a:t>      B. He is to deliver 30 lectures in Basic Math.</a:t>
            </a:r>
          </a:p>
          <a:p>
            <a:pPr>
              <a:defRPr/>
            </a:pPr>
            <a:r>
              <a:rPr lang="en-US" altLang="zh-CN" sz="2800" dirty="0"/>
              <a:t>      C. He works in Georgia State University.</a:t>
            </a:r>
          </a:p>
          <a:p>
            <a:pPr>
              <a:defRPr/>
            </a:pPr>
            <a:r>
              <a:rPr lang="en-US" altLang="zh-CN" sz="2800" dirty="0"/>
              <a:t>      D. He specializes in training teachers.</a:t>
            </a:r>
          </a:p>
          <a:p>
            <a:pPr>
              <a:defRPr/>
            </a:pPr>
            <a:endParaRPr lang="zh-CN" altLang="en-US" sz="2800" dirty="0"/>
          </a:p>
        </p:txBody>
      </p:sp>
    </p:spTree>
    <p:extLst>
      <p:ext uri="{BB962C8B-B14F-4D97-AF65-F5344CB8AC3E}">
        <p14:creationId xmlns:p14="http://schemas.microsoft.com/office/powerpoint/2010/main" val="309816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b="1" smtClean="0"/>
              <a:t>命题的玄机大揭秘（</a:t>
            </a:r>
            <a:r>
              <a:rPr lang="en-US" altLang="zh-CN" b="1" smtClean="0"/>
              <a:t>2</a:t>
            </a:r>
            <a:r>
              <a:rPr lang="zh-CN" altLang="en-US" b="1" smtClean="0"/>
              <a:t>）</a:t>
            </a:r>
            <a:endParaRPr lang="zh-CN" altLang="en-US" smtClean="0"/>
          </a:p>
        </p:txBody>
      </p:sp>
      <p:sp>
        <p:nvSpPr>
          <p:cNvPr id="3" name="内容占位符 2"/>
          <p:cNvSpPr>
            <a:spLocks noGrp="1"/>
          </p:cNvSpPr>
          <p:nvPr>
            <p:ph idx="1"/>
          </p:nvPr>
        </p:nvSpPr>
        <p:spPr/>
        <p:txBody>
          <a:bodyPr>
            <a:normAutofit/>
          </a:bodyPr>
          <a:lstStyle/>
          <a:p>
            <a:pPr>
              <a:buFont typeface="Wingdings" pitchFamily="2" charset="2"/>
              <a:buNone/>
              <a:defRPr/>
            </a:pPr>
            <a:r>
              <a:rPr lang="en-US" altLang="zh-CN" dirty="0" smtClean="0">
                <a:solidFill>
                  <a:srgbClr val="C00000"/>
                </a:solidFill>
              </a:rPr>
              <a:t>2</a:t>
            </a:r>
            <a:r>
              <a:rPr lang="zh-CN" altLang="en-US" dirty="0" smtClean="0">
                <a:solidFill>
                  <a:srgbClr val="C00000"/>
                </a:solidFill>
              </a:rPr>
              <a:t>、</a:t>
            </a:r>
            <a:r>
              <a:rPr lang="zh-CN" altLang="en-US" b="1" dirty="0" smtClean="0">
                <a:solidFill>
                  <a:srgbClr val="C00000"/>
                </a:solidFill>
              </a:rPr>
              <a:t>偷梁换柱  混淆视听</a:t>
            </a:r>
            <a:endParaRPr lang="en-US" altLang="zh-CN" b="1" dirty="0" smtClean="0">
              <a:solidFill>
                <a:srgbClr val="C00000"/>
              </a:solidFill>
            </a:endParaRPr>
          </a:p>
          <a:p>
            <a:pPr marL="609600" indent="-609600">
              <a:buFont typeface="Wingdings" pitchFamily="2" charset="2"/>
              <a:buNone/>
              <a:defRPr/>
            </a:pPr>
            <a:r>
              <a:rPr lang="en-US" altLang="zh-CN" dirty="0" smtClean="0"/>
              <a:t>1</a:t>
            </a:r>
            <a:r>
              <a:rPr lang="zh-CN" altLang="en-US" dirty="0" smtClean="0"/>
              <a:t>）以偏代全，以细节代整体</a:t>
            </a:r>
            <a:endParaRPr lang="en-US" altLang="zh-CN" dirty="0" smtClean="0"/>
          </a:p>
          <a:p>
            <a:pPr marL="609600" indent="-609600">
              <a:buNone/>
              <a:defRPr/>
            </a:pPr>
            <a:r>
              <a:rPr lang="en-US" altLang="zh-CN" dirty="0">
                <a:latin typeface="Arial" panose="020B0604020202020204" pitchFamily="34" charset="0"/>
                <a:cs typeface="Arial" panose="020B0604020202020204" pitchFamily="34" charset="0"/>
              </a:rPr>
              <a:t>His courses include various make-up classes and a number of </a:t>
            </a:r>
            <a:r>
              <a:rPr lang="en-US" altLang="zh-CN" dirty="0" smtClean="0">
                <a:latin typeface="Arial" panose="020B0604020202020204" pitchFamily="34" charset="0"/>
                <a:cs typeface="Arial" panose="020B0604020202020204" pitchFamily="34" charset="0"/>
              </a:rPr>
              <a:t>lectures </a:t>
            </a:r>
          </a:p>
          <a:p>
            <a:pPr marL="609600" indent="-609600">
              <a:buNone/>
              <a:defRPr/>
            </a:pPr>
            <a:r>
              <a:rPr lang="en-US" altLang="zh-CN" dirty="0" smtClean="0">
                <a:latin typeface="Arial" panose="020B0604020202020204" pitchFamily="34" charset="0"/>
                <a:cs typeface="Arial" panose="020B0604020202020204" pitchFamily="34" charset="0"/>
              </a:rPr>
              <a:t>for </a:t>
            </a:r>
            <a:r>
              <a:rPr lang="en-US" altLang="zh-CN" u="sng" dirty="0" smtClean="0">
                <a:latin typeface="Arial" panose="020B0604020202020204" pitchFamily="34" charset="0"/>
                <a:cs typeface="Arial" panose="020B0604020202020204" pitchFamily="34" charset="0"/>
              </a:rPr>
              <a:t>future.</a:t>
            </a:r>
          </a:p>
          <a:p>
            <a:pPr marL="609600" indent="-609600">
              <a:buNone/>
              <a:defRPr/>
            </a:pPr>
            <a:endParaRPr lang="en-US" altLang="zh-CN" dirty="0" smtClean="0"/>
          </a:p>
          <a:p>
            <a:pPr marL="609600" indent="-609600">
              <a:buFont typeface="Wingdings" pitchFamily="2" charset="2"/>
              <a:buNone/>
              <a:defRPr/>
            </a:pPr>
            <a:r>
              <a:rPr lang="en-US" altLang="zh-CN" dirty="0" smtClean="0"/>
              <a:t>2</a:t>
            </a:r>
            <a:r>
              <a:rPr lang="zh-CN" altLang="en-US" dirty="0" smtClean="0"/>
              <a:t>）夸张：利用信息呈现跨度大的事实，过度推断</a:t>
            </a:r>
            <a:r>
              <a:rPr lang="en-US" altLang="zh-CN" dirty="0" smtClean="0"/>
              <a:t>,</a:t>
            </a:r>
            <a:r>
              <a:rPr lang="zh-CN" altLang="en-US" dirty="0" smtClean="0"/>
              <a:t>成功诱导。</a:t>
            </a:r>
            <a:endParaRPr lang="en-US" altLang="zh-CN" dirty="0" smtClean="0"/>
          </a:p>
          <a:p>
            <a:pPr marL="609600" indent="-609600">
              <a:buFont typeface="Wingdings" pitchFamily="2" charset="2"/>
              <a:buNone/>
              <a:defRPr/>
            </a:pPr>
            <a:r>
              <a:rPr lang="en-US" altLang="zh-CN" dirty="0" smtClean="0"/>
              <a:t>      </a:t>
            </a:r>
            <a:r>
              <a:rPr lang="zh-CN" altLang="en-US" dirty="0" smtClean="0"/>
              <a:t>通过夸大程度</a:t>
            </a:r>
            <a:r>
              <a:rPr lang="en-US" altLang="zh-CN" dirty="0" smtClean="0"/>
              <a:t>may—must/can</a:t>
            </a:r>
            <a:r>
              <a:rPr lang="zh-CN" altLang="en-US" dirty="0" smtClean="0"/>
              <a:t> </a:t>
            </a:r>
            <a:endParaRPr lang="en-US" altLang="zh-CN" dirty="0" smtClean="0"/>
          </a:p>
          <a:p>
            <a:pPr marL="609600" indent="-609600">
              <a:buFont typeface="Wingdings" pitchFamily="2" charset="2"/>
              <a:buNone/>
              <a:defRPr/>
            </a:pPr>
            <a:r>
              <a:rPr lang="en-US" altLang="zh-CN" dirty="0" smtClean="0"/>
              <a:t>      </a:t>
            </a:r>
            <a:r>
              <a:rPr lang="zh-CN" altLang="en-US" dirty="0" smtClean="0"/>
              <a:t>（</a:t>
            </a:r>
            <a:r>
              <a:rPr lang="en-US" altLang="zh-CN" dirty="0" smtClean="0"/>
              <a:t>all, nothing, only, nobody</a:t>
            </a:r>
            <a:r>
              <a:rPr lang="zh-CN" altLang="en-US" dirty="0" smtClean="0"/>
              <a:t>）</a:t>
            </a:r>
          </a:p>
          <a:p>
            <a:pPr marL="609600" indent="-609600">
              <a:buFont typeface="Wingdings" pitchFamily="2" charset="2"/>
              <a:buNone/>
              <a:defRPr/>
            </a:pPr>
            <a:r>
              <a:rPr lang="en-US" altLang="zh-CN" dirty="0" smtClean="0"/>
              <a:t>3</a:t>
            </a:r>
            <a:r>
              <a:rPr lang="zh-CN" altLang="en-US" dirty="0" smtClean="0"/>
              <a:t>）通过改变</a:t>
            </a:r>
            <a:r>
              <a:rPr lang="zh-CN" altLang="en-US" dirty="0" smtClean="0">
                <a:solidFill>
                  <a:srgbClr val="FF0000"/>
                </a:solidFill>
              </a:rPr>
              <a:t>定语或状语</a:t>
            </a:r>
            <a:r>
              <a:rPr lang="zh-CN" altLang="en-US" dirty="0" smtClean="0"/>
              <a:t>改变定义。</a:t>
            </a:r>
          </a:p>
          <a:p>
            <a:pPr>
              <a:buFont typeface="Wingdings" pitchFamily="2" charset="2"/>
              <a:buNone/>
              <a:defRPr/>
            </a:pPr>
            <a:endParaRPr lang="zh-CN" altLang="en-US" dirty="0"/>
          </a:p>
        </p:txBody>
      </p:sp>
      <p:sp>
        <p:nvSpPr>
          <p:cNvPr id="2" name="TextBox 1"/>
          <p:cNvSpPr txBox="1"/>
          <p:nvPr/>
        </p:nvSpPr>
        <p:spPr>
          <a:xfrm>
            <a:off x="767408" y="3474586"/>
            <a:ext cx="9937104" cy="523220"/>
          </a:xfrm>
          <a:prstGeom prst="rect">
            <a:avLst/>
          </a:prstGeom>
          <a:solidFill>
            <a:schemeClr val="accent2">
              <a:lumMod val="20000"/>
              <a:lumOff val="80000"/>
            </a:schemeClr>
          </a:solidFill>
        </p:spPr>
        <p:txBody>
          <a:bodyPr wrap="square" rtlCol="0">
            <a:spAutoFit/>
          </a:bodyPr>
          <a:lstStyle/>
          <a:p>
            <a:endParaRPr lang="zh-CN" altLang="en-US" sz="2800" dirty="0"/>
          </a:p>
        </p:txBody>
      </p:sp>
      <p:sp>
        <p:nvSpPr>
          <p:cNvPr id="4" name="矩形 3"/>
          <p:cNvSpPr/>
          <p:nvPr/>
        </p:nvSpPr>
        <p:spPr>
          <a:xfrm>
            <a:off x="779657" y="3413031"/>
            <a:ext cx="5891165" cy="584775"/>
          </a:xfrm>
          <a:prstGeom prst="rect">
            <a:avLst/>
          </a:prstGeom>
        </p:spPr>
        <p:txBody>
          <a:bodyPr wrap="none">
            <a:spAutoFit/>
          </a:bodyPr>
          <a:lstStyle/>
          <a:p>
            <a:pPr>
              <a:defRPr/>
            </a:pPr>
            <a:r>
              <a:rPr lang="en-US" altLang="zh-CN" sz="3200" dirty="0"/>
              <a:t>He specializes in training teachers.</a:t>
            </a:r>
          </a:p>
        </p:txBody>
      </p:sp>
    </p:spTree>
    <p:extLst>
      <p:ext uri="{BB962C8B-B14F-4D97-AF65-F5344CB8AC3E}">
        <p14:creationId xmlns:p14="http://schemas.microsoft.com/office/powerpoint/2010/main" val="62741575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smtClean="0"/>
              <a:t>   利用信息差成功误导</a:t>
            </a:r>
          </a:p>
        </p:txBody>
      </p:sp>
      <p:sp>
        <p:nvSpPr>
          <p:cNvPr id="3" name="内容占位符 2"/>
          <p:cNvSpPr>
            <a:spLocks noGrp="1"/>
          </p:cNvSpPr>
          <p:nvPr>
            <p:ph idx="1"/>
          </p:nvPr>
        </p:nvSpPr>
        <p:spPr>
          <a:ln>
            <a:solidFill>
              <a:schemeClr val="accent2">
                <a:lumMod val="50000"/>
              </a:schemeClr>
            </a:solidFill>
          </a:ln>
        </p:spPr>
        <p:txBody>
          <a:bodyPr>
            <a:normAutofit fontScale="92500"/>
          </a:bodyPr>
          <a:lstStyle/>
          <a:p>
            <a:pPr>
              <a:buFont typeface="Wingdings" pitchFamily="2" charset="2"/>
              <a:buNone/>
              <a:defRPr/>
            </a:pPr>
            <a:r>
              <a:rPr lang="en-US" altLang="zh-CN" sz="2800" dirty="0" smtClean="0"/>
              <a:t>64. 	</a:t>
            </a:r>
            <a:r>
              <a:rPr lang="en-US" altLang="zh-CN" sz="2800" b="1" dirty="0" smtClean="0"/>
              <a:t>We can learn from the passage that people under pressure tend to ______.</a:t>
            </a:r>
            <a:endParaRPr lang="zh-CN" altLang="zh-CN" sz="2800" dirty="0" smtClean="0"/>
          </a:p>
          <a:p>
            <a:pPr>
              <a:buFont typeface="Wingdings" pitchFamily="2" charset="2"/>
              <a:buNone/>
              <a:defRPr/>
            </a:pPr>
            <a:r>
              <a:rPr lang="en-US" altLang="zh-CN" sz="2800" dirty="0" smtClean="0"/>
              <a:t>   A. keep rewards better in their memory</a:t>
            </a:r>
            <a:endParaRPr lang="zh-CN" altLang="zh-CN" sz="2800" dirty="0" smtClean="0"/>
          </a:p>
          <a:p>
            <a:pPr>
              <a:buFont typeface="Wingdings" pitchFamily="2" charset="2"/>
              <a:buNone/>
              <a:defRPr/>
            </a:pPr>
            <a:r>
              <a:rPr lang="en-US" altLang="zh-CN" sz="2800" dirty="0" smtClean="0"/>
              <a:t>   B. recall consequences more effortlessly</a:t>
            </a:r>
            <a:endParaRPr lang="zh-CN" altLang="zh-CN" sz="2800" dirty="0" smtClean="0"/>
          </a:p>
          <a:p>
            <a:pPr>
              <a:buFont typeface="Wingdings" pitchFamily="2" charset="2"/>
              <a:buNone/>
              <a:defRPr/>
            </a:pPr>
            <a:r>
              <a:rPr lang="en-US" altLang="zh-CN" sz="2800" dirty="0" smtClean="0"/>
              <a:t>   C. make risky decisions more frequently</a:t>
            </a:r>
            <a:endParaRPr lang="zh-CN" altLang="zh-CN" sz="2800" dirty="0" smtClean="0"/>
          </a:p>
          <a:p>
            <a:pPr>
              <a:buFont typeface="Wingdings" pitchFamily="2" charset="2"/>
              <a:buNone/>
              <a:defRPr/>
            </a:pPr>
            <a:r>
              <a:rPr lang="en-US" altLang="zh-CN" sz="2800" dirty="0" smtClean="0"/>
              <a:t>   D. learn a subject more effectively</a:t>
            </a:r>
          </a:p>
          <a:p>
            <a:pPr>
              <a:buFont typeface="Wingdings" pitchFamily="2" charset="2"/>
              <a:buNone/>
              <a:defRPr/>
            </a:pPr>
            <a:r>
              <a:rPr lang="en-US" altLang="zh-CN" sz="2800" dirty="0" smtClean="0">
                <a:solidFill>
                  <a:srgbClr val="002060"/>
                </a:solidFill>
              </a:rPr>
              <a:t>But the findings further suggest that </a:t>
            </a:r>
            <a:r>
              <a:rPr lang="en-US" altLang="zh-CN" sz="2800" dirty="0" smtClean="0">
                <a:solidFill>
                  <a:srgbClr val="C00000"/>
                </a:solidFill>
              </a:rPr>
              <a:t>stress</a:t>
            </a:r>
            <a:r>
              <a:rPr lang="en-US" altLang="zh-CN" sz="2800" dirty="0" smtClean="0">
                <a:solidFill>
                  <a:srgbClr val="002060"/>
                </a:solidFill>
              </a:rPr>
              <a:t> may bring about a double effect. Not only are </a:t>
            </a:r>
            <a:r>
              <a:rPr lang="en-US" altLang="zh-CN" sz="2800" dirty="0" smtClean="0">
                <a:solidFill>
                  <a:srgbClr val="C00000"/>
                </a:solidFill>
              </a:rPr>
              <a:t>rewarding experiences remembered better</a:t>
            </a:r>
            <a:r>
              <a:rPr lang="en-US" altLang="zh-CN" sz="2800" dirty="0" smtClean="0">
                <a:solidFill>
                  <a:srgbClr val="002060"/>
                </a:solidFill>
              </a:rPr>
              <a:t>, but </a:t>
            </a:r>
            <a:r>
              <a:rPr lang="en-US" altLang="zh-CN" sz="2800" dirty="0" smtClean="0">
                <a:solidFill>
                  <a:srgbClr val="C00000"/>
                </a:solidFill>
              </a:rPr>
              <a:t>negative </a:t>
            </a:r>
            <a:r>
              <a:rPr lang="en-US" altLang="zh-CN" sz="2800" dirty="0" smtClean="0">
                <a:solidFill>
                  <a:srgbClr val="002060"/>
                </a:solidFill>
              </a:rPr>
              <a:t>consequences are also easily recalled.</a:t>
            </a:r>
            <a:endParaRPr lang="zh-CN" altLang="zh-CN" sz="2800" dirty="0" smtClean="0">
              <a:solidFill>
                <a:srgbClr val="002060"/>
              </a:solidFill>
            </a:endParaRPr>
          </a:p>
          <a:p>
            <a:pPr>
              <a:buFont typeface="Wingdings" pitchFamily="2" charset="2"/>
              <a:buNone/>
              <a:defRPr/>
            </a:pPr>
            <a:endParaRPr lang="zh-CN" altLang="zh-CN" dirty="0" smtClean="0"/>
          </a:p>
          <a:p>
            <a:pPr>
              <a:buFont typeface="Wingdings" pitchFamily="2" charset="2"/>
              <a:buNone/>
              <a:defRPr/>
            </a:pPr>
            <a:endParaRPr lang="zh-CN" altLang="en-US" dirty="0"/>
          </a:p>
        </p:txBody>
      </p:sp>
    </p:spTree>
    <p:extLst>
      <p:ext uri="{BB962C8B-B14F-4D97-AF65-F5344CB8AC3E}">
        <p14:creationId xmlns:p14="http://schemas.microsoft.com/office/powerpoint/2010/main" val="429191517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dirty="0"/>
              <a:t>A new review based on a research shows that acute stress affects the way the brain considers the advantages and disadvantages, causing it to focus on pleasure and ignore the possible negative (</a:t>
            </a:r>
            <a:r>
              <a:rPr lang="zh-CN" altLang="zh-CN" dirty="0"/>
              <a:t>负面的</a:t>
            </a:r>
            <a:r>
              <a:rPr lang="en-US" altLang="zh-CN" dirty="0"/>
              <a:t>) consequences of a decision.</a:t>
            </a:r>
            <a:endParaRPr lang="zh-CN" altLang="zh-CN" dirty="0"/>
          </a:p>
          <a:p>
            <a:pPr>
              <a:buNone/>
            </a:pPr>
            <a:endParaRPr lang="zh-CN" altLang="en-US" dirty="0"/>
          </a:p>
        </p:txBody>
      </p:sp>
    </p:spTree>
    <p:extLst>
      <p:ext uri="{BB962C8B-B14F-4D97-AF65-F5344CB8AC3E}">
        <p14:creationId xmlns:p14="http://schemas.microsoft.com/office/powerpoint/2010/main" val="397207577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都是状语惹的祸</a:t>
            </a:r>
            <a:endParaRPr lang="zh-CN" altLang="en-US" dirty="0"/>
          </a:p>
        </p:txBody>
      </p:sp>
      <p:sp>
        <p:nvSpPr>
          <p:cNvPr id="3" name="内容占位符 2"/>
          <p:cNvSpPr>
            <a:spLocks noGrp="1"/>
          </p:cNvSpPr>
          <p:nvPr>
            <p:ph idx="1"/>
          </p:nvPr>
        </p:nvSpPr>
        <p:spPr/>
        <p:txBody>
          <a:bodyPr/>
          <a:lstStyle/>
          <a:p>
            <a:pPr>
              <a:buNone/>
            </a:pPr>
            <a:r>
              <a:rPr lang="en-US" altLang="zh-CN" dirty="0"/>
              <a:t>I began to grow up that winter night when my parents and I were returning from my </a:t>
            </a:r>
            <a:r>
              <a:rPr lang="en-US" altLang="zh-CN" dirty="0" smtClean="0"/>
              <a:t>aunt’s </a:t>
            </a:r>
            <a:r>
              <a:rPr lang="en-US" altLang="zh-CN" dirty="0"/>
              <a:t>house, and my mother said that we might soon be leaving for America. We were on the bus then. I was crying, and some </a:t>
            </a:r>
            <a:r>
              <a:rPr lang="en-US" altLang="zh-CN" dirty="0" smtClean="0"/>
              <a:t>people</a:t>
            </a:r>
            <a:r>
              <a:rPr lang="zh-CN" altLang="en-US" dirty="0" smtClean="0"/>
              <a:t> </a:t>
            </a:r>
            <a:r>
              <a:rPr lang="en-US" altLang="zh-CN" dirty="0" smtClean="0"/>
              <a:t>on </a:t>
            </a:r>
            <a:r>
              <a:rPr lang="en-US" altLang="zh-CN" dirty="0"/>
              <a:t>the bus were turning around to look at me. I remember that I could not bear the thought of never hearing again the radio program for school children to which I listened every morning. </a:t>
            </a:r>
            <a:endParaRPr lang="zh-CN" altLang="en-US" dirty="0"/>
          </a:p>
        </p:txBody>
      </p:sp>
    </p:spTree>
    <p:extLst>
      <p:ext uri="{BB962C8B-B14F-4D97-AF65-F5344CB8AC3E}">
        <p14:creationId xmlns:p14="http://schemas.microsoft.com/office/powerpoint/2010/main" val="54272653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dirty="0"/>
              <a:t>I do not remember myself crying for this reason again. In fact, I think I </a:t>
            </a:r>
            <a:r>
              <a:rPr lang="en-US" altLang="zh-CN" u="sng" dirty="0"/>
              <a:t>cried very little </a:t>
            </a:r>
            <a:r>
              <a:rPr lang="en-US" altLang="zh-CN" dirty="0"/>
              <a:t>when I was saying goodbye to my friends and relatives. When we were leaving I thought about all the places I was going to see—the strange and magical places I had known only from books and pictures. The country I was leaving never to come back was hardly in my head then. </a:t>
            </a:r>
            <a:endParaRPr lang="en-US" altLang="zh-CN" dirty="0" smtClean="0"/>
          </a:p>
          <a:p>
            <a:pPr>
              <a:buNone/>
            </a:pPr>
            <a:r>
              <a:rPr lang="en-US" altLang="zh-CN" dirty="0"/>
              <a:t>57. Upon leaving for America the author felt </a:t>
            </a:r>
            <a:r>
              <a:rPr lang="en-US" altLang="zh-CN" dirty="0" smtClean="0"/>
              <a:t>_____________ .  </a:t>
            </a:r>
            <a:r>
              <a:rPr lang="zh-CN" altLang="en-US" dirty="0" smtClean="0"/>
              <a:t>（</a:t>
            </a:r>
            <a:r>
              <a:rPr lang="en-US" altLang="zh-CN" dirty="0" smtClean="0"/>
              <a:t>38%</a:t>
            </a:r>
            <a:r>
              <a:rPr lang="zh-CN" altLang="en-US" dirty="0" smtClean="0"/>
              <a:t>）</a:t>
            </a:r>
            <a:endParaRPr lang="en-US" altLang="zh-CN" dirty="0"/>
          </a:p>
          <a:p>
            <a:pPr>
              <a:buNone/>
            </a:pPr>
            <a:r>
              <a:rPr lang="en-US" altLang="zh-CN" dirty="0"/>
              <a:t> A. confused            B. excited </a:t>
            </a:r>
            <a:r>
              <a:rPr lang="en-US" altLang="zh-CN" dirty="0" smtClean="0"/>
              <a:t>           C</a:t>
            </a:r>
            <a:r>
              <a:rPr lang="en-US" altLang="zh-CN" dirty="0"/>
              <a:t>. worried          D. amazed </a:t>
            </a:r>
          </a:p>
          <a:p>
            <a:pPr>
              <a:buNone/>
            </a:pPr>
            <a:endParaRPr lang="zh-CN" altLang="en-US" dirty="0"/>
          </a:p>
        </p:txBody>
      </p:sp>
    </p:spTree>
    <p:extLst>
      <p:ext uri="{BB962C8B-B14F-4D97-AF65-F5344CB8AC3E}">
        <p14:creationId xmlns:p14="http://schemas.microsoft.com/office/powerpoint/2010/main" val="391893664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en-US" altLang="zh-CN" smtClean="0"/>
              <a:t>   </a:t>
            </a:r>
            <a:endParaRPr lang="zh-CN" altLang="en-US" smtClean="0"/>
          </a:p>
        </p:txBody>
      </p:sp>
      <p:sp>
        <p:nvSpPr>
          <p:cNvPr id="37891" name="内容占位符 2"/>
          <p:cNvSpPr>
            <a:spLocks noGrp="1"/>
          </p:cNvSpPr>
          <p:nvPr>
            <p:ph idx="1"/>
          </p:nvPr>
        </p:nvSpPr>
        <p:spPr/>
        <p:txBody>
          <a:bodyPr/>
          <a:lstStyle/>
          <a:p>
            <a:pPr>
              <a:buFont typeface="Wingdings" pitchFamily="2" charset="2"/>
              <a:buNone/>
            </a:pPr>
            <a:r>
              <a:rPr lang="zh-CN" altLang="en-US" dirty="0" smtClean="0"/>
              <a:t>利用可能发生的错误</a:t>
            </a:r>
            <a:r>
              <a:rPr lang="en-US" altLang="zh-CN" dirty="0" smtClean="0"/>
              <a:t>—</a:t>
            </a:r>
            <a:r>
              <a:rPr lang="zh-CN" altLang="en-US" dirty="0" smtClean="0"/>
              <a:t>信息定位错误。</a:t>
            </a:r>
            <a:endParaRPr lang="en-US" altLang="zh-CN" dirty="0" smtClean="0"/>
          </a:p>
          <a:p>
            <a:pPr>
              <a:buFont typeface="Wingdings" pitchFamily="2" charset="2"/>
              <a:buNone/>
            </a:pPr>
            <a:r>
              <a:rPr lang="en-US" altLang="zh-CN" dirty="0" smtClean="0"/>
              <a:t>65. 	</a:t>
            </a:r>
            <a:r>
              <a:rPr lang="en-US" altLang="zh-CN" b="1" dirty="0" smtClean="0"/>
              <a:t>According to the research, stress affects people most probably in their ______.</a:t>
            </a:r>
            <a:r>
              <a:rPr lang="zh-CN" altLang="en-US" b="1" dirty="0" smtClean="0"/>
              <a:t>（</a:t>
            </a:r>
            <a:r>
              <a:rPr lang="en-US" altLang="zh-CN" b="1" dirty="0" smtClean="0"/>
              <a:t>57%</a:t>
            </a:r>
            <a:r>
              <a:rPr lang="zh-CN" altLang="en-US" b="1" dirty="0" smtClean="0"/>
              <a:t>）（障眼法？字词理解？）</a:t>
            </a:r>
            <a:endParaRPr lang="zh-CN" altLang="zh-CN" dirty="0" smtClean="0"/>
          </a:p>
          <a:p>
            <a:pPr>
              <a:buFont typeface="Wingdings" pitchFamily="2" charset="2"/>
              <a:buNone/>
            </a:pPr>
            <a:r>
              <a:rPr lang="en-US" altLang="zh-CN" dirty="0" smtClean="0"/>
              <a:t>  A. ways of making choices			</a:t>
            </a:r>
          </a:p>
          <a:p>
            <a:pPr>
              <a:buFont typeface="Wingdings" pitchFamily="2" charset="2"/>
              <a:buNone/>
            </a:pPr>
            <a:r>
              <a:rPr lang="en-US" altLang="zh-CN" dirty="0" smtClean="0"/>
              <a:t>  B. preference for pleasure</a:t>
            </a:r>
            <a:endParaRPr lang="zh-CN" altLang="zh-CN" dirty="0" smtClean="0"/>
          </a:p>
          <a:p>
            <a:pPr>
              <a:buFont typeface="Wingdings" pitchFamily="2" charset="2"/>
              <a:buNone/>
            </a:pPr>
            <a:r>
              <a:rPr lang="en-US" altLang="zh-CN" dirty="0" smtClean="0"/>
              <a:t>  C. tolerance of punishments			</a:t>
            </a:r>
          </a:p>
          <a:p>
            <a:pPr>
              <a:buFont typeface="Wingdings" pitchFamily="2" charset="2"/>
              <a:buNone/>
            </a:pPr>
            <a:r>
              <a:rPr lang="en-US" altLang="zh-CN" dirty="0" smtClean="0"/>
              <a:t>  D. responses to suggestions</a:t>
            </a:r>
            <a:endParaRPr lang="zh-CN" altLang="zh-CN" dirty="0" smtClean="0"/>
          </a:p>
          <a:p>
            <a:pPr>
              <a:buFont typeface="Wingdings" pitchFamily="2" charset="2"/>
              <a:buNone/>
            </a:pPr>
            <a:endParaRPr lang="zh-CN" altLang="en-US" dirty="0" smtClean="0"/>
          </a:p>
        </p:txBody>
      </p:sp>
      <p:sp>
        <p:nvSpPr>
          <p:cNvPr id="4" name="标题 1"/>
          <p:cNvSpPr txBox="1">
            <a:spLocks/>
          </p:cNvSpPr>
          <p:nvPr/>
        </p:nvSpPr>
        <p:spPr bwMode="auto">
          <a:xfrm>
            <a:off x="442384" y="196851"/>
            <a:ext cx="10972800" cy="981075"/>
          </a:xfrm>
          <a:prstGeom prst="rect">
            <a:avLst/>
          </a:prstGeom>
          <a:noFill/>
          <a:ln w="9525">
            <a:noFill/>
            <a:miter lim="800000"/>
            <a:headEnd/>
            <a:tailEnd/>
          </a:ln>
        </p:spPr>
        <p:txBody>
          <a:bodyPr anchor="ctr"/>
          <a:lstStyle/>
          <a:p>
            <a:pPr eaLnBrk="0" hangingPunct="0">
              <a:defRPr/>
            </a:pPr>
            <a:r>
              <a:rPr lang="zh-CN" altLang="en-US" sz="4000" b="1" kern="0">
                <a:solidFill>
                  <a:schemeClr val="bg1"/>
                </a:solidFill>
                <a:latin typeface="+mj-lt"/>
                <a:ea typeface="+mj-ea"/>
                <a:cs typeface="+mj-cs"/>
              </a:rPr>
              <a:t>命题的玄机大揭秘（</a:t>
            </a:r>
            <a:r>
              <a:rPr lang="en-US" altLang="zh-CN" sz="4000" b="1" kern="0">
                <a:solidFill>
                  <a:schemeClr val="bg1"/>
                </a:solidFill>
                <a:latin typeface="+mj-lt"/>
                <a:ea typeface="+mj-ea"/>
                <a:cs typeface="+mj-cs"/>
              </a:rPr>
              <a:t>3</a:t>
            </a:r>
            <a:r>
              <a:rPr lang="zh-CN" altLang="en-US" sz="4000" b="1" kern="0">
                <a:solidFill>
                  <a:schemeClr val="bg1"/>
                </a:solidFill>
                <a:latin typeface="+mj-lt"/>
                <a:ea typeface="+mj-ea"/>
                <a:cs typeface="+mj-cs"/>
              </a:rPr>
              <a:t>）</a:t>
            </a:r>
            <a:endParaRPr lang="zh-CN" altLang="en-US" sz="4000" kern="0" dirty="0">
              <a:solidFill>
                <a:schemeClr val="bg1"/>
              </a:solidFill>
              <a:latin typeface="+mj-lt"/>
              <a:ea typeface="+mj-ea"/>
              <a:cs typeface="+mj-cs"/>
            </a:endParaRPr>
          </a:p>
        </p:txBody>
      </p:sp>
    </p:spTree>
    <p:extLst>
      <p:ext uri="{BB962C8B-B14F-4D97-AF65-F5344CB8AC3E}">
        <p14:creationId xmlns:p14="http://schemas.microsoft.com/office/powerpoint/2010/main" val="9298350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mplate>
  <TotalTime>6698</TotalTime>
  <Words>11232</Words>
  <Application>Microsoft Office PowerPoint</Application>
  <PresentationFormat>宽屏</PresentationFormat>
  <Paragraphs>1232</Paragraphs>
  <Slides>107</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107</vt:i4>
      </vt:variant>
    </vt:vector>
  </HeadingPairs>
  <TitlesOfParts>
    <vt:vector size="118" baseType="lpstr">
      <vt:lpstr>仿宋</vt:lpstr>
      <vt:lpstr>黑体</vt:lpstr>
      <vt:lpstr>华文楷体</vt:lpstr>
      <vt:lpstr>宋体</vt:lpstr>
      <vt:lpstr>微软雅黑</vt:lpstr>
      <vt:lpstr>Arial</vt:lpstr>
      <vt:lpstr>Calibri</vt:lpstr>
      <vt:lpstr>Calibri Light</vt:lpstr>
      <vt:lpstr>Times New Roman</vt:lpstr>
      <vt:lpstr>Wingdings</vt:lpstr>
      <vt:lpstr>final</vt:lpstr>
      <vt:lpstr>PowerPoint 演示文稿</vt:lpstr>
      <vt:lpstr>目 录</vt:lpstr>
      <vt:lpstr>高考评价体系：基于德智体美劳全面发展</vt:lpstr>
      <vt:lpstr>英语学科命题理念：基于问题情境  考查综合语言运用能力  </vt:lpstr>
      <vt:lpstr>2019全国高考英语试题8套</vt:lpstr>
      <vt:lpstr>【全国卷I】 结构稳定 内容创新</vt:lpstr>
      <vt:lpstr>试题分析</vt:lpstr>
      <vt:lpstr>听力试题常用情景</vt:lpstr>
      <vt:lpstr>【阅读语篇】选材面广 内容丰富</vt:lpstr>
      <vt:lpstr>【命题思路二】选材面广 内容丰富（3）</vt:lpstr>
      <vt:lpstr>选材特点：</vt:lpstr>
      <vt:lpstr>选材特点：选材面广 内容丰富（2）</vt:lpstr>
      <vt:lpstr>阅读材料来源（1）</vt:lpstr>
      <vt:lpstr>阅读材料来源（2）</vt:lpstr>
      <vt:lpstr>选材特点：引领价值观 助力文化品格形成</vt:lpstr>
      <vt:lpstr>选材特点（2）</vt:lpstr>
      <vt:lpstr>选材特点（3）</vt:lpstr>
      <vt:lpstr>考查功能性读写能力（functional literacy）</vt:lpstr>
      <vt:lpstr>试题分析（1）──信息的理解和处理 （听力）</vt:lpstr>
      <vt:lpstr>PowerPoint 演示文稿</vt:lpstr>
      <vt:lpstr>变化点、典型试题及教学启示</vt:lpstr>
      <vt:lpstr>变化点、典型试题及教学启示</vt:lpstr>
      <vt:lpstr>变化点、典型试题及教学启示</vt:lpstr>
      <vt:lpstr>变化点、典型试题及教学启示</vt:lpstr>
      <vt:lpstr>PowerPoint 演示文稿</vt:lpstr>
      <vt:lpstr>基础性、拓展性</vt:lpstr>
      <vt:lpstr>变化点、典型试题及教学启示</vt:lpstr>
      <vt:lpstr>PowerPoint 演示文稿</vt:lpstr>
      <vt:lpstr>变化点、典型试题及教学启示</vt:lpstr>
      <vt:lpstr>PowerPoint 演示文稿</vt:lpstr>
      <vt:lpstr>变化点、典型试题及教学启示</vt:lpstr>
      <vt:lpstr>变化点、典型试题及教学启示</vt:lpstr>
      <vt:lpstr>什么是语篇</vt:lpstr>
      <vt:lpstr>变化点、典型试题及教学启示</vt:lpstr>
      <vt:lpstr>变化点、典型试题及教学启示</vt:lpstr>
      <vt:lpstr>完形填空: 基础性、综合性的代表</vt:lpstr>
      <vt:lpstr>完形填空: 基础性、综合性的代表</vt:lpstr>
      <vt:lpstr>短文填空</vt:lpstr>
      <vt:lpstr>启示</vt:lpstr>
      <vt:lpstr>语法 </vt:lpstr>
      <vt:lpstr>语法 </vt:lpstr>
      <vt:lpstr>语法 </vt:lpstr>
      <vt:lpstr>卷I　第二节  书面表达（满分25分）</vt:lpstr>
      <vt:lpstr>卷II第二节  书面表达（满分25分）</vt:lpstr>
      <vt:lpstr>Possible version</vt:lpstr>
      <vt:lpstr>PowerPoint 演示文稿</vt:lpstr>
      <vt:lpstr>教学启示回顾</vt:lpstr>
      <vt:lpstr>2020年高考复习建议</vt:lpstr>
      <vt:lpstr>【阅读中的文化教育】（1）</vt:lpstr>
      <vt:lpstr>【阅读中的文化教育】（2）</vt:lpstr>
      <vt:lpstr>【阅读中的文化教育】（3）</vt:lpstr>
      <vt:lpstr>【阅读中的文化教育】（4）</vt:lpstr>
      <vt:lpstr>【阅读中的文化教育】（5）</vt:lpstr>
      <vt:lpstr>阅读中的文化教育（6）</vt:lpstr>
      <vt:lpstr>【写作中的文化教育】</vt:lpstr>
      <vt:lpstr>【命题思路四】弘扬中华文明 树立民族自信（1）</vt:lpstr>
      <vt:lpstr>【命题思路四】弘扬中华文明 树立民族自信（2）</vt:lpstr>
      <vt:lpstr>【命题思路五】潜移默化 鼓励创新</vt:lpstr>
      <vt:lpstr>【命题思路六】保持开放 学以致用 （1）</vt:lpstr>
      <vt:lpstr>【命题思路六】保持开放 学以致用（2）</vt:lpstr>
      <vt:lpstr>【命题思路六】保持开放 学以致用（3）</vt:lpstr>
      <vt:lpstr>【命题思路七】重视基础 削枝强干(1)</vt:lpstr>
      <vt:lpstr>【命题思路七】重视基础 削枝强干(2)</vt:lpstr>
      <vt:lpstr>【命题思路七】重视基础 削枝强干(3)</vt:lpstr>
      <vt:lpstr>【命题思路七】重视基础 削枝强干(4)</vt:lpstr>
      <vt:lpstr>              </vt:lpstr>
      <vt:lpstr>              </vt:lpstr>
      <vt:lpstr>              </vt:lpstr>
      <vt:lpstr>              </vt:lpstr>
      <vt:lpstr>              </vt:lpstr>
      <vt:lpstr>              </vt:lpstr>
      <vt:lpstr>【命题思路八】重视技能 侧重阅读（1）</vt:lpstr>
      <vt:lpstr>【命题思路八】倡导语篇 考查语用（1）</vt:lpstr>
      <vt:lpstr>【命题思路八】倡导语篇 考查语用（2）</vt:lpstr>
      <vt:lpstr>【命题思路八】倡导语篇 考查语用（3）</vt:lpstr>
      <vt:lpstr>【命题思路九】能力立意 综合考查 （阅读篇）</vt:lpstr>
      <vt:lpstr>阅读典型题例（1）主旨</vt:lpstr>
      <vt:lpstr>阅读典型题例（2）细节</vt:lpstr>
      <vt:lpstr>阅读典型题例（3）推测词义</vt:lpstr>
      <vt:lpstr>阅读典型题例（3）推理判断</vt:lpstr>
      <vt:lpstr>阅读文本</vt:lpstr>
      <vt:lpstr>阅读典型题例（3）推理判断</vt:lpstr>
      <vt:lpstr>阅读典型题例（4）意图</vt:lpstr>
      <vt:lpstr>阅读典型题例（5）文章结构</vt:lpstr>
      <vt:lpstr>【命题思路九】能力立意 综合考查（写作篇）</vt:lpstr>
      <vt:lpstr>写作典型题例</vt:lpstr>
      <vt:lpstr>评分标准</vt:lpstr>
      <vt:lpstr> （2016卷III） 内容要点：1.表示歉意  2. 说明原因  3. 另约时间 </vt:lpstr>
      <vt:lpstr>阅读理解命题技巧</vt:lpstr>
      <vt:lpstr>    请选出不是水果的一项</vt:lpstr>
      <vt:lpstr>PowerPoint 演示文稿</vt:lpstr>
      <vt:lpstr>PowerPoint 演示文稿</vt:lpstr>
      <vt:lpstr>PowerPoint 演示文稿</vt:lpstr>
      <vt:lpstr>命题的玄机大揭秘（2）</vt:lpstr>
      <vt:lpstr>   利用信息差成功误导</vt:lpstr>
      <vt:lpstr>PowerPoint 演示文稿</vt:lpstr>
      <vt:lpstr>都是状语惹的祸</vt:lpstr>
      <vt:lpstr>PowerPoint 演示文稿</vt:lpstr>
      <vt:lpstr>   </vt:lpstr>
      <vt:lpstr>PowerPoint 演示文稿</vt:lpstr>
      <vt:lpstr>PowerPoint 演示文稿</vt:lpstr>
      <vt:lpstr>PowerPoint 演示文稿</vt:lpstr>
      <vt:lpstr>    标点符号</vt:lpstr>
      <vt:lpstr>PowerPoint 演示文稿</vt:lpstr>
      <vt:lpstr>   读懂、读快</vt:lpstr>
      <vt:lpstr>何为长难句？</vt:lpstr>
      <vt:lpstr>小结</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法治改革背景下的学前教育管理</dc:title>
  <dc:creator>user</dc:creator>
  <cp:lastModifiedBy>USER-</cp:lastModifiedBy>
  <cp:revision>300</cp:revision>
  <dcterms:created xsi:type="dcterms:W3CDTF">2016-04-27T08:07:00Z</dcterms:created>
  <dcterms:modified xsi:type="dcterms:W3CDTF">2019-12-10T16:33:54Z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