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8" r:id="rId4"/>
    <p:sldId id="424" r:id="rId5"/>
    <p:sldId id="426" r:id="rId6"/>
    <p:sldId id="404" r:id="rId7"/>
    <p:sldId id="435" r:id="rId8"/>
    <p:sldId id="311" r:id="rId9"/>
    <p:sldId id="427" r:id="rId10"/>
    <p:sldId id="428" r:id="rId11"/>
    <p:sldId id="343" r:id="rId12"/>
    <p:sldId id="429" r:id="rId13"/>
    <p:sldId id="418" r:id="rId14"/>
    <p:sldId id="430" r:id="rId15"/>
    <p:sldId id="431" r:id="rId16"/>
    <p:sldId id="393" r:id="rId17"/>
    <p:sldId id="433" r:id="rId18"/>
    <p:sldId id="361" r:id="rId19"/>
    <p:sldId id="353" r:id="rId20"/>
    <p:sldId id="434" r:id="rId21"/>
    <p:sldId id="396" r:id="rId22"/>
    <p:sldId id="355" r:id="rId23"/>
    <p:sldId id="309" r:id="rId24"/>
  </p:sldIdLst>
  <p:sldSz cx="12195175" cy="6858000"/>
  <p:notesSz cx="9144000" cy="6858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黑体" pitchFamily="49" charset="-122"/>
      <p:regular r:id="rId31"/>
    </p:embeddedFont>
    <p:embeddedFont>
      <p:font typeface="楷体_GB2312" pitchFamily="49" charset="-122"/>
      <p:regular r:id="rId32"/>
    </p:embeddedFont>
    <p:embeddedFont>
      <p:font typeface="Cambria Math" pitchFamily="18" charset="0"/>
      <p:regular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8057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733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7410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2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8FD2FB"/>
    <a:srgbClr val="FFFF00"/>
    <a:srgbClr val="336600"/>
    <a:srgbClr val="0E8BE0"/>
    <a:srgbClr val="FFFFFF"/>
    <a:srgbClr val="E66036"/>
    <a:srgbClr val="2FAB2F"/>
    <a:srgbClr val="18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3" autoAdjust="0"/>
    <p:restoredTop sz="95167" autoAdjust="0"/>
  </p:normalViewPr>
  <p:slideViewPr>
    <p:cSldViewPr>
      <p:cViewPr varScale="1">
        <p:scale>
          <a:sx n="110" d="100"/>
          <a:sy n="110" d="100"/>
        </p:scale>
        <p:origin x="-924" y="-90"/>
      </p:cViewPr>
      <p:guideLst>
        <p:guide orient="horz" pos="2880"/>
        <p:guide orient="horz" pos="2364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AD4A-C628-470C-85A3-C6E8F82264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9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5100B-049B-4821-B7C7-B2BAD61360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057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733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10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158" y="6117300"/>
            <a:ext cx="1850758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564477" y="1916832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539676" y="3212976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2" y="2060575"/>
            <a:ext cx="7876051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832842" y="836616"/>
            <a:ext cx="4992400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152401"/>
            <a:ext cx="2743914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52401"/>
            <a:ext cx="802849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4102443" y="1462679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1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5"/>
            <a:ext cx="10518338" cy="1500187"/>
          </a:xfrm>
        </p:spPr>
        <p:txBody>
          <a:bodyPr/>
          <a:lstStyle>
            <a:lvl1pPr marL="0" indent="0">
              <a:buNone/>
              <a:defRPr sz="2800" b="1" i="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6" y="365125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538" y="1681163"/>
            <a:ext cx="5159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538" y="2505075"/>
            <a:ext cx="51596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5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506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8468" y="-6350"/>
            <a:ext cx="1223328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8158" y="152402"/>
            <a:ext cx="1060726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436147" y="292102"/>
            <a:ext cx="482726" cy="361951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1856" y="1181741"/>
            <a:ext cx="1097565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"/>
            <a:ext cx="12195175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203224" y="763590"/>
            <a:ext cx="11750637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97" y="6096000"/>
            <a:ext cx="269265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7468251" y="5807084"/>
            <a:ext cx="1437342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8905595" y="5806717"/>
            <a:ext cx="2944264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7871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E:\&#35838;&#20214;\&#25104;&#25165;&#20043;&#36335;\RJA&#25968;&#23398;\D17.T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E:\&#35838;&#20214;\&#25104;&#25165;&#20043;&#36335;\RJA&#25968;&#23398;\D17.T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685319" y="836712"/>
            <a:ext cx="4824536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第一章  集合与函数概念</a:t>
            </a:r>
            <a:endParaRPr lang="en-US" altLang="zh-CN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584425" y="2132856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40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1.3.2  </a:t>
            </a:r>
            <a:r>
              <a:rPr lang="zh-CN" altLang="en-US" sz="4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奇偶性</a:t>
            </a:r>
            <a:endParaRPr lang="en-US" altLang="zh-CN" sz="4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84425" y="3212976"/>
            <a:ext cx="76176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课时  奇偶性的概念</a:t>
            </a:r>
            <a:endParaRPr lang="en-US" altLang="zh-CN" sz="4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题后反思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971" y="119675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注意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971" y="2933052"/>
            <a:ext cx="1103244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2800" b="1" dirty="0" smtClean="0">
                <a:latin typeface="Times New Roman"/>
                <a:ea typeface="宋体"/>
              </a:rPr>
              <a:t>错误的原因在于化简后函数的定义域为</a:t>
            </a:r>
            <a:r>
              <a:rPr lang="en-US" altLang="zh-CN" sz="2800" b="1" dirty="0" smtClean="0">
                <a:latin typeface="Times New Roman"/>
                <a:ea typeface="宋体"/>
              </a:rPr>
              <a:t>R</a:t>
            </a:r>
            <a:r>
              <a:rPr lang="zh-CN" altLang="en-US" sz="2800" b="1" dirty="0" smtClean="0">
                <a:latin typeface="Times New Roman"/>
                <a:ea typeface="宋体"/>
              </a:rPr>
              <a:t>，与原函数不同，因此对于函数来说，求解函数定义域，不可以化简，否则容易出错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54850" y="1124744"/>
                <a:ext cx="11101026" cy="1394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atin typeface="Times New Roman"/>
                    <a:ea typeface="宋体"/>
                  </a:rPr>
                  <a:t> 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              对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第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(5)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小问，不可将函数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化简为：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 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800" b="1" i="1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baseline="300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rPr>
                      <m:t>2</m:t>
                    </m:r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，然后认为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)=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，因此函数为偶函数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0" y="1124744"/>
                <a:ext cx="11101026" cy="1394869"/>
              </a:xfrm>
              <a:prstGeom prst="rect">
                <a:avLst/>
              </a:prstGeom>
              <a:blipFill rotWithShape="1">
                <a:blip r:embed="rId2"/>
                <a:stretch>
                  <a:fillRect t="-1316" b="-4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7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题后反思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0962" y="980728"/>
            <a:ext cx="62646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</a:rPr>
              <a:t>规律总结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函数奇偶性的判定方法：</a:t>
            </a:r>
            <a:endParaRPr lang="en-US" altLang="zh-CN" sz="2800" dirty="0" smtClean="0">
              <a:solidFill>
                <a:srgbClr val="000000"/>
              </a:solidFill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995" y="515698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提示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7675" y="4987710"/>
            <a:ext cx="110892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</a:rPr>
              <a:t>           判断函数奇偶性一定要坚持</a:t>
            </a:r>
            <a:r>
              <a:rPr lang="zh-CN" altLang="en-US" sz="2800" dirty="0" smtClean="0">
                <a:solidFill>
                  <a:srgbClr val="0000FF"/>
                </a:solidFill>
                <a:latin typeface="Times New Roman"/>
                <a:ea typeface="宋体"/>
              </a:rPr>
              <a:t>定义域优先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</a:rPr>
              <a:t>原则，如果函数的定义域不关于原点对称，则函数为非奇非偶函数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</a:rPr>
              <a:t>.</a:t>
            </a:r>
            <a:endParaRPr lang="zh-CN" altLang="en-US" sz="2800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68994" y="1658124"/>
                <a:ext cx="11305256" cy="130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00FF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(1)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代数法：</a:t>
                </a:r>
                <a:endParaRPr lang="en-US" altLang="zh-CN" sz="2800" b="1" dirty="0">
                  <a:solidFill>
                    <a:srgbClr val="0000FF"/>
                  </a:solidFill>
                  <a:latin typeface="Times New Roman"/>
                  <a:ea typeface="宋体"/>
                  <a:cs typeface="宋体" panose="02010600030101010101" pitchFamily="2" charset="-122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主要是两点：①判断定义域是否关于原点对称；②判断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与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关系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4" y="1658124"/>
                <a:ext cx="11305256" cy="1303177"/>
              </a:xfrm>
              <a:prstGeom prst="rect">
                <a:avLst/>
              </a:prstGeom>
              <a:blipFill rotWithShape="1">
                <a:blip r:embed="rId2"/>
                <a:stretch>
                  <a:fillRect l="-1078" r="-647" b="-12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68994" y="2981851"/>
            <a:ext cx="11161241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  <a:cs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  <a:cs typeface="宋体" panose="02010600030101010101" pitchFamily="2" charset="-122"/>
              </a:rPr>
              <a:t>图象法：</a:t>
            </a:r>
            <a:endParaRPr lang="en-US" altLang="zh-CN" sz="2800" b="1" dirty="0">
              <a:solidFill>
                <a:srgbClr val="0000FF"/>
              </a:solidFill>
              <a:latin typeface="Times New Roman"/>
              <a:ea typeface="宋体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若函数的图象关于原点对称，则函数为奇函数；若函数图象关于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y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轴对称，则函数为偶函数．此法多用在解选择填空题中．</a:t>
            </a:r>
          </a:p>
        </p:txBody>
      </p:sp>
    </p:spTree>
    <p:extLst>
      <p:ext uri="{BB962C8B-B14F-4D97-AF65-F5344CB8AC3E}">
        <p14:creationId xmlns:p14="http://schemas.microsoft.com/office/powerpoint/2010/main" val="19054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拓展</a:t>
            </a:r>
            <a:r>
              <a:rPr lang="zh-CN" altLang="en-US" sz="3200" dirty="0">
                <a:latin typeface="Times New Roman"/>
                <a:ea typeface="宋体"/>
              </a:rPr>
              <a:t>变式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分段函数奇偶性的判定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70325" y="980728"/>
                <a:ext cx="10059972" cy="1526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变式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 smtClean="0">
                    <a:latin typeface="Times New Roman"/>
                    <a:ea typeface="宋体"/>
                  </a:rPr>
                  <a:t> 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判断函数的奇偶性：</a:t>
                </a:r>
                <a:r>
                  <a:rPr lang="en-US" altLang="zh-CN" sz="2800" b="1" i="1" dirty="0"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800" b="1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latin typeface="Times New Roman"/>
                                      <a:ea typeface="宋体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latin typeface="Times New Roman"/>
                                      <a:ea typeface="宋体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latin typeface="Times New Roman"/>
                                  <a:ea typeface="宋体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baseline="30000" dirty="0">
                                  <a:latin typeface="Times New Roman"/>
                                  <a:ea typeface="宋体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</a:rPr>
                                <m:t>＋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</a:rPr>
                                <m:t>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latin typeface="Times New Roman"/>
                                  <a:ea typeface="宋体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</a:rPr>
                                <m:t>＞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</a:rPr>
                                <m:t>－</m:t>
                              </m:r>
                              <m:f>
                                <m:fPr>
                                  <m:ctrlPr>
                                    <a:rPr lang="en-US" altLang="zh-CN" sz="2800" b="1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latin typeface="Times New Roman"/>
                                      <a:ea typeface="宋体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latin typeface="Times New Roman"/>
                                      <a:ea typeface="宋体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latin typeface="Times New Roman"/>
                                  <a:ea typeface="宋体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baseline="30000" dirty="0">
                                  <a:latin typeface="Times New Roman"/>
                                  <a:ea typeface="宋体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</a:rPr>
                                <m:t>－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</a:rPr>
                                <m:t>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latin typeface="Times New Roman"/>
                                  <a:ea typeface="宋体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</a:rPr>
                                <m:t>＜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latin typeface="Times New Roman"/>
                                  <a:ea typeface="宋体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latin typeface="Times New Roman"/>
                                  <a:ea typeface="宋体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25" y="980728"/>
                <a:ext cx="10059972" cy="1526508"/>
              </a:xfrm>
              <a:prstGeom prst="rect">
                <a:avLst/>
              </a:prstGeom>
              <a:blipFill rotWithShape="1">
                <a:blip r:embed="rId2"/>
                <a:stretch>
                  <a:fillRect l="-1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矩形 99"/>
          <p:cNvSpPr/>
          <p:nvPr/>
        </p:nvSpPr>
        <p:spPr>
          <a:xfrm>
            <a:off x="790143" y="324665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/>
              <p:cNvSpPr/>
              <p:nvPr/>
            </p:nvSpPr>
            <p:spPr>
              <a:xfrm>
                <a:off x="480963" y="3142296"/>
                <a:ext cx="10769015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09600" algn="just">
                  <a:lnSpc>
                    <a:spcPct val="150000"/>
                  </a:lnSpc>
                  <a:spcAft>
                    <a:spcPts val="0"/>
                  </a:spcAft>
                  <a:tabLst>
                    <a:tab pos="4000500" algn="l"/>
                  </a:tabLst>
                </a:pPr>
                <a:r>
                  <a:rPr lang="zh-CN" altLang="en-US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               分段函数需分段研究，考察每一段上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kern="10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</m:oMath>
                </a14:m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en-US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与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en-US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关系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b="1" kern="100" dirty="0">
                    <a:latin typeface="Times New Roman"/>
                    <a:ea typeface="宋体"/>
                  </a:rPr>
                  <a:t> </a:t>
                </a:r>
                <a:endParaRPr lang="zh-CN" altLang="zh-CN" sz="2800" b="1" kern="100" dirty="0">
                  <a:effectLst/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02" name="矩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3" y="3142296"/>
                <a:ext cx="10769015" cy="656846"/>
              </a:xfrm>
              <a:prstGeom prst="rect">
                <a:avLst/>
              </a:prstGeom>
              <a:blipFill rotWithShape="1">
                <a:blip r:embed="rId3"/>
                <a:stretch>
                  <a:fillRect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1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拓展提升：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分段函数奇偶性的判定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68995" y="112474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15463" y="1039888"/>
            <a:ext cx="8790636" cy="62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函数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的定义域为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∞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0)</a:t>
            </a:r>
            <a:r>
              <a:rPr lang="zh-CN" altLang="zh-CN" sz="2800" b="1" kern="100" dirty="0">
                <a:latin typeface="Times New Roman"/>
                <a:ea typeface="宋体"/>
                <a:cs typeface="宋体" panose="02010600030101010101" pitchFamily="2" charset="-122"/>
              </a:rPr>
              <a:t>∪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(0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，＋</a:t>
            </a:r>
            <a:r>
              <a:rPr lang="en-US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∞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，关于原点对称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zh-CN" sz="2800" b="1" kern="100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60418" y="4367583"/>
                <a:ext cx="9726740" cy="1526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综上可知，函数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800" b="1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solidFill>
                                        <a:srgbClr val="000000"/>
                                      </a:solidFill>
                                      <a:latin typeface="Times New Roman"/>
                                      <a:ea typeface="宋体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solidFill>
                                        <a:srgbClr val="000000"/>
                                      </a:solidFill>
                                      <a:latin typeface="Times New Roman"/>
                                      <a:ea typeface="宋体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baseline="30000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＋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＞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－</m:t>
                              </m:r>
                              <m:f>
                                <m:fPr>
                                  <m:ctrlPr>
                                    <a:rPr lang="en-US" altLang="zh-CN" sz="2800" b="1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solidFill>
                                        <a:srgbClr val="000000"/>
                                      </a:solidFill>
                                      <a:latin typeface="Times New Roman"/>
                                      <a:ea typeface="宋体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solidFill>
                                        <a:srgbClr val="000000"/>
                                      </a:solidFill>
                                      <a:latin typeface="Times New Roman"/>
                                      <a:ea typeface="宋体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baseline="30000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－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＜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zh-CN" altLang="en-US" sz="2800" b="1" dirty="0">
                                  <a:solidFill>
                                    <a:srgbClr val="000000"/>
                                  </a:solidFill>
                                  <a:latin typeface="Times New Roman"/>
                                  <a:ea typeface="宋体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是奇函数．</a:t>
                </a:r>
                <a:endParaRPr lang="zh-CN" altLang="zh-CN" sz="28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8" y="4367583"/>
                <a:ext cx="9726740" cy="1526508"/>
              </a:xfrm>
              <a:prstGeom prst="rect">
                <a:avLst/>
              </a:prstGeom>
              <a:blipFill rotWithShape="1">
                <a:blip r:embed="rId2"/>
                <a:stretch>
                  <a:fillRect l="-1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68995" y="2299359"/>
                <a:ext cx="9856788" cy="206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时，－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en-US" altLang="zh-CN" sz="2800" b="1" kern="100" baseline="300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baseline="300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                                              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baseline="300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1)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	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②</a:t>
                </a:r>
                <a:endParaRPr lang="zh-CN" altLang="zh-CN" sz="2800" b="1" kern="100" dirty="0">
                  <a:solidFill>
                    <a:srgbClr val="000000"/>
                  </a:solidFill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5" y="2299359"/>
                <a:ext cx="9856788" cy="2065117"/>
              </a:xfrm>
              <a:prstGeom prst="rect">
                <a:avLst/>
              </a:prstGeom>
              <a:blipFill rotWithShape="1">
                <a:blip r:embed="rId3"/>
                <a:stretch>
                  <a:fillRect l="-1237"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0418" y="1713813"/>
                <a:ext cx="11097809" cy="77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时，－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en-US" altLang="zh-CN" sz="2800" b="1" kern="100" baseline="300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baseline="300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1)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2800" b="1" kern="100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①</a:t>
                </a:r>
                <a:endParaRPr lang="zh-CN" altLang="zh-CN" sz="2800" b="1" kern="100" dirty="0">
                  <a:solidFill>
                    <a:srgbClr val="000000"/>
                  </a:solidFill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8" y="1713813"/>
                <a:ext cx="11097809" cy="778483"/>
              </a:xfrm>
              <a:prstGeom prst="rect">
                <a:avLst/>
              </a:prstGeom>
              <a:blipFill rotWithShape="1">
                <a:blip r:embed="rId4"/>
                <a:stretch>
                  <a:fillRect l="-1154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8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5177" y="3423708"/>
            <a:ext cx="110148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规律总结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　分段函数的奇偶性应分段说明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与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的关系，只有当对称区间上的对应关系满足同样的关系时，才能判断函数的奇偶性，否则该分段函数既不是奇函数又不是偶函数．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85177" y="813127"/>
                <a:ext cx="11032449" cy="201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09600"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en-US" sz="2800" b="1" dirty="0" smtClean="0">
                    <a:latin typeface="Times New Roman"/>
                    <a:ea typeface="宋体"/>
                  </a:rPr>
                  <a:t>      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由于这里的－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，因此应将－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baseline="30000" dirty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由于这里的－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，因此应将－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baseline="30000" dirty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.</a:t>
                </a:r>
                <a:endParaRPr lang="en-US" altLang="zh-CN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7" y="813127"/>
                <a:ext cx="11032449" cy="2013500"/>
              </a:xfrm>
              <a:prstGeom prst="rect">
                <a:avLst/>
              </a:prstGeom>
              <a:blipFill rotWithShape="1">
                <a:blip r:embed="rId2"/>
                <a:stretch>
                  <a:fillRect l="-1160" r="-1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题后反思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971" y="119675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注意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280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题型二：奇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/>
                <a:ea typeface="宋体"/>
              </a:rPr>
              <a:t>(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偶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/>
                <a:ea typeface="宋体"/>
              </a:rPr>
              <a:t>)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函数的图象的对称性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000" y="1038265"/>
            <a:ext cx="11173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根据题中函数的奇偶性及所给部分图象，作出函数在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y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轴另一侧的图象，并解决问题：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696987" y="4354008"/>
            <a:ext cx="11138148" cy="202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如图①是奇函数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的部分图象，则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4)·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2)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________.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如图②是偶函数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的部分图象，比较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与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(3)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的大小的结果为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________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en-US" b="1" dirty="0" smtClean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12" name="Picture 5" descr="E:\课件\成才之路\RJA数学\D17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9" y="2505282"/>
            <a:ext cx="53911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题型二：奇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/>
                <a:ea typeface="宋体"/>
              </a:rPr>
              <a:t>(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偶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/>
                <a:ea typeface="宋体"/>
              </a:rPr>
              <a:t>)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函数的图象的对称性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pic>
        <p:nvPicPr>
          <p:cNvPr id="12" name="Picture 5" descr="E:\课件\成才之路\RJA数学\D17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95" y="2518708"/>
            <a:ext cx="53911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任意多边形 2"/>
          <p:cNvSpPr/>
          <p:nvPr/>
        </p:nvSpPr>
        <p:spPr>
          <a:xfrm flipH="1" flipV="1">
            <a:off x="1396335" y="3760428"/>
            <a:ext cx="1718084" cy="1124305"/>
          </a:xfrm>
          <a:custGeom>
            <a:avLst/>
            <a:gdLst>
              <a:gd name="connsiteX0" fmla="*/ 0 w 1718084"/>
              <a:gd name="connsiteY0" fmla="*/ 1124305 h 1124305"/>
              <a:gd name="connsiteX1" fmla="*/ 242887 w 1718084"/>
              <a:gd name="connsiteY1" fmla="*/ 721873 h 1124305"/>
              <a:gd name="connsiteX2" fmla="*/ 390525 w 1718084"/>
              <a:gd name="connsiteY2" fmla="*/ 548042 h 1124305"/>
              <a:gd name="connsiteX3" fmla="*/ 507206 w 1718084"/>
              <a:gd name="connsiteY3" fmla="*/ 495655 h 1124305"/>
              <a:gd name="connsiteX4" fmla="*/ 547687 w 1718084"/>
              <a:gd name="connsiteY4" fmla="*/ 493273 h 1124305"/>
              <a:gd name="connsiteX5" fmla="*/ 635794 w 1718084"/>
              <a:gd name="connsiteY5" fmla="*/ 545661 h 1124305"/>
              <a:gd name="connsiteX6" fmla="*/ 759619 w 1718084"/>
              <a:gd name="connsiteY6" fmla="*/ 674248 h 1124305"/>
              <a:gd name="connsiteX7" fmla="*/ 804862 w 1718084"/>
              <a:gd name="connsiteY7" fmla="*/ 752830 h 1124305"/>
              <a:gd name="connsiteX8" fmla="*/ 938212 w 1718084"/>
              <a:gd name="connsiteY8" fmla="*/ 855223 h 1124305"/>
              <a:gd name="connsiteX9" fmla="*/ 1019175 w 1718084"/>
              <a:gd name="connsiteY9" fmla="*/ 895705 h 1124305"/>
              <a:gd name="connsiteX10" fmla="*/ 1092994 w 1718084"/>
              <a:gd name="connsiteY10" fmla="*/ 902848 h 1124305"/>
              <a:gd name="connsiteX11" fmla="*/ 1197769 w 1718084"/>
              <a:gd name="connsiteY11" fmla="*/ 840936 h 1124305"/>
              <a:gd name="connsiteX12" fmla="*/ 1312069 w 1718084"/>
              <a:gd name="connsiteY12" fmla="*/ 707586 h 1124305"/>
              <a:gd name="connsiteX13" fmla="*/ 1416844 w 1718084"/>
              <a:gd name="connsiteY13" fmla="*/ 545661 h 1124305"/>
              <a:gd name="connsiteX14" fmla="*/ 1514475 w 1718084"/>
              <a:gd name="connsiteY14" fmla="*/ 364686 h 1124305"/>
              <a:gd name="connsiteX15" fmla="*/ 1700212 w 1718084"/>
              <a:gd name="connsiteY15" fmla="*/ 31311 h 1124305"/>
              <a:gd name="connsiteX16" fmla="*/ 1700212 w 1718084"/>
              <a:gd name="connsiteY16" fmla="*/ 33692 h 1124305"/>
              <a:gd name="connsiteX0" fmla="*/ 0 w 1718084"/>
              <a:gd name="connsiteY0" fmla="*/ 1124305 h 1124305"/>
              <a:gd name="connsiteX1" fmla="*/ 242887 w 1718084"/>
              <a:gd name="connsiteY1" fmla="*/ 721873 h 1124305"/>
              <a:gd name="connsiteX2" fmla="*/ 390525 w 1718084"/>
              <a:gd name="connsiteY2" fmla="*/ 548042 h 1124305"/>
              <a:gd name="connsiteX3" fmla="*/ 507206 w 1718084"/>
              <a:gd name="connsiteY3" fmla="*/ 495655 h 1124305"/>
              <a:gd name="connsiteX4" fmla="*/ 547687 w 1718084"/>
              <a:gd name="connsiteY4" fmla="*/ 493273 h 1124305"/>
              <a:gd name="connsiteX5" fmla="*/ 635794 w 1718084"/>
              <a:gd name="connsiteY5" fmla="*/ 545661 h 1124305"/>
              <a:gd name="connsiteX6" fmla="*/ 759619 w 1718084"/>
              <a:gd name="connsiteY6" fmla="*/ 674248 h 1124305"/>
              <a:gd name="connsiteX7" fmla="*/ 804862 w 1718084"/>
              <a:gd name="connsiteY7" fmla="*/ 752830 h 1124305"/>
              <a:gd name="connsiteX8" fmla="*/ 938212 w 1718084"/>
              <a:gd name="connsiteY8" fmla="*/ 855223 h 1124305"/>
              <a:gd name="connsiteX9" fmla="*/ 1019175 w 1718084"/>
              <a:gd name="connsiteY9" fmla="*/ 895705 h 1124305"/>
              <a:gd name="connsiteX10" fmla="*/ 1092994 w 1718084"/>
              <a:gd name="connsiteY10" fmla="*/ 902848 h 1124305"/>
              <a:gd name="connsiteX11" fmla="*/ 1197769 w 1718084"/>
              <a:gd name="connsiteY11" fmla="*/ 840936 h 1124305"/>
              <a:gd name="connsiteX12" fmla="*/ 1312069 w 1718084"/>
              <a:gd name="connsiteY12" fmla="*/ 707586 h 1124305"/>
              <a:gd name="connsiteX13" fmla="*/ 1416844 w 1718084"/>
              <a:gd name="connsiteY13" fmla="*/ 545661 h 1124305"/>
              <a:gd name="connsiteX14" fmla="*/ 1514475 w 1718084"/>
              <a:gd name="connsiteY14" fmla="*/ 364686 h 1124305"/>
              <a:gd name="connsiteX15" fmla="*/ 1700212 w 1718084"/>
              <a:gd name="connsiteY15" fmla="*/ 31311 h 1124305"/>
              <a:gd name="connsiteX16" fmla="*/ 1700212 w 1718084"/>
              <a:gd name="connsiteY16" fmla="*/ 33692 h 1124305"/>
              <a:gd name="connsiteX0" fmla="*/ 0 w 1718084"/>
              <a:gd name="connsiteY0" fmla="*/ 1124305 h 1124305"/>
              <a:gd name="connsiteX1" fmla="*/ 242887 w 1718084"/>
              <a:gd name="connsiteY1" fmla="*/ 721873 h 1124305"/>
              <a:gd name="connsiteX2" fmla="*/ 390525 w 1718084"/>
              <a:gd name="connsiteY2" fmla="*/ 548042 h 1124305"/>
              <a:gd name="connsiteX3" fmla="*/ 507206 w 1718084"/>
              <a:gd name="connsiteY3" fmla="*/ 495655 h 1124305"/>
              <a:gd name="connsiteX4" fmla="*/ 547687 w 1718084"/>
              <a:gd name="connsiteY4" fmla="*/ 493273 h 1124305"/>
              <a:gd name="connsiteX5" fmla="*/ 635794 w 1718084"/>
              <a:gd name="connsiteY5" fmla="*/ 545661 h 1124305"/>
              <a:gd name="connsiteX6" fmla="*/ 759619 w 1718084"/>
              <a:gd name="connsiteY6" fmla="*/ 674248 h 1124305"/>
              <a:gd name="connsiteX7" fmla="*/ 812006 w 1718084"/>
              <a:gd name="connsiteY7" fmla="*/ 745686 h 1124305"/>
              <a:gd name="connsiteX8" fmla="*/ 938212 w 1718084"/>
              <a:gd name="connsiteY8" fmla="*/ 855223 h 1124305"/>
              <a:gd name="connsiteX9" fmla="*/ 1019175 w 1718084"/>
              <a:gd name="connsiteY9" fmla="*/ 895705 h 1124305"/>
              <a:gd name="connsiteX10" fmla="*/ 1092994 w 1718084"/>
              <a:gd name="connsiteY10" fmla="*/ 902848 h 1124305"/>
              <a:gd name="connsiteX11" fmla="*/ 1197769 w 1718084"/>
              <a:gd name="connsiteY11" fmla="*/ 840936 h 1124305"/>
              <a:gd name="connsiteX12" fmla="*/ 1312069 w 1718084"/>
              <a:gd name="connsiteY12" fmla="*/ 707586 h 1124305"/>
              <a:gd name="connsiteX13" fmla="*/ 1416844 w 1718084"/>
              <a:gd name="connsiteY13" fmla="*/ 545661 h 1124305"/>
              <a:gd name="connsiteX14" fmla="*/ 1514475 w 1718084"/>
              <a:gd name="connsiteY14" fmla="*/ 364686 h 1124305"/>
              <a:gd name="connsiteX15" fmla="*/ 1700212 w 1718084"/>
              <a:gd name="connsiteY15" fmla="*/ 31311 h 1124305"/>
              <a:gd name="connsiteX16" fmla="*/ 1700212 w 1718084"/>
              <a:gd name="connsiteY16" fmla="*/ 33692 h 1124305"/>
              <a:gd name="connsiteX0" fmla="*/ 0 w 1718084"/>
              <a:gd name="connsiteY0" fmla="*/ 1124305 h 1124305"/>
              <a:gd name="connsiteX1" fmla="*/ 242887 w 1718084"/>
              <a:gd name="connsiteY1" fmla="*/ 721873 h 1124305"/>
              <a:gd name="connsiteX2" fmla="*/ 390525 w 1718084"/>
              <a:gd name="connsiteY2" fmla="*/ 548042 h 1124305"/>
              <a:gd name="connsiteX3" fmla="*/ 507206 w 1718084"/>
              <a:gd name="connsiteY3" fmla="*/ 495655 h 1124305"/>
              <a:gd name="connsiteX4" fmla="*/ 547687 w 1718084"/>
              <a:gd name="connsiteY4" fmla="*/ 493273 h 1124305"/>
              <a:gd name="connsiteX5" fmla="*/ 635794 w 1718084"/>
              <a:gd name="connsiteY5" fmla="*/ 545661 h 1124305"/>
              <a:gd name="connsiteX6" fmla="*/ 759619 w 1718084"/>
              <a:gd name="connsiteY6" fmla="*/ 674248 h 1124305"/>
              <a:gd name="connsiteX7" fmla="*/ 812006 w 1718084"/>
              <a:gd name="connsiteY7" fmla="*/ 745686 h 1124305"/>
              <a:gd name="connsiteX8" fmla="*/ 938212 w 1718084"/>
              <a:gd name="connsiteY8" fmla="*/ 855223 h 1124305"/>
              <a:gd name="connsiteX9" fmla="*/ 1019175 w 1718084"/>
              <a:gd name="connsiteY9" fmla="*/ 895705 h 1124305"/>
              <a:gd name="connsiteX10" fmla="*/ 1092994 w 1718084"/>
              <a:gd name="connsiteY10" fmla="*/ 902848 h 1124305"/>
              <a:gd name="connsiteX11" fmla="*/ 1197769 w 1718084"/>
              <a:gd name="connsiteY11" fmla="*/ 840936 h 1124305"/>
              <a:gd name="connsiteX12" fmla="*/ 1312069 w 1718084"/>
              <a:gd name="connsiteY12" fmla="*/ 707586 h 1124305"/>
              <a:gd name="connsiteX13" fmla="*/ 1416844 w 1718084"/>
              <a:gd name="connsiteY13" fmla="*/ 545661 h 1124305"/>
              <a:gd name="connsiteX14" fmla="*/ 1514475 w 1718084"/>
              <a:gd name="connsiteY14" fmla="*/ 364686 h 1124305"/>
              <a:gd name="connsiteX15" fmla="*/ 1700212 w 1718084"/>
              <a:gd name="connsiteY15" fmla="*/ 31311 h 1124305"/>
              <a:gd name="connsiteX16" fmla="*/ 1700212 w 1718084"/>
              <a:gd name="connsiteY16" fmla="*/ 33692 h 1124305"/>
              <a:gd name="connsiteX0" fmla="*/ 0 w 1718084"/>
              <a:gd name="connsiteY0" fmla="*/ 1124305 h 1124305"/>
              <a:gd name="connsiteX1" fmla="*/ 242887 w 1718084"/>
              <a:gd name="connsiteY1" fmla="*/ 721873 h 1124305"/>
              <a:gd name="connsiteX2" fmla="*/ 390525 w 1718084"/>
              <a:gd name="connsiteY2" fmla="*/ 548042 h 1124305"/>
              <a:gd name="connsiteX3" fmla="*/ 507206 w 1718084"/>
              <a:gd name="connsiteY3" fmla="*/ 495655 h 1124305"/>
              <a:gd name="connsiteX4" fmla="*/ 559593 w 1718084"/>
              <a:gd name="connsiteY4" fmla="*/ 500416 h 1124305"/>
              <a:gd name="connsiteX5" fmla="*/ 635794 w 1718084"/>
              <a:gd name="connsiteY5" fmla="*/ 545661 h 1124305"/>
              <a:gd name="connsiteX6" fmla="*/ 759619 w 1718084"/>
              <a:gd name="connsiteY6" fmla="*/ 674248 h 1124305"/>
              <a:gd name="connsiteX7" fmla="*/ 812006 w 1718084"/>
              <a:gd name="connsiteY7" fmla="*/ 745686 h 1124305"/>
              <a:gd name="connsiteX8" fmla="*/ 938212 w 1718084"/>
              <a:gd name="connsiteY8" fmla="*/ 855223 h 1124305"/>
              <a:gd name="connsiteX9" fmla="*/ 1019175 w 1718084"/>
              <a:gd name="connsiteY9" fmla="*/ 895705 h 1124305"/>
              <a:gd name="connsiteX10" fmla="*/ 1092994 w 1718084"/>
              <a:gd name="connsiteY10" fmla="*/ 902848 h 1124305"/>
              <a:gd name="connsiteX11" fmla="*/ 1197769 w 1718084"/>
              <a:gd name="connsiteY11" fmla="*/ 840936 h 1124305"/>
              <a:gd name="connsiteX12" fmla="*/ 1312069 w 1718084"/>
              <a:gd name="connsiteY12" fmla="*/ 707586 h 1124305"/>
              <a:gd name="connsiteX13" fmla="*/ 1416844 w 1718084"/>
              <a:gd name="connsiteY13" fmla="*/ 545661 h 1124305"/>
              <a:gd name="connsiteX14" fmla="*/ 1514475 w 1718084"/>
              <a:gd name="connsiteY14" fmla="*/ 364686 h 1124305"/>
              <a:gd name="connsiteX15" fmla="*/ 1700212 w 1718084"/>
              <a:gd name="connsiteY15" fmla="*/ 31311 h 1124305"/>
              <a:gd name="connsiteX16" fmla="*/ 1700212 w 1718084"/>
              <a:gd name="connsiteY16" fmla="*/ 33692 h 11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8084" h="1124305">
                <a:moveTo>
                  <a:pt x="0" y="1124305"/>
                </a:moveTo>
                <a:cubicBezTo>
                  <a:pt x="88900" y="971111"/>
                  <a:pt x="177800" y="817917"/>
                  <a:pt x="242887" y="721873"/>
                </a:cubicBezTo>
                <a:cubicBezTo>
                  <a:pt x="307974" y="625829"/>
                  <a:pt x="346472" y="585745"/>
                  <a:pt x="390525" y="548042"/>
                </a:cubicBezTo>
                <a:cubicBezTo>
                  <a:pt x="434578" y="510339"/>
                  <a:pt x="479028" y="503593"/>
                  <a:pt x="507206" y="495655"/>
                </a:cubicBezTo>
                <a:cubicBezTo>
                  <a:pt x="535384" y="487717"/>
                  <a:pt x="538162" y="492082"/>
                  <a:pt x="559593" y="500416"/>
                </a:cubicBezTo>
                <a:cubicBezTo>
                  <a:pt x="581024" y="508750"/>
                  <a:pt x="602456" y="516689"/>
                  <a:pt x="635794" y="545661"/>
                </a:cubicBezTo>
                <a:cubicBezTo>
                  <a:pt x="669132" y="574633"/>
                  <a:pt x="730250" y="640911"/>
                  <a:pt x="759619" y="674248"/>
                </a:cubicBezTo>
                <a:cubicBezTo>
                  <a:pt x="788988" y="707585"/>
                  <a:pt x="784623" y="713143"/>
                  <a:pt x="812006" y="745686"/>
                </a:cubicBezTo>
                <a:cubicBezTo>
                  <a:pt x="839389" y="778229"/>
                  <a:pt x="903684" y="830220"/>
                  <a:pt x="938212" y="855223"/>
                </a:cubicBezTo>
                <a:cubicBezTo>
                  <a:pt x="972740" y="880226"/>
                  <a:pt x="993378" y="887768"/>
                  <a:pt x="1019175" y="895705"/>
                </a:cubicBezTo>
                <a:cubicBezTo>
                  <a:pt x="1044972" y="903642"/>
                  <a:pt x="1063228" y="911976"/>
                  <a:pt x="1092994" y="902848"/>
                </a:cubicBezTo>
                <a:cubicBezTo>
                  <a:pt x="1122760" y="893720"/>
                  <a:pt x="1161257" y="873480"/>
                  <a:pt x="1197769" y="840936"/>
                </a:cubicBezTo>
                <a:cubicBezTo>
                  <a:pt x="1234281" y="808392"/>
                  <a:pt x="1275557" y="756798"/>
                  <a:pt x="1312069" y="707586"/>
                </a:cubicBezTo>
                <a:cubicBezTo>
                  <a:pt x="1348582" y="658373"/>
                  <a:pt x="1383110" y="602811"/>
                  <a:pt x="1416844" y="545661"/>
                </a:cubicBezTo>
                <a:cubicBezTo>
                  <a:pt x="1450578" y="488511"/>
                  <a:pt x="1467247" y="450411"/>
                  <a:pt x="1514475" y="364686"/>
                </a:cubicBezTo>
                <a:cubicBezTo>
                  <a:pt x="1561703" y="278961"/>
                  <a:pt x="1669256" y="86477"/>
                  <a:pt x="1700212" y="31311"/>
                </a:cubicBezTo>
                <a:cubicBezTo>
                  <a:pt x="1731168" y="-23855"/>
                  <a:pt x="1715690" y="4918"/>
                  <a:pt x="1700212" y="33692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txBody>
          <a:bodyPr rtlCol="0" anchor="ctr"/>
          <a:lstStyle/>
          <a:p>
            <a:pPr algn="ctr"/>
            <a:endParaRPr lang="zh-CN" altLang="en-US" dirty="0">
              <a:latin typeface="Times New Roman"/>
              <a:ea typeface="宋体"/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7196161" y="2893192"/>
            <a:ext cx="1709738" cy="464913"/>
          </a:xfrm>
          <a:custGeom>
            <a:avLst/>
            <a:gdLst>
              <a:gd name="connsiteX0" fmla="*/ 0 w 1709738"/>
              <a:gd name="connsiteY0" fmla="*/ 441864 h 466219"/>
              <a:gd name="connsiteX1" fmla="*/ 188119 w 1709738"/>
              <a:gd name="connsiteY1" fmla="*/ 225170 h 466219"/>
              <a:gd name="connsiteX2" fmla="*/ 314325 w 1709738"/>
              <a:gd name="connsiteY2" fmla="*/ 115633 h 466219"/>
              <a:gd name="connsiteX3" fmla="*/ 442913 w 1709738"/>
              <a:gd name="connsiteY3" fmla="*/ 37052 h 466219"/>
              <a:gd name="connsiteX4" fmla="*/ 566738 w 1709738"/>
              <a:gd name="connsiteY4" fmla="*/ 1333 h 466219"/>
              <a:gd name="connsiteX5" fmla="*/ 628650 w 1709738"/>
              <a:gd name="connsiteY5" fmla="*/ 13239 h 466219"/>
              <a:gd name="connsiteX6" fmla="*/ 757238 w 1709738"/>
              <a:gd name="connsiteY6" fmla="*/ 65627 h 466219"/>
              <a:gd name="connsiteX7" fmla="*/ 828675 w 1709738"/>
              <a:gd name="connsiteY7" fmla="*/ 129920 h 466219"/>
              <a:gd name="connsiteX8" fmla="*/ 969169 w 1709738"/>
              <a:gd name="connsiteY8" fmla="*/ 246602 h 466219"/>
              <a:gd name="connsiteX9" fmla="*/ 1097756 w 1709738"/>
              <a:gd name="connsiteY9" fmla="*/ 353758 h 466219"/>
              <a:gd name="connsiteX10" fmla="*/ 1252538 w 1709738"/>
              <a:gd name="connsiteY10" fmla="*/ 444245 h 466219"/>
              <a:gd name="connsiteX11" fmla="*/ 1352550 w 1709738"/>
              <a:gd name="connsiteY11" fmla="*/ 465677 h 466219"/>
              <a:gd name="connsiteX12" fmla="*/ 1466850 w 1709738"/>
              <a:gd name="connsiteY12" fmla="*/ 429958 h 466219"/>
              <a:gd name="connsiteX13" fmla="*/ 1581150 w 1709738"/>
              <a:gd name="connsiteY13" fmla="*/ 351377 h 466219"/>
              <a:gd name="connsiteX14" fmla="*/ 1709738 w 1709738"/>
              <a:gd name="connsiteY14" fmla="*/ 210883 h 466219"/>
              <a:gd name="connsiteX0" fmla="*/ 0 w 1709738"/>
              <a:gd name="connsiteY0" fmla="*/ 441864 h 466219"/>
              <a:gd name="connsiteX1" fmla="*/ 188119 w 1709738"/>
              <a:gd name="connsiteY1" fmla="*/ 225170 h 466219"/>
              <a:gd name="connsiteX2" fmla="*/ 314325 w 1709738"/>
              <a:gd name="connsiteY2" fmla="*/ 115633 h 466219"/>
              <a:gd name="connsiteX3" fmla="*/ 442913 w 1709738"/>
              <a:gd name="connsiteY3" fmla="*/ 37052 h 466219"/>
              <a:gd name="connsiteX4" fmla="*/ 566738 w 1709738"/>
              <a:gd name="connsiteY4" fmla="*/ 1333 h 466219"/>
              <a:gd name="connsiteX5" fmla="*/ 628650 w 1709738"/>
              <a:gd name="connsiteY5" fmla="*/ 13239 h 466219"/>
              <a:gd name="connsiteX6" fmla="*/ 731601 w 1709738"/>
              <a:gd name="connsiteY6" fmla="*/ 65627 h 466219"/>
              <a:gd name="connsiteX7" fmla="*/ 828675 w 1709738"/>
              <a:gd name="connsiteY7" fmla="*/ 129920 h 466219"/>
              <a:gd name="connsiteX8" fmla="*/ 969169 w 1709738"/>
              <a:gd name="connsiteY8" fmla="*/ 246602 h 466219"/>
              <a:gd name="connsiteX9" fmla="*/ 1097756 w 1709738"/>
              <a:gd name="connsiteY9" fmla="*/ 353758 h 466219"/>
              <a:gd name="connsiteX10" fmla="*/ 1252538 w 1709738"/>
              <a:gd name="connsiteY10" fmla="*/ 444245 h 466219"/>
              <a:gd name="connsiteX11" fmla="*/ 1352550 w 1709738"/>
              <a:gd name="connsiteY11" fmla="*/ 465677 h 466219"/>
              <a:gd name="connsiteX12" fmla="*/ 1466850 w 1709738"/>
              <a:gd name="connsiteY12" fmla="*/ 429958 h 466219"/>
              <a:gd name="connsiteX13" fmla="*/ 1581150 w 1709738"/>
              <a:gd name="connsiteY13" fmla="*/ 351377 h 466219"/>
              <a:gd name="connsiteX14" fmla="*/ 1709738 w 1709738"/>
              <a:gd name="connsiteY14" fmla="*/ 210883 h 466219"/>
              <a:gd name="connsiteX0" fmla="*/ 0 w 1709738"/>
              <a:gd name="connsiteY0" fmla="*/ 440868 h 465223"/>
              <a:gd name="connsiteX1" fmla="*/ 188119 w 1709738"/>
              <a:gd name="connsiteY1" fmla="*/ 224174 h 465223"/>
              <a:gd name="connsiteX2" fmla="*/ 314325 w 1709738"/>
              <a:gd name="connsiteY2" fmla="*/ 114637 h 465223"/>
              <a:gd name="connsiteX3" fmla="*/ 442913 w 1709738"/>
              <a:gd name="connsiteY3" fmla="*/ 36056 h 465223"/>
              <a:gd name="connsiteX4" fmla="*/ 566738 w 1709738"/>
              <a:gd name="connsiteY4" fmla="*/ 337 h 465223"/>
              <a:gd name="connsiteX5" fmla="*/ 628650 w 1709738"/>
              <a:gd name="connsiteY5" fmla="*/ 12243 h 465223"/>
              <a:gd name="connsiteX6" fmla="*/ 731601 w 1709738"/>
              <a:gd name="connsiteY6" fmla="*/ 64631 h 465223"/>
              <a:gd name="connsiteX7" fmla="*/ 828675 w 1709738"/>
              <a:gd name="connsiteY7" fmla="*/ 128924 h 465223"/>
              <a:gd name="connsiteX8" fmla="*/ 969169 w 1709738"/>
              <a:gd name="connsiteY8" fmla="*/ 245606 h 465223"/>
              <a:gd name="connsiteX9" fmla="*/ 1097756 w 1709738"/>
              <a:gd name="connsiteY9" fmla="*/ 352762 h 465223"/>
              <a:gd name="connsiteX10" fmla="*/ 1252538 w 1709738"/>
              <a:gd name="connsiteY10" fmla="*/ 443249 h 465223"/>
              <a:gd name="connsiteX11" fmla="*/ 1352550 w 1709738"/>
              <a:gd name="connsiteY11" fmla="*/ 464681 h 465223"/>
              <a:gd name="connsiteX12" fmla="*/ 1466850 w 1709738"/>
              <a:gd name="connsiteY12" fmla="*/ 428962 h 465223"/>
              <a:gd name="connsiteX13" fmla="*/ 1581150 w 1709738"/>
              <a:gd name="connsiteY13" fmla="*/ 350381 h 465223"/>
              <a:gd name="connsiteX14" fmla="*/ 1709738 w 1709738"/>
              <a:gd name="connsiteY14" fmla="*/ 209887 h 465223"/>
              <a:gd name="connsiteX0" fmla="*/ 0 w 1709738"/>
              <a:gd name="connsiteY0" fmla="*/ 440558 h 464913"/>
              <a:gd name="connsiteX1" fmla="*/ 188119 w 1709738"/>
              <a:gd name="connsiteY1" fmla="*/ 223864 h 464913"/>
              <a:gd name="connsiteX2" fmla="*/ 314325 w 1709738"/>
              <a:gd name="connsiteY2" fmla="*/ 114327 h 464913"/>
              <a:gd name="connsiteX3" fmla="*/ 442913 w 1709738"/>
              <a:gd name="connsiteY3" fmla="*/ 35746 h 464913"/>
              <a:gd name="connsiteX4" fmla="*/ 566738 w 1709738"/>
              <a:gd name="connsiteY4" fmla="*/ 27 h 464913"/>
              <a:gd name="connsiteX5" fmla="*/ 628650 w 1709738"/>
              <a:gd name="connsiteY5" fmla="*/ 11933 h 464913"/>
              <a:gd name="connsiteX6" fmla="*/ 731601 w 1709738"/>
              <a:gd name="connsiteY6" fmla="*/ 64321 h 464913"/>
              <a:gd name="connsiteX7" fmla="*/ 828675 w 1709738"/>
              <a:gd name="connsiteY7" fmla="*/ 128614 h 464913"/>
              <a:gd name="connsiteX8" fmla="*/ 969169 w 1709738"/>
              <a:gd name="connsiteY8" fmla="*/ 245296 h 464913"/>
              <a:gd name="connsiteX9" fmla="*/ 1097756 w 1709738"/>
              <a:gd name="connsiteY9" fmla="*/ 352452 h 464913"/>
              <a:gd name="connsiteX10" fmla="*/ 1252538 w 1709738"/>
              <a:gd name="connsiteY10" fmla="*/ 442939 h 464913"/>
              <a:gd name="connsiteX11" fmla="*/ 1352550 w 1709738"/>
              <a:gd name="connsiteY11" fmla="*/ 464371 h 464913"/>
              <a:gd name="connsiteX12" fmla="*/ 1466850 w 1709738"/>
              <a:gd name="connsiteY12" fmla="*/ 428652 h 464913"/>
              <a:gd name="connsiteX13" fmla="*/ 1581150 w 1709738"/>
              <a:gd name="connsiteY13" fmla="*/ 350071 h 464913"/>
              <a:gd name="connsiteX14" fmla="*/ 1709738 w 1709738"/>
              <a:gd name="connsiteY14" fmla="*/ 209577 h 46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9738" h="464913">
                <a:moveTo>
                  <a:pt x="0" y="440558"/>
                </a:moveTo>
                <a:cubicBezTo>
                  <a:pt x="67866" y="359397"/>
                  <a:pt x="135732" y="278236"/>
                  <a:pt x="188119" y="223864"/>
                </a:cubicBezTo>
                <a:cubicBezTo>
                  <a:pt x="240506" y="169492"/>
                  <a:pt x="271859" y="145680"/>
                  <a:pt x="314325" y="114327"/>
                </a:cubicBezTo>
                <a:cubicBezTo>
                  <a:pt x="356791" y="82974"/>
                  <a:pt x="400844" y="54796"/>
                  <a:pt x="442913" y="35746"/>
                </a:cubicBezTo>
                <a:cubicBezTo>
                  <a:pt x="484982" y="16696"/>
                  <a:pt x="514350" y="-767"/>
                  <a:pt x="566738" y="27"/>
                </a:cubicBezTo>
                <a:cubicBezTo>
                  <a:pt x="619126" y="821"/>
                  <a:pt x="601173" y="1217"/>
                  <a:pt x="628650" y="11933"/>
                </a:cubicBezTo>
                <a:cubicBezTo>
                  <a:pt x="656127" y="22649"/>
                  <a:pt x="698263" y="44874"/>
                  <a:pt x="731601" y="64321"/>
                </a:cubicBezTo>
                <a:cubicBezTo>
                  <a:pt x="764939" y="83768"/>
                  <a:pt x="789080" y="98452"/>
                  <a:pt x="828675" y="128614"/>
                </a:cubicBezTo>
                <a:cubicBezTo>
                  <a:pt x="868270" y="158776"/>
                  <a:pt x="969169" y="245296"/>
                  <a:pt x="969169" y="245296"/>
                </a:cubicBezTo>
                <a:cubicBezTo>
                  <a:pt x="1014016" y="282602"/>
                  <a:pt x="1050528" y="319512"/>
                  <a:pt x="1097756" y="352452"/>
                </a:cubicBezTo>
                <a:cubicBezTo>
                  <a:pt x="1144984" y="385392"/>
                  <a:pt x="1210072" y="424286"/>
                  <a:pt x="1252538" y="442939"/>
                </a:cubicBezTo>
                <a:cubicBezTo>
                  <a:pt x="1295004" y="461592"/>
                  <a:pt x="1316831" y="466752"/>
                  <a:pt x="1352550" y="464371"/>
                </a:cubicBezTo>
                <a:cubicBezTo>
                  <a:pt x="1388269" y="461990"/>
                  <a:pt x="1428750" y="447702"/>
                  <a:pt x="1466850" y="428652"/>
                </a:cubicBezTo>
                <a:cubicBezTo>
                  <a:pt x="1504950" y="409602"/>
                  <a:pt x="1540669" y="386583"/>
                  <a:pt x="1581150" y="350071"/>
                </a:cubicBezTo>
                <a:cubicBezTo>
                  <a:pt x="1621631" y="313559"/>
                  <a:pt x="1665684" y="261568"/>
                  <a:pt x="1709738" y="20957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txBody>
          <a:bodyPr rtlCol="0" anchor="ctr"/>
          <a:lstStyle/>
          <a:p>
            <a:pPr algn="ctr"/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4939" y="116307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50762" y="1163074"/>
            <a:ext cx="1003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对应图象如图中蓝色线所示，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1) 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4)·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2)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　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(3)&gt;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(1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题后反思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052736"/>
            <a:ext cx="187220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规律总结：</a:t>
            </a:r>
            <a:endParaRPr lang="zh-CN" altLang="en-US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52971" y="1700808"/>
            <a:ext cx="10081120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　　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奇函数的图象关于原点对称，偶函数的图象关于</a:t>
            </a:r>
            <a:r>
              <a:rPr lang="en-US" altLang="zh-CN" sz="2800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轴对称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/>
              <p:cNvSpPr txBox="1">
                <a:spLocks noChangeArrowheads="1"/>
              </p:cNvSpPr>
              <p:nvPr/>
            </p:nvSpPr>
            <p:spPr bwMode="auto">
              <a:xfrm>
                <a:off x="696987" y="1268760"/>
                <a:ext cx="10352334" cy="1307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．如果定义在区间［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］上的函数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是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偶函数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=_______.</a:t>
                </a:r>
                <a:endParaRPr lang="en-US" altLang="zh-CN" sz="2800" b="1" dirty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987" y="1268760"/>
                <a:ext cx="10352334" cy="1307537"/>
              </a:xfrm>
              <a:prstGeom prst="rect">
                <a:avLst/>
              </a:prstGeom>
              <a:blipFill rotWithShape="1">
                <a:blip r:embed="rId2"/>
                <a:stretch>
                  <a:fillRect l="-1177" b="-120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6947" y="4386808"/>
            <a:ext cx="1944216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】8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5099" y="314096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Times New Roman"/>
                <a:ea typeface="宋体"/>
                <a:cs typeface="宋体" panose="02010600030101010101" pitchFamily="2" charset="-122"/>
              </a:rPr>
              <a:t>∵</a:t>
            </a:r>
            <a:r>
              <a:rPr lang="en-US" altLang="zh-CN" sz="2800" b="1" i="1" dirty="0"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宋体" panose="02010600030101010101" pitchFamily="2" charset="-122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宋体" panose="02010600030101010101" pitchFamily="2" charset="-122"/>
              </a:rPr>
              <a:t>是偶函数</a:t>
            </a:r>
            <a:r>
              <a:rPr lang="zh-CN" altLang="en-US" sz="2800" b="1" dirty="0" smtClean="0">
                <a:latin typeface="Times New Roman"/>
                <a:ea typeface="宋体"/>
                <a:cs typeface="宋体" panose="02010600030101010101" pitchFamily="2" charset="-122"/>
              </a:rPr>
              <a:t>，</a:t>
            </a:r>
            <a:endParaRPr lang="en-US" altLang="zh-CN" sz="2800" b="1" dirty="0" smtClean="0"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947" y="314199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21323" y="3841884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=8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705099" y="3841884"/>
                <a:ext cx="23022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+5=0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，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099" y="3841884"/>
                <a:ext cx="230223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570" t="-15116" r="-4244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225379" y="312180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∴函数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的定义域关于原点对称，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97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624979" y="1052736"/>
            <a:ext cx="10153128" cy="328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．下列条件，可以说明函数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是偶函数的是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　　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．在定义域内存在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使得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．在定义域内存在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使得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C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．对定义域内任意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，都有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D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．对定义域内任意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，都有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endParaRPr lang="en-US" altLang="zh-CN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582" y="4595038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　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102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学习目标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8995" y="1268760"/>
            <a:ext cx="6840760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结合具体函数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了解函数奇偶性的含义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学会利用图象理解和研究函数的性质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掌握判断函数奇偶性的方法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78456" y="965079"/>
                <a:ext cx="6696745" cy="1680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3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设函数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</a:rPr>
                  <a:t>y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zh-CN" altLang="en-US" sz="2800" dirty="0"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CN" alt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zh-CN" alt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zh-CN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kern="100" dirty="0" smtClean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求它的定义域；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判断函数的奇偶性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56" y="965079"/>
                <a:ext cx="6696745" cy="1680525"/>
              </a:xfrm>
              <a:prstGeom prst="rect">
                <a:avLst/>
              </a:prstGeom>
              <a:blipFill rotWithShape="1">
                <a:blip r:embed="rId2"/>
                <a:stretch>
                  <a:fillRect l="-1820" b="-9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>
                <a:spLocks noChangeArrowheads="1"/>
              </p:cNvSpPr>
              <p:nvPr/>
            </p:nvSpPr>
            <p:spPr bwMode="auto">
              <a:xfrm>
                <a:off x="630003" y="3033785"/>
                <a:ext cx="9865097" cy="1303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           (1)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使函数有意义，则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baseline="300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，解得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±1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，所以函数定义域为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b="1" i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b="1" i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±1};</a:t>
                </a: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03" y="3033785"/>
                <a:ext cx="9865097" cy="1303177"/>
              </a:xfrm>
              <a:prstGeom prst="rect">
                <a:avLst/>
              </a:prstGeom>
              <a:blipFill rotWithShape="1">
                <a:blip r:embed="rId3"/>
                <a:stretch>
                  <a:fillRect l="-1235" b="-131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810281" y="316215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解</a:t>
            </a:r>
            <a:endParaRPr lang="zh-CN" altLang="en-US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81775" y="4490660"/>
                <a:ext cx="10729192" cy="1419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知函数定义域关于原点对称，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2800" b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zh-CN" sz="2800" b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zh-CN" alt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2800" b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zh-CN" sz="2800" b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zh-CN" alt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zh-CN" alt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zh-CN" alt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所以函数为偶函数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  <a:endParaRPr lang="zh-CN" altLang="en-US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5" y="4490660"/>
                <a:ext cx="10729192" cy="1419876"/>
              </a:xfrm>
              <a:prstGeom prst="rect">
                <a:avLst/>
              </a:prstGeom>
              <a:blipFill rotWithShape="1">
                <a:blip r:embed="rId4"/>
                <a:stretch>
                  <a:fillRect l="-1193" b="-11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30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归纳小结</a:t>
            </a:r>
          </a:p>
        </p:txBody>
      </p:sp>
      <p:sp>
        <p:nvSpPr>
          <p:cNvPr id="2" name="矩形 1"/>
          <p:cNvSpPr/>
          <p:nvPr/>
        </p:nvSpPr>
        <p:spPr>
          <a:xfrm>
            <a:off x="688702" y="1096339"/>
            <a:ext cx="835292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/>
                <a:ea typeface="宋体"/>
                <a:cs typeface="Courier New" panose="02070309020205020404" pitchFamily="49" charset="0"/>
              </a:rPr>
              <a:t>1. 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对于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一个函数来说，它的奇偶性有四种可能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endParaRPr lang="en-US" altLang="zh-CN" sz="2800" b="1" kern="100" dirty="0" smtClean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1003" y="4356330"/>
            <a:ext cx="691276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先求定义域，看是否关于原点对称；</a:t>
            </a:r>
            <a:endParaRPr lang="en-US" altLang="zh-CN" sz="2800" b="1" kern="100" dirty="0" smtClean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1003" y="5085184"/>
            <a:ext cx="809612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再判断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是否恒成立．</a:t>
            </a:r>
            <a:endParaRPr lang="zh-CN" altLang="zh-CN" sz="2800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702" y="3454836"/>
            <a:ext cx="624750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用定义判断函数奇偶性的步骤：</a:t>
            </a:r>
          </a:p>
        </p:txBody>
      </p:sp>
      <p:sp>
        <p:nvSpPr>
          <p:cNvPr id="6" name="矩形 5"/>
          <p:cNvSpPr/>
          <p:nvPr/>
        </p:nvSpPr>
        <p:spPr>
          <a:xfrm>
            <a:off x="688702" y="1907011"/>
            <a:ext cx="1051316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是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奇函数但不是偶函数；是偶函数但不是奇函数；既是奇函数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又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是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偶函数；既不是奇函数也不是偶函数．</a:t>
            </a:r>
            <a:endParaRPr lang="zh-CN" altLang="zh-CN" sz="2800" kern="100" dirty="0">
              <a:solidFill>
                <a:srgbClr val="00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4498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预习清单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知识点一  偶函数的概念</a:t>
            </a:r>
            <a:endParaRPr lang="zh-CN" altLang="en-US" sz="2800" b="1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08955" y="1124744"/>
            <a:ext cx="2204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偶函数定义：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297" y="1035893"/>
            <a:ext cx="10989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                如果对于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f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(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)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定义域</a:t>
            </a:r>
            <a:r>
              <a:rPr kumimoji="1" lang="zh-CN" altLang="en-US" sz="2800" b="1" dirty="0">
                <a:solidFill>
                  <a:schemeClr val="tx1"/>
                </a:solidFill>
                <a:latin typeface="Times New Roman"/>
                <a:ea typeface="宋体"/>
              </a:rPr>
              <a:t>内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的任意一个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x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都有</a:t>
            </a:r>
            <a:r>
              <a:rPr kumimoji="1" lang="zh-CN" altLang="en-US" sz="2800" b="1" u="sng" dirty="0" smtClean="0">
                <a:solidFill>
                  <a:schemeClr val="tx1"/>
                </a:solidFill>
                <a:latin typeface="Times New Roman"/>
                <a:ea typeface="宋体"/>
              </a:rPr>
              <a:t>                      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,  </a:t>
            </a:r>
            <a:r>
              <a:rPr kumimoji="1" lang="zh-CN" altLang="en-US" sz="2800" b="1" dirty="0">
                <a:solidFill>
                  <a:schemeClr val="tx1"/>
                </a:solidFill>
                <a:latin typeface="Times New Roman"/>
                <a:ea typeface="宋体"/>
              </a:rPr>
              <a:t>那么函数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f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(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)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就叫</a:t>
            </a:r>
            <a:r>
              <a:rPr kumimoji="1" lang="zh-CN" altLang="en-US" sz="2800" b="1" u="sng" dirty="0" smtClean="0">
                <a:solidFill>
                  <a:schemeClr val="tx1"/>
                </a:solidFill>
                <a:latin typeface="Times New Roman"/>
                <a:ea typeface="宋体"/>
              </a:rPr>
              <a:t>                    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.</a:t>
            </a:r>
            <a:endParaRPr kumimoji="1" lang="en-US" altLang="zh-CN" sz="2800" b="1" dirty="0">
              <a:solidFill>
                <a:schemeClr val="tx1"/>
              </a:solidFill>
              <a:latin typeface="Times New Roman"/>
              <a:ea typeface="宋体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5539" y="2688441"/>
            <a:ext cx="6654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kumimoji="1" lang="zh-CN" altLang="en-US" sz="2800" b="1" dirty="0" smtClean="0">
                <a:latin typeface="Times New Roman"/>
                <a:ea typeface="宋体"/>
              </a:rPr>
              <a:t>代数特征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:  </a:t>
            </a:r>
            <a:r>
              <a:rPr kumimoji="1" lang="en-US" altLang="zh-CN" sz="2800" b="1" u="sng" dirty="0" smtClean="0">
                <a:latin typeface="Times New Roman"/>
                <a:ea typeface="宋体"/>
              </a:rPr>
              <a:t>                     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.</a:t>
            </a:r>
            <a:endParaRPr kumimoji="1"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5539" y="3626440"/>
            <a:ext cx="701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kumimoji="1" lang="zh-CN" altLang="en-US" sz="2800" b="1" dirty="0" smtClean="0">
                <a:latin typeface="Times New Roman"/>
                <a:ea typeface="宋体"/>
              </a:rPr>
              <a:t>几何特征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:  </a:t>
            </a:r>
            <a:r>
              <a:rPr kumimoji="1" lang="en-US" altLang="zh-CN" sz="2800" b="1" u="sng" dirty="0" smtClean="0">
                <a:latin typeface="Times New Roman"/>
                <a:ea typeface="宋体"/>
              </a:rPr>
              <a:t>                               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.</a:t>
            </a:r>
            <a:endParaRPr kumimoji="1" lang="en-US" altLang="zh-CN" sz="2800" b="1" dirty="0">
              <a:solidFill>
                <a:srgbClr val="0000FF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761883" y="1035893"/>
                <a:ext cx="17379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 b="1" i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)=</a:t>
                </a:r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883" y="1035893"/>
                <a:ext cx="173797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018" t="-11628" r="-4912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3001243" y="175793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偶函数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873639" y="2543127"/>
                <a:ext cx="1737976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800" b="1" i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)=</a:t>
                </a:r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)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639" y="2543127"/>
                <a:ext cx="1737976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7018" r="-4912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713211" y="3573016"/>
            <a:ext cx="28568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图象关于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y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轴对称</a:t>
            </a:r>
            <a:endParaRPr kumimoji="1" lang="en-US" altLang="zh-CN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482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7" grpId="0"/>
      <p:bldP spid="48" grpId="0"/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预习清单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417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知识点二    奇函数的概念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829748" y="1335655"/>
            <a:ext cx="2204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dirty="0" smtClean="0">
                <a:solidFill>
                  <a:srgbClr val="FF0000"/>
                </a:solidFill>
                <a:latin typeface="Times New Roman"/>
                <a:ea typeface="宋体"/>
              </a:rPr>
              <a:t>奇函数定义：</a:t>
            </a:r>
            <a:endParaRPr kumimoji="1" lang="zh-CN" altLang="en-US" sz="2800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68995" y="1252206"/>
            <a:ext cx="1098987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                如果对于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f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(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)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定义域</a:t>
            </a:r>
            <a:r>
              <a:rPr kumimoji="1" lang="zh-CN" altLang="en-US" sz="2800" b="1" dirty="0">
                <a:solidFill>
                  <a:schemeClr val="tx1"/>
                </a:solidFill>
                <a:latin typeface="Times New Roman"/>
                <a:ea typeface="宋体"/>
              </a:rPr>
              <a:t>内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的任意一个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x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都有</a:t>
            </a:r>
            <a:r>
              <a:rPr kumimoji="1" lang="zh-CN" altLang="en-US" sz="2800" b="1" u="sng" dirty="0" smtClean="0">
                <a:solidFill>
                  <a:schemeClr val="tx1"/>
                </a:solidFill>
                <a:latin typeface="Times New Roman"/>
                <a:ea typeface="宋体"/>
              </a:rPr>
              <a:t>                            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,  </a:t>
            </a:r>
            <a:r>
              <a:rPr kumimoji="1" lang="zh-CN" altLang="en-US" sz="2800" b="1" dirty="0">
                <a:solidFill>
                  <a:schemeClr val="tx1"/>
                </a:solidFill>
                <a:latin typeface="Times New Roman"/>
                <a:ea typeface="宋体"/>
              </a:rPr>
              <a:t>那么函数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f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(</a:t>
            </a:r>
            <a:r>
              <a:rPr kumimoji="1" lang="en-US" altLang="zh-CN" sz="2800" b="1" i="1" dirty="0" smtClean="0">
                <a:solidFill>
                  <a:schemeClr val="tx1"/>
                </a:solidFill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)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就叫</a:t>
            </a:r>
            <a:r>
              <a:rPr kumimoji="1" lang="zh-CN" altLang="en-US" sz="2800" b="1" u="sng" dirty="0" smtClean="0">
                <a:solidFill>
                  <a:schemeClr val="tx1"/>
                </a:solidFill>
                <a:latin typeface="Times New Roman"/>
                <a:ea typeface="宋体"/>
              </a:rPr>
              <a:t>                  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.</a:t>
            </a:r>
            <a:endParaRPr kumimoji="1" lang="en-US" altLang="zh-CN" sz="2800" b="1" dirty="0">
              <a:solidFill>
                <a:schemeClr val="tx1"/>
              </a:solidFill>
              <a:latin typeface="Times New Roman"/>
              <a:ea typeface="宋体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67895" y="2996952"/>
            <a:ext cx="834997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代数特征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: </a:t>
            </a:r>
            <a:r>
              <a:rPr kumimoji="1" lang="en-US" altLang="zh-CN" sz="2800" b="1" u="sng" dirty="0" smtClean="0">
                <a:solidFill>
                  <a:schemeClr val="tx1"/>
                </a:solidFill>
                <a:latin typeface="Times New Roman"/>
                <a:ea typeface="宋体"/>
              </a:rPr>
              <a:t>                             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Times New Roman"/>
                <a:ea typeface="宋体"/>
              </a:rPr>
              <a:t>.</a:t>
            </a:r>
            <a:endParaRPr kumimoji="1" lang="en-US" altLang="zh-CN" sz="2800" b="1" dirty="0">
              <a:solidFill>
                <a:schemeClr val="tx1"/>
              </a:solidFill>
              <a:latin typeface="Times New Roman"/>
              <a:ea typeface="宋体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7896" y="3933056"/>
            <a:ext cx="701417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kumimoji="1" lang="zh-CN" altLang="en-US" sz="2800" b="1" dirty="0" smtClean="0">
                <a:latin typeface="Times New Roman"/>
                <a:ea typeface="宋体"/>
              </a:rPr>
              <a:t>几何特征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: </a:t>
            </a:r>
            <a:r>
              <a:rPr kumimoji="1" lang="en-US" altLang="zh-CN" sz="2800" b="1" u="sng" dirty="0" smtClean="0">
                <a:latin typeface="Times New Roman"/>
                <a:ea typeface="宋体"/>
              </a:rPr>
              <a:t>                                   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. </a:t>
            </a:r>
            <a:endParaRPr kumimoji="1" lang="en-US" altLang="zh-CN" sz="2800" b="1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265939" y="1335655"/>
                <a:ext cx="21836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 b="1" i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)=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)</a:t>
                </a:r>
                <a:endParaRPr lang="zh-CN" altLang="en-US" sz="2800" dirty="0">
                  <a:solidFill>
                    <a:srgbClr val="FF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39" y="1335655"/>
                <a:ext cx="218361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5587" t="-11628" r="-391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699151" y="199934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奇函数</a:t>
            </a:r>
            <a:endParaRPr lang="zh-CN" altLang="en-US" sz="2800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85219" y="3008092"/>
                <a:ext cx="23358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 </a:t>
                </a:r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)</a:t>
                </a:r>
                <a:endParaRPr lang="zh-CN" altLang="en-US" sz="2800" dirty="0">
                  <a:solidFill>
                    <a:srgbClr val="FF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19" y="3008092"/>
                <a:ext cx="233589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67" t="-11628" r="-313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713211" y="3912467"/>
            <a:ext cx="3070071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图象关于原点对称</a:t>
            </a:r>
            <a:endParaRPr kumimoji="1" lang="en-US" altLang="zh-CN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730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奇偶性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1121" y="1137394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9115" y="1005197"/>
            <a:ext cx="410614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/>
                <a:ea typeface="宋体"/>
              </a:rPr>
              <a:t>什么叫函数的奇偶性？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21121" y="2276872"/>
            <a:ext cx="10873208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r>
              <a:rPr lang="zh-CN" altLang="en-US" sz="2800" b="1" dirty="0" smtClean="0">
                <a:latin typeface="Times New Roman"/>
                <a:ea typeface="宋体"/>
              </a:rPr>
              <a:t>如果</a:t>
            </a:r>
            <a:r>
              <a:rPr lang="zh-CN" altLang="en-US" sz="2800" b="1" dirty="0">
                <a:latin typeface="Times New Roman"/>
                <a:ea typeface="宋体"/>
              </a:rPr>
              <a:t>函数</a:t>
            </a:r>
            <a:r>
              <a:rPr lang="en-US" altLang="zh-CN" sz="2800" b="1" i="1" dirty="0" smtClean="0">
                <a:latin typeface="Times New Roman"/>
                <a:ea typeface="宋体"/>
              </a:rPr>
              <a:t>f</a:t>
            </a:r>
            <a:r>
              <a:rPr lang="en-US" altLang="zh-CN" sz="2800" b="1" dirty="0" smtClean="0">
                <a:latin typeface="Times New Roman"/>
                <a:ea typeface="宋体"/>
              </a:rPr>
              <a:t>(</a:t>
            </a:r>
            <a:r>
              <a:rPr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lang="en-US" altLang="zh-CN" sz="2800" b="1" dirty="0" smtClean="0">
                <a:latin typeface="Times New Roman"/>
                <a:ea typeface="宋体"/>
              </a:rPr>
              <a:t>)</a:t>
            </a:r>
            <a:r>
              <a:rPr lang="zh-CN" altLang="en-US" sz="2800" b="1" dirty="0" smtClean="0">
                <a:latin typeface="Times New Roman"/>
                <a:ea typeface="宋体"/>
              </a:rPr>
              <a:t>是</a:t>
            </a:r>
            <a:r>
              <a:rPr lang="zh-CN" altLang="en-US" sz="2800" b="1" dirty="0">
                <a:latin typeface="Times New Roman"/>
                <a:ea typeface="宋体"/>
              </a:rPr>
              <a:t>奇函数或偶函数，那么就说函数</a:t>
            </a:r>
            <a:r>
              <a:rPr lang="en-US" altLang="zh-CN" sz="2800" b="1" i="1" dirty="0" smtClean="0">
                <a:latin typeface="Times New Roman"/>
                <a:ea typeface="宋体"/>
              </a:rPr>
              <a:t>f</a:t>
            </a:r>
            <a:r>
              <a:rPr lang="en-US" altLang="zh-CN" sz="2800" b="1" dirty="0" smtClean="0">
                <a:latin typeface="Times New Roman"/>
                <a:ea typeface="宋体"/>
              </a:rPr>
              <a:t>(</a:t>
            </a:r>
            <a:r>
              <a:rPr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lang="en-US" altLang="zh-CN" sz="2800" b="1" dirty="0" smtClean="0">
                <a:latin typeface="Times New Roman"/>
                <a:ea typeface="宋体"/>
              </a:rPr>
              <a:t>)</a:t>
            </a:r>
            <a:r>
              <a:rPr lang="zh-CN" altLang="en-US" sz="2800" b="1" dirty="0" smtClean="0">
                <a:latin typeface="Times New Roman"/>
                <a:ea typeface="宋体"/>
              </a:rPr>
              <a:t>具有奇偶性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r>
              <a:rPr lang="zh-CN" altLang="en-US" sz="2800" b="1" dirty="0" smtClean="0">
                <a:latin typeface="Times New Roman"/>
                <a:ea typeface="宋体"/>
              </a:rPr>
              <a:t>图象特征：图象关于原点或</a:t>
            </a:r>
            <a:r>
              <a:rPr lang="en-US" altLang="zh-CN" sz="2800" b="1" i="1" dirty="0" smtClean="0">
                <a:latin typeface="Times New Roman"/>
                <a:ea typeface="宋体"/>
              </a:rPr>
              <a:t>y</a:t>
            </a:r>
            <a:r>
              <a:rPr lang="zh-CN" altLang="en-US" sz="2800" b="1" dirty="0" smtClean="0">
                <a:latin typeface="Times New Roman"/>
                <a:ea typeface="宋体"/>
              </a:rPr>
              <a:t>轴对称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endParaRPr lang="en-US" altLang="zh-CN" sz="2800" b="1" u="none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995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5251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 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奇偶性与单调性的区别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4004" y="1306947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11863" y="1199225"/>
            <a:ext cx="631927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/>
                <a:ea typeface="宋体"/>
              </a:rPr>
              <a:t>函数的奇偶性与单调性有什么区别？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4004" y="2132856"/>
            <a:ext cx="1091641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r>
              <a:rPr lang="zh-CN" altLang="en-US" sz="2800" b="1" dirty="0" smtClean="0">
                <a:latin typeface="Times New Roman"/>
                <a:ea typeface="宋体"/>
              </a:rPr>
              <a:t>①</a:t>
            </a:r>
            <a:r>
              <a:rPr lang="zh-CN" altLang="en-US" sz="2800" b="1" dirty="0">
                <a:latin typeface="Times New Roman"/>
                <a:ea typeface="宋体"/>
              </a:rPr>
              <a:t>奇偶性是函数在定义域上的对称性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en-US" sz="2800" b="1" dirty="0">
                <a:latin typeface="Times New Roman"/>
                <a:ea typeface="宋体"/>
              </a:rPr>
              <a:t>单调性是反映函数在某一区间上的函数值的变化趋势</a:t>
            </a:r>
            <a:r>
              <a:rPr lang="en-US" altLang="zh-CN" sz="2800" b="1" dirty="0">
                <a:latin typeface="Times New Roman"/>
                <a:ea typeface="宋体"/>
              </a:rPr>
              <a:t>.②</a:t>
            </a:r>
            <a:r>
              <a:rPr lang="zh-CN" altLang="en-US" sz="2800" b="1" dirty="0">
                <a:latin typeface="Times New Roman"/>
                <a:ea typeface="宋体"/>
              </a:rPr>
              <a:t>奇偶性是相对于函数的整个定义域来说的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en-US" sz="2800" b="1" dirty="0">
                <a:latin typeface="Times New Roman"/>
                <a:ea typeface="宋体"/>
              </a:rPr>
              <a:t>这一点与函数的单调性不同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en-US" sz="2800" b="1" dirty="0">
                <a:latin typeface="Times New Roman"/>
                <a:ea typeface="宋体"/>
              </a:rPr>
              <a:t>从这个意义上来讲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en-US" sz="2800" b="1" dirty="0">
                <a:latin typeface="Times New Roman"/>
                <a:ea typeface="宋体"/>
              </a:rPr>
              <a:t>函数的单调性是函数的“局部”性质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en-US" sz="2800" b="1" dirty="0">
                <a:latin typeface="Times New Roman"/>
                <a:ea typeface="宋体"/>
              </a:rPr>
              <a:t>而奇偶性是函数的“整体”</a:t>
            </a:r>
            <a:r>
              <a:rPr lang="zh-CN" altLang="en-US" sz="2800" b="1" dirty="0" smtClean="0">
                <a:latin typeface="Times New Roman"/>
                <a:ea typeface="宋体"/>
              </a:rPr>
              <a:t>性质</a:t>
            </a:r>
            <a:r>
              <a:rPr lang="en-US" altLang="zh-CN" sz="2800" b="1" dirty="0" smtClean="0">
                <a:latin typeface="Times New Roman"/>
                <a:ea typeface="宋体"/>
              </a:rPr>
              <a:t>).</a:t>
            </a:r>
            <a:endParaRPr lang="en-US" altLang="zh-CN" sz="2800" b="1" u="none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26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：函数奇偶性的判定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6987" y="980728"/>
            <a:ext cx="1077019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判断下列函数的奇偶性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.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41003" y="1628800"/>
                <a:ext cx="10297144" cy="225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)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/>
                            <a:ea typeface="宋体"/>
                          </a:rPr>
                          <m:t>x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；                            </a:t>
                </a: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)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/>
                            <a:ea typeface="宋体"/>
                          </a:rPr>
                          <m:t>x</m:t>
                        </m:r>
                      </m:e>
                      <m:sup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；</a:t>
                </a:r>
                <a:endParaRPr lang="en-US" altLang="zh-CN" sz="2800" b="1" dirty="0" smtClean="0">
                  <a:solidFill>
                    <a:schemeClr val="tx1"/>
                  </a:solidFill>
                  <a:latin typeface="Times New Roman"/>
                  <a:ea typeface="宋体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(3)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 </a:t>
                </a:r>
                <a:r>
                  <a:rPr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＝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baseline="30000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3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＋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3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∈[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－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4,4</a:t>
                </a: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 ；    </a:t>
                </a: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(4)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 </a:t>
                </a:r>
                <a:r>
                  <a:rPr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＝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|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－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2|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＋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|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＋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2|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；</a:t>
                </a:r>
                <a:endParaRPr lang="en-US" altLang="zh-CN" sz="2800" b="1" dirty="0" smtClean="0">
                  <a:solidFill>
                    <a:schemeClr val="tx1"/>
                  </a:solidFill>
                  <a:latin typeface="Times New Roman"/>
                  <a:ea typeface="宋体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(5)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 f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i="0" baseline="30000" dirty="0" smtClean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chemeClr val="tx1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03" y="1628800"/>
                <a:ext cx="10297144" cy="2253887"/>
              </a:xfrm>
              <a:prstGeom prst="rect">
                <a:avLst/>
              </a:prstGeom>
              <a:blipFill rotWithShape="1">
                <a:blip r:embed="rId2"/>
                <a:stretch>
                  <a:fillRect l="-1243" b="-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矩形 103"/>
          <p:cNvSpPr/>
          <p:nvPr/>
        </p:nvSpPr>
        <p:spPr>
          <a:xfrm>
            <a:off x="751903" y="479822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12076" y="4690499"/>
            <a:ext cx="1139660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zh-CN" altLang="en-US" sz="2800" b="1" kern="100" dirty="0" smtClean="0">
                <a:latin typeface="Times New Roman"/>
                <a:ea typeface="宋体"/>
                <a:cs typeface="Courier New" panose="02070309020205020404" pitchFamily="49" charset="0"/>
              </a:rPr>
              <a:t>               只要</a:t>
            </a:r>
            <a:r>
              <a:rPr lang="zh-CN" altLang="en-US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按照函数奇偶性的定义，检验各个函数是否符合即可</a:t>
            </a:r>
            <a:r>
              <a:rPr lang="en-US" altLang="zh-CN" sz="2800" b="1" kern="100" dirty="0" smtClean="0">
                <a:latin typeface="Times New Roman"/>
                <a:ea typeface="宋体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/>
                <a:ea typeface="宋体"/>
              </a:rPr>
              <a:t> </a:t>
            </a:r>
            <a:endParaRPr lang="zh-CN" altLang="zh-CN" sz="2800" b="1" kern="100" dirty="0">
              <a:effectLst/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859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：函数奇偶性的判定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93545" y="132060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04293" y="1833486"/>
                <a:ext cx="10993894" cy="138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 dirty="0" smtClean="0">
                    <a:latin typeface="Times New Roman"/>
                    <a:ea typeface="宋体"/>
                  </a:rPr>
                  <a:t>因为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(</m:t>
                    </m:r>
                    <m:r>
                      <m:rPr>
                        <m:nor/>
                      </m:rPr>
                      <a:rPr lang="zh-CN" altLang="en-US" sz="2800" b="1" dirty="0">
                        <a:latin typeface="Times New Roman"/>
                        <a:ea typeface="宋体"/>
                      </a:rPr>
                      <m:t>－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)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sz="2800" b="1" dirty="0">
                        <a:latin typeface="Times New Roman"/>
                        <a:ea typeface="宋体"/>
                      </a:rPr>
                      <m:t>－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1" dirty="0"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/>
                            <a:ea typeface="宋体"/>
                          </a:rPr>
                          <m:t>x</m:t>
                        </m:r>
                      </m:den>
                    </m:f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altLang="zh-CN" sz="28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zh-CN" altLang="en-US" sz="2800" b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latin typeface="Times New Roman"/>
                                <a:ea typeface="宋体"/>
                              </a:rPr>
                              <m:t>x</m:t>
                            </m:r>
                          </m:den>
                        </m:f>
                      </m:e>
                    </m:d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)</m:t>
                    </m:r>
                  </m:oMath>
                </a14:m>
                <a:r>
                  <a:rPr lang="zh-CN" altLang="en-US" sz="2800" b="1" dirty="0" smtClean="0">
                    <a:latin typeface="Times New Roman"/>
                    <a:ea typeface="宋体"/>
                  </a:rPr>
                  <a:t>，所以函数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)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/>
                            <a:ea typeface="宋体"/>
                          </a:rPr>
                          <m:t>x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 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为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奇函数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3" y="1833486"/>
                <a:ext cx="10993894" cy="1383199"/>
              </a:xfrm>
              <a:prstGeom prst="rect">
                <a:avLst/>
              </a:prstGeom>
              <a:blipFill rotWithShape="1">
                <a:blip r:embed="rId2"/>
                <a:stretch>
                  <a:fillRect l="-1165" b="-8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11254" y="3845145"/>
                <a:ext cx="5184576" cy="842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 dirty="0" smtClean="0">
                    <a:latin typeface="Times New Roman"/>
                    <a:ea typeface="宋体"/>
                  </a:rPr>
                  <a:t>所以函数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)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latin typeface="Times New Roman"/>
                            <a:ea typeface="宋体"/>
                          </a:rPr>
                          <m:t>x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 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为偶函数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4" y="3845145"/>
                <a:ext cx="5184576" cy="842538"/>
              </a:xfrm>
              <a:prstGeom prst="rect">
                <a:avLst/>
              </a:prstGeom>
              <a:blipFill rotWithShape="1">
                <a:blip r:embed="rId3"/>
                <a:stretch>
                  <a:fillRect l="-2471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31745" y="4777662"/>
            <a:ext cx="6933994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/>
                <a:ea typeface="宋体"/>
              </a:rPr>
              <a:t>(3)</a:t>
            </a:r>
            <a:r>
              <a:rPr lang="zh-CN" altLang="en-US" sz="2800" b="1" dirty="0" smtClean="0">
                <a:latin typeface="Times New Roman"/>
                <a:ea typeface="宋体"/>
              </a:rPr>
              <a:t>函数定义域是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[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4,4)</a:t>
            </a:r>
            <a:r>
              <a:rPr lang="zh-CN" altLang="en-US" sz="2800" b="1" dirty="0" smtClean="0">
                <a:latin typeface="Times New Roman"/>
                <a:ea typeface="宋体"/>
              </a:rPr>
              <a:t>，不关于原点对称</a:t>
            </a:r>
            <a:r>
              <a:rPr lang="en-US" altLang="zh-CN" sz="2800" b="1" dirty="0" smtClean="0">
                <a:latin typeface="Times New Roman"/>
                <a:ea typeface="宋体"/>
              </a:rPr>
              <a:t>. 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0013" y="1320609"/>
            <a:ext cx="647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/>
                <a:ea typeface="宋体"/>
              </a:rPr>
              <a:t>(1)</a:t>
            </a:r>
            <a:r>
              <a:rPr lang="zh-CN" altLang="en-US" sz="2800" b="1" dirty="0">
                <a:latin typeface="Times New Roman"/>
                <a:ea typeface="宋体"/>
              </a:rPr>
              <a:t>函数定义域是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≠0}</a:t>
            </a:r>
            <a:r>
              <a:rPr lang="zh-CN" altLang="en-US" sz="2800" b="1" dirty="0">
                <a:latin typeface="Times New Roman"/>
                <a:ea typeface="宋体"/>
              </a:rPr>
              <a:t>，关于原点对称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1745" y="3334914"/>
            <a:ext cx="5732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/>
                <a:ea typeface="宋体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</a:rPr>
              <a:t>函数定义域是</a:t>
            </a:r>
            <a:r>
              <a:rPr lang="en-US" altLang="zh-CN" sz="2800" b="1" dirty="0">
                <a:latin typeface="Times New Roman"/>
                <a:ea typeface="宋体"/>
              </a:rPr>
              <a:t>R</a:t>
            </a:r>
            <a:r>
              <a:rPr lang="zh-CN" altLang="en-US" sz="2800" b="1" dirty="0">
                <a:latin typeface="Times New Roman"/>
                <a:ea typeface="宋体"/>
              </a:rPr>
              <a:t>，关于原点对称</a:t>
            </a:r>
            <a:r>
              <a:rPr lang="en-US" altLang="zh-CN" sz="2800" b="1" dirty="0">
                <a:latin typeface="Times New Roman"/>
                <a:ea typeface="宋体"/>
              </a:rPr>
              <a:t>. 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41152" y="3334914"/>
                <a:ext cx="5474191" cy="53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>
                    <a:latin typeface="Times New Roman"/>
                    <a:ea typeface="宋体"/>
                  </a:rPr>
                  <a:t>因为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(</m:t>
                    </m:r>
                    <m:r>
                      <m:rPr>
                        <m:nor/>
                      </m:rPr>
                      <a:rPr lang="zh-CN" altLang="en-US" sz="2800" b="1" dirty="0">
                        <a:latin typeface="Times New Roman"/>
                        <a:ea typeface="宋体"/>
                      </a:rPr>
                      <m:t>－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)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/>
                            <a:ea typeface="宋体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zh-CN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</m:e>
                      <m:sup>
                        <m:r>
                          <a:rPr lang="zh-CN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800" b="1" dirty="0">
                        <a:latin typeface="Times New Roman"/>
                        <a:ea typeface="宋体"/>
                      </a:rPr>
                      <m:t>)</m:t>
                    </m:r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，</a:t>
                </a:r>
                <a:endParaRPr lang="zh-CN" altLang="en-US" sz="2800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152" y="3334914"/>
                <a:ext cx="5474191" cy="531812"/>
              </a:xfrm>
              <a:prstGeom prst="rect">
                <a:avLst/>
              </a:prstGeom>
              <a:blipFill rotWithShape="1">
                <a:blip r:embed="rId4"/>
                <a:stretch>
                  <a:fillRect l="-2227" t="-13793" r="-1002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531745" y="5497917"/>
            <a:ext cx="8113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</a:rPr>
              <a:t>所以函数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/>
                <a:ea typeface="宋体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3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∈[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4,4)</a:t>
            </a:r>
            <a:r>
              <a:rPr lang="zh-CN" altLang="en-US" sz="2800" b="1" dirty="0">
                <a:latin typeface="Times New Roman"/>
                <a:ea typeface="宋体"/>
              </a:rPr>
              <a:t>为非奇非偶函数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  <a:endParaRPr lang="zh-CN" altLang="en-US" sz="28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145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3" grpId="0"/>
      <p:bldP spid="10" grpId="0"/>
      <p:bldP spid="11" grpId="0"/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：函数奇偶性的判定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979" y="2060848"/>
            <a:ext cx="10547705" cy="122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因为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，所以函数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是偶函数．</a:t>
            </a:r>
          </a:p>
        </p:txBody>
      </p:sp>
      <p:sp>
        <p:nvSpPr>
          <p:cNvPr id="11" name="矩形 10"/>
          <p:cNvSpPr/>
          <p:nvPr/>
        </p:nvSpPr>
        <p:spPr>
          <a:xfrm>
            <a:off x="624979" y="3861048"/>
            <a:ext cx="6768752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/>
                <a:ea typeface="宋体"/>
              </a:rPr>
              <a:t>(5)</a:t>
            </a:r>
            <a:r>
              <a:rPr lang="zh-CN" altLang="en-US" sz="2800" b="1" dirty="0">
                <a:latin typeface="Times New Roman"/>
                <a:ea typeface="宋体"/>
              </a:rPr>
              <a:t>函数定义域是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 smtClean="0">
                <a:latin typeface="Times New Roman"/>
                <a:ea typeface="宋体"/>
              </a:rPr>
              <a:t>≠1}</a:t>
            </a:r>
            <a:r>
              <a:rPr lang="zh-CN" altLang="en-US" sz="2800" b="1" dirty="0" smtClean="0">
                <a:latin typeface="Times New Roman"/>
                <a:ea typeface="宋体"/>
              </a:rPr>
              <a:t>，不关于原点对称</a:t>
            </a:r>
            <a:r>
              <a:rPr lang="en-US" altLang="zh-CN" sz="2800" b="1" dirty="0" smtClean="0">
                <a:latin typeface="Times New Roman"/>
                <a:ea typeface="宋体"/>
              </a:rPr>
              <a:t>.    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4979" y="1196752"/>
            <a:ext cx="10513168" cy="62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en-US" altLang="zh-CN" sz="2800" b="1" dirty="0">
                <a:latin typeface="Times New Roman"/>
                <a:ea typeface="宋体"/>
              </a:rPr>
              <a:t>(4)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函数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2|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的定义域为实数集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R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，关于原点对称．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24979" y="4506036"/>
                <a:ext cx="6102953" cy="825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latin typeface="Times New Roman"/>
                    <a:ea typeface="宋体"/>
                  </a:rPr>
                  <a:t>所以函数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b="1" baseline="300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CN" altLang="en-US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为非奇非偶函数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79" y="4506036"/>
                <a:ext cx="6102953" cy="825482"/>
              </a:xfrm>
              <a:prstGeom prst="rect">
                <a:avLst/>
              </a:prstGeom>
              <a:blipFill rotWithShape="1">
                <a:blip r:embed="rId2"/>
                <a:stretch>
                  <a:fillRect l="-2098" r="-1299" b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kumimoji="1" sz="2800" b="1" i="1" dirty="0"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b="1" dirty="0" smtClean="0">
            <a:latin typeface="+mn-lt"/>
          </a:defRPr>
        </a:defPPr>
      </a:lstStyle>
    </a:txDef>
  </a:objectDefaults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数学课件模板.potx" id="{E31E65B4-3CB4-44FC-8BC6-45AF1FEBA736}" vid="{DCE916F6-B9CC-495B-BDAA-62EA6B1E237E}"/>
    </a:ext>
  </a:extLst>
</a:theme>
</file>

<file path=ppt/theme/theme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1673</Words>
  <Application>Microsoft Office PowerPoint</Application>
  <PresentationFormat>自定义</PresentationFormat>
  <Paragraphs>123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Calibri</vt:lpstr>
      <vt:lpstr>黑体</vt:lpstr>
      <vt:lpstr>Courier New</vt:lpstr>
      <vt:lpstr>楷体_GB2312</vt:lpstr>
      <vt:lpstr>Times New Roman</vt:lpstr>
      <vt:lpstr>Cambria Math</vt:lpstr>
      <vt:lpstr>650TGp_Proper_pride_light</vt:lpstr>
      <vt:lpstr>9_Office 主题</vt:lpstr>
      <vt:lpstr>PowerPoint 演示文稿</vt:lpstr>
      <vt:lpstr>学习目标</vt:lpstr>
      <vt:lpstr>预习清单</vt:lpstr>
      <vt:lpstr>预习清单</vt:lpstr>
      <vt:lpstr>合作探究</vt:lpstr>
      <vt:lpstr>合作探究</vt:lpstr>
      <vt:lpstr>典例精讲：题型一：函数奇偶性的判定</vt:lpstr>
      <vt:lpstr>典例精讲：题型一：函数奇偶性的判定</vt:lpstr>
      <vt:lpstr>典例精讲：题型一：函数奇偶性的判定</vt:lpstr>
      <vt:lpstr>题后反思</vt:lpstr>
      <vt:lpstr>题后反思</vt:lpstr>
      <vt:lpstr>拓展变式：分段函数奇偶性的判定</vt:lpstr>
      <vt:lpstr>拓展提升：分段函数奇偶性的判定</vt:lpstr>
      <vt:lpstr>题后反思</vt:lpstr>
      <vt:lpstr>典例精讲：题型二：奇(偶)函数的图象的对称性</vt:lpstr>
      <vt:lpstr>典例精讲：题型二：奇(偶)函数的图象的对称性</vt:lpstr>
      <vt:lpstr>题后反思</vt:lpstr>
      <vt:lpstr>课堂练习</vt:lpstr>
      <vt:lpstr>课堂练习</vt:lpstr>
      <vt:lpstr>课堂练习</vt:lpstr>
      <vt:lpstr>归纳小结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admin</cp:lastModifiedBy>
  <cp:revision>308</cp:revision>
  <dcterms:created xsi:type="dcterms:W3CDTF">2011-09-29T10:22:55Z</dcterms:created>
  <dcterms:modified xsi:type="dcterms:W3CDTF">2017-06-15T01:31:02Z</dcterms:modified>
</cp:coreProperties>
</file>