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8" r:id="rId4"/>
    <p:sldId id="321" r:id="rId5"/>
    <p:sldId id="423" r:id="rId6"/>
    <p:sldId id="322" r:id="rId7"/>
    <p:sldId id="417" r:id="rId8"/>
    <p:sldId id="311" r:id="rId9"/>
    <p:sldId id="418" r:id="rId10"/>
    <p:sldId id="393" r:id="rId11"/>
    <p:sldId id="419" r:id="rId12"/>
    <p:sldId id="420" r:id="rId13"/>
    <p:sldId id="421" r:id="rId14"/>
    <p:sldId id="343" r:id="rId15"/>
    <p:sldId id="408" r:id="rId16"/>
    <p:sldId id="422" r:id="rId17"/>
    <p:sldId id="361" r:id="rId18"/>
    <p:sldId id="353" r:id="rId19"/>
    <p:sldId id="396" r:id="rId20"/>
    <p:sldId id="355" r:id="rId21"/>
    <p:sldId id="309" r:id="rId22"/>
  </p:sldIdLst>
  <p:sldSz cx="12195175" cy="6858000"/>
  <p:notesSz cx="9144000" cy="6858000"/>
  <p:embeddedFontLst>
    <p:embeddedFont>
      <p:font typeface="Cambria Math" pitchFamily="18" charset="0"/>
      <p:regular r:id="rId25"/>
    </p:embeddedFont>
    <p:embeddedFont>
      <p:font typeface="楷体_GB2312" pitchFamily="49" charset="-12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黑体" pitchFamily="49" charset="-122"/>
      <p:regular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8057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733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7410" algn="l" defTabSz="12193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8FD2FB"/>
    <a:srgbClr val="FFFF00"/>
    <a:srgbClr val="336600"/>
    <a:srgbClr val="0E8BE0"/>
    <a:srgbClr val="FFFFFF"/>
    <a:srgbClr val="E66036"/>
    <a:srgbClr val="2FAB2F"/>
    <a:srgbClr val="18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3" autoAdjust="0"/>
    <p:restoredTop sz="95167" autoAdjust="0"/>
  </p:normalViewPr>
  <p:slideViewPr>
    <p:cSldViewPr>
      <p:cViewPr varScale="1">
        <p:scale>
          <a:sx n="110" d="100"/>
          <a:sy n="110" d="100"/>
        </p:scale>
        <p:origin x="-918" y="-90"/>
      </p:cViewPr>
      <p:guideLst>
        <p:guide orient="horz" pos="2880"/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76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352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902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70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381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057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733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10" algn="l" defTabSz="12193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3158" y="6117300"/>
            <a:ext cx="1850758" cy="7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564477" y="1916832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539676" y="3212976"/>
            <a:ext cx="89635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2" y="2060575"/>
            <a:ext cx="7876051" cy="2444204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3600" b="1" noProof="0" dirty="0" smtClean="0"/>
              <a:t>§</a:t>
            </a:r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2832842" y="836616"/>
            <a:ext cx="4992400" cy="936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152401"/>
            <a:ext cx="2743914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52401"/>
            <a:ext cx="802849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9733751" y="101391"/>
            <a:ext cx="23903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1172" y="6353"/>
            <a:ext cx="12197293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2118" y="1"/>
            <a:ext cx="12212113" cy="376239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8261384" y="6259513"/>
            <a:ext cx="3957081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5"/>
            <a:ext cx="12214231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4102443" y="1462679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81" y="2130434"/>
            <a:ext cx="10366216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60" y="3886200"/>
            <a:ext cx="853725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5" y="4406909"/>
            <a:ext cx="10366215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5" y="2906713"/>
            <a:ext cx="1036621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56" y="1600206"/>
            <a:ext cx="5385267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138" y="1600206"/>
            <a:ext cx="5387384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55" y="1535113"/>
            <a:ext cx="538738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55" y="2174875"/>
            <a:ext cx="5387384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31" y="1535113"/>
            <a:ext cx="5389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31" y="2174875"/>
            <a:ext cx="5389500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49"/>
            <a:ext cx="4011432" cy="1162051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147" y="273060"/>
            <a:ext cx="6818375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4"/>
            <a:ext cx="401143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26" y="4800601"/>
            <a:ext cx="7317951" cy="566739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26" y="612775"/>
            <a:ext cx="7317951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26" y="5367339"/>
            <a:ext cx="731795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55" y="274637"/>
            <a:ext cx="1097587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1600206"/>
            <a:ext cx="1097587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93" y="274646"/>
            <a:ext cx="274343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5" y="274646"/>
            <a:ext cx="80292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1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5"/>
            <a:ext cx="10518338" cy="1500187"/>
          </a:xfrm>
        </p:spPr>
        <p:txBody>
          <a:bodyPr/>
          <a:lstStyle>
            <a:lvl1pPr marL="0" indent="0">
              <a:buNone/>
              <a:defRPr sz="2800" b="1" i="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295401"/>
            <a:ext cx="5386202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538" y="1681163"/>
            <a:ext cx="51596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538" y="2505075"/>
            <a:ext cx="515965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5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506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539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067" y="987428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539" y="2057402"/>
            <a:ext cx="39337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400800"/>
            <a:ext cx="152439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35782" y="6400800"/>
            <a:ext cx="2540661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979696" y="6400800"/>
            <a:ext cx="1930903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8468" y="-6350"/>
            <a:ext cx="1223328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78158" y="152402"/>
            <a:ext cx="1060726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36147" y="292102"/>
            <a:ext cx="482726" cy="361951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21856" y="1181741"/>
            <a:ext cx="10975658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01" y="6117299"/>
            <a:ext cx="1905733" cy="709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"/>
            <a:ext cx="12195175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203224" y="763590"/>
            <a:ext cx="11750637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97" y="6096000"/>
            <a:ext cx="269265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/>
          <a:srcRect r="68571"/>
          <a:stretch/>
        </p:blipFill>
        <p:spPr bwMode="auto">
          <a:xfrm>
            <a:off x="7468251" y="5807084"/>
            <a:ext cx="1437342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8905595" y="5806717"/>
            <a:ext cx="2944264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7871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685319" y="836712"/>
            <a:ext cx="4824536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第一章  集合与函数概念</a:t>
            </a:r>
            <a:endParaRPr lang="en-US" altLang="zh-CN" sz="32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936353" y="2132856"/>
            <a:ext cx="848171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1.3.1  </a:t>
            </a:r>
            <a:r>
              <a:rPr lang="zh-CN" altLang="en-US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单调性与</a:t>
            </a:r>
            <a:r>
              <a:rPr lang="zh-CN" altLang="en-US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</a:t>
            </a:r>
            <a:r>
              <a:rPr lang="en-US" altLang="zh-CN" sz="4400" dirty="0" smtClean="0">
                <a:solidFill>
                  <a:schemeClr val="tx1"/>
                </a:solidFill>
                <a:ea typeface="黑体" pitchFamily="49" charset="-122"/>
              </a:rPr>
              <a:t>(</a:t>
            </a:r>
            <a:r>
              <a:rPr lang="zh-CN" altLang="en-US" sz="4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</a:t>
            </a:r>
            <a:r>
              <a:rPr lang="en-US" altLang="zh-CN" sz="4400">
                <a:solidFill>
                  <a:schemeClr val="tx1"/>
                </a:solidFill>
                <a:ea typeface="黑体" pitchFamily="49" charset="-122"/>
              </a:rPr>
              <a:t>)</a:t>
            </a:r>
            <a:r>
              <a:rPr lang="zh-CN" altLang="en-US" sz="440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值</a:t>
            </a:r>
            <a:endParaRPr lang="en-US" altLang="zh-CN" sz="4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84425" y="3212976"/>
            <a:ext cx="76176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课时  函数的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最大</a:t>
            </a:r>
            <a:r>
              <a:rPr lang="en-US" altLang="zh-CN" sz="4000" dirty="0" smtClean="0">
                <a:solidFill>
                  <a:schemeClr val="tx1"/>
                </a:solidFill>
                <a:ea typeface="黑体" pitchFamily="49" charset="-122"/>
              </a:rPr>
              <a:t>(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小</a:t>
            </a:r>
            <a:r>
              <a:rPr lang="en-US" altLang="zh-CN" sz="4000" dirty="0" smtClean="0">
                <a:solidFill>
                  <a:schemeClr val="tx1"/>
                </a:solidFill>
                <a:ea typeface="黑体" pitchFamily="49" charset="-122"/>
              </a:rPr>
              <a:t>)</a:t>
            </a:r>
            <a:r>
              <a:rPr lang="zh-CN" altLang="en-US" sz="4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值</a:t>
            </a:r>
            <a:endParaRPr lang="en-US" altLang="zh-CN" sz="4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：二次函数的最值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6987" y="980728"/>
                <a:ext cx="9073008" cy="65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1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3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 smtClean="0">
                    <a:latin typeface="Times New Roman"/>
                    <a:ea typeface="宋体"/>
                  </a:rPr>
                  <a:t> 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求函数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y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=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baseline="30000" dirty="0" smtClean="0"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2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1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在下列区间上的值域和最值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.</a:t>
                </a:r>
                <a:endParaRPr kumimoji="1"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980728"/>
                <a:ext cx="9073008" cy="652486"/>
              </a:xfrm>
              <a:prstGeom prst="rect">
                <a:avLst/>
              </a:prstGeom>
              <a:blipFill rotWithShape="1">
                <a:blip r:embed="rId2"/>
                <a:stretch>
                  <a:fillRect l="-1343" t="-1869" b="-16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93131" y="1644181"/>
            <a:ext cx="4127500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(1)   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∈[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0, 3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]</a:t>
            </a:r>
            <a:endParaRPr lang="en-US" altLang="zh-CN" sz="2800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   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∈(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2, 4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]</a:t>
            </a:r>
            <a:endParaRPr lang="en-US" altLang="zh-CN" sz="2800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(3)   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∈[-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2,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-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]</a:t>
            </a:r>
          </a:p>
        </p:txBody>
      </p:sp>
      <p:sp>
        <p:nvSpPr>
          <p:cNvPr id="14" name="矩形 13"/>
          <p:cNvSpPr/>
          <p:nvPr/>
        </p:nvSpPr>
        <p:spPr>
          <a:xfrm>
            <a:off x="930103" y="3861048"/>
            <a:ext cx="7954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r>
              <a:rPr kumimoji="1" lang="zh-CN" altLang="en-US" sz="2800" b="1" dirty="0">
                <a:latin typeface="Times New Roman"/>
                <a:ea typeface="宋体"/>
              </a:rPr>
              <a:t>　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借助二次函数的图象及单调性求解．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196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1" name="直接连接符 81940"/>
          <p:cNvCxnSpPr/>
          <p:nvPr/>
        </p:nvCxnSpPr>
        <p:spPr>
          <a:xfrm>
            <a:off x="10522558" y="2273824"/>
            <a:ext cx="0" cy="7463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：二次函数的最值</a:t>
            </a:r>
          </a:p>
        </p:txBody>
      </p:sp>
      <p:sp>
        <p:nvSpPr>
          <p:cNvPr id="15" name="矩形 14"/>
          <p:cNvSpPr/>
          <p:nvPr/>
        </p:nvSpPr>
        <p:spPr>
          <a:xfrm>
            <a:off x="735534" y="105273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993131" y="1052736"/>
                <a:ext cx="100703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b="1" i="1" dirty="0">
                    <a:latin typeface="Times New Roman"/>
                    <a:ea typeface="宋体"/>
                  </a:rPr>
                  <a:t>y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=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baseline="30000" dirty="0"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latin typeface="Cambria Math"/>
                      </a:rPr>
                      <m:t>−</m:t>
                    </m:r>
                  </m:oMath>
                </a14:m>
                <a:r>
                  <a:rPr kumimoji="1" lang="en-US" altLang="zh-CN" sz="2800" b="1" dirty="0">
                    <a:latin typeface="Times New Roman"/>
                    <a:ea typeface="宋体"/>
                  </a:rPr>
                  <a:t>2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latin typeface="Cambria Math"/>
                      </a:rPr>
                      <m:t>−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1=(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1)</a:t>
                </a:r>
                <a:r>
                  <a:rPr kumimoji="1" lang="en-US" altLang="zh-CN" sz="2800" b="1" baseline="30000" dirty="0" smtClean="0">
                    <a:latin typeface="Times New Roman"/>
                    <a:ea typeface="宋体"/>
                  </a:rPr>
                  <a:t>2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2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，函数图象开口方向向上，对称轴为</a:t>
                </a:r>
                <a:r>
                  <a:rPr kumimoji="1"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1</a:t>
                </a:r>
                <a:endParaRPr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131" y="1052736"/>
                <a:ext cx="1007038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271" t="-1511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69135" y="1750604"/>
            <a:ext cx="5760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(1)   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∈[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0, 3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]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，函数图象如图所示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.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9380538" y="2238376"/>
            <a:ext cx="1133475" cy="1514475"/>
            <a:chOff x="5909" y="1410"/>
            <a:chExt cx="714" cy="954"/>
          </a:xfrm>
        </p:grpSpPr>
        <p:sp>
          <p:nvSpPr>
            <p:cNvPr id="81934" name="Freeform 11"/>
            <p:cNvSpPr>
              <a:spLocks/>
            </p:cNvSpPr>
            <p:nvPr/>
          </p:nvSpPr>
          <p:spPr bwMode="auto">
            <a:xfrm>
              <a:off x="5909" y="1719"/>
              <a:ext cx="629" cy="645"/>
            </a:xfrm>
            <a:custGeom>
              <a:avLst/>
              <a:gdLst>
                <a:gd name="T0" fmla="*/ 8 w 629"/>
                <a:gd name="T1" fmla="*/ 423 h 645"/>
                <a:gd name="T2" fmla="*/ 19 w 629"/>
                <a:gd name="T3" fmla="*/ 443 h 645"/>
                <a:gd name="T4" fmla="*/ 29 w 629"/>
                <a:gd name="T5" fmla="*/ 462 h 645"/>
                <a:gd name="T6" fmla="*/ 40 w 629"/>
                <a:gd name="T7" fmla="*/ 480 h 645"/>
                <a:gd name="T8" fmla="*/ 51 w 629"/>
                <a:gd name="T9" fmla="*/ 498 h 645"/>
                <a:gd name="T10" fmla="*/ 60 w 629"/>
                <a:gd name="T11" fmla="*/ 511 h 645"/>
                <a:gd name="T12" fmla="*/ 69 w 629"/>
                <a:gd name="T13" fmla="*/ 525 h 645"/>
                <a:gd name="T14" fmla="*/ 82 w 629"/>
                <a:gd name="T15" fmla="*/ 542 h 645"/>
                <a:gd name="T16" fmla="*/ 91 w 629"/>
                <a:gd name="T17" fmla="*/ 554 h 645"/>
                <a:gd name="T18" fmla="*/ 109 w 629"/>
                <a:gd name="T19" fmla="*/ 574 h 645"/>
                <a:gd name="T20" fmla="*/ 121 w 629"/>
                <a:gd name="T21" fmla="*/ 587 h 645"/>
                <a:gd name="T22" fmla="*/ 135 w 629"/>
                <a:gd name="T23" fmla="*/ 600 h 645"/>
                <a:gd name="T24" fmla="*/ 150 w 629"/>
                <a:gd name="T25" fmla="*/ 612 h 645"/>
                <a:gd name="T26" fmla="*/ 166 w 629"/>
                <a:gd name="T27" fmla="*/ 623 h 645"/>
                <a:gd name="T28" fmla="*/ 180 w 629"/>
                <a:gd name="T29" fmla="*/ 630 h 645"/>
                <a:gd name="T30" fmla="*/ 197 w 629"/>
                <a:gd name="T31" fmla="*/ 638 h 645"/>
                <a:gd name="T32" fmla="*/ 216 w 629"/>
                <a:gd name="T33" fmla="*/ 643 h 645"/>
                <a:gd name="T34" fmla="*/ 231 w 629"/>
                <a:gd name="T35" fmla="*/ 644 h 645"/>
                <a:gd name="T36" fmla="*/ 249 w 629"/>
                <a:gd name="T37" fmla="*/ 644 h 645"/>
                <a:gd name="T38" fmla="*/ 273 w 629"/>
                <a:gd name="T39" fmla="*/ 639 h 645"/>
                <a:gd name="T40" fmla="*/ 292 w 629"/>
                <a:gd name="T41" fmla="*/ 632 h 645"/>
                <a:gd name="T42" fmla="*/ 306 w 629"/>
                <a:gd name="T43" fmla="*/ 625 h 645"/>
                <a:gd name="T44" fmla="*/ 324 w 629"/>
                <a:gd name="T45" fmla="*/ 613 h 645"/>
                <a:gd name="T46" fmla="*/ 336 w 629"/>
                <a:gd name="T47" fmla="*/ 604 h 645"/>
                <a:gd name="T48" fmla="*/ 349 w 629"/>
                <a:gd name="T49" fmla="*/ 593 h 645"/>
                <a:gd name="T50" fmla="*/ 361 w 629"/>
                <a:gd name="T51" fmla="*/ 581 h 645"/>
                <a:gd name="T52" fmla="*/ 373 w 629"/>
                <a:gd name="T53" fmla="*/ 568 h 645"/>
                <a:gd name="T54" fmla="*/ 383 w 629"/>
                <a:gd name="T55" fmla="*/ 556 h 645"/>
                <a:gd name="T56" fmla="*/ 397 w 629"/>
                <a:gd name="T57" fmla="*/ 537 h 645"/>
                <a:gd name="T58" fmla="*/ 407 w 629"/>
                <a:gd name="T59" fmla="*/ 524 h 645"/>
                <a:gd name="T60" fmla="*/ 418 w 629"/>
                <a:gd name="T61" fmla="*/ 507 h 645"/>
                <a:gd name="T62" fmla="*/ 428 w 629"/>
                <a:gd name="T63" fmla="*/ 492 h 645"/>
                <a:gd name="T64" fmla="*/ 438 w 629"/>
                <a:gd name="T65" fmla="*/ 476 h 645"/>
                <a:gd name="T66" fmla="*/ 447 w 629"/>
                <a:gd name="T67" fmla="*/ 461 h 645"/>
                <a:gd name="T68" fmla="*/ 457 w 629"/>
                <a:gd name="T69" fmla="*/ 442 h 645"/>
                <a:gd name="T70" fmla="*/ 468 w 629"/>
                <a:gd name="T71" fmla="*/ 422 h 645"/>
                <a:gd name="T72" fmla="*/ 475 w 629"/>
                <a:gd name="T73" fmla="*/ 407 h 645"/>
                <a:gd name="T74" fmla="*/ 483 w 629"/>
                <a:gd name="T75" fmla="*/ 391 h 645"/>
                <a:gd name="T76" fmla="*/ 491 w 629"/>
                <a:gd name="T77" fmla="*/ 373 h 645"/>
                <a:gd name="T78" fmla="*/ 500 w 629"/>
                <a:gd name="T79" fmla="*/ 354 h 645"/>
                <a:gd name="T80" fmla="*/ 510 w 629"/>
                <a:gd name="T81" fmla="*/ 333 h 645"/>
                <a:gd name="T82" fmla="*/ 518 w 629"/>
                <a:gd name="T83" fmla="*/ 313 h 645"/>
                <a:gd name="T84" fmla="*/ 527 w 629"/>
                <a:gd name="T85" fmla="*/ 293 h 645"/>
                <a:gd name="T86" fmla="*/ 534 w 629"/>
                <a:gd name="T87" fmla="*/ 274 h 645"/>
                <a:gd name="T88" fmla="*/ 543 w 629"/>
                <a:gd name="T89" fmla="*/ 252 h 645"/>
                <a:gd name="T90" fmla="*/ 551 w 629"/>
                <a:gd name="T91" fmla="*/ 232 h 645"/>
                <a:gd name="T92" fmla="*/ 559 w 629"/>
                <a:gd name="T93" fmla="*/ 209 h 645"/>
                <a:gd name="T94" fmla="*/ 566 w 629"/>
                <a:gd name="T95" fmla="*/ 191 h 645"/>
                <a:gd name="T96" fmla="*/ 573 w 629"/>
                <a:gd name="T97" fmla="*/ 172 h 645"/>
                <a:gd name="T98" fmla="*/ 579 w 629"/>
                <a:gd name="T99" fmla="*/ 153 h 645"/>
                <a:gd name="T100" fmla="*/ 586 w 629"/>
                <a:gd name="T101" fmla="*/ 134 h 645"/>
                <a:gd name="T102" fmla="*/ 593 w 629"/>
                <a:gd name="T103" fmla="*/ 112 h 645"/>
                <a:gd name="T104" fmla="*/ 600 w 629"/>
                <a:gd name="T105" fmla="*/ 92 h 645"/>
                <a:gd name="T106" fmla="*/ 608 w 629"/>
                <a:gd name="T107" fmla="*/ 68 h 645"/>
                <a:gd name="T108" fmla="*/ 615 w 629"/>
                <a:gd name="T109" fmla="*/ 47 h 645"/>
                <a:gd name="T110" fmla="*/ 621 w 629"/>
                <a:gd name="T111" fmla="*/ 26 h 645"/>
                <a:gd name="T112" fmla="*/ 628 w 629"/>
                <a:gd name="T113" fmla="*/ 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9" h="645">
                  <a:moveTo>
                    <a:pt x="0" y="406"/>
                  </a:moveTo>
                  <a:lnTo>
                    <a:pt x="1" y="410"/>
                  </a:lnTo>
                  <a:lnTo>
                    <a:pt x="3" y="412"/>
                  </a:lnTo>
                  <a:lnTo>
                    <a:pt x="3" y="414"/>
                  </a:lnTo>
                  <a:lnTo>
                    <a:pt x="5" y="416"/>
                  </a:lnTo>
                  <a:lnTo>
                    <a:pt x="5" y="418"/>
                  </a:lnTo>
                  <a:lnTo>
                    <a:pt x="8" y="423"/>
                  </a:lnTo>
                  <a:lnTo>
                    <a:pt x="9" y="425"/>
                  </a:lnTo>
                  <a:lnTo>
                    <a:pt x="11" y="429"/>
                  </a:lnTo>
                  <a:lnTo>
                    <a:pt x="12" y="431"/>
                  </a:lnTo>
                  <a:lnTo>
                    <a:pt x="15" y="436"/>
                  </a:lnTo>
                  <a:lnTo>
                    <a:pt x="16" y="438"/>
                  </a:lnTo>
                  <a:lnTo>
                    <a:pt x="18" y="441"/>
                  </a:lnTo>
                  <a:lnTo>
                    <a:pt x="19" y="443"/>
                  </a:lnTo>
                  <a:lnTo>
                    <a:pt x="22" y="448"/>
                  </a:lnTo>
                  <a:lnTo>
                    <a:pt x="23" y="450"/>
                  </a:lnTo>
                  <a:lnTo>
                    <a:pt x="24" y="453"/>
                  </a:lnTo>
                  <a:lnTo>
                    <a:pt x="25" y="455"/>
                  </a:lnTo>
                  <a:lnTo>
                    <a:pt x="27" y="459"/>
                  </a:lnTo>
                  <a:lnTo>
                    <a:pt x="28" y="460"/>
                  </a:lnTo>
                  <a:lnTo>
                    <a:pt x="29" y="462"/>
                  </a:lnTo>
                  <a:lnTo>
                    <a:pt x="32" y="467"/>
                  </a:lnTo>
                  <a:lnTo>
                    <a:pt x="33" y="468"/>
                  </a:lnTo>
                  <a:lnTo>
                    <a:pt x="34" y="470"/>
                  </a:lnTo>
                  <a:lnTo>
                    <a:pt x="35" y="472"/>
                  </a:lnTo>
                  <a:lnTo>
                    <a:pt x="36" y="473"/>
                  </a:lnTo>
                  <a:lnTo>
                    <a:pt x="37" y="475"/>
                  </a:lnTo>
                  <a:lnTo>
                    <a:pt x="40" y="480"/>
                  </a:lnTo>
                  <a:lnTo>
                    <a:pt x="41" y="481"/>
                  </a:lnTo>
                  <a:lnTo>
                    <a:pt x="44" y="486"/>
                  </a:lnTo>
                  <a:lnTo>
                    <a:pt x="44" y="487"/>
                  </a:lnTo>
                  <a:lnTo>
                    <a:pt x="46" y="490"/>
                  </a:lnTo>
                  <a:lnTo>
                    <a:pt x="48" y="492"/>
                  </a:lnTo>
                  <a:lnTo>
                    <a:pt x="48" y="494"/>
                  </a:lnTo>
                  <a:lnTo>
                    <a:pt x="51" y="498"/>
                  </a:lnTo>
                  <a:lnTo>
                    <a:pt x="52" y="500"/>
                  </a:lnTo>
                  <a:lnTo>
                    <a:pt x="53" y="501"/>
                  </a:lnTo>
                  <a:lnTo>
                    <a:pt x="54" y="503"/>
                  </a:lnTo>
                  <a:lnTo>
                    <a:pt x="55" y="504"/>
                  </a:lnTo>
                  <a:lnTo>
                    <a:pt x="56" y="505"/>
                  </a:lnTo>
                  <a:lnTo>
                    <a:pt x="59" y="510"/>
                  </a:lnTo>
                  <a:lnTo>
                    <a:pt x="60" y="511"/>
                  </a:lnTo>
                  <a:lnTo>
                    <a:pt x="61" y="513"/>
                  </a:lnTo>
                  <a:lnTo>
                    <a:pt x="64" y="517"/>
                  </a:lnTo>
                  <a:lnTo>
                    <a:pt x="64" y="518"/>
                  </a:lnTo>
                  <a:lnTo>
                    <a:pt x="66" y="520"/>
                  </a:lnTo>
                  <a:lnTo>
                    <a:pt x="66" y="521"/>
                  </a:lnTo>
                  <a:lnTo>
                    <a:pt x="68" y="524"/>
                  </a:lnTo>
                  <a:lnTo>
                    <a:pt x="69" y="525"/>
                  </a:lnTo>
                  <a:lnTo>
                    <a:pt x="71" y="528"/>
                  </a:lnTo>
                  <a:lnTo>
                    <a:pt x="72" y="529"/>
                  </a:lnTo>
                  <a:lnTo>
                    <a:pt x="73" y="531"/>
                  </a:lnTo>
                  <a:lnTo>
                    <a:pt x="77" y="536"/>
                  </a:lnTo>
                  <a:lnTo>
                    <a:pt x="78" y="537"/>
                  </a:lnTo>
                  <a:lnTo>
                    <a:pt x="79" y="538"/>
                  </a:lnTo>
                  <a:lnTo>
                    <a:pt x="82" y="542"/>
                  </a:lnTo>
                  <a:lnTo>
                    <a:pt x="83" y="543"/>
                  </a:lnTo>
                  <a:lnTo>
                    <a:pt x="85" y="546"/>
                  </a:lnTo>
                  <a:lnTo>
                    <a:pt x="85" y="547"/>
                  </a:lnTo>
                  <a:lnTo>
                    <a:pt x="86" y="548"/>
                  </a:lnTo>
                  <a:lnTo>
                    <a:pt x="87" y="550"/>
                  </a:lnTo>
                  <a:lnTo>
                    <a:pt x="90" y="553"/>
                  </a:lnTo>
                  <a:lnTo>
                    <a:pt x="91" y="554"/>
                  </a:lnTo>
                  <a:lnTo>
                    <a:pt x="92" y="556"/>
                  </a:lnTo>
                  <a:lnTo>
                    <a:pt x="93" y="557"/>
                  </a:lnTo>
                  <a:lnTo>
                    <a:pt x="97" y="561"/>
                  </a:lnTo>
                  <a:lnTo>
                    <a:pt x="98" y="562"/>
                  </a:lnTo>
                  <a:lnTo>
                    <a:pt x="103" y="568"/>
                  </a:lnTo>
                  <a:lnTo>
                    <a:pt x="103" y="569"/>
                  </a:lnTo>
                  <a:lnTo>
                    <a:pt x="109" y="574"/>
                  </a:lnTo>
                  <a:lnTo>
                    <a:pt x="109" y="575"/>
                  </a:lnTo>
                  <a:lnTo>
                    <a:pt x="110" y="576"/>
                  </a:lnTo>
                  <a:lnTo>
                    <a:pt x="114" y="580"/>
                  </a:lnTo>
                  <a:lnTo>
                    <a:pt x="115" y="581"/>
                  </a:lnTo>
                  <a:lnTo>
                    <a:pt x="116" y="582"/>
                  </a:lnTo>
                  <a:lnTo>
                    <a:pt x="117" y="583"/>
                  </a:lnTo>
                  <a:lnTo>
                    <a:pt x="121" y="587"/>
                  </a:lnTo>
                  <a:lnTo>
                    <a:pt x="122" y="588"/>
                  </a:lnTo>
                  <a:lnTo>
                    <a:pt x="123" y="589"/>
                  </a:lnTo>
                  <a:lnTo>
                    <a:pt x="127" y="593"/>
                  </a:lnTo>
                  <a:lnTo>
                    <a:pt x="128" y="594"/>
                  </a:lnTo>
                  <a:lnTo>
                    <a:pt x="129" y="595"/>
                  </a:lnTo>
                  <a:lnTo>
                    <a:pt x="134" y="599"/>
                  </a:lnTo>
                  <a:lnTo>
                    <a:pt x="135" y="600"/>
                  </a:lnTo>
                  <a:lnTo>
                    <a:pt x="136" y="601"/>
                  </a:lnTo>
                  <a:lnTo>
                    <a:pt x="141" y="605"/>
                  </a:lnTo>
                  <a:lnTo>
                    <a:pt x="142" y="606"/>
                  </a:lnTo>
                  <a:lnTo>
                    <a:pt x="143" y="607"/>
                  </a:lnTo>
                  <a:lnTo>
                    <a:pt x="147" y="610"/>
                  </a:lnTo>
                  <a:lnTo>
                    <a:pt x="148" y="611"/>
                  </a:lnTo>
                  <a:lnTo>
                    <a:pt x="150" y="612"/>
                  </a:lnTo>
                  <a:lnTo>
                    <a:pt x="151" y="613"/>
                  </a:lnTo>
                  <a:lnTo>
                    <a:pt x="153" y="615"/>
                  </a:lnTo>
                  <a:lnTo>
                    <a:pt x="154" y="615"/>
                  </a:lnTo>
                  <a:lnTo>
                    <a:pt x="159" y="619"/>
                  </a:lnTo>
                  <a:lnTo>
                    <a:pt x="160" y="619"/>
                  </a:lnTo>
                  <a:lnTo>
                    <a:pt x="161" y="620"/>
                  </a:lnTo>
                  <a:lnTo>
                    <a:pt x="166" y="623"/>
                  </a:lnTo>
                  <a:lnTo>
                    <a:pt x="168" y="624"/>
                  </a:lnTo>
                  <a:lnTo>
                    <a:pt x="170" y="625"/>
                  </a:lnTo>
                  <a:lnTo>
                    <a:pt x="170" y="625"/>
                  </a:lnTo>
                  <a:lnTo>
                    <a:pt x="172" y="626"/>
                  </a:lnTo>
                  <a:lnTo>
                    <a:pt x="173" y="627"/>
                  </a:lnTo>
                  <a:lnTo>
                    <a:pt x="179" y="630"/>
                  </a:lnTo>
                  <a:lnTo>
                    <a:pt x="180" y="630"/>
                  </a:lnTo>
                  <a:lnTo>
                    <a:pt x="181" y="631"/>
                  </a:lnTo>
                  <a:lnTo>
                    <a:pt x="182" y="632"/>
                  </a:lnTo>
                  <a:lnTo>
                    <a:pt x="184" y="633"/>
                  </a:lnTo>
                  <a:lnTo>
                    <a:pt x="186" y="633"/>
                  </a:lnTo>
                  <a:lnTo>
                    <a:pt x="191" y="636"/>
                  </a:lnTo>
                  <a:lnTo>
                    <a:pt x="192" y="636"/>
                  </a:lnTo>
                  <a:lnTo>
                    <a:pt x="197" y="638"/>
                  </a:lnTo>
                  <a:lnTo>
                    <a:pt x="198" y="638"/>
                  </a:lnTo>
                  <a:lnTo>
                    <a:pt x="199" y="638"/>
                  </a:lnTo>
                  <a:lnTo>
                    <a:pt x="204" y="640"/>
                  </a:lnTo>
                  <a:lnTo>
                    <a:pt x="205" y="640"/>
                  </a:lnTo>
                  <a:lnTo>
                    <a:pt x="210" y="641"/>
                  </a:lnTo>
                  <a:lnTo>
                    <a:pt x="211" y="641"/>
                  </a:lnTo>
                  <a:lnTo>
                    <a:pt x="216" y="643"/>
                  </a:lnTo>
                  <a:lnTo>
                    <a:pt x="217" y="643"/>
                  </a:lnTo>
                  <a:lnTo>
                    <a:pt x="223" y="644"/>
                  </a:lnTo>
                  <a:lnTo>
                    <a:pt x="224" y="644"/>
                  </a:lnTo>
                  <a:lnTo>
                    <a:pt x="226" y="644"/>
                  </a:lnTo>
                  <a:lnTo>
                    <a:pt x="227" y="644"/>
                  </a:lnTo>
                  <a:lnTo>
                    <a:pt x="229" y="644"/>
                  </a:lnTo>
                  <a:lnTo>
                    <a:pt x="231" y="644"/>
                  </a:lnTo>
                  <a:lnTo>
                    <a:pt x="235" y="645"/>
                  </a:lnTo>
                  <a:lnTo>
                    <a:pt x="236" y="645"/>
                  </a:lnTo>
                  <a:lnTo>
                    <a:pt x="242" y="645"/>
                  </a:lnTo>
                  <a:lnTo>
                    <a:pt x="243" y="645"/>
                  </a:lnTo>
                  <a:lnTo>
                    <a:pt x="247" y="644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54" y="643"/>
                  </a:lnTo>
                  <a:lnTo>
                    <a:pt x="255" y="643"/>
                  </a:lnTo>
                  <a:lnTo>
                    <a:pt x="261" y="642"/>
                  </a:lnTo>
                  <a:lnTo>
                    <a:pt x="262" y="642"/>
                  </a:lnTo>
                  <a:lnTo>
                    <a:pt x="267" y="641"/>
                  </a:lnTo>
                  <a:lnTo>
                    <a:pt x="268" y="641"/>
                  </a:lnTo>
                  <a:lnTo>
                    <a:pt x="273" y="639"/>
                  </a:lnTo>
                  <a:lnTo>
                    <a:pt x="274" y="639"/>
                  </a:lnTo>
                  <a:lnTo>
                    <a:pt x="278" y="638"/>
                  </a:lnTo>
                  <a:lnTo>
                    <a:pt x="279" y="638"/>
                  </a:lnTo>
                  <a:lnTo>
                    <a:pt x="280" y="637"/>
                  </a:lnTo>
                  <a:lnTo>
                    <a:pt x="286" y="635"/>
                  </a:lnTo>
                  <a:lnTo>
                    <a:pt x="287" y="634"/>
                  </a:lnTo>
                  <a:lnTo>
                    <a:pt x="292" y="632"/>
                  </a:lnTo>
                  <a:lnTo>
                    <a:pt x="293" y="632"/>
                  </a:lnTo>
                  <a:lnTo>
                    <a:pt x="294" y="631"/>
                  </a:lnTo>
                  <a:lnTo>
                    <a:pt x="298" y="629"/>
                  </a:lnTo>
                  <a:lnTo>
                    <a:pt x="299" y="629"/>
                  </a:lnTo>
                  <a:lnTo>
                    <a:pt x="305" y="626"/>
                  </a:lnTo>
                  <a:lnTo>
                    <a:pt x="306" y="625"/>
                  </a:lnTo>
                  <a:lnTo>
                    <a:pt x="306" y="625"/>
                  </a:lnTo>
                  <a:lnTo>
                    <a:pt x="310" y="622"/>
                  </a:lnTo>
                  <a:lnTo>
                    <a:pt x="312" y="622"/>
                  </a:lnTo>
                  <a:lnTo>
                    <a:pt x="315" y="619"/>
                  </a:lnTo>
                  <a:lnTo>
                    <a:pt x="316" y="619"/>
                  </a:lnTo>
                  <a:lnTo>
                    <a:pt x="317" y="618"/>
                  </a:lnTo>
                  <a:lnTo>
                    <a:pt x="318" y="617"/>
                  </a:lnTo>
                  <a:lnTo>
                    <a:pt x="324" y="613"/>
                  </a:lnTo>
                  <a:lnTo>
                    <a:pt x="325" y="613"/>
                  </a:lnTo>
                  <a:lnTo>
                    <a:pt x="326" y="612"/>
                  </a:lnTo>
                  <a:lnTo>
                    <a:pt x="330" y="609"/>
                  </a:lnTo>
                  <a:lnTo>
                    <a:pt x="330" y="608"/>
                  </a:lnTo>
                  <a:lnTo>
                    <a:pt x="332" y="607"/>
                  </a:lnTo>
                  <a:lnTo>
                    <a:pt x="333" y="606"/>
                  </a:lnTo>
                  <a:lnTo>
                    <a:pt x="336" y="604"/>
                  </a:lnTo>
                  <a:lnTo>
                    <a:pt x="337" y="603"/>
                  </a:lnTo>
                  <a:lnTo>
                    <a:pt x="340" y="600"/>
                  </a:lnTo>
                  <a:lnTo>
                    <a:pt x="341" y="600"/>
                  </a:lnTo>
                  <a:lnTo>
                    <a:pt x="343" y="598"/>
                  </a:lnTo>
                  <a:lnTo>
                    <a:pt x="344" y="597"/>
                  </a:lnTo>
                  <a:lnTo>
                    <a:pt x="348" y="594"/>
                  </a:lnTo>
                  <a:lnTo>
                    <a:pt x="349" y="593"/>
                  </a:lnTo>
                  <a:lnTo>
                    <a:pt x="349" y="592"/>
                  </a:lnTo>
                  <a:lnTo>
                    <a:pt x="355" y="587"/>
                  </a:lnTo>
                  <a:lnTo>
                    <a:pt x="355" y="586"/>
                  </a:lnTo>
                  <a:lnTo>
                    <a:pt x="356" y="585"/>
                  </a:lnTo>
                  <a:lnTo>
                    <a:pt x="357" y="585"/>
                  </a:lnTo>
                  <a:lnTo>
                    <a:pt x="360" y="582"/>
                  </a:lnTo>
                  <a:lnTo>
                    <a:pt x="361" y="581"/>
                  </a:lnTo>
                  <a:lnTo>
                    <a:pt x="362" y="580"/>
                  </a:lnTo>
                  <a:lnTo>
                    <a:pt x="366" y="576"/>
                  </a:lnTo>
                  <a:lnTo>
                    <a:pt x="367" y="574"/>
                  </a:lnTo>
                  <a:lnTo>
                    <a:pt x="367" y="574"/>
                  </a:lnTo>
                  <a:lnTo>
                    <a:pt x="369" y="572"/>
                  </a:lnTo>
                  <a:lnTo>
                    <a:pt x="371" y="569"/>
                  </a:lnTo>
                  <a:lnTo>
                    <a:pt x="373" y="568"/>
                  </a:lnTo>
                  <a:lnTo>
                    <a:pt x="374" y="566"/>
                  </a:lnTo>
                  <a:lnTo>
                    <a:pt x="375" y="565"/>
                  </a:lnTo>
                  <a:lnTo>
                    <a:pt x="377" y="563"/>
                  </a:lnTo>
                  <a:lnTo>
                    <a:pt x="378" y="561"/>
                  </a:lnTo>
                  <a:lnTo>
                    <a:pt x="380" y="559"/>
                  </a:lnTo>
                  <a:lnTo>
                    <a:pt x="381" y="558"/>
                  </a:lnTo>
                  <a:lnTo>
                    <a:pt x="383" y="556"/>
                  </a:lnTo>
                  <a:lnTo>
                    <a:pt x="384" y="555"/>
                  </a:lnTo>
                  <a:lnTo>
                    <a:pt x="387" y="551"/>
                  </a:lnTo>
                  <a:lnTo>
                    <a:pt x="388" y="550"/>
                  </a:lnTo>
                  <a:lnTo>
                    <a:pt x="389" y="549"/>
                  </a:lnTo>
                  <a:lnTo>
                    <a:pt x="392" y="544"/>
                  </a:lnTo>
                  <a:lnTo>
                    <a:pt x="393" y="543"/>
                  </a:lnTo>
                  <a:lnTo>
                    <a:pt x="397" y="537"/>
                  </a:lnTo>
                  <a:lnTo>
                    <a:pt x="398" y="536"/>
                  </a:lnTo>
                  <a:lnTo>
                    <a:pt x="399" y="535"/>
                  </a:lnTo>
                  <a:lnTo>
                    <a:pt x="400" y="533"/>
                  </a:lnTo>
                  <a:lnTo>
                    <a:pt x="402" y="531"/>
                  </a:lnTo>
                  <a:lnTo>
                    <a:pt x="403" y="530"/>
                  </a:lnTo>
                  <a:lnTo>
                    <a:pt x="406" y="526"/>
                  </a:lnTo>
                  <a:lnTo>
                    <a:pt x="407" y="524"/>
                  </a:lnTo>
                  <a:lnTo>
                    <a:pt x="408" y="523"/>
                  </a:lnTo>
                  <a:lnTo>
                    <a:pt x="410" y="519"/>
                  </a:lnTo>
                  <a:lnTo>
                    <a:pt x="412" y="517"/>
                  </a:lnTo>
                  <a:lnTo>
                    <a:pt x="412" y="516"/>
                  </a:lnTo>
                  <a:lnTo>
                    <a:pt x="416" y="512"/>
                  </a:lnTo>
                  <a:lnTo>
                    <a:pt x="416" y="510"/>
                  </a:lnTo>
                  <a:lnTo>
                    <a:pt x="418" y="507"/>
                  </a:lnTo>
                  <a:lnTo>
                    <a:pt x="419" y="506"/>
                  </a:lnTo>
                  <a:lnTo>
                    <a:pt x="420" y="505"/>
                  </a:lnTo>
                  <a:lnTo>
                    <a:pt x="423" y="500"/>
                  </a:lnTo>
                  <a:lnTo>
                    <a:pt x="424" y="499"/>
                  </a:lnTo>
                  <a:lnTo>
                    <a:pt x="425" y="497"/>
                  </a:lnTo>
                  <a:lnTo>
                    <a:pt x="427" y="494"/>
                  </a:lnTo>
                  <a:lnTo>
                    <a:pt x="428" y="492"/>
                  </a:lnTo>
                  <a:lnTo>
                    <a:pt x="430" y="488"/>
                  </a:lnTo>
                  <a:lnTo>
                    <a:pt x="432" y="487"/>
                  </a:lnTo>
                  <a:lnTo>
                    <a:pt x="432" y="485"/>
                  </a:lnTo>
                  <a:lnTo>
                    <a:pt x="435" y="480"/>
                  </a:lnTo>
                  <a:lnTo>
                    <a:pt x="436" y="479"/>
                  </a:lnTo>
                  <a:lnTo>
                    <a:pt x="437" y="477"/>
                  </a:lnTo>
                  <a:lnTo>
                    <a:pt x="438" y="476"/>
                  </a:lnTo>
                  <a:lnTo>
                    <a:pt x="439" y="474"/>
                  </a:lnTo>
                  <a:lnTo>
                    <a:pt x="440" y="472"/>
                  </a:lnTo>
                  <a:lnTo>
                    <a:pt x="442" y="469"/>
                  </a:lnTo>
                  <a:lnTo>
                    <a:pt x="443" y="467"/>
                  </a:lnTo>
                  <a:lnTo>
                    <a:pt x="444" y="466"/>
                  </a:lnTo>
                  <a:lnTo>
                    <a:pt x="446" y="462"/>
                  </a:lnTo>
                  <a:lnTo>
                    <a:pt x="447" y="461"/>
                  </a:lnTo>
                  <a:lnTo>
                    <a:pt x="450" y="455"/>
                  </a:lnTo>
                  <a:lnTo>
                    <a:pt x="451" y="454"/>
                  </a:lnTo>
                  <a:lnTo>
                    <a:pt x="453" y="449"/>
                  </a:lnTo>
                  <a:lnTo>
                    <a:pt x="454" y="447"/>
                  </a:lnTo>
                  <a:lnTo>
                    <a:pt x="455" y="445"/>
                  </a:lnTo>
                  <a:lnTo>
                    <a:pt x="456" y="444"/>
                  </a:lnTo>
                  <a:lnTo>
                    <a:pt x="457" y="442"/>
                  </a:lnTo>
                  <a:lnTo>
                    <a:pt x="460" y="436"/>
                  </a:lnTo>
                  <a:lnTo>
                    <a:pt x="461" y="435"/>
                  </a:lnTo>
                  <a:lnTo>
                    <a:pt x="462" y="433"/>
                  </a:lnTo>
                  <a:lnTo>
                    <a:pt x="463" y="431"/>
                  </a:lnTo>
                  <a:lnTo>
                    <a:pt x="464" y="429"/>
                  </a:lnTo>
                  <a:lnTo>
                    <a:pt x="467" y="424"/>
                  </a:lnTo>
                  <a:lnTo>
                    <a:pt x="468" y="422"/>
                  </a:lnTo>
                  <a:lnTo>
                    <a:pt x="469" y="420"/>
                  </a:lnTo>
                  <a:lnTo>
                    <a:pt x="470" y="418"/>
                  </a:lnTo>
                  <a:lnTo>
                    <a:pt x="471" y="416"/>
                  </a:lnTo>
                  <a:lnTo>
                    <a:pt x="473" y="412"/>
                  </a:lnTo>
                  <a:lnTo>
                    <a:pt x="473" y="410"/>
                  </a:lnTo>
                  <a:lnTo>
                    <a:pt x="475" y="409"/>
                  </a:lnTo>
                  <a:lnTo>
                    <a:pt x="475" y="407"/>
                  </a:lnTo>
                  <a:lnTo>
                    <a:pt x="477" y="405"/>
                  </a:lnTo>
                  <a:lnTo>
                    <a:pt x="477" y="403"/>
                  </a:lnTo>
                  <a:lnTo>
                    <a:pt x="479" y="399"/>
                  </a:lnTo>
                  <a:lnTo>
                    <a:pt x="480" y="397"/>
                  </a:lnTo>
                  <a:lnTo>
                    <a:pt x="481" y="395"/>
                  </a:lnTo>
                  <a:lnTo>
                    <a:pt x="482" y="393"/>
                  </a:lnTo>
                  <a:lnTo>
                    <a:pt x="483" y="391"/>
                  </a:lnTo>
                  <a:lnTo>
                    <a:pt x="485" y="387"/>
                  </a:lnTo>
                  <a:lnTo>
                    <a:pt x="486" y="385"/>
                  </a:lnTo>
                  <a:lnTo>
                    <a:pt x="487" y="383"/>
                  </a:lnTo>
                  <a:lnTo>
                    <a:pt x="488" y="381"/>
                  </a:lnTo>
                  <a:lnTo>
                    <a:pt x="489" y="379"/>
                  </a:lnTo>
                  <a:lnTo>
                    <a:pt x="490" y="377"/>
                  </a:lnTo>
                  <a:lnTo>
                    <a:pt x="491" y="373"/>
                  </a:lnTo>
                  <a:lnTo>
                    <a:pt x="493" y="371"/>
                  </a:lnTo>
                  <a:lnTo>
                    <a:pt x="493" y="369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1"/>
                  </a:lnTo>
                  <a:lnTo>
                    <a:pt x="498" y="359"/>
                  </a:lnTo>
                  <a:lnTo>
                    <a:pt x="500" y="354"/>
                  </a:lnTo>
                  <a:lnTo>
                    <a:pt x="501" y="353"/>
                  </a:lnTo>
                  <a:lnTo>
                    <a:pt x="503" y="348"/>
                  </a:lnTo>
                  <a:lnTo>
                    <a:pt x="504" y="346"/>
                  </a:lnTo>
                  <a:lnTo>
                    <a:pt x="506" y="342"/>
                  </a:lnTo>
                  <a:lnTo>
                    <a:pt x="507" y="340"/>
                  </a:lnTo>
                  <a:lnTo>
                    <a:pt x="509" y="336"/>
                  </a:lnTo>
                  <a:lnTo>
                    <a:pt x="510" y="333"/>
                  </a:lnTo>
                  <a:lnTo>
                    <a:pt x="512" y="329"/>
                  </a:lnTo>
                  <a:lnTo>
                    <a:pt x="513" y="327"/>
                  </a:lnTo>
                  <a:lnTo>
                    <a:pt x="514" y="325"/>
                  </a:lnTo>
                  <a:lnTo>
                    <a:pt x="514" y="322"/>
                  </a:lnTo>
                  <a:lnTo>
                    <a:pt x="516" y="318"/>
                  </a:lnTo>
                  <a:lnTo>
                    <a:pt x="517" y="315"/>
                  </a:lnTo>
                  <a:lnTo>
                    <a:pt x="518" y="313"/>
                  </a:lnTo>
                  <a:lnTo>
                    <a:pt x="519" y="311"/>
                  </a:lnTo>
                  <a:lnTo>
                    <a:pt x="520" y="309"/>
                  </a:lnTo>
                  <a:lnTo>
                    <a:pt x="522" y="304"/>
                  </a:lnTo>
                  <a:lnTo>
                    <a:pt x="523" y="302"/>
                  </a:lnTo>
                  <a:lnTo>
                    <a:pt x="525" y="297"/>
                  </a:lnTo>
                  <a:lnTo>
                    <a:pt x="526" y="295"/>
                  </a:lnTo>
                  <a:lnTo>
                    <a:pt x="527" y="293"/>
                  </a:lnTo>
                  <a:lnTo>
                    <a:pt x="528" y="290"/>
                  </a:lnTo>
                  <a:lnTo>
                    <a:pt x="530" y="286"/>
                  </a:lnTo>
                  <a:lnTo>
                    <a:pt x="531" y="284"/>
                  </a:lnTo>
                  <a:lnTo>
                    <a:pt x="532" y="281"/>
                  </a:lnTo>
                  <a:lnTo>
                    <a:pt x="532" y="279"/>
                  </a:lnTo>
                  <a:lnTo>
                    <a:pt x="534" y="276"/>
                  </a:lnTo>
                  <a:lnTo>
                    <a:pt x="534" y="274"/>
                  </a:lnTo>
                  <a:lnTo>
                    <a:pt x="536" y="272"/>
                  </a:lnTo>
                  <a:lnTo>
                    <a:pt x="538" y="267"/>
                  </a:lnTo>
                  <a:lnTo>
                    <a:pt x="538" y="264"/>
                  </a:lnTo>
                  <a:lnTo>
                    <a:pt x="540" y="259"/>
                  </a:lnTo>
                  <a:lnTo>
                    <a:pt x="541" y="257"/>
                  </a:lnTo>
                  <a:lnTo>
                    <a:pt x="542" y="255"/>
                  </a:lnTo>
                  <a:lnTo>
                    <a:pt x="543" y="252"/>
                  </a:lnTo>
                  <a:lnTo>
                    <a:pt x="544" y="250"/>
                  </a:lnTo>
                  <a:lnTo>
                    <a:pt x="545" y="247"/>
                  </a:lnTo>
                  <a:lnTo>
                    <a:pt x="546" y="245"/>
                  </a:lnTo>
                  <a:lnTo>
                    <a:pt x="547" y="242"/>
                  </a:lnTo>
                  <a:lnTo>
                    <a:pt x="548" y="240"/>
                  </a:lnTo>
                  <a:lnTo>
                    <a:pt x="550" y="235"/>
                  </a:lnTo>
                  <a:lnTo>
                    <a:pt x="551" y="232"/>
                  </a:lnTo>
                  <a:lnTo>
                    <a:pt x="552" y="230"/>
                  </a:lnTo>
                  <a:lnTo>
                    <a:pt x="552" y="227"/>
                  </a:lnTo>
                  <a:lnTo>
                    <a:pt x="554" y="222"/>
                  </a:lnTo>
                  <a:lnTo>
                    <a:pt x="556" y="220"/>
                  </a:lnTo>
                  <a:lnTo>
                    <a:pt x="556" y="217"/>
                  </a:lnTo>
                  <a:lnTo>
                    <a:pt x="557" y="215"/>
                  </a:lnTo>
                  <a:lnTo>
                    <a:pt x="559" y="209"/>
                  </a:lnTo>
                  <a:lnTo>
                    <a:pt x="560" y="207"/>
                  </a:lnTo>
                  <a:lnTo>
                    <a:pt x="561" y="204"/>
                  </a:lnTo>
                  <a:lnTo>
                    <a:pt x="562" y="202"/>
                  </a:lnTo>
                  <a:lnTo>
                    <a:pt x="563" y="199"/>
                  </a:lnTo>
                  <a:lnTo>
                    <a:pt x="564" y="196"/>
                  </a:lnTo>
                  <a:lnTo>
                    <a:pt x="565" y="194"/>
                  </a:lnTo>
                  <a:lnTo>
                    <a:pt x="566" y="191"/>
                  </a:lnTo>
                  <a:lnTo>
                    <a:pt x="567" y="189"/>
                  </a:lnTo>
                  <a:lnTo>
                    <a:pt x="568" y="186"/>
                  </a:lnTo>
                  <a:lnTo>
                    <a:pt x="569" y="183"/>
                  </a:lnTo>
                  <a:lnTo>
                    <a:pt x="570" y="181"/>
                  </a:lnTo>
                  <a:lnTo>
                    <a:pt x="571" y="178"/>
                  </a:lnTo>
                  <a:lnTo>
                    <a:pt x="572" y="175"/>
                  </a:lnTo>
                  <a:lnTo>
                    <a:pt x="573" y="172"/>
                  </a:lnTo>
                  <a:lnTo>
                    <a:pt x="574" y="170"/>
                  </a:lnTo>
                  <a:lnTo>
                    <a:pt x="575" y="167"/>
                  </a:lnTo>
                  <a:lnTo>
                    <a:pt x="575" y="164"/>
                  </a:lnTo>
                  <a:lnTo>
                    <a:pt x="576" y="162"/>
                  </a:lnTo>
                  <a:lnTo>
                    <a:pt x="577" y="159"/>
                  </a:lnTo>
                  <a:lnTo>
                    <a:pt x="578" y="156"/>
                  </a:lnTo>
                  <a:lnTo>
                    <a:pt x="579" y="153"/>
                  </a:lnTo>
                  <a:lnTo>
                    <a:pt x="580" y="151"/>
                  </a:lnTo>
                  <a:lnTo>
                    <a:pt x="581" y="148"/>
                  </a:lnTo>
                  <a:lnTo>
                    <a:pt x="582" y="145"/>
                  </a:lnTo>
                  <a:lnTo>
                    <a:pt x="583" y="142"/>
                  </a:lnTo>
                  <a:lnTo>
                    <a:pt x="584" y="140"/>
                  </a:lnTo>
                  <a:lnTo>
                    <a:pt x="585" y="137"/>
                  </a:lnTo>
                  <a:lnTo>
                    <a:pt x="586" y="134"/>
                  </a:lnTo>
                  <a:lnTo>
                    <a:pt x="587" y="131"/>
                  </a:lnTo>
                  <a:lnTo>
                    <a:pt x="588" y="129"/>
                  </a:lnTo>
                  <a:lnTo>
                    <a:pt x="589" y="126"/>
                  </a:lnTo>
                  <a:lnTo>
                    <a:pt x="590" y="123"/>
                  </a:lnTo>
                  <a:lnTo>
                    <a:pt x="591" y="120"/>
                  </a:lnTo>
                  <a:lnTo>
                    <a:pt x="593" y="114"/>
                  </a:lnTo>
                  <a:lnTo>
                    <a:pt x="593" y="112"/>
                  </a:lnTo>
                  <a:lnTo>
                    <a:pt x="595" y="109"/>
                  </a:lnTo>
                  <a:lnTo>
                    <a:pt x="595" y="106"/>
                  </a:lnTo>
                  <a:lnTo>
                    <a:pt x="597" y="103"/>
                  </a:lnTo>
                  <a:lnTo>
                    <a:pt x="597" y="100"/>
                  </a:lnTo>
                  <a:lnTo>
                    <a:pt x="599" y="97"/>
                  </a:lnTo>
                  <a:lnTo>
                    <a:pt x="599" y="94"/>
                  </a:lnTo>
                  <a:lnTo>
                    <a:pt x="600" y="92"/>
                  </a:lnTo>
                  <a:lnTo>
                    <a:pt x="601" y="88"/>
                  </a:lnTo>
                  <a:lnTo>
                    <a:pt x="602" y="86"/>
                  </a:lnTo>
                  <a:lnTo>
                    <a:pt x="603" y="82"/>
                  </a:lnTo>
                  <a:lnTo>
                    <a:pt x="605" y="77"/>
                  </a:lnTo>
                  <a:lnTo>
                    <a:pt x="606" y="74"/>
                  </a:lnTo>
                  <a:lnTo>
                    <a:pt x="607" y="71"/>
                  </a:lnTo>
                  <a:lnTo>
                    <a:pt x="608" y="68"/>
                  </a:lnTo>
                  <a:lnTo>
                    <a:pt x="609" y="65"/>
                  </a:lnTo>
                  <a:lnTo>
                    <a:pt x="610" y="62"/>
                  </a:lnTo>
                  <a:lnTo>
                    <a:pt x="611" y="59"/>
                  </a:lnTo>
                  <a:lnTo>
                    <a:pt x="612" y="56"/>
                  </a:lnTo>
                  <a:lnTo>
                    <a:pt x="613" y="53"/>
                  </a:lnTo>
                  <a:lnTo>
                    <a:pt x="613" y="50"/>
                  </a:lnTo>
                  <a:lnTo>
                    <a:pt x="615" y="47"/>
                  </a:lnTo>
                  <a:lnTo>
                    <a:pt x="615" y="44"/>
                  </a:lnTo>
                  <a:lnTo>
                    <a:pt x="617" y="41"/>
                  </a:lnTo>
                  <a:lnTo>
                    <a:pt x="617" y="38"/>
                  </a:lnTo>
                  <a:lnTo>
                    <a:pt x="618" y="35"/>
                  </a:lnTo>
                  <a:lnTo>
                    <a:pt x="619" y="32"/>
                  </a:lnTo>
                  <a:lnTo>
                    <a:pt x="620" y="28"/>
                  </a:lnTo>
                  <a:lnTo>
                    <a:pt x="621" y="26"/>
                  </a:lnTo>
                  <a:lnTo>
                    <a:pt x="622" y="23"/>
                  </a:lnTo>
                  <a:lnTo>
                    <a:pt x="623" y="19"/>
                  </a:lnTo>
                  <a:lnTo>
                    <a:pt x="624" y="16"/>
                  </a:lnTo>
                  <a:lnTo>
                    <a:pt x="625" y="13"/>
                  </a:lnTo>
                  <a:lnTo>
                    <a:pt x="626" y="10"/>
                  </a:lnTo>
                  <a:lnTo>
                    <a:pt x="627" y="7"/>
                  </a:lnTo>
                  <a:lnTo>
                    <a:pt x="628" y="4"/>
                  </a:lnTo>
                  <a:lnTo>
                    <a:pt x="629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35" name="Freeform 12"/>
            <p:cNvSpPr>
              <a:spLocks/>
            </p:cNvSpPr>
            <p:nvPr/>
          </p:nvSpPr>
          <p:spPr bwMode="auto">
            <a:xfrm>
              <a:off x="6538" y="1410"/>
              <a:ext cx="85" cy="309"/>
            </a:xfrm>
            <a:custGeom>
              <a:avLst/>
              <a:gdLst>
                <a:gd name="T0" fmla="*/ 2 w 85"/>
                <a:gd name="T1" fmla="*/ 303 h 309"/>
                <a:gd name="T2" fmla="*/ 4 w 85"/>
                <a:gd name="T3" fmla="*/ 297 h 309"/>
                <a:gd name="T4" fmla="*/ 6 w 85"/>
                <a:gd name="T5" fmla="*/ 291 h 309"/>
                <a:gd name="T6" fmla="*/ 7 w 85"/>
                <a:gd name="T7" fmla="*/ 284 h 309"/>
                <a:gd name="T8" fmla="*/ 9 w 85"/>
                <a:gd name="T9" fmla="*/ 278 h 309"/>
                <a:gd name="T10" fmla="*/ 11 w 85"/>
                <a:gd name="T11" fmla="*/ 272 h 309"/>
                <a:gd name="T12" fmla="*/ 13 w 85"/>
                <a:gd name="T13" fmla="*/ 265 h 309"/>
                <a:gd name="T14" fmla="*/ 15 w 85"/>
                <a:gd name="T15" fmla="*/ 259 h 309"/>
                <a:gd name="T16" fmla="*/ 17 w 85"/>
                <a:gd name="T17" fmla="*/ 252 h 309"/>
                <a:gd name="T18" fmla="*/ 19 w 85"/>
                <a:gd name="T19" fmla="*/ 245 h 309"/>
                <a:gd name="T20" fmla="*/ 21 w 85"/>
                <a:gd name="T21" fmla="*/ 239 h 309"/>
                <a:gd name="T22" fmla="*/ 23 w 85"/>
                <a:gd name="T23" fmla="*/ 232 h 309"/>
                <a:gd name="T24" fmla="*/ 25 w 85"/>
                <a:gd name="T25" fmla="*/ 226 h 309"/>
                <a:gd name="T26" fmla="*/ 27 w 85"/>
                <a:gd name="T27" fmla="*/ 219 h 309"/>
                <a:gd name="T28" fmla="*/ 29 w 85"/>
                <a:gd name="T29" fmla="*/ 212 h 309"/>
                <a:gd name="T30" fmla="*/ 31 w 85"/>
                <a:gd name="T31" fmla="*/ 205 h 309"/>
                <a:gd name="T32" fmla="*/ 32 w 85"/>
                <a:gd name="T33" fmla="*/ 199 h 309"/>
                <a:gd name="T34" fmla="*/ 34 w 85"/>
                <a:gd name="T35" fmla="*/ 192 h 309"/>
                <a:gd name="T36" fmla="*/ 36 w 85"/>
                <a:gd name="T37" fmla="*/ 185 h 309"/>
                <a:gd name="T38" fmla="*/ 38 w 85"/>
                <a:gd name="T39" fmla="*/ 178 h 309"/>
                <a:gd name="T40" fmla="*/ 40 w 85"/>
                <a:gd name="T41" fmla="*/ 171 h 309"/>
                <a:gd name="T42" fmla="*/ 42 w 85"/>
                <a:gd name="T43" fmla="*/ 164 h 309"/>
                <a:gd name="T44" fmla="*/ 44 w 85"/>
                <a:gd name="T45" fmla="*/ 157 h 309"/>
                <a:gd name="T46" fmla="*/ 45 w 85"/>
                <a:gd name="T47" fmla="*/ 150 h 309"/>
                <a:gd name="T48" fmla="*/ 47 w 85"/>
                <a:gd name="T49" fmla="*/ 143 h 309"/>
                <a:gd name="T50" fmla="*/ 50 w 85"/>
                <a:gd name="T51" fmla="*/ 133 h 309"/>
                <a:gd name="T52" fmla="*/ 52 w 85"/>
                <a:gd name="T53" fmla="*/ 125 h 309"/>
                <a:gd name="T54" fmla="*/ 54 w 85"/>
                <a:gd name="T55" fmla="*/ 118 h 309"/>
                <a:gd name="T56" fmla="*/ 57 w 85"/>
                <a:gd name="T57" fmla="*/ 108 h 309"/>
                <a:gd name="T58" fmla="*/ 59 w 85"/>
                <a:gd name="T59" fmla="*/ 101 h 309"/>
                <a:gd name="T60" fmla="*/ 61 w 85"/>
                <a:gd name="T61" fmla="*/ 93 h 309"/>
                <a:gd name="T62" fmla="*/ 64 w 85"/>
                <a:gd name="T63" fmla="*/ 82 h 309"/>
                <a:gd name="T64" fmla="*/ 66 w 85"/>
                <a:gd name="T65" fmla="*/ 75 h 309"/>
                <a:gd name="T66" fmla="*/ 68 w 85"/>
                <a:gd name="T67" fmla="*/ 67 h 309"/>
                <a:gd name="T68" fmla="*/ 70 w 85"/>
                <a:gd name="T69" fmla="*/ 56 h 309"/>
                <a:gd name="T70" fmla="*/ 72 w 85"/>
                <a:gd name="T71" fmla="*/ 49 h 309"/>
                <a:gd name="T72" fmla="*/ 75 w 85"/>
                <a:gd name="T73" fmla="*/ 38 h 309"/>
                <a:gd name="T74" fmla="*/ 77 w 85"/>
                <a:gd name="T75" fmla="*/ 30 h 309"/>
                <a:gd name="T76" fmla="*/ 79 w 85"/>
                <a:gd name="T77" fmla="*/ 23 h 309"/>
                <a:gd name="T78" fmla="*/ 81 w 85"/>
                <a:gd name="T79" fmla="*/ 15 h 309"/>
                <a:gd name="T80" fmla="*/ 83 w 85"/>
                <a:gd name="T81" fmla="*/ 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309">
                  <a:moveTo>
                    <a:pt x="0" y="309"/>
                  </a:moveTo>
                  <a:lnTo>
                    <a:pt x="2" y="303"/>
                  </a:lnTo>
                  <a:lnTo>
                    <a:pt x="3" y="300"/>
                  </a:lnTo>
                  <a:lnTo>
                    <a:pt x="4" y="297"/>
                  </a:lnTo>
                  <a:lnTo>
                    <a:pt x="5" y="294"/>
                  </a:lnTo>
                  <a:lnTo>
                    <a:pt x="6" y="291"/>
                  </a:lnTo>
                  <a:lnTo>
                    <a:pt x="7" y="287"/>
                  </a:lnTo>
                  <a:lnTo>
                    <a:pt x="7" y="284"/>
                  </a:lnTo>
                  <a:lnTo>
                    <a:pt x="8" y="281"/>
                  </a:lnTo>
                  <a:lnTo>
                    <a:pt x="9" y="278"/>
                  </a:lnTo>
                  <a:lnTo>
                    <a:pt x="10" y="275"/>
                  </a:lnTo>
                  <a:lnTo>
                    <a:pt x="11" y="272"/>
                  </a:lnTo>
                  <a:lnTo>
                    <a:pt x="12" y="268"/>
                  </a:lnTo>
                  <a:lnTo>
                    <a:pt x="13" y="265"/>
                  </a:lnTo>
                  <a:lnTo>
                    <a:pt x="14" y="262"/>
                  </a:lnTo>
                  <a:lnTo>
                    <a:pt x="15" y="259"/>
                  </a:lnTo>
                  <a:lnTo>
                    <a:pt x="16" y="255"/>
                  </a:lnTo>
                  <a:lnTo>
                    <a:pt x="17" y="252"/>
                  </a:lnTo>
                  <a:lnTo>
                    <a:pt x="18" y="249"/>
                  </a:lnTo>
                  <a:lnTo>
                    <a:pt x="19" y="245"/>
                  </a:lnTo>
                  <a:lnTo>
                    <a:pt x="20" y="242"/>
                  </a:lnTo>
                  <a:lnTo>
                    <a:pt x="21" y="239"/>
                  </a:lnTo>
                  <a:lnTo>
                    <a:pt x="22" y="235"/>
                  </a:lnTo>
                  <a:lnTo>
                    <a:pt x="23" y="232"/>
                  </a:lnTo>
                  <a:lnTo>
                    <a:pt x="24" y="229"/>
                  </a:lnTo>
                  <a:lnTo>
                    <a:pt x="25" y="226"/>
                  </a:lnTo>
                  <a:lnTo>
                    <a:pt x="25" y="222"/>
                  </a:lnTo>
                  <a:lnTo>
                    <a:pt x="27" y="219"/>
                  </a:lnTo>
                  <a:lnTo>
                    <a:pt x="27" y="215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205"/>
                  </a:lnTo>
                  <a:lnTo>
                    <a:pt x="31" y="202"/>
                  </a:lnTo>
                  <a:lnTo>
                    <a:pt x="32" y="199"/>
                  </a:lnTo>
                  <a:lnTo>
                    <a:pt x="33" y="195"/>
                  </a:lnTo>
                  <a:lnTo>
                    <a:pt x="34" y="192"/>
                  </a:lnTo>
                  <a:lnTo>
                    <a:pt x="35" y="188"/>
                  </a:lnTo>
                  <a:lnTo>
                    <a:pt x="36" y="185"/>
                  </a:lnTo>
                  <a:lnTo>
                    <a:pt x="37" y="181"/>
                  </a:lnTo>
                  <a:lnTo>
                    <a:pt x="38" y="178"/>
                  </a:lnTo>
                  <a:lnTo>
                    <a:pt x="39" y="175"/>
                  </a:lnTo>
                  <a:lnTo>
                    <a:pt x="40" y="171"/>
                  </a:lnTo>
                  <a:lnTo>
                    <a:pt x="41" y="168"/>
                  </a:lnTo>
                  <a:lnTo>
                    <a:pt x="42" y="164"/>
                  </a:lnTo>
                  <a:lnTo>
                    <a:pt x="43" y="161"/>
                  </a:lnTo>
                  <a:lnTo>
                    <a:pt x="44" y="157"/>
                  </a:lnTo>
                  <a:lnTo>
                    <a:pt x="45" y="154"/>
                  </a:lnTo>
                  <a:lnTo>
                    <a:pt x="45" y="150"/>
                  </a:lnTo>
                  <a:lnTo>
                    <a:pt x="47" y="147"/>
                  </a:lnTo>
                  <a:lnTo>
                    <a:pt x="47" y="143"/>
                  </a:lnTo>
                  <a:lnTo>
                    <a:pt x="49" y="140"/>
                  </a:lnTo>
                  <a:lnTo>
                    <a:pt x="50" y="133"/>
                  </a:lnTo>
                  <a:lnTo>
                    <a:pt x="51" y="129"/>
                  </a:lnTo>
                  <a:lnTo>
                    <a:pt x="52" y="125"/>
                  </a:lnTo>
                  <a:lnTo>
                    <a:pt x="53" y="122"/>
                  </a:lnTo>
                  <a:lnTo>
                    <a:pt x="54" y="118"/>
                  </a:lnTo>
                  <a:lnTo>
                    <a:pt x="55" y="115"/>
                  </a:lnTo>
                  <a:lnTo>
                    <a:pt x="57" y="108"/>
                  </a:lnTo>
                  <a:lnTo>
                    <a:pt x="58" y="104"/>
                  </a:lnTo>
                  <a:lnTo>
                    <a:pt x="59" y="101"/>
                  </a:lnTo>
                  <a:lnTo>
                    <a:pt x="60" y="97"/>
                  </a:lnTo>
                  <a:lnTo>
                    <a:pt x="61" y="93"/>
                  </a:lnTo>
                  <a:lnTo>
                    <a:pt x="62" y="90"/>
                  </a:lnTo>
                  <a:lnTo>
                    <a:pt x="64" y="82"/>
                  </a:lnTo>
                  <a:lnTo>
                    <a:pt x="65" y="78"/>
                  </a:lnTo>
                  <a:lnTo>
                    <a:pt x="66" y="75"/>
                  </a:lnTo>
                  <a:lnTo>
                    <a:pt x="67" y="71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70" y="56"/>
                  </a:lnTo>
                  <a:lnTo>
                    <a:pt x="71" y="53"/>
                  </a:lnTo>
                  <a:lnTo>
                    <a:pt x="72" y="49"/>
                  </a:lnTo>
                  <a:lnTo>
                    <a:pt x="73" y="45"/>
                  </a:lnTo>
                  <a:lnTo>
                    <a:pt x="75" y="38"/>
                  </a:lnTo>
                  <a:lnTo>
                    <a:pt x="76" y="34"/>
                  </a:lnTo>
                  <a:lnTo>
                    <a:pt x="77" y="30"/>
                  </a:lnTo>
                  <a:lnTo>
                    <a:pt x="78" y="26"/>
                  </a:lnTo>
                  <a:lnTo>
                    <a:pt x="79" y="23"/>
                  </a:lnTo>
                  <a:lnTo>
                    <a:pt x="80" y="19"/>
                  </a:lnTo>
                  <a:lnTo>
                    <a:pt x="81" y="15"/>
                  </a:lnTo>
                  <a:lnTo>
                    <a:pt x="82" y="11"/>
                  </a:lnTo>
                  <a:lnTo>
                    <a:pt x="83" y="8"/>
                  </a:lnTo>
                  <a:lnTo>
                    <a:pt x="85" y="0"/>
                  </a:lnTo>
                </a:path>
              </a:pathLst>
            </a:custGeom>
            <a:noFill/>
            <a:ln w="28575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10473531" y="2213769"/>
            <a:ext cx="80963" cy="80963"/>
            <a:chOff x="5883" y="1861"/>
            <a:chExt cx="51" cy="51"/>
          </a:xfrm>
        </p:grpSpPr>
        <p:sp>
          <p:nvSpPr>
            <p:cNvPr id="22" name="Oval 42"/>
            <p:cNvSpPr>
              <a:spLocks noChangeArrowheads="1"/>
            </p:cNvSpPr>
            <p:nvPr/>
          </p:nvSpPr>
          <p:spPr bwMode="auto">
            <a:xfrm>
              <a:off x="5883" y="1861"/>
              <a:ext cx="5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5883" y="1861"/>
              <a:ext cx="51" cy="5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cxnSp>
        <p:nvCxnSpPr>
          <p:cNvPr id="81944" name="直接连接符 81943"/>
          <p:cNvCxnSpPr/>
          <p:nvPr/>
        </p:nvCxnSpPr>
        <p:spPr>
          <a:xfrm flipH="1" flipV="1">
            <a:off x="9378950" y="2237158"/>
            <a:ext cx="1094581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767161" y="3007220"/>
            <a:ext cx="0" cy="7463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9382179" y="3750107"/>
            <a:ext cx="39084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2"/>
              <p:cNvSpPr txBox="1">
                <a:spLocks noChangeArrowheads="1"/>
              </p:cNvSpPr>
              <p:nvPr/>
            </p:nvSpPr>
            <p:spPr bwMode="auto">
              <a:xfrm>
                <a:off x="715645" y="2423103"/>
                <a:ext cx="6906442" cy="1772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800" b="1" dirty="0">
                    <a:latin typeface="Times New Roman"/>
                    <a:ea typeface="宋体"/>
                  </a:rPr>
                  <a:t>1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时，函数有最小值，且</a:t>
                </a:r>
                <a:r>
                  <a:rPr kumimoji="1" lang="en-US" altLang="zh-CN" sz="2800" b="1" i="1" dirty="0" err="1" smtClean="0">
                    <a:latin typeface="Times New Roman"/>
                    <a:ea typeface="宋体"/>
                  </a:rPr>
                  <a:t>y</a:t>
                </a:r>
                <a:r>
                  <a:rPr kumimoji="1" lang="en-US" altLang="zh-CN" sz="2800" b="1" baseline="-25000" dirty="0" err="1" smtClean="0">
                    <a:latin typeface="Times New Roman"/>
                    <a:ea typeface="宋体"/>
                  </a:rPr>
                  <a:t>min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=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(1)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2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，</a:t>
                </a:r>
                <a:endParaRPr kumimoji="1" lang="en-US" altLang="zh-CN" sz="2800" b="1" dirty="0" smtClean="0">
                  <a:latin typeface="Times New Roman"/>
                  <a:ea typeface="宋体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kumimoji="1"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当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x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3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时，函数有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最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大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值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，且</a:t>
                </a:r>
                <a:r>
                  <a:rPr kumimoji="1" lang="en-US" altLang="zh-CN" sz="2800" b="1" i="1" dirty="0" err="1" smtClean="0">
                    <a:latin typeface="Times New Roman"/>
                    <a:ea typeface="宋体"/>
                  </a:rPr>
                  <a:t>y</a:t>
                </a:r>
                <a:r>
                  <a:rPr kumimoji="1" lang="en-US" altLang="zh-CN" sz="2800" b="1" baseline="-25000" dirty="0" err="1" smtClean="0">
                    <a:latin typeface="Times New Roman"/>
                    <a:ea typeface="宋体"/>
                  </a:rPr>
                  <a:t>max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=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(3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2.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kumimoji="1"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函数值域为</a:t>
                </a:r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[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dirty="0">
                    <a:latin typeface="Times New Roman"/>
                    <a:ea typeface="宋体"/>
                  </a:rPr>
                  <a:t>2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，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2</a:t>
                </a:r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]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.</a:t>
                </a:r>
                <a:endParaRPr lang="en-US" altLang="zh-CN" sz="2800" b="1" dirty="0" smtClean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6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45" y="2423103"/>
                <a:ext cx="6906442" cy="1772793"/>
              </a:xfrm>
              <a:prstGeom prst="rect">
                <a:avLst/>
              </a:prstGeom>
              <a:blipFill rotWithShape="1">
                <a:blip r:embed="rId3"/>
                <a:stretch>
                  <a:fillRect l="-1765" t="-687" r="-6973" b="-54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8793163" y="1773239"/>
            <a:ext cx="2228860" cy="2626156"/>
            <a:chOff x="8793163" y="1773239"/>
            <a:chExt cx="2228860" cy="2626156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0829935" y="2957513"/>
              <a:ext cx="192088" cy="409575"/>
              <a:chOff x="6822" y="1863"/>
              <a:chExt cx="121" cy="258"/>
            </a:xfrm>
          </p:grpSpPr>
          <p:sp>
            <p:nvSpPr>
              <p:cNvPr id="81938" name="Freeform 5"/>
              <p:cNvSpPr>
                <a:spLocks/>
              </p:cNvSpPr>
              <p:nvPr/>
            </p:nvSpPr>
            <p:spPr bwMode="auto">
              <a:xfrm>
                <a:off x="6822" y="1863"/>
                <a:ext cx="96" cy="48"/>
              </a:xfrm>
              <a:custGeom>
                <a:avLst/>
                <a:gdLst>
                  <a:gd name="T0" fmla="*/ 96 w 96"/>
                  <a:gd name="T1" fmla="*/ 24 h 48"/>
                  <a:gd name="T2" fmla="*/ 0 w 96"/>
                  <a:gd name="T3" fmla="*/ 0 h 48"/>
                  <a:gd name="T4" fmla="*/ 36 w 96"/>
                  <a:gd name="T5" fmla="*/ 24 h 48"/>
                  <a:gd name="T6" fmla="*/ 0 w 96"/>
                  <a:gd name="T7" fmla="*/ 48 h 48"/>
                  <a:gd name="T8" fmla="*/ 96 w 96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">
                    <a:moveTo>
                      <a:pt x="96" y="24"/>
                    </a:moveTo>
                    <a:lnTo>
                      <a:pt x="0" y="0"/>
                    </a:lnTo>
                    <a:lnTo>
                      <a:pt x="36" y="24"/>
                    </a:lnTo>
                    <a:lnTo>
                      <a:pt x="0" y="48"/>
                    </a:lnTo>
                    <a:lnTo>
                      <a:pt x="9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/>
                  <a:ea typeface="宋体"/>
                </a:endParaRPr>
              </a:p>
            </p:txBody>
          </p:sp>
          <p:sp>
            <p:nvSpPr>
              <p:cNvPr id="81939" name="Rectangle 6"/>
              <p:cNvSpPr>
                <a:spLocks noChangeArrowheads="1"/>
              </p:cNvSpPr>
              <p:nvPr/>
            </p:nvSpPr>
            <p:spPr bwMode="auto">
              <a:xfrm>
                <a:off x="6866" y="1937"/>
                <a:ext cx="7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x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9342438" y="1773239"/>
              <a:ext cx="244475" cy="309563"/>
              <a:chOff x="5885" y="1117"/>
              <a:chExt cx="154" cy="195"/>
            </a:xfrm>
          </p:grpSpPr>
          <p:sp>
            <p:nvSpPr>
              <p:cNvPr id="81936" name="Freeform 8"/>
              <p:cNvSpPr>
                <a:spLocks/>
              </p:cNvSpPr>
              <p:nvPr/>
            </p:nvSpPr>
            <p:spPr bwMode="auto">
              <a:xfrm>
                <a:off x="5885" y="1217"/>
                <a:ext cx="48" cy="95"/>
              </a:xfrm>
              <a:custGeom>
                <a:avLst/>
                <a:gdLst>
                  <a:gd name="T0" fmla="*/ 0 w 48"/>
                  <a:gd name="T1" fmla="*/ 95 h 95"/>
                  <a:gd name="T2" fmla="*/ 24 w 48"/>
                  <a:gd name="T3" fmla="*/ 59 h 95"/>
                  <a:gd name="T4" fmla="*/ 48 w 48"/>
                  <a:gd name="T5" fmla="*/ 95 h 95"/>
                  <a:gd name="T6" fmla="*/ 24 w 48"/>
                  <a:gd name="T7" fmla="*/ 0 h 95"/>
                  <a:gd name="T8" fmla="*/ 0 w 48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5">
                    <a:moveTo>
                      <a:pt x="0" y="95"/>
                    </a:moveTo>
                    <a:lnTo>
                      <a:pt x="24" y="59"/>
                    </a:lnTo>
                    <a:lnTo>
                      <a:pt x="48" y="95"/>
                    </a:lnTo>
                    <a:lnTo>
                      <a:pt x="2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/>
                  <a:ea typeface="宋体"/>
                </a:endParaRPr>
              </a:p>
            </p:txBody>
          </p:sp>
          <p:sp>
            <p:nvSpPr>
              <p:cNvPr id="81937" name="Rectangle 9"/>
              <p:cNvSpPr>
                <a:spLocks noChangeArrowheads="1"/>
              </p:cNvSpPr>
              <p:nvPr/>
            </p:nvSpPr>
            <p:spPr bwMode="auto">
              <a:xfrm>
                <a:off x="5971" y="1117"/>
                <a:ext cx="6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y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9002713" y="2919413"/>
              <a:ext cx="1511300" cy="76200"/>
              <a:chOff x="5671" y="1839"/>
              <a:chExt cx="952" cy="48"/>
            </a:xfrm>
          </p:grpSpPr>
          <p:sp>
            <p:nvSpPr>
              <p:cNvPr id="81929" name="Line 14"/>
              <p:cNvSpPr>
                <a:spLocks noChangeShapeType="1"/>
              </p:cNvSpPr>
              <p:nvPr/>
            </p:nvSpPr>
            <p:spPr bwMode="auto">
              <a:xfrm flipV="1">
                <a:off x="5671" y="1839"/>
                <a:ext cx="0" cy="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30" name="Line 15"/>
              <p:cNvSpPr>
                <a:spLocks noChangeShapeType="1"/>
              </p:cNvSpPr>
              <p:nvPr/>
            </p:nvSpPr>
            <p:spPr bwMode="auto">
              <a:xfrm flipV="1">
                <a:off x="5909" y="1839"/>
                <a:ext cx="0" cy="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31" name="Line 16"/>
              <p:cNvSpPr>
                <a:spLocks noChangeShapeType="1"/>
              </p:cNvSpPr>
              <p:nvPr/>
            </p:nvSpPr>
            <p:spPr bwMode="auto">
              <a:xfrm flipV="1">
                <a:off x="6147" y="1839"/>
                <a:ext cx="0" cy="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32" name="Line 17"/>
              <p:cNvSpPr>
                <a:spLocks noChangeShapeType="1"/>
              </p:cNvSpPr>
              <p:nvPr/>
            </p:nvSpPr>
            <p:spPr bwMode="auto">
              <a:xfrm flipV="1">
                <a:off x="6385" y="1839"/>
                <a:ext cx="0" cy="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33" name="Line 18"/>
              <p:cNvSpPr>
                <a:spLocks noChangeShapeType="1"/>
              </p:cNvSpPr>
              <p:nvPr/>
            </p:nvSpPr>
            <p:spPr bwMode="auto">
              <a:xfrm flipV="1">
                <a:off x="6623" y="1839"/>
                <a:ext cx="0" cy="4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9380538" y="2238376"/>
              <a:ext cx="74613" cy="1514475"/>
              <a:chOff x="5909" y="1410"/>
              <a:chExt cx="47" cy="954"/>
            </a:xfrm>
          </p:grpSpPr>
          <p:sp>
            <p:nvSpPr>
              <p:cNvPr id="81924" name="Line 20"/>
              <p:cNvSpPr>
                <a:spLocks noChangeShapeType="1"/>
              </p:cNvSpPr>
              <p:nvPr/>
            </p:nvSpPr>
            <p:spPr bwMode="auto">
              <a:xfrm>
                <a:off x="5909" y="2364"/>
                <a:ext cx="47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25" name="Line 21"/>
              <p:cNvSpPr>
                <a:spLocks noChangeShapeType="1"/>
              </p:cNvSpPr>
              <p:nvPr/>
            </p:nvSpPr>
            <p:spPr bwMode="auto">
              <a:xfrm>
                <a:off x="5909" y="2125"/>
                <a:ext cx="47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26" name="Line 22"/>
              <p:cNvSpPr>
                <a:spLocks noChangeShapeType="1"/>
              </p:cNvSpPr>
              <p:nvPr/>
            </p:nvSpPr>
            <p:spPr bwMode="auto">
              <a:xfrm>
                <a:off x="5909" y="1887"/>
                <a:ext cx="47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27" name="Line 23"/>
              <p:cNvSpPr>
                <a:spLocks noChangeShapeType="1"/>
              </p:cNvSpPr>
              <p:nvPr/>
            </p:nvSpPr>
            <p:spPr bwMode="auto">
              <a:xfrm>
                <a:off x="5909" y="1649"/>
                <a:ext cx="47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928" name="Line 24"/>
              <p:cNvSpPr>
                <a:spLocks noChangeShapeType="1"/>
              </p:cNvSpPr>
              <p:nvPr/>
            </p:nvSpPr>
            <p:spPr bwMode="auto">
              <a:xfrm>
                <a:off x="5909" y="1410"/>
                <a:ext cx="47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8793163" y="2995613"/>
              <a:ext cx="209391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V="1">
              <a:off x="9380538" y="2025651"/>
              <a:ext cx="0" cy="19891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>
              <a:off x="8920166" y="3044819"/>
              <a:ext cx="1633538" cy="200025"/>
              <a:chOff x="5619" y="1918"/>
              <a:chExt cx="1029" cy="126"/>
            </a:xfrm>
          </p:grpSpPr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5619" y="1918"/>
                <a:ext cx="10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–1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81920" name="Rectangle 29"/>
              <p:cNvSpPr>
                <a:spLocks noChangeArrowheads="1"/>
              </p:cNvSpPr>
              <p:nvPr/>
            </p:nvSpPr>
            <p:spPr bwMode="auto">
              <a:xfrm>
                <a:off x="6123" y="1918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1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81921" name="Rectangle 30"/>
              <p:cNvSpPr>
                <a:spLocks noChangeArrowheads="1"/>
              </p:cNvSpPr>
              <p:nvPr/>
            </p:nvSpPr>
            <p:spPr bwMode="auto">
              <a:xfrm>
                <a:off x="6362" y="1918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2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81923" name="Rectangle 31"/>
              <p:cNvSpPr>
                <a:spLocks noChangeArrowheads="1"/>
              </p:cNvSpPr>
              <p:nvPr/>
            </p:nvSpPr>
            <p:spPr bwMode="auto">
              <a:xfrm>
                <a:off x="6595" y="1918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3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grpSp>
          <p:nvGrpSpPr>
            <p:cNvPr id="19" name="Group 37"/>
            <p:cNvGrpSpPr>
              <a:grpSpLocks/>
            </p:cNvGrpSpPr>
            <p:nvPr/>
          </p:nvGrpSpPr>
          <p:grpSpPr bwMode="auto">
            <a:xfrm>
              <a:off x="9159902" y="2144712"/>
              <a:ext cx="166688" cy="1720850"/>
              <a:chOff x="5770" y="1351"/>
              <a:chExt cx="105" cy="1084"/>
            </a:xfrm>
          </p:grpSpPr>
          <p:sp>
            <p:nvSpPr>
              <p:cNvPr id="27" name="Rectangle 33"/>
              <p:cNvSpPr>
                <a:spLocks noChangeArrowheads="1"/>
              </p:cNvSpPr>
              <p:nvPr/>
            </p:nvSpPr>
            <p:spPr bwMode="auto">
              <a:xfrm>
                <a:off x="5770" y="2309"/>
                <a:ext cx="10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–2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28" name="Rectangle 34"/>
              <p:cNvSpPr>
                <a:spLocks noChangeArrowheads="1"/>
              </p:cNvSpPr>
              <p:nvPr/>
            </p:nvSpPr>
            <p:spPr bwMode="auto">
              <a:xfrm>
                <a:off x="5770" y="2070"/>
                <a:ext cx="10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–1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29" name="Rectangle 35"/>
              <p:cNvSpPr>
                <a:spLocks noChangeArrowheads="1"/>
              </p:cNvSpPr>
              <p:nvPr/>
            </p:nvSpPr>
            <p:spPr bwMode="auto">
              <a:xfrm>
                <a:off x="5820" y="1590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1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  <p:sp>
            <p:nvSpPr>
              <p:cNvPr id="30" name="Rectangle 36"/>
              <p:cNvSpPr>
                <a:spLocks noChangeArrowheads="1"/>
              </p:cNvSpPr>
              <p:nvPr/>
            </p:nvSpPr>
            <p:spPr bwMode="auto">
              <a:xfrm>
                <a:off x="5820" y="1351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/>
                    <a:ea typeface="宋体"/>
                  </a:rPr>
                  <a:t>2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宋体"/>
                </a:endParaRPr>
              </a:p>
            </p:txBody>
          </p:sp>
        </p:grp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9459900" y="3044826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46" name="矩形 81945"/>
            <p:cNvSpPr/>
            <p:nvPr/>
          </p:nvSpPr>
          <p:spPr>
            <a:xfrm>
              <a:off x="9119904" y="4030063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  <a:latin typeface="Times New Roman"/>
                  <a:ea typeface="宋体"/>
                  <a:cs typeface="Times New Roman" panose="02020603050405020304" pitchFamily="18" charset="0"/>
                </a:rPr>
                <a:t>(1) </a:t>
              </a:r>
              <a:endParaRPr lang="zh-CN" altLang="en-US" dirty="0">
                <a:solidFill>
                  <a:srgbClr val="0000FF"/>
                </a:solidFill>
                <a:latin typeface="Times New Roman"/>
                <a:ea typeface="宋体"/>
              </a:endParaRPr>
            </a:p>
          </p:txBody>
        </p:sp>
      </p:grpSp>
      <p:sp>
        <p:nvSpPr>
          <p:cNvPr id="81947" name="矩形 81946"/>
          <p:cNvSpPr/>
          <p:nvPr/>
        </p:nvSpPr>
        <p:spPr>
          <a:xfrm>
            <a:off x="824546" y="4676461"/>
            <a:ext cx="521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(2)   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</a:rPr>
              <a:t>∈(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2, 4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</a:rPr>
              <a:t>时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</a:rPr>
              <a:t>，函数单调递增，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2"/>
              <p:cNvSpPr txBox="1">
                <a:spLocks noChangeArrowheads="1"/>
              </p:cNvSpPr>
              <p:nvPr/>
            </p:nvSpPr>
            <p:spPr bwMode="auto">
              <a:xfrm>
                <a:off x="6041642" y="4676461"/>
                <a:ext cx="449642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1"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又因为</a:t>
                </a:r>
                <a:r>
                  <a:rPr kumimoji="1"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(2)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1</a:t>
                </a:r>
                <a:r>
                  <a:rPr kumimoji="1"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r>
                  <a:rPr kumimoji="1"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(4)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7</a:t>
                </a:r>
                <a:r>
                  <a:rPr kumimoji="1"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</a:t>
                </a:r>
                <a:endParaRPr lang="en-US" altLang="zh-CN" sz="2800" b="1" dirty="0" smtClean="0">
                  <a:solidFill>
                    <a:srgbClr val="00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6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1642" y="4676461"/>
                <a:ext cx="449642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710" t="-15116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835711" y="5309404"/>
            <a:ext cx="73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所以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=4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时，函数有最大值，且</a:t>
            </a:r>
            <a:r>
              <a:rPr lang="en-US" altLang="zh-CN" sz="2800" b="1" i="1" dirty="0" err="1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en-US" altLang="zh-CN" sz="2800" b="1" baseline="-25000" dirty="0" err="1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max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=7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849693" y="5925692"/>
                <a:ext cx="34817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函数值域为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1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7]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93" y="5925692"/>
                <a:ext cx="3481739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497" t="-1511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483674" y="1649997"/>
            <a:ext cx="1988045" cy="59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由图可知，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7" grpId="0"/>
      <p:bldP spid="60" grpId="0"/>
      <p:bldP spid="81947" grpId="0"/>
      <p:bldP spid="63" grpId="0"/>
      <p:bldP spid="65" grpId="0"/>
      <p:bldP spid="6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：二次函数的最值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47" name="矩形 81946"/>
              <p:cNvSpPr/>
              <p:nvPr/>
            </p:nvSpPr>
            <p:spPr>
              <a:xfrm>
                <a:off x="1031879" y="1243665"/>
                <a:ext cx="63618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(3)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   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∈[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1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]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时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，函数单调递减，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47" name="矩形 819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" y="1243665"/>
                <a:ext cx="636185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16" t="-1511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1031879" y="2029788"/>
                <a:ext cx="73845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时，函数有最大值，且</a:t>
                </a:r>
                <a:r>
                  <a:rPr lang="en-US" altLang="zh-CN" sz="2800" b="1" i="1" dirty="0" err="1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="1" baseline="-25000" dirty="0" err="1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)=7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9" y="2029788"/>
                <a:ext cx="738457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50" t="-15116" r="-6601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/>
          <p:cNvSpPr/>
          <p:nvPr/>
        </p:nvSpPr>
        <p:spPr>
          <a:xfrm>
            <a:off x="1031879" y="3357647"/>
            <a:ext cx="3481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函数值域为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[2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7]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1039226" y="2657386"/>
                <a:ext cx="73845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时，函数有最小值，且</a:t>
                </a:r>
                <a:r>
                  <a:rPr lang="en-US" altLang="zh-CN" sz="2800" b="1" i="1" dirty="0" err="1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="1" baseline="-25000" dirty="0" err="1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1)=2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26" y="2657386"/>
                <a:ext cx="738457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50" t="-15116" r="-6601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6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7" grpId="0"/>
      <p:bldP spid="65" grpId="0"/>
      <p:bldP spid="66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7291" y="3573016"/>
            <a:ext cx="2408032" cy="818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写出最值．</a:t>
            </a:r>
          </a:p>
        </p:txBody>
      </p:sp>
      <p:sp>
        <p:nvSpPr>
          <p:cNvPr id="5" name="矩形 4"/>
          <p:cNvSpPr/>
          <p:nvPr/>
        </p:nvSpPr>
        <p:spPr>
          <a:xfrm>
            <a:off x="1057027" y="3068960"/>
            <a:ext cx="7632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根据对称轴的位置情况讨论函数的单调性．</a:t>
            </a:r>
            <a:endParaRPr lang="zh-CN" altLang="en-US" b="1" dirty="0">
              <a:latin typeface="Times New Roman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7027" y="2330877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(1)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确定二次函数图像的对称轴．</a:t>
            </a:r>
            <a:endParaRPr lang="zh-CN" altLang="en-US" b="1" dirty="0">
              <a:latin typeface="Times New Roman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4979" y="1326247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规律总结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二次函数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的最值通常借助图象，根据二次函数的性质求解，一般步骤：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87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题型三：利用单调性求最值 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6987" y="980728"/>
                <a:ext cx="10770193" cy="2095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4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(1)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函数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y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800" b="1" i="1" dirty="0"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zh-CN" altLang="en-US" sz="2800" b="1" dirty="0">
                            <a:latin typeface="Times New Roman"/>
                            <a:ea typeface="宋体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5</m:t>
                        </m:r>
                      </m:den>
                    </m:f>
                  </m:oMath>
                </a14:m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在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[3,5]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上最大值为</a:t>
                </a:r>
                <a:r>
                  <a:rPr kumimoji="1" lang="zh-CN" altLang="en-US" sz="2800" b="1" u="sng" dirty="0" smtClean="0">
                    <a:latin typeface="Times New Roman"/>
                    <a:ea typeface="宋体"/>
                  </a:rPr>
                  <a:t>           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，最小值为</a:t>
                </a:r>
                <a:r>
                  <a:rPr kumimoji="1" lang="zh-CN" altLang="en-US" sz="2800" b="1" u="sng" dirty="0" smtClean="0">
                    <a:latin typeface="Times New Roman"/>
                    <a:ea typeface="宋体"/>
                  </a:rPr>
                  <a:t>             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(2)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)=3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1" lang="en-US" altLang="zh-CN" sz="2800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kumimoji="1" lang="en-US" altLang="zh-CN" sz="28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kumimoji="1" lang="en-US" altLang="zh-CN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的最大值为</a:t>
                </a:r>
                <a:r>
                  <a:rPr kumimoji="1" lang="zh-CN" altLang="en-US" sz="2800" b="1" u="sng" dirty="0" smtClean="0">
                    <a:latin typeface="Times New Roman"/>
                    <a:ea typeface="宋体"/>
                  </a:rPr>
                  <a:t>                   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.</a:t>
                </a:r>
                <a:endParaRPr kumimoji="1"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980728"/>
                <a:ext cx="10770193" cy="2095574"/>
              </a:xfrm>
              <a:prstGeom prst="rect">
                <a:avLst/>
              </a:prstGeom>
              <a:blipFill rotWithShape="1">
                <a:blip r:embed="rId2"/>
                <a:stretch>
                  <a:fillRect l="-1132" b="-2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735534" y="3708258"/>
            <a:ext cx="11194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r>
              <a:rPr kumimoji="1" lang="zh-CN" altLang="en-US" sz="2800" b="1" dirty="0">
                <a:latin typeface="Times New Roman"/>
                <a:ea typeface="宋体"/>
              </a:rPr>
              <a:t>　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先判断单调性，然后再求最值，在求解时还应注意定义域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50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题型三：利用单调性求最值 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35534" y="1052736"/>
                <a:ext cx="10770193" cy="800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kumimoji="1"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【</a:t>
                </a:r>
                <a:r>
                  <a:rPr kumimoji="1"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解析</a:t>
                </a:r>
                <a:r>
                  <a:rPr kumimoji="1"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】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　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(1)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函数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y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800" b="1" i="1" dirty="0">
                            <a:latin typeface="Times New Roman"/>
                            <a:ea typeface="宋体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1" lang="zh-CN" altLang="en-US" sz="2800" b="1" dirty="0">
                            <a:latin typeface="Times New Roman"/>
                            <a:ea typeface="宋体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5</m:t>
                        </m:r>
                      </m:den>
                    </m:f>
                  </m:oMath>
                </a14:m>
                <a:r>
                  <a:rPr kumimoji="1" lang="zh-CN" altLang="en-US" sz="2800" b="1" dirty="0">
                    <a:latin typeface="Times New Roman"/>
                    <a:ea typeface="宋体"/>
                  </a:rPr>
                  <a:t>在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[3,5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]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上单调递减，</a:t>
                </a:r>
                <a:endParaRPr kumimoji="1" lang="en-US" altLang="zh-CN" sz="2800" b="1" dirty="0" smtClean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34" y="1052736"/>
                <a:ext cx="10770193" cy="800284"/>
              </a:xfrm>
              <a:prstGeom prst="rect">
                <a:avLst/>
              </a:prstGeom>
              <a:blipFill rotWithShape="1">
                <a:blip r:embed="rId2"/>
                <a:stretch>
                  <a:fillRect l="-1189" b="-6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35533" y="3238485"/>
                <a:ext cx="10770193" cy="562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(2)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函数定义域为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∞，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4]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，</a:t>
                </a:r>
                <a:r>
                  <a:rPr kumimoji="1"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(</a:t>
                </a:r>
                <a:r>
                  <a:rPr kumimoji="1" lang="en-US" altLang="zh-CN" sz="2800" b="1" i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x</a:t>
                </a:r>
                <a:r>
                  <a:rPr kumimoji="1" lang="en-US" altLang="zh-CN" sz="2800" b="1" dirty="0">
                    <a:solidFill>
                      <a:srgbClr val="000000"/>
                    </a:solidFill>
                    <a:latin typeface="Times New Roman"/>
                    <a:ea typeface="宋体"/>
                  </a:rPr>
                  <a:t>)=</a:t>
                </a:r>
                <a:r>
                  <a:rPr kumimoji="1" lang="en-US" altLang="zh-CN" sz="2800" b="1" dirty="0" smtClean="0">
                    <a:solidFill>
                      <a:srgbClr val="000000"/>
                    </a:solidFill>
                    <a:latin typeface="Times New Roman"/>
                    <a:ea typeface="宋体"/>
                  </a:rPr>
                  <a:t>3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1" lang="en-US" altLang="zh-CN" sz="28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kumimoji="1"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kumimoji="1"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在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zh-CN" altLang="en-US" sz="2800" b="1" dirty="0">
                    <a:latin typeface="Times New Roman"/>
                    <a:ea typeface="宋体"/>
                  </a:rPr>
                  <a:t>∞，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4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]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上单调递增，</a:t>
                </a:r>
                <a:endParaRPr kumimoji="1" lang="en-US" altLang="zh-CN" sz="2800" b="1" dirty="0" smtClean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33" y="3238485"/>
                <a:ext cx="10770193" cy="562975"/>
              </a:xfrm>
              <a:prstGeom prst="rect">
                <a:avLst/>
              </a:prstGeom>
              <a:blipFill rotWithShape="1">
                <a:blip r:embed="rId3"/>
                <a:stretch>
                  <a:fillRect l="-1189" t="-7527" b="-2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48208" y="4825249"/>
                <a:ext cx="4341267" cy="78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【</a:t>
                </a:r>
                <a:r>
                  <a:rPr kumimoji="1"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答案</a:t>
                </a:r>
                <a:r>
                  <a:rPr kumimoji="1"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】(1)</a:t>
                </a:r>
                <a:r>
                  <a:rPr kumimoji="1"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800" b="1" dirty="0">
                            <a:solidFill>
                              <a:srgbClr val="FF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800" b="1" dirty="0">
                            <a:solidFill>
                              <a:srgbClr val="FF0000"/>
                            </a:solidFill>
                            <a:latin typeface="Times New Roman"/>
                            <a:ea typeface="宋体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800" b="1" dirty="0">
                            <a:solidFill>
                              <a:srgbClr val="FF0000"/>
                            </a:solidFill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800" b="1" dirty="0">
                            <a:solidFill>
                              <a:srgbClr val="FF0000"/>
                            </a:solidFill>
                            <a:latin typeface="Times New Roman"/>
                            <a:ea typeface="宋体"/>
                          </a:rPr>
                          <m:t>5</m:t>
                        </m:r>
                      </m:den>
                    </m:f>
                  </m:oMath>
                </a14:m>
                <a:r>
                  <a:rPr kumimoji="1"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</a:rPr>
                  <a:t>     (2)3.</a:t>
                </a:r>
                <a:endParaRPr kumimoji="1" lang="zh-CN" altLang="en-US" sz="2800" b="1" dirty="0">
                  <a:solidFill>
                    <a:srgbClr val="FF0000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08" y="4825249"/>
                <a:ext cx="4341267" cy="783356"/>
              </a:xfrm>
              <a:prstGeom prst="rect">
                <a:avLst/>
              </a:prstGeom>
              <a:blipFill rotWithShape="1">
                <a:blip r:embed="rId4"/>
                <a:stretch>
                  <a:fillRect l="-2949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48208" y="2103244"/>
                <a:ext cx="4770858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kumimoji="1" lang="zh-CN" altLang="en-US" sz="2800" b="1" dirty="0">
                    <a:latin typeface="Times New Roman"/>
                    <a:ea typeface="宋体"/>
                  </a:rPr>
                  <a:t>所以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y</a:t>
                </a:r>
                <a:r>
                  <a:rPr kumimoji="1" lang="en-US" altLang="zh-CN" sz="2800" b="1" baseline="-25000" dirty="0" err="1">
                    <a:latin typeface="Times New Roman"/>
                    <a:ea typeface="宋体"/>
                  </a:rPr>
                  <a:t>max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=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(3)=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4</m:t>
                        </m:r>
                      </m:den>
                    </m:f>
                  </m:oMath>
                </a14:m>
                <a:r>
                  <a:rPr kumimoji="1" lang="zh-CN" altLang="en-US" sz="2800" b="1" dirty="0">
                    <a:latin typeface="Times New Roman"/>
                    <a:ea typeface="宋体"/>
                  </a:rPr>
                  <a:t>，</a:t>
                </a:r>
                <a:r>
                  <a:rPr kumimoji="1" lang="en-US" altLang="zh-CN" sz="2800" b="1" i="1" dirty="0" err="1">
                    <a:latin typeface="Times New Roman"/>
                    <a:ea typeface="宋体"/>
                  </a:rPr>
                  <a:t>y</a:t>
                </a:r>
                <a:r>
                  <a:rPr kumimoji="1" lang="en-US" altLang="zh-CN" sz="2800" b="1" baseline="-25000" dirty="0" err="1">
                    <a:latin typeface="Times New Roman"/>
                    <a:ea typeface="宋体"/>
                  </a:rPr>
                  <a:t>min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=</a:t>
                </a:r>
                <a:r>
                  <a:rPr kumimoji="1" lang="en-US" altLang="zh-CN" sz="2800" b="1" i="1" dirty="0">
                    <a:latin typeface="Times New Roman"/>
                    <a:ea typeface="宋体"/>
                  </a:rPr>
                  <a:t>f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(5)=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1" lang="en-US" altLang="zh-CN" sz="2800" b="1" dirty="0">
                            <a:latin typeface="Times New Roman"/>
                            <a:ea typeface="宋体"/>
                          </a:rPr>
                          <m:t>5</m:t>
                        </m:r>
                      </m:den>
                    </m:f>
                  </m:oMath>
                </a14:m>
                <a:r>
                  <a:rPr kumimoji="1" lang="en-US" altLang="zh-CN" sz="2800" b="1" dirty="0">
                    <a:latin typeface="Times New Roman"/>
                    <a:ea typeface="宋体"/>
                  </a:rPr>
                  <a:t>.</a:t>
                </a:r>
                <a:endParaRPr kumimoji="1"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08" y="2103244"/>
                <a:ext cx="4770858" cy="783356"/>
              </a:xfrm>
              <a:prstGeom prst="rect">
                <a:avLst/>
              </a:prstGeom>
              <a:blipFill rotWithShape="1">
                <a:blip r:embed="rId5"/>
                <a:stretch>
                  <a:fillRect l="-2685" r="-1023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35533" y="4051744"/>
            <a:ext cx="310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1" lang="zh-CN" altLang="en-US" sz="2800" b="1" dirty="0">
                <a:latin typeface="Times New Roman"/>
                <a:ea typeface="宋体"/>
              </a:rPr>
              <a:t>所以</a:t>
            </a:r>
            <a:r>
              <a:rPr kumimoji="1" lang="en-US" altLang="zh-CN" sz="2800" b="1" i="1" dirty="0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latin typeface="Times New Roman"/>
                <a:ea typeface="宋体"/>
              </a:rPr>
              <a:t>x</a:t>
            </a:r>
            <a:r>
              <a:rPr kumimoji="1" lang="en-US" altLang="zh-CN" sz="2800" b="1" dirty="0">
                <a:latin typeface="Times New Roman"/>
                <a:ea typeface="宋体"/>
              </a:rPr>
              <a:t>)</a:t>
            </a:r>
            <a:r>
              <a:rPr kumimoji="1" lang="en-US" altLang="zh-CN" sz="2800" b="1" baseline="-25000" dirty="0">
                <a:latin typeface="Times New Roman"/>
                <a:ea typeface="宋体"/>
              </a:rPr>
              <a:t>max</a:t>
            </a:r>
            <a:r>
              <a:rPr kumimoji="1" lang="en-US" altLang="zh-CN" sz="2800" b="1" dirty="0">
                <a:latin typeface="Times New Roman"/>
                <a:ea typeface="宋体"/>
              </a:rPr>
              <a:t>=</a:t>
            </a:r>
            <a:r>
              <a:rPr kumimoji="1" lang="en-US" altLang="zh-CN" sz="2800" b="1" i="1" dirty="0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(4)=3.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326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题后反思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96987" y="1052736"/>
            <a:ext cx="111612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规律总结：</a:t>
            </a:r>
            <a:r>
              <a:rPr lang="zh-CN" altLang="en-US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用单调性法求最值常用结论有：</a:t>
            </a:r>
            <a:endParaRPr lang="zh-CN" altLang="en-US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727511" y="2492896"/>
            <a:ext cx="23457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1347788" algn="l"/>
              </a:tabLst>
            </a:pPr>
            <a:endParaRPr lang="zh-CN" altLang="en-US" b="1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27511" y="1643316"/>
            <a:ext cx="10786664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如果函数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在区间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[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]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上是增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减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函数，则在区间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[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]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的</a:t>
            </a:r>
            <a:endParaRPr lang="en-US" altLang="zh-CN" sz="2800" b="1" dirty="0" smtClean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  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左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、右端点处分别取得最小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大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值、最大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小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值．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7511" y="2980109"/>
            <a:ext cx="1078666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如果函数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在区间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]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上是增函数，在区间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[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上是减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函</a:t>
            </a:r>
            <a:endParaRPr lang="en-US" altLang="zh-CN" sz="2800" b="1" dirty="0" smtClean="0"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数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，则函数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在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处有最大值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r>
              <a:rPr lang="zh-CN" altLang="en-US" sz="2800" b="1" dirty="0">
                <a:latin typeface="Times New Roman"/>
                <a:ea typeface="宋体"/>
                <a:cs typeface="Times New Roman" panose="02020603050405020304" pitchFamily="18" charset="0"/>
              </a:rPr>
              <a:t>　　</a:t>
            </a:r>
            <a:endParaRPr lang="zh-CN" altLang="en-US" sz="2800" dirty="0"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0999" y="4276253"/>
            <a:ext cx="1083317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如果函数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在区间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]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上是减函数，在区间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[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上是增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函</a:t>
            </a:r>
            <a:endParaRPr lang="en-US" altLang="zh-CN" sz="2800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数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，则函数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y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∈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在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处有最小值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</a:t>
            </a:r>
            <a:endParaRPr lang="zh-CN" altLang="en-US" sz="2800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"/>
              <p:cNvSpPr txBox="1">
                <a:spLocks noChangeArrowheads="1"/>
              </p:cNvSpPr>
              <p:nvPr/>
            </p:nvSpPr>
            <p:spPr bwMode="auto">
              <a:xfrm>
                <a:off x="696987" y="1268760"/>
                <a:ext cx="10352334" cy="203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．设二次函数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，函数值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(2),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),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1),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(5)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中，最小的一个是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   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800" b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b="1" i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     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CN" sz="2800" b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b="1" i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    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CN" sz="2800" b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b="1" i="1" dirty="0" err="1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1)     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800" b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b="1" i="1" dirty="0" err="1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(5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987" y="1268760"/>
                <a:ext cx="10352334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177" b="-39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96987" y="5229200"/>
            <a:ext cx="19442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】C</a:t>
            </a:r>
            <a:endParaRPr lang="zh-CN" altLang="en-US" sz="2800" dirty="0">
              <a:solidFill>
                <a:srgbClr val="FF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96987" y="4005064"/>
                <a:ext cx="1022513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【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解析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宋体" panose="02010600030101010101" pitchFamily="2" charset="-122"/>
                  </a:rPr>
                  <a:t>】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宋体" panose="02010600030101010101" pitchFamily="2" charset="-122"/>
                  </a:rPr>
                  <a:t>由</a:t>
                </a:r>
                <a:r>
                  <a:rPr lang="zh-CN" altLang="en-US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题意知抛物线的对称轴为</a:t>
                </a:r>
                <a:r>
                  <a:rPr lang="en-US" altLang="zh-CN" sz="2800" b="1" i="1" dirty="0"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=−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2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宋体" panose="02010600030101010101" pitchFamily="2" charset="-122"/>
                  </a:rPr>
                  <a:t>，函数</a:t>
                </a:r>
                <a:r>
                  <a:rPr lang="en-US" altLang="zh-CN" sz="2800" b="1" i="1" dirty="0"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𝒙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)=</a:t>
                </a:r>
                <a:r>
                  <a:rPr lang="en-US" altLang="zh-CN" sz="2800" b="1" i="1" dirty="0"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:r>
                  <a:rPr lang="en-US" altLang="zh-CN" sz="2800" b="1" baseline="30000" dirty="0">
                    <a:latin typeface="Times New Roman"/>
                    <a:ea typeface="宋体"/>
                    <a:cs typeface="宋体" panose="02010600030101010101" pitchFamily="2" charset="-122"/>
                  </a:rPr>
                  <a:t>2</a:t>
                </a:r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+4</a:t>
                </a:r>
                <a:r>
                  <a:rPr lang="en-US" altLang="zh-CN" sz="2800" b="1" i="1" dirty="0">
                    <a:latin typeface="Times New Roman"/>
                    <a:ea typeface="宋体"/>
                    <a:cs typeface="宋体" panose="02010600030101010101" pitchFamily="2" charset="-12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3</a:t>
                </a:r>
                <a:r>
                  <a:rPr lang="zh-CN" altLang="en-US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在</a:t>
                </a:r>
                <a:r>
                  <a:rPr lang="en-US" altLang="zh-CN" sz="2800" b="1" dirty="0" smtClean="0">
                    <a:latin typeface="Times New Roman"/>
                    <a:ea typeface="宋体"/>
                    <a:cs typeface="宋体" panose="02010600030101010101" pitchFamily="2" charset="-122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2,+∞)</a:t>
                </a:r>
                <a:r>
                  <a:rPr lang="zh-CN" altLang="en-US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上是增函数，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宋体" panose="02010600030101010101" pitchFamily="2" charset="-122"/>
                  </a:rPr>
                  <a:t>有</a:t>
                </a:r>
                <a:r>
                  <a:rPr lang="en-US" altLang="zh-CN" sz="2800" b="1" i="1" dirty="0" smtClean="0"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宋体" panose="02010600030101010101" pitchFamily="2" charset="-122"/>
                      </a:rPr>
                      <m:t>−</m:t>
                    </m:r>
                  </m:oMath>
                </a14:m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1)</a:t>
                </a:r>
                <a:r>
                  <a:rPr lang="zh-CN" altLang="en-US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＜</a:t>
                </a:r>
                <a:r>
                  <a:rPr lang="en-US" altLang="zh-CN" sz="2800" b="1" i="1" dirty="0"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(1)</a:t>
                </a:r>
                <a:r>
                  <a:rPr lang="zh-CN" altLang="en-US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＜</a:t>
                </a:r>
                <a:r>
                  <a:rPr lang="en-US" altLang="zh-CN" sz="2800" b="1" i="1" dirty="0"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(2)</a:t>
                </a:r>
                <a:r>
                  <a:rPr lang="zh-CN" altLang="en-US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＜</a:t>
                </a:r>
                <a:r>
                  <a:rPr lang="en-US" altLang="zh-CN" sz="2800" b="1" i="1" dirty="0">
                    <a:latin typeface="Times New Roman"/>
                    <a:ea typeface="宋体"/>
                    <a:cs typeface="宋体" panose="02010600030101010101" pitchFamily="2" charset="-122"/>
                  </a:rPr>
                  <a:t>f</a:t>
                </a:r>
                <a:r>
                  <a:rPr lang="en-US" altLang="zh-CN" sz="2800" b="1" dirty="0">
                    <a:latin typeface="Times New Roman"/>
                    <a:ea typeface="宋体"/>
                    <a:cs typeface="宋体" panose="02010600030101010101" pitchFamily="2" charset="-122"/>
                  </a:rPr>
                  <a:t>(5).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4005064"/>
                <a:ext cx="1022513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192" t="-8280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7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课堂练习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4978" y="1268760"/>
                <a:ext cx="10960441" cy="63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zh-CN" altLang="en-US" sz="2800" b="1" dirty="0" smtClean="0">
                    <a:latin typeface="Times New Roman"/>
                    <a:ea typeface="宋体"/>
                  </a:rPr>
                  <a:t>求函数</a:t>
                </a:r>
                <a:r>
                  <a:rPr lang="en-US" altLang="zh-CN" sz="2800" b="1" i="1" kern="100" dirty="0">
                    <a:latin typeface="Times New Roman"/>
                    <a:ea typeface="宋体"/>
                  </a:rPr>
                  <a:t>y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 dirty="0" smtClean="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800" b="1" i="1" kern="10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b="1" i="1" kern="10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zh-CN" altLang="en-US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值域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endParaRPr lang="zh-CN" altLang="zh-CN" sz="2800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78" y="1268760"/>
                <a:ext cx="10960441" cy="635367"/>
              </a:xfrm>
              <a:prstGeom prst="rect">
                <a:avLst/>
              </a:prstGeom>
              <a:blipFill rotWithShape="1">
                <a:blip r:embed="rId2"/>
                <a:stretch>
                  <a:fillRect l="-1169" b="-2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>
                <a:spLocks noChangeArrowheads="1"/>
              </p:cNvSpPr>
              <p:nvPr/>
            </p:nvSpPr>
            <p:spPr bwMode="auto">
              <a:xfrm>
                <a:off x="624978" y="2448960"/>
                <a:ext cx="10513168" cy="286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解  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≥0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，且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1≥0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得函数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[1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，＋∞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而函数</a:t>
                </a:r>
                <a:r>
                  <a:rPr lang="en-US" altLang="zh-CN" sz="2800" b="1" i="1" kern="100" dirty="0">
                    <a:latin typeface="Times New Roman"/>
                    <a:ea typeface="宋体"/>
                  </a:rPr>
                  <a:t>y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b="1" i="1" kern="100" dirty="0">
                    <a:latin typeface="Times New Roman"/>
                    <a:ea typeface="宋体"/>
                  </a:rPr>
                  <a:t>y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[1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，＋∞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上都是增函数，则</a:t>
                </a:r>
                <a:r>
                  <a:rPr lang="en-US" altLang="zh-CN" sz="2800" b="1" i="1" kern="100" dirty="0">
                    <a:latin typeface="Times New Roman"/>
                    <a:ea typeface="宋体"/>
                  </a:rPr>
                  <a:t>y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也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是增函数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b="1" i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时，它取得最小值，故</a:t>
                </a:r>
                <a:r>
                  <a:rPr lang="en-US" altLang="zh-CN" sz="2800" b="1" i="1" kern="100" dirty="0">
                    <a:latin typeface="Times New Roman"/>
                    <a:ea typeface="宋体"/>
                  </a:rPr>
                  <a:t>y</a:t>
                </a:r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zh-CN" altLang="zh-CN" sz="2800" b="1" kern="100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kern="100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，即它的值域为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[1</a:t>
                </a:r>
                <a:r>
                  <a:rPr lang="zh-CN" altLang="en-US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，＋∞</a:t>
                </a:r>
                <a:r>
                  <a:rPr lang="en-US" altLang="zh-CN" sz="2800" b="1" dirty="0">
                    <a:latin typeface="Times New Roman"/>
                    <a:ea typeface="宋体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800" b="1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endParaRPr lang="zh-CN" altLang="en-US" sz="2800" dirty="0">
                  <a:latin typeface="Times New Roman"/>
                  <a:ea typeface="宋体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978" y="2448960"/>
                <a:ext cx="10513168" cy="2860014"/>
              </a:xfrm>
              <a:prstGeom prst="rect">
                <a:avLst/>
              </a:prstGeom>
              <a:blipFill rotWithShape="1">
                <a:blip r:embed="rId3"/>
                <a:stretch>
                  <a:fillRect l="-1218" b="-19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30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归纳小结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480963" y="1340768"/>
            <a:ext cx="11305256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1.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函数的最值是函数在整个定义域的性质，在求解时一定要注意定义</a:t>
            </a:r>
            <a:endParaRPr lang="en-US" altLang="zh-CN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域优先的原则．</a:t>
            </a:r>
            <a:endParaRPr lang="zh-CN" altLang="en-US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480963" y="3068961"/>
            <a:ext cx="84969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2.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常见的求函数最值得方法：图象法、单调性法．</a:t>
            </a:r>
            <a:endParaRPr lang="zh-CN" altLang="en-US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449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学习目标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963" y="4634552"/>
            <a:ext cx="555210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难点：求函数的最大值或最小值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963" y="3331375"/>
            <a:ext cx="1029714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重点：掌握函数的最大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小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值的概念并会求一些简单函数的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最大 </a:t>
            </a:r>
            <a:endParaRPr lang="en-US" altLang="zh-CN" sz="2800" b="1" dirty="0" smtClean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值或最小值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971" y="2060848"/>
            <a:ext cx="671165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．会求一些简单函数的最大值或最小值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971" y="1340768"/>
            <a:ext cx="806489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．理解函数的最大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小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值的概念及其几何意义；</a:t>
            </a:r>
            <a:endParaRPr lang="en-US" altLang="zh-CN" sz="2800" b="1" dirty="0">
              <a:solidFill>
                <a:srgbClr val="000000"/>
              </a:solidFill>
              <a:latin typeface="Times New Roman"/>
              <a:ea typeface="宋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019" y="192767"/>
            <a:ext cx="907300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预习清单   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知识点一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函数最大值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概念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  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01243" y="1381737"/>
            <a:ext cx="7385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>
                <a:latin typeface="Times New Roman"/>
                <a:ea typeface="宋体"/>
              </a:rPr>
              <a:t>设函数</a:t>
            </a:r>
            <a:r>
              <a:rPr kumimoji="1" lang="en-US" altLang="en-US" sz="2800" b="1" i="1" dirty="0">
                <a:latin typeface="Times New Roman"/>
                <a:ea typeface="宋体"/>
              </a:rPr>
              <a:t>f</a:t>
            </a:r>
            <a:r>
              <a:rPr kumimoji="1" lang="en-US" altLang="en-US" sz="2800" b="1" dirty="0">
                <a:latin typeface="Times New Roman"/>
                <a:ea typeface="宋体"/>
              </a:rPr>
              <a:t>(</a:t>
            </a:r>
            <a:r>
              <a:rPr kumimoji="1" lang="en-US" altLang="en-US" sz="2800" b="1" i="1" dirty="0">
                <a:latin typeface="Times New Roman"/>
                <a:ea typeface="宋体"/>
              </a:rPr>
              <a:t>x</a:t>
            </a:r>
            <a:r>
              <a:rPr kumimoji="1" lang="en-US" altLang="en-US" sz="2800" b="1" dirty="0">
                <a:latin typeface="Times New Roman"/>
                <a:ea typeface="宋体"/>
              </a:rPr>
              <a:t>)</a:t>
            </a:r>
            <a:r>
              <a:rPr kumimoji="1" lang="zh-CN" altLang="en-US" sz="2800" b="1" dirty="0">
                <a:latin typeface="Times New Roman"/>
                <a:ea typeface="宋体"/>
              </a:rPr>
              <a:t>的定义域为</a:t>
            </a:r>
            <a:r>
              <a:rPr kumimoji="1" lang="zh-CN" altLang="en-US" sz="2800" b="1" i="1" dirty="0">
                <a:latin typeface="Times New Roman"/>
                <a:ea typeface="宋体"/>
              </a:rPr>
              <a:t>Ｉ</a:t>
            </a:r>
            <a:r>
              <a:rPr kumimoji="1" lang="en-US" altLang="zh-CN" sz="2800" b="1" dirty="0">
                <a:latin typeface="Times New Roman"/>
                <a:ea typeface="宋体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如果存在实数</a:t>
            </a:r>
            <a:r>
              <a:rPr kumimoji="1" lang="en-US" altLang="zh-CN" sz="2800" b="1" i="1" dirty="0">
                <a:latin typeface="Times New Roman"/>
                <a:ea typeface="宋体"/>
              </a:rPr>
              <a:t>M</a:t>
            </a:r>
            <a:r>
              <a:rPr kumimoji="1" lang="zh-CN" altLang="en-US" sz="2800" b="1" dirty="0">
                <a:latin typeface="Times New Roman"/>
                <a:ea typeface="宋体"/>
              </a:rPr>
              <a:t>满足</a:t>
            </a:r>
            <a:r>
              <a:rPr kumimoji="1" lang="en-US" altLang="zh-CN" sz="2800" b="1" dirty="0">
                <a:latin typeface="Times New Roman"/>
                <a:ea typeface="宋体"/>
              </a:rPr>
              <a:t>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07487" y="2064158"/>
            <a:ext cx="5440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800" b="1" dirty="0">
                <a:latin typeface="Times New Roman"/>
                <a:ea typeface="宋体"/>
              </a:rPr>
              <a:t>(1)</a:t>
            </a:r>
            <a:r>
              <a:rPr kumimoji="1" lang="zh-CN" altLang="en-US" sz="2800" b="1" dirty="0">
                <a:latin typeface="Times New Roman"/>
                <a:ea typeface="宋体"/>
              </a:rPr>
              <a:t>对于任意的</a:t>
            </a:r>
            <a:r>
              <a:rPr kumimoji="1" lang="en-US" altLang="zh-CN" sz="2800" b="1" i="1" dirty="0" err="1">
                <a:latin typeface="Times New Roman"/>
                <a:ea typeface="宋体"/>
              </a:rPr>
              <a:t>x</a:t>
            </a:r>
            <a:r>
              <a:rPr kumimoji="1" lang="en-US" altLang="zh-CN" sz="2800" b="1" dirty="0" err="1">
                <a:latin typeface="Times New Roman"/>
                <a:ea typeface="宋体"/>
                <a:sym typeface="Symbol" panose="05050102010706020507" pitchFamily="18" charset="2"/>
              </a:rPr>
              <a:t></a:t>
            </a:r>
            <a:r>
              <a:rPr kumimoji="1" lang="en-US" altLang="zh-CN" sz="2800" b="1" i="1" dirty="0" err="1">
                <a:latin typeface="Times New Roman"/>
                <a:ea typeface="宋体"/>
                <a:sym typeface="Symbol" panose="05050102010706020507" pitchFamily="18" charset="2"/>
              </a:rPr>
              <a:t>I</a:t>
            </a:r>
            <a:r>
              <a:rPr kumimoji="1" lang="en-US" altLang="zh-CN" sz="2800" b="1" dirty="0">
                <a:latin typeface="Times New Roman"/>
                <a:ea typeface="宋体"/>
                <a:sym typeface="Symbol" panose="05050102010706020507" pitchFamily="18" charset="2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都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有</a:t>
            </a:r>
            <a:r>
              <a:rPr kumimoji="1" lang="zh-CN" altLang="en-US" sz="2800" b="1" u="sng" dirty="0" smtClean="0">
                <a:latin typeface="Times New Roman"/>
                <a:ea typeface="宋体"/>
              </a:rPr>
              <a:t>                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;</a:t>
            </a:r>
            <a:endParaRPr kumimoji="1"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45059" y="2746579"/>
            <a:ext cx="463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2)</a:t>
            </a:r>
            <a:r>
              <a:rPr kumimoji="1" lang="en-US" altLang="zh-CN" sz="2800" b="1" u="sng" dirty="0" smtClean="0">
                <a:latin typeface="Times New Roman"/>
                <a:ea typeface="宋体"/>
              </a:rPr>
              <a:t>            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kumimoji="1" lang="en-US" altLang="zh-CN" sz="2800" b="1" baseline="-25000" dirty="0" smtClean="0">
                <a:latin typeface="Times New Roman"/>
                <a:ea typeface="宋体"/>
              </a:rPr>
              <a:t>0</a:t>
            </a:r>
            <a:r>
              <a:rPr kumimoji="1" lang="en-US" altLang="zh-CN" sz="2800" b="1" dirty="0">
                <a:latin typeface="Times New Roman"/>
                <a:ea typeface="宋体"/>
                <a:sym typeface="Symbol" panose="05050102010706020507" pitchFamily="18" charset="2"/>
              </a:rPr>
              <a:t></a:t>
            </a:r>
            <a:r>
              <a:rPr kumimoji="1" lang="en-US" altLang="zh-CN" sz="2800" b="1" i="1" dirty="0">
                <a:latin typeface="Times New Roman"/>
                <a:ea typeface="宋体"/>
                <a:sym typeface="Symbol" panose="05050102010706020507" pitchFamily="18" charset="2"/>
              </a:rPr>
              <a:t>I</a:t>
            </a:r>
            <a:r>
              <a:rPr kumimoji="1" lang="en-US" altLang="zh-CN" sz="2800" b="1" dirty="0">
                <a:latin typeface="Times New Roman"/>
                <a:ea typeface="宋体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使得</a:t>
            </a:r>
            <a:r>
              <a:rPr kumimoji="1" lang="en-US" altLang="zh-CN" sz="2800" b="1" i="1" dirty="0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latin typeface="Times New Roman"/>
                <a:ea typeface="宋体"/>
              </a:rPr>
              <a:t>x</a:t>
            </a:r>
            <a:r>
              <a:rPr kumimoji="1" lang="en-US" altLang="zh-CN" sz="2800" b="1" baseline="-25000" dirty="0">
                <a:latin typeface="Times New Roman"/>
                <a:ea typeface="宋体"/>
              </a:rPr>
              <a:t>0</a:t>
            </a:r>
            <a:r>
              <a:rPr kumimoji="1" lang="en-US" altLang="zh-CN" sz="2800" b="1" dirty="0">
                <a:latin typeface="Times New Roman"/>
                <a:ea typeface="宋体"/>
              </a:rPr>
              <a:t>)=</a:t>
            </a:r>
            <a:r>
              <a:rPr kumimoji="1" lang="en-US" altLang="zh-CN" sz="2800" b="1" i="1" dirty="0">
                <a:latin typeface="Times New Roman"/>
                <a:ea typeface="宋体"/>
              </a:rPr>
              <a:t>M</a:t>
            </a:r>
            <a:r>
              <a:rPr kumimoji="1" lang="en-US" altLang="zh-CN" sz="2800" b="1" dirty="0">
                <a:latin typeface="Times New Roman"/>
                <a:ea typeface="宋体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0940" y="3434633"/>
            <a:ext cx="8012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800" b="1" dirty="0">
                <a:latin typeface="Times New Roman"/>
                <a:ea typeface="宋体"/>
              </a:rPr>
              <a:t>则称</a:t>
            </a:r>
            <a:r>
              <a:rPr kumimoji="1" lang="en-US" altLang="zh-CN" sz="2800" b="1" i="1" dirty="0">
                <a:latin typeface="Times New Roman"/>
                <a:ea typeface="宋体"/>
              </a:rPr>
              <a:t>M</a:t>
            </a:r>
            <a:r>
              <a:rPr kumimoji="1" lang="zh-CN" altLang="en-US" sz="2800" b="1" dirty="0">
                <a:latin typeface="Times New Roman"/>
                <a:ea typeface="宋体"/>
              </a:rPr>
              <a:t>是函数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的</a:t>
            </a:r>
            <a:r>
              <a:rPr kumimoji="1" lang="zh-CN" altLang="en-US" sz="2800" b="1" u="sng" dirty="0" smtClean="0">
                <a:latin typeface="Times New Roman"/>
                <a:ea typeface="宋体"/>
              </a:rPr>
              <a:t>                 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(</a:t>
            </a:r>
            <a:r>
              <a:rPr kumimoji="1" lang="en-US" altLang="zh-CN" sz="2800" b="1" dirty="0">
                <a:latin typeface="Times New Roman"/>
                <a:ea typeface="宋体"/>
              </a:rPr>
              <a:t>maximum value)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80322" y="1381737"/>
            <a:ext cx="2461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函数的最大值：</a:t>
            </a:r>
          </a:p>
        </p:txBody>
      </p:sp>
      <p:sp>
        <p:nvSpPr>
          <p:cNvPr id="4" name="矩形 3"/>
          <p:cNvSpPr/>
          <p:nvPr/>
        </p:nvSpPr>
        <p:spPr>
          <a:xfrm>
            <a:off x="5017467" y="1988840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)≤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M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14286" y="271532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存在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26026" y="341541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最大值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0940" y="4288088"/>
            <a:ext cx="341792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kumimoji="1" lang="zh-CN" altLang="en-US" sz="2800" b="1" dirty="0">
                <a:latin typeface="Times New Roman"/>
                <a:ea typeface="宋体"/>
              </a:rPr>
              <a:t>符号表示为：</a:t>
            </a:r>
            <a:r>
              <a:rPr kumimoji="1" lang="en-US" altLang="zh-CN" sz="2800" b="1" i="1" dirty="0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latin typeface="Times New Roman"/>
                <a:ea typeface="宋体"/>
              </a:rPr>
              <a:t>x</a:t>
            </a:r>
            <a:r>
              <a:rPr kumimoji="1" lang="en-US" altLang="zh-CN" sz="2800" b="1" dirty="0">
                <a:latin typeface="Times New Roman"/>
                <a:ea typeface="宋体"/>
              </a:rPr>
              <a:t>)</a:t>
            </a:r>
            <a:r>
              <a:rPr kumimoji="1" lang="en-US" altLang="zh-CN" sz="2800" b="1" baseline="-25000" dirty="0">
                <a:latin typeface="Times New Roman"/>
                <a:ea typeface="宋体"/>
              </a:rPr>
              <a:t>max</a:t>
            </a:r>
            <a:r>
              <a:rPr kumimoji="1" lang="en-US" altLang="zh-CN" sz="2800" b="1" dirty="0">
                <a:latin typeface="Times New Roman"/>
                <a:ea typeface="宋体"/>
              </a:rPr>
              <a:t>.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929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5019" y="192767"/>
            <a:ext cx="9073008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预习清单   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知识点二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函数最小值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概念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  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01243" y="1381737"/>
            <a:ext cx="7385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>
                <a:latin typeface="Times New Roman"/>
                <a:ea typeface="宋体"/>
              </a:rPr>
              <a:t>设函数</a:t>
            </a:r>
            <a:r>
              <a:rPr kumimoji="1" lang="en-US" altLang="en-US" sz="2800" b="1" i="1" dirty="0">
                <a:latin typeface="Times New Roman"/>
                <a:ea typeface="宋体"/>
              </a:rPr>
              <a:t>f</a:t>
            </a:r>
            <a:r>
              <a:rPr kumimoji="1" lang="en-US" altLang="en-US" sz="2800" b="1" dirty="0">
                <a:latin typeface="Times New Roman"/>
                <a:ea typeface="宋体"/>
              </a:rPr>
              <a:t>(</a:t>
            </a:r>
            <a:r>
              <a:rPr kumimoji="1" lang="en-US" altLang="en-US" sz="2800" b="1" i="1" dirty="0">
                <a:latin typeface="Times New Roman"/>
                <a:ea typeface="宋体"/>
              </a:rPr>
              <a:t>x</a:t>
            </a:r>
            <a:r>
              <a:rPr kumimoji="1" lang="en-US" altLang="en-US" sz="2800" b="1" dirty="0">
                <a:latin typeface="Times New Roman"/>
                <a:ea typeface="宋体"/>
              </a:rPr>
              <a:t>)</a:t>
            </a:r>
            <a:r>
              <a:rPr kumimoji="1" lang="zh-CN" altLang="en-US" sz="2800" b="1" dirty="0">
                <a:latin typeface="Times New Roman"/>
                <a:ea typeface="宋体"/>
              </a:rPr>
              <a:t>的定义域为</a:t>
            </a:r>
            <a:r>
              <a:rPr kumimoji="1" lang="zh-CN" altLang="en-US" sz="2800" b="1" i="1" dirty="0">
                <a:latin typeface="Times New Roman"/>
                <a:ea typeface="宋体"/>
              </a:rPr>
              <a:t>Ｉ</a:t>
            </a:r>
            <a:r>
              <a:rPr kumimoji="1" lang="en-US" altLang="zh-CN" sz="2800" b="1" dirty="0">
                <a:latin typeface="Times New Roman"/>
                <a:ea typeface="宋体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如果存在实数</a:t>
            </a:r>
            <a:r>
              <a:rPr kumimoji="1" lang="en-US" altLang="zh-CN" sz="2800" b="1" i="1" dirty="0">
                <a:latin typeface="Times New Roman"/>
                <a:ea typeface="宋体"/>
              </a:rPr>
              <a:t>M</a:t>
            </a:r>
            <a:r>
              <a:rPr kumimoji="1" lang="zh-CN" altLang="en-US" sz="2800" b="1" dirty="0">
                <a:latin typeface="Times New Roman"/>
                <a:ea typeface="宋体"/>
              </a:rPr>
              <a:t>满足</a:t>
            </a:r>
            <a:r>
              <a:rPr kumimoji="1" lang="en-US" altLang="zh-CN" sz="2800" b="1" dirty="0">
                <a:latin typeface="Times New Roman"/>
                <a:ea typeface="宋体"/>
              </a:rPr>
              <a:t>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07487" y="2064158"/>
            <a:ext cx="5440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800" b="1" dirty="0">
                <a:latin typeface="Times New Roman"/>
                <a:ea typeface="宋体"/>
              </a:rPr>
              <a:t>(1)</a:t>
            </a:r>
            <a:r>
              <a:rPr kumimoji="1" lang="zh-CN" altLang="en-US" sz="2800" b="1" dirty="0">
                <a:latin typeface="Times New Roman"/>
                <a:ea typeface="宋体"/>
              </a:rPr>
              <a:t>对于任意的</a:t>
            </a:r>
            <a:r>
              <a:rPr kumimoji="1" lang="en-US" altLang="zh-CN" sz="2800" b="1" i="1" dirty="0" err="1">
                <a:latin typeface="Times New Roman"/>
                <a:ea typeface="宋体"/>
              </a:rPr>
              <a:t>x</a:t>
            </a:r>
            <a:r>
              <a:rPr kumimoji="1" lang="en-US" altLang="zh-CN" sz="2800" b="1" dirty="0" err="1">
                <a:latin typeface="Times New Roman"/>
                <a:ea typeface="宋体"/>
                <a:sym typeface="Symbol" panose="05050102010706020507" pitchFamily="18" charset="2"/>
              </a:rPr>
              <a:t></a:t>
            </a:r>
            <a:r>
              <a:rPr kumimoji="1" lang="en-US" altLang="zh-CN" sz="2800" b="1" i="1" dirty="0" err="1">
                <a:latin typeface="Times New Roman"/>
                <a:ea typeface="宋体"/>
                <a:sym typeface="Symbol" panose="05050102010706020507" pitchFamily="18" charset="2"/>
              </a:rPr>
              <a:t>I</a:t>
            </a:r>
            <a:r>
              <a:rPr kumimoji="1" lang="en-US" altLang="zh-CN" sz="2800" b="1" dirty="0">
                <a:latin typeface="Times New Roman"/>
                <a:ea typeface="宋体"/>
                <a:sym typeface="Symbol" panose="05050102010706020507" pitchFamily="18" charset="2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都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有</a:t>
            </a:r>
            <a:r>
              <a:rPr kumimoji="1" lang="zh-CN" altLang="en-US" sz="2800" b="1" u="sng" dirty="0" smtClean="0">
                <a:latin typeface="Times New Roman"/>
                <a:ea typeface="宋体"/>
              </a:rPr>
              <a:t>                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;</a:t>
            </a:r>
            <a:endParaRPr kumimoji="1"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45059" y="2746579"/>
            <a:ext cx="463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2)</a:t>
            </a:r>
            <a:r>
              <a:rPr kumimoji="1" lang="en-US" altLang="zh-CN" sz="2800" b="1" u="sng" dirty="0" smtClean="0">
                <a:latin typeface="Times New Roman"/>
                <a:ea typeface="宋体"/>
              </a:rPr>
              <a:t>            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kumimoji="1" lang="en-US" altLang="zh-CN" sz="2800" b="1" baseline="-25000" dirty="0" smtClean="0">
                <a:latin typeface="Times New Roman"/>
                <a:ea typeface="宋体"/>
              </a:rPr>
              <a:t>0</a:t>
            </a:r>
            <a:r>
              <a:rPr kumimoji="1" lang="en-US" altLang="zh-CN" sz="2800" b="1" dirty="0">
                <a:latin typeface="Times New Roman"/>
                <a:ea typeface="宋体"/>
                <a:sym typeface="Symbol" panose="05050102010706020507" pitchFamily="18" charset="2"/>
              </a:rPr>
              <a:t></a:t>
            </a:r>
            <a:r>
              <a:rPr kumimoji="1" lang="en-US" altLang="zh-CN" sz="2800" b="1" i="1" dirty="0">
                <a:latin typeface="Times New Roman"/>
                <a:ea typeface="宋体"/>
                <a:sym typeface="Symbol" panose="05050102010706020507" pitchFamily="18" charset="2"/>
              </a:rPr>
              <a:t>I</a:t>
            </a:r>
            <a:r>
              <a:rPr kumimoji="1" lang="en-US" altLang="zh-CN" sz="2800" b="1" dirty="0">
                <a:latin typeface="Times New Roman"/>
                <a:ea typeface="宋体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使得</a:t>
            </a:r>
            <a:r>
              <a:rPr kumimoji="1" lang="en-US" altLang="zh-CN" sz="2800" b="1" i="1" dirty="0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latin typeface="Times New Roman"/>
                <a:ea typeface="宋体"/>
              </a:rPr>
              <a:t>x</a:t>
            </a:r>
            <a:r>
              <a:rPr kumimoji="1" lang="en-US" altLang="zh-CN" sz="2800" b="1" baseline="-25000" dirty="0">
                <a:latin typeface="Times New Roman"/>
                <a:ea typeface="宋体"/>
              </a:rPr>
              <a:t>0</a:t>
            </a:r>
            <a:r>
              <a:rPr kumimoji="1" lang="en-US" altLang="zh-CN" sz="2800" b="1" dirty="0">
                <a:latin typeface="Times New Roman"/>
                <a:ea typeface="宋体"/>
              </a:rPr>
              <a:t>)=</a:t>
            </a:r>
            <a:r>
              <a:rPr kumimoji="1" lang="en-US" altLang="zh-CN" sz="2800" b="1" i="1" dirty="0">
                <a:latin typeface="Times New Roman"/>
                <a:ea typeface="宋体"/>
              </a:rPr>
              <a:t>M</a:t>
            </a:r>
            <a:r>
              <a:rPr kumimoji="1" lang="en-US" altLang="zh-CN" sz="2800" b="1" dirty="0">
                <a:latin typeface="Times New Roman"/>
                <a:ea typeface="宋体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0940" y="3434633"/>
            <a:ext cx="8012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latin typeface="Times New Roman"/>
                <a:ea typeface="宋体"/>
              </a:rPr>
              <a:t>则称</a:t>
            </a:r>
            <a:r>
              <a:rPr kumimoji="1" lang="en-US" altLang="zh-CN" sz="2800" b="1" i="1" dirty="0">
                <a:latin typeface="Times New Roman"/>
                <a:ea typeface="宋体"/>
              </a:rPr>
              <a:t>M</a:t>
            </a:r>
            <a:r>
              <a:rPr kumimoji="1" lang="zh-CN" altLang="en-US" sz="2800" b="1" dirty="0">
                <a:latin typeface="Times New Roman"/>
                <a:ea typeface="宋体"/>
              </a:rPr>
              <a:t>是函数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的</a:t>
            </a:r>
            <a:r>
              <a:rPr kumimoji="1" lang="zh-CN" altLang="en-US" sz="2800" b="1" u="sng" dirty="0" smtClean="0">
                <a:latin typeface="Times New Roman"/>
                <a:ea typeface="宋体"/>
              </a:rPr>
              <a:t>                  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minimum </a:t>
            </a:r>
            <a:r>
              <a:rPr kumimoji="1" lang="en-US" altLang="zh-CN" sz="2800" b="1" dirty="0">
                <a:latin typeface="Times New Roman"/>
                <a:ea typeface="宋体"/>
              </a:rPr>
              <a:t>value)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80322" y="1381737"/>
            <a:ext cx="2461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函数的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最小值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</a:p>
        </p:txBody>
      </p:sp>
      <p:sp>
        <p:nvSpPr>
          <p:cNvPr id="4" name="矩形 3"/>
          <p:cNvSpPr/>
          <p:nvPr/>
        </p:nvSpPr>
        <p:spPr>
          <a:xfrm>
            <a:off x="5017467" y="1988840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)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≥</a:t>
            </a:r>
            <a:r>
              <a:rPr kumimoji="1" lang="en-US" altLang="zh-CN" sz="2800" b="1" i="1" dirty="0" smtClean="0">
                <a:solidFill>
                  <a:srgbClr val="FF0000"/>
                </a:solidFill>
                <a:latin typeface="Times New Roman"/>
                <a:ea typeface="宋体"/>
              </a:rPr>
              <a:t>M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9115" y="271532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存在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26026" y="341541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最小值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1779" y="4288088"/>
            <a:ext cx="337624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kumimoji="1" lang="zh-CN" altLang="en-US" sz="2800" b="1" dirty="0">
                <a:latin typeface="Times New Roman"/>
                <a:ea typeface="宋体"/>
              </a:rPr>
              <a:t>符号表示为：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f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)</a:t>
            </a:r>
            <a:r>
              <a:rPr kumimoji="1" lang="en-US" altLang="zh-CN" sz="2800" b="1" baseline="-25000" dirty="0" smtClean="0">
                <a:latin typeface="Times New Roman"/>
                <a:ea typeface="宋体"/>
              </a:rPr>
              <a:t>min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86017" y="5373216"/>
            <a:ext cx="10984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函数的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最值：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函数的</a:t>
            </a:r>
            <a:r>
              <a:rPr kumimoji="1" lang="zh-CN" altLang="en-US" sz="2800" b="1" u="sng" dirty="0" smtClean="0">
                <a:latin typeface="Times New Roman"/>
                <a:ea typeface="宋体"/>
              </a:rPr>
              <a:t>                                 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统称为函数的最值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8024" y="5301208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最大值、最小值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325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11" grpId="0"/>
      <p:bldP spid="13" grpId="0"/>
      <p:bldP spid="14" grpId="0"/>
      <p:bldP spid="2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85019" y="195470"/>
            <a:ext cx="1894357" cy="481013"/>
          </a:xfrm>
        </p:spPr>
        <p:txBody>
          <a:bodyPr/>
          <a:lstStyle/>
          <a:p>
            <a:r>
              <a:rPr lang="zh-CN" altLang="en-US" sz="3200" dirty="0" smtClean="0">
                <a:latin typeface="Times New Roman"/>
                <a:ea typeface="宋体"/>
              </a:rPr>
              <a:t>合作探究</a:t>
            </a:r>
            <a:endParaRPr lang="zh-CN" altLang="en-US" sz="3200" dirty="0">
              <a:latin typeface="Times New Roman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79376" y="203237"/>
            <a:ext cx="433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探究点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 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对函数最值的理解</a:t>
            </a:r>
            <a:endParaRPr lang="zh-CN" altLang="en-US" sz="28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36947" y="1340768"/>
            <a:ext cx="9922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思考：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根据函数最大（小）值的概念，函数最值有哪些特征？</a:t>
            </a:r>
            <a:endParaRPr kumimoji="1" lang="en-US" altLang="zh-CN" sz="2800" b="1" dirty="0">
              <a:latin typeface="Times New Roman"/>
              <a:ea typeface="宋体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316891" y="3592151"/>
            <a:ext cx="11308729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sz="2800" b="1" dirty="0" smtClean="0">
                <a:latin typeface="Times New Roman"/>
                <a:ea typeface="宋体"/>
              </a:rPr>
              <a:t>2.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函数最大值应该是所有函数值中最大的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,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即若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M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为函数的最大值，则对</a:t>
            </a:r>
            <a:endParaRPr kumimoji="1" lang="en-US" altLang="zh-CN" sz="2800" b="1" dirty="0" smtClean="0">
              <a:latin typeface="Times New Roman"/>
              <a:ea typeface="宋体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zh-CN" sz="2800" b="1" dirty="0">
                <a:latin typeface="Times New Roman"/>
                <a:ea typeface="宋体"/>
              </a:rPr>
              <a:t>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 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于任意的</a:t>
            </a:r>
            <a:r>
              <a:rPr kumimoji="1" lang="en-US" altLang="zh-CN" sz="2800" b="1" i="1" dirty="0" err="1" smtClean="0">
                <a:latin typeface="Times New Roman"/>
                <a:ea typeface="宋体"/>
              </a:rPr>
              <a:t>x</a:t>
            </a:r>
            <a:r>
              <a:rPr kumimoji="1" lang="en-US" altLang="zh-CN" sz="2800" b="1" dirty="0" err="1" smtClean="0">
                <a:latin typeface="Times New Roman"/>
                <a:ea typeface="宋体"/>
              </a:rPr>
              <a:t>∈</a:t>
            </a:r>
            <a:r>
              <a:rPr kumimoji="1" lang="en-US" altLang="zh-CN" sz="2800" b="1" i="1" dirty="0" err="1" smtClean="0">
                <a:latin typeface="Times New Roman"/>
                <a:ea typeface="宋体"/>
              </a:rPr>
              <a:t>I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,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都有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f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)≤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M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； 函数的最小值是所有函数值中最小</a:t>
            </a:r>
            <a:r>
              <a:rPr kumimoji="1" lang="zh-CN" altLang="en-US" sz="2800" b="1" dirty="0">
                <a:latin typeface="Times New Roman"/>
                <a:ea typeface="宋体"/>
              </a:rPr>
              <a:t>的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，</a:t>
            </a:r>
            <a:endParaRPr kumimoji="1" lang="en-US" altLang="zh-CN" sz="2800" b="1" dirty="0" smtClean="0">
              <a:latin typeface="Times New Roman"/>
              <a:ea typeface="宋体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zh-CN" sz="2800" b="1" dirty="0">
                <a:latin typeface="Times New Roman"/>
                <a:ea typeface="宋体"/>
              </a:rPr>
              <a:t> 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 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即若</a:t>
            </a:r>
            <a:r>
              <a:rPr kumimoji="1" lang="en-US" altLang="zh-CN" sz="2800" b="1" i="1" dirty="0">
                <a:latin typeface="Times New Roman"/>
                <a:ea typeface="宋体"/>
              </a:rPr>
              <a:t>M</a:t>
            </a:r>
            <a:r>
              <a:rPr kumimoji="1" lang="zh-CN" altLang="en-US" sz="2800" b="1" dirty="0">
                <a:latin typeface="Times New Roman"/>
                <a:ea typeface="宋体"/>
              </a:rPr>
              <a:t>为函数的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最小值，则对于</a:t>
            </a:r>
            <a:r>
              <a:rPr kumimoji="1" lang="zh-CN" altLang="en-US" sz="2800" b="1" dirty="0">
                <a:latin typeface="Times New Roman"/>
                <a:ea typeface="宋体"/>
              </a:rPr>
              <a:t>任意的</a:t>
            </a:r>
            <a:r>
              <a:rPr kumimoji="1" lang="en-US" altLang="zh-CN" sz="2800" b="1" i="1" dirty="0" err="1">
                <a:latin typeface="Times New Roman"/>
                <a:ea typeface="宋体"/>
              </a:rPr>
              <a:t>x</a:t>
            </a:r>
            <a:r>
              <a:rPr kumimoji="1" lang="en-US" altLang="zh-CN" sz="2800" b="1" dirty="0" err="1">
                <a:latin typeface="Times New Roman"/>
                <a:ea typeface="宋体"/>
              </a:rPr>
              <a:t>∈</a:t>
            </a:r>
            <a:r>
              <a:rPr kumimoji="1" lang="en-US" altLang="zh-CN" sz="2800" b="1" i="1" dirty="0" err="1">
                <a:latin typeface="Times New Roman"/>
                <a:ea typeface="宋体"/>
              </a:rPr>
              <a:t>I</a:t>
            </a:r>
            <a:r>
              <a:rPr kumimoji="1" lang="en-US" altLang="zh-CN" sz="2800" b="1" dirty="0">
                <a:latin typeface="Times New Roman"/>
                <a:ea typeface="宋体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都有</a:t>
            </a:r>
            <a:r>
              <a:rPr kumimoji="1" lang="en-US" altLang="zh-CN" sz="2800" b="1" i="1" dirty="0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latin typeface="Times New Roman"/>
                <a:ea typeface="宋体"/>
              </a:rPr>
              <a:t>x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)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≥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M</a:t>
            </a:r>
            <a:r>
              <a:rPr kumimoji="1" lang="zh-CN" altLang="en-US" sz="2800" b="1" dirty="0">
                <a:latin typeface="Times New Roman"/>
                <a:ea typeface="宋体"/>
              </a:rPr>
              <a:t>． </a:t>
            </a:r>
            <a:endParaRPr kumimoji="1" lang="zh-CN" altLang="en-US" sz="2800" b="1" dirty="0" smtClean="0">
              <a:latin typeface="Times New Roman"/>
              <a:ea typeface="宋体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336947" y="2288207"/>
            <a:ext cx="10398297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kumimoji="1" lang="en-US" altLang="zh-CN" sz="2800" b="1" dirty="0" smtClean="0">
                <a:latin typeface="Times New Roman"/>
                <a:ea typeface="宋体"/>
              </a:rPr>
              <a:t>1.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函数最大（小）值首先应该是某一个函数值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,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即存在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kumimoji="1" lang="en-US" altLang="zh-CN" sz="2800" b="1" baseline="-30000" dirty="0" smtClean="0">
                <a:latin typeface="Times New Roman"/>
                <a:ea typeface="宋体"/>
              </a:rPr>
              <a:t>0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∈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I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,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使得</a:t>
            </a:r>
            <a:endParaRPr kumimoji="1" lang="en-US" altLang="zh-CN" sz="2800" b="1" dirty="0" smtClean="0">
              <a:latin typeface="Times New Roman"/>
              <a:ea typeface="宋体"/>
            </a:endParaRPr>
          </a:p>
          <a:p>
            <a:pPr algn="just">
              <a:lnSpc>
                <a:spcPct val="90000"/>
              </a:lnSpc>
            </a:pPr>
            <a:r>
              <a:rPr kumimoji="1" lang="en-US" altLang="zh-CN" sz="2800" b="1" i="1" dirty="0">
                <a:latin typeface="Times New Roman"/>
                <a:ea typeface="宋体"/>
              </a:rPr>
              <a:t> 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  f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x</a:t>
            </a:r>
            <a:r>
              <a:rPr kumimoji="1" lang="en-US" altLang="zh-CN" sz="2800" b="1" baseline="-30000" dirty="0" smtClean="0">
                <a:latin typeface="Times New Roman"/>
                <a:ea typeface="宋体"/>
              </a:rPr>
              <a:t>0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) = </a:t>
            </a:r>
            <a:r>
              <a:rPr kumimoji="1" lang="en-US" altLang="zh-CN" sz="2800" b="1" i="1" dirty="0" smtClean="0">
                <a:latin typeface="Times New Roman"/>
                <a:ea typeface="宋体"/>
              </a:rPr>
              <a:t>M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29908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/>
                <a:ea typeface="宋体"/>
              </a:rPr>
              <a:t>归纳提升</a:t>
            </a:r>
            <a:endParaRPr lang="zh-CN" altLang="en-US" dirty="0">
              <a:latin typeface="Times New Roman"/>
              <a:ea typeface="宋体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24979" y="1196752"/>
            <a:ext cx="9927897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smtClean="0">
                <a:latin typeface="Times New Roman"/>
                <a:ea typeface="宋体"/>
              </a:rPr>
              <a:t>1.</a:t>
            </a:r>
            <a:r>
              <a:rPr lang="zh-CN" altLang="en-US" sz="2800" b="1" dirty="0" smtClean="0">
                <a:latin typeface="Times New Roman"/>
                <a:ea typeface="宋体"/>
              </a:rPr>
              <a:t>函数的最值是一个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整体</a:t>
            </a:r>
            <a:r>
              <a:rPr lang="zh-CN" altLang="en-US" sz="2800" b="1" dirty="0" smtClean="0">
                <a:latin typeface="Times New Roman"/>
                <a:ea typeface="宋体"/>
              </a:rPr>
              <a:t>概念，即在整个定义域上函数值最大</a:t>
            </a:r>
            <a:endParaRPr lang="en-US" altLang="zh-CN" sz="2800" b="1" dirty="0" smtClean="0">
              <a:latin typeface="Times New Roman"/>
              <a:ea typeface="宋体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/>
                <a:ea typeface="宋体"/>
              </a:rPr>
              <a:t> </a:t>
            </a:r>
            <a:r>
              <a:rPr lang="en-US" altLang="zh-CN" sz="2800" b="1" dirty="0" smtClean="0">
                <a:latin typeface="Times New Roman"/>
                <a:ea typeface="宋体"/>
              </a:rPr>
              <a:t>  </a:t>
            </a:r>
            <a:r>
              <a:rPr lang="zh-CN" altLang="en-US" sz="2800" b="1" dirty="0" smtClean="0">
                <a:latin typeface="Times New Roman"/>
                <a:ea typeface="宋体"/>
              </a:rPr>
              <a:t>的为最大值，函数值最小的为最小值</a:t>
            </a:r>
            <a:r>
              <a:rPr lang="en-US" altLang="zh-CN" sz="2800" b="1" u="none" dirty="0" smtClean="0">
                <a:latin typeface="Times New Roman"/>
                <a:ea typeface="宋体"/>
              </a:rPr>
              <a:t>.</a:t>
            </a:r>
            <a:endParaRPr lang="en-US" altLang="zh-CN" sz="2800" b="1" u="none" dirty="0">
              <a:latin typeface="Times New Roman"/>
              <a:ea typeface="宋体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7313" y="2780928"/>
            <a:ext cx="9927897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smtClean="0">
                <a:latin typeface="Times New Roman"/>
                <a:ea typeface="宋体"/>
              </a:rPr>
              <a:t>2.</a:t>
            </a:r>
            <a:r>
              <a:rPr lang="zh-CN" altLang="en-US" sz="2800" b="1" dirty="0" smtClean="0">
                <a:latin typeface="Times New Roman"/>
                <a:ea typeface="宋体"/>
              </a:rPr>
              <a:t>不是每个函数都有最值，有些函数没有最值，有些函数可能</a:t>
            </a:r>
            <a:endParaRPr lang="en-US" altLang="zh-CN" sz="2800" b="1" dirty="0" smtClean="0">
              <a:latin typeface="Times New Roman"/>
              <a:ea typeface="宋体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/>
                <a:ea typeface="宋体"/>
              </a:rPr>
              <a:t> </a:t>
            </a:r>
            <a:r>
              <a:rPr lang="en-US" altLang="zh-CN" sz="2800" b="1" dirty="0" smtClean="0">
                <a:latin typeface="Times New Roman"/>
                <a:ea typeface="宋体"/>
              </a:rPr>
              <a:t>  </a:t>
            </a:r>
            <a:r>
              <a:rPr lang="zh-CN" altLang="en-US" sz="2800" b="1" dirty="0" smtClean="0">
                <a:latin typeface="Times New Roman"/>
                <a:ea typeface="宋体"/>
              </a:rPr>
              <a:t>仅有最大值而无最小值，或者恰好相反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endParaRPr lang="en-US" altLang="zh-CN" sz="2800" b="1" u="none" dirty="0">
              <a:latin typeface="Times New Roman"/>
              <a:ea typeface="宋体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7312" y="4509120"/>
            <a:ext cx="9927897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smtClean="0">
                <a:latin typeface="Times New Roman"/>
                <a:ea typeface="宋体"/>
              </a:rPr>
              <a:t>3.</a:t>
            </a:r>
            <a:r>
              <a:rPr lang="zh-CN" altLang="en-US" sz="2800" b="1" dirty="0" smtClean="0">
                <a:latin typeface="Times New Roman"/>
                <a:ea typeface="宋体"/>
              </a:rPr>
              <a:t>最值的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几何意义</a:t>
            </a:r>
            <a:r>
              <a:rPr lang="zh-CN" altLang="en-US" sz="2800" b="1" dirty="0" smtClean="0">
                <a:latin typeface="Times New Roman"/>
                <a:ea typeface="宋体"/>
              </a:rPr>
              <a:t>：图象最高点、最低点的纵坐标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endParaRPr lang="en-US" altLang="zh-CN" sz="2800" b="1" u="none" dirty="0"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065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3" name="任意多边形 81992"/>
          <p:cNvSpPr/>
          <p:nvPr/>
        </p:nvSpPr>
        <p:spPr>
          <a:xfrm>
            <a:off x="3375589" y="2851843"/>
            <a:ext cx="4042161" cy="2059279"/>
          </a:xfrm>
          <a:custGeom>
            <a:avLst/>
            <a:gdLst>
              <a:gd name="connsiteX0" fmla="*/ 0 w 4042161"/>
              <a:gd name="connsiteY0" fmla="*/ 292057 h 2061216"/>
              <a:gd name="connsiteX1" fmla="*/ 358923 w 4042161"/>
              <a:gd name="connsiteY1" fmla="*/ 591159 h 2061216"/>
              <a:gd name="connsiteX2" fmla="*/ 863125 w 4042161"/>
              <a:gd name="connsiteY2" fmla="*/ 1821754 h 2061216"/>
              <a:gd name="connsiteX3" fmla="*/ 1222048 w 4042161"/>
              <a:gd name="connsiteY3" fmla="*/ 2052490 h 2061216"/>
              <a:gd name="connsiteX4" fmla="*/ 1615155 w 4042161"/>
              <a:gd name="connsiteY4" fmla="*/ 1676475 h 2061216"/>
              <a:gd name="connsiteX5" fmla="*/ 1974078 w 4042161"/>
              <a:gd name="connsiteY5" fmla="*/ 368969 h 2061216"/>
              <a:gd name="connsiteX6" fmla="*/ 2444097 w 4042161"/>
              <a:gd name="connsiteY6" fmla="*/ 1500 h 2061216"/>
              <a:gd name="connsiteX7" fmla="*/ 2854295 w 4042161"/>
              <a:gd name="connsiteY7" fmla="*/ 257873 h 2061216"/>
              <a:gd name="connsiteX8" fmla="*/ 3230310 w 4042161"/>
              <a:gd name="connsiteY8" fmla="*/ 710800 h 2061216"/>
              <a:gd name="connsiteX9" fmla="*/ 3708875 w 4042161"/>
              <a:gd name="connsiteY9" fmla="*/ 471518 h 2061216"/>
              <a:gd name="connsiteX10" fmla="*/ 4042161 w 4042161"/>
              <a:gd name="connsiteY10" fmla="*/ 360423 h 2061216"/>
              <a:gd name="connsiteX0" fmla="*/ 0 w 4042161"/>
              <a:gd name="connsiteY0" fmla="*/ 292057 h 2053131"/>
              <a:gd name="connsiteX1" fmla="*/ 358923 w 4042161"/>
              <a:gd name="connsiteY1" fmla="*/ 591159 h 2053131"/>
              <a:gd name="connsiteX2" fmla="*/ 863125 w 4042161"/>
              <a:gd name="connsiteY2" fmla="*/ 1821754 h 2053131"/>
              <a:gd name="connsiteX3" fmla="*/ 1222048 w 4042161"/>
              <a:gd name="connsiteY3" fmla="*/ 2052490 h 2053131"/>
              <a:gd name="connsiteX4" fmla="*/ 1615155 w 4042161"/>
              <a:gd name="connsiteY4" fmla="*/ 1676475 h 2053131"/>
              <a:gd name="connsiteX5" fmla="*/ 1974078 w 4042161"/>
              <a:gd name="connsiteY5" fmla="*/ 368969 h 2053131"/>
              <a:gd name="connsiteX6" fmla="*/ 2444097 w 4042161"/>
              <a:gd name="connsiteY6" fmla="*/ 1500 h 2053131"/>
              <a:gd name="connsiteX7" fmla="*/ 2854295 w 4042161"/>
              <a:gd name="connsiteY7" fmla="*/ 257873 h 2053131"/>
              <a:gd name="connsiteX8" fmla="*/ 3230310 w 4042161"/>
              <a:gd name="connsiteY8" fmla="*/ 710800 h 2053131"/>
              <a:gd name="connsiteX9" fmla="*/ 3708875 w 4042161"/>
              <a:gd name="connsiteY9" fmla="*/ 471518 h 2053131"/>
              <a:gd name="connsiteX10" fmla="*/ 4042161 w 4042161"/>
              <a:gd name="connsiteY10" fmla="*/ 360423 h 2053131"/>
              <a:gd name="connsiteX0" fmla="*/ 0 w 4042161"/>
              <a:gd name="connsiteY0" fmla="*/ 292057 h 2061216"/>
              <a:gd name="connsiteX1" fmla="*/ 358923 w 4042161"/>
              <a:gd name="connsiteY1" fmla="*/ 591159 h 2061216"/>
              <a:gd name="connsiteX2" fmla="*/ 863125 w 4042161"/>
              <a:gd name="connsiteY2" fmla="*/ 1821754 h 2061216"/>
              <a:gd name="connsiteX3" fmla="*/ 1222048 w 4042161"/>
              <a:gd name="connsiteY3" fmla="*/ 2052490 h 2061216"/>
              <a:gd name="connsiteX4" fmla="*/ 1615155 w 4042161"/>
              <a:gd name="connsiteY4" fmla="*/ 1676475 h 2061216"/>
              <a:gd name="connsiteX5" fmla="*/ 1974078 w 4042161"/>
              <a:gd name="connsiteY5" fmla="*/ 368969 h 2061216"/>
              <a:gd name="connsiteX6" fmla="*/ 2444097 w 4042161"/>
              <a:gd name="connsiteY6" fmla="*/ 1500 h 2061216"/>
              <a:gd name="connsiteX7" fmla="*/ 2854295 w 4042161"/>
              <a:gd name="connsiteY7" fmla="*/ 257873 h 2061216"/>
              <a:gd name="connsiteX8" fmla="*/ 3230310 w 4042161"/>
              <a:gd name="connsiteY8" fmla="*/ 710800 h 2061216"/>
              <a:gd name="connsiteX9" fmla="*/ 3708875 w 4042161"/>
              <a:gd name="connsiteY9" fmla="*/ 471518 h 2061216"/>
              <a:gd name="connsiteX10" fmla="*/ 4042161 w 4042161"/>
              <a:gd name="connsiteY10" fmla="*/ 360423 h 2061216"/>
              <a:gd name="connsiteX0" fmla="*/ 0 w 4042161"/>
              <a:gd name="connsiteY0" fmla="*/ 292057 h 2058941"/>
              <a:gd name="connsiteX1" fmla="*/ 358923 w 4042161"/>
              <a:gd name="connsiteY1" fmla="*/ 591159 h 2058941"/>
              <a:gd name="connsiteX2" fmla="*/ 863125 w 4042161"/>
              <a:gd name="connsiteY2" fmla="*/ 1821754 h 2058941"/>
              <a:gd name="connsiteX3" fmla="*/ 1222048 w 4042161"/>
              <a:gd name="connsiteY3" fmla="*/ 2052490 h 2058941"/>
              <a:gd name="connsiteX4" fmla="*/ 1615155 w 4042161"/>
              <a:gd name="connsiteY4" fmla="*/ 1676475 h 2058941"/>
              <a:gd name="connsiteX5" fmla="*/ 1974078 w 4042161"/>
              <a:gd name="connsiteY5" fmla="*/ 368969 h 2058941"/>
              <a:gd name="connsiteX6" fmla="*/ 2444097 w 4042161"/>
              <a:gd name="connsiteY6" fmla="*/ 1500 h 2058941"/>
              <a:gd name="connsiteX7" fmla="*/ 2854295 w 4042161"/>
              <a:gd name="connsiteY7" fmla="*/ 257873 h 2058941"/>
              <a:gd name="connsiteX8" fmla="*/ 3230310 w 4042161"/>
              <a:gd name="connsiteY8" fmla="*/ 710800 h 2058941"/>
              <a:gd name="connsiteX9" fmla="*/ 3708875 w 4042161"/>
              <a:gd name="connsiteY9" fmla="*/ 471518 h 2058941"/>
              <a:gd name="connsiteX10" fmla="*/ 4042161 w 4042161"/>
              <a:gd name="connsiteY10" fmla="*/ 360423 h 2058941"/>
              <a:gd name="connsiteX0" fmla="*/ 0 w 4042161"/>
              <a:gd name="connsiteY0" fmla="*/ 292046 h 2058930"/>
              <a:gd name="connsiteX1" fmla="*/ 358923 w 4042161"/>
              <a:gd name="connsiteY1" fmla="*/ 591148 h 2058930"/>
              <a:gd name="connsiteX2" fmla="*/ 863125 w 4042161"/>
              <a:gd name="connsiteY2" fmla="*/ 1821743 h 2058930"/>
              <a:gd name="connsiteX3" fmla="*/ 1222048 w 4042161"/>
              <a:gd name="connsiteY3" fmla="*/ 2052479 h 2058930"/>
              <a:gd name="connsiteX4" fmla="*/ 1615155 w 4042161"/>
              <a:gd name="connsiteY4" fmla="*/ 1676464 h 2058930"/>
              <a:gd name="connsiteX5" fmla="*/ 1974078 w 4042161"/>
              <a:gd name="connsiteY5" fmla="*/ 368958 h 2058930"/>
              <a:gd name="connsiteX6" fmla="*/ 2444097 w 4042161"/>
              <a:gd name="connsiteY6" fmla="*/ 1489 h 2058930"/>
              <a:gd name="connsiteX7" fmla="*/ 2854295 w 4042161"/>
              <a:gd name="connsiteY7" fmla="*/ 257862 h 2058930"/>
              <a:gd name="connsiteX8" fmla="*/ 3255948 w 4042161"/>
              <a:gd name="connsiteY8" fmla="*/ 702243 h 2058930"/>
              <a:gd name="connsiteX9" fmla="*/ 3708875 w 4042161"/>
              <a:gd name="connsiteY9" fmla="*/ 471507 h 2058930"/>
              <a:gd name="connsiteX10" fmla="*/ 4042161 w 4042161"/>
              <a:gd name="connsiteY10" fmla="*/ 360412 h 2058930"/>
              <a:gd name="connsiteX0" fmla="*/ 0 w 4042161"/>
              <a:gd name="connsiteY0" fmla="*/ 292046 h 2058930"/>
              <a:gd name="connsiteX1" fmla="*/ 358923 w 4042161"/>
              <a:gd name="connsiteY1" fmla="*/ 591148 h 2058930"/>
              <a:gd name="connsiteX2" fmla="*/ 863125 w 4042161"/>
              <a:gd name="connsiteY2" fmla="*/ 1821743 h 2058930"/>
              <a:gd name="connsiteX3" fmla="*/ 1222048 w 4042161"/>
              <a:gd name="connsiteY3" fmla="*/ 2052479 h 2058930"/>
              <a:gd name="connsiteX4" fmla="*/ 1615155 w 4042161"/>
              <a:gd name="connsiteY4" fmla="*/ 1676464 h 2058930"/>
              <a:gd name="connsiteX5" fmla="*/ 1974078 w 4042161"/>
              <a:gd name="connsiteY5" fmla="*/ 368958 h 2058930"/>
              <a:gd name="connsiteX6" fmla="*/ 2444097 w 4042161"/>
              <a:gd name="connsiteY6" fmla="*/ 1489 h 2058930"/>
              <a:gd name="connsiteX7" fmla="*/ 2854295 w 4042161"/>
              <a:gd name="connsiteY7" fmla="*/ 257862 h 2058930"/>
              <a:gd name="connsiteX8" fmla="*/ 3255948 w 4042161"/>
              <a:gd name="connsiteY8" fmla="*/ 702243 h 2058930"/>
              <a:gd name="connsiteX9" fmla="*/ 3708875 w 4042161"/>
              <a:gd name="connsiteY9" fmla="*/ 471507 h 2058930"/>
              <a:gd name="connsiteX10" fmla="*/ 4042161 w 4042161"/>
              <a:gd name="connsiteY10" fmla="*/ 360412 h 2058930"/>
              <a:gd name="connsiteX0" fmla="*/ 0 w 4042161"/>
              <a:gd name="connsiteY0" fmla="*/ 292046 h 2058930"/>
              <a:gd name="connsiteX1" fmla="*/ 358923 w 4042161"/>
              <a:gd name="connsiteY1" fmla="*/ 591148 h 2058930"/>
              <a:gd name="connsiteX2" fmla="*/ 863125 w 4042161"/>
              <a:gd name="connsiteY2" fmla="*/ 1821743 h 2058930"/>
              <a:gd name="connsiteX3" fmla="*/ 1222048 w 4042161"/>
              <a:gd name="connsiteY3" fmla="*/ 2052479 h 2058930"/>
              <a:gd name="connsiteX4" fmla="*/ 1615155 w 4042161"/>
              <a:gd name="connsiteY4" fmla="*/ 1676464 h 2058930"/>
              <a:gd name="connsiteX5" fmla="*/ 1974078 w 4042161"/>
              <a:gd name="connsiteY5" fmla="*/ 368958 h 2058930"/>
              <a:gd name="connsiteX6" fmla="*/ 2444097 w 4042161"/>
              <a:gd name="connsiteY6" fmla="*/ 1489 h 2058930"/>
              <a:gd name="connsiteX7" fmla="*/ 2854295 w 4042161"/>
              <a:gd name="connsiteY7" fmla="*/ 257862 h 2058930"/>
              <a:gd name="connsiteX8" fmla="*/ 3255948 w 4042161"/>
              <a:gd name="connsiteY8" fmla="*/ 702243 h 2058930"/>
              <a:gd name="connsiteX9" fmla="*/ 3708875 w 4042161"/>
              <a:gd name="connsiteY9" fmla="*/ 471507 h 2058930"/>
              <a:gd name="connsiteX10" fmla="*/ 4042161 w 4042161"/>
              <a:gd name="connsiteY10" fmla="*/ 360412 h 2058930"/>
              <a:gd name="connsiteX0" fmla="*/ 0 w 4042161"/>
              <a:gd name="connsiteY0" fmla="*/ 292046 h 2058930"/>
              <a:gd name="connsiteX1" fmla="*/ 358923 w 4042161"/>
              <a:gd name="connsiteY1" fmla="*/ 591148 h 2058930"/>
              <a:gd name="connsiteX2" fmla="*/ 863125 w 4042161"/>
              <a:gd name="connsiteY2" fmla="*/ 1821743 h 2058930"/>
              <a:gd name="connsiteX3" fmla="*/ 1222048 w 4042161"/>
              <a:gd name="connsiteY3" fmla="*/ 2052479 h 2058930"/>
              <a:gd name="connsiteX4" fmla="*/ 1615155 w 4042161"/>
              <a:gd name="connsiteY4" fmla="*/ 1676464 h 2058930"/>
              <a:gd name="connsiteX5" fmla="*/ 1974078 w 4042161"/>
              <a:gd name="connsiteY5" fmla="*/ 368958 h 2058930"/>
              <a:gd name="connsiteX6" fmla="*/ 2444097 w 4042161"/>
              <a:gd name="connsiteY6" fmla="*/ 1489 h 2058930"/>
              <a:gd name="connsiteX7" fmla="*/ 2854295 w 4042161"/>
              <a:gd name="connsiteY7" fmla="*/ 257862 h 2058930"/>
              <a:gd name="connsiteX8" fmla="*/ 3255948 w 4042161"/>
              <a:gd name="connsiteY8" fmla="*/ 702243 h 2058930"/>
              <a:gd name="connsiteX9" fmla="*/ 3700329 w 4042161"/>
              <a:gd name="connsiteY9" fmla="*/ 437324 h 2058930"/>
              <a:gd name="connsiteX10" fmla="*/ 4042161 w 4042161"/>
              <a:gd name="connsiteY10" fmla="*/ 360412 h 2058930"/>
              <a:gd name="connsiteX0" fmla="*/ 0 w 4042161"/>
              <a:gd name="connsiteY0" fmla="*/ 292046 h 2058930"/>
              <a:gd name="connsiteX1" fmla="*/ 358923 w 4042161"/>
              <a:gd name="connsiteY1" fmla="*/ 591148 h 2058930"/>
              <a:gd name="connsiteX2" fmla="*/ 863125 w 4042161"/>
              <a:gd name="connsiteY2" fmla="*/ 1821743 h 2058930"/>
              <a:gd name="connsiteX3" fmla="*/ 1222048 w 4042161"/>
              <a:gd name="connsiteY3" fmla="*/ 2052479 h 2058930"/>
              <a:gd name="connsiteX4" fmla="*/ 1615155 w 4042161"/>
              <a:gd name="connsiteY4" fmla="*/ 1676464 h 2058930"/>
              <a:gd name="connsiteX5" fmla="*/ 1974078 w 4042161"/>
              <a:gd name="connsiteY5" fmla="*/ 368958 h 2058930"/>
              <a:gd name="connsiteX6" fmla="*/ 2444097 w 4042161"/>
              <a:gd name="connsiteY6" fmla="*/ 1489 h 2058930"/>
              <a:gd name="connsiteX7" fmla="*/ 2854295 w 4042161"/>
              <a:gd name="connsiteY7" fmla="*/ 257862 h 2058930"/>
              <a:gd name="connsiteX8" fmla="*/ 3255948 w 4042161"/>
              <a:gd name="connsiteY8" fmla="*/ 702243 h 2058930"/>
              <a:gd name="connsiteX9" fmla="*/ 3700329 w 4042161"/>
              <a:gd name="connsiteY9" fmla="*/ 437324 h 2058930"/>
              <a:gd name="connsiteX10" fmla="*/ 4042161 w 4042161"/>
              <a:gd name="connsiteY10" fmla="*/ 360412 h 2058930"/>
              <a:gd name="connsiteX0" fmla="*/ 0 w 4042161"/>
              <a:gd name="connsiteY0" fmla="*/ 292046 h 2058930"/>
              <a:gd name="connsiteX1" fmla="*/ 358923 w 4042161"/>
              <a:gd name="connsiteY1" fmla="*/ 591148 h 2058930"/>
              <a:gd name="connsiteX2" fmla="*/ 863125 w 4042161"/>
              <a:gd name="connsiteY2" fmla="*/ 1821743 h 2058930"/>
              <a:gd name="connsiteX3" fmla="*/ 1222048 w 4042161"/>
              <a:gd name="connsiteY3" fmla="*/ 2052479 h 2058930"/>
              <a:gd name="connsiteX4" fmla="*/ 1615155 w 4042161"/>
              <a:gd name="connsiteY4" fmla="*/ 1676464 h 2058930"/>
              <a:gd name="connsiteX5" fmla="*/ 1974078 w 4042161"/>
              <a:gd name="connsiteY5" fmla="*/ 368958 h 2058930"/>
              <a:gd name="connsiteX6" fmla="*/ 2444097 w 4042161"/>
              <a:gd name="connsiteY6" fmla="*/ 1489 h 2058930"/>
              <a:gd name="connsiteX7" fmla="*/ 2854295 w 4042161"/>
              <a:gd name="connsiteY7" fmla="*/ 257862 h 2058930"/>
              <a:gd name="connsiteX8" fmla="*/ 3255948 w 4042161"/>
              <a:gd name="connsiteY8" fmla="*/ 702243 h 2058930"/>
              <a:gd name="connsiteX9" fmla="*/ 3700329 w 4042161"/>
              <a:gd name="connsiteY9" fmla="*/ 437324 h 2058930"/>
              <a:gd name="connsiteX10" fmla="*/ 4042161 w 4042161"/>
              <a:gd name="connsiteY10" fmla="*/ 360412 h 2058930"/>
              <a:gd name="connsiteX0" fmla="*/ 0 w 4042161"/>
              <a:gd name="connsiteY0" fmla="*/ 292046 h 2058930"/>
              <a:gd name="connsiteX1" fmla="*/ 358923 w 4042161"/>
              <a:gd name="connsiteY1" fmla="*/ 591148 h 2058930"/>
              <a:gd name="connsiteX2" fmla="*/ 863125 w 4042161"/>
              <a:gd name="connsiteY2" fmla="*/ 1821743 h 2058930"/>
              <a:gd name="connsiteX3" fmla="*/ 1222048 w 4042161"/>
              <a:gd name="connsiteY3" fmla="*/ 2052479 h 2058930"/>
              <a:gd name="connsiteX4" fmla="*/ 1615155 w 4042161"/>
              <a:gd name="connsiteY4" fmla="*/ 1676464 h 2058930"/>
              <a:gd name="connsiteX5" fmla="*/ 1974078 w 4042161"/>
              <a:gd name="connsiteY5" fmla="*/ 368958 h 2058930"/>
              <a:gd name="connsiteX6" fmla="*/ 2444097 w 4042161"/>
              <a:gd name="connsiteY6" fmla="*/ 1489 h 2058930"/>
              <a:gd name="connsiteX7" fmla="*/ 2854295 w 4042161"/>
              <a:gd name="connsiteY7" fmla="*/ 257862 h 2058930"/>
              <a:gd name="connsiteX8" fmla="*/ 3255948 w 4042161"/>
              <a:gd name="connsiteY8" fmla="*/ 702243 h 2058930"/>
              <a:gd name="connsiteX9" fmla="*/ 3700329 w 4042161"/>
              <a:gd name="connsiteY9" fmla="*/ 437324 h 2058930"/>
              <a:gd name="connsiteX10" fmla="*/ 4042161 w 4042161"/>
              <a:gd name="connsiteY10" fmla="*/ 360412 h 2058930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700329 w 4042161"/>
              <a:gd name="connsiteY9" fmla="*/ 437673 h 2059279"/>
              <a:gd name="connsiteX10" fmla="*/ 4042161 w 4042161"/>
              <a:gd name="connsiteY10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746049 w 4042161"/>
              <a:gd name="connsiteY9" fmla="*/ 529113 h 2059279"/>
              <a:gd name="connsiteX10" fmla="*/ 4042161 w 4042161"/>
              <a:gd name="connsiteY10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614871 w 4042161"/>
              <a:gd name="connsiteY9" fmla="*/ 617136 h 2059279"/>
              <a:gd name="connsiteX10" fmla="*/ 3746049 w 4042161"/>
              <a:gd name="connsiteY10" fmla="*/ 529113 h 2059279"/>
              <a:gd name="connsiteX11" fmla="*/ 4042161 w 4042161"/>
              <a:gd name="connsiteY11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640508 w 4042161"/>
              <a:gd name="connsiteY9" fmla="*/ 634227 h 2059279"/>
              <a:gd name="connsiteX10" fmla="*/ 3746049 w 4042161"/>
              <a:gd name="connsiteY10" fmla="*/ 529113 h 2059279"/>
              <a:gd name="connsiteX11" fmla="*/ 4042161 w 4042161"/>
              <a:gd name="connsiteY11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640508 w 4042161"/>
              <a:gd name="connsiteY9" fmla="*/ 634227 h 2059279"/>
              <a:gd name="connsiteX10" fmla="*/ 3746049 w 4042161"/>
              <a:gd name="connsiteY10" fmla="*/ 529113 h 2059279"/>
              <a:gd name="connsiteX11" fmla="*/ 4042161 w 4042161"/>
              <a:gd name="connsiteY11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640508 w 4042161"/>
              <a:gd name="connsiteY9" fmla="*/ 634227 h 2059279"/>
              <a:gd name="connsiteX10" fmla="*/ 3746049 w 4042161"/>
              <a:gd name="connsiteY10" fmla="*/ 529113 h 2059279"/>
              <a:gd name="connsiteX11" fmla="*/ 4042161 w 4042161"/>
              <a:gd name="connsiteY11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640508 w 4042161"/>
              <a:gd name="connsiteY9" fmla="*/ 634227 h 2059279"/>
              <a:gd name="connsiteX10" fmla="*/ 4042161 w 4042161"/>
              <a:gd name="connsiteY10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640508 w 4042161"/>
              <a:gd name="connsiteY9" fmla="*/ 600044 h 2059279"/>
              <a:gd name="connsiteX10" fmla="*/ 4042161 w 4042161"/>
              <a:gd name="connsiteY10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819969 w 4042161"/>
              <a:gd name="connsiteY9" fmla="*/ 523132 h 2059279"/>
              <a:gd name="connsiteX10" fmla="*/ 4042161 w 4042161"/>
              <a:gd name="connsiteY10" fmla="*/ 360761 h 2059279"/>
              <a:gd name="connsiteX0" fmla="*/ 0 w 4042161"/>
              <a:gd name="connsiteY0" fmla="*/ 292395 h 2059279"/>
              <a:gd name="connsiteX1" fmla="*/ 358923 w 4042161"/>
              <a:gd name="connsiteY1" fmla="*/ 591497 h 2059279"/>
              <a:gd name="connsiteX2" fmla="*/ 863125 w 4042161"/>
              <a:gd name="connsiteY2" fmla="*/ 1822092 h 2059279"/>
              <a:gd name="connsiteX3" fmla="*/ 1222048 w 4042161"/>
              <a:gd name="connsiteY3" fmla="*/ 2052828 h 2059279"/>
              <a:gd name="connsiteX4" fmla="*/ 1615155 w 4042161"/>
              <a:gd name="connsiteY4" fmla="*/ 1676813 h 2059279"/>
              <a:gd name="connsiteX5" fmla="*/ 1974078 w 4042161"/>
              <a:gd name="connsiteY5" fmla="*/ 369307 h 2059279"/>
              <a:gd name="connsiteX6" fmla="*/ 2444097 w 4042161"/>
              <a:gd name="connsiteY6" fmla="*/ 1838 h 2059279"/>
              <a:gd name="connsiteX7" fmla="*/ 2854295 w 4042161"/>
              <a:gd name="connsiteY7" fmla="*/ 258211 h 2059279"/>
              <a:gd name="connsiteX8" fmla="*/ 3255948 w 4042161"/>
              <a:gd name="connsiteY8" fmla="*/ 702592 h 2059279"/>
              <a:gd name="connsiteX9" fmla="*/ 3734511 w 4042161"/>
              <a:gd name="connsiteY9" fmla="*/ 574406 h 2059279"/>
              <a:gd name="connsiteX10" fmla="*/ 4042161 w 4042161"/>
              <a:gd name="connsiteY10" fmla="*/ 360761 h 20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2161" h="2059279">
                <a:moveTo>
                  <a:pt x="0" y="292395"/>
                </a:moveTo>
                <a:cubicBezTo>
                  <a:pt x="107534" y="314471"/>
                  <a:pt x="215069" y="336548"/>
                  <a:pt x="358923" y="591497"/>
                </a:cubicBezTo>
                <a:cubicBezTo>
                  <a:pt x="502777" y="846446"/>
                  <a:pt x="693634" y="1604174"/>
                  <a:pt x="863125" y="1822092"/>
                </a:cubicBezTo>
                <a:cubicBezTo>
                  <a:pt x="1032616" y="2040010"/>
                  <a:pt x="1096710" y="2077041"/>
                  <a:pt x="1222048" y="2052828"/>
                </a:cubicBezTo>
                <a:cubicBezTo>
                  <a:pt x="1347386" y="2028615"/>
                  <a:pt x="1489817" y="1957400"/>
                  <a:pt x="1615155" y="1676813"/>
                </a:cubicBezTo>
                <a:cubicBezTo>
                  <a:pt x="1740493" y="1396226"/>
                  <a:pt x="1835921" y="648469"/>
                  <a:pt x="1974078" y="369307"/>
                </a:cubicBezTo>
                <a:cubicBezTo>
                  <a:pt x="2112235" y="90145"/>
                  <a:pt x="2297394" y="20354"/>
                  <a:pt x="2444097" y="1838"/>
                </a:cubicBezTo>
                <a:cubicBezTo>
                  <a:pt x="2590800" y="-16678"/>
                  <a:pt x="2736077" y="107236"/>
                  <a:pt x="2854295" y="258211"/>
                </a:cubicBezTo>
                <a:cubicBezTo>
                  <a:pt x="2972513" y="409186"/>
                  <a:pt x="3109245" y="649893"/>
                  <a:pt x="3255948" y="702592"/>
                </a:cubicBezTo>
                <a:cubicBezTo>
                  <a:pt x="3402651" y="755291"/>
                  <a:pt x="3603476" y="631378"/>
                  <a:pt x="3734511" y="574406"/>
                </a:cubicBezTo>
                <a:cubicBezTo>
                  <a:pt x="3865547" y="517434"/>
                  <a:pt x="3958483" y="417733"/>
                  <a:pt x="4042161" y="360761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txBody>
          <a:bodyPr rtlCol="0" anchor="ctr"/>
          <a:lstStyle/>
          <a:p>
            <a:pPr algn="ctr"/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题型一：利用图象求函数的单调区间 </a:t>
            </a:r>
          </a:p>
        </p:txBody>
      </p:sp>
      <p:sp>
        <p:nvSpPr>
          <p:cNvPr id="6" name="矩形 5"/>
          <p:cNvSpPr/>
          <p:nvPr/>
        </p:nvSpPr>
        <p:spPr>
          <a:xfrm>
            <a:off x="696987" y="980728"/>
            <a:ext cx="10770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/>
                <a:ea typeface="宋体"/>
                <a:cs typeface="Courier New" panose="02070309020205020404" pitchFamily="49" charset="0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/>
                <a:ea typeface="宋体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下</a:t>
            </a:r>
            <a:r>
              <a:rPr kumimoji="1" lang="zh-CN" altLang="en-US" sz="2800" b="1" dirty="0">
                <a:latin typeface="Times New Roman"/>
                <a:ea typeface="宋体"/>
              </a:rPr>
              <a:t>图是定义在[－5，5]上的函数</a:t>
            </a:r>
            <a:r>
              <a:rPr kumimoji="1" lang="en-US" altLang="zh-CN" sz="2800" b="1" i="1" dirty="0" err="1">
                <a:latin typeface="Times New Roman"/>
                <a:ea typeface="宋体"/>
              </a:rPr>
              <a:t>y</a:t>
            </a:r>
            <a:r>
              <a:rPr kumimoji="1" lang="en-US" altLang="zh-CN" sz="2800" b="1" dirty="0" err="1">
                <a:latin typeface="Times New Roman"/>
                <a:ea typeface="宋体"/>
              </a:rPr>
              <a:t>＝</a:t>
            </a:r>
            <a:r>
              <a:rPr kumimoji="1" lang="en-US" altLang="zh-CN" sz="2800" b="1" i="1" dirty="0" err="1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latin typeface="Times New Roman"/>
                <a:ea typeface="宋体"/>
              </a:rPr>
              <a:t>x</a:t>
            </a:r>
            <a:r>
              <a:rPr kumimoji="1" lang="en-US" altLang="zh-CN" sz="2800" b="1" dirty="0">
                <a:latin typeface="Times New Roman"/>
                <a:ea typeface="宋体"/>
              </a:rPr>
              <a:t>)</a:t>
            </a:r>
            <a:r>
              <a:rPr kumimoji="1" lang="zh-CN" altLang="en-US" sz="2800" b="1" dirty="0">
                <a:latin typeface="Times New Roman"/>
                <a:ea typeface="宋体"/>
              </a:rPr>
              <a:t>的图象，根据图象说出</a:t>
            </a:r>
            <a:r>
              <a:rPr kumimoji="1" lang="en-US" altLang="zh-CN" sz="2800" b="1" i="1" dirty="0">
                <a:latin typeface="Times New Roman"/>
                <a:ea typeface="宋体"/>
              </a:rPr>
              <a:t>y</a:t>
            </a:r>
            <a:r>
              <a:rPr kumimoji="1" lang="en-US" altLang="zh-CN" sz="2800" b="1" dirty="0">
                <a:latin typeface="Times New Roman"/>
                <a:ea typeface="宋体"/>
              </a:rPr>
              <a:t>＝ </a:t>
            </a:r>
            <a:r>
              <a:rPr kumimoji="1" lang="en-US" altLang="zh-CN" sz="2800" b="1" i="1" dirty="0">
                <a:latin typeface="Times New Roman"/>
                <a:ea typeface="宋体"/>
              </a:rPr>
              <a:t>f</a:t>
            </a:r>
            <a:r>
              <a:rPr kumimoji="1" lang="en-US" altLang="zh-CN" sz="2800" b="1" dirty="0">
                <a:latin typeface="Times New Roman"/>
                <a:ea typeface="宋体"/>
              </a:rPr>
              <a:t>(</a:t>
            </a:r>
            <a:r>
              <a:rPr kumimoji="1" lang="en-US" altLang="zh-CN" sz="2800" b="1" i="1" dirty="0">
                <a:latin typeface="Times New Roman"/>
                <a:ea typeface="宋体"/>
              </a:rPr>
              <a:t>x</a:t>
            </a:r>
            <a:r>
              <a:rPr kumimoji="1" lang="en-US" altLang="zh-CN" sz="2800" b="1" dirty="0">
                <a:latin typeface="Times New Roman"/>
                <a:ea typeface="宋体"/>
              </a:rPr>
              <a:t>)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的最大值和最小值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.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726363" y="4035372"/>
            <a:ext cx="269875" cy="581025"/>
            <a:chOff x="4867" y="2720"/>
            <a:chExt cx="170" cy="366"/>
          </a:xfrm>
        </p:grpSpPr>
        <p:sp>
          <p:nvSpPr>
            <p:cNvPr id="81984" name="Freeform 5"/>
            <p:cNvSpPr>
              <a:spLocks/>
            </p:cNvSpPr>
            <p:nvPr/>
          </p:nvSpPr>
          <p:spPr bwMode="auto">
            <a:xfrm>
              <a:off x="4867" y="2720"/>
              <a:ext cx="134" cy="67"/>
            </a:xfrm>
            <a:custGeom>
              <a:avLst/>
              <a:gdLst>
                <a:gd name="T0" fmla="*/ 134 w 134"/>
                <a:gd name="T1" fmla="*/ 33 h 67"/>
                <a:gd name="T2" fmla="*/ 0 w 134"/>
                <a:gd name="T3" fmla="*/ 0 h 67"/>
                <a:gd name="T4" fmla="*/ 50 w 134"/>
                <a:gd name="T5" fmla="*/ 33 h 67"/>
                <a:gd name="T6" fmla="*/ 0 w 134"/>
                <a:gd name="T7" fmla="*/ 67 h 67"/>
                <a:gd name="T8" fmla="*/ 134 w 134"/>
                <a:gd name="T9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7">
                  <a:moveTo>
                    <a:pt x="134" y="33"/>
                  </a:moveTo>
                  <a:lnTo>
                    <a:pt x="0" y="0"/>
                  </a:lnTo>
                  <a:lnTo>
                    <a:pt x="50" y="33"/>
                  </a:lnTo>
                  <a:lnTo>
                    <a:pt x="0" y="67"/>
                  </a:lnTo>
                  <a:lnTo>
                    <a:pt x="13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85" name="Rectangle 6"/>
            <p:cNvSpPr>
              <a:spLocks noChangeArrowheads="1"/>
            </p:cNvSpPr>
            <p:nvPr/>
          </p:nvSpPr>
          <p:spPr bwMode="auto">
            <a:xfrm>
              <a:off x="4928" y="2824"/>
              <a:ext cx="1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x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349883" y="2420885"/>
            <a:ext cx="347663" cy="419100"/>
            <a:chOff x="3370" y="1703"/>
            <a:chExt cx="219" cy="264"/>
          </a:xfrm>
        </p:grpSpPr>
        <p:sp>
          <p:nvSpPr>
            <p:cNvPr id="81982" name="Freeform 8"/>
            <p:cNvSpPr>
              <a:spLocks/>
            </p:cNvSpPr>
            <p:nvPr/>
          </p:nvSpPr>
          <p:spPr bwMode="auto">
            <a:xfrm>
              <a:off x="3370" y="1703"/>
              <a:ext cx="67" cy="134"/>
            </a:xfrm>
            <a:custGeom>
              <a:avLst/>
              <a:gdLst>
                <a:gd name="T0" fmla="*/ 0 w 67"/>
                <a:gd name="T1" fmla="*/ 134 h 134"/>
                <a:gd name="T2" fmla="*/ 34 w 67"/>
                <a:gd name="T3" fmla="*/ 84 h 134"/>
                <a:gd name="T4" fmla="*/ 67 w 67"/>
                <a:gd name="T5" fmla="*/ 134 h 134"/>
                <a:gd name="T6" fmla="*/ 34 w 67"/>
                <a:gd name="T7" fmla="*/ 0 h 134"/>
                <a:gd name="T8" fmla="*/ 0 w 67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34">
                  <a:moveTo>
                    <a:pt x="0" y="134"/>
                  </a:moveTo>
                  <a:lnTo>
                    <a:pt x="34" y="84"/>
                  </a:lnTo>
                  <a:lnTo>
                    <a:pt x="67" y="134"/>
                  </a:lnTo>
                  <a:lnTo>
                    <a:pt x="3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83" name="Rectangle 9"/>
            <p:cNvSpPr>
              <a:spLocks noChangeArrowheads="1"/>
            </p:cNvSpPr>
            <p:nvPr/>
          </p:nvSpPr>
          <p:spPr bwMode="auto">
            <a:xfrm>
              <a:off x="3492" y="1705"/>
              <a:ext cx="9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y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378200" y="3982988"/>
            <a:ext cx="4051300" cy="104775"/>
            <a:chOff x="2128" y="2687"/>
            <a:chExt cx="2552" cy="66"/>
          </a:xfrm>
        </p:grpSpPr>
        <p:sp>
          <p:nvSpPr>
            <p:cNvPr id="81971" name="Line 11"/>
            <p:cNvSpPr>
              <a:spLocks noChangeShapeType="1"/>
            </p:cNvSpPr>
            <p:nvPr/>
          </p:nvSpPr>
          <p:spPr bwMode="auto">
            <a:xfrm flipV="1">
              <a:off x="2128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2" name="Line 12"/>
            <p:cNvSpPr>
              <a:spLocks noChangeShapeType="1"/>
            </p:cNvSpPr>
            <p:nvPr/>
          </p:nvSpPr>
          <p:spPr bwMode="auto">
            <a:xfrm flipV="1">
              <a:off x="2384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3" name="Line 13"/>
            <p:cNvSpPr>
              <a:spLocks noChangeShapeType="1"/>
            </p:cNvSpPr>
            <p:nvPr/>
          </p:nvSpPr>
          <p:spPr bwMode="auto">
            <a:xfrm flipV="1">
              <a:off x="2638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4" name="Line 14"/>
            <p:cNvSpPr>
              <a:spLocks noChangeShapeType="1"/>
            </p:cNvSpPr>
            <p:nvPr/>
          </p:nvSpPr>
          <p:spPr bwMode="auto">
            <a:xfrm flipV="1">
              <a:off x="2894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5" name="Line 15"/>
            <p:cNvSpPr>
              <a:spLocks noChangeShapeType="1"/>
            </p:cNvSpPr>
            <p:nvPr/>
          </p:nvSpPr>
          <p:spPr bwMode="auto">
            <a:xfrm flipV="1">
              <a:off x="3149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6" name="Line 16"/>
            <p:cNvSpPr>
              <a:spLocks noChangeShapeType="1"/>
            </p:cNvSpPr>
            <p:nvPr/>
          </p:nvSpPr>
          <p:spPr bwMode="auto">
            <a:xfrm flipV="1">
              <a:off x="3404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7" name="Line 17"/>
            <p:cNvSpPr>
              <a:spLocks noChangeShapeType="1"/>
            </p:cNvSpPr>
            <p:nvPr/>
          </p:nvSpPr>
          <p:spPr bwMode="auto">
            <a:xfrm flipV="1">
              <a:off x="3659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8" name="Line 18"/>
            <p:cNvSpPr>
              <a:spLocks noChangeShapeType="1"/>
            </p:cNvSpPr>
            <p:nvPr/>
          </p:nvSpPr>
          <p:spPr bwMode="auto">
            <a:xfrm flipV="1">
              <a:off x="3914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9" name="Line 19"/>
            <p:cNvSpPr>
              <a:spLocks noChangeShapeType="1"/>
            </p:cNvSpPr>
            <p:nvPr/>
          </p:nvSpPr>
          <p:spPr bwMode="auto">
            <a:xfrm flipV="1">
              <a:off x="4170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80" name="Line 20"/>
            <p:cNvSpPr>
              <a:spLocks noChangeShapeType="1"/>
            </p:cNvSpPr>
            <p:nvPr/>
          </p:nvSpPr>
          <p:spPr bwMode="auto">
            <a:xfrm flipV="1">
              <a:off x="4424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81" name="Line 21"/>
            <p:cNvSpPr>
              <a:spLocks noChangeShapeType="1"/>
            </p:cNvSpPr>
            <p:nvPr/>
          </p:nvSpPr>
          <p:spPr bwMode="auto">
            <a:xfrm flipV="1">
              <a:off x="4680" y="2687"/>
              <a:ext cx="0" cy="66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403850" y="2870150"/>
            <a:ext cx="106363" cy="2030413"/>
            <a:chOff x="3404" y="1986"/>
            <a:chExt cx="67" cy="1279"/>
          </a:xfrm>
        </p:grpSpPr>
        <p:sp>
          <p:nvSpPr>
            <p:cNvPr id="81965" name="Line 24"/>
            <p:cNvSpPr>
              <a:spLocks noChangeShapeType="1"/>
            </p:cNvSpPr>
            <p:nvPr/>
          </p:nvSpPr>
          <p:spPr bwMode="auto">
            <a:xfrm>
              <a:off x="3404" y="3265"/>
              <a:ext cx="6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66" name="Line 25"/>
            <p:cNvSpPr>
              <a:spLocks noChangeShapeType="1"/>
            </p:cNvSpPr>
            <p:nvPr/>
          </p:nvSpPr>
          <p:spPr bwMode="auto">
            <a:xfrm>
              <a:off x="3404" y="3009"/>
              <a:ext cx="6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67" name="Line 26"/>
            <p:cNvSpPr>
              <a:spLocks noChangeShapeType="1"/>
            </p:cNvSpPr>
            <p:nvPr/>
          </p:nvSpPr>
          <p:spPr bwMode="auto">
            <a:xfrm>
              <a:off x="3404" y="2753"/>
              <a:ext cx="6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68" name="Line 27"/>
            <p:cNvSpPr>
              <a:spLocks noChangeShapeType="1"/>
            </p:cNvSpPr>
            <p:nvPr/>
          </p:nvSpPr>
          <p:spPr bwMode="auto">
            <a:xfrm>
              <a:off x="3404" y="2498"/>
              <a:ext cx="6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69" name="Line 28"/>
            <p:cNvSpPr>
              <a:spLocks noChangeShapeType="1"/>
            </p:cNvSpPr>
            <p:nvPr/>
          </p:nvSpPr>
          <p:spPr bwMode="auto">
            <a:xfrm>
              <a:off x="3404" y="2242"/>
              <a:ext cx="6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70" name="Line 29"/>
            <p:cNvSpPr>
              <a:spLocks noChangeShapeType="1"/>
            </p:cNvSpPr>
            <p:nvPr/>
          </p:nvSpPr>
          <p:spPr bwMode="auto">
            <a:xfrm>
              <a:off x="3404" y="1986"/>
              <a:ext cx="6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3100388" y="4087763"/>
            <a:ext cx="470535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V="1">
            <a:off x="5403850" y="2554237"/>
            <a:ext cx="0" cy="2533651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33"/>
          <p:cNvSpPr>
            <a:spLocks noEditPoints="1"/>
          </p:cNvSpPr>
          <p:nvPr/>
        </p:nvSpPr>
        <p:spPr bwMode="auto">
          <a:xfrm>
            <a:off x="3371850" y="3154313"/>
            <a:ext cx="14288" cy="930275"/>
          </a:xfrm>
          <a:custGeom>
            <a:avLst/>
            <a:gdLst>
              <a:gd name="T0" fmla="*/ 9 w 9"/>
              <a:gd name="T1" fmla="*/ 0 h 586"/>
              <a:gd name="T2" fmla="*/ 9 w 9"/>
              <a:gd name="T3" fmla="*/ 53 h 586"/>
              <a:gd name="T4" fmla="*/ 0 w 9"/>
              <a:gd name="T5" fmla="*/ 53 h 586"/>
              <a:gd name="T6" fmla="*/ 0 w 9"/>
              <a:gd name="T7" fmla="*/ 0 h 586"/>
              <a:gd name="T8" fmla="*/ 9 w 9"/>
              <a:gd name="T9" fmla="*/ 0 h 586"/>
              <a:gd name="T10" fmla="*/ 9 w 9"/>
              <a:gd name="T11" fmla="*/ 89 h 586"/>
              <a:gd name="T12" fmla="*/ 9 w 9"/>
              <a:gd name="T13" fmla="*/ 142 h 586"/>
              <a:gd name="T14" fmla="*/ 0 w 9"/>
              <a:gd name="T15" fmla="*/ 142 h 586"/>
              <a:gd name="T16" fmla="*/ 0 w 9"/>
              <a:gd name="T17" fmla="*/ 89 h 586"/>
              <a:gd name="T18" fmla="*/ 9 w 9"/>
              <a:gd name="T19" fmla="*/ 89 h 586"/>
              <a:gd name="T20" fmla="*/ 9 w 9"/>
              <a:gd name="T21" fmla="*/ 178 h 586"/>
              <a:gd name="T22" fmla="*/ 9 w 9"/>
              <a:gd name="T23" fmla="*/ 231 h 586"/>
              <a:gd name="T24" fmla="*/ 0 w 9"/>
              <a:gd name="T25" fmla="*/ 231 h 586"/>
              <a:gd name="T26" fmla="*/ 0 w 9"/>
              <a:gd name="T27" fmla="*/ 178 h 586"/>
              <a:gd name="T28" fmla="*/ 9 w 9"/>
              <a:gd name="T29" fmla="*/ 178 h 586"/>
              <a:gd name="T30" fmla="*/ 9 w 9"/>
              <a:gd name="T31" fmla="*/ 267 h 586"/>
              <a:gd name="T32" fmla="*/ 9 w 9"/>
              <a:gd name="T33" fmla="*/ 320 h 586"/>
              <a:gd name="T34" fmla="*/ 0 w 9"/>
              <a:gd name="T35" fmla="*/ 320 h 586"/>
              <a:gd name="T36" fmla="*/ 0 w 9"/>
              <a:gd name="T37" fmla="*/ 267 h 586"/>
              <a:gd name="T38" fmla="*/ 9 w 9"/>
              <a:gd name="T39" fmla="*/ 267 h 586"/>
              <a:gd name="T40" fmla="*/ 9 w 9"/>
              <a:gd name="T41" fmla="*/ 355 h 586"/>
              <a:gd name="T42" fmla="*/ 9 w 9"/>
              <a:gd name="T43" fmla="*/ 409 h 586"/>
              <a:gd name="T44" fmla="*/ 0 w 9"/>
              <a:gd name="T45" fmla="*/ 409 h 586"/>
              <a:gd name="T46" fmla="*/ 0 w 9"/>
              <a:gd name="T47" fmla="*/ 355 h 586"/>
              <a:gd name="T48" fmla="*/ 9 w 9"/>
              <a:gd name="T49" fmla="*/ 355 h 586"/>
              <a:gd name="T50" fmla="*/ 9 w 9"/>
              <a:gd name="T51" fmla="*/ 444 h 586"/>
              <a:gd name="T52" fmla="*/ 9 w 9"/>
              <a:gd name="T53" fmla="*/ 498 h 586"/>
              <a:gd name="T54" fmla="*/ 0 w 9"/>
              <a:gd name="T55" fmla="*/ 498 h 586"/>
              <a:gd name="T56" fmla="*/ 0 w 9"/>
              <a:gd name="T57" fmla="*/ 444 h 586"/>
              <a:gd name="T58" fmla="*/ 9 w 9"/>
              <a:gd name="T59" fmla="*/ 444 h 586"/>
              <a:gd name="T60" fmla="*/ 9 w 9"/>
              <a:gd name="T61" fmla="*/ 533 h 586"/>
              <a:gd name="T62" fmla="*/ 9 w 9"/>
              <a:gd name="T63" fmla="*/ 586 h 586"/>
              <a:gd name="T64" fmla="*/ 0 w 9"/>
              <a:gd name="T65" fmla="*/ 586 h 586"/>
              <a:gd name="T66" fmla="*/ 0 w 9"/>
              <a:gd name="T67" fmla="*/ 533 h 586"/>
              <a:gd name="T68" fmla="*/ 9 w 9"/>
              <a:gd name="T69" fmla="*/ 53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" h="586">
                <a:moveTo>
                  <a:pt x="9" y="0"/>
                </a:moveTo>
                <a:lnTo>
                  <a:pt x="9" y="53"/>
                </a:lnTo>
                <a:lnTo>
                  <a:pt x="0" y="53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9" y="89"/>
                </a:moveTo>
                <a:lnTo>
                  <a:pt x="9" y="142"/>
                </a:lnTo>
                <a:lnTo>
                  <a:pt x="0" y="142"/>
                </a:lnTo>
                <a:lnTo>
                  <a:pt x="0" y="89"/>
                </a:lnTo>
                <a:lnTo>
                  <a:pt x="9" y="89"/>
                </a:lnTo>
                <a:close/>
                <a:moveTo>
                  <a:pt x="9" y="178"/>
                </a:moveTo>
                <a:lnTo>
                  <a:pt x="9" y="231"/>
                </a:lnTo>
                <a:lnTo>
                  <a:pt x="0" y="231"/>
                </a:lnTo>
                <a:lnTo>
                  <a:pt x="0" y="178"/>
                </a:lnTo>
                <a:lnTo>
                  <a:pt x="9" y="178"/>
                </a:lnTo>
                <a:close/>
                <a:moveTo>
                  <a:pt x="9" y="267"/>
                </a:moveTo>
                <a:lnTo>
                  <a:pt x="9" y="320"/>
                </a:lnTo>
                <a:lnTo>
                  <a:pt x="0" y="320"/>
                </a:lnTo>
                <a:lnTo>
                  <a:pt x="0" y="267"/>
                </a:lnTo>
                <a:lnTo>
                  <a:pt x="9" y="267"/>
                </a:lnTo>
                <a:close/>
                <a:moveTo>
                  <a:pt x="9" y="355"/>
                </a:moveTo>
                <a:lnTo>
                  <a:pt x="9" y="409"/>
                </a:lnTo>
                <a:lnTo>
                  <a:pt x="0" y="409"/>
                </a:lnTo>
                <a:lnTo>
                  <a:pt x="0" y="355"/>
                </a:lnTo>
                <a:lnTo>
                  <a:pt x="9" y="355"/>
                </a:lnTo>
                <a:close/>
                <a:moveTo>
                  <a:pt x="9" y="444"/>
                </a:moveTo>
                <a:lnTo>
                  <a:pt x="9" y="498"/>
                </a:lnTo>
                <a:lnTo>
                  <a:pt x="0" y="498"/>
                </a:lnTo>
                <a:lnTo>
                  <a:pt x="0" y="444"/>
                </a:lnTo>
                <a:lnTo>
                  <a:pt x="9" y="444"/>
                </a:lnTo>
                <a:close/>
                <a:moveTo>
                  <a:pt x="9" y="533"/>
                </a:moveTo>
                <a:lnTo>
                  <a:pt x="9" y="586"/>
                </a:lnTo>
                <a:lnTo>
                  <a:pt x="0" y="586"/>
                </a:lnTo>
                <a:lnTo>
                  <a:pt x="0" y="533"/>
                </a:lnTo>
                <a:lnTo>
                  <a:pt x="9" y="533"/>
                </a:lnTo>
                <a:close/>
              </a:path>
            </a:pathLst>
          </a:custGeom>
          <a:solidFill>
            <a:srgbClr val="FF0000"/>
          </a:solidFill>
          <a:ln w="142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13" name="Freeform 34"/>
          <p:cNvSpPr>
            <a:spLocks noEditPoints="1"/>
          </p:cNvSpPr>
          <p:nvPr/>
        </p:nvSpPr>
        <p:spPr bwMode="auto">
          <a:xfrm>
            <a:off x="4586288" y="4111575"/>
            <a:ext cx="14288" cy="788988"/>
          </a:xfrm>
          <a:custGeom>
            <a:avLst/>
            <a:gdLst>
              <a:gd name="T0" fmla="*/ 0 w 9"/>
              <a:gd name="T1" fmla="*/ 497 h 497"/>
              <a:gd name="T2" fmla="*/ 0 w 9"/>
              <a:gd name="T3" fmla="*/ 444 h 497"/>
              <a:gd name="T4" fmla="*/ 9 w 9"/>
              <a:gd name="T5" fmla="*/ 444 h 497"/>
              <a:gd name="T6" fmla="*/ 9 w 9"/>
              <a:gd name="T7" fmla="*/ 497 h 497"/>
              <a:gd name="T8" fmla="*/ 0 w 9"/>
              <a:gd name="T9" fmla="*/ 497 h 497"/>
              <a:gd name="T10" fmla="*/ 0 w 9"/>
              <a:gd name="T11" fmla="*/ 408 h 497"/>
              <a:gd name="T12" fmla="*/ 0 w 9"/>
              <a:gd name="T13" fmla="*/ 355 h 497"/>
              <a:gd name="T14" fmla="*/ 9 w 9"/>
              <a:gd name="T15" fmla="*/ 355 h 497"/>
              <a:gd name="T16" fmla="*/ 9 w 9"/>
              <a:gd name="T17" fmla="*/ 408 h 497"/>
              <a:gd name="T18" fmla="*/ 0 w 9"/>
              <a:gd name="T19" fmla="*/ 408 h 497"/>
              <a:gd name="T20" fmla="*/ 0 w 9"/>
              <a:gd name="T21" fmla="*/ 319 h 497"/>
              <a:gd name="T22" fmla="*/ 0 w 9"/>
              <a:gd name="T23" fmla="*/ 266 h 497"/>
              <a:gd name="T24" fmla="*/ 9 w 9"/>
              <a:gd name="T25" fmla="*/ 266 h 497"/>
              <a:gd name="T26" fmla="*/ 9 w 9"/>
              <a:gd name="T27" fmla="*/ 319 h 497"/>
              <a:gd name="T28" fmla="*/ 0 w 9"/>
              <a:gd name="T29" fmla="*/ 319 h 497"/>
              <a:gd name="T30" fmla="*/ 0 w 9"/>
              <a:gd name="T31" fmla="*/ 231 h 497"/>
              <a:gd name="T32" fmla="*/ 0 w 9"/>
              <a:gd name="T33" fmla="*/ 177 h 497"/>
              <a:gd name="T34" fmla="*/ 9 w 9"/>
              <a:gd name="T35" fmla="*/ 177 h 497"/>
              <a:gd name="T36" fmla="*/ 9 w 9"/>
              <a:gd name="T37" fmla="*/ 231 h 497"/>
              <a:gd name="T38" fmla="*/ 0 w 9"/>
              <a:gd name="T39" fmla="*/ 231 h 497"/>
              <a:gd name="T40" fmla="*/ 0 w 9"/>
              <a:gd name="T41" fmla="*/ 142 h 497"/>
              <a:gd name="T42" fmla="*/ 0 w 9"/>
              <a:gd name="T43" fmla="*/ 88 h 497"/>
              <a:gd name="T44" fmla="*/ 9 w 9"/>
              <a:gd name="T45" fmla="*/ 88 h 497"/>
              <a:gd name="T46" fmla="*/ 9 w 9"/>
              <a:gd name="T47" fmla="*/ 142 h 497"/>
              <a:gd name="T48" fmla="*/ 0 w 9"/>
              <a:gd name="T49" fmla="*/ 142 h 497"/>
              <a:gd name="T50" fmla="*/ 0 w 9"/>
              <a:gd name="T51" fmla="*/ 53 h 497"/>
              <a:gd name="T52" fmla="*/ 0 w 9"/>
              <a:gd name="T53" fmla="*/ 0 h 497"/>
              <a:gd name="T54" fmla="*/ 9 w 9"/>
              <a:gd name="T55" fmla="*/ 0 h 497"/>
              <a:gd name="T56" fmla="*/ 9 w 9"/>
              <a:gd name="T57" fmla="*/ 53 h 497"/>
              <a:gd name="T58" fmla="*/ 0 w 9"/>
              <a:gd name="T59" fmla="*/ 53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497">
                <a:moveTo>
                  <a:pt x="0" y="497"/>
                </a:moveTo>
                <a:lnTo>
                  <a:pt x="0" y="444"/>
                </a:lnTo>
                <a:lnTo>
                  <a:pt x="9" y="444"/>
                </a:lnTo>
                <a:lnTo>
                  <a:pt x="9" y="497"/>
                </a:lnTo>
                <a:lnTo>
                  <a:pt x="0" y="497"/>
                </a:lnTo>
                <a:close/>
                <a:moveTo>
                  <a:pt x="0" y="408"/>
                </a:moveTo>
                <a:lnTo>
                  <a:pt x="0" y="355"/>
                </a:lnTo>
                <a:lnTo>
                  <a:pt x="9" y="355"/>
                </a:lnTo>
                <a:lnTo>
                  <a:pt x="9" y="408"/>
                </a:lnTo>
                <a:lnTo>
                  <a:pt x="0" y="408"/>
                </a:lnTo>
                <a:close/>
                <a:moveTo>
                  <a:pt x="0" y="319"/>
                </a:moveTo>
                <a:lnTo>
                  <a:pt x="0" y="266"/>
                </a:lnTo>
                <a:lnTo>
                  <a:pt x="9" y="266"/>
                </a:lnTo>
                <a:lnTo>
                  <a:pt x="9" y="319"/>
                </a:lnTo>
                <a:lnTo>
                  <a:pt x="0" y="319"/>
                </a:lnTo>
                <a:close/>
                <a:moveTo>
                  <a:pt x="0" y="231"/>
                </a:moveTo>
                <a:lnTo>
                  <a:pt x="0" y="177"/>
                </a:lnTo>
                <a:lnTo>
                  <a:pt x="9" y="177"/>
                </a:lnTo>
                <a:lnTo>
                  <a:pt x="9" y="231"/>
                </a:lnTo>
                <a:lnTo>
                  <a:pt x="0" y="231"/>
                </a:lnTo>
                <a:close/>
                <a:moveTo>
                  <a:pt x="0" y="142"/>
                </a:moveTo>
                <a:lnTo>
                  <a:pt x="0" y="88"/>
                </a:lnTo>
                <a:lnTo>
                  <a:pt x="9" y="88"/>
                </a:lnTo>
                <a:lnTo>
                  <a:pt x="9" y="142"/>
                </a:lnTo>
                <a:lnTo>
                  <a:pt x="0" y="142"/>
                </a:lnTo>
                <a:close/>
                <a:moveTo>
                  <a:pt x="0" y="53"/>
                </a:moveTo>
                <a:lnTo>
                  <a:pt x="0" y="0"/>
                </a:lnTo>
                <a:lnTo>
                  <a:pt x="9" y="0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FF0000"/>
          </a:solidFill>
          <a:ln w="142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14" name="Freeform 35"/>
          <p:cNvSpPr>
            <a:spLocks noEditPoints="1"/>
          </p:cNvSpPr>
          <p:nvPr/>
        </p:nvSpPr>
        <p:spPr bwMode="auto">
          <a:xfrm>
            <a:off x="5802313" y="2874913"/>
            <a:ext cx="12700" cy="1212850"/>
          </a:xfrm>
          <a:custGeom>
            <a:avLst/>
            <a:gdLst>
              <a:gd name="T0" fmla="*/ 0 w 8"/>
              <a:gd name="T1" fmla="*/ 764 h 764"/>
              <a:gd name="T2" fmla="*/ 0 w 8"/>
              <a:gd name="T3" fmla="*/ 711 h 764"/>
              <a:gd name="T4" fmla="*/ 8 w 8"/>
              <a:gd name="T5" fmla="*/ 711 h 764"/>
              <a:gd name="T6" fmla="*/ 8 w 8"/>
              <a:gd name="T7" fmla="*/ 764 h 764"/>
              <a:gd name="T8" fmla="*/ 0 w 8"/>
              <a:gd name="T9" fmla="*/ 764 h 764"/>
              <a:gd name="T10" fmla="*/ 0 w 8"/>
              <a:gd name="T11" fmla="*/ 675 h 764"/>
              <a:gd name="T12" fmla="*/ 0 w 8"/>
              <a:gd name="T13" fmla="*/ 622 h 764"/>
              <a:gd name="T14" fmla="*/ 8 w 8"/>
              <a:gd name="T15" fmla="*/ 622 h 764"/>
              <a:gd name="T16" fmla="*/ 8 w 8"/>
              <a:gd name="T17" fmla="*/ 675 h 764"/>
              <a:gd name="T18" fmla="*/ 0 w 8"/>
              <a:gd name="T19" fmla="*/ 675 h 764"/>
              <a:gd name="T20" fmla="*/ 0 w 8"/>
              <a:gd name="T21" fmla="*/ 586 h 764"/>
              <a:gd name="T22" fmla="*/ 0 w 8"/>
              <a:gd name="T23" fmla="*/ 533 h 764"/>
              <a:gd name="T24" fmla="*/ 8 w 8"/>
              <a:gd name="T25" fmla="*/ 533 h 764"/>
              <a:gd name="T26" fmla="*/ 8 w 8"/>
              <a:gd name="T27" fmla="*/ 586 h 764"/>
              <a:gd name="T28" fmla="*/ 0 w 8"/>
              <a:gd name="T29" fmla="*/ 586 h 764"/>
              <a:gd name="T30" fmla="*/ 0 w 8"/>
              <a:gd name="T31" fmla="*/ 498 h 764"/>
              <a:gd name="T32" fmla="*/ 0 w 8"/>
              <a:gd name="T33" fmla="*/ 444 h 764"/>
              <a:gd name="T34" fmla="*/ 8 w 8"/>
              <a:gd name="T35" fmla="*/ 444 h 764"/>
              <a:gd name="T36" fmla="*/ 8 w 8"/>
              <a:gd name="T37" fmla="*/ 498 h 764"/>
              <a:gd name="T38" fmla="*/ 0 w 8"/>
              <a:gd name="T39" fmla="*/ 498 h 764"/>
              <a:gd name="T40" fmla="*/ 0 w 8"/>
              <a:gd name="T41" fmla="*/ 409 h 764"/>
              <a:gd name="T42" fmla="*/ 0 w 8"/>
              <a:gd name="T43" fmla="*/ 355 h 764"/>
              <a:gd name="T44" fmla="*/ 8 w 8"/>
              <a:gd name="T45" fmla="*/ 355 h 764"/>
              <a:gd name="T46" fmla="*/ 8 w 8"/>
              <a:gd name="T47" fmla="*/ 409 h 764"/>
              <a:gd name="T48" fmla="*/ 0 w 8"/>
              <a:gd name="T49" fmla="*/ 409 h 764"/>
              <a:gd name="T50" fmla="*/ 0 w 8"/>
              <a:gd name="T51" fmla="*/ 320 h 764"/>
              <a:gd name="T52" fmla="*/ 0 w 8"/>
              <a:gd name="T53" fmla="*/ 267 h 764"/>
              <a:gd name="T54" fmla="*/ 8 w 8"/>
              <a:gd name="T55" fmla="*/ 267 h 764"/>
              <a:gd name="T56" fmla="*/ 8 w 8"/>
              <a:gd name="T57" fmla="*/ 320 h 764"/>
              <a:gd name="T58" fmla="*/ 0 w 8"/>
              <a:gd name="T59" fmla="*/ 320 h 764"/>
              <a:gd name="T60" fmla="*/ 0 w 8"/>
              <a:gd name="T61" fmla="*/ 231 h 764"/>
              <a:gd name="T62" fmla="*/ 0 w 8"/>
              <a:gd name="T63" fmla="*/ 178 h 764"/>
              <a:gd name="T64" fmla="*/ 8 w 8"/>
              <a:gd name="T65" fmla="*/ 178 h 764"/>
              <a:gd name="T66" fmla="*/ 8 w 8"/>
              <a:gd name="T67" fmla="*/ 231 h 764"/>
              <a:gd name="T68" fmla="*/ 0 w 8"/>
              <a:gd name="T69" fmla="*/ 231 h 764"/>
              <a:gd name="T70" fmla="*/ 0 w 8"/>
              <a:gd name="T71" fmla="*/ 142 h 764"/>
              <a:gd name="T72" fmla="*/ 0 w 8"/>
              <a:gd name="T73" fmla="*/ 89 h 764"/>
              <a:gd name="T74" fmla="*/ 8 w 8"/>
              <a:gd name="T75" fmla="*/ 89 h 764"/>
              <a:gd name="T76" fmla="*/ 8 w 8"/>
              <a:gd name="T77" fmla="*/ 142 h 764"/>
              <a:gd name="T78" fmla="*/ 0 w 8"/>
              <a:gd name="T79" fmla="*/ 142 h 764"/>
              <a:gd name="T80" fmla="*/ 0 w 8"/>
              <a:gd name="T81" fmla="*/ 53 h 764"/>
              <a:gd name="T82" fmla="*/ 0 w 8"/>
              <a:gd name="T83" fmla="*/ 0 h 764"/>
              <a:gd name="T84" fmla="*/ 8 w 8"/>
              <a:gd name="T85" fmla="*/ 0 h 764"/>
              <a:gd name="T86" fmla="*/ 8 w 8"/>
              <a:gd name="T87" fmla="*/ 53 h 764"/>
              <a:gd name="T88" fmla="*/ 0 w 8"/>
              <a:gd name="T89" fmla="*/ 53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" h="764">
                <a:moveTo>
                  <a:pt x="0" y="764"/>
                </a:moveTo>
                <a:lnTo>
                  <a:pt x="0" y="711"/>
                </a:lnTo>
                <a:lnTo>
                  <a:pt x="8" y="711"/>
                </a:lnTo>
                <a:lnTo>
                  <a:pt x="8" y="764"/>
                </a:lnTo>
                <a:lnTo>
                  <a:pt x="0" y="764"/>
                </a:lnTo>
                <a:close/>
                <a:moveTo>
                  <a:pt x="0" y="675"/>
                </a:moveTo>
                <a:lnTo>
                  <a:pt x="0" y="622"/>
                </a:lnTo>
                <a:lnTo>
                  <a:pt x="8" y="622"/>
                </a:lnTo>
                <a:lnTo>
                  <a:pt x="8" y="675"/>
                </a:lnTo>
                <a:lnTo>
                  <a:pt x="0" y="675"/>
                </a:lnTo>
                <a:close/>
                <a:moveTo>
                  <a:pt x="0" y="586"/>
                </a:moveTo>
                <a:lnTo>
                  <a:pt x="0" y="533"/>
                </a:lnTo>
                <a:lnTo>
                  <a:pt x="8" y="533"/>
                </a:lnTo>
                <a:lnTo>
                  <a:pt x="8" y="586"/>
                </a:lnTo>
                <a:lnTo>
                  <a:pt x="0" y="586"/>
                </a:lnTo>
                <a:close/>
                <a:moveTo>
                  <a:pt x="0" y="498"/>
                </a:moveTo>
                <a:lnTo>
                  <a:pt x="0" y="444"/>
                </a:lnTo>
                <a:lnTo>
                  <a:pt x="8" y="444"/>
                </a:lnTo>
                <a:lnTo>
                  <a:pt x="8" y="498"/>
                </a:lnTo>
                <a:lnTo>
                  <a:pt x="0" y="498"/>
                </a:lnTo>
                <a:close/>
                <a:moveTo>
                  <a:pt x="0" y="409"/>
                </a:moveTo>
                <a:lnTo>
                  <a:pt x="0" y="355"/>
                </a:lnTo>
                <a:lnTo>
                  <a:pt x="8" y="355"/>
                </a:lnTo>
                <a:lnTo>
                  <a:pt x="8" y="409"/>
                </a:lnTo>
                <a:lnTo>
                  <a:pt x="0" y="409"/>
                </a:lnTo>
                <a:close/>
                <a:moveTo>
                  <a:pt x="0" y="320"/>
                </a:moveTo>
                <a:lnTo>
                  <a:pt x="0" y="267"/>
                </a:lnTo>
                <a:lnTo>
                  <a:pt x="8" y="267"/>
                </a:lnTo>
                <a:lnTo>
                  <a:pt x="8" y="320"/>
                </a:lnTo>
                <a:lnTo>
                  <a:pt x="0" y="320"/>
                </a:lnTo>
                <a:close/>
                <a:moveTo>
                  <a:pt x="0" y="231"/>
                </a:moveTo>
                <a:lnTo>
                  <a:pt x="0" y="178"/>
                </a:lnTo>
                <a:lnTo>
                  <a:pt x="8" y="178"/>
                </a:lnTo>
                <a:lnTo>
                  <a:pt x="8" y="231"/>
                </a:lnTo>
                <a:lnTo>
                  <a:pt x="0" y="231"/>
                </a:lnTo>
                <a:close/>
                <a:moveTo>
                  <a:pt x="0" y="142"/>
                </a:moveTo>
                <a:lnTo>
                  <a:pt x="0" y="89"/>
                </a:lnTo>
                <a:lnTo>
                  <a:pt x="8" y="89"/>
                </a:lnTo>
                <a:lnTo>
                  <a:pt x="8" y="142"/>
                </a:lnTo>
                <a:lnTo>
                  <a:pt x="0" y="142"/>
                </a:lnTo>
                <a:close/>
                <a:moveTo>
                  <a:pt x="0" y="53"/>
                </a:moveTo>
                <a:lnTo>
                  <a:pt x="0" y="0"/>
                </a:lnTo>
                <a:lnTo>
                  <a:pt x="8" y="0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FF0000"/>
          </a:solidFill>
          <a:ln w="142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15" name="Freeform 36"/>
          <p:cNvSpPr>
            <a:spLocks noEditPoints="1"/>
          </p:cNvSpPr>
          <p:nvPr/>
        </p:nvSpPr>
        <p:spPr bwMode="auto">
          <a:xfrm>
            <a:off x="6611938" y="3579763"/>
            <a:ext cx="14288" cy="508000"/>
          </a:xfrm>
          <a:custGeom>
            <a:avLst/>
            <a:gdLst>
              <a:gd name="T0" fmla="*/ 0 w 9"/>
              <a:gd name="T1" fmla="*/ 320 h 320"/>
              <a:gd name="T2" fmla="*/ 0 w 9"/>
              <a:gd name="T3" fmla="*/ 267 h 320"/>
              <a:gd name="T4" fmla="*/ 9 w 9"/>
              <a:gd name="T5" fmla="*/ 267 h 320"/>
              <a:gd name="T6" fmla="*/ 9 w 9"/>
              <a:gd name="T7" fmla="*/ 320 h 320"/>
              <a:gd name="T8" fmla="*/ 0 w 9"/>
              <a:gd name="T9" fmla="*/ 320 h 320"/>
              <a:gd name="T10" fmla="*/ 0 w 9"/>
              <a:gd name="T11" fmla="*/ 231 h 320"/>
              <a:gd name="T12" fmla="*/ 0 w 9"/>
              <a:gd name="T13" fmla="*/ 178 h 320"/>
              <a:gd name="T14" fmla="*/ 9 w 9"/>
              <a:gd name="T15" fmla="*/ 178 h 320"/>
              <a:gd name="T16" fmla="*/ 9 w 9"/>
              <a:gd name="T17" fmla="*/ 231 h 320"/>
              <a:gd name="T18" fmla="*/ 0 w 9"/>
              <a:gd name="T19" fmla="*/ 231 h 320"/>
              <a:gd name="T20" fmla="*/ 0 w 9"/>
              <a:gd name="T21" fmla="*/ 142 h 320"/>
              <a:gd name="T22" fmla="*/ 0 w 9"/>
              <a:gd name="T23" fmla="*/ 89 h 320"/>
              <a:gd name="T24" fmla="*/ 9 w 9"/>
              <a:gd name="T25" fmla="*/ 89 h 320"/>
              <a:gd name="T26" fmla="*/ 9 w 9"/>
              <a:gd name="T27" fmla="*/ 142 h 320"/>
              <a:gd name="T28" fmla="*/ 0 w 9"/>
              <a:gd name="T29" fmla="*/ 142 h 320"/>
              <a:gd name="T30" fmla="*/ 0 w 9"/>
              <a:gd name="T31" fmla="*/ 54 h 320"/>
              <a:gd name="T32" fmla="*/ 0 w 9"/>
              <a:gd name="T33" fmla="*/ 0 h 320"/>
              <a:gd name="T34" fmla="*/ 9 w 9"/>
              <a:gd name="T35" fmla="*/ 0 h 320"/>
              <a:gd name="T36" fmla="*/ 9 w 9"/>
              <a:gd name="T37" fmla="*/ 54 h 320"/>
              <a:gd name="T38" fmla="*/ 0 w 9"/>
              <a:gd name="T39" fmla="*/ 5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" h="320">
                <a:moveTo>
                  <a:pt x="0" y="320"/>
                </a:moveTo>
                <a:lnTo>
                  <a:pt x="0" y="267"/>
                </a:lnTo>
                <a:lnTo>
                  <a:pt x="9" y="267"/>
                </a:lnTo>
                <a:lnTo>
                  <a:pt x="9" y="320"/>
                </a:lnTo>
                <a:lnTo>
                  <a:pt x="0" y="320"/>
                </a:lnTo>
                <a:close/>
                <a:moveTo>
                  <a:pt x="0" y="231"/>
                </a:moveTo>
                <a:lnTo>
                  <a:pt x="0" y="178"/>
                </a:lnTo>
                <a:lnTo>
                  <a:pt x="9" y="178"/>
                </a:lnTo>
                <a:lnTo>
                  <a:pt x="9" y="231"/>
                </a:lnTo>
                <a:lnTo>
                  <a:pt x="0" y="231"/>
                </a:lnTo>
                <a:close/>
                <a:moveTo>
                  <a:pt x="0" y="142"/>
                </a:moveTo>
                <a:lnTo>
                  <a:pt x="0" y="89"/>
                </a:lnTo>
                <a:lnTo>
                  <a:pt x="9" y="89"/>
                </a:lnTo>
                <a:lnTo>
                  <a:pt x="9" y="142"/>
                </a:lnTo>
                <a:lnTo>
                  <a:pt x="0" y="142"/>
                </a:lnTo>
                <a:close/>
                <a:moveTo>
                  <a:pt x="0" y="54"/>
                </a:moveTo>
                <a:lnTo>
                  <a:pt x="0" y="0"/>
                </a:lnTo>
                <a:lnTo>
                  <a:pt x="9" y="0"/>
                </a:lnTo>
                <a:lnTo>
                  <a:pt x="9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0000"/>
          </a:solidFill>
          <a:ln w="142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/>
              <a:ea typeface="宋体"/>
            </a:endParaRPr>
          </a:p>
        </p:txBody>
      </p:sp>
      <p:sp>
        <p:nvSpPr>
          <p:cNvPr id="16" name="Freeform 37"/>
          <p:cNvSpPr>
            <a:spLocks noEditPoints="1"/>
          </p:cNvSpPr>
          <p:nvPr/>
        </p:nvSpPr>
        <p:spPr bwMode="auto">
          <a:xfrm>
            <a:off x="7421563" y="3235275"/>
            <a:ext cx="14288" cy="852488"/>
          </a:xfrm>
          <a:custGeom>
            <a:avLst/>
            <a:gdLst>
              <a:gd name="T0" fmla="*/ 0 w 9"/>
              <a:gd name="T1" fmla="*/ 537 h 537"/>
              <a:gd name="T2" fmla="*/ 0 w 9"/>
              <a:gd name="T3" fmla="*/ 484 h 537"/>
              <a:gd name="T4" fmla="*/ 9 w 9"/>
              <a:gd name="T5" fmla="*/ 484 h 537"/>
              <a:gd name="T6" fmla="*/ 9 w 9"/>
              <a:gd name="T7" fmla="*/ 537 h 537"/>
              <a:gd name="T8" fmla="*/ 0 w 9"/>
              <a:gd name="T9" fmla="*/ 537 h 537"/>
              <a:gd name="T10" fmla="*/ 0 w 9"/>
              <a:gd name="T11" fmla="*/ 448 h 537"/>
              <a:gd name="T12" fmla="*/ 0 w 9"/>
              <a:gd name="T13" fmla="*/ 395 h 537"/>
              <a:gd name="T14" fmla="*/ 9 w 9"/>
              <a:gd name="T15" fmla="*/ 395 h 537"/>
              <a:gd name="T16" fmla="*/ 9 w 9"/>
              <a:gd name="T17" fmla="*/ 448 h 537"/>
              <a:gd name="T18" fmla="*/ 0 w 9"/>
              <a:gd name="T19" fmla="*/ 448 h 537"/>
              <a:gd name="T20" fmla="*/ 0 w 9"/>
              <a:gd name="T21" fmla="*/ 359 h 537"/>
              <a:gd name="T22" fmla="*/ 0 w 9"/>
              <a:gd name="T23" fmla="*/ 306 h 537"/>
              <a:gd name="T24" fmla="*/ 9 w 9"/>
              <a:gd name="T25" fmla="*/ 306 h 537"/>
              <a:gd name="T26" fmla="*/ 9 w 9"/>
              <a:gd name="T27" fmla="*/ 359 h 537"/>
              <a:gd name="T28" fmla="*/ 0 w 9"/>
              <a:gd name="T29" fmla="*/ 359 h 537"/>
              <a:gd name="T30" fmla="*/ 0 w 9"/>
              <a:gd name="T31" fmla="*/ 271 h 537"/>
              <a:gd name="T32" fmla="*/ 0 w 9"/>
              <a:gd name="T33" fmla="*/ 217 h 537"/>
              <a:gd name="T34" fmla="*/ 9 w 9"/>
              <a:gd name="T35" fmla="*/ 217 h 537"/>
              <a:gd name="T36" fmla="*/ 9 w 9"/>
              <a:gd name="T37" fmla="*/ 271 h 537"/>
              <a:gd name="T38" fmla="*/ 0 w 9"/>
              <a:gd name="T39" fmla="*/ 271 h 537"/>
              <a:gd name="T40" fmla="*/ 0 w 9"/>
              <a:gd name="T41" fmla="*/ 182 h 537"/>
              <a:gd name="T42" fmla="*/ 0 w 9"/>
              <a:gd name="T43" fmla="*/ 128 h 537"/>
              <a:gd name="T44" fmla="*/ 9 w 9"/>
              <a:gd name="T45" fmla="*/ 128 h 537"/>
              <a:gd name="T46" fmla="*/ 9 w 9"/>
              <a:gd name="T47" fmla="*/ 182 h 537"/>
              <a:gd name="T48" fmla="*/ 0 w 9"/>
              <a:gd name="T49" fmla="*/ 182 h 537"/>
              <a:gd name="T50" fmla="*/ 0 w 9"/>
              <a:gd name="T51" fmla="*/ 93 h 537"/>
              <a:gd name="T52" fmla="*/ 0 w 9"/>
              <a:gd name="T53" fmla="*/ 40 h 537"/>
              <a:gd name="T54" fmla="*/ 9 w 9"/>
              <a:gd name="T55" fmla="*/ 40 h 537"/>
              <a:gd name="T56" fmla="*/ 9 w 9"/>
              <a:gd name="T57" fmla="*/ 93 h 537"/>
              <a:gd name="T58" fmla="*/ 0 w 9"/>
              <a:gd name="T59" fmla="*/ 93 h 537"/>
              <a:gd name="T60" fmla="*/ 0 w 9"/>
              <a:gd name="T61" fmla="*/ 4 h 537"/>
              <a:gd name="T62" fmla="*/ 0 w 9"/>
              <a:gd name="T63" fmla="*/ 0 h 537"/>
              <a:gd name="T64" fmla="*/ 9 w 9"/>
              <a:gd name="T65" fmla="*/ 0 h 537"/>
              <a:gd name="T66" fmla="*/ 9 w 9"/>
              <a:gd name="T67" fmla="*/ 4 h 537"/>
              <a:gd name="T68" fmla="*/ 0 w 9"/>
              <a:gd name="T69" fmla="*/ 4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" h="537">
                <a:moveTo>
                  <a:pt x="0" y="537"/>
                </a:moveTo>
                <a:lnTo>
                  <a:pt x="0" y="484"/>
                </a:lnTo>
                <a:lnTo>
                  <a:pt x="9" y="484"/>
                </a:lnTo>
                <a:lnTo>
                  <a:pt x="9" y="537"/>
                </a:lnTo>
                <a:lnTo>
                  <a:pt x="0" y="537"/>
                </a:lnTo>
                <a:close/>
                <a:moveTo>
                  <a:pt x="0" y="448"/>
                </a:moveTo>
                <a:lnTo>
                  <a:pt x="0" y="395"/>
                </a:lnTo>
                <a:lnTo>
                  <a:pt x="9" y="395"/>
                </a:lnTo>
                <a:lnTo>
                  <a:pt x="9" y="448"/>
                </a:lnTo>
                <a:lnTo>
                  <a:pt x="0" y="448"/>
                </a:lnTo>
                <a:close/>
                <a:moveTo>
                  <a:pt x="0" y="359"/>
                </a:moveTo>
                <a:lnTo>
                  <a:pt x="0" y="306"/>
                </a:lnTo>
                <a:lnTo>
                  <a:pt x="9" y="306"/>
                </a:lnTo>
                <a:lnTo>
                  <a:pt x="9" y="359"/>
                </a:lnTo>
                <a:lnTo>
                  <a:pt x="0" y="359"/>
                </a:lnTo>
                <a:close/>
                <a:moveTo>
                  <a:pt x="0" y="271"/>
                </a:moveTo>
                <a:lnTo>
                  <a:pt x="0" y="217"/>
                </a:lnTo>
                <a:lnTo>
                  <a:pt x="9" y="217"/>
                </a:lnTo>
                <a:lnTo>
                  <a:pt x="9" y="271"/>
                </a:lnTo>
                <a:lnTo>
                  <a:pt x="0" y="271"/>
                </a:lnTo>
                <a:close/>
                <a:moveTo>
                  <a:pt x="0" y="182"/>
                </a:moveTo>
                <a:lnTo>
                  <a:pt x="0" y="128"/>
                </a:lnTo>
                <a:lnTo>
                  <a:pt x="9" y="128"/>
                </a:lnTo>
                <a:lnTo>
                  <a:pt x="9" y="182"/>
                </a:lnTo>
                <a:lnTo>
                  <a:pt x="0" y="182"/>
                </a:lnTo>
                <a:close/>
                <a:moveTo>
                  <a:pt x="0" y="93"/>
                </a:moveTo>
                <a:lnTo>
                  <a:pt x="0" y="40"/>
                </a:lnTo>
                <a:lnTo>
                  <a:pt x="9" y="40"/>
                </a:lnTo>
                <a:lnTo>
                  <a:pt x="9" y="93"/>
                </a:lnTo>
                <a:lnTo>
                  <a:pt x="0" y="93"/>
                </a:lnTo>
                <a:close/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9" y="4"/>
                </a:lnTo>
                <a:lnTo>
                  <a:pt x="0" y="4"/>
                </a:lnTo>
                <a:close/>
              </a:path>
            </a:pathLst>
          </a:custGeom>
          <a:solidFill>
            <a:srgbClr val="FF0000"/>
          </a:solidFill>
          <a:ln w="142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Times New Roman"/>
              <a:ea typeface="宋体"/>
            </a:endParaRP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3265488" y="4159193"/>
            <a:ext cx="4222750" cy="276225"/>
            <a:chOff x="2057" y="2798"/>
            <a:chExt cx="2660" cy="174"/>
          </a:xfrm>
        </p:grpSpPr>
        <p:sp>
          <p:nvSpPr>
            <p:cNvPr id="81954" name="Rectangle 38"/>
            <p:cNvSpPr>
              <a:spLocks noChangeArrowheads="1"/>
            </p:cNvSpPr>
            <p:nvPr/>
          </p:nvSpPr>
          <p:spPr bwMode="auto">
            <a:xfrm>
              <a:off x="2057" y="2798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–5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5" name="Rectangle 39"/>
            <p:cNvSpPr>
              <a:spLocks noChangeArrowheads="1"/>
            </p:cNvSpPr>
            <p:nvPr/>
          </p:nvSpPr>
          <p:spPr bwMode="auto">
            <a:xfrm>
              <a:off x="2314" y="2798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–4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6" name="Rectangle 40"/>
            <p:cNvSpPr>
              <a:spLocks noChangeArrowheads="1"/>
            </p:cNvSpPr>
            <p:nvPr/>
          </p:nvSpPr>
          <p:spPr bwMode="auto">
            <a:xfrm>
              <a:off x="2571" y="2798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–3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7" name="Rectangle 41"/>
            <p:cNvSpPr>
              <a:spLocks noChangeArrowheads="1"/>
            </p:cNvSpPr>
            <p:nvPr/>
          </p:nvSpPr>
          <p:spPr bwMode="auto">
            <a:xfrm>
              <a:off x="2819" y="2798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–2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8" name="Rectangle 42"/>
            <p:cNvSpPr>
              <a:spLocks noChangeArrowheads="1"/>
            </p:cNvSpPr>
            <p:nvPr/>
          </p:nvSpPr>
          <p:spPr bwMode="auto">
            <a:xfrm>
              <a:off x="3076" y="2798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–1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9" name="Rectangle 43"/>
            <p:cNvSpPr>
              <a:spLocks noChangeArrowheads="1"/>
            </p:cNvSpPr>
            <p:nvPr/>
          </p:nvSpPr>
          <p:spPr bwMode="auto">
            <a:xfrm>
              <a:off x="3625" y="2798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60" name="Rectangle 44"/>
            <p:cNvSpPr>
              <a:spLocks noChangeArrowheads="1"/>
            </p:cNvSpPr>
            <p:nvPr/>
          </p:nvSpPr>
          <p:spPr bwMode="auto">
            <a:xfrm>
              <a:off x="3882" y="2798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61" name="Rectangle 45"/>
            <p:cNvSpPr>
              <a:spLocks noChangeArrowheads="1"/>
            </p:cNvSpPr>
            <p:nvPr/>
          </p:nvSpPr>
          <p:spPr bwMode="auto">
            <a:xfrm>
              <a:off x="4130" y="2798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62" name="Rectangle 46"/>
            <p:cNvSpPr>
              <a:spLocks noChangeArrowheads="1"/>
            </p:cNvSpPr>
            <p:nvPr/>
          </p:nvSpPr>
          <p:spPr bwMode="auto">
            <a:xfrm>
              <a:off x="4387" y="2798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4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63" name="Rectangle 47"/>
            <p:cNvSpPr>
              <a:spLocks noChangeArrowheads="1"/>
            </p:cNvSpPr>
            <p:nvPr/>
          </p:nvSpPr>
          <p:spPr bwMode="auto">
            <a:xfrm>
              <a:off x="4644" y="2798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5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5094291" y="2747913"/>
            <a:ext cx="230188" cy="2306638"/>
            <a:chOff x="3209" y="1909"/>
            <a:chExt cx="145" cy="1453"/>
          </a:xfrm>
        </p:grpSpPr>
        <p:sp>
          <p:nvSpPr>
            <p:cNvPr id="81949" name="Rectangle 50"/>
            <p:cNvSpPr>
              <a:spLocks noChangeArrowheads="1"/>
            </p:cNvSpPr>
            <p:nvPr/>
          </p:nvSpPr>
          <p:spPr bwMode="auto">
            <a:xfrm>
              <a:off x="3209" y="3188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–2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0" name="Rectangle 51"/>
            <p:cNvSpPr>
              <a:spLocks noChangeArrowheads="1"/>
            </p:cNvSpPr>
            <p:nvPr/>
          </p:nvSpPr>
          <p:spPr bwMode="auto">
            <a:xfrm>
              <a:off x="3209" y="2931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–1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1" name="Rectangle 52"/>
            <p:cNvSpPr>
              <a:spLocks noChangeArrowheads="1"/>
            </p:cNvSpPr>
            <p:nvPr/>
          </p:nvSpPr>
          <p:spPr bwMode="auto">
            <a:xfrm>
              <a:off x="3280" y="2416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2" name="Rectangle 53"/>
            <p:cNvSpPr>
              <a:spLocks noChangeArrowheads="1"/>
            </p:cNvSpPr>
            <p:nvPr/>
          </p:nvSpPr>
          <p:spPr bwMode="auto">
            <a:xfrm>
              <a:off x="3280" y="2158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  <p:sp>
          <p:nvSpPr>
            <p:cNvPr id="81953" name="Rectangle 54"/>
            <p:cNvSpPr>
              <a:spLocks noChangeArrowheads="1"/>
            </p:cNvSpPr>
            <p:nvPr/>
          </p:nvSpPr>
          <p:spPr bwMode="auto">
            <a:xfrm>
              <a:off x="3280" y="1909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5753100" y="4032200"/>
            <a:ext cx="111125" cy="112713"/>
            <a:chOff x="3624" y="2718"/>
            <a:chExt cx="70" cy="71"/>
          </a:xfrm>
        </p:grpSpPr>
        <p:sp>
          <p:nvSpPr>
            <p:cNvPr id="81946" name="Oval 56"/>
            <p:cNvSpPr>
              <a:spLocks noChangeArrowheads="1"/>
            </p:cNvSpPr>
            <p:nvPr/>
          </p:nvSpPr>
          <p:spPr bwMode="auto">
            <a:xfrm>
              <a:off x="3624" y="2718"/>
              <a:ext cx="70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47" name="Oval 57"/>
            <p:cNvSpPr>
              <a:spLocks noChangeArrowheads="1"/>
            </p:cNvSpPr>
            <p:nvPr/>
          </p:nvSpPr>
          <p:spPr bwMode="auto">
            <a:xfrm>
              <a:off x="3624" y="2718"/>
              <a:ext cx="70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7372350" y="4032200"/>
            <a:ext cx="112713" cy="112713"/>
            <a:chOff x="4644" y="2718"/>
            <a:chExt cx="71" cy="71"/>
          </a:xfrm>
        </p:grpSpPr>
        <p:sp>
          <p:nvSpPr>
            <p:cNvPr id="81944" name="Oval 59"/>
            <p:cNvSpPr>
              <a:spLocks noChangeArrowheads="1"/>
            </p:cNvSpPr>
            <p:nvPr/>
          </p:nvSpPr>
          <p:spPr bwMode="auto">
            <a:xfrm>
              <a:off x="4644" y="2718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45" name="Oval 60"/>
            <p:cNvSpPr>
              <a:spLocks noChangeArrowheads="1"/>
            </p:cNvSpPr>
            <p:nvPr/>
          </p:nvSpPr>
          <p:spPr bwMode="auto">
            <a:xfrm>
              <a:off x="4644" y="2718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6562725" y="4032200"/>
            <a:ext cx="112713" cy="112713"/>
            <a:chOff x="4134" y="2718"/>
            <a:chExt cx="71" cy="71"/>
          </a:xfrm>
        </p:grpSpPr>
        <p:sp>
          <p:nvSpPr>
            <p:cNvPr id="81942" name="Oval 62"/>
            <p:cNvSpPr>
              <a:spLocks noChangeArrowheads="1"/>
            </p:cNvSpPr>
            <p:nvPr/>
          </p:nvSpPr>
          <p:spPr bwMode="auto">
            <a:xfrm>
              <a:off x="4134" y="2718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43" name="Oval 63"/>
            <p:cNvSpPr>
              <a:spLocks noChangeArrowheads="1"/>
            </p:cNvSpPr>
            <p:nvPr/>
          </p:nvSpPr>
          <p:spPr bwMode="auto">
            <a:xfrm>
              <a:off x="4134" y="2718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4537075" y="4032200"/>
            <a:ext cx="112713" cy="112713"/>
            <a:chOff x="2858" y="2718"/>
            <a:chExt cx="71" cy="71"/>
          </a:xfrm>
        </p:grpSpPr>
        <p:sp>
          <p:nvSpPr>
            <p:cNvPr id="81940" name="Oval 65"/>
            <p:cNvSpPr>
              <a:spLocks noChangeArrowheads="1"/>
            </p:cNvSpPr>
            <p:nvPr/>
          </p:nvSpPr>
          <p:spPr bwMode="auto">
            <a:xfrm>
              <a:off x="2858" y="2718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41" name="Oval 66"/>
            <p:cNvSpPr>
              <a:spLocks noChangeArrowheads="1"/>
            </p:cNvSpPr>
            <p:nvPr/>
          </p:nvSpPr>
          <p:spPr bwMode="auto">
            <a:xfrm>
              <a:off x="2858" y="2718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3" name="Group 70"/>
          <p:cNvGrpSpPr>
            <a:grpSpLocks/>
          </p:cNvGrpSpPr>
          <p:nvPr/>
        </p:nvGrpSpPr>
        <p:grpSpPr bwMode="auto">
          <a:xfrm>
            <a:off x="3322638" y="4032200"/>
            <a:ext cx="112713" cy="112713"/>
            <a:chOff x="2093" y="2718"/>
            <a:chExt cx="71" cy="71"/>
          </a:xfrm>
        </p:grpSpPr>
        <p:sp>
          <p:nvSpPr>
            <p:cNvPr id="81938" name="Oval 68"/>
            <p:cNvSpPr>
              <a:spLocks noChangeArrowheads="1"/>
            </p:cNvSpPr>
            <p:nvPr/>
          </p:nvSpPr>
          <p:spPr bwMode="auto">
            <a:xfrm>
              <a:off x="2093" y="2718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39" name="Oval 69"/>
            <p:cNvSpPr>
              <a:spLocks noChangeArrowheads="1"/>
            </p:cNvSpPr>
            <p:nvPr/>
          </p:nvSpPr>
          <p:spPr bwMode="auto">
            <a:xfrm>
              <a:off x="2093" y="2718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4" name="Group 73"/>
          <p:cNvGrpSpPr>
            <a:grpSpLocks/>
          </p:cNvGrpSpPr>
          <p:nvPr/>
        </p:nvGrpSpPr>
        <p:grpSpPr bwMode="auto">
          <a:xfrm>
            <a:off x="7372350" y="3179713"/>
            <a:ext cx="112713" cy="112713"/>
            <a:chOff x="4644" y="2181"/>
            <a:chExt cx="71" cy="71"/>
          </a:xfrm>
        </p:grpSpPr>
        <p:sp>
          <p:nvSpPr>
            <p:cNvPr id="81936" name="Oval 71"/>
            <p:cNvSpPr>
              <a:spLocks noChangeArrowheads="1"/>
            </p:cNvSpPr>
            <p:nvPr/>
          </p:nvSpPr>
          <p:spPr bwMode="auto">
            <a:xfrm>
              <a:off x="4644" y="2181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37" name="Oval 72"/>
            <p:cNvSpPr>
              <a:spLocks noChangeArrowheads="1"/>
            </p:cNvSpPr>
            <p:nvPr/>
          </p:nvSpPr>
          <p:spPr bwMode="auto">
            <a:xfrm>
              <a:off x="4644" y="2181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6562725" y="3505150"/>
            <a:ext cx="112713" cy="112713"/>
            <a:chOff x="4134" y="2386"/>
            <a:chExt cx="71" cy="71"/>
          </a:xfrm>
        </p:grpSpPr>
        <p:sp>
          <p:nvSpPr>
            <p:cNvPr id="81934" name="Oval 74"/>
            <p:cNvSpPr>
              <a:spLocks noChangeArrowheads="1"/>
            </p:cNvSpPr>
            <p:nvPr/>
          </p:nvSpPr>
          <p:spPr bwMode="auto">
            <a:xfrm>
              <a:off x="4134" y="2386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35" name="Oval 75"/>
            <p:cNvSpPr>
              <a:spLocks noChangeArrowheads="1"/>
            </p:cNvSpPr>
            <p:nvPr/>
          </p:nvSpPr>
          <p:spPr bwMode="auto">
            <a:xfrm>
              <a:off x="4134" y="2386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6" name="Group 79"/>
          <p:cNvGrpSpPr>
            <a:grpSpLocks/>
          </p:cNvGrpSpPr>
          <p:nvPr/>
        </p:nvGrpSpPr>
        <p:grpSpPr bwMode="auto">
          <a:xfrm>
            <a:off x="5753100" y="2813000"/>
            <a:ext cx="111125" cy="112713"/>
            <a:chOff x="3624" y="1950"/>
            <a:chExt cx="70" cy="71"/>
          </a:xfrm>
        </p:grpSpPr>
        <p:sp>
          <p:nvSpPr>
            <p:cNvPr id="81932" name="Oval 77"/>
            <p:cNvSpPr>
              <a:spLocks noChangeArrowheads="1"/>
            </p:cNvSpPr>
            <p:nvPr/>
          </p:nvSpPr>
          <p:spPr bwMode="auto">
            <a:xfrm>
              <a:off x="3624" y="1950"/>
              <a:ext cx="70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33" name="Oval 78"/>
            <p:cNvSpPr>
              <a:spLocks noChangeArrowheads="1"/>
            </p:cNvSpPr>
            <p:nvPr/>
          </p:nvSpPr>
          <p:spPr bwMode="auto">
            <a:xfrm>
              <a:off x="3624" y="1950"/>
              <a:ext cx="70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8" name="Group 85"/>
          <p:cNvGrpSpPr>
            <a:grpSpLocks/>
          </p:cNvGrpSpPr>
          <p:nvPr/>
        </p:nvGrpSpPr>
        <p:grpSpPr bwMode="auto">
          <a:xfrm>
            <a:off x="4537075" y="4845000"/>
            <a:ext cx="112713" cy="112713"/>
            <a:chOff x="2858" y="3230"/>
            <a:chExt cx="71" cy="71"/>
          </a:xfrm>
        </p:grpSpPr>
        <p:sp>
          <p:nvSpPr>
            <p:cNvPr id="81928" name="Oval 83"/>
            <p:cNvSpPr>
              <a:spLocks noChangeArrowheads="1"/>
            </p:cNvSpPr>
            <p:nvPr/>
          </p:nvSpPr>
          <p:spPr bwMode="auto">
            <a:xfrm>
              <a:off x="2858" y="3230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29" name="Oval 84"/>
            <p:cNvSpPr>
              <a:spLocks noChangeArrowheads="1"/>
            </p:cNvSpPr>
            <p:nvPr/>
          </p:nvSpPr>
          <p:spPr bwMode="auto">
            <a:xfrm>
              <a:off x="2858" y="3230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3322638" y="3098750"/>
            <a:ext cx="112713" cy="112713"/>
            <a:chOff x="2093" y="2130"/>
            <a:chExt cx="71" cy="71"/>
          </a:xfrm>
        </p:grpSpPr>
        <p:sp>
          <p:nvSpPr>
            <p:cNvPr id="81926" name="Oval 86"/>
            <p:cNvSpPr>
              <a:spLocks noChangeArrowheads="1"/>
            </p:cNvSpPr>
            <p:nvPr/>
          </p:nvSpPr>
          <p:spPr bwMode="auto">
            <a:xfrm>
              <a:off x="2093" y="2130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27" name="Oval 87"/>
            <p:cNvSpPr>
              <a:spLocks noChangeArrowheads="1"/>
            </p:cNvSpPr>
            <p:nvPr/>
          </p:nvSpPr>
          <p:spPr bwMode="auto">
            <a:xfrm>
              <a:off x="2093" y="2130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5375282" y="4059192"/>
            <a:ext cx="392113" cy="515938"/>
            <a:chOff x="3386" y="2735"/>
            <a:chExt cx="247" cy="325"/>
          </a:xfrm>
        </p:grpSpPr>
        <p:sp>
          <p:nvSpPr>
            <p:cNvPr id="81923" name="Oval 89"/>
            <p:cNvSpPr>
              <a:spLocks noChangeArrowheads="1"/>
            </p:cNvSpPr>
            <p:nvPr/>
          </p:nvSpPr>
          <p:spPr bwMode="auto">
            <a:xfrm>
              <a:off x="3386" y="2735"/>
              <a:ext cx="35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24" name="Oval 90"/>
            <p:cNvSpPr>
              <a:spLocks noChangeArrowheads="1"/>
            </p:cNvSpPr>
            <p:nvPr/>
          </p:nvSpPr>
          <p:spPr bwMode="auto">
            <a:xfrm>
              <a:off x="3386" y="2735"/>
              <a:ext cx="35" cy="36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25" name="Rectangle 91"/>
            <p:cNvSpPr>
              <a:spLocks noChangeArrowheads="1"/>
            </p:cNvSpPr>
            <p:nvPr/>
          </p:nvSpPr>
          <p:spPr bwMode="auto">
            <a:xfrm>
              <a:off x="3475" y="2798"/>
              <a:ext cx="15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/>
                  <a:ea typeface="宋体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宋体"/>
              </a:endParaRPr>
            </a:p>
          </p:txBody>
        </p:sp>
      </p:grpSp>
      <p:grpSp>
        <p:nvGrpSpPr>
          <p:cNvPr id="31" name="Group 95"/>
          <p:cNvGrpSpPr>
            <a:grpSpLocks/>
          </p:cNvGrpSpPr>
          <p:nvPr/>
        </p:nvGrpSpPr>
        <p:grpSpPr bwMode="auto">
          <a:xfrm>
            <a:off x="5346700" y="4032200"/>
            <a:ext cx="112713" cy="112713"/>
            <a:chOff x="3368" y="2718"/>
            <a:chExt cx="71" cy="71"/>
          </a:xfrm>
        </p:grpSpPr>
        <p:sp>
          <p:nvSpPr>
            <p:cNvPr id="81920" name="Oval 93"/>
            <p:cNvSpPr>
              <a:spLocks noChangeArrowheads="1"/>
            </p:cNvSpPr>
            <p:nvPr/>
          </p:nvSpPr>
          <p:spPr bwMode="auto">
            <a:xfrm>
              <a:off x="3368" y="2718"/>
              <a:ext cx="71" cy="7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  <p:sp>
          <p:nvSpPr>
            <p:cNvPr id="81921" name="Oval 94"/>
            <p:cNvSpPr>
              <a:spLocks noChangeArrowheads="1"/>
            </p:cNvSpPr>
            <p:nvPr/>
          </p:nvSpPr>
          <p:spPr bwMode="auto">
            <a:xfrm>
              <a:off x="3368" y="2718"/>
              <a:ext cx="71" cy="71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/>
                <a:ea typeface="宋体"/>
              </a:endParaRPr>
            </a:p>
          </p:txBody>
        </p:sp>
      </p:grpSp>
      <p:sp>
        <p:nvSpPr>
          <p:cNvPr id="81994" name="矩形 81993"/>
          <p:cNvSpPr/>
          <p:nvPr/>
        </p:nvSpPr>
        <p:spPr>
          <a:xfrm>
            <a:off x="841003" y="5518440"/>
            <a:ext cx="9721080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 dirty="0" smtClean="0">
                <a:latin typeface="Times New Roman"/>
                <a:ea typeface="宋体"/>
              </a:rPr>
              <a:t>观察图象可知：图象最高点为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(1,3)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，最低点为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(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－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2,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－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2)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，</a:t>
            </a:r>
            <a:endParaRPr kumimoji="1" lang="en-US" altLang="zh-CN" sz="2800" b="1" dirty="0" smtClean="0">
              <a:latin typeface="Times New Roman"/>
              <a:ea typeface="宋体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 dirty="0" smtClean="0">
                <a:latin typeface="Times New Roman"/>
                <a:ea typeface="宋体"/>
              </a:rPr>
              <a:t>所以函数最大值为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3</a:t>
            </a:r>
            <a:r>
              <a:rPr kumimoji="1" lang="zh-CN" altLang="en-US" sz="2800" b="1" dirty="0" smtClean="0">
                <a:latin typeface="Times New Roman"/>
                <a:ea typeface="宋体"/>
              </a:rPr>
              <a:t>，最小值为</a:t>
            </a:r>
            <a:r>
              <a:rPr kumimoji="1" lang="zh-CN" altLang="en-US" sz="2800" b="1" dirty="0">
                <a:latin typeface="Times New Roman"/>
                <a:ea typeface="宋体"/>
              </a:rPr>
              <a:t>－</a:t>
            </a:r>
            <a:r>
              <a:rPr kumimoji="1" lang="en-US" altLang="zh-CN" sz="2800" b="1" dirty="0" smtClean="0">
                <a:latin typeface="Times New Roman"/>
                <a:ea typeface="宋体"/>
              </a:rPr>
              <a:t>2.</a:t>
            </a:r>
            <a:endParaRPr kumimoji="1" lang="zh-CN" altLang="en-US" sz="2800" b="1" dirty="0">
              <a:latin typeface="Times New Roman"/>
              <a:ea typeface="宋体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894911" y="494604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  <a:cs typeface="宋体" panose="02010600030101010101" pitchFamily="2" charset="-122"/>
              </a:rPr>
              <a:t>解</a:t>
            </a:r>
            <a:endParaRPr lang="zh-CN" altLang="en-US" sz="2800" b="1" dirty="0">
              <a:latin typeface="Times New Roman"/>
              <a:ea typeface="宋体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633282" y="4900205"/>
            <a:ext cx="797556" cy="165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5402304" y="2865419"/>
            <a:ext cx="37215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426951" y="3146060"/>
            <a:ext cx="1948324" cy="825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5392100" y="3234842"/>
            <a:ext cx="1987062" cy="1396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V="1">
            <a:off x="5402304" y="3564980"/>
            <a:ext cx="1156608" cy="73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4" grpId="0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85019" y="188640"/>
            <a:ext cx="9721080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题型二：二次函数的最值</a:t>
            </a:r>
            <a:endParaRPr lang="zh-CN" altLang="en-US" sz="3200" dirty="0">
              <a:solidFill>
                <a:srgbClr val="FFFF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6987" y="980728"/>
                <a:ext cx="7560839" cy="34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1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/>
                    <a:ea typeface="宋体"/>
                    <a:cs typeface="Courier New" panose="02070309020205020404" pitchFamily="49" charset="0"/>
                  </a:rPr>
                  <a:t>2</a:t>
                </a:r>
                <a:r>
                  <a:rPr kumimoji="1" lang="en-US" altLang="zh-CN" sz="2800" dirty="0" smtClean="0">
                    <a:latin typeface="Times New Roman"/>
                    <a:ea typeface="宋体"/>
                  </a:rPr>
                  <a:t> 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“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菊花”烟花是最壮观的烟花之一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.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制造时一般是期望在它达到最高点时爆裂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. 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如果烟花距地面的高度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h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单位：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m)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与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时间</a:t>
                </a:r>
                <a:r>
                  <a:rPr kumimoji="1" lang="en-US" altLang="zh-CN" sz="2800" b="1" i="1" dirty="0" smtClean="0">
                    <a:latin typeface="Times New Roman"/>
                    <a:ea typeface="宋体"/>
                  </a:rPr>
                  <a:t>t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(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单位：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s)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之间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的关系为</a:t>
                </a:r>
                <a:r>
                  <a:rPr kumimoji="1" lang="zh-CN" altLang="en-US" sz="2800" b="1" dirty="0" smtClean="0">
                    <a:latin typeface="Times New Roman"/>
                    <a:ea typeface="宋体"/>
                  </a:rPr>
                  <a:t>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800" b="1" i="1" dirty="0">
                        <a:latin typeface="Times New Roman"/>
                        <a:ea typeface="宋体"/>
                      </a:rPr>
                      <m:t>h</m:t>
                    </m:r>
                    <m:r>
                      <a:rPr lang="zh-CN" altLang="en-US" sz="2800" b="1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zh-CN" sz="2800" b="1" i="1" dirty="0">
                        <a:latin typeface="Times New Roman"/>
                        <a:ea typeface="宋体"/>
                      </a:rPr>
                      <m:t>t</m:t>
                    </m:r>
                    <m:r>
                      <a:rPr lang="zh-CN" altLang="en-US" sz="2800" b="1">
                        <a:latin typeface="Cambria Math"/>
                      </a:rPr>
                      <m:t>)=−</m:t>
                    </m:r>
                    <m:r>
                      <m:rPr>
                        <m:nor/>
                      </m:rPr>
                      <a:rPr kumimoji="1" lang="en-US" altLang="zh-CN" sz="2800" b="1" dirty="0">
                        <a:latin typeface="Times New Roman"/>
                        <a:ea typeface="宋体"/>
                      </a:rPr>
                      <m:t>4.9</m:t>
                    </m:r>
                    <m:sSup>
                      <m:sSupPr>
                        <m:ctrlPr>
                          <a:rPr lang="zh-CN" alt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1" lang="en-US" altLang="zh-CN" sz="2800" b="1" i="1" dirty="0">
                            <a:latin typeface="Times New Roman"/>
                            <a:ea typeface="宋体"/>
                          </a:rPr>
                          <m:t>t</m:t>
                        </m:r>
                      </m:e>
                      <m:sup>
                        <m:r>
                          <a:rPr lang="zh-CN" alt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zh-CN" altLang="en-US" sz="2800" b="1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kumimoji="1" lang="en-US" altLang="zh-CN" sz="2800" b="1" dirty="0">
                        <a:latin typeface="Times New Roman"/>
                        <a:ea typeface="宋体"/>
                      </a:rPr>
                      <m:t>14.7</m:t>
                    </m:r>
                    <m:r>
                      <m:rPr>
                        <m:nor/>
                      </m:rPr>
                      <a:rPr kumimoji="1" lang="en-US" altLang="zh-CN" sz="2800" b="1" i="1" dirty="0">
                        <a:latin typeface="Times New Roman"/>
                        <a:ea typeface="宋体"/>
                      </a:rPr>
                      <m:t>t</m:t>
                    </m:r>
                    <m:r>
                      <a:rPr lang="zh-CN" altLang="en-US" sz="2800" b="1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kumimoji="1" lang="en-US" altLang="zh-CN" sz="2800" b="1" dirty="0">
                        <a:latin typeface="Times New Roman"/>
                        <a:ea typeface="宋体"/>
                      </a:rPr>
                      <m:t>18</m:t>
                    </m:r>
                    <m:r>
                      <a:rPr lang="zh-CN" altLang="en-US" sz="2800" b="1">
                        <a:latin typeface="Cambria Math"/>
                      </a:rPr>
                      <m:t>,</m:t>
                    </m:r>
                  </m:oMath>
                </a14:m>
                <a:r>
                  <a:rPr kumimoji="1" lang="zh-CN" altLang="en-US" sz="2800" b="1" dirty="0">
                    <a:latin typeface="Times New Roman"/>
                    <a:ea typeface="宋体"/>
                  </a:rPr>
                  <a:t>那么烟花冲出后什么时候是它爆裂的最佳时刻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?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这时距地面的高度是多少</a:t>
                </a:r>
                <a:r>
                  <a:rPr kumimoji="1" lang="en-US" altLang="zh-CN" sz="2800" b="1" dirty="0">
                    <a:latin typeface="Times New Roman"/>
                    <a:ea typeface="宋体"/>
                  </a:rPr>
                  <a:t>(</a:t>
                </a:r>
                <a:r>
                  <a:rPr kumimoji="1" lang="zh-CN" altLang="en-US" sz="2800" b="1" dirty="0">
                    <a:latin typeface="Times New Roman"/>
                    <a:ea typeface="宋体"/>
                  </a:rPr>
                  <a:t>精确到</a:t>
                </a:r>
                <a:r>
                  <a:rPr kumimoji="1" lang="en-US" altLang="zh-CN" sz="2800" b="1" dirty="0" smtClean="0">
                    <a:latin typeface="Times New Roman"/>
                    <a:ea typeface="宋体"/>
                  </a:rPr>
                  <a:t>1m)?</a:t>
                </a:r>
                <a:endParaRPr kumimoji="1" lang="zh-CN" altLang="en-US" sz="2800" b="1" dirty="0"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87" y="980728"/>
                <a:ext cx="7560839" cy="3473195"/>
              </a:xfrm>
              <a:prstGeom prst="rect">
                <a:avLst/>
              </a:prstGeom>
              <a:blipFill rotWithShape="1">
                <a:blip r:embed="rId2"/>
                <a:stretch>
                  <a:fillRect l="-1612" t="-351" r="-1612" b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91" y="1196752"/>
            <a:ext cx="2917119" cy="21878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0" name="矩形 99"/>
          <p:cNvSpPr/>
          <p:nvPr/>
        </p:nvSpPr>
        <p:spPr>
          <a:xfrm>
            <a:off x="677644" y="479715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思路探索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/>
              <p:cNvSpPr/>
              <p:nvPr/>
            </p:nvSpPr>
            <p:spPr>
              <a:xfrm>
                <a:off x="677644" y="4677272"/>
                <a:ext cx="11073366" cy="1689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09600" algn="just">
                  <a:lnSpc>
                    <a:spcPct val="150000"/>
                  </a:lnSpc>
                  <a:spcAft>
                    <a:spcPts val="0"/>
                  </a:spcAft>
                  <a:tabLst>
                    <a:tab pos="4000500" algn="l"/>
                  </a:tabLst>
                </a:pPr>
                <a:r>
                  <a:rPr lang="zh-CN" altLang="en-US" sz="2800" b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               根据题中二次函数解析式，可利用配方法或直接利用公式求解，二次函数对称轴为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800" b="1" i="1" kern="10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=−</m:t>
                    </m:r>
                    <m:f>
                      <m:fPr>
                        <m:ctrlPr>
                          <a:rPr lang="en-US" altLang="zh-CN" sz="2800" b="1" i="1" kern="10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1" kern="100" dirty="0"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kern="100" dirty="0"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b="1" i="1" kern="100" dirty="0"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zh-CN" altLang="en-US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，顶点纵坐标为</a:t>
                </a:r>
                <a:r>
                  <a:rPr lang="en-US" altLang="zh-CN" sz="2800" b="1" i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2800" b="1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kern="100">
                            <a:solidFill>
                              <a:srgbClr val="000000"/>
                            </a:solidFill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kern="1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800" b="1" i="1" kern="1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CN" sz="2800" b="1" i="1" kern="10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a:rPr lang="en-US" altLang="zh-CN" sz="2800" b="1" i="1" kern="100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b="1" i="1" kern="1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zh-CN" sz="2800" b="1" kern="100" baseline="3000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kern="100" dirty="0" smtClean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altLang="zh-CN" sz="2800" b="1" i="1" kern="100" dirty="0">
                            <a:solidFill>
                              <a:srgbClr val="000000"/>
                            </a:solidFill>
                            <a:latin typeface="Times New Roman"/>
                            <a:ea typeface="宋体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zh-CN" altLang="zh-CN" sz="2800" b="1" kern="100" dirty="0" smtClean="0">
                    <a:latin typeface="Times New Roman"/>
                    <a:ea typeface="宋体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800" b="1" kern="100" dirty="0">
                    <a:latin typeface="Times New Roman"/>
                    <a:ea typeface="宋体"/>
                  </a:rPr>
                  <a:t> </a:t>
                </a:r>
                <a:endParaRPr lang="zh-CN" altLang="zh-CN" sz="2800" b="1" kern="100" dirty="0">
                  <a:effectLst/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102" name="矩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44" y="4677272"/>
                <a:ext cx="11073366" cy="1689630"/>
              </a:xfrm>
              <a:prstGeom prst="rect">
                <a:avLst/>
              </a:prstGeom>
              <a:blipFill rotWithShape="1">
                <a:blip r:embed="rId4"/>
                <a:stretch>
                  <a:fillRect l="-1101" r="-1101" b="-32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1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0103" y="222824"/>
            <a:ext cx="9703988" cy="481013"/>
          </a:xfrm>
        </p:spPr>
        <p:txBody>
          <a:bodyPr/>
          <a:lstStyle/>
          <a:p>
            <a:r>
              <a:rPr lang="zh-CN" altLang="en-US" sz="3200" dirty="0">
                <a:latin typeface="Times New Roman"/>
                <a:ea typeface="宋体"/>
              </a:rPr>
              <a:t>典例精讲</a:t>
            </a:r>
            <a:r>
              <a:rPr lang="zh-CN" altLang="en-US" sz="3200" dirty="0" smtClean="0">
                <a:latin typeface="Times New Roman"/>
                <a:ea typeface="宋体"/>
              </a:rPr>
              <a:t>：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/>
                <a:ea typeface="宋体"/>
              </a:rPr>
              <a:t>题型二</a:t>
            </a:r>
            <a:r>
              <a:rPr lang="zh-CN" altLang="en-US" sz="3200" dirty="0">
                <a:solidFill>
                  <a:srgbClr val="FFFF00"/>
                </a:solidFill>
                <a:latin typeface="Times New Roman"/>
                <a:ea typeface="宋体"/>
              </a:rPr>
              <a:t>：二次函数的最值</a:t>
            </a:r>
          </a:p>
        </p:txBody>
      </p:sp>
      <p:sp>
        <p:nvSpPr>
          <p:cNvPr id="33" name="矩形 32"/>
          <p:cNvSpPr/>
          <p:nvPr/>
        </p:nvSpPr>
        <p:spPr>
          <a:xfrm>
            <a:off x="356869" y="124169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解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03337" y="1241698"/>
                <a:ext cx="9994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kumimoji="1" lang="zh-CN" altLang="en-US" sz="2800" b="1" dirty="0" smtClean="0">
                    <a:solidFill>
                      <a:schemeClr val="tx1"/>
                    </a:solidFill>
                    <a:latin typeface="Times New Roman"/>
                    <a:ea typeface="宋体"/>
                  </a:rPr>
                  <a:t>由二次函数的知识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,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</a:rPr>
                  <a:t>对于</a:t>
                </a:r>
                <a:r>
                  <a:rPr kumimoji="1"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h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(</a:t>
                </a:r>
                <a:r>
                  <a:rPr kumimoji="1"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t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)</a:t>
                </a:r>
                <a14:m>
                  <m:oMath xmlns:m="http://schemas.openxmlformats.org/officeDocument/2006/math">
                    <m:r>
                      <a:rPr kumimoji="1" lang="en-US" altLang="zh-CN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rPr>
                      <m:t>=</m:t>
                    </m:r>
                    <m:r>
                      <a:rPr kumimoji="1" lang="en-US" altLang="zh-CN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4.9</a:t>
                </a:r>
                <a:r>
                  <a:rPr kumimoji="1"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t</a:t>
                </a:r>
                <a:r>
                  <a:rPr kumimoji="1" lang="en-US" altLang="zh-CN" sz="2800" b="1" baseline="30000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2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+14.7</a:t>
                </a:r>
                <a:r>
                  <a:rPr kumimoji="1" lang="en-US" altLang="zh-CN" sz="2800" b="1" i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t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+18,</a:t>
                </a:r>
                <a:r>
                  <a:rPr kumimoji="1" lang="zh-CN" altLang="en-US" sz="2800" b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我们有</a:t>
                </a:r>
                <a:r>
                  <a:rPr kumimoji="1" lang="en-US" altLang="zh-CN" sz="2800" b="1" dirty="0">
                    <a:solidFill>
                      <a:schemeClr val="tx1"/>
                    </a:solidFill>
                    <a:latin typeface="Times New Roman"/>
                    <a:ea typeface="宋体"/>
                    <a:sym typeface="Wingdings" panose="05000000000000000000" pitchFamily="2" charset="2"/>
                  </a:rPr>
                  <a:t>:     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37" y="1241698"/>
                <a:ext cx="999485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281" t="-1511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397501" y="1988840"/>
                <a:ext cx="5096908" cy="978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当</m:t>
                      </m:r>
                      <m:r>
                        <a:rPr lang="zh-CN" alt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×(−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den>
                      </m:f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时，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01" y="1988840"/>
                <a:ext cx="5096908" cy="9782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241603" y="2216338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Times New Roman"/>
                <a:ea typeface="宋体"/>
              </a:rPr>
              <a:t>函数有最大值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524480" y="3356922"/>
                <a:ext cx="5928931" cy="104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×(−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zh-CN" altLang="en-US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×(−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zh-CN" alt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den>
                      </m:f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zh-CN" alt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tx1"/>
                  </a:solidFill>
                  <a:latin typeface="Times New Roman"/>
                  <a:ea typeface="宋体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480" y="3356922"/>
                <a:ext cx="5928931" cy="10443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4979" y="4804074"/>
            <a:ext cx="11233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800" b="1" dirty="0">
                <a:latin typeface="Times New Roman"/>
                <a:ea typeface="宋体"/>
              </a:rPr>
              <a:t>        </a:t>
            </a:r>
            <a:r>
              <a:rPr kumimoji="1" lang="zh-CN" altLang="en-US" sz="2800" b="1" dirty="0">
                <a:latin typeface="Times New Roman"/>
                <a:ea typeface="宋体"/>
              </a:rPr>
              <a:t>答</a:t>
            </a:r>
            <a:r>
              <a:rPr kumimoji="1" lang="en-US" altLang="zh-CN" sz="2800" b="1" dirty="0">
                <a:latin typeface="Times New Roman"/>
                <a:ea typeface="宋体"/>
              </a:rPr>
              <a:t>:</a:t>
            </a:r>
            <a:r>
              <a:rPr kumimoji="1" lang="zh-CN" altLang="en-US" sz="2800" b="1" dirty="0">
                <a:latin typeface="Times New Roman"/>
                <a:ea typeface="宋体"/>
              </a:rPr>
              <a:t>烟花冲出后</a:t>
            </a:r>
            <a:r>
              <a:rPr kumimoji="1" lang="en-US" altLang="zh-CN" sz="2800" b="1" dirty="0">
                <a:latin typeface="Times New Roman"/>
                <a:ea typeface="宋体"/>
              </a:rPr>
              <a:t>1.5</a:t>
            </a:r>
            <a:r>
              <a:rPr kumimoji="1" lang="zh-CN" altLang="en-US" sz="2800" b="1" dirty="0">
                <a:latin typeface="Times New Roman"/>
                <a:ea typeface="宋体"/>
              </a:rPr>
              <a:t>秒是它爆裂的最佳时刻</a:t>
            </a:r>
            <a:r>
              <a:rPr kumimoji="1" lang="en-US" altLang="zh-CN" sz="2800" b="1" dirty="0">
                <a:latin typeface="Times New Roman"/>
                <a:ea typeface="宋体"/>
              </a:rPr>
              <a:t>,</a:t>
            </a:r>
            <a:r>
              <a:rPr kumimoji="1" lang="zh-CN" altLang="en-US" sz="2800" b="1" dirty="0">
                <a:latin typeface="Times New Roman"/>
                <a:ea typeface="宋体"/>
              </a:rPr>
              <a:t>这时距地面的高度为</a:t>
            </a:r>
            <a:r>
              <a:rPr kumimoji="1" lang="en-US" altLang="zh-CN" sz="2800" b="1" dirty="0">
                <a:latin typeface="Times New Roman"/>
                <a:ea typeface="宋体"/>
              </a:rPr>
              <a:t>29 m.</a:t>
            </a:r>
          </a:p>
        </p:txBody>
      </p:sp>
    </p:spTree>
    <p:extLst>
      <p:ext uri="{BB962C8B-B14F-4D97-AF65-F5344CB8AC3E}">
        <p14:creationId xmlns:p14="http://schemas.microsoft.com/office/powerpoint/2010/main" val="6991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  <p:bldP spid="5" grpId="0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kumimoji="1" sz="2800" b="1" i="1" dirty="0"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b="1" dirty="0" smtClean="0">
            <a:latin typeface="+mn-lt"/>
          </a:defRPr>
        </a:defPPr>
      </a:lstStyle>
    </a:txDef>
  </a:objectDefaults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1707</Words>
  <Application>Microsoft Office PowerPoint</Application>
  <PresentationFormat>自定义</PresentationFormat>
  <Paragraphs>150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Times New Roman</vt:lpstr>
      <vt:lpstr>Wingdings</vt:lpstr>
      <vt:lpstr>Cambria Math</vt:lpstr>
      <vt:lpstr>Symbol</vt:lpstr>
      <vt:lpstr>楷体_GB2312</vt:lpstr>
      <vt:lpstr>Calibri</vt:lpstr>
      <vt:lpstr>黑体</vt:lpstr>
      <vt:lpstr>Courier New</vt:lpstr>
      <vt:lpstr>650TGp_Proper_pride_light</vt:lpstr>
      <vt:lpstr>9_Office 主题</vt:lpstr>
      <vt:lpstr>PowerPoint 演示文稿</vt:lpstr>
      <vt:lpstr>学习目标</vt:lpstr>
      <vt:lpstr>预习清单     知识点一  函数最大值的概念  </vt:lpstr>
      <vt:lpstr>预习清单     知识点二  函数最小值的概念  </vt:lpstr>
      <vt:lpstr>合作探究</vt:lpstr>
      <vt:lpstr>归纳提升</vt:lpstr>
      <vt:lpstr>典例精讲：题型一：利用图象求函数的单调区间 </vt:lpstr>
      <vt:lpstr>典例精讲：题型二：二次函数的最值</vt:lpstr>
      <vt:lpstr>典例精讲：题型二：二次函数的最值</vt:lpstr>
      <vt:lpstr>典例精讲：题型二：二次函数的最值</vt:lpstr>
      <vt:lpstr>典例精讲：题型二：二次函数的最值</vt:lpstr>
      <vt:lpstr>典例精讲：题型二：二次函数的最值</vt:lpstr>
      <vt:lpstr>题后反思</vt:lpstr>
      <vt:lpstr>典例精讲：题型三：利用单调性求最值 </vt:lpstr>
      <vt:lpstr>典例精讲：题型三：利用单调性求最值 </vt:lpstr>
      <vt:lpstr>题后反思</vt:lpstr>
      <vt:lpstr>课堂练习</vt:lpstr>
      <vt:lpstr>课堂练习</vt:lpstr>
      <vt:lpstr>归纳小结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admin</cp:lastModifiedBy>
  <cp:revision>279</cp:revision>
  <dcterms:created xsi:type="dcterms:W3CDTF">2011-09-29T10:22:55Z</dcterms:created>
  <dcterms:modified xsi:type="dcterms:W3CDTF">2017-06-15T01:30:51Z</dcterms:modified>
</cp:coreProperties>
</file>