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8" r:id="rId4"/>
    <p:sldId id="321" r:id="rId5"/>
    <p:sldId id="378" r:id="rId6"/>
    <p:sldId id="322" r:id="rId7"/>
    <p:sldId id="386" r:id="rId8"/>
    <p:sldId id="387" r:id="rId9"/>
    <p:sldId id="388" r:id="rId10"/>
    <p:sldId id="389" r:id="rId11"/>
    <p:sldId id="311" r:id="rId12"/>
    <p:sldId id="390" r:id="rId13"/>
    <p:sldId id="391" r:id="rId14"/>
    <p:sldId id="343" r:id="rId15"/>
    <p:sldId id="392" r:id="rId16"/>
    <p:sldId id="342" r:id="rId17"/>
    <p:sldId id="393" r:id="rId18"/>
    <p:sldId id="394" r:id="rId19"/>
    <p:sldId id="374" r:id="rId20"/>
    <p:sldId id="395" r:id="rId21"/>
    <p:sldId id="398" r:id="rId22"/>
    <p:sldId id="361" r:id="rId23"/>
    <p:sldId id="353" r:id="rId24"/>
    <p:sldId id="396" r:id="rId25"/>
    <p:sldId id="354" r:id="rId26"/>
    <p:sldId id="355" r:id="rId27"/>
    <p:sldId id="397" r:id="rId28"/>
    <p:sldId id="309" r:id="rId29"/>
  </p:sldIdLst>
  <p:sldSz cx="12195175" cy="6858000"/>
  <p:notesSz cx="9144000" cy="6858000"/>
  <p:embeddedFontLst>
    <p:embeddedFont>
      <p:font typeface="Cambria Math" pitchFamily="18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黑体" pitchFamily="49" charset="-122"/>
      <p:regular r:id="rId37"/>
    </p:embeddedFont>
    <p:embeddedFont>
      <p:font typeface="MS Gothic" pitchFamily="49" charset="-128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057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733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410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6600"/>
    <a:srgbClr val="8FD2FB"/>
    <a:srgbClr val="336600"/>
    <a:srgbClr val="0E8BE0"/>
    <a:srgbClr val="FFFFFF"/>
    <a:srgbClr val="E66036"/>
    <a:srgbClr val="2FAB2F"/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3" autoAdjust="0"/>
    <p:restoredTop sz="95167" autoAdjust="0"/>
  </p:normalViewPr>
  <p:slideViewPr>
    <p:cSldViewPr>
      <p:cViewPr varScale="1">
        <p:scale>
          <a:sx n="110" d="100"/>
          <a:sy n="110" d="100"/>
        </p:scale>
        <p:origin x="-978" y="-90"/>
      </p:cViewPr>
      <p:guideLst>
        <p:guide orient="horz" pos="2880"/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57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33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10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58" y="6117300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7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6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6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1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800" b="1" i="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38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38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8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8" y="152402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2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4" y="763590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19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584425" y="2132856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1.2.2  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函数的表示法</a:t>
            </a:r>
            <a:endParaRPr lang="en-US" altLang="zh-CN" sz="4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785219" y="3212976"/>
            <a:ext cx="70263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课时  分段函数及映射</a:t>
            </a:r>
            <a:endParaRPr lang="en-US" altLang="zh-CN" sz="4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8424936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 分段函数求值问题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36947" y="1484784"/>
                <a:ext cx="1077019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6600"/>
                  </a:lnSpc>
                  <a:tabLst>
                    <a:tab pos="2065338" algn="l"/>
                    <a:tab pos="3943350" algn="l"/>
                  </a:tabLst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设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d>
                      <m:d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en-US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＞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则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(3))=(  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     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)</a:t>
                </a:r>
              </a:p>
              <a:p>
                <a:pPr>
                  <a:lnSpc>
                    <a:spcPts val="6600"/>
                  </a:lnSpc>
                  <a:tabLst>
                    <a:tab pos="2065338" algn="l"/>
                    <a:tab pos="3943350" algn="l"/>
                  </a:tabLst>
                </a:pPr>
                <a:r>
                  <a:rPr lang="en-US" altLang="zh-CN" sz="2800" b="1" dirty="0">
                    <a:latin typeface="Times New Roman"/>
                    <a:ea typeface="宋体"/>
                  </a:rPr>
                  <a:t> 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      A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     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	   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B.3     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	 C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     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	 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D.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zh-CN" sz="2800" b="1" dirty="0">
                  <a:latin typeface="Times New Roman"/>
                  <a:ea typeface="宋体"/>
                </a:endParaRPr>
              </a:p>
              <a:p>
                <a:pPr>
                  <a:lnSpc>
                    <a:spcPts val="6600"/>
                  </a:lnSpc>
                  <a:tabLst>
                    <a:tab pos="2065338" algn="l"/>
                    <a:tab pos="3943350" algn="l"/>
                  </a:tabLst>
                </a:pPr>
                <a:r>
                  <a:rPr lang="en-US" altLang="zh-CN" sz="2800" b="1" dirty="0" smtClean="0">
                    <a:latin typeface="Times New Roman"/>
                    <a:ea typeface="宋体"/>
                  </a:rPr>
                  <a:t>(2)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设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dirty="0">
                        <a:latin typeface="Times New Roman"/>
                        <a:ea typeface="宋体"/>
                      </a:rPr>
                      <m:t>f</m:t>
                    </m:r>
                    <m:d>
                      <m:d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＞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800" b="1" dirty="0">
                    <a:latin typeface="Times New Roman"/>
                    <a:ea typeface="宋体"/>
                  </a:rPr>
                  <a:t>  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若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)=4,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则实数</a:t>
                </a:r>
                <a:r>
                  <a:rPr lang="en-US" altLang="zh-CN" sz="2800" b="1" i="1" dirty="0">
                    <a:latin typeface="Times New Roman"/>
                    <a:ea typeface="宋体"/>
                  </a:rPr>
                  <a:t>a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=(       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)</a:t>
                </a:r>
              </a:p>
              <a:p>
                <a:pPr>
                  <a:lnSpc>
                    <a:spcPts val="6600"/>
                  </a:lnSpc>
                  <a:tabLst>
                    <a:tab pos="2065338" algn="l"/>
                    <a:tab pos="3943350" algn="l"/>
                  </a:tabLst>
                </a:pPr>
                <a:r>
                  <a:rPr lang="en-US" altLang="zh-CN" sz="2800" b="1" dirty="0" smtClean="0">
                    <a:latin typeface="Times New Roman"/>
                    <a:ea typeface="宋体"/>
                  </a:rPr>
                  <a:t>       A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4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2                   B.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4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或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2		C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2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或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4                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D</a:t>
                </a:r>
                <a:r>
                  <a:rPr lang="en-US" altLang="zh-CN" sz="2800" b="1" dirty="0">
                    <a:latin typeface="Times New Roman"/>
                    <a:ea typeface="宋体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</a:rPr>
                  <a:t>2</a:t>
                </a:r>
                <a:r>
                  <a:rPr lang="zh-CN" altLang="en-US" sz="2800" b="1" dirty="0">
                    <a:latin typeface="Times New Roman"/>
                    <a:ea typeface="宋体"/>
                  </a:rPr>
                  <a:t>或</a:t>
                </a:r>
                <a:r>
                  <a:rPr lang="en-US" altLang="zh-CN" sz="2800" b="1" dirty="0" smtClean="0">
                    <a:latin typeface="Times New Roman"/>
                    <a:ea typeface="宋体"/>
                  </a:rPr>
                  <a:t>2</a:t>
                </a:r>
                <a:endParaRPr lang="en-US" altLang="zh-CN" sz="2800" b="1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7" y="1484784"/>
                <a:ext cx="10770193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1132" t="-2982" r="-57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8424936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 分段函数求值问题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971" y="119675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4979" y="1725458"/>
            <a:ext cx="10547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形如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))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的求值问题可从里向外求，先求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的值，再求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))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的值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在已知分段函数值的情况下，应通过分类讨论来确定自变量的值，即在分段函数不同的定义子区间内分别求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8424936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： 分段函数求值问题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765840" y="1340768"/>
                <a:ext cx="9823469" cy="1214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fontAlgn="ctr">
                  <a:lnSpc>
                    <a:spcPct val="180000"/>
                  </a:lnSpc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fontAlgn="ctr">
                  <a:lnSpc>
                    <a:spcPct val="180000"/>
                  </a:lnSpc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fontAlgn="ctr">
                  <a:lnSpc>
                    <a:spcPct val="180000"/>
                  </a:lnSpc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fontAlgn="ctr">
                  <a:lnSpc>
                    <a:spcPct val="180000"/>
                  </a:lnSpc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fontAlgn="ctr">
                  <a:lnSpc>
                    <a:spcPct val="180000"/>
                  </a:lnSpc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ctr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ctr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ctr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ctr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</a:pPr>
                <a:r>
                  <a:rPr lang="en-US" altLang="zh-C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1.D</a:t>
                </a:r>
              </a:p>
              <a:p>
                <a:pPr fontAlgn="base">
                  <a:lnSpc>
                    <a:spcPct val="10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【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Times New Roman"/>
                    <a:ea typeface="宋体"/>
                  </a:rPr>
                  <a:t>解析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】</a:t>
                </a:r>
                <a:r>
                  <a:rPr lang="en-US" altLang="zh-CN" sz="28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(3</a:t>
                </a:r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+mn-ea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ea typeface="宋体"/>
                            <a:cs typeface="宋体" panose="02010600030101010101" pitchFamily="2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ea typeface="宋体"/>
                            <a:cs typeface="宋体" panose="02010600030101010101" pitchFamily="2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:r>
                  <a:rPr lang="en-US" altLang="zh-CN" sz="28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(3))=</a:t>
                </a:r>
                <a:r>
                  <a:rPr lang="en-US" altLang="zh-CN" sz="28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+mn-ea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ea typeface="宋体"/>
                            <a:cs typeface="宋体" panose="02010600030101010101" pitchFamily="2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ea typeface="宋体"/>
                            <a:cs typeface="宋体" panose="02010600030101010101" pitchFamily="2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+mn-ea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ea typeface="宋体"/>
                            <a:cs typeface="宋体" panose="02010600030101010101" pitchFamily="2" charset="-122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ea typeface="宋体"/>
                            <a:cs typeface="宋体" panose="02010600030101010101" pitchFamily="2" charset="-122"/>
                          </a:rPr>
                          <m:t>9</m:t>
                        </m:r>
                      </m:den>
                    </m:f>
                  </m:oMath>
                </a14:m>
                <a:endPara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ea typeface="宋体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840" y="1340768"/>
                <a:ext cx="9823469" cy="1214500"/>
              </a:xfrm>
              <a:prstGeom prst="rect">
                <a:avLst/>
              </a:prstGeom>
              <a:blipFill rotWithShape="1">
                <a:blip r:embed="rId2"/>
                <a:stretch>
                  <a:fillRect l="-1304" t="-5025" b="-5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96953" y="2780928"/>
                <a:ext cx="5929828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2.B</a:t>
                </a:r>
                <a:endParaRPr lang="en-US" altLang="zh-C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</a:rPr>
                  <a:t>【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/>
                  </a:rPr>
                  <a:t>解析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</a:rPr>
                  <a:t>】</a:t>
                </a:r>
                <a:r>
                  <a:rPr lang="zh-CN" alt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当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≤0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时，由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=4,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得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4</a:t>
                </a:r>
                <a:r>
                  <a:rPr lang="en-US" altLang="zh-C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当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a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＞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0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时，由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2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=4,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得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=2(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2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舍去</a:t>
                </a:r>
                <a:r>
                  <a:rPr lang="en-US" altLang="zh-C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综上</a:t>
                </a:r>
                <a:r>
                  <a:rPr lang="en-US" altLang="zh-CN" sz="2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a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4</a:t>
                </a:r>
                <a:r>
                  <a:rPr lang="zh-CN" alt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或</a:t>
                </a:r>
                <a:r>
                  <a:rPr lang="en-US" altLang="zh-CN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2</a:t>
                </a:r>
                <a:r>
                  <a:rPr lang="en-US" altLang="zh-CN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宋体" panose="02010600030101010101" pitchFamily="2" charset="-122"/>
                  </a:rPr>
                  <a:t>.</a:t>
                </a:r>
                <a:endPara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53" y="2780928"/>
                <a:ext cx="5929828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2160" r="-1235" b="-2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0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/>
                <a:ea typeface="宋体"/>
              </a:rPr>
              <a:t>题后反思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0963" y="1124744"/>
            <a:ext cx="935522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fontAlgn="base" hangingPunct="1"/>
            <a:r>
              <a:rPr lang="zh-CN" altLang="en-US" sz="2800" dirty="0" smtClean="0">
                <a:solidFill>
                  <a:srgbClr val="FF0000"/>
                </a:solidFill>
                <a:latin typeface="Times New Roman"/>
                <a:ea typeface="宋体"/>
              </a:rPr>
              <a:t>拓展提升</a:t>
            </a:r>
            <a:endParaRPr lang="en-US" altLang="zh-CN" sz="2800" dirty="0">
              <a:solidFill>
                <a:srgbClr val="FF0000"/>
              </a:solidFill>
              <a:latin typeface="Times New Roman"/>
              <a:ea typeface="宋体"/>
            </a:endParaRPr>
          </a:p>
          <a:p>
            <a:pPr eaLnBrk="1" fontAlgn="base" hangingPunct="1"/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求分段函数函数值的方法</a:t>
            </a:r>
          </a:p>
          <a:p>
            <a:pPr eaLnBrk="1" fontAlgn="base" hangingPunct="1"/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先确定要求值的自变量属于哪一段区间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  <a:p>
            <a:pPr eaLnBrk="1" fontAlgn="base" hangingPunct="1"/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然后代入该段的解析式求值，直到求出值为止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  <a:p>
            <a:pPr eaLnBrk="1" fontAlgn="base" hangingPunct="1"/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当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出现多层“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f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”的</a:t>
            </a:r>
            <a:r>
              <a:rPr lang="zh-CN" altLang="en-US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形式时，应从内到外依次求值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/>
                <a:ea typeface="宋体"/>
              </a:rPr>
              <a:t>题后反思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2971" y="1268760"/>
            <a:ext cx="7686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fontAlgn="ctr">
              <a:lnSpc>
                <a:spcPct val="180000"/>
              </a:lnSpc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ctr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2.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已知函数值求字母取值的步骤：</a:t>
            </a:r>
          </a:p>
          <a:p>
            <a:pPr fontAlgn="base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(1)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先对字母的取值范围分类讨论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  <a:p>
            <a:pPr fontAlgn="base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(2)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然后代入到不同的解析式中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  <a:p>
            <a:pPr fontAlgn="base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(3)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通过解方程求出字母的值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  <a:p>
            <a:pPr fontAlgn="base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(4)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检验所求的值是否在所讨论的区间内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7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变式训练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6987" y="703837"/>
                <a:ext cx="11089232" cy="2802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变式训练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设函数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8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8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      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)&gt;1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，则实数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b="1" u="sng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u="sng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703837"/>
                <a:ext cx="11089232" cy="2802114"/>
              </a:xfrm>
              <a:prstGeom prst="rect">
                <a:avLst/>
              </a:prstGeom>
              <a:blipFill rotWithShape="1">
                <a:blip r:embed="rId2"/>
                <a:stretch>
                  <a:fillRect l="-1100" b="-2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96987" y="4285853"/>
                <a:ext cx="4888029" cy="92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&lt;0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kern="100" dirty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1" kern="100" dirty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&gt;1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，无解．</a:t>
                </a:r>
                <a:endParaRPr lang="zh-CN" altLang="zh-CN" sz="1100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4285853"/>
                <a:ext cx="4888029" cy="921534"/>
              </a:xfrm>
              <a:prstGeom prst="rect">
                <a:avLst/>
              </a:prstGeom>
              <a:blipFill rotWithShape="1">
                <a:blip r:embed="rId3"/>
                <a:stretch>
                  <a:fillRect l="-2494" b="-3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96987" y="5253602"/>
            <a:ext cx="342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，＋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∞)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987" y="372535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137147" y="3604771"/>
                <a:ext cx="7653057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kern="100" dirty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kern="100" dirty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1&gt;1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，解得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&gt;4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，符合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；</a:t>
                </a:r>
                <a:endParaRPr lang="zh-CN" altLang="en-US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147" y="3604771"/>
                <a:ext cx="7653057" cy="778483"/>
              </a:xfrm>
              <a:prstGeom prst="rect">
                <a:avLst/>
              </a:prstGeom>
              <a:blipFill rotWithShape="1">
                <a:blip r:embed="rId4"/>
                <a:stretch>
                  <a:fillRect l="-1673" r="-717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4182" y="4350002"/>
            <a:ext cx="1033582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  <a:cs typeface="Courier New" panose="02070309020205020404" pitchFamily="49" charset="0"/>
              </a:rPr>
              <a:t>                     (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1)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去绝对值号，化简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的解析式并写出分段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en-US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根据化简后函数解析式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逐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段画出图象．</a:t>
            </a:r>
            <a:endParaRPr lang="zh-CN" altLang="zh-CN" sz="2800" b="1" kern="100" dirty="0">
              <a:latin typeface="Times New Roman"/>
              <a:ea typeface="宋体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  <a:cs typeface="Courier New" panose="02070309020205020404" pitchFamily="49" charset="0"/>
              </a:rPr>
              <a:t>(3)</a:t>
            </a:r>
            <a:r>
              <a:rPr lang="zh-CN" altLang="en-US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分别求各段的值域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zh-CN" altLang="en-US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取其并集即为函数的值域</a:t>
            </a:r>
            <a:r>
              <a:rPr lang="zh-CN" altLang="zh-CN" sz="2800" b="1" kern="100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dirty="0">
                <a:latin typeface="Times New Roman"/>
                <a:ea typeface="宋体"/>
              </a:rPr>
              <a:t> </a:t>
            </a:r>
            <a:endParaRPr lang="zh-CN" altLang="zh-CN" sz="2800" b="1" kern="100" dirty="0">
              <a:effectLst/>
              <a:latin typeface="Times New Roman"/>
              <a:ea typeface="宋体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题型二：分段函数图象问题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6987" y="1033273"/>
                <a:ext cx="6984464" cy="2987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1" i="1" kern="100" smtClean="0"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b="1" i="1" kern="100" dirty="0"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</m:d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kern="100" dirty="0" smtClean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kern="100" dirty="0" smtClean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2&lt;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2)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endParaRPr lang="zh-CN" altLang="zh-CN" sz="11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   (1)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用分段函数的形式表示该函数；</a:t>
                </a:r>
                <a:endParaRPr lang="zh-CN" altLang="zh-CN" sz="11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   (2)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画出该函数的图象；</a:t>
                </a:r>
                <a:endParaRPr lang="zh-CN" altLang="zh-CN" sz="11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   (3)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写出该函数的值域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endParaRPr lang="zh-CN" altLang="en-US" sz="2800" b="1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1033273"/>
                <a:ext cx="6984464" cy="2987293"/>
              </a:xfrm>
              <a:prstGeom prst="rect">
                <a:avLst/>
              </a:prstGeom>
              <a:blipFill rotWithShape="1">
                <a:blip r:embed="rId2"/>
                <a:stretch>
                  <a:fillRect l="-1745"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696987" y="448995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991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题型二：分段函数图象问题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8955" y="119675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7614" y="2598894"/>
                <a:ext cx="4805877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kern="100" dirty="0" smtClean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kern="100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f</a:t>
                </a:r>
                <a:r>
                  <a:rPr lang="en-US" altLang="zh-CN" sz="2800" b="1" kern="100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(</a:t>
                </a:r>
                <a:r>
                  <a:rPr lang="en-US" altLang="zh-CN" sz="2800" b="1" i="1" kern="100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x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)</a:t>
                </a:r>
                <a:r>
                  <a:rPr lang="zh-CN" altLang="zh-CN" sz="2800" b="1" kern="100" dirty="0" smtClean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zh-CN" altLang="en-US" sz="2800" b="1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，</m:t>
                            </m:r>
                            <m:r>
                              <a:rPr lang="en-US" altLang="zh-CN" sz="2800" b="1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zh-CN" sz="2800" b="1" i="1" kern="1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ourier New" panose="02070309020205020404" pitchFamily="49" charset="0"/>
                              </a:rPr>
                              <m:t>𝟏</m:t>
                            </m:r>
                            <m:r>
                              <a:rPr lang="en-US" altLang="zh-CN" sz="2800" b="1" i="1" kern="1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ourier New" panose="02070309020205020404" pitchFamily="49" charset="0"/>
                              </a:rPr>
                              <m:t>−</m:t>
                            </m:r>
                            <m:r>
                              <a:rPr lang="en-US" altLang="zh-CN" sz="2800" b="1" i="1" kern="1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ourier New" panose="02070309020205020404" pitchFamily="49" charset="0"/>
                              </a:rPr>
                              <m:t>𝒙</m:t>
                            </m:r>
                            <m:r>
                              <a:rPr lang="zh-CN" altLang="en-US" sz="2800" b="1" i="1" kern="1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ourier New" panose="02070309020205020404" pitchFamily="49" charset="0"/>
                              </a:rPr>
                              <m:t>，</m:t>
                            </m:r>
                            <m:r>
                              <a:rPr lang="en-US" altLang="zh-CN" sz="2800" b="1" i="1" kern="1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＜</m:t>
                            </m:r>
                            <m:r>
                              <m:rPr>
                                <m:nor/>
                              </m:rPr>
                              <a:rPr lang="en-US" altLang="zh-CN" sz="2800" b="1" i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zh-CN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Times New Roman" panose="02020603050405020304" pitchFamily="18" charset="0"/>
                              </a:rPr>
                              <m:t>＜</m:t>
                            </m:r>
                            <m:r>
                              <m:rPr>
                                <m:nor/>
                              </m:rPr>
                              <a:rPr lang="en-US" altLang="zh-CN" sz="2800" b="1" kern="100" dirty="0">
                                <a:solidFill>
                                  <a:schemeClr val="tx1"/>
                                </a:solidFill>
                                <a:latin typeface="Times New Roman"/>
                                <a:ea typeface="宋体"/>
                                <a:cs typeface="Courier New" panose="02070309020205020404" pitchFamily="49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4" y="2598894"/>
                <a:ext cx="4805877" cy="822469"/>
              </a:xfrm>
              <a:prstGeom prst="rect">
                <a:avLst/>
              </a:prstGeom>
              <a:blipFill rotWithShape="1">
                <a:blip r:embed="rId2"/>
                <a:stretch>
                  <a:fillRect l="-2535" b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8954" y="4072243"/>
            <a:ext cx="4714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en-US" altLang="zh-CN" sz="2800" b="1" i="1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/>
                <a:ea typeface="宋体"/>
                <a:cs typeface="Times New Roman" panose="02020603050405020304" pitchFamily="18" charset="0"/>
              </a:rPr>
              <a:t>的图象如图所示．</a:t>
            </a:r>
            <a:endParaRPr lang="zh-CN" altLang="en-US" sz="280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2712" y="4869160"/>
            <a:ext cx="7072312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由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知，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2,2]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上的值域为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[1,3)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7961312" y="3861048"/>
            <a:ext cx="332085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9553971" y="1988840"/>
            <a:ext cx="0" cy="26982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8761883" y="2636912"/>
            <a:ext cx="79208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553971" y="3443726"/>
            <a:ext cx="9063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460277" y="3443726"/>
            <a:ext cx="0" cy="41732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61883" y="2585636"/>
            <a:ext cx="7920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4" idx="4"/>
          </p:cNvCxnSpPr>
          <p:nvPr/>
        </p:nvCxnSpPr>
        <p:spPr>
          <a:xfrm>
            <a:off x="8718456" y="2961386"/>
            <a:ext cx="9243" cy="8996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8663333" y="2260172"/>
            <a:ext cx="110245" cy="701214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zh-CN" altLang="en-US" sz="2000" b="1" dirty="0" smtClean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9235093" y="3320571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i="0" kern="100" dirty="0" smtClean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093" y="3320571"/>
                <a:ext cx="36420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9484843" y="2370990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i="0" kern="100" dirty="0" smtClean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3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43" y="2370990"/>
                <a:ext cx="36420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0266955" y="3811433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kern="100" dirty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2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955" y="3811433"/>
                <a:ext cx="36420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1092351" y="3811433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i="1" kern="100" dirty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351" y="3811433"/>
                <a:ext cx="36420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8447506" y="3846040"/>
                <a:ext cx="537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kern="1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b="1" kern="100" dirty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2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506" y="3846040"/>
                <a:ext cx="53732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9189769" y="1834622"/>
                <a:ext cx="344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i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y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769" y="1834622"/>
                <a:ext cx="34496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9214513" y="382458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i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宋体"/>
                          <a:cs typeface="Courier New" panose="02070309020205020404" pitchFamily="49" charset="0"/>
                        </a:rPr>
                        <m:t>O</m:t>
                      </m:r>
                    </m:oMath>
                  </m:oMathPara>
                </a14:m>
                <a:endParaRPr lang="zh-CN" altLang="en-US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13" y="3824583"/>
                <a:ext cx="4154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597925" y="916001"/>
                <a:ext cx="5719836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 smtClean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(1)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i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800" b="1" i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Courier New" panose="02070309020205020404" pitchFamily="49" charset="0"/>
                      </a:rPr>
                      <m:t>1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 kern="100">
                            <a:solidFill>
                              <a:schemeClr val="tx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x</m:t>
                        </m:r>
                        <m:r>
                          <a:rPr lang="en-US" altLang="zh-CN" sz="28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kern="1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𝟏</m:t>
                    </m:r>
                  </m:oMath>
                </a14:m>
                <a:r>
                  <a:rPr lang="zh-CN" altLang="en-US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；</a:t>
                </a:r>
                <a:endParaRPr lang="en-US" altLang="zh-CN" sz="2800" b="1" kern="100" dirty="0">
                  <a:solidFill>
                    <a:schemeClr val="tx1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25" y="916001"/>
                <a:ext cx="5719836" cy="925703"/>
              </a:xfrm>
              <a:prstGeom prst="rect">
                <a:avLst/>
              </a:prstGeom>
              <a:blipFill rotWithShape="1">
                <a:blip r:embed="rId10"/>
                <a:stretch>
                  <a:fillRect l="-2132" r="-1173" b="-7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8954" y="1670544"/>
                <a:ext cx="6887655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 smtClean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i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800" b="1" i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 f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Courier New" panose="02070309020205020404" pitchFamily="49" charset="0"/>
                      </a:rPr>
                      <m:t>1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 kern="100">
                            <a:solidFill>
                              <a:schemeClr val="tx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x</m:t>
                        </m:r>
                        <m:r>
                          <a:rPr lang="en-US" altLang="zh-CN" sz="28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kern="100" dirty="0">
                            <a:solidFill>
                              <a:schemeClr val="tx1"/>
                            </a:solidFill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𝟏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𝒙</m:t>
                    </m:r>
                    <m:r>
                      <a:rPr lang="en-US" altLang="zh-CN" sz="2800" b="1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zh-CN" altLang="zh-CN" sz="2800" b="1" kern="100" dirty="0">
                    <a:solidFill>
                      <a:schemeClr val="tx1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endParaRPr lang="zh-CN" altLang="zh-CN" sz="2800" b="1" kern="100" dirty="0">
                  <a:solidFill>
                    <a:schemeClr val="tx1"/>
                  </a:solidFill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4" y="1670544"/>
                <a:ext cx="6887655" cy="925703"/>
              </a:xfrm>
              <a:prstGeom prst="rect">
                <a:avLst/>
              </a:prstGeom>
              <a:blipFill rotWithShape="1">
                <a:blip r:embed="rId11"/>
                <a:stretch>
                  <a:fillRect l="-1770" r="-708" b="-7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  <p:bldP spid="7" grpId="0"/>
      <p:bldP spid="9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141003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题型三：映射的概念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6947" y="1124744"/>
                <a:ext cx="10081120" cy="4829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1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判断下列对应是不是从集合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到集合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的映射：</a:t>
                </a:r>
                <a:endParaRPr lang="zh-CN" altLang="zh-CN" sz="2800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(1)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N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*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N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*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，对应关系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|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3|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；</a:t>
                </a:r>
                <a:endParaRPr lang="zh-CN" altLang="zh-CN" sz="2800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(2)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{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平面内的圆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{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平面内的矩形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，对应关系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：作圆的内接矩形；</a:t>
                </a:r>
                <a:endParaRPr lang="zh-CN" altLang="zh-CN" sz="2800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(3)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{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高一（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）班的男生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R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，对应关系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：每个男生对应自己的身高；</a:t>
                </a:r>
                <a:endParaRPr lang="zh-CN" altLang="zh-CN" sz="2800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(4)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{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|0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{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|0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6}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，对应关系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b="1" i="1" kern="100" dirty="0" err="1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800" b="1" i="1" kern="100" dirty="0" err="1">
                    <a:latin typeface="Times New Roman"/>
                    <a:ea typeface="宋体"/>
                    <a:cs typeface="Courier New" panose="02070309020205020404" pitchFamily="49" charset="0"/>
                  </a:rPr>
                  <a:t>y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 dirty="0" smtClean="0">
                            <a:latin typeface="Cambria Math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800" b="1" i="1" kern="10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800" b="1" i="1" kern="10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.</a:t>
                </a:r>
                <a:endParaRPr lang="zh-CN" altLang="zh-CN" sz="2800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7" y="1124744"/>
                <a:ext cx="10081120" cy="4829143"/>
              </a:xfrm>
              <a:prstGeom prst="rect">
                <a:avLst/>
              </a:prstGeom>
              <a:blipFill rotWithShape="1">
                <a:blip r:embed="rId2"/>
                <a:stretch>
                  <a:fillRect l="-1209" r="-1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2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141003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题型三：映射的概念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963" y="989473"/>
            <a:ext cx="1051316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             (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1)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中元素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在对应关系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的作用下与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的差的绝对值为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，而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∉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，故不是映射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0963" y="4797152"/>
                <a:ext cx="10288483" cy="1565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4)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是映射，因为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中每一个元素在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b="1" i="1" kern="100" dirty="0" err="1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800" b="1" i="1" kern="100" dirty="0" err="1">
                    <a:latin typeface="Times New Roman"/>
                    <a:ea typeface="宋体"/>
                    <a:cs typeface="Courier New" panose="02070309020205020404" pitchFamily="49" charset="0"/>
                  </a:rPr>
                  <a:t>y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kern="100" dirty="0">
                            <a:latin typeface="Cambria Math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kern="100" dirty="0">
                            <a:latin typeface="Times New Roman"/>
                            <a:ea typeface="宋体"/>
                            <a:cs typeface="Courier New" panose="02070309020205020404" pitchFamily="49" charset="0"/>
                          </a:rPr>
                          <m:t>x</m:t>
                        </m:r>
                      </m:num>
                      <m:den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作用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下对应的元素构成的集合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{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|0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1}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MS Gothic" panose="020B0609070205080204" pitchFamily="49" charset="-128"/>
                  </a:rPr>
                  <a:t>⊆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，符合映射定义．</a:t>
                </a:r>
                <a:endParaRPr lang="zh-CN" altLang="zh-CN" sz="2800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4797152"/>
                <a:ext cx="10288483" cy="1565942"/>
              </a:xfrm>
              <a:prstGeom prst="rect">
                <a:avLst/>
              </a:prstGeom>
              <a:blipFill rotWithShape="1">
                <a:blip r:embed="rId2"/>
                <a:stretch>
                  <a:fillRect l="-1244" r="-1185" b="-10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0963" y="115875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963" y="2353346"/>
            <a:ext cx="1028848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因为一个圆有无数个内接矩形，即集合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中任何一个元素在集合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中有无数个元素与之对应，故不是映射．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963" y="3645024"/>
            <a:ext cx="1015312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/>
                <a:ea typeface="宋体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对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中任何一个元素，按照对应关系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，在</a:t>
            </a:r>
            <a:r>
              <a:rPr lang="en-US" altLang="zh-CN" sz="2800" b="1" i="1" kern="100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/>
                <a:ea typeface="宋体"/>
                <a:cs typeface="Times New Roman" panose="02020603050405020304" pitchFamily="18" charset="0"/>
              </a:rPr>
              <a:t>中都有唯一的元素与之对应，符合映射定义，是映射．</a:t>
            </a:r>
            <a:endParaRPr lang="zh-CN" altLang="zh-CN" sz="2800" kern="100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学习目标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962" y="1196752"/>
            <a:ext cx="11104457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通过具体实例，了解简单的分段函数，并能简单应用；</a:t>
            </a:r>
            <a:endParaRPr lang="en-US" altLang="zh-CN" sz="2800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会求分段函数的解析式和函数值，会画分段函数的图象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重点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；</a:t>
            </a:r>
            <a:endParaRPr lang="en-US" altLang="zh-CN" sz="2800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3.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了解映射的概念及它与函数的联系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难点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).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归纳总结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979" y="1196752"/>
            <a:ext cx="94330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满足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下列条件的对应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→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为映射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979" y="3501008"/>
            <a:ext cx="102000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/>
                <a:ea typeface="宋体"/>
                <a:cs typeface="Courier New" panose="02070309020205020404" pitchFamily="49" charset="0"/>
              </a:rPr>
              <a:t>(</a:t>
            </a: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3)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集合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中的每一个元素在集合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中均有唯一元素与之对应．</a:t>
            </a:r>
          </a:p>
        </p:txBody>
      </p:sp>
      <p:sp>
        <p:nvSpPr>
          <p:cNvPr id="5" name="矩形 4"/>
          <p:cNvSpPr/>
          <p:nvPr/>
        </p:nvSpPr>
        <p:spPr>
          <a:xfrm>
            <a:off x="624979" y="1964837"/>
            <a:ext cx="3607078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(1)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为非空集合；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4979" y="2732922"/>
            <a:ext cx="2888932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Courier New" panose="02070309020205020404" pitchFamily="49" charset="0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有对应法则</a:t>
            </a:r>
            <a:r>
              <a:rPr lang="en-US" altLang="zh-CN" sz="2800" b="1" i="1" dirty="0">
                <a:latin typeface="Times New Roman"/>
                <a:ea typeface="宋体"/>
                <a:cs typeface="Courier New" panose="02070309020205020404" pitchFamily="49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；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/>
                <a:ea typeface="宋体"/>
              </a:rPr>
              <a:t>归纳总结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052736"/>
            <a:ext cx="111612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2.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给定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两个非空集合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及对应关系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，判断是否是从集合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到集合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的</a:t>
            </a:r>
            <a:endParaRPr lang="en-US" altLang="zh-CN" b="1" dirty="0" smtClean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映射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，主要利用映射的定义判断是否满足对集合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中的任何一个元素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en-US" altLang="zh-CN" b="1" dirty="0" smtClean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集合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中都有唯一的元素和它对应．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→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的对应有“多对一”“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一</a:t>
            </a:r>
            <a:endParaRPr lang="en-US" altLang="zh-CN" b="1" dirty="0" smtClean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dirty="0"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对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一”“一对多”，前两种对应是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到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的映射，而最后一种不是</a:t>
            </a: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到</a:t>
            </a:r>
            <a:endParaRPr lang="en-US" altLang="zh-CN" b="1" dirty="0" smtClean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en-US" altLang="zh-CN" b="1" i="1" dirty="0"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 B</a:t>
            </a:r>
            <a:r>
              <a:rPr lang="zh-CN" altLang="en-US" b="1" dirty="0">
                <a:latin typeface="Times New Roman"/>
                <a:ea typeface="宋体"/>
                <a:cs typeface="Times New Roman" panose="02020603050405020304" pitchFamily="18" charset="0"/>
              </a:rPr>
              <a:t>的映射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24979" y="1061451"/>
            <a:ext cx="1035233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．设映射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→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，则下列命题中，正确的是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中每个元素在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中必有唯一元素与其对应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中每个元素在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中必有元素与其对应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中每个元素在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中的对应元素唯一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中不同的元素在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中的对应元素必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不同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24979" y="5775916"/>
            <a:ext cx="223224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979" y="4426637"/>
            <a:ext cx="10850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→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表示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中的任一元素在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中都有唯一元素与之对应，而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中的元素可以不参与对应，也可以和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中多个元素对应．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1157" y="908720"/>
                <a:ext cx="11415640" cy="1864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 smtClean="0"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CN" sz="2800" b="1" i="1" kern="100" smtClean="0">
                                    <a:latin typeface="Cambria Math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kern="10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800" b="1" i="1" kern="10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kern="10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              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(1)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endParaRPr lang="zh-CN" altLang="zh-CN" sz="2800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marL="533400" indent="6121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1  		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 B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2                 C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3  		</a:t>
                </a: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D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endParaRPr lang="zh-CN" altLang="zh-CN" sz="2800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57" y="908720"/>
                <a:ext cx="11415640" cy="1864036"/>
              </a:xfrm>
              <a:prstGeom prst="rect">
                <a:avLst/>
              </a:prstGeom>
              <a:blipFill rotWithShape="1">
                <a:blip r:embed="rId2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8995" y="4797152"/>
            <a:ext cx="200468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D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995" y="3931107"/>
            <a:ext cx="51395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(1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1)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(0)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0.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651004" y="1124744"/>
            <a:ext cx="10934416" cy="16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622300" algn="just" hangingPunct="0">
              <a:lnSpc>
                <a:spcPct val="140000"/>
              </a:lnSpc>
              <a:spcBef>
                <a:spcPct val="0"/>
              </a:spcBef>
              <a:buClr>
                <a:srgbClr val="3FB564"/>
              </a:buClr>
              <a:buNone/>
              <a:tabLst>
                <a:tab pos="4038600" algn="l"/>
              </a:tabLst>
            </a:pPr>
            <a:r>
              <a:rPr lang="en-US" altLang="zh-CN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已知二次函数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满足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(0)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，则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的解析式为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________.</a:t>
            </a:r>
            <a:endParaRPr lang="en-US" altLang="zh-CN" b="1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80963" y="2564904"/>
                <a:ext cx="7992889" cy="3247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09600"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en-US" altLang="zh-CN" sz="2800" b="1" kern="1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2800" b="1" kern="1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sz="2800" b="1" kern="1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】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ax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i="1" kern="100" dirty="0" err="1">
                    <a:latin typeface="Times New Roman"/>
                    <a:ea typeface="宋体"/>
                    <a:cs typeface="Courier New" panose="02070309020205020404" pitchFamily="49" charset="0"/>
                  </a:rPr>
                  <a:t>bx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c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09600"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(0)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ax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bx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.</a:t>
                </a:r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09600"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latin typeface="Times New Roman"/>
                    <a:ea typeface="宋体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CN" sz="2800" b="1" i="1" kern="10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CN" sz="2800" b="1" i="1" kern="10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kern="10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altLang="zh-CN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altLang="zh-CN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zh-CN" altLang="zh-CN" sz="2800" b="1" kern="100" dirty="0">
                  <a:latin typeface="Times New Roman"/>
                  <a:ea typeface="宋体"/>
                  <a:cs typeface="Courier New" panose="02070309020205020404" pitchFamily="49" charset="0"/>
                </a:endParaRPr>
              </a:p>
              <a:p>
                <a:pPr indent="609600" algn="just">
                  <a:lnSpc>
                    <a:spcPct val="140000"/>
                  </a:lnSpc>
                  <a:spcAft>
                    <a:spcPts val="0"/>
                  </a:spcAft>
                  <a:tabLst>
                    <a:tab pos="4000500" algn="l"/>
                    <a:tab pos="7543800" algn="l"/>
                  </a:tabLst>
                </a:pP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f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baseline="30000" dirty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i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b="1" kern="100" dirty="0">
                    <a:latin typeface="Times New Roman"/>
                    <a:ea typeface="宋体"/>
                    <a:cs typeface="Courier New" panose="02070309020205020404" pitchFamily="49" charset="0"/>
                  </a:rPr>
                  <a:t>.</a:t>
                </a:r>
                <a:endParaRPr lang="zh-CN" altLang="zh-CN" sz="2800" b="1" kern="100" dirty="0">
                  <a:effectLst/>
                  <a:latin typeface="Times New Roman"/>
                  <a:ea typeface="宋体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2564904"/>
                <a:ext cx="7992889" cy="3247684"/>
              </a:xfrm>
              <a:prstGeom prst="rect">
                <a:avLst/>
              </a:prstGeom>
              <a:blipFill rotWithShape="1">
                <a:blip r:embed="rId2"/>
                <a:stretch>
                  <a:fillRect b="-2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129035" y="5963752"/>
            <a:ext cx="300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/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892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归纳小结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80963" y="1340768"/>
            <a:ext cx="11809312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．理解分段函数应注意的问题：</a:t>
            </a:r>
          </a:p>
          <a:p>
            <a:pPr marL="0" indent="0" algn="just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分段函数是一个函数，其定义域是各段“定义域”的并集，其值域 </a:t>
            </a:r>
            <a:endParaRPr lang="en-US" altLang="zh-CN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是各段“值域”的并集．写定义域时，区间的端点需不重不漏．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求分段函数的函数值时，自变量的取值属于哪一段，就用哪一段的</a:t>
            </a:r>
            <a:endParaRPr lang="en-US" altLang="zh-CN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解析式．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(3)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研究分段函数时，应根据“先分后合”的原则，尤其是作分段函数</a:t>
            </a:r>
            <a:endParaRPr lang="en-US" altLang="zh-CN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的图象时，可先将各段的图象分别画出来，从而得到整个函数的图象．</a:t>
            </a:r>
            <a:endParaRPr lang="zh-CN" altLang="en-US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449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归纳小结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408956" y="1412776"/>
            <a:ext cx="11017224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．对映射的定义，应注意以下几点：</a:t>
            </a:r>
          </a:p>
          <a:p>
            <a:pPr marL="0" indent="0" algn="just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集合</a:t>
            </a:r>
            <a:r>
              <a:rPr lang="en-US" altLang="zh-CN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和</a:t>
            </a:r>
            <a:r>
              <a:rPr lang="en-US" altLang="zh-CN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必须是非空集合，它们可以是数集、点集，也可以是其</a:t>
            </a:r>
            <a:endParaRPr lang="en-US" altLang="zh-CN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他集合．</a:t>
            </a:r>
          </a:p>
          <a:p>
            <a:pPr marL="0" indent="0" algn="just"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映射是一种特殊的对应，对应关系可以用图示或文字描述的方法来</a:t>
            </a:r>
            <a:endParaRPr lang="en-US" altLang="zh-CN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表达．</a:t>
            </a:r>
            <a:endParaRPr lang="zh-CN" altLang="en-US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7487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  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知识点一  分段函数的概念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2971" y="1556792"/>
            <a:ext cx="108732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sz="2800" b="1" u="none" baseline="0" dirty="0" smtClean="0">
                <a:solidFill>
                  <a:srgbClr val="FF0000"/>
                </a:solidFill>
                <a:latin typeface="Times New Roman"/>
                <a:ea typeface="宋体"/>
              </a:rPr>
              <a:t>1.</a:t>
            </a:r>
            <a:r>
              <a:rPr kumimoji="0" lang="zh-CN" altLang="en-US" sz="2800" b="1" u="none" baseline="0" dirty="0" smtClean="0">
                <a:solidFill>
                  <a:srgbClr val="FF0000"/>
                </a:solidFill>
                <a:latin typeface="Times New Roman"/>
                <a:ea typeface="宋体"/>
              </a:rPr>
              <a:t>分段函数：</a:t>
            </a:r>
            <a:endParaRPr kumimoji="0" lang="zh-CN" altLang="en-US" sz="2800" b="1" u="none" baseline="0" dirty="0">
              <a:solidFill>
                <a:schemeClr val="tx1"/>
              </a:solidFill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7009" y="2581441"/>
            <a:ext cx="8826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</a:rPr>
              <a:t>在定义域的不同子区间上</a:t>
            </a:r>
            <a:r>
              <a:rPr lang="zh-CN" altLang="en-US" sz="2800" b="1" dirty="0" smtClean="0">
                <a:latin typeface="Times New Roman"/>
                <a:ea typeface="宋体"/>
              </a:rPr>
              <a:t>有</a:t>
            </a:r>
            <a:r>
              <a:rPr lang="zh-CN" altLang="en-US" sz="2800" b="1" u="sng" dirty="0" smtClean="0">
                <a:latin typeface="Times New Roman"/>
                <a:ea typeface="宋体"/>
              </a:rPr>
              <a:t>                                   </a:t>
            </a:r>
            <a:r>
              <a:rPr lang="zh-CN" altLang="en-US" sz="2800" b="1" dirty="0" smtClean="0">
                <a:latin typeface="Times New Roman"/>
                <a:ea typeface="宋体"/>
              </a:rPr>
              <a:t>的</a:t>
            </a:r>
            <a:r>
              <a:rPr lang="zh-CN" altLang="en-US" sz="2800" b="1" dirty="0">
                <a:latin typeface="Times New Roman"/>
                <a:ea typeface="宋体"/>
              </a:rPr>
              <a:t>函数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1483" y="255001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不同解析表达式</a:t>
            </a:r>
          </a:p>
        </p:txBody>
      </p:sp>
    </p:spTree>
    <p:extLst>
      <p:ext uri="{BB962C8B-B14F-4D97-AF65-F5344CB8AC3E}">
        <p14:creationId xmlns:p14="http://schemas.microsoft.com/office/powerpoint/2010/main" val="26929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48126" y="1501297"/>
            <a:ext cx="259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sz="2800" b="1" u="none" baseline="0" dirty="0" smtClean="0">
                <a:solidFill>
                  <a:srgbClr val="FF0000"/>
                </a:solidFill>
                <a:latin typeface="Times New Roman"/>
                <a:ea typeface="宋体"/>
              </a:rPr>
              <a:t>2.</a:t>
            </a:r>
            <a:r>
              <a:rPr kumimoji="0" lang="zh-CN" altLang="en-US" sz="2800" b="1" u="none" baseline="0" dirty="0" smtClean="0">
                <a:solidFill>
                  <a:srgbClr val="FF0000"/>
                </a:solidFill>
                <a:latin typeface="Times New Roman"/>
                <a:ea typeface="宋体"/>
              </a:rPr>
              <a:t>映射的概念：</a:t>
            </a:r>
            <a:endParaRPr kumimoji="0" lang="zh-CN" altLang="en-US" sz="2800" b="1" u="none" baseline="0" dirty="0">
              <a:solidFill>
                <a:schemeClr val="tx1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8955" y="2047488"/>
            <a:ext cx="10873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一般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地，设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是两个非空的集合，如果按某一个确定的对应关系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，使对于集合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__________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元素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，在集合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中都有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__________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的元素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与之对应，那么就称对应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→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为从集合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___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到集合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___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的一个映射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21945" y="2757088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任意一个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1505" y="3425751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唯一确定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210577" y="3425751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A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87840" y="405790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/>
                <a:ea typeface="宋体"/>
              </a:rPr>
              <a:t>B</a:t>
            </a:r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978158" y="152402"/>
            <a:ext cx="10607262" cy="641351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  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知识点二  映射的概念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20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探究点一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分段函数的概念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0171" y="1268760"/>
            <a:ext cx="10842408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zh-CN" altLang="en-US" sz="2800" b="1" dirty="0" smtClean="0">
                <a:latin typeface="Times New Roman"/>
                <a:ea typeface="宋体"/>
              </a:rPr>
              <a:t>分段函数的对应关系不同，那么分段函数是由几个函数构成的吗？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3266" y="3166653"/>
            <a:ext cx="108424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r>
              <a:rPr lang="zh-CN" altLang="en-US" sz="2800" b="1" dirty="0" smtClean="0">
                <a:latin typeface="Times New Roman"/>
                <a:ea typeface="宋体"/>
              </a:rPr>
              <a:t>不是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r>
              <a:rPr lang="zh-CN" altLang="en-US" sz="2800" b="1" dirty="0" smtClean="0">
                <a:latin typeface="Times New Roman"/>
                <a:ea typeface="宋体"/>
              </a:rPr>
              <a:t>分段函数的定义域只有一个，只不过在定义域的不同子区间上对应关系不同而已，是一个函数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908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0171" y="1196752"/>
            <a:ext cx="1084240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zh-CN" altLang="en-US" sz="2800" b="1" dirty="0" smtClean="0">
                <a:latin typeface="Times New Roman"/>
                <a:ea typeface="宋体"/>
              </a:rPr>
              <a:t>分段函数的定义域和值域如何求？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0171" y="2777167"/>
            <a:ext cx="108424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】</a:t>
            </a:r>
            <a:r>
              <a:rPr lang="zh-CN" altLang="en-US" sz="2800" b="1" dirty="0" smtClean="0">
                <a:latin typeface="Times New Roman"/>
                <a:ea typeface="宋体"/>
              </a:rPr>
              <a:t>分段</a:t>
            </a:r>
            <a:r>
              <a:rPr lang="zh-CN" altLang="en-US" sz="2800" b="1" dirty="0">
                <a:latin typeface="Times New Roman"/>
                <a:ea typeface="宋体"/>
              </a:rPr>
              <a:t>函数的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定义域</a:t>
            </a:r>
            <a:r>
              <a:rPr lang="zh-CN" altLang="en-US" sz="2800" b="1" dirty="0">
                <a:latin typeface="Times New Roman"/>
                <a:ea typeface="宋体"/>
              </a:rPr>
              <a:t>是各段自变量取值区间的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并集</a:t>
            </a:r>
            <a:r>
              <a:rPr lang="en-US" altLang="zh-CN" sz="2800" b="1" dirty="0">
                <a:latin typeface="Times New Roman"/>
                <a:ea typeface="宋体"/>
              </a:rPr>
              <a:t>.</a:t>
            </a:r>
            <a:r>
              <a:rPr lang="zh-CN" altLang="en-US" sz="2800" b="1" dirty="0">
                <a:latin typeface="Times New Roman"/>
                <a:ea typeface="宋体"/>
              </a:rPr>
              <a:t>分段函数的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值域</a:t>
            </a:r>
            <a:r>
              <a:rPr lang="zh-CN" altLang="en-US" sz="2800" b="1" dirty="0">
                <a:latin typeface="Times New Roman"/>
                <a:ea typeface="宋体"/>
              </a:rPr>
              <a:t>是各段函数在相应区间上函数取值集合的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  <a:ea typeface="宋体"/>
              </a:rPr>
              <a:t>并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集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  <a:ea typeface="宋体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Times New Roman"/>
              <a:ea typeface="宋体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9376" y="203237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探究点一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分段函数的概念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350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381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探究点二    映射的概念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0171" y="1196752"/>
            <a:ext cx="1084240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zh-CN" altLang="en-US" sz="2800" b="1" dirty="0" smtClean="0">
                <a:latin typeface="Times New Roman"/>
                <a:ea typeface="宋体"/>
              </a:rPr>
              <a:t>映射与函数有什么区别于联系？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0171" y="2276872"/>
            <a:ext cx="10647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函数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是特殊的映射，即当两个集合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均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_________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时，从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到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的映射就是函数，所以函数一定是映射，而映射不一定是函数，映射是函数的推广．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905899" y="2412794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非空数集</a:t>
            </a:r>
          </a:p>
        </p:txBody>
      </p:sp>
    </p:spTree>
    <p:extLst>
      <p:ext uri="{BB962C8B-B14F-4D97-AF65-F5344CB8AC3E}">
        <p14:creationId xmlns:p14="http://schemas.microsoft.com/office/powerpoint/2010/main" val="5409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0171" y="1196752"/>
            <a:ext cx="1084240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zh-CN" altLang="en-US" sz="2800" b="1" dirty="0" smtClean="0">
                <a:latin typeface="Times New Roman"/>
                <a:ea typeface="宋体"/>
              </a:rPr>
              <a:t>什么是映射的象与原象？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0171" y="2276872"/>
            <a:ext cx="1115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给定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一个集合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到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的映射，且</a:t>
            </a:r>
            <a:r>
              <a:rPr lang="en-US" altLang="zh-CN" sz="2800" b="1" i="1" dirty="0" err="1" smtClean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err="1" smtClean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 err="1" smtClean="0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lang="en-US" altLang="zh-CN" sz="2800" b="1" i="1" dirty="0" err="1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若按照对应关系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：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→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 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与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对应，则把元素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叫做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中的象，而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叫做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的原象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9376" y="203237"/>
            <a:ext cx="381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探究点二    映射的概念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809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0171" y="1196752"/>
            <a:ext cx="1084240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r>
              <a:rPr lang="zh-CN" altLang="en-US" sz="2800" b="1" dirty="0" smtClean="0">
                <a:latin typeface="Times New Roman"/>
                <a:ea typeface="宋体"/>
              </a:rPr>
              <a:t>映射具有哪些性质？</a:t>
            </a:r>
            <a:endParaRPr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6155" y="2345422"/>
            <a:ext cx="135894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  <a:cs typeface="Courier New" panose="02070309020205020404" pitchFamily="49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05099" y="2435422"/>
            <a:ext cx="7321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/>
                <a:ea typeface="宋体"/>
              </a:rPr>
              <a:t>(1) </a:t>
            </a:r>
            <a:r>
              <a:rPr lang="zh-CN" altLang="en-US" sz="2800" b="1" dirty="0">
                <a:latin typeface="Times New Roman"/>
                <a:ea typeface="宋体"/>
              </a:rPr>
              <a:t>取元任意性，成象唯一性；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05099" y="3108522"/>
            <a:ext cx="7643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/>
                <a:ea typeface="宋体"/>
              </a:rPr>
              <a:t>(2) 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中元素不可剩，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>
                <a:latin typeface="Times New Roman"/>
                <a:ea typeface="宋体"/>
              </a:rPr>
              <a:t>中元素可剩；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05099" y="3803847"/>
            <a:ext cx="7466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/>
                <a:ea typeface="宋体"/>
              </a:rPr>
              <a:t>(3) </a:t>
            </a:r>
            <a:r>
              <a:rPr lang="zh-CN" altLang="en-US" sz="2800" b="1" dirty="0">
                <a:latin typeface="Times New Roman"/>
                <a:ea typeface="宋体"/>
              </a:rPr>
              <a:t>多对</a:t>
            </a:r>
            <a:r>
              <a:rPr lang="zh-CN" altLang="en-US" sz="2800" b="1" dirty="0" smtClean="0">
                <a:latin typeface="Times New Roman"/>
                <a:ea typeface="宋体"/>
              </a:rPr>
              <a:t>一可以，</a:t>
            </a:r>
            <a:r>
              <a:rPr lang="zh-CN" altLang="en-US" sz="2800" b="1" dirty="0">
                <a:latin typeface="Times New Roman"/>
                <a:ea typeface="宋体"/>
              </a:rPr>
              <a:t>一对多不行；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05099" y="4476947"/>
            <a:ext cx="8850313" cy="5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latin typeface="Times New Roman"/>
                <a:ea typeface="宋体"/>
              </a:rPr>
              <a:t>(4) </a:t>
            </a:r>
            <a:r>
              <a:rPr lang="zh-CN" altLang="en-US" sz="2800" b="1" dirty="0">
                <a:latin typeface="Times New Roman"/>
                <a:ea typeface="宋体"/>
              </a:rPr>
              <a:t>映射具有方向性：</a:t>
            </a:r>
            <a:r>
              <a:rPr lang="en-US" altLang="zh-CN" sz="2800" b="1" i="1" dirty="0">
                <a:latin typeface="Times New Roman"/>
                <a:ea typeface="宋体"/>
              </a:rPr>
              <a:t>f </a:t>
            </a:r>
            <a:r>
              <a:rPr lang="en-US" altLang="zh-CN" sz="2800" b="1" dirty="0">
                <a:latin typeface="Times New Roman"/>
                <a:ea typeface="宋体"/>
              </a:rPr>
              <a:t>: 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en-US" altLang="zh-CN" sz="2800" b="1" dirty="0">
                <a:latin typeface="Times New Roman"/>
                <a:ea typeface="宋体"/>
              </a:rPr>
              <a:t>→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zh-CN" altLang="en-US" sz="2800" b="1" dirty="0" smtClean="0">
                <a:latin typeface="Times New Roman"/>
                <a:ea typeface="宋体"/>
              </a:rPr>
              <a:t>与 </a:t>
            </a:r>
            <a:r>
              <a:rPr lang="en-US" altLang="zh-CN" sz="2800" b="1" i="1" dirty="0">
                <a:latin typeface="Times New Roman"/>
                <a:ea typeface="宋体"/>
              </a:rPr>
              <a:t>f </a:t>
            </a:r>
            <a:r>
              <a:rPr lang="en-US" altLang="zh-CN" sz="2800" b="1" dirty="0">
                <a:latin typeface="Times New Roman"/>
                <a:ea typeface="宋体"/>
              </a:rPr>
              <a:t>: </a:t>
            </a:r>
            <a:r>
              <a:rPr lang="en-US" altLang="zh-CN" sz="2800" b="1" i="1" dirty="0">
                <a:latin typeface="Times New Roman"/>
                <a:ea typeface="宋体"/>
              </a:rPr>
              <a:t>B</a:t>
            </a:r>
            <a:r>
              <a:rPr lang="en-US" altLang="zh-CN" sz="2800" b="1" dirty="0">
                <a:latin typeface="Times New Roman"/>
                <a:ea typeface="宋体"/>
              </a:rPr>
              <a:t>→</a:t>
            </a:r>
            <a:r>
              <a:rPr lang="en-US" altLang="zh-CN" sz="2800" b="1" i="1" dirty="0">
                <a:latin typeface="Times New Roman"/>
                <a:ea typeface="宋体"/>
              </a:rPr>
              <a:t>A</a:t>
            </a:r>
            <a:r>
              <a:rPr lang="zh-CN" altLang="en-US" sz="2800" b="1" dirty="0">
                <a:latin typeface="Times New Roman"/>
                <a:ea typeface="宋体"/>
              </a:rPr>
              <a:t>是不同的</a:t>
            </a:r>
            <a:r>
              <a:rPr lang="zh-CN" altLang="en-US" sz="2800" b="1" dirty="0" smtClean="0">
                <a:latin typeface="Times New Roman"/>
                <a:ea typeface="宋体"/>
              </a:rPr>
              <a:t>映射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9376" y="203237"/>
            <a:ext cx="381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探究点二    映射的概念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247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wrap="square" rtlCol="0" anchor="ctr">
        <a:spAutoFit/>
      </a:bodyPr>
      <a:lstStyle>
        <a:defPPr algn="ctr">
          <a:lnSpc>
            <a:spcPct val="150000"/>
          </a:lnSpc>
          <a:spcBef>
            <a:spcPct val="50000"/>
          </a:spcBef>
          <a:defRPr sz="2000" b="1" dirty="0" smtClean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pitchFamily="18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smtClean="0">
            <a:latin typeface="+mn-lt"/>
          </a:defRPr>
        </a:defPPr>
      </a:lstStyle>
    </a:txDef>
  </a:objectDefaults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1999</Words>
  <Application>Microsoft Office PowerPoint</Application>
  <PresentationFormat>自定义</PresentationFormat>
  <Paragraphs>157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Times New Roman</vt:lpstr>
      <vt:lpstr>Cambria Math</vt:lpstr>
      <vt:lpstr>Calibri</vt:lpstr>
      <vt:lpstr>黑体</vt:lpstr>
      <vt:lpstr>MS Gothic</vt:lpstr>
      <vt:lpstr>Courier New</vt:lpstr>
      <vt:lpstr>650TGp_Proper_pride_light</vt:lpstr>
      <vt:lpstr>9_Office 主题</vt:lpstr>
      <vt:lpstr>PowerPoint 演示文稿</vt:lpstr>
      <vt:lpstr>学习目标</vt:lpstr>
      <vt:lpstr>预习清单    知识点一  分段函数的概念</vt:lpstr>
      <vt:lpstr>预习清单    知识点二  映射的概念</vt:lpstr>
      <vt:lpstr>合作探究</vt:lpstr>
      <vt:lpstr>合作探究</vt:lpstr>
      <vt:lpstr>合作探究</vt:lpstr>
      <vt:lpstr>合作探究</vt:lpstr>
      <vt:lpstr>合作探究</vt:lpstr>
      <vt:lpstr>典例精讲：题型一： 分段函数求值问题</vt:lpstr>
      <vt:lpstr>典例精讲：题型一： 分段函数求值问题</vt:lpstr>
      <vt:lpstr>典例精讲：题型一： 分段函数求值问题</vt:lpstr>
      <vt:lpstr>题后反思</vt:lpstr>
      <vt:lpstr>题后反思</vt:lpstr>
      <vt:lpstr>变式训练</vt:lpstr>
      <vt:lpstr>典例精讲：题型二：分段函数图象问题</vt:lpstr>
      <vt:lpstr>典例精讲：题型二：分段函数图象问题</vt:lpstr>
      <vt:lpstr>典例精讲：题型三：映射的概念</vt:lpstr>
      <vt:lpstr>典例精讲：题型三：映射的概念</vt:lpstr>
      <vt:lpstr>归纳总结</vt:lpstr>
      <vt:lpstr>归纳总结</vt:lpstr>
      <vt:lpstr>课堂练习</vt:lpstr>
      <vt:lpstr>课堂练习</vt:lpstr>
      <vt:lpstr>课堂练习</vt:lpstr>
      <vt:lpstr>归纳小结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admin</cp:lastModifiedBy>
  <cp:revision>211</cp:revision>
  <dcterms:created xsi:type="dcterms:W3CDTF">2011-09-29T10:22:55Z</dcterms:created>
  <dcterms:modified xsi:type="dcterms:W3CDTF">2017-06-15T01:29:50Z</dcterms:modified>
</cp:coreProperties>
</file>