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2" r:id="rId3"/>
    <p:sldId id="263" r:id="rId4"/>
    <p:sldId id="284" r:id="rId5"/>
    <p:sldId id="294" r:id="rId6"/>
    <p:sldId id="295" r:id="rId7"/>
    <p:sldId id="296" r:id="rId8"/>
    <p:sldId id="285" r:id="rId9"/>
    <p:sldId id="256" r:id="rId10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FF"/>
    <a:srgbClr val="FFFFFF"/>
    <a:srgbClr val="F1F1F1"/>
    <a:srgbClr val="219EC2"/>
    <a:srgbClr val="22A1C6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14" autoAdjust="0"/>
  </p:normalViewPr>
  <p:slideViewPr>
    <p:cSldViewPr>
      <p:cViewPr varScale="1">
        <p:scale>
          <a:sx n="145" d="100"/>
          <a:sy n="145" d="100"/>
        </p:scale>
        <p:origin x="-642" y="-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49B6CDF-EECE-420D-933B-E774B4575BEB}" type="datetimeFigureOut">
              <a:rPr lang="zh-CN" altLang="en-US"/>
              <a:pPr>
                <a:defRPr/>
              </a:pPr>
              <a:t>2017/11/22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34B9EDD-5B16-4467-BB6B-9ABC489391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7F04D-23C9-41BF-8E01-3CC0C1ECCD89}" type="slidenum">
              <a:rPr lang="zh-CN" altLang="en-US">
                <a:latin typeface="Arial" charset="0"/>
                <a:ea typeface="宋体" charset="-122"/>
              </a:rPr>
              <a:pPr/>
              <a:t>1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劲酒虽然，但不能贪杯</a:t>
            </a:r>
            <a:r>
              <a:rPr lang="en-US" altLang="zh-CN" smtClean="0"/>
              <a:t>!</a:t>
            </a: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8048F-6D7E-48FC-BE16-07024E102F48}" type="slidenum">
              <a:rPr lang="zh-CN" altLang="en-US">
                <a:latin typeface="Arial" charset="0"/>
                <a:ea typeface="宋体" charset="-122"/>
              </a:rPr>
              <a:pPr/>
              <a:t>8</a:t>
            </a:fld>
            <a:endParaRPr lang="en-US" altLang="zh-CN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4D75-CE2F-4E4D-931F-AC9318E8B2F2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0187-E797-4357-BBC0-BCB9FA38B4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FB3A-D6DE-4E53-BFD3-8586074AD35D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7EB-A020-41FA-B92A-E05A10DE5E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D4EC-6F60-4D04-8689-4FBDB2F7A35C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0BC6-C1BB-4145-8F28-AF2C78FEDC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544F2-D35F-45D8-BDEA-CE3E887ABB16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8349-363C-4BB2-BC2E-17BF24E4A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034D-660F-4FB9-980D-7B70C14E8C93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0192-3586-4FB5-974B-04BB092F5A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0928-BCFF-481E-9755-4B9AA25A359D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1F221-BA59-4D49-83E6-6B295C7820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99FA-9A79-4087-ADA6-FB8DD9449F78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3C94-3116-41A6-BAD6-F4D6F7BCEE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8CAB-A1E0-4373-AB22-59497FF42280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76DF1-8B98-4818-A26B-D443E24823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424D-5614-467F-B18B-4B9B9945D335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70E4-CB9B-41C1-8093-EB5CDDE55D0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6826-7943-4780-8A7F-CD13350D1AD1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D659-7CCD-46A8-A75D-FAE2DF28D6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416A-CB6C-4084-B007-5E6CCFC57E05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B9E3-2F06-44AF-8406-15C88785AF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B264-5A15-4E09-B6D8-0BCE4C6186DE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5372-43BF-4FDB-B44D-668A8EF400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FD7B01-6764-4F95-82BA-CE48F61C6B15}" type="datetime1">
              <a:rPr lang="zh-CN" altLang="en-US"/>
              <a:pPr>
                <a:defRPr/>
              </a:pPr>
              <a:t>2017/11/22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36511B-FC1A-4622-BD5C-77B512A2027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方正综艺简体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cs typeface="方正综艺简体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cs typeface="方正综艺简体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cs typeface="方正综艺简体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cs typeface="方正综艺简体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综艺简体" pitchFamily="65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Word___1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Word___2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Word___3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Word___4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Word___5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Word___6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1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357505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矩形 15"/>
          <p:cNvSpPr>
            <a:spLocks noChangeArrowheads="1"/>
          </p:cNvSpPr>
          <p:nvPr/>
        </p:nvSpPr>
        <p:spPr bwMode="auto">
          <a:xfrm>
            <a:off x="3430588" y="1439863"/>
            <a:ext cx="1417637" cy="1417637"/>
          </a:xfrm>
          <a:prstGeom prst="rect">
            <a:avLst/>
          </a:prstGeom>
          <a:solidFill>
            <a:srgbClr val="CDCDCD"/>
          </a:solidFill>
          <a:ln w="25400">
            <a:solidFill>
              <a:srgbClr val="CDCDCD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3430588" y="0"/>
            <a:ext cx="5697537" cy="5737225"/>
            <a:chOff x="0" y="699"/>
            <a:chExt cx="5696778" cy="5736815"/>
          </a:xfrm>
        </p:grpSpPr>
        <p:sp>
          <p:nvSpPr>
            <p:cNvPr id="15376" name="矩形 7"/>
            <p:cNvSpPr>
              <a:spLocks noChangeArrowheads="1"/>
            </p:cNvSpPr>
            <p:nvPr/>
          </p:nvSpPr>
          <p:spPr bwMode="auto">
            <a:xfrm>
              <a:off x="457035" y="5090447"/>
              <a:ext cx="72008" cy="625252"/>
            </a:xfrm>
            <a:prstGeom prst="rect">
              <a:avLst/>
            </a:prstGeom>
            <a:solidFill>
              <a:srgbClr val="0B51A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7" name="矩形 8"/>
            <p:cNvSpPr>
              <a:spLocks noChangeArrowheads="1"/>
            </p:cNvSpPr>
            <p:nvPr/>
          </p:nvSpPr>
          <p:spPr bwMode="auto">
            <a:xfrm>
              <a:off x="457035" y="4465195"/>
              <a:ext cx="72008" cy="625252"/>
            </a:xfrm>
            <a:prstGeom prst="rect">
              <a:avLst/>
            </a:prstGeom>
            <a:solidFill>
              <a:srgbClr val="0B90D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8" name="矩形 9"/>
            <p:cNvSpPr>
              <a:spLocks noChangeArrowheads="1"/>
            </p:cNvSpPr>
            <p:nvPr/>
          </p:nvSpPr>
          <p:spPr bwMode="auto">
            <a:xfrm>
              <a:off x="457035" y="3839943"/>
              <a:ext cx="72008" cy="625252"/>
            </a:xfrm>
            <a:prstGeom prst="rect">
              <a:avLst/>
            </a:prstGeom>
            <a:solidFill>
              <a:srgbClr val="52B4E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9" name="矩形 10"/>
            <p:cNvSpPr>
              <a:spLocks noChangeArrowheads="1"/>
            </p:cNvSpPr>
            <p:nvPr/>
          </p:nvSpPr>
          <p:spPr bwMode="auto">
            <a:xfrm>
              <a:off x="457035" y="3214691"/>
              <a:ext cx="72008" cy="625252"/>
            </a:xfrm>
            <a:prstGeom prst="rect">
              <a:avLst/>
            </a:prstGeom>
            <a:solidFill>
              <a:srgbClr val="3FB7E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0" name="矩形 14"/>
            <p:cNvSpPr>
              <a:spLocks noChangeArrowheads="1"/>
            </p:cNvSpPr>
            <p:nvPr/>
          </p:nvSpPr>
          <p:spPr bwMode="auto">
            <a:xfrm>
              <a:off x="0" y="699"/>
              <a:ext cx="1417340" cy="1417340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1" name="矩形 16"/>
            <p:cNvSpPr>
              <a:spLocks noChangeArrowheads="1"/>
            </p:cNvSpPr>
            <p:nvPr/>
          </p:nvSpPr>
          <p:spPr bwMode="auto">
            <a:xfrm>
              <a:off x="0" y="2880281"/>
              <a:ext cx="1417340" cy="1417340"/>
            </a:xfrm>
            <a:prstGeom prst="rect">
              <a:avLst/>
            </a:prstGeom>
            <a:solidFill>
              <a:srgbClr val="9A9A9A"/>
            </a:solidFill>
            <a:ln w="25400">
              <a:solidFill>
                <a:srgbClr val="9A9A9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2" name="矩形 17"/>
            <p:cNvSpPr>
              <a:spLocks noChangeArrowheads="1"/>
            </p:cNvSpPr>
            <p:nvPr/>
          </p:nvSpPr>
          <p:spPr bwMode="auto">
            <a:xfrm>
              <a:off x="0" y="4320073"/>
              <a:ext cx="1417340" cy="1417340"/>
            </a:xfrm>
            <a:prstGeom prst="rect">
              <a:avLst/>
            </a:prstGeom>
            <a:solidFill>
              <a:srgbClr val="676767"/>
            </a:solid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3" name="矩形 18"/>
            <p:cNvSpPr>
              <a:spLocks noChangeArrowheads="1"/>
            </p:cNvSpPr>
            <p:nvPr/>
          </p:nvSpPr>
          <p:spPr bwMode="auto">
            <a:xfrm>
              <a:off x="1428357" y="10698"/>
              <a:ext cx="1417340" cy="1434540"/>
            </a:xfrm>
            <a:prstGeom prst="rect">
              <a:avLst/>
            </a:prstGeom>
            <a:solidFill>
              <a:srgbClr val="D6D6D6"/>
            </a:solidFill>
            <a:ln w="25400">
              <a:solidFill>
                <a:srgbClr val="D6D6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4" name="矩形 19"/>
            <p:cNvSpPr>
              <a:spLocks noChangeArrowheads="1"/>
            </p:cNvSpPr>
            <p:nvPr/>
          </p:nvSpPr>
          <p:spPr bwMode="auto">
            <a:xfrm>
              <a:off x="2862098" y="11017"/>
              <a:ext cx="1417340" cy="1417340"/>
            </a:xfrm>
            <a:prstGeom prst="rect">
              <a:avLst/>
            </a:prstGeom>
            <a:solidFill>
              <a:srgbClr val="ACACAC"/>
            </a:solidFill>
            <a:ln w="25400">
              <a:solidFill>
                <a:srgbClr val="ACACA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5" name="矩形 22"/>
            <p:cNvSpPr>
              <a:spLocks noChangeArrowheads="1"/>
            </p:cNvSpPr>
            <p:nvPr/>
          </p:nvSpPr>
          <p:spPr bwMode="auto">
            <a:xfrm>
              <a:off x="1433741" y="1440024"/>
              <a:ext cx="1417340" cy="1417340"/>
            </a:xfrm>
            <a:prstGeom prst="rect">
              <a:avLst/>
            </a:prstGeom>
            <a:solidFill>
              <a:srgbClr val="C4C4C4"/>
            </a:solidFill>
            <a:ln w="25400">
              <a:solidFill>
                <a:srgbClr val="C4C4C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6" name="矩形 23"/>
            <p:cNvSpPr>
              <a:spLocks noChangeArrowheads="1"/>
            </p:cNvSpPr>
            <p:nvPr/>
          </p:nvSpPr>
          <p:spPr bwMode="auto">
            <a:xfrm>
              <a:off x="1433741" y="2880048"/>
              <a:ext cx="1417340" cy="1417340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7" name="矩形 24"/>
            <p:cNvSpPr>
              <a:spLocks noChangeArrowheads="1"/>
            </p:cNvSpPr>
            <p:nvPr/>
          </p:nvSpPr>
          <p:spPr bwMode="auto">
            <a:xfrm>
              <a:off x="1433741" y="4320073"/>
              <a:ext cx="1417340" cy="1417340"/>
            </a:xfrm>
            <a:prstGeom prst="rect">
              <a:avLst/>
            </a:prstGeom>
            <a:solidFill>
              <a:srgbClr val="A0A0A0"/>
            </a:solidFill>
            <a:ln w="25400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8" name="矩形 25"/>
            <p:cNvSpPr>
              <a:spLocks noChangeArrowheads="1"/>
            </p:cNvSpPr>
            <p:nvPr/>
          </p:nvSpPr>
          <p:spPr bwMode="auto">
            <a:xfrm>
              <a:off x="2862098" y="1441447"/>
              <a:ext cx="1417340" cy="1417340"/>
            </a:xfrm>
            <a:prstGeom prst="rect">
              <a:avLst/>
            </a:prstGeom>
            <a:solidFill>
              <a:srgbClr val="9A9A9A"/>
            </a:solidFill>
            <a:ln w="25400">
              <a:solidFill>
                <a:srgbClr val="9A9A9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89" name="矩形 29"/>
            <p:cNvSpPr>
              <a:spLocks noChangeArrowheads="1"/>
            </p:cNvSpPr>
            <p:nvPr/>
          </p:nvSpPr>
          <p:spPr bwMode="auto">
            <a:xfrm>
              <a:off x="4279438" y="1419674"/>
              <a:ext cx="1417340" cy="1462242"/>
            </a:xfrm>
            <a:prstGeom prst="rect">
              <a:avLst/>
            </a:prstGeom>
            <a:solidFill>
              <a:srgbClr val="797979"/>
            </a:solidFill>
            <a:ln w="25400">
              <a:solidFill>
                <a:srgbClr val="79797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90" name="矩形 31"/>
            <p:cNvSpPr>
              <a:spLocks noChangeArrowheads="1"/>
            </p:cNvSpPr>
            <p:nvPr/>
          </p:nvSpPr>
          <p:spPr bwMode="auto">
            <a:xfrm>
              <a:off x="2862098" y="4320174"/>
              <a:ext cx="1417340" cy="1417340"/>
            </a:xfrm>
            <a:prstGeom prst="rect">
              <a:avLst/>
            </a:prstGeom>
            <a:solidFill>
              <a:srgbClr val="767676"/>
            </a:solidFill>
            <a:ln w="25400">
              <a:solidFill>
                <a:srgbClr val="7676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91" name="矩形 32"/>
            <p:cNvSpPr>
              <a:spLocks noChangeArrowheads="1"/>
            </p:cNvSpPr>
            <p:nvPr/>
          </p:nvSpPr>
          <p:spPr bwMode="auto">
            <a:xfrm>
              <a:off x="2862098" y="2877478"/>
              <a:ext cx="1417340" cy="1419953"/>
            </a:xfrm>
            <a:prstGeom prst="rect">
              <a:avLst/>
            </a:prstGeom>
            <a:solidFill>
              <a:srgbClr val="888888"/>
            </a:solidFill>
            <a:ln w="25400">
              <a:solidFill>
                <a:srgbClr val="88888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92" name="矩形 28"/>
            <p:cNvSpPr>
              <a:spLocks noChangeArrowheads="1"/>
            </p:cNvSpPr>
            <p:nvPr/>
          </p:nvSpPr>
          <p:spPr bwMode="auto">
            <a:xfrm>
              <a:off x="4279438" y="2873552"/>
              <a:ext cx="1417340" cy="1454885"/>
            </a:xfrm>
            <a:prstGeom prst="rect">
              <a:avLst/>
            </a:prstGeom>
            <a:solidFill>
              <a:srgbClr val="676767"/>
            </a:solid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93" name="矩形 20"/>
            <p:cNvSpPr>
              <a:spLocks noChangeArrowheads="1"/>
            </p:cNvSpPr>
            <p:nvPr/>
          </p:nvSpPr>
          <p:spPr bwMode="auto">
            <a:xfrm>
              <a:off x="4279438" y="10698"/>
              <a:ext cx="1417340" cy="1417340"/>
            </a:xfrm>
            <a:prstGeom prst="rect">
              <a:avLst/>
            </a:prstGeom>
            <a:solidFill>
              <a:srgbClr val="8B8B8B"/>
            </a:solidFill>
            <a:ln w="25400">
              <a:solidFill>
                <a:srgbClr val="8B8B8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94" name="矩形 30"/>
            <p:cNvSpPr>
              <a:spLocks noChangeArrowheads="1"/>
            </p:cNvSpPr>
            <p:nvPr/>
          </p:nvSpPr>
          <p:spPr bwMode="auto">
            <a:xfrm>
              <a:off x="4279438" y="4320073"/>
              <a:ext cx="1417340" cy="1417340"/>
            </a:xfrm>
            <a:prstGeom prst="rect">
              <a:avLst/>
            </a:prstGeom>
            <a:solidFill>
              <a:srgbClr val="555555"/>
            </a:solidFill>
            <a:ln w="25400">
              <a:solidFill>
                <a:srgbClr val="55555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15364" name="Group 24"/>
          <p:cNvGrpSpPr>
            <a:grpSpLocks/>
          </p:cNvGrpSpPr>
          <p:nvPr/>
        </p:nvGrpSpPr>
        <p:grpSpPr bwMode="auto">
          <a:xfrm>
            <a:off x="3348038" y="0"/>
            <a:ext cx="107950" cy="5741988"/>
            <a:chOff x="0" y="0"/>
            <a:chExt cx="108000" cy="5741682"/>
          </a:xfrm>
        </p:grpSpPr>
        <p:sp>
          <p:nvSpPr>
            <p:cNvPr id="15367" name="矩形 35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68" name="矩形 36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69" name="矩形 38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0" name="矩形 39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1" name="矩形 40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2" name="矩形 41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3" name="矩形 42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4" name="矩形 43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5375" name="矩形 44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sp>
        <p:nvSpPr>
          <p:cNvPr id="3106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2209800"/>
            <a:ext cx="7235825" cy="1439863"/>
          </a:xfrm>
          <a:gradFill rotWithShape="1">
            <a:gsLst>
              <a:gs pos="0">
                <a:srgbClr val="2091B6"/>
              </a:gs>
              <a:gs pos="50000">
                <a:srgbClr val="24B6DA"/>
              </a:gs>
              <a:gs pos="100000">
                <a:srgbClr val="2091B6"/>
              </a:gs>
            </a:gsLst>
            <a:lin ang="0" scaled="1"/>
          </a:gradFill>
          <a:extLst>
            <a:ext uri="{91240B29-F687-4F45-9708-019B960494DF}"/>
          </a:extLst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  <a:t>         “极化恒等式”的应用</a:t>
            </a:r>
            <a:r>
              <a:rPr lang="zh-CN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  <a:t/>
            </a:r>
            <a:br>
              <a:rPr lang="zh-CN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</a:br>
            <a:r>
              <a:rPr lang="en-US" altLang="zh-CN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  <a:t>				   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  <a:t>泉州市第七中学       </a:t>
            </a:r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</a:rPr>
              <a:t>赖呈杰</a:t>
            </a:r>
            <a:endPara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+mj-cs"/>
            </a:endParaRPr>
          </a:p>
        </p:txBody>
      </p:sp>
      <p:sp>
        <p:nvSpPr>
          <p:cNvPr id="15366" name="TextBox 3"/>
          <p:cNvSpPr>
            <a:spLocks noChangeArrowheads="1"/>
          </p:cNvSpPr>
          <p:nvPr/>
        </p:nvSpPr>
        <p:spPr bwMode="auto">
          <a:xfrm rot="-1271904">
            <a:off x="2241550" y="1971675"/>
            <a:ext cx="2735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1309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11310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11317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18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19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0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1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2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3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4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1325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11311" name="组合 7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11312" name="组合 51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课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前导学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11313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一</a:t>
              </a:r>
            </a:p>
          </p:txBody>
        </p:sp>
      </p:grpSp>
      <p:graphicFrame>
        <p:nvGraphicFramePr>
          <p:cNvPr id="11306" name="Object 42"/>
          <p:cNvGraphicFramePr>
            <a:graphicFrameLocks noChangeAspect="1"/>
          </p:cNvGraphicFramePr>
          <p:nvPr/>
        </p:nvGraphicFramePr>
        <p:xfrm>
          <a:off x="895350" y="1598613"/>
          <a:ext cx="7783513" cy="2987675"/>
        </p:xfrm>
        <a:graphic>
          <a:graphicData uri="http://schemas.openxmlformats.org/presentationml/2006/ole">
            <p:oleObj spid="_x0000_s11306" name="文档" r:id="rId4" imgW="4729972" imgH="1780267" progId="">
              <p:embed/>
            </p:oleObj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1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2332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12333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12352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3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4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5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6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7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8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59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2360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12334" name="组合 21"/>
          <p:cNvGrpSpPr>
            <a:grpSpLocks/>
          </p:cNvGrpSpPr>
          <p:nvPr/>
        </p:nvGrpSpPr>
        <p:grpSpPr bwMode="auto">
          <a:xfrm>
            <a:off x="468313" y="12700"/>
            <a:ext cx="3802062" cy="1116013"/>
            <a:chOff x="539552" y="-132074"/>
            <a:chExt cx="3802316" cy="1117366"/>
          </a:xfrm>
        </p:grpSpPr>
        <p:grpSp>
          <p:nvGrpSpPr>
            <p:cNvPr id="12347" name="组合 22"/>
            <p:cNvGrpSpPr>
              <a:grpSpLocks/>
            </p:cNvGrpSpPr>
            <p:nvPr/>
          </p:nvGrpSpPr>
          <p:grpSpPr bwMode="auto">
            <a:xfrm>
              <a:off x="539552" y="-132074"/>
              <a:ext cx="3802316" cy="1117366"/>
              <a:chOff x="2267744" y="195486"/>
              <a:chExt cx="3802316" cy="11173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267744" y="195486"/>
                <a:ext cx="1117675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729737" y="475225"/>
                <a:ext cx="3340323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预备知识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347124" y="274957"/>
                <a:ext cx="958914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12348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二</a:t>
              </a:r>
            </a:p>
          </p:txBody>
        </p:sp>
      </p:grpSp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1154113" y="1512888"/>
          <a:ext cx="6132512" cy="3098800"/>
        </p:xfrm>
        <a:graphic>
          <a:graphicData uri="http://schemas.openxmlformats.org/presentationml/2006/ole">
            <p:oleObj spid="_x0000_s12329" name="文档" r:id="rId4" imgW="3866233" imgH="1969328" progId="">
              <p:embed/>
            </p:oleObj>
          </a:graphicData>
        </a:graphic>
      </p:graphicFrame>
      <p:grpSp>
        <p:nvGrpSpPr>
          <p:cNvPr id="12335" name="组合 27"/>
          <p:cNvGrpSpPr>
            <a:grpSpLocks/>
          </p:cNvGrpSpPr>
          <p:nvPr/>
        </p:nvGrpSpPr>
        <p:grpSpPr bwMode="auto">
          <a:xfrm>
            <a:off x="6056313" y="2438400"/>
            <a:ext cx="2371725" cy="1247775"/>
            <a:chOff x="0" y="0"/>
            <a:chExt cx="2371725" cy="1249679"/>
          </a:xfrm>
        </p:grpSpPr>
        <p:sp>
          <p:nvSpPr>
            <p:cNvPr id="29" name="文本框 2"/>
            <p:cNvSpPr txBox="1">
              <a:spLocks noChangeArrowheads="1"/>
            </p:cNvSpPr>
            <p:nvPr/>
          </p:nvSpPr>
          <p:spPr bwMode="auto">
            <a:xfrm>
              <a:off x="342900" y="0"/>
              <a:ext cx="381000" cy="29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"/>
            <p:cNvSpPr txBox="1">
              <a:spLocks noChangeArrowheads="1"/>
            </p:cNvSpPr>
            <p:nvPr/>
          </p:nvSpPr>
          <p:spPr bwMode="auto">
            <a:xfrm>
              <a:off x="1990725" y="19079"/>
              <a:ext cx="381000" cy="29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38" name="组合 30"/>
            <p:cNvGrpSpPr>
              <a:grpSpLocks/>
            </p:cNvGrpSpPr>
            <p:nvPr/>
          </p:nvGrpSpPr>
          <p:grpSpPr bwMode="auto">
            <a:xfrm>
              <a:off x="200025" y="152400"/>
              <a:ext cx="1857375" cy="742950"/>
              <a:chOff x="0" y="0"/>
              <a:chExt cx="1857375" cy="742950"/>
            </a:xfrm>
          </p:grpSpPr>
          <p:sp>
            <p:nvSpPr>
              <p:cNvPr id="37" name="矩形 78"/>
              <p:cNvSpPr/>
              <p:nvPr/>
            </p:nvSpPr>
            <p:spPr>
              <a:xfrm>
                <a:off x="0" y="232"/>
                <a:ext cx="1857375" cy="742494"/>
              </a:xfrm>
              <a:custGeom>
                <a:avLst/>
                <a:gdLst>
                  <a:gd name="connsiteX0" fmla="*/ 0 w 1533525"/>
                  <a:gd name="connsiteY0" fmla="*/ 0 h 742950"/>
                  <a:gd name="connsiteX1" fmla="*/ 1533525 w 1533525"/>
                  <a:gd name="connsiteY1" fmla="*/ 0 h 742950"/>
                  <a:gd name="connsiteX2" fmla="*/ 1533525 w 1533525"/>
                  <a:gd name="connsiteY2" fmla="*/ 742950 h 742950"/>
                  <a:gd name="connsiteX3" fmla="*/ 0 w 1533525"/>
                  <a:gd name="connsiteY3" fmla="*/ 742950 h 742950"/>
                  <a:gd name="connsiteX4" fmla="*/ 0 w 1533525"/>
                  <a:gd name="connsiteY4" fmla="*/ 0 h 742950"/>
                  <a:gd name="connsiteX0" fmla="*/ 371475 w 1533525"/>
                  <a:gd name="connsiteY0" fmla="*/ 0 h 742950"/>
                  <a:gd name="connsiteX1" fmla="*/ 1533525 w 1533525"/>
                  <a:gd name="connsiteY1" fmla="*/ 0 h 742950"/>
                  <a:gd name="connsiteX2" fmla="*/ 1533525 w 1533525"/>
                  <a:gd name="connsiteY2" fmla="*/ 742950 h 742950"/>
                  <a:gd name="connsiteX3" fmla="*/ 0 w 1533525"/>
                  <a:gd name="connsiteY3" fmla="*/ 742950 h 742950"/>
                  <a:gd name="connsiteX4" fmla="*/ 371475 w 1533525"/>
                  <a:gd name="connsiteY4" fmla="*/ 0 h 742950"/>
                  <a:gd name="connsiteX0" fmla="*/ 371475 w 1857375"/>
                  <a:gd name="connsiteY0" fmla="*/ 0 h 742950"/>
                  <a:gd name="connsiteX1" fmla="*/ 1857375 w 1857375"/>
                  <a:gd name="connsiteY1" fmla="*/ 0 h 742950"/>
                  <a:gd name="connsiteX2" fmla="*/ 1533525 w 1857375"/>
                  <a:gd name="connsiteY2" fmla="*/ 742950 h 742950"/>
                  <a:gd name="connsiteX3" fmla="*/ 0 w 1857375"/>
                  <a:gd name="connsiteY3" fmla="*/ 742950 h 742950"/>
                  <a:gd name="connsiteX4" fmla="*/ 371475 w 1857375"/>
                  <a:gd name="connsiteY4" fmla="*/ 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375" h="742950">
                    <a:moveTo>
                      <a:pt x="371475" y="0"/>
                    </a:moveTo>
                    <a:lnTo>
                      <a:pt x="1857375" y="0"/>
                    </a:lnTo>
                    <a:lnTo>
                      <a:pt x="1533525" y="742950"/>
                    </a:lnTo>
                    <a:lnTo>
                      <a:pt x="0" y="742950"/>
                    </a:lnTo>
                    <a:lnTo>
                      <a:pt x="371475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defRPr/>
                </a:pPr>
                <a:endParaRPr lang="zh-CN" altLang="en-US"/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90525" y="232"/>
                <a:ext cx="1152525" cy="7424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0" y="232"/>
                <a:ext cx="1857375" cy="7424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0" y="732955"/>
              <a:ext cx="381000" cy="29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2"/>
            <p:cNvSpPr txBox="1">
              <a:spLocks noChangeArrowheads="1"/>
            </p:cNvSpPr>
            <p:nvPr/>
          </p:nvSpPr>
          <p:spPr bwMode="auto">
            <a:xfrm>
              <a:off x="142875" y="267107"/>
              <a:ext cx="320675" cy="49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"/>
            <p:cNvSpPr txBox="1">
              <a:spLocks noChangeArrowheads="1"/>
            </p:cNvSpPr>
            <p:nvPr/>
          </p:nvSpPr>
          <p:spPr bwMode="auto">
            <a:xfrm>
              <a:off x="1676400" y="742494"/>
              <a:ext cx="381000" cy="29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2"/>
            <p:cNvSpPr txBox="1">
              <a:spLocks noChangeArrowheads="1"/>
            </p:cNvSpPr>
            <p:nvPr/>
          </p:nvSpPr>
          <p:spPr bwMode="auto">
            <a:xfrm>
              <a:off x="962025" y="486516"/>
              <a:ext cx="381000" cy="29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endParaRPr lang="zh-CN" sz="105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2"/>
            <p:cNvSpPr txBox="1">
              <a:spLocks noChangeArrowheads="1"/>
            </p:cNvSpPr>
            <p:nvPr/>
          </p:nvSpPr>
          <p:spPr bwMode="auto">
            <a:xfrm>
              <a:off x="838200" y="752034"/>
              <a:ext cx="320675" cy="49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5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6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3387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13388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13412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3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4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5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6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7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8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19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3420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13389" name="组合 21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13407" name="组合 22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解题应用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13408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三</a:t>
              </a:r>
            </a:p>
          </p:txBody>
        </p:sp>
      </p:grpSp>
      <p:graphicFrame>
        <p:nvGraphicFramePr>
          <p:cNvPr id="35" name="Object 72"/>
          <p:cNvGraphicFramePr>
            <a:graphicFrameLocks noChangeAspect="1"/>
          </p:cNvGraphicFramePr>
          <p:nvPr/>
        </p:nvGraphicFramePr>
        <p:xfrm>
          <a:off x="901700" y="1384300"/>
          <a:ext cx="7213600" cy="4127500"/>
        </p:xfrm>
        <a:graphic>
          <a:graphicData uri="http://schemas.openxmlformats.org/presentationml/2006/ole">
            <p:oleObj spid="_x0000_s13384" name="文档" r:id="rId4" imgW="5248191" imgH="3009713" progId="">
              <p:embed/>
            </p:oleObj>
          </a:graphicData>
        </a:graphic>
      </p:graphicFrame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6996113" y="1938338"/>
            <a:ext cx="1878012" cy="2108200"/>
            <a:chOff x="113" y="0"/>
            <a:chExt cx="18791" cy="21067"/>
          </a:xfrm>
        </p:grpSpPr>
        <p:grpSp>
          <p:nvGrpSpPr>
            <p:cNvPr id="13391" name="组合 28"/>
            <p:cNvGrpSpPr>
              <a:grpSpLocks/>
            </p:cNvGrpSpPr>
            <p:nvPr/>
          </p:nvGrpSpPr>
          <p:grpSpPr bwMode="auto">
            <a:xfrm>
              <a:off x="2190" y="952"/>
              <a:ext cx="12859" cy="17716"/>
              <a:chOff x="0" y="0"/>
              <a:chExt cx="18478" cy="17716"/>
            </a:xfrm>
          </p:grpSpPr>
          <p:cxnSp>
            <p:nvCxnSpPr>
              <p:cNvPr id="13398" name="直接连接符 37"/>
              <p:cNvCxnSpPr>
                <a:cxnSpLocks noChangeShapeType="1"/>
              </p:cNvCxnSpPr>
              <p:nvPr/>
            </p:nvCxnSpPr>
            <p:spPr bwMode="auto">
              <a:xfrm>
                <a:off x="0" y="17716"/>
                <a:ext cx="1847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grpSp>
            <p:nvGrpSpPr>
              <p:cNvPr id="13399" name="组合 38"/>
              <p:cNvGrpSpPr>
                <a:grpSpLocks/>
              </p:cNvGrpSpPr>
              <p:nvPr/>
            </p:nvGrpSpPr>
            <p:grpSpPr bwMode="auto">
              <a:xfrm>
                <a:off x="0" y="0"/>
                <a:ext cx="18478" cy="17716"/>
                <a:chOff x="0" y="0"/>
                <a:chExt cx="18478" cy="17716"/>
              </a:xfrm>
            </p:grpSpPr>
            <p:cxnSp>
              <p:nvCxnSpPr>
                <p:cNvPr id="13400" name="直接箭头连接符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0"/>
                  <a:ext cx="11715" cy="1771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 type="arrow" w="med" len="med"/>
                  <a:tailEnd/>
                </a:ln>
              </p:spPr>
            </p:cxnSp>
            <p:cxnSp>
              <p:nvCxnSpPr>
                <p:cNvPr id="13401" name="直接连接符 40"/>
                <p:cNvCxnSpPr>
                  <a:cxnSpLocks noChangeShapeType="1"/>
                </p:cNvCxnSpPr>
                <p:nvPr/>
              </p:nvCxnSpPr>
              <p:spPr bwMode="auto">
                <a:xfrm>
                  <a:off x="11715" y="0"/>
                  <a:ext cx="6763" cy="177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 type="arrow" w="med" len="med"/>
                  <a:tailEnd/>
                </a:ln>
              </p:spPr>
            </p:cxnSp>
            <p:cxnSp>
              <p:nvCxnSpPr>
                <p:cNvPr id="13402" name="直接连接符 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9715" y="0"/>
                  <a:ext cx="2000" cy="177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3403" name="直接箭头连接符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6381"/>
                  <a:ext cx="11144" cy="113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 type="arrow" w="med" len="med"/>
                </a:ln>
              </p:spPr>
            </p:cxnSp>
            <p:cxnSp>
              <p:nvCxnSpPr>
                <p:cNvPr id="13404" name="直接箭头连接符 4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144" y="6381"/>
                  <a:ext cx="7334" cy="1133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 type="arrow" w="med" len="med"/>
                </a:ln>
              </p:spPr>
            </p:cxnSp>
            <p:cxnSp>
              <p:nvCxnSpPr>
                <p:cNvPr id="13405" name="直接连接符 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572" y="11811"/>
                  <a:ext cx="7906" cy="590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 type="arrow" w="med" len="med"/>
                </a:ln>
              </p:spPr>
            </p:cxnSp>
            <p:cxnSp>
              <p:nvCxnSpPr>
                <p:cNvPr id="13406" name="直接连接符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11811"/>
                  <a:ext cx="10572" cy="59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sp>
          <p:nvSpPr>
            <p:cNvPr id="30" name="文本框 2"/>
            <p:cNvSpPr txBox="1">
              <a:spLocks noChangeArrowheads="1"/>
            </p:cNvSpPr>
            <p:nvPr/>
          </p:nvSpPr>
          <p:spPr bwMode="auto">
            <a:xfrm>
              <a:off x="7531" y="0"/>
              <a:ext cx="4654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113" y="18164"/>
              <a:ext cx="4670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2"/>
            <p:cNvSpPr txBox="1">
              <a:spLocks noChangeArrowheads="1"/>
            </p:cNvSpPr>
            <p:nvPr/>
          </p:nvSpPr>
          <p:spPr bwMode="auto">
            <a:xfrm>
              <a:off x="14234" y="18180"/>
              <a:ext cx="4670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"/>
            <p:cNvSpPr txBox="1">
              <a:spLocks noChangeArrowheads="1"/>
            </p:cNvSpPr>
            <p:nvPr/>
          </p:nvSpPr>
          <p:spPr bwMode="auto">
            <a:xfrm>
              <a:off x="7309" y="18148"/>
              <a:ext cx="4670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sz="1050" kern="1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2"/>
            <p:cNvSpPr txBox="1">
              <a:spLocks noChangeArrowheads="1"/>
            </p:cNvSpPr>
            <p:nvPr/>
          </p:nvSpPr>
          <p:spPr bwMode="auto">
            <a:xfrm>
              <a:off x="6737" y="11596"/>
              <a:ext cx="4670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endParaRPr lang="zh-CN" sz="105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2"/>
            <p:cNvSpPr txBox="1">
              <a:spLocks noChangeArrowheads="1"/>
            </p:cNvSpPr>
            <p:nvPr/>
          </p:nvSpPr>
          <p:spPr bwMode="auto">
            <a:xfrm>
              <a:off x="7817" y="5473"/>
              <a:ext cx="4654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upright="1"/>
            <a:lstStyle/>
            <a:p>
              <a:pPr algn="just" eaLnBrk="0" hangingPunct="0">
                <a:spcAft>
                  <a:spcPts val="0"/>
                </a:spcAft>
                <a:defRPr/>
              </a:pPr>
              <a:r>
                <a:rPr lang="en-US" sz="12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zh-CN" sz="105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537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22538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22545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46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47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48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49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50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51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52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553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22539" name="组合 21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22540" name="组合 22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解题应用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22541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三</a:t>
              </a:r>
            </a:p>
          </p:txBody>
        </p:sp>
      </p:grp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1187450" y="1539875"/>
          <a:ext cx="7321550" cy="2994025"/>
        </p:xfrm>
        <a:graphic>
          <a:graphicData uri="http://schemas.openxmlformats.org/presentationml/2006/ole">
            <p:oleObj spid="_x0000_s22534" name="文档" r:id="rId4" imgW="5303855" imgH="2180031" progId="">
              <p:embed/>
            </p:oleObj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3559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23560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23567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68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69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0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1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2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3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4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575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23561" name="组合 21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23562" name="组合 22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解题应用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23563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三</a:t>
              </a:r>
            </a:p>
          </p:txBody>
        </p:sp>
      </p:grp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1079500" y="1300163"/>
          <a:ext cx="7572375" cy="4111625"/>
        </p:xfrm>
        <a:graphic>
          <a:graphicData uri="http://schemas.openxmlformats.org/presentationml/2006/ole">
            <p:oleObj spid="_x0000_s23556" name="文档" r:id="rId4" imgW="5832122" imgH="3008270" progId="">
              <p:embed/>
            </p:oleObj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矩形 7"/>
          <p:cNvSpPr>
            <a:spLocks noChangeArrowheads="1"/>
          </p:cNvSpPr>
          <p:nvPr/>
        </p:nvSpPr>
        <p:spPr bwMode="auto">
          <a:xfrm>
            <a:off x="466725" y="852488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24584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24591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2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3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4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5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6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7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8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599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24585" name="组合 21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24586" name="组合 22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</a:t>
                </a:r>
                <a:r>
                  <a:rPr lang="zh-CN" altLang="en-US" sz="2800" b="1" dirty="0">
                    <a:solidFill>
                      <a:srgbClr val="002060"/>
                    </a:solidFill>
                  </a:rPr>
                  <a:t>解题应用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</p:grpSp>
        <p:sp>
          <p:nvSpPr>
            <p:cNvPr id="24587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三</a:t>
              </a:r>
            </a:p>
          </p:txBody>
        </p:sp>
      </p:grp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1116013" y="1341438"/>
          <a:ext cx="7399337" cy="3870325"/>
        </p:xfrm>
        <a:graphic>
          <a:graphicData uri="http://schemas.openxmlformats.org/presentationml/2006/ole">
            <p:oleObj spid="_x0000_s24580" name="文档" r:id="rId4" imgW="5466178" imgH="2727022" progId="">
              <p:embed/>
            </p:oleObj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761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矩形 7"/>
          <p:cNvSpPr>
            <a:spLocks noChangeArrowheads="1"/>
          </p:cNvSpPr>
          <p:nvPr/>
        </p:nvSpPr>
        <p:spPr bwMode="auto">
          <a:xfrm>
            <a:off x="466725" y="811213"/>
            <a:ext cx="8677275" cy="4903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466725" y="0"/>
            <a:ext cx="8677275" cy="7683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 rot="5400000">
            <a:off x="4742657" y="-3559969"/>
            <a:ext cx="125412" cy="8677275"/>
            <a:chOff x="0" y="0"/>
            <a:chExt cx="108000" cy="5741682"/>
          </a:xfrm>
        </p:grpSpPr>
        <p:sp>
          <p:nvSpPr>
            <p:cNvPr id="28684" name="矩形 10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85" name="矩形 11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86" name="矩形 12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87" name="矩形 13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88" name="矩形 14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89" name="矩形 15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90" name="矩形 16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91" name="矩形 17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692" name="矩形 18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28677" name="组合 54"/>
          <p:cNvGrpSpPr>
            <a:grpSpLocks/>
          </p:cNvGrpSpPr>
          <p:nvPr/>
        </p:nvGrpSpPr>
        <p:grpSpPr bwMode="auto">
          <a:xfrm>
            <a:off x="468313" y="12700"/>
            <a:ext cx="3203575" cy="1116013"/>
            <a:chOff x="539552" y="-132074"/>
            <a:chExt cx="3204356" cy="1117366"/>
          </a:xfrm>
        </p:grpSpPr>
        <p:grpSp>
          <p:nvGrpSpPr>
            <p:cNvPr id="28679" name="组合 55"/>
            <p:cNvGrpSpPr>
              <a:grpSpLocks/>
            </p:cNvGrpSpPr>
            <p:nvPr/>
          </p:nvGrpSpPr>
          <p:grpSpPr bwMode="auto">
            <a:xfrm>
              <a:off x="539552" y="-132074"/>
              <a:ext cx="3204356" cy="1117366"/>
              <a:chOff x="2267744" y="195486"/>
              <a:chExt cx="3204356" cy="111736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267744" y="195486"/>
                <a:ext cx="1117872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729819" y="475225"/>
                <a:ext cx="2742281" cy="5578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002060"/>
                    </a:solidFill>
                  </a:rPr>
                  <a:t>     小结反思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2347138" y="274957"/>
                <a:ext cx="957495" cy="9584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8680" name="TextBox 106"/>
            <p:cNvSpPr txBox="1">
              <a:spLocks noChangeArrowheads="1"/>
            </p:cNvSpPr>
            <p:nvPr/>
          </p:nvSpPr>
          <p:spPr bwMode="auto">
            <a:xfrm>
              <a:off x="790409" y="139195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002060"/>
                  </a:solidFill>
                  <a:latin typeface="Arial Unicode MS"/>
                  <a:ea typeface="Arial Unicode MS"/>
                  <a:cs typeface="Arial Unicode MS"/>
                </a:rPr>
                <a:t>四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65238" y="1482725"/>
            <a:ext cx="7080250" cy="3176588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一、利用极化恒等式解决数量积问题，有以下优势</a:t>
            </a:r>
            <a:endParaRPr lang="en-US" altLang="zh-CN" sz="2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1</a:t>
            </a:r>
            <a:r>
              <a:rPr lang="zh-CN" altLang="en-US" sz="2200">
                <a:solidFill>
                  <a:srgbClr val="000000"/>
                </a:solidFill>
              </a:rPr>
              <a:t>、把代数问题转化为几何问题；</a:t>
            </a:r>
            <a:endParaRPr lang="en-US" altLang="zh-CN" sz="2200">
              <a:solidFill>
                <a:srgbClr val="000000"/>
              </a:solidFill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2</a:t>
            </a:r>
            <a:r>
              <a:rPr lang="zh-CN" altLang="en-US" sz="2200">
                <a:solidFill>
                  <a:srgbClr val="000000"/>
                </a:solidFill>
              </a:rPr>
              <a:t>、把</a:t>
            </a:r>
            <a:r>
              <a:rPr lang="zh-CN" altLang="en-US" sz="2200">
                <a:solidFill>
                  <a:schemeClr val="tx1"/>
                </a:solidFill>
              </a:rPr>
              <a:t>角度</a:t>
            </a:r>
            <a:r>
              <a:rPr lang="zh-CN" altLang="en-US" sz="2200">
                <a:solidFill>
                  <a:srgbClr val="000000"/>
                </a:solidFill>
              </a:rPr>
              <a:t>、长度问题转化为长度问题；</a:t>
            </a:r>
            <a:endParaRPr lang="en-US" altLang="zh-CN" sz="2200">
              <a:solidFill>
                <a:srgbClr val="000000"/>
              </a:solidFill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3</a:t>
            </a:r>
            <a:r>
              <a:rPr lang="zh-CN" altLang="en-US" sz="2200">
                <a:solidFill>
                  <a:srgbClr val="000000"/>
                </a:solidFill>
              </a:rPr>
              <a:t>、把多变量问题转化为单变量问题</a:t>
            </a:r>
            <a:r>
              <a:rPr lang="en-US" altLang="zh-CN" sz="2200">
                <a:solidFill>
                  <a:srgbClr val="000000"/>
                </a:solidFill>
              </a:rPr>
              <a:t>.</a:t>
            </a:r>
          </a:p>
          <a:p>
            <a:pPr eaLnBrk="0" hangingPunct="0"/>
            <a:endParaRPr lang="en-US" altLang="zh-CN" sz="2200">
              <a:solidFill>
                <a:srgbClr val="000000"/>
              </a:solidFill>
            </a:endParaRPr>
          </a:p>
          <a:p>
            <a:pPr eaLnBrk="0" hangingPunct="0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二、利用极化恒等式解决数量积问题，几个注意点</a:t>
            </a:r>
            <a:endParaRPr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1</a:t>
            </a:r>
            <a:r>
              <a:rPr lang="zh-CN" altLang="en-US" sz="2200">
                <a:solidFill>
                  <a:srgbClr val="000000"/>
                </a:solidFill>
              </a:rPr>
              <a:t>、两向量必须是共起点才能使用公式；</a:t>
            </a:r>
            <a:endParaRPr lang="en-US" altLang="zh-CN" sz="2200">
              <a:solidFill>
                <a:srgbClr val="000000"/>
              </a:solidFill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1</a:t>
            </a:r>
            <a:r>
              <a:rPr lang="zh-CN" altLang="en-US" sz="2200">
                <a:solidFill>
                  <a:srgbClr val="000000"/>
                </a:solidFill>
              </a:rPr>
              <a:t>、利用“形”的直观找到解题入口；</a:t>
            </a:r>
            <a:endParaRPr lang="en-US" altLang="zh-CN" sz="2200">
              <a:solidFill>
                <a:srgbClr val="000000"/>
              </a:solidFill>
            </a:endParaRPr>
          </a:p>
          <a:p>
            <a:pPr eaLnBrk="0" hangingPunct="0"/>
            <a:r>
              <a:rPr lang="en-US" altLang="zh-CN" sz="2200">
                <a:solidFill>
                  <a:srgbClr val="000000"/>
                </a:solidFill>
              </a:rPr>
              <a:t>2</a:t>
            </a:r>
            <a:r>
              <a:rPr lang="zh-CN" altLang="en-US" sz="2200">
                <a:solidFill>
                  <a:srgbClr val="000000"/>
                </a:solidFill>
              </a:rPr>
              <a:t>、并不是所有数量积问题都适用</a:t>
            </a:r>
            <a:r>
              <a:rPr lang="en-US" altLang="zh-CN" sz="2200">
                <a:solidFill>
                  <a:srgbClr val="000000"/>
                </a:solidFill>
              </a:rPr>
              <a:t>.</a:t>
            </a:r>
            <a:endParaRPr lang="zh-CN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50825" y="1412875"/>
            <a:ext cx="649288" cy="144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2"/>
              </a:rPr>
              <a:t>www.1ppt.com/moban/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行业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3"/>
              </a:rPr>
              <a:t>www.1ppt.com/hangye/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节日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4"/>
              </a:rPr>
              <a:t>www.1ppt.com/jieri/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5"/>
              </a:rPr>
              <a:t>www.1ppt.com/sucai/</a:t>
            </a:r>
            <a:endParaRPr lang="en-US" altLang="zh-CN" sz="100" kern="0" dirty="0">
              <a:solidFill>
                <a:srgbClr val="EEECE1">
                  <a:lumMod val="25000"/>
                </a:srgbClr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6"/>
              </a:rPr>
              <a:t>www.1ppt.com/beijing/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7"/>
              </a:rPr>
              <a:t>www.1ppt.com/tubiao/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优秀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8"/>
              </a:rPr>
              <a:t>www.1ppt.com/xiazai/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9"/>
              </a:rPr>
              <a:t>www.1ppt.com/powerpoint/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Word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0"/>
              </a:rPr>
              <a:t>www.1ppt.com/word/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 Excel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1"/>
              </a:rPr>
              <a:t>www.1ppt.com/excel/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2"/>
              </a:rPr>
              <a:t>www.1ppt.com/ziliao/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3"/>
              </a:rPr>
              <a:t>www.1ppt.com/kejian/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4"/>
              </a:rPr>
              <a:t>www.1ppt.com/fanwen/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5"/>
              </a:rPr>
              <a:t>www.1ppt.com/shiti/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6"/>
              </a:rPr>
              <a:t>www.1ppt.com/jiaoan/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  <a:endParaRPr lang="zh-CN" altLang="en-US" sz="100" kern="0" dirty="0">
              <a:solidFill>
                <a:srgbClr val="EEECE1">
                  <a:lumMod val="25000"/>
                </a:srgbClr>
              </a:solidFill>
              <a:latin typeface="Calibri"/>
              <a:ea typeface="宋体"/>
            </a:endParaRPr>
          </a:p>
        </p:txBody>
      </p:sp>
      <p:pic>
        <p:nvPicPr>
          <p:cNvPr id="30722" name="图片 4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175" y="0"/>
            <a:ext cx="357505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矩形 15"/>
          <p:cNvSpPr>
            <a:spLocks noChangeArrowheads="1"/>
          </p:cNvSpPr>
          <p:nvPr/>
        </p:nvSpPr>
        <p:spPr bwMode="auto">
          <a:xfrm>
            <a:off x="3430588" y="1439863"/>
            <a:ext cx="1417637" cy="1417637"/>
          </a:xfrm>
          <a:prstGeom prst="rect">
            <a:avLst/>
          </a:prstGeom>
          <a:solidFill>
            <a:srgbClr val="CDCDCD"/>
          </a:solidFill>
          <a:ln w="25400">
            <a:solidFill>
              <a:srgbClr val="CDCDCD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430588" y="0"/>
            <a:ext cx="5697537" cy="5741988"/>
            <a:chOff x="0" y="699"/>
            <a:chExt cx="5696778" cy="5740983"/>
          </a:xfrm>
        </p:grpSpPr>
        <p:sp>
          <p:nvSpPr>
            <p:cNvPr id="30737" name="矩形 7"/>
            <p:cNvSpPr>
              <a:spLocks noChangeArrowheads="1"/>
            </p:cNvSpPr>
            <p:nvPr/>
          </p:nvSpPr>
          <p:spPr bwMode="auto">
            <a:xfrm>
              <a:off x="457035" y="5090447"/>
              <a:ext cx="72008" cy="625252"/>
            </a:xfrm>
            <a:prstGeom prst="rect">
              <a:avLst/>
            </a:prstGeom>
            <a:solidFill>
              <a:srgbClr val="0B51A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8" name="矩形 8"/>
            <p:cNvSpPr>
              <a:spLocks noChangeArrowheads="1"/>
            </p:cNvSpPr>
            <p:nvPr/>
          </p:nvSpPr>
          <p:spPr bwMode="auto">
            <a:xfrm>
              <a:off x="457035" y="4465195"/>
              <a:ext cx="72008" cy="625252"/>
            </a:xfrm>
            <a:prstGeom prst="rect">
              <a:avLst/>
            </a:prstGeom>
            <a:solidFill>
              <a:srgbClr val="0B90D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9" name="矩形 9"/>
            <p:cNvSpPr>
              <a:spLocks noChangeArrowheads="1"/>
            </p:cNvSpPr>
            <p:nvPr/>
          </p:nvSpPr>
          <p:spPr bwMode="auto">
            <a:xfrm>
              <a:off x="457035" y="3839943"/>
              <a:ext cx="72008" cy="625252"/>
            </a:xfrm>
            <a:prstGeom prst="rect">
              <a:avLst/>
            </a:prstGeom>
            <a:solidFill>
              <a:srgbClr val="52B4E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0" name="矩形 10"/>
            <p:cNvSpPr>
              <a:spLocks noChangeArrowheads="1"/>
            </p:cNvSpPr>
            <p:nvPr/>
          </p:nvSpPr>
          <p:spPr bwMode="auto">
            <a:xfrm>
              <a:off x="457035" y="3214691"/>
              <a:ext cx="72008" cy="625252"/>
            </a:xfrm>
            <a:prstGeom prst="rect">
              <a:avLst/>
            </a:prstGeom>
            <a:solidFill>
              <a:srgbClr val="3FB7E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1" name="矩形 14"/>
            <p:cNvSpPr>
              <a:spLocks noChangeArrowheads="1"/>
            </p:cNvSpPr>
            <p:nvPr/>
          </p:nvSpPr>
          <p:spPr bwMode="auto">
            <a:xfrm>
              <a:off x="0" y="699"/>
              <a:ext cx="1417340" cy="1417340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2" name="矩形 16"/>
            <p:cNvSpPr>
              <a:spLocks noChangeArrowheads="1"/>
            </p:cNvSpPr>
            <p:nvPr/>
          </p:nvSpPr>
          <p:spPr bwMode="auto">
            <a:xfrm>
              <a:off x="0" y="2880281"/>
              <a:ext cx="1417340" cy="1417340"/>
            </a:xfrm>
            <a:prstGeom prst="rect">
              <a:avLst/>
            </a:prstGeom>
            <a:solidFill>
              <a:srgbClr val="9A9A9A"/>
            </a:solidFill>
            <a:ln w="25400">
              <a:solidFill>
                <a:srgbClr val="9A9A9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3" name="矩形 17"/>
            <p:cNvSpPr>
              <a:spLocks noChangeArrowheads="1"/>
            </p:cNvSpPr>
            <p:nvPr/>
          </p:nvSpPr>
          <p:spPr bwMode="auto">
            <a:xfrm>
              <a:off x="0" y="4320073"/>
              <a:ext cx="1417340" cy="1417340"/>
            </a:xfrm>
            <a:prstGeom prst="rect">
              <a:avLst/>
            </a:prstGeom>
            <a:solidFill>
              <a:srgbClr val="676767"/>
            </a:solid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4" name="矩形 18"/>
            <p:cNvSpPr>
              <a:spLocks noChangeArrowheads="1"/>
            </p:cNvSpPr>
            <p:nvPr/>
          </p:nvSpPr>
          <p:spPr bwMode="auto">
            <a:xfrm>
              <a:off x="1426599" y="10698"/>
              <a:ext cx="1417340" cy="1417340"/>
            </a:xfrm>
            <a:prstGeom prst="rect">
              <a:avLst/>
            </a:prstGeom>
            <a:solidFill>
              <a:srgbClr val="D6D6D6"/>
            </a:solidFill>
            <a:ln w="25400">
              <a:solidFill>
                <a:srgbClr val="D6D6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5" name="矩形 19"/>
            <p:cNvSpPr>
              <a:spLocks noChangeArrowheads="1"/>
            </p:cNvSpPr>
            <p:nvPr/>
          </p:nvSpPr>
          <p:spPr bwMode="auto">
            <a:xfrm>
              <a:off x="2862098" y="11017"/>
              <a:ext cx="1417340" cy="1417340"/>
            </a:xfrm>
            <a:prstGeom prst="rect">
              <a:avLst/>
            </a:prstGeom>
            <a:solidFill>
              <a:srgbClr val="ACACAC"/>
            </a:solidFill>
            <a:ln w="25400">
              <a:solidFill>
                <a:srgbClr val="ACACA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6" name="矩形 22"/>
            <p:cNvSpPr>
              <a:spLocks noChangeArrowheads="1"/>
            </p:cNvSpPr>
            <p:nvPr/>
          </p:nvSpPr>
          <p:spPr bwMode="auto">
            <a:xfrm>
              <a:off x="1433741" y="1440024"/>
              <a:ext cx="1417340" cy="1417340"/>
            </a:xfrm>
            <a:prstGeom prst="rect">
              <a:avLst/>
            </a:prstGeom>
            <a:solidFill>
              <a:srgbClr val="C4C4C4"/>
            </a:solidFill>
            <a:ln w="25400">
              <a:solidFill>
                <a:srgbClr val="C4C4C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7" name="矩形 23"/>
            <p:cNvSpPr>
              <a:spLocks noChangeArrowheads="1"/>
            </p:cNvSpPr>
            <p:nvPr/>
          </p:nvSpPr>
          <p:spPr bwMode="auto">
            <a:xfrm>
              <a:off x="1433741" y="2880048"/>
              <a:ext cx="1417340" cy="1417340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8" name="矩形 24"/>
            <p:cNvSpPr>
              <a:spLocks noChangeArrowheads="1"/>
            </p:cNvSpPr>
            <p:nvPr/>
          </p:nvSpPr>
          <p:spPr bwMode="auto">
            <a:xfrm>
              <a:off x="1433741" y="4320073"/>
              <a:ext cx="1417340" cy="1417340"/>
            </a:xfrm>
            <a:prstGeom prst="rect">
              <a:avLst/>
            </a:prstGeom>
            <a:solidFill>
              <a:srgbClr val="A0A0A0"/>
            </a:solidFill>
            <a:ln w="25400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49" name="矩形 25"/>
            <p:cNvSpPr>
              <a:spLocks noChangeArrowheads="1"/>
            </p:cNvSpPr>
            <p:nvPr/>
          </p:nvSpPr>
          <p:spPr bwMode="auto">
            <a:xfrm>
              <a:off x="2862098" y="1441447"/>
              <a:ext cx="1417340" cy="1417340"/>
            </a:xfrm>
            <a:prstGeom prst="rect">
              <a:avLst/>
            </a:prstGeom>
            <a:solidFill>
              <a:srgbClr val="9A9A9A"/>
            </a:solidFill>
            <a:ln w="25400">
              <a:solidFill>
                <a:srgbClr val="9A9A9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0" name="矩形 29"/>
            <p:cNvSpPr>
              <a:spLocks noChangeArrowheads="1"/>
            </p:cNvSpPr>
            <p:nvPr/>
          </p:nvSpPr>
          <p:spPr bwMode="auto">
            <a:xfrm>
              <a:off x="4279438" y="1419674"/>
              <a:ext cx="1417340" cy="1462242"/>
            </a:xfrm>
            <a:prstGeom prst="rect">
              <a:avLst/>
            </a:prstGeom>
            <a:solidFill>
              <a:srgbClr val="797979"/>
            </a:solidFill>
            <a:ln w="25400">
              <a:solidFill>
                <a:srgbClr val="79797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1" name="矩形 31"/>
            <p:cNvSpPr>
              <a:spLocks noChangeArrowheads="1"/>
            </p:cNvSpPr>
            <p:nvPr/>
          </p:nvSpPr>
          <p:spPr bwMode="auto">
            <a:xfrm>
              <a:off x="2862098" y="4324342"/>
              <a:ext cx="1417340" cy="1417340"/>
            </a:xfrm>
            <a:prstGeom prst="rect">
              <a:avLst/>
            </a:prstGeom>
            <a:solidFill>
              <a:srgbClr val="767676"/>
            </a:solidFill>
            <a:ln w="25400">
              <a:solidFill>
                <a:srgbClr val="76767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2" name="矩形 32"/>
            <p:cNvSpPr>
              <a:spLocks noChangeArrowheads="1"/>
            </p:cNvSpPr>
            <p:nvPr/>
          </p:nvSpPr>
          <p:spPr bwMode="auto">
            <a:xfrm>
              <a:off x="2862098" y="2880280"/>
              <a:ext cx="1417340" cy="1419953"/>
            </a:xfrm>
            <a:prstGeom prst="rect">
              <a:avLst/>
            </a:prstGeom>
            <a:solidFill>
              <a:srgbClr val="888888"/>
            </a:solidFill>
            <a:ln w="25400">
              <a:solidFill>
                <a:srgbClr val="88888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3" name="矩形 28"/>
            <p:cNvSpPr>
              <a:spLocks noChangeArrowheads="1"/>
            </p:cNvSpPr>
            <p:nvPr/>
          </p:nvSpPr>
          <p:spPr bwMode="auto">
            <a:xfrm>
              <a:off x="4279438" y="2873552"/>
              <a:ext cx="1417340" cy="1454885"/>
            </a:xfrm>
            <a:prstGeom prst="rect">
              <a:avLst/>
            </a:prstGeom>
            <a:solidFill>
              <a:srgbClr val="676767"/>
            </a:solid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4" name="矩形 20"/>
            <p:cNvSpPr>
              <a:spLocks noChangeArrowheads="1"/>
            </p:cNvSpPr>
            <p:nvPr/>
          </p:nvSpPr>
          <p:spPr bwMode="auto">
            <a:xfrm>
              <a:off x="4279438" y="10698"/>
              <a:ext cx="1417340" cy="1417340"/>
            </a:xfrm>
            <a:prstGeom prst="rect">
              <a:avLst/>
            </a:prstGeom>
            <a:solidFill>
              <a:srgbClr val="8B8B8B"/>
            </a:solidFill>
            <a:ln w="25400">
              <a:solidFill>
                <a:srgbClr val="8B8B8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55" name="矩形 30"/>
            <p:cNvSpPr>
              <a:spLocks noChangeArrowheads="1"/>
            </p:cNvSpPr>
            <p:nvPr/>
          </p:nvSpPr>
          <p:spPr bwMode="auto">
            <a:xfrm>
              <a:off x="4279438" y="4320073"/>
              <a:ext cx="1417340" cy="1417340"/>
            </a:xfrm>
            <a:prstGeom prst="rect">
              <a:avLst/>
            </a:prstGeom>
            <a:solidFill>
              <a:srgbClr val="555555"/>
            </a:solidFill>
            <a:ln w="25400">
              <a:solidFill>
                <a:srgbClr val="55555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grpSp>
        <p:nvGrpSpPr>
          <p:cNvPr id="30725" name="Group 24"/>
          <p:cNvGrpSpPr>
            <a:grpSpLocks/>
          </p:cNvGrpSpPr>
          <p:nvPr/>
        </p:nvGrpSpPr>
        <p:grpSpPr bwMode="auto">
          <a:xfrm>
            <a:off x="3348038" y="0"/>
            <a:ext cx="107950" cy="5741988"/>
            <a:chOff x="0" y="0"/>
            <a:chExt cx="108000" cy="5741682"/>
          </a:xfrm>
        </p:grpSpPr>
        <p:sp>
          <p:nvSpPr>
            <p:cNvPr id="30728" name="矩形 35"/>
            <p:cNvSpPr>
              <a:spLocks noChangeArrowheads="1"/>
            </p:cNvSpPr>
            <p:nvPr/>
          </p:nvSpPr>
          <p:spPr bwMode="auto">
            <a:xfrm>
              <a:off x="0" y="5033012"/>
              <a:ext cx="108000" cy="708670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29" name="矩形 36"/>
            <p:cNvSpPr>
              <a:spLocks noChangeArrowheads="1"/>
            </p:cNvSpPr>
            <p:nvPr/>
          </p:nvSpPr>
          <p:spPr bwMode="auto">
            <a:xfrm>
              <a:off x="0" y="4403889"/>
              <a:ext cx="108000" cy="708670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0" name="矩形 38"/>
            <p:cNvSpPr>
              <a:spLocks noChangeArrowheads="1"/>
            </p:cNvSpPr>
            <p:nvPr/>
          </p:nvSpPr>
          <p:spPr bwMode="auto">
            <a:xfrm>
              <a:off x="0" y="3774762"/>
              <a:ext cx="108000" cy="708670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1" name="矩形 39"/>
            <p:cNvSpPr>
              <a:spLocks noChangeArrowheads="1"/>
            </p:cNvSpPr>
            <p:nvPr/>
          </p:nvSpPr>
          <p:spPr bwMode="auto">
            <a:xfrm>
              <a:off x="0" y="3145635"/>
              <a:ext cx="108000" cy="708670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2" name="矩形 40"/>
            <p:cNvSpPr>
              <a:spLocks noChangeArrowheads="1"/>
            </p:cNvSpPr>
            <p:nvPr/>
          </p:nvSpPr>
          <p:spPr bwMode="auto">
            <a:xfrm>
              <a:off x="0" y="2516508"/>
              <a:ext cx="108000" cy="708670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3" name="矩形 41"/>
            <p:cNvSpPr>
              <a:spLocks noChangeArrowheads="1"/>
            </p:cNvSpPr>
            <p:nvPr/>
          </p:nvSpPr>
          <p:spPr bwMode="auto">
            <a:xfrm>
              <a:off x="0" y="1887381"/>
              <a:ext cx="108000" cy="70867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4" name="矩形 42"/>
            <p:cNvSpPr>
              <a:spLocks noChangeArrowheads="1"/>
            </p:cNvSpPr>
            <p:nvPr/>
          </p:nvSpPr>
          <p:spPr bwMode="auto">
            <a:xfrm>
              <a:off x="0" y="1258254"/>
              <a:ext cx="108000" cy="70867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5" name="矩形 43"/>
            <p:cNvSpPr>
              <a:spLocks noChangeArrowheads="1"/>
            </p:cNvSpPr>
            <p:nvPr/>
          </p:nvSpPr>
          <p:spPr bwMode="auto">
            <a:xfrm>
              <a:off x="0" y="629127"/>
              <a:ext cx="108000" cy="70867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736" name="矩形 44"/>
            <p:cNvSpPr>
              <a:spLocks noChangeArrowheads="1"/>
            </p:cNvSpPr>
            <p:nvPr/>
          </p:nvSpPr>
          <p:spPr bwMode="auto">
            <a:xfrm>
              <a:off x="0" y="0"/>
              <a:ext cx="108000" cy="7086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sym typeface="Calibri" pitchFamily="34" charset="0"/>
              </a:endParaRPr>
            </a:p>
          </p:txBody>
        </p:sp>
      </p:grpSp>
      <p:sp>
        <p:nvSpPr>
          <p:cNvPr id="1434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2209800"/>
            <a:ext cx="7235825" cy="1439863"/>
          </a:xfrm>
          <a:gradFill rotWithShape="1">
            <a:gsLst>
              <a:gs pos="0">
                <a:srgbClr val="2091B6"/>
              </a:gs>
              <a:gs pos="50000">
                <a:srgbClr val="24B6DA"/>
              </a:gs>
              <a:gs pos="100000">
                <a:srgbClr val="2091B6"/>
              </a:gs>
            </a:gsLst>
            <a:lin ang="0" scaled="1"/>
          </a:gradFill>
          <a:extLst>
            <a:ext uri="{91240B29-F687-4F45-9708-019B960494DF}"/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+mj-cs"/>
                <a:sym typeface="Times New Roman" panose="02020603050405020304" pitchFamily="18" charset="0"/>
              </a:rPr>
              <a:t>谢谢聆听！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7" name="TextBox 3"/>
          <p:cNvSpPr>
            <a:spLocks noChangeArrowheads="1"/>
          </p:cNvSpPr>
          <p:nvPr/>
        </p:nvSpPr>
        <p:spPr bwMode="auto">
          <a:xfrm rot="-1271904">
            <a:off x="2241550" y="1971675"/>
            <a:ext cx="2735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sym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方正综艺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157255890</TotalTime>
  <Pages>0</Pages>
  <Words>285</Words>
  <Characters>0</Characters>
  <Application>Microsoft Office PowerPoint</Application>
  <DocSecurity>0</DocSecurity>
  <PresentationFormat>全屏显示(16:10)</PresentationFormat>
  <Lines>0</Lines>
  <Paragraphs>50</Paragraphs>
  <Slides>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Calibri</vt:lpstr>
      <vt:lpstr>方正综艺简体</vt:lpstr>
      <vt:lpstr>微软雅黑</vt:lpstr>
      <vt:lpstr>Arial Unicode MS</vt:lpstr>
      <vt:lpstr>Times New Roman</vt:lpstr>
      <vt:lpstr>黑体</vt:lpstr>
      <vt:lpstr>Office 主题​​</vt:lpstr>
      <vt:lpstr>文档</vt:lpstr>
      <vt:lpstr>         “极化恒等式”的应用        泉州市第七中学       赖呈杰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谢谢聆听！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林志敏</dc:creator>
  <cp:keywords/>
  <dc:description/>
  <cp:lastModifiedBy>微软用户</cp:lastModifiedBy>
  <cp:revision>163</cp:revision>
  <cp:lastPrinted>1899-12-30T00:00:00Z</cp:lastPrinted>
  <dcterms:created xsi:type="dcterms:W3CDTF">2012-04-17T03:38:00Z</dcterms:created>
  <dcterms:modified xsi:type="dcterms:W3CDTF">2017-11-22T08:52:35Z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2052-8.1.0.3089</vt:lpwstr>
  </property>
</Properties>
</file>