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br>
              <a:rPr lang="zh-CN" altLang="en-US"/>
            </a:b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49730" y="2027238"/>
            <a:ext cx="9144000" cy="1655762"/>
          </a:xfrm>
        </p:spPr>
        <p:txBody>
          <a:bodyPr/>
          <a:p>
            <a:r>
              <a:rPr lang="zh-CN" altLang="en-US" sz="4400"/>
              <a:t>期末复习题讲解</a:t>
            </a:r>
            <a:endParaRPr lang="zh-CN" altLang="en-US" sz="4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744220"/>
            <a:ext cx="10515600" cy="5433060"/>
          </a:xfrm>
        </p:spPr>
        <p:txBody>
          <a:bodyPr>
            <a:normAutofit fontScale="80000"/>
          </a:bodyPr>
          <a:p>
            <a:pPr fontAlgn="auto">
              <a:lnSpc>
                <a:spcPts val="2640"/>
              </a:lnSpc>
            </a:pPr>
            <a:r>
              <a:rPr lang="zh-CN" altLang="en-US"/>
              <a:t>解答：①我国是人民民主专政的社会主义国家，人民是国家的主人．全国人民代表大会是最高国家权力机关，代表人民统一行使国家权力．慈善法的制定反映了人民的意见和要求．</a:t>
            </a:r>
            <a:endParaRPr lang="zh-CN" altLang="en-US"/>
          </a:p>
          <a:p>
            <a:pPr fontAlgn="auto">
              <a:lnSpc>
                <a:spcPts val="2640"/>
              </a:lnSpc>
            </a:pPr>
            <a:r>
              <a:rPr lang="zh-CN" altLang="en-US"/>
              <a:t>②全国人大具有立法权，通过慈善立法，有利于规范和引导慈善行为，有利于在全社会弘扬中华传统美德和社会主义核心价值观．</a:t>
            </a:r>
            <a:endParaRPr lang="zh-CN" altLang="en-US"/>
          </a:p>
          <a:p>
            <a:pPr fontAlgn="auto">
              <a:lnSpc>
                <a:spcPts val="2640"/>
              </a:lnSpc>
            </a:pPr>
            <a:r>
              <a:rPr lang="zh-CN" altLang="en-US"/>
              <a:t>（2）</a:t>
            </a:r>
            <a:endParaRPr lang="zh-CN" altLang="en-US"/>
          </a:p>
          <a:p>
            <a:pPr fontAlgn="auto">
              <a:lnSpc>
                <a:spcPts val="2640"/>
              </a:lnSpc>
            </a:pPr>
            <a:r>
              <a:rPr lang="zh-CN" altLang="en-US"/>
              <a:t>①全国人大代表就慈善法制定提出议案、建议，反映了社会各方面的热切期盼，在慈善法草案审议中提出修改意见并表决通过慈善法，体现了人大代表对人民负责，全国人大立法由人大代表充分讨论，民主决定．</a:t>
            </a:r>
            <a:endParaRPr lang="zh-CN" altLang="en-US"/>
          </a:p>
          <a:p>
            <a:pPr fontAlgn="auto">
              <a:lnSpc>
                <a:spcPts val="2640"/>
              </a:lnSpc>
            </a:pPr>
            <a:r>
              <a:rPr lang="zh-CN" altLang="en-US"/>
              <a:t>②民政部起草慈善法，并由国务院提交全国人大审议，体现了行政机关对人民代表大会负责，贯彻执行人大的决定．</a:t>
            </a:r>
            <a:endParaRPr lang="zh-CN" altLang="en-US"/>
          </a:p>
          <a:p>
            <a:pPr fontAlgn="auto">
              <a:lnSpc>
                <a:spcPts val="2640"/>
              </a:lnSpc>
            </a:pPr>
            <a:r>
              <a:rPr lang="zh-CN" altLang="en-US"/>
              <a:t>③全国人大常委会深入基层调研，邀请地方政府和地方人大参与了慈善法草案的论证、修改工作，最终在全国人大会议上表决通过了慈善法，坚持了中央的统一领导，发挥了地方的积极性．</a:t>
            </a:r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r>
              <a:rPr lang="en-US" altLang="zh-CN"/>
              <a:t>4</a:t>
            </a:r>
            <a:r>
              <a:rPr lang="zh-CN" altLang="en-US"/>
              <a:t>、阅读材料，完成下列要求（6分）</a:t>
            </a:r>
            <a:endParaRPr lang="zh-CN" altLang="en-US"/>
          </a:p>
          <a:p>
            <a:r>
              <a:rPr lang="zh-CN" altLang="en-US"/>
              <a:t>共享，是中国特色社会主义的本质要求，是“五大发展理念”的着眼点和归宿。</a:t>
            </a:r>
            <a:endParaRPr lang="zh-CN" altLang="en-US"/>
          </a:p>
          <a:p>
            <a:r>
              <a:rPr lang="zh-CN" altLang="en-US"/>
              <a:t>长期以来，有些国家在共享发展方面有过深刻教训，在发展中不注重共享，造成不同社会群体对立，甚至国家内斗不断，民族纷争不止，内耗效应使这些国家的发展步履异常沉重。环顾当今世界，只有推进共享发展，才能促进国家安定、民族团结，引领时代发展。在十八届五中全会上，党提出的共享发展理念，致力于解决我国发展中共享性不够、受益不平衡问题，彰显了中国化当代化大众化的马克思主义发展观。</a:t>
            </a:r>
            <a:endParaRPr lang="zh-CN" altLang="en-US"/>
          </a:p>
          <a:p>
            <a:r>
              <a:rPr lang="zh-CN" altLang="en-US"/>
              <a:t>结合材料，运用政党和民族的有关知识，阐述人民共享发展成果的政治意义。</a:t>
            </a:r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解答：①党提出的共享发展理念，符合党的性质和宗旨，有利于保持党的先进性和革命性；实现发展成果由全体人民共享，符合党以人为本，执政为民的执政理念，有利于巩固党的执政地位；党致力于解决我国发展中共享性不够、受益不平衡问题，符合党科学执政、民主执政、依法执政，有利于始终发挥党的领导核心作用；（4分）</a:t>
            </a:r>
            <a:endParaRPr lang="zh-CN" altLang="en-US"/>
          </a:p>
          <a:p>
            <a:r>
              <a:rPr lang="zh-CN" altLang="en-US"/>
              <a:t>②符合民族平等、民族团结、民族共同繁荣的原则，有利于促进经济发展、社会进步、民族团结和国家安定。（2分）</a:t>
            </a:r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681355"/>
            <a:ext cx="10515600" cy="5495925"/>
          </a:xfrm>
        </p:spPr>
        <p:txBody>
          <a:bodyPr>
            <a:normAutofit/>
          </a:bodyPr>
          <a:p>
            <a:pPr fontAlgn="auto">
              <a:lnSpc>
                <a:spcPts val="3360"/>
              </a:lnSpc>
            </a:pPr>
            <a:r>
              <a:rPr lang="en-US" altLang="zh-CN"/>
              <a:t>5</a:t>
            </a:r>
            <a:r>
              <a:rPr lang="zh-CN" altLang="en-US"/>
              <a:t> （8分）60年沧桑巨变，一甲子春华秋实。根据1954年第一部宪法，我国1955年10月1 日成立了新疆维吾尔自治区。1984年颁布的《中华人民共和国民族区域自治法》,标志着民族区域自治进入了法制化建设的新阶段。2014年，第二次中央新疆工作座谈会提出坚持依法治疆、团结稳疆、长期建疆，努力建设团结和谐、繁荣富裕、文明进步、安居乐业的社会主义新疆。60年来，国家对新疆的财政补助合计16918亿元，国家和各兄弟省区市采取不同方式援建新疆，成为推动新疆经济社会发展的强劲动力。自治区成立后，尤其是改革开放以来，经济社会全面发展，新疆各族人民充分享受到改革发展的成果。</a:t>
            </a:r>
            <a:endParaRPr lang="zh-CN" altLang="en-US"/>
          </a:p>
          <a:p>
            <a:pPr fontAlgn="auto">
              <a:lnSpc>
                <a:spcPts val="3360"/>
              </a:lnSpc>
            </a:pPr>
            <a:r>
              <a:rPr lang="zh-CN" altLang="en-US"/>
              <a:t>结合材料和所学政治生活知识，谈谈如何“依法治疆、团结稳疆、长期建疆”促进新疆经济社会的发展。</a:t>
            </a:r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90295"/>
            <a:ext cx="10515600" cy="5086985"/>
          </a:xfrm>
        </p:spPr>
        <p:txBody>
          <a:bodyPr/>
          <a:p>
            <a:pPr fontAlgn="auto">
              <a:lnSpc>
                <a:spcPts val="3360"/>
              </a:lnSpc>
            </a:pPr>
            <a:r>
              <a:rPr lang="zh-CN" altLang="en-US"/>
              <a:t>解答：①坚持依法治国方略，贯彻实施宪法和民族区域自治法，推进新疆治理体系和治理能力现代化。②积极贯彻民族区域自治制度，发挥民族区域自治对新疆经济社会发展的作用。③坚持民族平等、民族团结、各民族共同富裕的基本原则，致力于新疆的社会稳定和长治久安。④新疆人民艰苦奋斗、自力更生，充分发挥本民族本地区的优势，国家和各兄弟省区市采取不同方式援建新疆，积极推动新疆经济社会发展。（每点3分，共12分）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br>
              <a:rPr lang="zh-CN" altLang="en-US"/>
            </a:br>
            <a:br>
              <a:rPr lang="zh-CN" altLang="en-US"/>
            </a:br>
            <a:br>
              <a:rPr lang="zh-CN" altLang="en-US"/>
            </a:br>
            <a:br>
              <a:rPr lang="zh-CN" altLang="en-US"/>
            </a:br>
            <a:br>
              <a:rPr lang="zh-CN" altLang="en-US"/>
            </a:br>
            <a:r>
              <a:rPr lang="en-US" altLang="zh-CN"/>
              <a:t>1</a:t>
            </a:r>
            <a:r>
              <a:rPr lang="zh-CN" altLang="en-US"/>
              <a:t>、2017年初，习近平主席在联合国日内瓦总部的演讲中，提出了哲学之问——“世界怎么了、我们怎么办?”引起了整个世界的深思。作为当今世界最大的发展中国家，中国的发展需要跨越以下两个“陷阱”：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fontAlgn="auto">
              <a:lnSpc>
                <a:spcPts val="3360"/>
              </a:lnSpc>
            </a:pPr>
            <a:r>
              <a:rPr lang="zh-CN" altLang="en-US"/>
              <a:t>【修昔底德陷阱】</a:t>
            </a:r>
            <a:endParaRPr lang="zh-CN" altLang="en-US"/>
          </a:p>
          <a:p>
            <a:pPr fontAlgn="auto">
              <a:lnSpc>
                <a:spcPts val="3360"/>
              </a:lnSpc>
            </a:pPr>
            <a:r>
              <a:rPr lang="zh-CN" altLang="en-US"/>
              <a:t>源自古希腊著名历史学家修昔底德，指新崛起的大国必然会挑战现存的大国。中国的发展壮大在某些势力看来是一种威胁，因而不遗余力地诋毁、孤立中国。中国提出的以共商、共享、共建为原则的“一带一路”战略得到了众多国家和国际组织的积极响应，但也被某些势力解读为中国企图称霸世界。</a:t>
            </a:r>
            <a:endParaRPr lang="zh-CN" altLang="en-US"/>
          </a:p>
          <a:p>
            <a:pPr fontAlgn="auto">
              <a:lnSpc>
                <a:spcPts val="3360"/>
              </a:lnSpc>
            </a:pPr>
            <a:r>
              <a:rPr lang="zh-CN" altLang="en-US"/>
              <a:t>（2）请阐明你对“中国企图称霸世界”这一解读的看法。（4分）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fontAlgn="auto">
              <a:lnSpc>
                <a:spcPts val="3360"/>
              </a:lnSpc>
            </a:pPr>
            <a:r>
              <a:rPr lang="zh-CN" altLang="en-US"/>
              <a:t>解答：（</a:t>
            </a:r>
            <a:r>
              <a:rPr lang="en-US" altLang="zh-CN"/>
              <a:t>1</a:t>
            </a:r>
            <a:r>
              <a:rPr lang="zh-CN" altLang="en-US"/>
              <a:t>）①我国的国家性质决定了我国奉行独立自主和平外交政策，坚持和平共处五项原则，走和平发展道路，反对霸权主义。②我国积极寻找与他国的共同利益，在谋求本国发展中促进各国共同发展。这一解读是对我国“一带一路”战略的曲解。</a:t>
            </a:r>
            <a:endParaRPr lang="zh-CN" altLang="en-US"/>
          </a:p>
          <a:p>
            <a:pPr fontAlgn="auto">
              <a:lnSpc>
                <a:spcPts val="3360"/>
              </a:lnSpc>
            </a:pPr>
            <a:r>
              <a:rPr lang="zh-CN" altLang="en-US"/>
              <a:t>（如从世界多极化深入发展、做负责任大国，发挥建设性作用角度阐述也可酌情给分）</a:t>
            </a:r>
            <a:endParaRPr lang="zh-CN" altLang="en-US"/>
          </a:p>
          <a:p>
            <a:pPr fontAlgn="auto">
              <a:lnSpc>
                <a:spcPts val="3360"/>
              </a:lnSpc>
            </a:pP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766445"/>
            <a:ext cx="10515600" cy="5410835"/>
          </a:xfrm>
        </p:spPr>
        <p:txBody>
          <a:bodyPr/>
          <a:p>
            <a:pPr fontAlgn="auto">
              <a:lnSpc>
                <a:spcPts val="3360"/>
              </a:lnSpc>
            </a:pPr>
            <a:r>
              <a:rPr lang="zh-CN" altLang="en-US"/>
              <a:t>【中等收入陷阱】</a:t>
            </a:r>
            <a:endParaRPr lang="zh-CN" altLang="en-US"/>
          </a:p>
          <a:p>
            <a:pPr fontAlgn="auto">
              <a:lnSpc>
                <a:spcPts val="3360"/>
              </a:lnSpc>
            </a:pPr>
            <a:r>
              <a:rPr lang="zh-CN" altLang="en-US"/>
              <a:t>“中等收入陷阱”意指一国人均收入达到中等水平后，未能转变经济发展方式，导致经济增长滞缓。我国正处于社会转型期，有充分的优势跨越“中等收入陷阱”，实现中华民族的伟大复兴，其中首要的就是中国共产党的坚强领导。</a:t>
            </a:r>
            <a:endParaRPr lang="zh-CN" altLang="en-US"/>
          </a:p>
          <a:p>
            <a:pPr fontAlgn="auto">
              <a:lnSpc>
                <a:spcPts val="3360"/>
              </a:lnSpc>
            </a:pPr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）中国共产党如何领导人民跨越“中等收入陷阱”，实现中华民族的伟大复兴？（5分）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985520"/>
            <a:ext cx="10515600" cy="5191760"/>
          </a:xfrm>
        </p:spPr>
        <p:txBody>
          <a:bodyPr/>
          <a:p>
            <a:pPr fontAlgn="auto">
              <a:lnSpc>
                <a:spcPts val="3360"/>
              </a:lnSpc>
            </a:pPr>
            <a:endParaRPr lang="zh-CN" altLang="en-US">
              <a:sym typeface="+mn-ea"/>
            </a:endParaRPr>
          </a:p>
          <a:p>
            <a:pPr fontAlgn="auto">
              <a:lnSpc>
                <a:spcPts val="3360"/>
              </a:lnSpc>
            </a:pPr>
            <a:endParaRPr lang="zh-CN" altLang="en-US">
              <a:sym typeface="+mn-ea"/>
            </a:endParaRPr>
          </a:p>
          <a:p>
            <a:pPr fontAlgn="auto">
              <a:lnSpc>
                <a:spcPts val="3360"/>
              </a:lnSpc>
            </a:pPr>
            <a:r>
              <a:rPr lang="zh-CN" altLang="en-US">
                <a:sym typeface="+mn-ea"/>
              </a:rPr>
              <a:t>解答：（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）①党坚持依法治国、依法执政；②加强党的执政能力建设，充分发挥党的领导核心作用；③坚持全心全意为人民服务，以人为本、执政为民； ④充分发挥中国特色社会主义理论体系的指导作用。（或坚持党的指导思想）</a:t>
            </a:r>
            <a:endParaRPr lang="zh-CN" altLang="en-US"/>
          </a:p>
          <a:p>
            <a:pPr fontAlgn="auto">
              <a:lnSpc>
                <a:spcPts val="3360"/>
              </a:lnSpc>
            </a:pP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912495"/>
            <a:ext cx="10515600" cy="5264785"/>
          </a:xfrm>
        </p:spPr>
        <p:txBody>
          <a:bodyPr>
            <a:normAutofit fontScale="90000"/>
          </a:bodyPr>
          <a:p>
            <a:pPr fontAlgn="auto">
              <a:lnSpc>
                <a:spcPts val="3360"/>
              </a:lnSpc>
            </a:pPr>
            <a:r>
              <a:rPr lang="en-US" altLang="zh-CN"/>
              <a:t>2</a:t>
            </a:r>
            <a:r>
              <a:rPr lang="zh-CN" altLang="en-US"/>
              <a:t>、西藏现有贫困人口77.7万人，占该区总人口的23.96%．西藏自治区党委抓住“一带一路”的战略发展机遇，围绕“扶谁的贫、谁去扶贫、怎么扶贫”，建档立卡精准识别扶贫对象，明确各级党委政府“一把手”的扶贫主体责任，先后选派四批驻村工作队，10万余名党员干部与贫困户结对开展“一对一”精准帮扶，直接增加农牧民现金收入15.1亿元，基本解决全区60多万农牧民的安全饮水问题，建制村全部通电，乡镇和建制村公路通达率分别达99%和97%，10多万贫困群众住上了安全适用房；以免费医疗为基础的农牧区医疗制度实现全覆盖，全区义务教育入学率达98%以上，全区广播电视人口综合覆盖率近95%。</a:t>
            </a:r>
            <a:endParaRPr lang="zh-CN" altLang="en-US"/>
          </a:p>
          <a:p>
            <a:pPr fontAlgn="auto">
              <a:lnSpc>
                <a:spcPts val="3360"/>
              </a:lnSpc>
            </a:pPr>
            <a:r>
              <a:rPr lang="zh-CN" altLang="en-US"/>
              <a:t>结合材料，运用政党的有关知识，分析西藏自治区党委在精准扶贫过程中发挥的作用。</a:t>
            </a:r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fontAlgn="auto">
              <a:lnSpc>
                <a:spcPts val="3360"/>
              </a:lnSpc>
            </a:pPr>
            <a:r>
              <a:rPr lang="zh-CN" altLang="en-US"/>
              <a:t>解答：①党发挥领导核心作用，总揽全局、协调各方．西藏自治区党委抓住“一带一路”的战略发展机遇，围绕“扶谁的贫、谁去扶贫、怎么扶贫”，制定并执行了一系列有效措施．</a:t>
            </a:r>
            <a:endParaRPr lang="zh-CN" altLang="en-US"/>
          </a:p>
          <a:p>
            <a:pPr fontAlgn="auto">
              <a:lnSpc>
                <a:spcPts val="3360"/>
              </a:lnSpc>
            </a:pPr>
            <a:r>
              <a:rPr lang="zh-CN" altLang="en-US"/>
              <a:t>②党坚持以人为本、执政为民的执政理念，实现好、维护好、发展好广大人民的根本利益．西藏自治区党委通过各种途径为西藏人民完善水、路、电等基础设施，增加牧民收入．</a:t>
            </a:r>
            <a:endParaRPr lang="zh-CN" altLang="en-US"/>
          </a:p>
          <a:p>
            <a:pPr fontAlgn="auto">
              <a:lnSpc>
                <a:spcPts val="3360"/>
              </a:lnSpc>
            </a:pPr>
            <a:r>
              <a:rPr lang="zh-CN" altLang="en-US"/>
              <a:t>③发挥共产党员的先锋模范作用．西藏自治区选派党员干部进村驻点，与贫困户结对开展“一对一”活动进行精准扶贫．</a:t>
            </a: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702310"/>
            <a:ext cx="10515600" cy="5726430"/>
          </a:xfrm>
        </p:spPr>
        <p:txBody>
          <a:bodyPr>
            <a:normAutofit fontScale="90000"/>
          </a:bodyPr>
          <a:p>
            <a:pPr fontAlgn="auto">
              <a:lnSpc>
                <a:spcPts val="3000"/>
              </a:lnSpc>
            </a:pPr>
            <a:r>
              <a:rPr lang="en-US" altLang="zh-CN"/>
              <a:t>3</a:t>
            </a:r>
            <a:r>
              <a:rPr lang="zh-CN" altLang="en-US"/>
              <a:t>、中华民族自古就有乐善好施、守望相助的优良传统。我国慈善事业快速发展的同时，也存在慈善组织管理混乱、一些组织或个人以慈善为名骗财骗物或搞虚假捐赠等问题。2005年至2007年间，民政部提出立法建议和起草慈善法，并由国务院提交全国人大审议；2008年以来，共有全国人大代表800多人次向全国人大提出制定慈善法的议案、建议56件，反映了社会各方面的热切期盼。十一、十二届全国人大常委会把慈善立法先后列入立法规划，邀请地方政府和地方人大参与慈善法草案的论证、修改工作，并深入广东、云南、北京和天津等地开展基层调研。2016年3月，慈善法草案提交十二届全国人大四次会议审议，人大代表提出近4000条修改意见。对草案作了110处修改，最后以92.49%的赞成票数表决通过了《中华人民共和国慈善法》。</a:t>
            </a:r>
            <a:endParaRPr lang="zh-CN" altLang="en-US"/>
          </a:p>
          <a:p>
            <a:pPr fontAlgn="auto">
              <a:lnSpc>
                <a:spcPts val="3000"/>
              </a:lnSpc>
            </a:pPr>
            <a:r>
              <a:rPr lang="zh-CN" altLang="en-US"/>
              <a:t>（l）结合材料，运用政治生活的知识，说明全国人大为什么要制定慈善法。</a:t>
            </a:r>
            <a:endParaRPr lang="zh-CN" altLang="en-US"/>
          </a:p>
          <a:p>
            <a:pPr fontAlgn="auto">
              <a:lnSpc>
                <a:spcPts val="3000"/>
              </a:lnSpc>
            </a:pPr>
            <a:r>
              <a:rPr lang="zh-CN" altLang="en-US"/>
              <a:t>（2）结合材料，说明慈善法的出台过程是如何体现民主集中制原则的。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2988</Words>
  <Application>WPS 演示</Application>
  <PresentationFormat>宽屏</PresentationFormat>
  <Paragraphs>53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Arial</vt:lpstr>
      <vt:lpstr>宋体</vt:lpstr>
      <vt:lpstr>Wingdings</vt:lpstr>
      <vt:lpstr>Calibri Light</vt:lpstr>
      <vt:lpstr>Calibri</vt:lpstr>
      <vt:lpstr>微软雅黑</vt:lpstr>
      <vt:lpstr>Office 主题</vt:lpstr>
      <vt:lpstr> </vt:lpstr>
      <vt:lpstr>     1、2017年初，习近平主席在联合国日内瓦总部的演讲中，提出了哲学之问——“世界怎么了、我们怎么办?”引起了整个世界的深思。作为当今世界最大的发展中国家，中国的发展需要跨越以下两个“陷阱”：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office</cp:lastModifiedBy>
  <cp:revision>12</cp:revision>
  <dcterms:created xsi:type="dcterms:W3CDTF">2015-05-05T08:02:00Z</dcterms:created>
  <dcterms:modified xsi:type="dcterms:W3CDTF">2017-12-20T08:55:22Z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2052-10.1.0.6173</vt:lpwstr>
  </property>
</Properties>
</file>