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7" r:id="rId11"/>
    <p:sldId id="268" r:id="rId12"/>
    <p:sldId id="271" r:id="rId14"/>
    <p:sldId id="272" r:id="rId15"/>
    <p:sldId id="275" r:id="rId16"/>
    <p:sldId id="276" r:id="rId17"/>
    <p:sldId id="277" r:id="rId18"/>
    <p:sldId id="278" r:id="rId19"/>
    <p:sldId id="279" r:id="rId20"/>
    <p:sldId id="280" r:id="rId21"/>
    <p:sldId id="285" r:id="rId22"/>
    <p:sldId id="286" r:id="rId23"/>
    <p:sldId id="283" r:id="rId24"/>
    <p:sldId id="284" r:id="rId25"/>
  </p:sldIdLst>
  <p:sldSz cx="9144000" cy="6858000" type="screen4x3"/>
  <p:notesSz cx="6858000" cy="9144000"/>
  <p:embeddedFontLst>
    <p:embeddedFont>
      <p:font typeface="黑体" panose="02010600030101010101" pitchFamily="2" charset="-122"/>
      <p:regular r:id="rId29"/>
    </p:embeddedFont>
    <p:embeddedFont>
      <p:font typeface="楷体_GB2312" panose="02010609030101010101" charset="-122"/>
      <p:regular r:id="rId30"/>
    </p:embeddedFont>
  </p:embeddedFont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29" d="100"/>
          <a:sy n="129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font" Target="fonts/font2.fntdata"/><Relationship Id="rId3" Type="http://schemas.openxmlformats.org/officeDocument/2006/relationships/slide" Target="slides/slide1.xml"/><Relationship Id="rId29" Type="http://schemas.openxmlformats.org/officeDocument/2006/relationships/font" Target="fonts/font1.fntdata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20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sz="1200" b="0" dirty="0">
              <a:ea typeface="宋体" panose="02010600030101010101" pitchFamily="2" charset="-122"/>
            </a:endParaRPr>
          </a:p>
        </p:txBody>
      </p:sp>
      <p:sp>
        <p:nvSpPr>
          <p:cNvPr id="2051" name="日期占位符 205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endParaRPr lang="zh-CN" altLang="en-US" sz="1200" b="0" dirty="0">
              <a:ea typeface="宋体" panose="02010600030101010101" pitchFamily="2" charset="-122"/>
            </a:endParaRPr>
          </a:p>
        </p:txBody>
      </p:sp>
      <p:sp>
        <p:nvSpPr>
          <p:cNvPr id="2052" name="幻灯片图像占位符 2051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3" name="文本占位符 2052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endParaRPr lang="zh-CN" sz="1200" b="0" dirty="0">
              <a:ea typeface="宋体" panose="02010600030101010101" pitchFamily="2" charset="-122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sz="1200" b="0" dirty="0">
                <a:ea typeface="宋体" panose="02010600030101010101" pitchFamily="2" charset="-122"/>
              </a:rPr>
            </a:fld>
            <a:endParaRPr lang="zh-CN" sz="1200" b="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幻灯片图像占位符 16385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387" name="文本占位符 16386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r>
              <a:rPr lang="en-US" altLang="zh-CN" dirty="0"/>
              <a:t>	</a:t>
            </a:r>
            <a:endParaRPr lang="en-US" altLang="zh-CN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sz="1200" b="0" dirty="0">
                <a:ea typeface="宋体" panose="02010600030101010101" pitchFamily="2" charset="-122"/>
              </a:rPr>
            </a:fld>
            <a:endParaRPr lang="zh-CN" sz="1200" b="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>
                <a:ea typeface="宋体" panose="02010600030101010101" pitchFamily="2" charset="-122"/>
              </a:defRPr>
            </a:lvl1pPr>
          </a:lstStyle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>
                <a:ea typeface="宋体" panose="02010600030101010101" pitchFamily="2" charset="-122"/>
              </a:defRPr>
            </a:lvl1pPr>
          </a:lstStyle>
          <a:p>
            <a:pPr lvl="0" eaLnBrk="1" hangingPunct="1"/>
            <a:endParaRPr lang="zh-CN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vmlDrawing" Target="../drawings/vmlDrawing10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24.png"/><Relationship Id="rId7" Type="http://schemas.openxmlformats.org/officeDocument/2006/relationships/image" Target="../media/image23.png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e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9.emf"/><Relationship Id="rId10" Type="http://schemas.openxmlformats.org/officeDocument/2006/relationships/vmlDrawing" Target="../drawings/vmlDrawing12.vml"/><Relationship Id="rId1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3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6.png"/><Relationship Id="rId2" Type="http://schemas.openxmlformats.org/officeDocument/2006/relationships/image" Target="../media/image25.emf"/><Relationship Id="rId1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7.emf"/><Relationship Id="rId1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5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0.png"/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6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1.emf"/><Relationship Id="rId1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7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3.png"/><Relationship Id="rId2" Type="http://schemas.openxmlformats.org/officeDocument/2006/relationships/image" Target="../media/image32.emf"/><Relationship Id="rId1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8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5.emf"/><Relationship Id="rId3" Type="http://schemas.openxmlformats.org/officeDocument/2006/relationships/oleObject" Target="../embeddings/oleObject22.bin"/><Relationship Id="rId2" Type="http://schemas.openxmlformats.org/officeDocument/2006/relationships/image" Target="../media/image34.emf"/><Relationship Id="rId1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1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9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8.png"/><Relationship Id="rId2" Type="http://schemas.openxmlformats.org/officeDocument/2006/relationships/image" Target="../media/image37.emf"/><Relationship Id="rId1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0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0.wmf"/><Relationship Id="rId3" Type="http://schemas.openxmlformats.org/officeDocument/2006/relationships/oleObject" Target="../embeddings/oleObject25.bin"/><Relationship Id="rId2" Type="http://schemas.openxmlformats.org/officeDocument/2006/relationships/image" Target="../media/image39.emf"/><Relationship Id="rId1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e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7.emf"/><Relationship Id="rId1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8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emf"/><Relationship Id="rId1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4" name="对象 3073"/>
          <p:cNvGraphicFramePr/>
          <p:nvPr/>
        </p:nvGraphicFramePr>
        <p:xfrm>
          <a:off x="614363" y="622300"/>
          <a:ext cx="7466012" cy="504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603490" imgH="5139055" progId="Word.Document.8">
                  <p:embed/>
                </p:oleObj>
              </mc:Choice>
              <mc:Fallback>
                <p:oleObj name="" r:id="rId1" imgW="7603490" imgH="5139055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4363" y="622300"/>
                        <a:ext cx="7466012" cy="5043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5362" name="对象 15361"/>
          <p:cNvGraphicFramePr/>
          <p:nvPr/>
        </p:nvGraphicFramePr>
        <p:xfrm>
          <a:off x="539750" y="3357563"/>
          <a:ext cx="732631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" imgW="7747000" imgH="2331085" progId="Word.Document.8">
                  <p:embed/>
                </p:oleObj>
              </mc:Choice>
              <mc:Fallback>
                <p:oleObj name="" r:id="rId1" imgW="7747000" imgH="2331085" progId="Word.Document.8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39750" y="3357563"/>
                        <a:ext cx="7326313" cy="21859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矩形 15363"/>
          <p:cNvSpPr/>
          <p:nvPr/>
        </p:nvSpPr>
        <p:spPr>
          <a:xfrm>
            <a:off x="684213" y="5734050"/>
            <a:ext cx="33829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答案　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5" name="矩形 15364"/>
          <p:cNvSpPr/>
          <p:nvPr/>
        </p:nvSpPr>
        <p:spPr>
          <a:xfrm>
            <a:off x="-3421062" y="620713"/>
            <a:ext cx="12817475" cy="22828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 algn="ctr" eaLnBrk="1" hangingPunct="1"/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例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3  (2010·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广东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·13)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图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为节日里悬挂灯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algn="ctr" eaLnBrk="1" hangingPunct="1"/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	笼的一种方式</a:t>
            </a: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en-US" altLang="zh-CN" sz="2400" b="1" i="1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2400" b="1" i="1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点等高，</a:t>
            </a:r>
            <a:r>
              <a:rPr lang="en-US" altLang="zh-CN" sz="2400" b="1" i="1"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为结点，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algn="ctr" eaLnBrk="1" hangingPunct="1"/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	轻绳</a:t>
            </a:r>
            <a:r>
              <a:rPr lang="en-US" altLang="zh-CN" sz="2400" b="1" i="1">
                <a:latin typeface="Arial" panose="020B0604020202020204" pitchFamily="34" charset="0"/>
                <a:ea typeface="宋体" panose="02010600030101010101" pitchFamily="2" charset="-122"/>
              </a:rPr>
              <a:t>AO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2400" b="1" i="1">
                <a:latin typeface="Arial" panose="020B0604020202020204" pitchFamily="34" charset="0"/>
                <a:ea typeface="宋体" panose="02010600030101010101" pitchFamily="2" charset="-122"/>
              </a:rPr>
              <a:t>BO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长度相等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拉力分别为</a:t>
            </a:r>
            <a:r>
              <a:rPr lang="en-US" altLang="zh-CN" sz="2400" b="1" i="1"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algn="ctr" eaLnBrk="1" hangingPunct="1"/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r>
              <a:rPr lang="en-US" altLang="zh-CN" sz="2400" b="1" i="1">
                <a:latin typeface="Arial" panose="020B0604020202020204" pitchFamily="34" charset="0"/>
                <a:ea typeface="宋体" panose="02010600030101010101" pitchFamily="2" charset="-122"/>
              </a:rPr>
              <a:t>FB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，灯笼受到的重力为</a:t>
            </a:r>
            <a:r>
              <a:rPr lang="en-US" altLang="zh-CN" sz="2400" b="1" i="1">
                <a:latin typeface="Arial" panose="020B0604020202020204" pitchFamily="34" charset="0"/>
                <a:ea typeface="宋体" panose="02010600030101010101" pitchFamily="2" charset="-122"/>
              </a:rPr>
              <a:t>G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下列表述正确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algn="ctr" eaLnBrk="1" hangingPunct="1"/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	的是														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(  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　　</a:t>
            </a: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endParaRPr lang="en-US" altLang="zh-CN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5366" name="图片 15365" descr="902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8575" y="3430588"/>
            <a:ext cx="1865313" cy="1943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9458" name="对象 19457"/>
          <p:cNvGraphicFramePr/>
          <p:nvPr/>
        </p:nvGraphicFramePr>
        <p:xfrm>
          <a:off x="563563" y="-31750"/>
          <a:ext cx="7591425" cy="564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641590" imgH="5693410" progId="Word.Document.8">
                  <p:embed/>
                </p:oleObj>
              </mc:Choice>
              <mc:Fallback>
                <p:oleObj name="" r:id="rId1" imgW="7641590" imgH="5693410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563" y="-31750"/>
                        <a:ext cx="7591425" cy="5645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59" name="图片 19458" descr="904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6238" y="4581525"/>
            <a:ext cx="3630612" cy="15097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0" name="文本框 19459"/>
          <p:cNvSpPr txBox="1"/>
          <p:nvPr/>
        </p:nvSpPr>
        <p:spPr>
          <a:xfrm>
            <a:off x="4408488" y="6153150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6	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482" name="对象 20481"/>
          <p:cNvGraphicFramePr/>
          <p:nvPr/>
        </p:nvGraphicFramePr>
        <p:xfrm>
          <a:off x="757238" y="334963"/>
          <a:ext cx="7364412" cy="201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433945" imgH="2042160" progId="Word.Document.8">
                  <p:embed/>
                </p:oleObj>
              </mc:Choice>
              <mc:Fallback>
                <p:oleObj name="" r:id="rId1" imgW="7433945" imgH="204216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7238" y="334963"/>
                        <a:ext cx="7364412" cy="2014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对象 20482"/>
          <p:cNvGraphicFramePr/>
          <p:nvPr/>
        </p:nvGraphicFramePr>
        <p:xfrm>
          <a:off x="681038" y="2338388"/>
          <a:ext cx="7324725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7391400" imgH="4060190" progId="Word.Document.8">
                  <p:embed/>
                </p:oleObj>
              </mc:Choice>
              <mc:Fallback>
                <p:oleObj name="" r:id="rId3" imgW="7391400" imgH="4060190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1038" y="2338388"/>
                        <a:ext cx="7324725" cy="4019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4" name="图片 20483" descr="V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613" y="3513138"/>
            <a:ext cx="32385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5" name="图片 20484" descr="A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50" y="4518025"/>
            <a:ext cx="32385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6" name="图片 20485" descr="A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7538" y="3992563"/>
            <a:ext cx="32385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7" name="图片 20486" descr="V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0875" y="2997200"/>
            <a:ext cx="32385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8" name="图片 20487" descr="V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43550" y="2974975"/>
            <a:ext cx="32385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9" name="图片 20488" descr="V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5713" y="2997200"/>
            <a:ext cx="323850" cy="323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90" name="矩形 20489"/>
          <p:cNvSpPr/>
          <p:nvPr/>
        </p:nvSpPr>
        <p:spPr>
          <a:xfrm>
            <a:off x="633413" y="5084763"/>
            <a:ext cx="28590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答案　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9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3554" name="对象 23553"/>
          <p:cNvGraphicFramePr/>
          <p:nvPr/>
        </p:nvGraphicFramePr>
        <p:xfrm>
          <a:off x="606425" y="42863"/>
          <a:ext cx="7591425" cy="655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7641590" imgH="6607810" progId="Word.Document.8">
                  <p:embed/>
                </p:oleObj>
              </mc:Choice>
              <mc:Fallback>
                <p:oleObj name="" r:id="rId1" imgW="7641590" imgH="660781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6425" y="42863"/>
                        <a:ext cx="7591425" cy="6559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5" name="图片 23554" descr="905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788" y="2420938"/>
            <a:ext cx="2554287" cy="1717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6" name="文本框 23555"/>
          <p:cNvSpPr txBox="1"/>
          <p:nvPr/>
        </p:nvSpPr>
        <p:spPr>
          <a:xfrm>
            <a:off x="7229475" y="4089400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8	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4578" name="对象 24577"/>
          <p:cNvGraphicFramePr/>
          <p:nvPr/>
        </p:nvGraphicFramePr>
        <p:xfrm>
          <a:off x="684213" y="333375"/>
          <a:ext cx="7604125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8079105" imgH="6009005" progId="Word.Document.8">
                  <p:embed/>
                </p:oleObj>
              </mc:Choice>
              <mc:Fallback>
                <p:oleObj name="" r:id="rId1" imgW="8079105" imgH="6009005" progId="Word.Document.8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4213" y="333375"/>
                        <a:ext cx="7604125" cy="565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矩形 24578"/>
          <p:cNvSpPr/>
          <p:nvPr/>
        </p:nvSpPr>
        <p:spPr>
          <a:xfrm>
            <a:off x="658813" y="5132388"/>
            <a:ext cx="33258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答案　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5602" name="对象 25601"/>
          <p:cNvGraphicFramePr/>
          <p:nvPr/>
        </p:nvGraphicFramePr>
        <p:xfrm>
          <a:off x="509588" y="52388"/>
          <a:ext cx="7496175" cy="558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7626350" imgH="5693410" progId="Word.Document.8">
                  <p:embed/>
                </p:oleObj>
              </mc:Choice>
              <mc:Fallback>
                <p:oleObj name="" r:id="rId1" imgW="7626350" imgH="5693410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9588" y="52388"/>
                        <a:ext cx="7496175" cy="5583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3" name="图片 25602" descr="9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85738"/>
            <a:ext cx="2557463" cy="158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4" name="文本框 25603"/>
          <p:cNvSpPr txBox="1"/>
          <p:nvPr/>
        </p:nvSpPr>
        <p:spPr>
          <a:xfrm>
            <a:off x="6424613" y="1712913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9	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5605" name="图片 25604" descr="90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775" y="4076700"/>
            <a:ext cx="3960813" cy="2724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6626" name="对象 26625"/>
          <p:cNvGraphicFramePr/>
          <p:nvPr/>
        </p:nvGraphicFramePr>
        <p:xfrm>
          <a:off x="758825" y="1416050"/>
          <a:ext cx="760412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8038465" imgH="2914015" progId="Word.Document.8">
                  <p:embed/>
                </p:oleObj>
              </mc:Choice>
              <mc:Fallback>
                <p:oleObj name="" r:id="rId1" imgW="8038465" imgH="2914015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8825" y="1416050"/>
                        <a:ext cx="7604125" cy="2743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矩形 26626"/>
          <p:cNvSpPr/>
          <p:nvPr/>
        </p:nvSpPr>
        <p:spPr>
          <a:xfrm>
            <a:off x="755650" y="4051300"/>
            <a:ext cx="39751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答案　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7650" name="对象 27649"/>
          <p:cNvGraphicFramePr/>
          <p:nvPr/>
        </p:nvGraphicFramePr>
        <p:xfrm>
          <a:off x="681038" y="-95250"/>
          <a:ext cx="7591425" cy="655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7641590" imgH="6607810" progId="Word.Document.8">
                  <p:embed/>
                </p:oleObj>
              </mc:Choice>
              <mc:Fallback>
                <p:oleObj name="" r:id="rId1" imgW="7641590" imgH="6607810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1038" y="-95250"/>
                        <a:ext cx="7591425" cy="6559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1" name="图片 27650" descr="9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488" y="3644900"/>
            <a:ext cx="1927225" cy="2216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2" name="文本框 27651"/>
          <p:cNvSpPr txBox="1"/>
          <p:nvPr/>
        </p:nvSpPr>
        <p:spPr>
          <a:xfrm>
            <a:off x="7359650" y="5949950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10	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8674" name="对象 28673"/>
          <p:cNvGraphicFramePr/>
          <p:nvPr/>
        </p:nvGraphicFramePr>
        <p:xfrm>
          <a:off x="758825" y="623888"/>
          <a:ext cx="7493000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7917815" imgH="2532380" progId="Word.Document.8">
                  <p:embed/>
                </p:oleObj>
              </mc:Choice>
              <mc:Fallback>
                <p:oleObj name="" r:id="rId1" imgW="7917815" imgH="2532380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8825" y="623888"/>
                        <a:ext cx="7493000" cy="23764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对象 28674"/>
          <p:cNvGraphicFramePr/>
          <p:nvPr/>
        </p:nvGraphicFramePr>
        <p:xfrm>
          <a:off x="758825" y="2643188"/>
          <a:ext cx="7426325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3" imgW="7847965" imgH="2823845" progId="Word.Document.8">
                  <p:embed/>
                </p:oleObj>
              </mc:Choice>
              <mc:Fallback>
                <p:oleObj name="" r:id="rId3" imgW="7847965" imgH="2823845" progId="Word.Document.8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8825" y="2643188"/>
                        <a:ext cx="7426325" cy="2654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矩形 28675"/>
          <p:cNvSpPr/>
          <p:nvPr/>
        </p:nvSpPr>
        <p:spPr>
          <a:xfrm>
            <a:off x="728663" y="5157788"/>
            <a:ext cx="40465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答案　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73505" y="996315"/>
            <a:ext cx="6395720" cy="16154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algn="l"/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如图所示，一根轻弹簧上端固定，下端挂一个质量为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m</a:t>
            </a:r>
            <a:r>
              <a:rPr lang="en-US" altLang="zh-CN" sz="2000" b="0" u="none" baseline="-25000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0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的小桶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底面水平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)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，桶中放有一质量为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m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的物体，当桶静止时，弹簧的长度比其自然长度伸长了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L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，今向下拉桶使弹簧再伸长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Δ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L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后静止，然后松手放开，设弹簧总处在弹性限度内，则下列说法中正确的是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)</a:t>
            </a:r>
            <a:endParaRPr lang="zh-CN" altLang="en-US" sz="2000"/>
          </a:p>
        </p:txBody>
      </p:sp>
      <p:pic>
        <p:nvPicPr>
          <p:cNvPr id="2" name="图片 1"/>
          <p:cNvPicPr/>
          <p:nvPr/>
        </p:nvPicPr>
        <p:blipFill>
          <a:blip r:embed="rId1"/>
          <a:stretch>
            <a:fillRect/>
          </a:stretch>
        </p:blipFill>
        <p:spPr>
          <a:xfrm>
            <a:off x="805815" y="3071495"/>
            <a:ext cx="802005" cy="2501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2032000" y="2849880"/>
            <a:ext cx="6976745" cy="1775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algn="ctr"/>
            <a:endParaRPr lang="en-US" altLang="zh-CN" sz="1050" b="0" u="none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266700" algn="ctr"/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刚松手瞬间桶对物体的支持力大小为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L(ΔL)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mg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②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刚松手瞬间桶对物体的支持力大小为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L(ΔL)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m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＋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m</a:t>
            </a:r>
            <a:r>
              <a:rPr lang="en-US" altLang="zh-CN" sz="2000" b="0" u="none" baseline="-25000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0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)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g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③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刚松手瞬间物体的加速度为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L(ΔL)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g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，方向向上</a:t>
            </a:r>
            <a:endParaRPr lang="zh-CN" altLang="en-US" sz="2000" b="0" u="none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266700" algn="ctr"/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刚松手瞬间物体的加速度为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L(ΔL)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(1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＋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m(m0)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)</a:t>
            </a:r>
            <a:r>
              <a:rPr lang="en-US" altLang="zh-CN" sz="2000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g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，方向向上</a:t>
            </a:r>
            <a:endParaRPr lang="zh-CN" altLang="en-US" sz="2000" b="0" u="none"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0" indent="266700" algn="ctr"/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A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①③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B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①④    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C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②③</a:t>
            </a:r>
            <a:r>
              <a:rPr lang="en-US" altLang="zh-CN" sz="2000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  D</a:t>
            </a:r>
            <a:r>
              <a:rPr lang="zh-CN" altLang="en-US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sz="2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②④</a:t>
            </a:r>
            <a:endParaRPr lang="zh-CN" alt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8" name="对象 4097"/>
          <p:cNvGraphicFramePr/>
          <p:nvPr/>
        </p:nvGraphicFramePr>
        <p:xfrm>
          <a:off x="758825" y="623888"/>
          <a:ext cx="7604125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646035" imgH="5692140" progId="Word.Document.8">
                  <p:embed/>
                </p:oleObj>
              </mc:Choice>
              <mc:Fallback>
                <p:oleObj name="" r:id="rId1" imgW="7646035" imgH="569214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8825" y="623888"/>
                        <a:ext cx="7604125" cy="565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" name="文本框 100"/>
          <p:cNvSpPr txBox="1"/>
          <p:nvPr/>
        </p:nvSpPr>
        <p:spPr>
          <a:xfrm>
            <a:off x="1193165" y="565150"/>
            <a:ext cx="7261860" cy="33832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algn="l"/>
            <a:r>
              <a:rPr lang="en-US" altLang="zh-CN" b="0" u="none">
                <a:latin typeface="IPAPANNEW" charset="0"/>
                <a:ea typeface="IPAPANNEW" charset="0"/>
                <a:cs typeface="IPAPANNEW" charset="0"/>
              </a:rPr>
              <a:t>[</a:t>
            </a:r>
            <a:r>
              <a:rPr lang="zh-CN" altLang="en-US" b="0" u="none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解析</a:t>
            </a:r>
            <a:r>
              <a:rPr lang="en-US" altLang="zh-CN" b="0" u="none">
                <a:latin typeface="IPAPANNEW" charset="0"/>
                <a:ea typeface="IPAPANNEW" charset="0"/>
                <a:cs typeface="IPAPANNEW" charset="0"/>
              </a:rPr>
              <a:t>]</a:t>
            </a:r>
            <a:r>
              <a:rPr lang="zh-CN" altLang="en-US" b="0" u="none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　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本题的常规解法是先取桶与物体为整体，利用平衡条件、牛顿第二定律求解，这样做费时易错，若用假设法求解，则能迅速选出正确选项。假设没有向下拉弹簧，即</a:t>
            </a:r>
            <a:r>
              <a:rPr lang="en-US" altLang="zh-CN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Δ</a:t>
            </a:r>
            <a:r>
              <a:rPr lang="en-US" altLang="zh-CN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L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＝</a:t>
            </a:r>
            <a:r>
              <a:rPr lang="en-US" altLang="zh-CN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0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，则由平衡条件知刚松手瞬间盘对物体的支持力大小仍为</a:t>
            </a:r>
            <a:r>
              <a:rPr lang="en-US" altLang="zh-CN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mg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，将</a:t>
            </a:r>
            <a:r>
              <a:rPr lang="en-US" altLang="zh-CN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Δ</a:t>
            </a:r>
            <a:r>
              <a:rPr lang="en-US" altLang="zh-CN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L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＝</a:t>
            </a:r>
            <a:r>
              <a:rPr lang="en-US" altLang="zh-CN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0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分别代入</a:t>
            </a:r>
            <a:r>
              <a:rPr lang="en-US" altLang="zh-CN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①②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可得</a:t>
            </a:r>
            <a:r>
              <a:rPr lang="en-US" altLang="zh-CN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①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对</a:t>
            </a:r>
            <a:r>
              <a:rPr lang="en-US" altLang="zh-CN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②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错，又由牛顿第二定律知刚松手瞬间物体的加速度为</a:t>
            </a:r>
            <a:r>
              <a:rPr lang="en-US" altLang="zh-CN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a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＝</a:t>
            </a:r>
            <a:r>
              <a:rPr lang="en-US" altLang="zh-CN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m(N</a:t>
            </a:r>
            <a:r>
              <a:rPr lang="zh-CN" altLang="en-US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－</a:t>
            </a:r>
            <a:r>
              <a:rPr lang="en-US" altLang="zh-CN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mg)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＝</a:t>
            </a:r>
            <a:r>
              <a:rPr lang="en-US" altLang="zh-CN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L(ΔL)</a:t>
            </a:r>
            <a:r>
              <a:rPr lang="en-US" altLang="zh-CN" b="0" i="1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g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，方向向上，</a:t>
            </a:r>
            <a:r>
              <a:rPr lang="en-US" altLang="zh-CN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③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对</a:t>
            </a:r>
            <a:r>
              <a:rPr lang="en-US" altLang="zh-CN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④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错。故</a:t>
            </a:r>
            <a:r>
              <a:rPr lang="en-US" altLang="zh-CN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A</a:t>
            </a:r>
            <a:r>
              <a:rPr lang="zh-CN" altLang="en-US" b="0" u="none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正确。</a:t>
            </a:r>
            <a:endParaRPr lang="zh-CN" altLang="en-US" b="0" u="none">
              <a:latin typeface="IPAPANNEW" charset="0"/>
              <a:ea typeface="IPAPANNEW" charset="0"/>
              <a:cs typeface="IPAPANNEW" charset="0"/>
            </a:endParaRPr>
          </a:p>
          <a:p>
            <a:pPr marL="0" indent="266700" algn="l"/>
            <a:r>
              <a:rPr lang="en-US" altLang="zh-CN" b="0" u="none">
                <a:latin typeface="IPAPANNEW" charset="0"/>
                <a:ea typeface="IPAPANNEW" charset="0"/>
                <a:cs typeface="IPAPANNEW" charset="0"/>
              </a:rPr>
              <a:t>[</a:t>
            </a:r>
            <a:r>
              <a:rPr lang="zh-CN" altLang="en-US" b="0" u="none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答案</a:t>
            </a:r>
            <a:r>
              <a:rPr lang="en-US" altLang="zh-CN" b="0" u="none">
                <a:latin typeface="IPAPANNEW" charset="0"/>
                <a:ea typeface="IPAPANNEW" charset="0"/>
                <a:cs typeface="IPAPANNEW" charset="0"/>
              </a:rPr>
              <a:t>]</a:t>
            </a:r>
            <a:r>
              <a:rPr lang="zh-CN" altLang="en-US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b="0" u="none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A</a:t>
            </a:r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1746" name="对象 31745"/>
          <p:cNvGraphicFramePr/>
          <p:nvPr/>
        </p:nvGraphicFramePr>
        <p:xfrm>
          <a:off x="755650" y="117475"/>
          <a:ext cx="7591425" cy="564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7641590" imgH="5693410" progId="Word.Document.8">
                  <p:embed/>
                </p:oleObj>
              </mc:Choice>
              <mc:Fallback>
                <p:oleObj name="" r:id="rId1" imgW="7641590" imgH="5693410" progId="Word.Document.8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5650" y="117475"/>
                        <a:ext cx="7591425" cy="5645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7" name="图片 31746" descr="9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575" y="4221163"/>
            <a:ext cx="2952750" cy="1652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8" name="矩形 31747"/>
          <p:cNvSpPr/>
          <p:nvPr/>
        </p:nvSpPr>
        <p:spPr>
          <a:xfrm>
            <a:off x="4157663" y="5876925"/>
            <a:ext cx="29352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2770" name="对象 32769"/>
          <p:cNvGraphicFramePr/>
          <p:nvPr/>
        </p:nvGraphicFramePr>
        <p:xfrm>
          <a:off x="755650" y="620713"/>
          <a:ext cx="7643813" cy="569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" imgW="8079105" imgH="6009005" progId="Word.Document.8">
                  <p:embed/>
                </p:oleObj>
              </mc:Choice>
              <mc:Fallback>
                <p:oleObj name="" r:id="rId1" imgW="8079105" imgH="6009005" progId="Word.Document.8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5650" y="620713"/>
                        <a:ext cx="7643813" cy="56911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对象 32770"/>
          <p:cNvGraphicFramePr/>
          <p:nvPr/>
        </p:nvGraphicFramePr>
        <p:xfrm>
          <a:off x="1455738" y="908050"/>
          <a:ext cx="4987925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3" imgW="2667000" imgH="2387600" progId="Equation.3">
                  <p:embed/>
                </p:oleObj>
              </mc:Choice>
              <mc:Fallback>
                <p:oleObj name="" r:id="rId3" imgW="2667000" imgH="23876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5738" y="908050"/>
                        <a:ext cx="4987925" cy="4464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2" name="对象 5121"/>
          <p:cNvGraphicFramePr/>
          <p:nvPr/>
        </p:nvGraphicFramePr>
        <p:xfrm>
          <a:off x="758825" y="727075"/>
          <a:ext cx="7604125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8079105" imgH="6009005" progId="Word.Document.8">
                  <p:embed/>
                </p:oleObj>
              </mc:Choice>
              <mc:Fallback>
                <p:oleObj name="" r:id="rId1" imgW="8079105" imgH="6009005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8825" y="727075"/>
                        <a:ext cx="7604125" cy="565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146" name="对象 6145"/>
          <p:cNvGraphicFramePr/>
          <p:nvPr/>
        </p:nvGraphicFramePr>
        <p:xfrm>
          <a:off x="758825" y="623888"/>
          <a:ext cx="7604125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8079105" imgH="6009005" progId="Word.Document.8">
                  <p:embed/>
                </p:oleObj>
              </mc:Choice>
              <mc:Fallback>
                <p:oleObj name="" r:id="rId1" imgW="8079105" imgH="6009005" progId="Word.Document.8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8825" y="623888"/>
                        <a:ext cx="7604125" cy="565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170" name="对象 7169"/>
          <p:cNvGraphicFramePr/>
          <p:nvPr/>
        </p:nvGraphicFramePr>
        <p:xfrm>
          <a:off x="539750" y="280988"/>
          <a:ext cx="7359650" cy="670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7968615" imgH="7777480" progId="Word.Document.8">
                  <p:embed/>
                </p:oleObj>
              </mc:Choice>
              <mc:Fallback>
                <p:oleObj name="" r:id="rId1" imgW="7968615" imgH="777748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39750" y="280988"/>
                        <a:ext cx="7359650" cy="6702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1" name="图片 7170" descr="8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688" y="2349500"/>
            <a:ext cx="1727200" cy="1314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文本框 7171"/>
          <p:cNvSpPr txBox="1"/>
          <p:nvPr/>
        </p:nvSpPr>
        <p:spPr>
          <a:xfrm>
            <a:off x="7038975" y="3644900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1	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218" name="对象 9217"/>
          <p:cNvGraphicFramePr/>
          <p:nvPr/>
        </p:nvGraphicFramePr>
        <p:xfrm>
          <a:off x="611188" y="765175"/>
          <a:ext cx="7637462" cy="314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8079105" imgH="3345815" progId="Word.Document.8">
                  <p:embed/>
                </p:oleObj>
              </mc:Choice>
              <mc:Fallback>
                <p:oleObj name="" r:id="rId1" imgW="8079105" imgH="3345815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1188" y="765175"/>
                        <a:ext cx="7637462" cy="3144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对象 9218"/>
          <p:cNvGraphicFramePr/>
          <p:nvPr/>
        </p:nvGraphicFramePr>
        <p:xfrm>
          <a:off x="827088" y="3652838"/>
          <a:ext cx="7388225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7385050" imgH="1795145" progId="Word.Document.8">
                  <p:embed/>
                </p:oleObj>
              </mc:Choice>
              <mc:Fallback>
                <p:oleObj name="" r:id="rId3" imgW="7385050" imgH="1795145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088" y="3652838"/>
                        <a:ext cx="7388225" cy="1792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矩形 9219"/>
          <p:cNvSpPr/>
          <p:nvPr/>
        </p:nvSpPr>
        <p:spPr>
          <a:xfrm>
            <a:off x="7308850" y="1916113"/>
            <a:ext cx="404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42" name="对象 10241"/>
          <p:cNvGraphicFramePr/>
          <p:nvPr/>
        </p:nvGraphicFramePr>
        <p:xfrm>
          <a:off x="758825" y="623888"/>
          <a:ext cx="7604125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8079105" imgH="6009005" progId="Word.Document.8">
                  <p:embed/>
                </p:oleObj>
              </mc:Choice>
              <mc:Fallback>
                <p:oleObj name="" r:id="rId1" imgW="8079105" imgH="6009005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8825" y="623888"/>
                        <a:ext cx="7604125" cy="565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3" name="图片 10242" descr="8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725" y="2276475"/>
            <a:ext cx="2303463" cy="1465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文本框 10243"/>
          <p:cNvSpPr txBox="1"/>
          <p:nvPr/>
        </p:nvSpPr>
        <p:spPr>
          <a:xfrm>
            <a:off x="7108825" y="3678238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2	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2290" name="对象 12289"/>
          <p:cNvGraphicFramePr/>
          <p:nvPr/>
        </p:nvGraphicFramePr>
        <p:xfrm>
          <a:off x="758825" y="582613"/>
          <a:ext cx="7604125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8079105" imgH="6009005" progId="Word.Document.8">
                  <p:embed/>
                </p:oleObj>
              </mc:Choice>
              <mc:Fallback>
                <p:oleObj name="" r:id="rId1" imgW="8079105" imgH="6009005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8825" y="582613"/>
                        <a:ext cx="7604125" cy="565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1" name="图片 12290" descr="9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25" y="723900"/>
            <a:ext cx="2044700" cy="1935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文本框 12291"/>
          <p:cNvSpPr txBox="1"/>
          <p:nvPr/>
        </p:nvSpPr>
        <p:spPr>
          <a:xfrm>
            <a:off x="7002463" y="2522538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3	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2293" name="对象 12292"/>
          <p:cNvGraphicFramePr/>
          <p:nvPr/>
        </p:nvGraphicFramePr>
        <p:xfrm>
          <a:off x="903288" y="4583113"/>
          <a:ext cx="761682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4" imgW="8098790" imgH="1245870" progId="Word.Document.8">
                  <p:embed/>
                </p:oleObj>
              </mc:Choice>
              <mc:Fallback>
                <p:oleObj name="" r:id="rId4" imgW="8098790" imgH="1245870" progId="Word.Document.8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3288" y="4583113"/>
                        <a:ext cx="7616825" cy="11604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文本框 12293"/>
          <p:cNvSpPr txBox="1"/>
          <p:nvPr/>
        </p:nvSpPr>
        <p:spPr>
          <a:xfrm>
            <a:off x="5305425" y="2205038"/>
            <a:ext cx="404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338" name="对象 14337"/>
          <p:cNvGraphicFramePr/>
          <p:nvPr/>
        </p:nvGraphicFramePr>
        <p:xfrm>
          <a:off x="539750" y="836613"/>
          <a:ext cx="7572375" cy="584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7597140" imgH="5859780" progId="Word.Document.8">
                  <p:embed/>
                </p:oleObj>
              </mc:Choice>
              <mc:Fallback>
                <p:oleObj name="" r:id="rId1" imgW="7597140" imgH="5859780" progId="Word.Document.8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39750" y="836613"/>
                        <a:ext cx="7572375" cy="58435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文本框 14339"/>
          <p:cNvSpPr txBox="1"/>
          <p:nvPr/>
        </p:nvSpPr>
        <p:spPr>
          <a:xfrm>
            <a:off x="6942138" y="5373688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WPS 演示</Application>
  <PresentationFormat>在屏幕上显示</PresentationFormat>
  <Paragraphs>50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25</vt:i4>
      </vt:variant>
      <vt:variant>
        <vt:lpstr>幻灯片标题</vt:lpstr>
      </vt:variant>
      <vt:variant>
        <vt:i4>22</vt:i4>
      </vt:variant>
    </vt:vector>
  </HeadingPairs>
  <TitlesOfParts>
    <vt:vector size="57" baseType="lpstr">
      <vt:lpstr>Arial</vt:lpstr>
      <vt:lpstr>宋体</vt:lpstr>
      <vt:lpstr>Wingdings</vt:lpstr>
      <vt:lpstr>黑体</vt:lpstr>
      <vt:lpstr>微软雅黑</vt:lpstr>
      <vt:lpstr>Times New Roman</vt:lpstr>
      <vt:lpstr>IPAPANNEW</vt:lpstr>
      <vt:lpstr>楷体_GB2312</vt:lpstr>
      <vt:lpstr>Courier New</vt:lpstr>
      <vt:lpstr>默认设计模板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Equation.3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Administrator</cp:lastModifiedBy>
  <cp:revision>50</cp:revision>
  <dcterms:created xsi:type="dcterms:W3CDTF">2010-11-04T07:37:00Z</dcterms:created>
  <dcterms:modified xsi:type="dcterms:W3CDTF">2017-03-13T08:48:37Z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