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321" r:id="rId3"/>
    <p:sldId id="322" r:id="rId4"/>
    <p:sldId id="300" r:id="rId5"/>
    <p:sldId id="323" r:id="rId6"/>
    <p:sldId id="303" r:id="rId7"/>
    <p:sldId id="318" r:id="rId8"/>
    <p:sldId id="302" r:id="rId9"/>
    <p:sldId id="304" r:id="rId10"/>
    <p:sldId id="305" r:id="rId11"/>
    <p:sldId id="31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EC91-4F76-43F3-82B5-41F5B83C2B59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A8C9-F7F3-4471-B112-ECA03487E0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1.5&#36135;&#24065;%20&#31532;&#20116;&#35762;%20&#32440;&#24065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cd.zjonline.com.cn/images/twzs/gghb001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G:/&#24352;&#34164;&#38686;/&#35838;&#20214;/&#25104;&#25165;&#20043;&#36335;/2017/&#21516;&#27493;/&#20154;&#25945;&#25919;&#27835;&#24517;&#20462;1/&#26032;&#24314;&#25991;&#20214;&#22841;/C1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1.6&#36135;&#24065;%20&#31532;&#20845;&#35762;%20&#36890;&#36135;&#33192;&#32960;&#19982;&#36890;&#36135;&#32039;&#32553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900113" y="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第三目   纸币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、纸币</a:t>
            </a:r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</a:rPr>
              <a:t>         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）纸币的</a:t>
            </a:r>
            <a:r>
              <a:rPr lang="zh-CN" altLang="en-US" sz="2400" b="1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产生过程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5288" y="3213100"/>
            <a:ext cx="1828800" cy="822325"/>
          </a:xfrm>
          <a:prstGeom prst="rect">
            <a:avLst/>
          </a:prstGeom>
          <a:gradFill rotWithShape="0">
            <a:gsLst>
              <a:gs pos="0">
                <a:srgbClr val="FC2704"/>
              </a:gs>
              <a:gs pos="100000">
                <a:srgbClr val="FE9A8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金银条块    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足值）</a:t>
            </a:r>
          </a:p>
        </p:txBody>
      </p:sp>
      <p:pic>
        <p:nvPicPr>
          <p:cNvPr id="61445" name="Picture 5" descr="金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1676400"/>
            <a:ext cx="2028825" cy="2362200"/>
            <a:chOff x="1536" y="1056"/>
            <a:chExt cx="1278" cy="1488"/>
          </a:xfrm>
        </p:grpSpPr>
        <p:sp>
          <p:nvSpPr>
            <p:cNvPr id="38930" name="Text Box 7"/>
            <p:cNvSpPr txBox="1">
              <a:spLocks noChangeArrowheads="1"/>
            </p:cNvSpPr>
            <p:nvPr/>
          </p:nvSpPr>
          <p:spPr bwMode="auto">
            <a:xfrm>
              <a:off x="1824" y="2026"/>
              <a:ext cx="912" cy="518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BAA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itchFamily="18" charset="0"/>
                  <a:ea typeface="华文中宋" pitchFamily="2" charset="-122"/>
                </a:rPr>
                <a:t>足值的铸币</a:t>
              </a:r>
            </a:p>
          </p:txBody>
        </p:sp>
        <p:sp>
          <p:nvSpPr>
            <p:cNvPr id="38931" name="AutoShape 8"/>
            <p:cNvSpPr>
              <a:spLocks noChangeArrowheads="1"/>
            </p:cNvSpPr>
            <p:nvPr/>
          </p:nvSpPr>
          <p:spPr bwMode="auto">
            <a:xfrm>
              <a:off x="1536" y="1440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endParaRPr lang="zh-CN" altLang="zh-CN" sz="3200" b="1">
                <a:latin typeface="Times New Roman" pitchFamily="18" charset="0"/>
                <a:ea typeface="华文行楷" pitchFamily="2" charset="-122"/>
              </a:endParaRPr>
            </a:p>
          </p:txBody>
        </p:sp>
        <p:pic>
          <p:nvPicPr>
            <p:cNvPr id="38932" name="Picture 9" descr="币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4" y="1056"/>
              <a:ext cx="99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43425" y="1600200"/>
            <a:ext cx="2176463" cy="2422525"/>
            <a:chOff x="2997" y="1008"/>
            <a:chExt cx="1371" cy="1526"/>
          </a:xfrm>
        </p:grpSpPr>
        <p:sp>
          <p:nvSpPr>
            <p:cNvPr id="38927" name="Text Box 11"/>
            <p:cNvSpPr txBox="1">
              <a:spLocks noChangeArrowheads="1"/>
            </p:cNvSpPr>
            <p:nvPr/>
          </p:nvSpPr>
          <p:spPr bwMode="auto">
            <a:xfrm>
              <a:off x="3216" y="2016"/>
              <a:ext cx="1152" cy="518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BAA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itchFamily="18" charset="0"/>
                  <a:ea typeface="华文中宋" pitchFamily="2" charset="-122"/>
                </a:rPr>
                <a:t>不足值的铸币</a:t>
              </a:r>
            </a:p>
          </p:txBody>
        </p:sp>
        <p:sp>
          <p:nvSpPr>
            <p:cNvPr id="38928" name="AutoShape 12"/>
            <p:cNvSpPr>
              <a:spLocks noChangeArrowheads="1"/>
            </p:cNvSpPr>
            <p:nvPr/>
          </p:nvSpPr>
          <p:spPr bwMode="auto">
            <a:xfrm>
              <a:off x="2997" y="1440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endParaRPr lang="zh-CN" altLang="zh-CN" sz="3200" b="1">
                <a:latin typeface="Times New Roman" pitchFamily="18" charset="0"/>
                <a:ea typeface="华文行楷" pitchFamily="2" charset="-122"/>
              </a:endParaRPr>
            </a:p>
          </p:txBody>
        </p:sp>
        <p:pic>
          <p:nvPicPr>
            <p:cNvPr id="38929" name="Picture 13" descr="kaiyua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12" y="1008"/>
              <a:ext cx="1056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786082" y="1981203"/>
            <a:ext cx="2357928" cy="1947865"/>
            <a:chOff x="4402" y="1248"/>
            <a:chExt cx="1358" cy="1227"/>
          </a:xfrm>
        </p:grpSpPr>
        <p:sp>
          <p:nvSpPr>
            <p:cNvPr id="38924" name="Text Box 15"/>
            <p:cNvSpPr txBox="1">
              <a:spLocks noChangeArrowheads="1"/>
            </p:cNvSpPr>
            <p:nvPr/>
          </p:nvSpPr>
          <p:spPr bwMode="auto">
            <a:xfrm>
              <a:off x="4745" y="2107"/>
              <a:ext cx="809" cy="36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charset="0"/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Times New Roman" pitchFamily="18" charset="0"/>
                  <a:ea typeface="华文中宋" pitchFamily="2" charset="-122"/>
                </a:rPr>
                <a:t>纸币</a:t>
              </a:r>
            </a:p>
          </p:txBody>
        </p:sp>
        <p:sp>
          <p:nvSpPr>
            <p:cNvPr id="38925" name="AutoShape 16"/>
            <p:cNvSpPr>
              <a:spLocks noChangeArrowheads="1"/>
            </p:cNvSpPr>
            <p:nvPr/>
          </p:nvSpPr>
          <p:spPr bwMode="auto">
            <a:xfrm>
              <a:off x="4402" y="1440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 typeface="Arial" charset="0"/>
                <a:buNone/>
              </a:pPr>
              <a:endParaRPr lang="zh-CN" altLang="zh-CN" sz="3200" b="1">
                <a:latin typeface="Times New Roman" pitchFamily="18" charset="0"/>
                <a:ea typeface="华文行楷" pitchFamily="2" charset="-122"/>
              </a:endParaRPr>
            </a:p>
          </p:txBody>
        </p:sp>
        <p:pic>
          <p:nvPicPr>
            <p:cNvPr id="38926" name="Picture 17" descr="gghb001">
              <a:hlinkClick r:id="rId6" tooltip="开新窗口浏览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52" y="1248"/>
              <a:ext cx="100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4859338" y="188913"/>
            <a:ext cx="3744912" cy="1368425"/>
          </a:xfrm>
          <a:prstGeom prst="wedgeRectCallout">
            <a:avLst>
              <a:gd name="adj1" fmla="val 29273"/>
              <a:gd name="adj2" fmla="val 79699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2800" b="1">
                <a:latin typeface="Times New Roman" pitchFamily="18" charset="0"/>
                <a:ea typeface="华文中宋" pitchFamily="2" charset="-122"/>
              </a:rPr>
              <a:t>纸币是随着商品交换的发展，在铸币的基础上产生的</a:t>
            </a:r>
          </a:p>
        </p:txBody>
      </p:sp>
      <p:sp>
        <p:nvSpPr>
          <p:cNvPr id="70678" name="文本框 70677"/>
          <p:cNvSpPr txBox="1">
            <a:spLocks noChangeArrowheads="1"/>
          </p:cNvSpPr>
          <p:nvPr/>
        </p:nvSpPr>
        <p:spPr bwMode="auto">
          <a:xfrm>
            <a:off x="250825" y="436562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（２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）纸币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相对于金属货币的优越性有哪些？</a:t>
            </a:r>
          </a:p>
        </p:txBody>
      </p:sp>
      <p:sp>
        <p:nvSpPr>
          <p:cNvPr id="70679" name="文本框 70678"/>
          <p:cNvSpPr txBox="1">
            <a:spLocks noChangeArrowheads="1"/>
          </p:cNvSpPr>
          <p:nvPr/>
        </p:nvSpPr>
        <p:spPr bwMode="auto">
          <a:xfrm>
            <a:off x="468313" y="5157788"/>
            <a:ext cx="8280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r>
              <a:rPr lang="en-US" altLang="zh-CN" sz="2800" b="1">
                <a:solidFill>
                  <a:srgbClr val="0000CC"/>
                </a:solidFill>
                <a:ea typeface="华文行楷" pitchFamily="2" charset="-122"/>
              </a:rPr>
              <a:t>      </a:t>
            </a:r>
            <a:r>
              <a:rPr lang="zh-CN" altLang="en-US" sz="2800" b="1">
                <a:solidFill>
                  <a:srgbClr val="0000CC"/>
                </a:solidFill>
                <a:ea typeface="华文行楷" pitchFamily="2" charset="-122"/>
              </a:rPr>
              <a:t>与金属货币相比，纸币制作成本低，更易于保管、携带和运输，避免了铸币在流通磨损。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61" grpId="0" animBg="1"/>
      <p:bldP spid="70678" grpId="0"/>
      <p:bldP spid="706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77825"/>
          <p:cNvSpPr txBox="1">
            <a:spLocks noChangeArrowheads="1"/>
          </p:cNvSpPr>
          <p:nvPr/>
        </p:nvSpPr>
        <p:spPr bwMode="auto">
          <a:xfrm>
            <a:off x="2916238" y="28572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对货币的理解</a:t>
            </a:r>
          </a:p>
        </p:txBody>
      </p:sp>
      <p:sp>
        <p:nvSpPr>
          <p:cNvPr id="77827" name="文本框 77826"/>
          <p:cNvSpPr txBox="1">
            <a:spLocks noChangeArrowheads="1"/>
          </p:cNvSpPr>
          <p:nvPr/>
        </p:nvSpPr>
        <p:spPr bwMode="auto">
          <a:xfrm>
            <a:off x="0" y="1004865"/>
            <a:ext cx="268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、从产生看：</a:t>
            </a:r>
          </a:p>
        </p:txBody>
      </p:sp>
      <p:sp>
        <p:nvSpPr>
          <p:cNvPr id="77828" name="文本框 77827"/>
          <p:cNvSpPr txBox="1">
            <a:spLocks noChangeArrowheads="1"/>
          </p:cNvSpPr>
          <p:nvPr/>
        </p:nvSpPr>
        <p:spPr bwMode="auto">
          <a:xfrm>
            <a:off x="2143108" y="1000108"/>
            <a:ext cx="415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商品交换长期发展的产物。</a:t>
            </a:r>
          </a:p>
        </p:txBody>
      </p:sp>
      <p:sp>
        <p:nvSpPr>
          <p:cNvPr id="77829" name="文本框 77828"/>
          <p:cNvSpPr txBox="1">
            <a:spLocks noChangeArrowheads="1"/>
          </p:cNvSpPr>
          <p:nvPr/>
        </p:nvSpPr>
        <p:spPr bwMode="auto">
          <a:xfrm>
            <a:off x="0" y="1714488"/>
            <a:ext cx="268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、从定义看：</a:t>
            </a:r>
          </a:p>
        </p:txBody>
      </p:sp>
      <p:sp>
        <p:nvSpPr>
          <p:cNvPr id="77830" name="文本框 77829"/>
          <p:cNvSpPr txBox="1">
            <a:spLocks noChangeArrowheads="1"/>
          </p:cNvSpPr>
          <p:nvPr/>
        </p:nvSpPr>
        <p:spPr bwMode="auto">
          <a:xfrm>
            <a:off x="2124075" y="1681451"/>
            <a:ext cx="6877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从商品中分离出来固定地充当一般等价物的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商品。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7831" name="文本框 77830"/>
          <p:cNvSpPr txBox="1">
            <a:spLocks noChangeArrowheads="1"/>
          </p:cNvSpPr>
          <p:nvPr/>
        </p:nvSpPr>
        <p:spPr bwMode="auto">
          <a:xfrm>
            <a:off x="0" y="2357430"/>
            <a:ext cx="268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、从本质看：</a:t>
            </a:r>
          </a:p>
        </p:txBody>
      </p:sp>
      <p:sp>
        <p:nvSpPr>
          <p:cNvPr id="77832" name="文本框 77831"/>
          <p:cNvSpPr txBox="1">
            <a:spLocks noChangeArrowheads="1"/>
          </p:cNvSpPr>
          <p:nvPr/>
        </p:nvSpPr>
        <p:spPr bwMode="auto">
          <a:xfrm>
            <a:off x="2195513" y="2357430"/>
            <a:ext cx="2541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一般等价物。</a:t>
            </a:r>
            <a:endParaRPr lang="en-US" altLang="zh-CN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7833" name="文本框 77832"/>
          <p:cNvSpPr txBox="1">
            <a:spLocks noChangeArrowheads="1"/>
          </p:cNvSpPr>
          <p:nvPr/>
        </p:nvSpPr>
        <p:spPr bwMode="auto">
          <a:xfrm>
            <a:off x="25400" y="3071810"/>
            <a:ext cx="317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、从职能看：</a:t>
            </a:r>
          </a:p>
        </p:txBody>
      </p:sp>
      <p:sp>
        <p:nvSpPr>
          <p:cNvPr id="77834" name="文本框 77833"/>
          <p:cNvSpPr txBox="1">
            <a:spLocks noChangeArrowheads="1"/>
          </p:cNvSpPr>
          <p:nvPr/>
        </p:nvSpPr>
        <p:spPr bwMode="auto">
          <a:xfrm>
            <a:off x="2124075" y="3092429"/>
            <a:ext cx="6931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基本职能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价值尺度、流通手段。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其他职能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贮藏手段、支付手段、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世界货币。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7835" name="文本框 77834"/>
          <p:cNvSpPr txBox="1">
            <a:spLocks noChangeArrowheads="1"/>
          </p:cNvSpPr>
          <p:nvPr/>
        </p:nvSpPr>
        <p:spPr bwMode="auto">
          <a:xfrm>
            <a:off x="0" y="4257684"/>
            <a:ext cx="248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b="1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、从发展看：</a:t>
            </a:r>
          </a:p>
        </p:txBody>
      </p:sp>
      <p:sp>
        <p:nvSpPr>
          <p:cNvPr id="77836" name="文本框 77835"/>
          <p:cNvSpPr txBox="1">
            <a:spLocks noChangeArrowheads="1"/>
          </p:cNvSpPr>
          <p:nvPr/>
        </p:nvSpPr>
        <p:spPr bwMode="auto">
          <a:xfrm>
            <a:off x="2163790" y="4257684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铸币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纸币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信用货币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电子货币。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7837" name="文本框 77836"/>
          <p:cNvSpPr txBox="1">
            <a:spLocks noChangeArrowheads="1"/>
          </p:cNvSpPr>
          <p:nvPr/>
        </p:nvSpPr>
        <p:spPr bwMode="auto">
          <a:xfrm>
            <a:off x="0" y="4972064"/>
            <a:ext cx="313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400" b="1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、从发行规律看：</a:t>
            </a:r>
          </a:p>
        </p:txBody>
      </p:sp>
      <p:sp>
        <p:nvSpPr>
          <p:cNvPr id="77838" name="文本框 77837"/>
          <p:cNvSpPr txBox="1">
            <a:spLocks noChangeArrowheads="1"/>
          </p:cNvSpPr>
          <p:nvPr/>
        </p:nvSpPr>
        <p:spPr bwMode="auto">
          <a:xfrm>
            <a:off x="2484439" y="4929198"/>
            <a:ext cx="63738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  流通所需货币量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=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商品价格总额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流通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速度</a:t>
            </a:r>
            <a:endParaRPr lang="en-US" altLang="zh-CN" sz="2400" b="1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     （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社会总需求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=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社会总供给）                                （社会总需求﹥社会总供给）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通货膨胀                                （社会总需求﹤社会总供给）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----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通货紧缩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/>
      <p:bldP spid="77829" grpId="0"/>
      <p:bldP spid="77830" grpId="0"/>
      <p:bldP spid="77831" grpId="0"/>
      <p:bldP spid="77832" grpId="0"/>
      <p:bldP spid="77833" grpId="0"/>
      <p:bldP spid="77834" grpId="0"/>
      <p:bldP spid="77835" grpId="0"/>
      <p:bldP spid="77836" grpId="0"/>
      <p:bldP spid="77837" grpId="0"/>
      <p:bldP spid="778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337930" descr="G:/张蕴霞/课件/成才之路/2017/同步/人教政治必修1/新建文件夹/C1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95263" y="1079500"/>
            <a:ext cx="8558212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1050925" y="130175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网络构建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57190" y="5536844"/>
            <a:ext cx="8643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0000FF"/>
                </a:solidFill>
                <a:latin typeface="宋体" pitchFamily="2" charset="-122"/>
              </a:rPr>
              <a:t>1.从“交子”的产生过程来看，它为什么能够购买商品？</a:t>
            </a:r>
            <a:endParaRPr lang="zh-CN" altLang="en-US" sz="2600" b="1" dirty="0">
              <a:latin typeface="宋体" pitchFamily="2" charset="-122"/>
            </a:endParaRPr>
          </a:p>
          <a:p>
            <a:r>
              <a:rPr lang="zh-CN" altLang="en-US" sz="2600" b="1" dirty="0">
                <a:solidFill>
                  <a:srgbClr val="FF0000"/>
                </a:solidFill>
                <a:latin typeface="宋体" pitchFamily="2" charset="-122"/>
              </a:rPr>
              <a:t>2.私人发行“交子”存在什么问题？怎样解决这一问题？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27038" y="115888"/>
            <a:ext cx="309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3200" b="1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23850" y="885183"/>
            <a:ext cx="839155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/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  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宋代商业发达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,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要求有大量轻便的货币，原有的金属货币都笨重不便，极大阻碍了地区商品交易的发展。宋真宗年间，成都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16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家信誉较好、实力雄厚的商号制作了一种“纸券”，名曰“交子”，代替金属货币进行交易，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16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家商号保证随时按面额兑换金属货币，这就是最初的纸币的雏形。但是“交子”在使用过程中也出现了不能兑现的情况，引起诉讼和民众的不满，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1023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年，宋朝政府禁止私人发行“交子”，改由国家发行，并储备大量的金属货币以备兑换，这是最早的纸币。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282" y="212072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noProof="1"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问题探究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6" descr="http://wenwen.soso.com/p/20091204/20091204223807-35559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572140"/>
            <a:ext cx="17637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圆角矩形 17"/>
          <p:cNvSpPr>
            <a:spLocks noChangeArrowheads="1"/>
          </p:cNvSpPr>
          <p:nvPr/>
        </p:nvSpPr>
        <p:spPr bwMode="auto">
          <a:xfrm>
            <a:off x="838200" y="1428736"/>
            <a:ext cx="2165350" cy="576263"/>
          </a:xfrm>
          <a:prstGeom prst="roundRect">
            <a:avLst>
              <a:gd name="adj" fmla="val 16667"/>
            </a:avLst>
          </a:prstGeom>
          <a:solidFill>
            <a:srgbClr val="FFFFFF">
              <a:alpha val="50194"/>
            </a:srgb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纸币的优点</a:t>
            </a:r>
          </a:p>
        </p:txBody>
      </p:sp>
      <p:sp>
        <p:nvSpPr>
          <p:cNvPr id="26628" name="圆角矩形 17"/>
          <p:cNvSpPr>
            <a:spLocks noChangeArrowheads="1"/>
          </p:cNvSpPr>
          <p:nvPr/>
        </p:nvSpPr>
        <p:spPr bwMode="auto">
          <a:xfrm>
            <a:off x="762000" y="4171936"/>
            <a:ext cx="2286000" cy="581025"/>
          </a:xfrm>
          <a:prstGeom prst="roundRect">
            <a:avLst>
              <a:gd name="adj" fmla="val 16667"/>
            </a:avLst>
          </a:prstGeom>
          <a:solidFill>
            <a:srgbClr val="FFFFFF">
              <a:alpha val="50194"/>
            </a:srgb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纸币的含义</a:t>
            </a:r>
          </a:p>
        </p:txBody>
      </p:sp>
      <p:sp>
        <p:nvSpPr>
          <p:cNvPr id="26629" name="矩形 20"/>
          <p:cNvSpPr>
            <a:spLocks noChangeArrowheads="1"/>
          </p:cNvSpPr>
          <p:nvPr/>
        </p:nvSpPr>
        <p:spPr bwMode="auto">
          <a:xfrm>
            <a:off x="838200" y="4876800"/>
            <a:ext cx="7924800" cy="579438"/>
          </a:xfrm>
          <a:prstGeom prst="roundRect">
            <a:avLst>
              <a:gd name="adj" fmla="val 16667"/>
            </a:avLst>
          </a:prstGeom>
          <a:solidFill>
            <a:srgbClr val="0066FF">
              <a:alpha val="50194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纸币是由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国家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（或某些地区）发行并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强制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使用的。</a:t>
            </a:r>
          </a:p>
        </p:txBody>
      </p:sp>
      <p:sp>
        <p:nvSpPr>
          <p:cNvPr id="26630" name="矩形 51"/>
          <p:cNvSpPr>
            <a:spLocks noChangeArrowheads="1"/>
          </p:cNvSpPr>
          <p:nvPr/>
        </p:nvSpPr>
        <p:spPr bwMode="auto">
          <a:xfrm>
            <a:off x="762000" y="2285992"/>
            <a:ext cx="8167718" cy="1815882"/>
          </a:xfrm>
          <a:prstGeom prst="rect">
            <a:avLst/>
          </a:prstGeom>
          <a:solidFill>
            <a:srgbClr val="FFFFFF">
              <a:alpha val="5019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第一，纸币印刷成本比金属货币铸造成本低得多；</a:t>
            </a: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第二，纸币避免了铸币在流通中的磨损，可以防止贵金属的无形流失；</a:t>
            </a: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第三，纸币比金属货币更容易保管、携带和运输。</a:t>
            </a:r>
          </a:p>
        </p:txBody>
      </p:sp>
      <p:pic>
        <p:nvPicPr>
          <p:cNvPr id="24582" name="Picture 48" descr="http://pic7.nipic.com/20100430/1030577_14433831389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03227"/>
            <a:ext cx="2328863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0" descr="http://www.waimao.org/edit/UploadFile/20061030101821509.gif"/>
          <p:cNvPicPr>
            <a:picLocks noChangeAspect="1" noChangeArrowheads="1"/>
          </p:cNvPicPr>
          <p:nvPr/>
        </p:nvPicPr>
        <p:blipFill>
          <a:blip r:embed="rId4"/>
          <a:srcRect r="50304"/>
          <a:stretch>
            <a:fillRect/>
          </a:stretch>
        </p:blipFill>
        <p:spPr bwMode="auto">
          <a:xfrm>
            <a:off x="6324600" y="655627"/>
            <a:ext cx="2233613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357158" y="357166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noProof="1"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问题结论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文本框 71686"/>
          <p:cNvSpPr txBox="1">
            <a:spLocks noChangeArrowheads="1"/>
          </p:cNvSpPr>
          <p:nvPr/>
        </p:nvSpPr>
        <p:spPr bwMode="auto">
          <a:xfrm>
            <a:off x="376238" y="2714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71688" name="矩形 71687"/>
          <p:cNvSpPr>
            <a:spLocks noChangeArrowheads="1"/>
          </p:cNvSpPr>
          <p:nvPr/>
        </p:nvSpPr>
        <p:spPr bwMode="auto">
          <a:xfrm>
            <a:off x="538164" y="785794"/>
            <a:ext cx="8462992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009900"/>
                </a:solidFill>
                <a:ea typeface="黑体" pitchFamily="49" charset="-122"/>
              </a:rPr>
              <a:t>理解纸币要注意的</a:t>
            </a:r>
            <a:r>
              <a:rPr lang="zh-CN" altLang="en-US" sz="2800" b="1" dirty="0" smtClean="0">
                <a:solidFill>
                  <a:srgbClr val="009900"/>
                </a:solidFill>
                <a:ea typeface="黑体" pitchFamily="49" charset="-122"/>
              </a:rPr>
              <a:t>问题</a:t>
            </a:r>
            <a:endParaRPr lang="en-US" altLang="zh-CN" sz="2800" b="1" dirty="0" smtClean="0">
              <a:solidFill>
                <a:srgbClr val="009900"/>
              </a:solidFill>
              <a:ea typeface="黑体" pitchFamily="49" charset="-122"/>
            </a:endParaRPr>
          </a:p>
          <a:p>
            <a:pPr>
              <a:buFont typeface="Arial" charset="0"/>
              <a:buNone/>
            </a:pPr>
            <a:endParaRPr lang="zh-CN" altLang="en-US" sz="2800" b="1" dirty="0">
              <a:solidFill>
                <a:srgbClr val="009900"/>
              </a:solidFill>
              <a:ea typeface="黑体" pitchFamily="49" charset="-122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sz="2800" b="1" dirty="0">
                <a:solidFill>
                  <a:srgbClr val="990099"/>
                </a:solidFill>
                <a:latin typeface="宋体" pitchFamily="2" charset="-122"/>
              </a:rPr>
              <a:t>１</a:t>
            </a:r>
            <a:r>
              <a:rPr lang="en-US" altLang="zh-CN" sz="2800" b="1" dirty="0">
                <a:solidFill>
                  <a:srgbClr val="990099"/>
                </a:solidFill>
                <a:latin typeface="宋体" pitchFamily="2" charset="-122"/>
              </a:rPr>
              <a:t>.</a:t>
            </a:r>
            <a:r>
              <a:rPr lang="zh-CN" altLang="en-US" sz="2800" b="1" dirty="0">
                <a:solidFill>
                  <a:srgbClr val="990099"/>
                </a:solidFill>
                <a:latin typeface="宋体" pitchFamily="2" charset="-122"/>
              </a:rPr>
              <a:t>纸币只能由国家发行</a:t>
            </a:r>
            <a:r>
              <a:rPr lang="zh-CN" altLang="en-US" sz="2800" b="1" dirty="0">
                <a:latin typeface="宋体" pitchFamily="2" charset="-122"/>
              </a:rPr>
              <a:t>，其它任何单位或个人不能随意发行。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zh-CN" altLang="en-US" sz="2800" b="1" dirty="0">
                <a:solidFill>
                  <a:srgbClr val="990099"/>
                </a:solidFill>
                <a:latin typeface="宋体" pitchFamily="2" charset="-122"/>
              </a:rPr>
              <a:t>    </a:t>
            </a:r>
            <a:r>
              <a:rPr lang="zh-CN" altLang="en-US" sz="2800" b="1" dirty="0">
                <a:latin typeface="宋体" pitchFamily="2" charset="-122"/>
              </a:rPr>
              <a:t>国家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可以决定</a:t>
            </a:r>
            <a:r>
              <a:rPr lang="zh-CN" altLang="en-US" sz="2800" b="1" dirty="0">
                <a:latin typeface="宋体" pitchFamily="2" charset="-122"/>
              </a:rPr>
              <a:t>纸币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发行量、面额的大小及种类</a:t>
            </a:r>
            <a:r>
              <a:rPr lang="zh-CN" altLang="en-US" sz="2800" b="1" dirty="0">
                <a:latin typeface="宋体" pitchFamily="2" charset="-122"/>
              </a:rPr>
              <a:t>，但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不能决定</a:t>
            </a:r>
            <a:r>
              <a:rPr lang="zh-CN" altLang="en-US" sz="2800" b="1" dirty="0">
                <a:latin typeface="宋体" pitchFamily="2" charset="-122"/>
              </a:rPr>
              <a:t>纸币的</a:t>
            </a:r>
            <a:r>
              <a:rPr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实际购买力</a:t>
            </a:r>
            <a:r>
              <a:rPr lang="zh-CN" altLang="en-US" sz="2800" b="1" dirty="0">
                <a:latin typeface="宋体" pitchFamily="2" charset="-122"/>
              </a:rPr>
              <a:t>。</a:t>
            </a:r>
          </a:p>
          <a:p>
            <a:pPr>
              <a:buFont typeface="Arial" charset="0"/>
              <a:buNone/>
            </a:pPr>
            <a:endParaRPr lang="en-US" altLang="zh-CN" sz="3200" b="1" dirty="0">
              <a:latin typeface="宋体" pitchFamily="2" charset="-122"/>
            </a:endParaRPr>
          </a:p>
        </p:txBody>
      </p:sp>
      <p:sp>
        <p:nvSpPr>
          <p:cNvPr id="71689" name="文本框 71688"/>
          <p:cNvSpPr txBox="1">
            <a:spLocks noChangeArrowheads="1"/>
          </p:cNvSpPr>
          <p:nvPr/>
        </p:nvSpPr>
        <p:spPr bwMode="auto">
          <a:xfrm>
            <a:off x="603281" y="4714884"/>
            <a:ext cx="839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 dirty="0"/>
              <a:t>２</a:t>
            </a:r>
            <a:r>
              <a:rPr lang="en-US" altLang="zh-CN" sz="2800" b="1" dirty="0" smtClean="0"/>
              <a:t>. “</a:t>
            </a:r>
            <a:r>
              <a:rPr lang="zh-CN" altLang="en-US" sz="2800" b="1" dirty="0"/>
              <a:t>强制使用”的理解是</a:t>
            </a:r>
            <a:r>
              <a:rPr lang="zh-CN" altLang="en-US" sz="2800" b="1" dirty="0">
                <a:solidFill>
                  <a:srgbClr val="FF3300"/>
                </a:solidFill>
              </a:rPr>
              <a:t>“正在强制使用”</a:t>
            </a:r>
            <a:r>
              <a:rPr lang="zh-CN" altLang="en-US" sz="2800" b="1" dirty="0"/>
              <a:t>的意思。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8" grpId="1"/>
      <p:bldP spid="71689" grpId="0"/>
      <p:bldP spid="7168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文本框 74756"/>
          <p:cNvSpPr txBox="1">
            <a:spLocks noChangeArrowheads="1"/>
          </p:cNvSpPr>
          <p:nvPr/>
        </p:nvSpPr>
        <p:spPr bwMode="auto">
          <a:xfrm>
            <a:off x="250825" y="1000108"/>
            <a:ext cx="86423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 货币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可以和其他一切商品相交换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用它可以购买一切商品，因此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从常理上讲，货币越多意味着可以买到的商品也就越多。</a:t>
            </a:r>
          </a:p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  为什么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不多印发货币（人民币）以尽快实现国家的富强和百姓的富足？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282" y="214290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noProof="1"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问题探究</a:t>
            </a:r>
          </a:p>
        </p:txBody>
      </p:sp>
      <p:pic>
        <p:nvPicPr>
          <p:cNvPr id="25603" name="图片 1" descr="`HV~FX4I`~`E32FQWSXHV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40125"/>
            <a:ext cx="43799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2" descr=")}(4_85QH@4(6ZEQVXAIS7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0738" y="3540125"/>
            <a:ext cx="42624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46081" descr="mghb2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文本框 46082"/>
          <p:cNvSpPr txBox="1">
            <a:spLocks noChangeArrowheads="1"/>
          </p:cNvSpPr>
          <p:nvPr/>
        </p:nvSpPr>
        <p:spPr bwMode="auto">
          <a:xfrm>
            <a:off x="1042988" y="188913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1937—1949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年民国时期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法币购买力的变化</a:t>
            </a:r>
          </a:p>
        </p:txBody>
      </p:sp>
      <p:graphicFrame>
        <p:nvGraphicFramePr>
          <p:cNvPr id="57402" name="Group 58"/>
          <p:cNvGraphicFramePr>
            <a:graphicFrameLocks noGrp="1"/>
          </p:cNvGraphicFramePr>
          <p:nvPr/>
        </p:nvGraphicFramePr>
        <p:xfrm>
          <a:off x="179388" y="1125538"/>
          <a:ext cx="5327650" cy="5089920"/>
        </p:xfrm>
        <a:graphic>
          <a:graphicData uri="http://schemas.openxmlformats.org/drawingml/2006/table">
            <a:tbl>
              <a:tblPr/>
              <a:tblGrid>
                <a:gridCol w="1368425"/>
                <a:gridCol w="3959225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年  份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  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可购买商品数量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1937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黄牛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头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1938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黄牛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头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1939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猪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头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1941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面粉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袋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1943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鸡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只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1945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鸡蛋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个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1946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固本肥皂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1/6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块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1947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煤球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个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1948.8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大米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粒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1949.5</a:t>
                      </a:r>
                    </a:p>
                  </a:txBody>
                  <a:tcPr marL="36000" marR="36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大米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2.45/10000000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宋体" pitchFamily="2" charset="-122"/>
                        </a:rPr>
                        <a:t>粒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>
                        <a:alpha val="5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7385" name="文本框 46121"/>
          <p:cNvSpPr txBox="1">
            <a:spLocks noChangeArrowheads="1"/>
          </p:cNvSpPr>
          <p:nvPr/>
        </p:nvSpPr>
        <p:spPr bwMode="auto">
          <a:xfrm>
            <a:off x="5795963" y="1268413"/>
            <a:ext cx="2232025" cy="946150"/>
          </a:xfrm>
          <a:prstGeom prst="rect">
            <a:avLst/>
          </a:prstGeom>
          <a:solidFill>
            <a:srgbClr val="FFFF00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zh-CN" altLang="en-US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左边材料说明什么问题</a:t>
            </a:r>
          </a:p>
        </p:txBody>
      </p:sp>
      <p:sp>
        <p:nvSpPr>
          <p:cNvPr id="57386" name="文本框 46122"/>
          <p:cNvSpPr txBox="1">
            <a:spLocks noChangeArrowheads="1"/>
          </p:cNvSpPr>
          <p:nvPr/>
        </p:nvSpPr>
        <p:spPr bwMode="auto">
          <a:xfrm>
            <a:off x="5651500" y="2636838"/>
            <a:ext cx="2484438" cy="3629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       </a:t>
            </a:r>
            <a:r>
              <a:rPr lang="zh-CN" altLang="en-US" sz="2800" b="1">
                <a:solidFill>
                  <a:srgbClr val="0000FF"/>
                </a:solidFill>
              </a:rPr>
              <a:t>通货膨胀会导致购买力下降，影响人们的经济生活和经济秩序。所以，国家多印钞票的办法是不可</a:t>
            </a:r>
            <a:r>
              <a:rPr lang="zh-CN" altLang="en-US" sz="3200" b="1">
                <a:solidFill>
                  <a:srgbClr val="0000FF"/>
                </a:solidFill>
              </a:rPr>
              <a:t>取的。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85" grpId="0" animBg="1"/>
      <p:bldP spid="57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357290" y="357166"/>
            <a:ext cx="4752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津巴布韦通货膨胀率已达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100500%</a:t>
            </a:r>
          </a:p>
        </p:txBody>
      </p:sp>
      <p:pic>
        <p:nvPicPr>
          <p:cNvPr id="27650" name="Picture 3" descr="A11614C093876A211EEE21B7C40D99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70000"/>
            <a:ext cx="2932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3C25A610B4CDE4309205AF3BB0403E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52562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1438" y="5143512"/>
            <a:ext cx="3563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黑体" pitchFamily="49" charset="-122"/>
                <a:ea typeface="黑体" pitchFamily="49" charset="-122"/>
              </a:rPr>
              <a:t>抱着现金出门采购日用品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857752" y="3071810"/>
            <a:ext cx="3311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这一堆现金只相当于</a:t>
            </a:r>
            <a:r>
              <a:rPr lang="zh-CN" altLang="zh-CN" dirty="0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美元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5572140"/>
            <a:ext cx="370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只看照片，你会以为他刚刚中了彩票或是一名亿万富豪，但不幸的是，他手里的货币价值都不及制造这些货币的的纸。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2500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万津巴布韦元只相当于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美元。 </a:t>
            </a:r>
          </a:p>
        </p:txBody>
      </p:sp>
      <p:pic>
        <p:nvPicPr>
          <p:cNvPr id="29704" name="Picture 8" descr="C98EE90F1F9B4854242F4BE21ADBA99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078288"/>
            <a:ext cx="5187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860925" y="6237288"/>
            <a:ext cx="3167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Garamond" pitchFamily="18" charset="0"/>
                <a:ea typeface="黑体" pitchFamily="49" charset="-122"/>
              </a:rPr>
              <a:t>商家不得不用称来称这些钱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71868" y="3429000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为应对恶劣通胀 津巴布韦发行一千亿元面额钞票，一千亿津元仍买不了一个面包或支付一天的公交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车 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5" grpId="0"/>
      <p:bldP spid="297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本框 74753"/>
          <p:cNvSpPr txBox="1">
            <a:spLocks noChangeArrowheads="1"/>
          </p:cNvSpPr>
          <p:nvPr/>
        </p:nvSpPr>
        <p:spPr bwMode="auto">
          <a:xfrm>
            <a:off x="900113" y="1268413"/>
            <a:ext cx="6335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009900"/>
                </a:solidFill>
                <a:ea typeface="黑体" pitchFamily="49" charset="-122"/>
              </a:rPr>
              <a:t>流通中需要金属货币量的公式</a:t>
            </a:r>
          </a:p>
        </p:txBody>
      </p:sp>
      <p:sp>
        <p:nvSpPr>
          <p:cNvPr id="41987" name="矩形 74754"/>
          <p:cNvSpPr>
            <a:spLocks noChangeArrowheads="1"/>
          </p:cNvSpPr>
          <p:nvPr/>
        </p:nvSpPr>
        <p:spPr bwMode="auto">
          <a:xfrm>
            <a:off x="71438" y="416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zh-CN" sz="3200" b="1">
              <a:latin typeface="Times New Roman" pitchFamily="18" charset="0"/>
            </a:endParaRPr>
          </a:p>
        </p:txBody>
      </p:sp>
      <p:sp>
        <p:nvSpPr>
          <p:cNvPr id="74756" name="文本框 74755"/>
          <p:cNvSpPr txBox="1">
            <a:spLocks noChangeArrowheads="1"/>
          </p:cNvSpPr>
          <p:nvPr/>
        </p:nvSpPr>
        <p:spPr bwMode="auto">
          <a:xfrm>
            <a:off x="665163" y="3730625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66FF"/>
                </a:solidFill>
                <a:ea typeface="黑体" pitchFamily="49" charset="-122"/>
              </a:rPr>
              <a:t>流通所需货币量＝</a:t>
            </a:r>
          </a:p>
        </p:txBody>
      </p:sp>
      <p:sp>
        <p:nvSpPr>
          <p:cNvPr id="74757" name="直接连接符 74756"/>
          <p:cNvSpPr>
            <a:spLocks noChangeShapeType="1"/>
          </p:cNvSpPr>
          <p:nvPr/>
        </p:nvSpPr>
        <p:spPr bwMode="auto">
          <a:xfrm>
            <a:off x="4303713" y="4103688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58" name="文本框 74757"/>
          <p:cNvSpPr txBox="1">
            <a:spLocks noChangeArrowheads="1"/>
          </p:cNvSpPr>
          <p:nvPr/>
        </p:nvSpPr>
        <p:spPr bwMode="auto">
          <a:xfrm>
            <a:off x="4429125" y="2867025"/>
            <a:ext cx="1603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66FF"/>
                </a:solidFill>
                <a:ea typeface="黑体" pitchFamily="49" charset="-122"/>
              </a:rPr>
              <a:t>待售商品数量</a:t>
            </a:r>
          </a:p>
        </p:txBody>
      </p:sp>
      <p:grpSp>
        <p:nvGrpSpPr>
          <p:cNvPr id="2" name="组合 74758"/>
          <p:cNvGrpSpPr>
            <a:grpSpLocks/>
          </p:cNvGrpSpPr>
          <p:nvPr/>
        </p:nvGrpSpPr>
        <p:grpSpPr bwMode="auto">
          <a:xfrm>
            <a:off x="6227763" y="3213100"/>
            <a:ext cx="431800" cy="576263"/>
            <a:chOff x="3878" y="1434"/>
            <a:chExt cx="272" cy="363"/>
          </a:xfrm>
        </p:grpSpPr>
        <p:sp>
          <p:nvSpPr>
            <p:cNvPr id="41997" name="直接连接符 74759"/>
            <p:cNvSpPr>
              <a:spLocks noChangeShapeType="1"/>
            </p:cNvSpPr>
            <p:nvPr/>
          </p:nvSpPr>
          <p:spPr bwMode="auto">
            <a:xfrm>
              <a:off x="3878" y="1434"/>
              <a:ext cx="272" cy="36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直接连接符 74760"/>
            <p:cNvSpPr>
              <a:spLocks noChangeShapeType="1"/>
            </p:cNvSpPr>
            <p:nvPr/>
          </p:nvSpPr>
          <p:spPr bwMode="auto">
            <a:xfrm flipH="1">
              <a:off x="3878" y="1434"/>
              <a:ext cx="272" cy="36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4762" name="文本框 74761"/>
          <p:cNvSpPr txBox="1">
            <a:spLocks noChangeArrowheads="1"/>
          </p:cNvSpPr>
          <p:nvPr/>
        </p:nvSpPr>
        <p:spPr bwMode="auto">
          <a:xfrm>
            <a:off x="6969125" y="2828925"/>
            <a:ext cx="1603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>
                <a:solidFill>
                  <a:srgbClr val="0066FF"/>
                </a:solidFill>
                <a:ea typeface="黑体" pitchFamily="49" charset="-122"/>
              </a:rPr>
              <a:t>商品价格水平</a:t>
            </a:r>
          </a:p>
        </p:txBody>
      </p:sp>
      <p:sp>
        <p:nvSpPr>
          <p:cNvPr id="74763" name="文本框 74762"/>
          <p:cNvSpPr txBox="1">
            <a:spLocks noChangeArrowheads="1"/>
          </p:cNvSpPr>
          <p:nvPr/>
        </p:nvSpPr>
        <p:spPr bwMode="auto">
          <a:xfrm>
            <a:off x="5003800" y="4221163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 dirty="0" smtClean="0">
                <a:solidFill>
                  <a:srgbClr val="0066FF"/>
                </a:solidFill>
                <a:ea typeface="黑体" pitchFamily="49" charset="-122"/>
              </a:rPr>
              <a:t>货币流通速度</a:t>
            </a:r>
            <a:endParaRPr lang="zh-CN" altLang="en-US" sz="3200" b="1" dirty="0">
              <a:solidFill>
                <a:srgbClr val="0066FF"/>
              </a:solidFill>
              <a:ea typeface="黑体" pitchFamily="49" charset="-122"/>
            </a:endParaRPr>
          </a:p>
        </p:txBody>
      </p:sp>
      <p:sp>
        <p:nvSpPr>
          <p:cNvPr id="74764" name="文本框 74763"/>
          <p:cNvSpPr txBox="1">
            <a:spLocks noChangeArrowheads="1"/>
          </p:cNvSpPr>
          <p:nvPr/>
        </p:nvSpPr>
        <p:spPr bwMode="auto">
          <a:xfrm>
            <a:off x="4498975" y="2146300"/>
            <a:ext cx="4176713" cy="6413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>
                <a:solidFill>
                  <a:srgbClr val="0066FF"/>
                </a:solidFill>
              </a:rPr>
              <a:t>（商品价格总额）</a:t>
            </a:r>
          </a:p>
        </p:txBody>
      </p:sp>
      <p:sp>
        <p:nvSpPr>
          <p:cNvPr id="41995" name="文本框 74764"/>
          <p:cNvSpPr txBox="1">
            <a:spLocks noChangeArrowheads="1"/>
          </p:cNvSpPr>
          <p:nvPr/>
        </p:nvSpPr>
        <p:spPr bwMode="auto">
          <a:xfrm>
            <a:off x="1619250" y="260350"/>
            <a:ext cx="442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600" b="1">
                <a:solidFill>
                  <a:srgbClr val="0066FF"/>
                </a:solidFill>
                <a:latin typeface="黑体" pitchFamily="49" charset="-122"/>
                <a:ea typeface="黑体" pitchFamily="49" charset="-122"/>
              </a:rPr>
              <a:t>纸币的发行规律</a:t>
            </a:r>
          </a:p>
        </p:txBody>
      </p:sp>
      <p:sp>
        <p:nvSpPr>
          <p:cNvPr id="56331" name="文本框 74766"/>
          <p:cNvSpPr txBox="1">
            <a:spLocks noChangeArrowheads="1"/>
          </p:cNvSpPr>
          <p:nvPr/>
        </p:nvSpPr>
        <p:spPr bwMode="auto">
          <a:xfrm>
            <a:off x="323850" y="4987703"/>
            <a:ext cx="8462992" cy="129881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zh-CN" altLang="en-US" sz="2800" b="1" dirty="0">
                <a:ea typeface="楷体_GB2312" pitchFamily="49" charset="-122"/>
              </a:rPr>
              <a:t>　　因为纸币是货币的价值称号，因此，</a:t>
            </a:r>
            <a:r>
              <a:rPr lang="zh-CN" altLang="en-US" sz="2800" b="1" dirty="0">
                <a:solidFill>
                  <a:srgbClr val="FF3300"/>
                </a:solidFill>
                <a:ea typeface="楷体_GB2312" pitchFamily="49" charset="-122"/>
              </a:rPr>
              <a:t>纸币的发行量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必须以</a:t>
            </a:r>
            <a:r>
              <a:rPr lang="zh-CN" altLang="en-US" sz="2800" b="1" dirty="0">
                <a:solidFill>
                  <a:srgbClr val="FF3300"/>
                </a:solidFill>
                <a:ea typeface="楷体_GB2312" pitchFamily="49" charset="-122"/>
              </a:rPr>
              <a:t>流通中所需要的货币量</a:t>
            </a:r>
            <a:r>
              <a:rPr lang="zh-CN" altLang="en-US" sz="2800" b="1" dirty="0">
                <a:solidFill>
                  <a:srgbClr val="0000FF"/>
                </a:solidFill>
                <a:ea typeface="楷体_GB2312" pitchFamily="49" charset="-122"/>
              </a:rPr>
              <a:t>为限度</a:t>
            </a:r>
            <a:r>
              <a:rPr lang="zh-CN" altLang="en-US" sz="2800" b="1" dirty="0">
                <a:solidFill>
                  <a:srgbClr val="FF3300"/>
                </a:solidFill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7" grpId="0" animBg="1"/>
      <p:bldP spid="74758" grpId="0"/>
      <p:bldP spid="74762" grpId="0"/>
      <p:bldP spid="74763" grpId="0"/>
      <p:bldP spid="74764" grpId="0" animBg="1"/>
      <p:bldP spid="563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76801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142976" y="500042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 dirty="0">
                <a:solidFill>
                  <a:srgbClr val="009900"/>
                </a:solidFill>
                <a:ea typeface="黑体" pitchFamily="49" charset="-122"/>
              </a:rPr>
              <a:t>通货膨胀与通货紧缩比较表（Ｐ８）</a:t>
            </a:r>
          </a:p>
        </p:txBody>
      </p:sp>
      <p:graphicFrame>
        <p:nvGraphicFramePr>
          <p:cNvPr id="58370" name="表格 76802"/>
          <p:cNvGraphicFramePr>
            <a:graphicFrameLocks noGrp="1"/>
          </p:cNvGraphicFramePr>
          <p:nvPr/>
        </p:nvGraphicFramePr>
        <p:xfrm>
          <a:off x="250825" y="1625604"/>
          <a:ext cx="8464579" cy="4518040"/>
        </p:xfrm>
        <a:graphic>
          <a:graphicData uri="http://schemas.openxmlformats.org/drawingml/2006/table">
            <a:tbl>
              <a:tblPr/>
              <a:tblGrid>
                <a:gridCol w="1320779"/>
                <a:gridCol w="3590946"/>
                <a:gridCol w="3552854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通货膨胀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通货紧缩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文本框 76824"/>
          <p:cNvSpPr txBox="1">
            <a:spLocks noChangeArrowheads="1"/>
          </p:cNvSpPr>
          <p:nvPr/>
        </p:nvSpPr>
        <p:spPr bwMode="auto">
          <a:xfrm>
            <a:off x="468313" y="2687642"/>
            <a:ext cx="140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FF6600"/>
                </a:solidFill>
                <a:ea typeface="华文新魏" pitchFamily="2" charset="-122"/>
              </a:rPr>
              <a:t>表现</a:t>
            </a:r>
          </a:p>
        </p:txBody>
      </p:sp>
      <p:sp>
        <p:nvSpPr>
          <p:cNvPr id="44058" name="文本框 76825"/>
          <p:cNvSpPr txBox="1">
            <a:spLocks noChangeArrowheads="1"/>
          </p:cNvSpPr>
          <p:nvPr/>
        </p:nvSpPr>
        <p:spPr bwMode="auto">
          <a:xfrm>
            <a:off x="500034" y="3714752"/>
            <a:ext cx="1152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FF6600"/>
                </a:solidFill>
                <a:ea typeface="华文新魏" pitchFamily="2" charset="-122"/>
              </a:rPr>
              <a:t>主要原因</a:t>
            </a:r>
          </a:p>
        </p:txBody>
      </p:sp>
      <p:sp>
        <p:nvSpPr>
          <p:cNvPr id="44059" name="文本框 76826"/>
          <p:cNvSpPr txBox="1">
            <a:spLocks noChangeArrowheads="1"/>
          </p:cNvSpPr>
          <p:nvPr/>
        </p:nvSpPr>
        <p:spPr bwMode="auto">
          <a:xfrm>
            <a:off x="541338" y="5143512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FF6600"/>
                </a:solidFill>
                <a:ea typeface="华文新魏" pitchFamily="2" charset="-122"/>
              </a:rPr>
              <a:t>实质</a:t>
            </a:r>
          </a:p>
        </p:txBody>
      </p:sp>
      <p:sp>
        <p:nvSpPr>
          <p:cNvPr id="76828" name="文本框 76827"/>
          <p:cNvSpPr txBox="1">
            <a:spLocks noChangeArrowheads="1"/>
          </p:cNvSpPr>
          <p:nvPr/>
        </p:nvSpPr>
        <p:spPr bwMode="auto">
          <a:xfrm>
            <a:off x="1643042" y="2490792"/>
            <a:ext cx="345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仿宋_GB2312" pitchFamily="49" charset="-122"/>
              </a:rPr>
              <a:t>纸币贬值、物价持续上涨、经济过热</a:t>
            </a:r>
          </a:p>
        </p:txBody>
      </p:sp>
      <p:sp>
        <p:nvSpPr>
          <p:cNvPr id="76829" name="文本框 76828"/>
          <p:cNvSpPr txBox="1">
            <a:spLocks noChangeArrowheads="1"/>
          </p:cNvSpPr>
          <p:nvPr/>
        </p:nvSpPr>
        <p:spPr bwMode="auto">
          <a:xfrm>
            <a:off x="5221318" y="2487617"/>
            <a:ext cx="370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仿宋_GB2312" pitchFamily="49" charset="-122"/>
              </a:rPr>
              <a:t>需求不足、物价持续下降、经济萎缩</a:t>
            </a:r>
          </a:p>
        </p:txBody>
      </p:sp>
      <p:sp>
        <p:nvSpPr>
          <p:cNvPr id="76830" name="文本框 76829"/>
          <p:cNvSpPr txBox="1">
            <a:spLocks noChangeArrowheads="1"/>
          </p:cNvSpPr>
          <p:nvPr/>
        </p:nvSpPr>
        <p:spPr bwMode="auto">
          <a:xfrm>
            <a:off x="1643042" y="3714752"/>
            <a:ext cx="345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990033"/>
                </a:solidFill>
                <a:ea typeface="华文新魏" pitchFamily="2" charset="-122"/>
              </a:rPr>
              <a:t>货币供应量超过流通中实际需要的货币量</a:t>
            </a:r>
          </a:p>
        </p:txBody>
      </p:sp>
      <p:sp>
        <p:nvSpPr>
          <p:cNvPr id="76831" name="文本框 76830"/>
          <p:cNvSpPr txBox="1">
            <a:spLocks noChangeArrowheads="1"/>
          </p:cNvSpPr>
          <p:nvPr/>
        </p:nvSpPr>
        <p:spPr bwMode="auto">
          <a:xfrm>
            <a:off x="5541996" y="3910019"/>
            <a:ext cx="2744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990033"/>
                </a:solidFill>
                <a:ea typeface="华文新魏" pitchFamily="2" charset="-122"/>
              </a:rPr>
              <a:t>社会总需求</a:t>
            </a:r>
            <a:r>
              <a:rPr lang="zh-CN" altLang="en-US" sz="2800" b="1" dirty="0">
                <a:solidFill>
                  <a:srgbClr val="990033"/>
                </a:solidFill>
                <a:ea typeface="华文新魏" pitchFamily="2" charset="-122"/>
              </a:rPr>
              <a:t>不足</a:t>
            </a:r>
          </a:p>
        </p:txBody>
      </p:sp>
      <p:sp>
        <p:nvSpPr>
          <p:cNvPr id="76832" name="文本框 76831"/>
          <p:cNvSpPr txBox="1">
            <a:spLocks noChangeArrowheads="1"/>
          </p:cNvSpPr>
          <p:nvPr/>
        </p:nvSpPr>
        <p:spPr bwMode="auto">
          <a:xfrm>
            <a:off x="1643042" y="4983180"/>
            <a:ext cx="350522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000066"/>
                </a:solidFill>
                <a:ea typeface="仿宋_GB2312" pitchFamily="49" charset="-122"/>
              </a:rPr>
              <a:t>社会总需求大于社会总</a:t>
            </a:r>
            <a:r>
              <a:rPr lang="zh-CN" altLang="en-US" sz="2800" b="1" dirty="0" smtClean="0">
                <a:solidFill>
                  <a:srgbClr val="000066"/>
                </a:solidFill>
                <a:ea typeface="仿宋_GB2312" pitchFamily="49" charset="-122"/>
              </a:rPr>
              <a:t>供给</a:t>
            </a:r>
            <a:r>
              <a:rPr lang="zh-CN" altLang="en-US" sz="2400" b="1" dirty="0" smtClean="0">
                <a:solidFill>
                  <a:srgbClr val="000066"/>
                </a:solidFill>
                <a:ea typeface="仿宋_GB2312" pitchFamily="49" charset="-122"/>
              </a:rPr>
              <a:t>（供不应求）</a:t>
            </a:r>
            <a:endParaRPr lang="zh-CN" altLang="en-US" sz="2400" b="1" dirty="0">
              <a:solidFill>
                <a:srgbClr val="000066"/>
              </a:solidFill>
              <a:ea typeface="仿宋_GB2312" pitchFamily="49" charset="-122"/>
            </a:endParaRPr>
          </a:p>
        </p:txBody>
      </p:sp>
      <p:sp>
        <p:nvSpPr>
          <p:cNvPr id="76833" name="文本框 76832"/>
          <p:cNvSpPr txBox="1">
            <a:spLocks noChangeArrowheads="1"/>
          </p:cNvSpPr>
          <p:nvPr/>
        </p:nvSpPr>
        <p:spPr bwMode="auto">
          <a:xfrm>
            <a:off x="5216559" y="4983180"/>
            <a:ext cx="363858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  <a:ea typeface="仿宋_GB2312" pitchFamily="49" charset="-122"/>
              </a:rPr>
              <a:t>社会总需求小于社会总</a:t>
            </a:r>
            <a:r>
              <a:rPr lang="zh-CN" altLang="en-US" sz="2800" b="1" dirty="0" smtClean="0">
                <a:solidFill>
                  <a:srgbClr val="000066"/>
                </a:solidFill>
                <a:ea typeface="仿宋_GB2312" pitchFamily="49" charset="-122"/>
              </a:rPr>
              <a:t>供给</a:t>
            </a:r>
            <a:r>
              <a:rPr lang="zh-CN" altLang="en-US" sz="2400" b="1" dirty="0" smtClean="0">
                <a:solidFill>
                  <a:srgbClr val="000066"/>
                </a:solidFill>
                <a:ea typeface="仿宋_GB2312" pitchFamily="49" charset="-122"/>
              </a:rPr>
              <a:t>（供过于求）</a:t>
            </a:r>
            <a:endParaRPr lang="zh-CN" altLang="en-US" sz="2400" b="1" dirty="0">
              <a:solidFill>
                <a:srgbClr val="000066"/>
              </a:solidFill>
              <a:ea typeface="仿宋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8" grpId="0"/>
      <p:bldP spid="76829" grpId="0"/>
      <p:bldP spid="76830" grpId="0"/>
      <p:bldP spid="76831" grpId="0"/>
      <p:bldP spid="76832" grpId="0"/>
      <p:bldP spid="7683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865</Words>
  <PresentationFormat>全屏显示(4:3)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Windows 用户</cp:lastModifiedBy>
  <cp:revision>64</cp:revision>
  <dcterms:created xsi:type="dcterms:W3CDTF">2017-09-04T04:44:16Z</dcterms:created>
  <dcterms:modified xsi:type="dcterms:W3CDTF">2017-12-19T15:02:16Z</dcterms:modified>
</cp:coreProperties>
</file>