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315" r:id="rId3"/>
    <p:sldId id="275" r:id="rId4"/>
    <p:sldId id="276" r:id="rId5"/>
    <p:sldId id="277" r:id="rId6"/>
    <p:sldId id="317" r:id="rId7"/>
    <p:sldId id="278" r:id="rId8"/>
    <p:sldId id="280" r:id="rId9"/>
    <p:sldId id="279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2EC91-4F76-43F3-82B5-41F5B83C2B59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EA8C9-F7F3-4471-B112-ECA03487E0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93D00-C24F-44D0-8237-767DE913639E}" type="slidenum">
              <a:rPr lang="en-US" altLang="zh-CN">
                <a:latin typeface="Arial" charset="0"/>
              </a:rPr>
              <a:pPr/>
              <a:t>5</a:t>
            </a:fld>
            <a:endParaRPr lang="en-US" altLang="zh-CN">
              <a:latin typeface="Arial" charset="0"/>
            </a:endParaRP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buFont typeface="Arial" charset="0"/>
              <a:buNone/>
            </a:pPr>
            <a:fld id="{1931D841-5B21-4DE9-9913-684D4422C222}" type="slidenum">
              <a:rPr lang="en-US" altLang="zh-CN" sz="1200"/>
              <a:pPr algn="r">
                <a:buFont typeface="Arial" charset="0"/>
                <a:buNone/>
              </a:pPr>
              <a:t>5</a:t>
            </a:fld>
            <a:endParaRPr lang="en-US" altLang="zh-CN" sz="120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charset="0"/>
            </a:endParaRPr>
          </a:p>
        </p:txBody>
      </p:sp>
      <p:sp>
        <p:nvSpPr>
          <p:cNvPr id="55302" name="灯片编号占位符 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buFont typeface="Arial" charset="0"/>
              <a:buNone/>
            </a:pPr>
            <a:fld id="{CC4C8D32-A994-4DCF-8883-07C743997B82}" type="slidenum">
              <a:rPr lang="en-US" altLang="zh-CN" sz="1200">
                <a:latin typeface="Times New Roman" pitchFamily="18" charset="0"/>
              </a:rPr>
              <a:pPr algn="r">
                <a:buFont typeface="Arial" charset="0"/>
                <a:buNone/>
              </a:pPr>
              <a:t>5</a:t>
            </a:fld>
            <a:endParaRPr lang="en-US" altLang="zh-CN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93D00-C24F-44D0-8237-767DE913639E}" type="slidenum">
              <a:rPr lang="en-US" altLang="zh-CN">
                <a:latin typeface="Arial" charset="0"/>
              </a:rPr>
              <a:pPr/>
              <a:t>6</a:t>
            </a:fld>
            <a:endParaRPr lang="en-US" altLang="zh-CN">
              <a:latin typeface="Arial" charset="0"/>
            </a:endParaRP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buFont typeface="Arial" charset="0"/>
              <a:buNone/>
            </a:pPr>
            <a:fld id="{1931D841-5B21-4DE9-9913-684D4422C222}" type="slidenum">
              <a:rPr lang="en-US" altLang="zh-CN" sz="1200"/>
              <a:pPr algn="r">
                <a:buFont typeface="Arial" charset="0"/>
                <a:buNone/>
              </a:pPr>
              <a:t>6</a:t>
            </a:fld>
            <a:endParaRPr lang="en-US" altLang="zh-CN" sz="120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charset="0"/>
            </a:endParaRPr>
          </a:p>
        </p:txBody>
      </p:sp>
      <p:sp>
        <p:nvSpPr>
          <p:cNvPr id="55302" name="灯片编号占位符 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buFont typeface="Arial" charset="0"/>
              <a:buNone/>
            </a:pPr>
            <a:fld id="{CC4C8D32-A994-4DCF-8883-07C743997B82}" type="slidenum">
              <a:rPr lang="en-US" altLang="zh-CN" sz="1200">
                <a:latin typeface="Times New Roman" pitchFamily="18" charset="0"/>
              </a:rPr>
              <a:pPr algn="r">
                <a:buFont typeface="Arial" charset="0"/>
                <a:buNone/>
              </a:pPr>
              <a:t>6</a:t>
            </a:fld>
            <a:endParaRPr lang="en-US" altLang="zh-CN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baidu.com/i?ct=503316480&amp;z=190627703&amp;tn=baiduimagedetail&amp;word=&#38134;&#38189;&amp;in=63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639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436790" y="1566859"/>
            <a:ext cx="510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5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sz="5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 </a:t>
            </a:r>
            <a:r>
              <a:rPr lang="zh-CN" altLang="en-US" sz="5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货币</a:t>
            </a:r>
          </a:p>
        </p:txBody>
      </p:sp>
      <p:sp>
        <p:nvSpPr>
          <p:cNvPr id="12291" name="文本框 16392"/>
          <p:cNvSpPr txBox="1">
            <a:spLocks noChangeArrowheads="1"/>
          </p:cNvSpPr>
          <p:nvPr/>
        </p:nvSpPr>
        <p:spPr bwMode="auto">
          <a:xfrm>
            <a:off x="1714480" y="3144840"/>
            <a:ext cx="775019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）货币产生发展的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过程</a:t>
            </a:r>
            <a:r>
              <a:rPr lang="zh-CN" altLang="en-US" sz="36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（看书）</a:t>
            </a:r>
            <a:endParaRPr lang="zh-CN" altLang="en-US" sz="36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5" name="图片 12291" descr="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3" y="928670"/>
            <a:ext cx="173513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26625"/>
          <p:cNvSpPr txBox="1">
            <a:spLocks noChangeArrowheads="1"/>
          </p:cNvSpPr>
          <p:nvPr/>
        </p:nvSpPr>
        <p:spPr bwMode="auto">
          <a:xfrm>
            <a:off x="152400" y="1524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rgbClr val="000000"/>
                </a:solidFill>
                <a:ea typeface="黑体" pitchFamily="49" charset="-122"/>
              </a:rPr>
              <a:t>课 堂 练 习</a:t>
            </a:r>
          </a:p>
        </p:txBody>
      </p:sp>
      <p:sp>
        <p:nvSpPr>
          <p:cNvPr id="20483" name="文本框 26626"/>
          <p:cNvSpPr txBox="1">
            <a:spLocks noChangeArrowheads="1"/>
          </p:cNvSpPr>
          <p:nvPr/>
        </p:nvSpPr>
        <p:spPr bwMode="auto">
          <a:xfrm>
            <a:off x="1116013" y="620713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rgbClr val="000000"/>
                </a:solidFill>
                <a:ea typeface="黑体" pitchFamily="49" charset="-122"/>
              </a:rPr>
              <a:t>一、单项选择题</a:t>
            </a:r>
          </a:p>
        </p:txBody>
      </p:sp>
      <p:sp>
        <p:nvSpPr>
          <p:cNvPr id="20484" name="文本框 26627"/>
          <p:cNvSpPr txBox="1">
            <a:spLocks noChangeArrowheads="1"/>
          </p:cNvSpPr>
          <p:nvPr/>
        </p:nvSpPr>
        <p:spPr bwMode="auto">
          <a:xfrm>
            <a:off x="76200" y="1143000"/>
            <a:ext cx="891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2800" b="1">
                <a:solidFill>
                  <a:srgbClr val="000000"/>
                </a:solidFill>
                <a:ea typeface="黑体" pitchFamily="49" charset="-122"/>
              </a:rPr>
              <a:t>1.</a:t>
            </a:r>
            <a:r>
              <a:rPr lang="zh-CN" altLang="en-US" sz="2800" b="1">
                <a:solidFill>
                  <a:srgbClr val="000000"/>
                </a:solidFill>
                <a:ea typeface="黑体" pitchFamily="49" charset="-122"/>
              </a:rPr>
              <a:t>山泉、温泉都可以成为商品，因为它们都　（       ）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rgbClr val="000000"/>
                </a:solidFill>
                <a:ea typeface="黑体" pitchFamily="49" charset="-122"/>
              </a:rPr>
              <a:t>    </a:t>
            </a:r>
            <a:r>
              <a:rPr lang="en-US" altLang="zh-CN" sz="2800" b="1">
                <a:solidFill>
                  <a:srgbClr val="000000"/>
                </a:solidFill>
                <a:ea typeface="黑体" pitchFamily="49" charset="-122"/>
              </a:rPr>
              <a:t>A.</a:t>
            </a:r>
            <a:r>
              <a:rPr lang="zh-CN" altLang="en-US" sz="2800" b="1">
                <a:solidFill>
                  <a:srgbClr val="000000"/>
                </a:solidFill>
                <a:ea typeface="黑体" pitchFamily="49" charset="-122"/>
              </a:rPr>
              <a:t>是宝贵的自然资源  </a:t>
            </a:r>
            <a:r>
              <a:rPr lang="en-US" altLang="zh-CN" sz="2800" b="1">
                <a:solidFill>
                  <a:srgbClr val="000000"/>
                </a:solidFill>
                <a:ea typeface="黑体" pitchFamily="49" charset="-122"/>
              </a:rPr>
              <a:t>B.</a:t>
            </a:r>
            <a:r>
              <a:rPr lang="zh-CN" altLang="en-US" sz="2800" b="1">
                <a:solidFill>
                  <a:srgbClr val="000000"/>
                </a:solidFill>
                <a:ea typeface="黑体" pitchFamily="49" charset="-122"/>
              </a:rPr>
              <a:t>可以被开发并出卖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rgbClr val="000000"/>
                </a:solidFill>
                <a:ea typeface="黑体" pitchFamily="49" charset="-122"/>
              </a:rPr>
              <a:t>    </a:t>
            </a:r>
            <a:r>
              <a:rPr lang="en-US" altLang="zh-CN" sz="2800" b="1">
                <a:solidFill>
                  <a:srgbClr val="000000"/>
                </a:solidFill>
                <a:ea typeface="黑体" pitchFamily="49" charset="-122"/>
              </a:rPr>
              <a:t>C.</a:t>
            </a:r>
            <a:r>
              <a:rPr lang="zh-CN" altLang="en-US" sz="2800" b="1">
                <a:solidFill>
                  <a:srgbClr val="000000"/>
                </a:solidFill>
                <a:ea typeface="黑体" pitchFamily="49" charset="-122"/>
              </a:rPr>
              <a:t>有益于人类健康  　</a:t>
            </a:r>
            <a:r>
              <a:rPr lang="en-US" altLang="zh-CN" sz="2800" b="1">
                <a:solidFill>
                  <a:srgbClr val="000000"/>
                </a:solidFill>
                <a:ea typeface="黑体" pitchFamily="49" charset="-122"/>
              </a:rPr>
              <a:t>D.</a:t>
            </a:r>
            <a:r>
              <a:rPr lang="zh-CN" altLang="en-US" sz="2800" b="1">
                <a:solidFill>
                  <a:srgbClr val="000000"/>
                </a:solidFill>
                <a:ea typeface="黑体" pitchFamily="49" charset="-122"/>
              </a:rPr>
              <a:t>被人们用于买卖</a:t>
            </a:r>
          </a:p>
        </p:txBody>
      </p:sp>
      <p:sp>
        <p:nvSpPr>
          <p:cNvPr id="26629" name="文本框 26628"/>
          <p:cNvSpPr txBox="1">
            <a:spLocks noChangeArrowheads="1"/>
          </p:cNvSpPr>
          <p:nvPr/>
        </p:nvSpPr>
        <p:spPr bwMode="auto">
          <a:xfrm>
            <a:off x="76200" y="3074988"/>
            <a:ext cx="8915400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ea typeface="黑体" pitchFamily="49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家政公司服务人员提供的家政服务              （       ）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    </a:t>
            </a:r>
            <a:r>
              <a:rPr lang="en-US" altLang="zh-CN" sz="2800" b="1" dirty="0">
                <a:solidFill>
                  <a:srgbClr val="000000"/>
                </a:solidFill>
                <a:ea typeface="黑体" pitchFamily="49" charset="-122"/>
              </a:rPr>
              <a:t>A.</a:t>
            </a: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是商品，因为它是有用的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    </a:t>
            </a:r>
            <a:r>
              <a:rPr lang="en-US" altLang="zh-CN" sz="2800" b="1" dirty="0">
                <a:solidFill>
                  <a:srgbClr val="000000"/>
                </a:solidFill>
                <a:ea typeface="黑体" pitchFamily="49" charset="-122"/>
              </a:rPr>
              <a:t>B.</a:t>
            </a: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不是商品，因为它无法象面包一样买卖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    </a:t>
            </a:r>
            <a:r>
              <a:rPr lang="en-US" altLang="zh-CN" sz="2800" b="1" dirty="0">
                <a:solidFill>
                  <a:srgbClr val="000000"/>
                </a:solidFill>
                <a:ea typeface="黑体" pitchFamily="49" charset="-122"/>
              </a:rPr>
              <a:t>C. </a:t>
            </a: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是商品，因为它是一种有偿的劳动服务  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    </a:t>
            </a:r>
            <a:r>
              <a:rPr lang="en-US" altLang="zh-CN" sz="2800" b="1" dirty="0">
                <a:solidFill>
                  <a:srgbClr val="000000"/>
                </a:solidFill>
                <a:ea typeface="黑体" pitchFamily="49" charset="-122"/>
              </a:rPr>
              <a:t>D.</a:t>
            </a: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不是商品，因为它是无形的，不便计量</a:t>
            </a:r>
          </a:p>
        </p:txBody>
      </p:sp>
      <p:sp>
        <p:nvSpPr>
          <p:cNvPr id="26630" name="文本框 26629"/>
          <p:cNvSpPr txBox="1">
            <a:spLocks noChangeArrowheads="1"/>
          </p:cNvSpPr>
          <p:nvPr/>
        </p:nvSpPr>
        <p:spPr bwMode="auto">
          <a:xfrm>
            <a:off x="7543800" y="10668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solidFill>
                  <a:srgbClr val="FF0000"/>
                </a:solidFill>
                <a:ea typeface="黑体" pitchFamily="49" charset="-122"/>
              </a:rPr>
              <a:t>Ｂ</a:t>
            </a:r>
          </a:p>
        </p:txBody>
      </p:sp>
      <p:sp>
        <p:nvSpPr>
          <p:cNvPr id="26631" name="文本框 26630"/>
          <p:cNvSpPr txBox="1">
            <a:spLocks noChangeArrowheads="1"/>
          </p:cNvSpPr>
          <p:nvPr/>
        </p:nvSpPr>
        <p:spPr bwMode="auto">
          <a:xfrm>
            <a:off x="7215206" y="29718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a typeface="黑体" pitchFamily="49" charset="-122"/>
              </a:rPr>
              <a:t>Ｃ</a:t>
            </a:r>
          </a:p>
        </p:txBody>
      </p:sp>
      <p:pic>
        <p:nvPicPr>
          <p:cNvPr id="20488" name="图片 26631" descr="200811232314459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6381750"/>
            <a:ext cx="371474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27649"/>
          <p:cNvSpPr>
            <a:spLocks noChangeArrowheads="1"/>
          </p:cNvSpPr>
          <p:nvPr/>
        </p:nvSpPr>
        <p:spPr bwMode="auto">
          <a:xfrm>
            <a:off x="179388" y="1196975"/>
            <a:ext cx="87915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、货币充当一般等价物和它出现以前的一般等价物的区别</a:t>
            </a:r>
          </a:p>
          <a:p>
            <a:pPr>
              <a:buFont typeface="Arial" charset="0"/>
              <a:buNone/>
            </a:pP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以前的是固定的，现在的是不固定的</a:t>
            </a:r>
          </a:p>
          <a:p>
            <a:pPr>
              <a:buFont typeface="Arial" charset="0"/>
              <a:buNone/>
            </a:pP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以前的是不固定的，现在的是固定的</a:t>
            </a:r>
          </a:p>
          <a:p>
            <a:pPr>
              <a:buFont typeface="Arial" charset="0"/>
              <a:buNone/>
            </a:pP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以前的是商品，现在的不是商品</a:t>
            </a:r>
          </a:p>
          <a:p>
            <a:pPr>
              <a:buFont typeface="Arial" charset="0"/>
              <a:buNone/>
            </a:pP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D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以前体现的是人与人的关系，现在的则不体现</a:t>
            </a:r>
          </a:p>
        </p:txBody>
      </p:sp>
      <p:sp>
        <p:nvSpPr>
          <p:cNvPr id="27653" name="矩形 27652"/>
          <p:cNvSpPr>
            <a:spLocks noChangeArrowheads="1"/>
          </p:cNvSpPr>
          <p:nvPr/>
        </p:nvSpPr>
        <p:spPr bwMode="auto">
          <a:xfrm>
            <a:off x="7667625" y="2060575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4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7654" name="矩形 27653"/>
          <p:cNvSpPr>
            <a:spLocks noChangeArrowheads="1"/>
          </p:cNvSpPr>
          <p:nvPr/>
        </p:nvSpPr>
        <p:spPr bwMode="auto">
          <a:xfrm>
            <a:off x="0" y="4797425"/>
            <a:ext cx="8640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、黄金作为货币其本质属性是</a:t>
            </a:r>
          </a:p>
          <a:p>
            <a:pPr>
              <a:buFont typeface="Arial" charset="0"/>
              <a:buNone/>
            </a:pP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使用价值   </a:t>
            </a: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一般等价物   </a:t>
            </a: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商品   </a:t>
            </a:r>
            <a:r>
              <a:rPr lang="en-US" altLang="zh-CN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D</a:t>
            </a:r>
            <a:r>
              <a:rPr lang="zh-CN" altLang="en-US" sz="3200" b="1">
                <a:solidFill>
                  <a:srgbClr val="000014"/>
                </a:solidFill>
                <a:latin typeface="黑体" pitchFamily="49" charset="-122"/>
                <a:ea typeface="黑体" pitchFamily="49" charset="-122"/>
              </a:rPr>
              <a:t>价值</a:t>
            </a:r>
          </a:p>
        </p:txBody>
      </p:sp>
      <p:sp>
        <p:nvSpPr>
          <p:cNvPr id="27655" name="矩形 27654"/>
          <p:cNvSpPr>
            <a:spLocks noChangeArrowheads="1"/>
          </p:cNvSpPr>
          <p:nvPr/>
        </p:nvSpPr>
        <p:spPr bwMode="auto">
          <a:xfrm>
            <a:off x="7956550" y="4437063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4400" b="1">
                <a:solidFill>
                  <a:srgbClr val="FF0000"/>
                </a:solidFill>
              </a:rPr>
              <a:t>B</a:t>
            </a:r>
          </a:p>
        </p:txBody>
      </p:sp>
      <p:pic>
        <p:nvPicPr>
          <p:cNvPr id="6" name="图片 26631" descr="200811232314459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6381750"/>
            <a:ext cx="371474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3" grpId="0"/>
      <p:bldP spid="27654" grpId="0"/>
      <p:bldP spid="276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03425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z="4000" smtClean="0"/>
              <a:t>【</a:t>
            </a:r>
            <a:r>
              <a:rPr lang="zh-CN" altLang="en-US" sz="4000" smtClean="0"/>
              <a:t>答案</a:t>
            </a:r>
            <a:r>
              <a:rPr lang="en-US" altLang="zh-CN" sz="4000" smtClean="0"/>
              <a:t>】B</a:t>
            </a:r>
            <a:br>
              <a:rPr lang="en-US" altLang="zh-CN" sz="4000" smtClean="0"/>
            </a:br>
            <a:endParaRPr lang="en-US" altLang="zh-CN" sz="4000" smtClean="0"/>
          </a:p>
        </p:txBody>
      </p:sp>
      <p:sp>
        <p:nvSpPr>
          <p:cNvPr id="22531" name="文本占位符 103426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1643051"/>
            <a:ext cx="8540750" cy="44672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小张观看了纪录片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货币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后，写了一篇读后感，阐释了货币对人类社会发展的深刻影响。下列是小张对这种深刻影响的认识，其中正确的是</a:t>
            </a:r>
            <a:endParaRPr lang="en-US" altLang="zh-CN" b="1" dirty="0" smtClean="0"/>
          </a:p>
          <a:p>
            <a:pPr eaLnBrk="1" hangingPunct="1">
              <a:lnSpc>
                <a:spcPct val="90000"/>
              </a:lnSpc>
            </a:pPr>
            <a:endParaRPr lang="zh-CN" alt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A.</a:t>
            </a:r>
            <a:r>
              <a:rPr lang="zh-CN" altLang="en-US" b="1" dirty="0" smtClean="0"/>
              <a:t>货币是伴随着商品的产生而产生的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B.</a:t>
            </a:r>
            <a:r>
              <a:rPr lang="zh-CN" altLang="en-US" b="1" dirty="0" smtClean="0"/>
              <a:t>货币使商品交易行为变得更加便捷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C.</a:t>
            </a:r>
            <a:r>
              <a:rPr lang="zh-CN" altLang="en-US" b="1" dirty="0" smtClean="0"/>
              <a:t>货币作为社会财富使人们高度关注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D.</a:t>
            </a:r>
            <a:r>
              <a:rPr lang="zh-CN" altLang="en-US" b="1" dirty="0" smtClean="0"/>
              <a:t>货币是商品交换长期发展的产物</a:t>
            </a:r>
          </a:p>
        </p:txBody>
      </p:sp>
      <p:pic>
        <p:nvPicPr>
          <p:cNvPr id="4" name="图片 26631" descr="200811232314459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6381750"/>
            <a:ext cx="371474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04449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z="4000" smtClean="0"/>
              <a:t>【</a:t>
            </a:r>
            <a:r>
              <a:rPr lang="zh-CN" altLang="en-US" sz="4000" smtClean="0"/>
              <a:t>答案</a:t>
            </a:r>
            <a:r>
              <a:rPr lang="en-US" altLang="zh-CN" sz="4000" smtClean="0"/>
              <a:t>】C</a:t>
            </a:r>
            <a:br>
              <a:rPr lang="en-US" altLang="zh-CN" sz="4000" smtClean="0"/>
            </a:br>
            <a:endParaRPr lang="en-US" altLang="zh-CN" sz="4000" smtClean="0"/>
          </a:p>
        </p:txBody>
      </p:sp>
      <p:sp>
        <p:nvSpPr>
          <p:cNvPr id="23555" name="文本占位符 104450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古书记载，一人善耕，一人善渔。善耕者欲以谷物换鱼虾，善渔者拒之。对“善渔者拒之”的原因，下列分析合理的是</a:t>
            </a:r>
            <a:endParaRPr lang="en-US" altLang="zh-CN" b="1" dirty="0" smtClean="0"/>
          </a:p>
          <a:p>
            <a:pPr eaLnBrk="1" hangingPunct="1">
              <a:lnSpc>
                <a:spcPct val="90000"/>
              </a:lnSpc>
            </a:pPr>
            <a:endParaRPr lang="zh-CN" alt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①谷物与鱼虾不能交换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②谷物可能非渔者所需之物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③鱼虾可能非剩余之物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④鱼虾可能非耕者所需之物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A.①②    B.③④    C.②③     D.②④</a:t>
            </a:r>
          </a:p>
        </p:txBody>
      </p:sp>
      <p:pic>
        <p:nvPicPr>
          <p:cNvPr id="4" name="图片 26631" descr="200811232314459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6381750"/>
            <a:ext cx="371474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29697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620713"/>
            <a:ext cx="854075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小结</a:t>
            </a:r>
          </a:p>
        </p:txBody>
      </p:sp>
      <p:sp>
        <p:nvSpPr>
          <p:cNvPr id="24579" name="文本占位符 29698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1916113"/>
            <a:ext cx="8540750" cy="4194175"/>
          </a:xfrm>
        </p:spPr>
        <p:txBody>
          <a:bodyPr/>
          <a:lstStyle/>
          <a:p>
            <a:pPr eaLnBrk="1" hangingPunct="1"/>
            <a:r>
              <a:rPr lang="en-US" altLang="zh-CN" sz="4000" b="1" dirty="0" smtClean="0"/>
              <a:t>1</a:t>
            </a:r>
            <a:r>
              <a:rPr lang="zh-CN" altLang="en-US" sz="4000" b="1" dirty="0" smtClean="0"/>
              <a:t>、商品的含义、属性。</a:t>
            </a:r>
          </a:p>
          <a:p>
            <a:pPr eaLnBrk="1" hangingPunct="1"/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、货币的产生、含义、本质。</a:t>
            </a:r>
          </a:p>
        </p:txBody>
      </p:sp>
      <p:pic>
        <p:nvPicPr>
          <p:cNvPr id="4" name="图片 8193" descr="42c3a9958fcc365fd0135ef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86256"/>
            <a:ext cx="1763713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文本框 8195"/>
          <p:cNvSpPr txBox="1"/>
          <p:nvPr/>
        </p:nvSpPr>
        <p:spPr>
          <a:xfrm>
            <a:off x="878202" y="139700"/>
            <a:ext cx="8176260" cy="119887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noProof="1"/>
              <a:t> </a:t>
            </a:r>
            <a:r>
              <a:rPr lang="zh-CN" altLang="en-US" sz="3600" noProof="1"/>
              <a:t>货币的产生</a:t>
            </a:r>
          </a:p>
          <a:p>
            <a:r>
              <a:rPr lang="zh-CN" altLang="en-US" sz="3600" noProof="1"/>
              <a:t>       </a:t>
            </a:r>
            <a:r>
              <a:rPr lang="en-US" altLang="zh-CN" sz="3600" noProof="1"/>
              <a:t>---</a:t>
            </a:r>
            <a:r>
              <a:rPr lang="zh-CN" altLang="en-US" sz="3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商品交换</a:t>
            </a:r>
            <a:r>
              <a:rPr lang="zh-CN" altLang="en-US" sz="3600" noProof="1"/>
              <a:t>发展到</a:t>
            </a:r>
            <a:r>
              <a:rPr lang="zh-CN" altLang="en-US" sz="3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一定阶段</a:t>
            </a:r>
            <a:r>
              <a:rPr lang="zh-CN" altLang="en-US" sz="3600" noProof="1"/>
              <a:t>的产物</a:t>
            </a:r>
          </a:p>
        </p:txBody>
      </p:sp>
      <p:sp>
        <p:nvSpPr>
          <p:cNvPr id="8198" name="文本框 8197"/>
          <p:cNvSpPr txBox="1">
            <a:spLocks noChangeArrowheads="1"/>
          </p:cNvSpPr>
          <p:nvPr/>
        </p:nvSpPr>
        <p:spPr bwMode="auto">
          <a:xfrm>
            <a:off x="250825" y="1806575"/>
            <a:ext cx="3365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9900CC"/>
                </a:solidFill>
              </a:rPr>
              <a:t>偶然的物物交换</a:t>
            </a:r>
          </a:p>
          <a:p>
            <a:r>
              <a:rPr lang="en-US" altLang="zh-CN" sz="2800" b="1"/>
              <a:t>(</a:t>
            </a:r>
            <a:r>
              <a:rPr lang="zh-CN" altLang="en-US" sz="2800" b="1"/>
              <a:t>分工发展</a:t>
            </a:r>
            <a:r>
              <a:rPr lang="en-US" altLang="zh-CN" sz="2800" b="1"/>
              <a:t>,</a:t>
            </a:r>
            <a:r>
              <a:rPr lang="zh-CN" altLang="en-US" sz="2800" b="1"/>
              <a:t>需要交换</a:t>
            </a:r>
            <a:r>
              <a:rPr lang="en-US" altLang="zh-CN" sz="2800" b="1"/>
              <a:t>)</a:t>
            </a:r>
          </a:p>
        </p:txBody>
      </p:sp>
      <p:sp>
        <p:nvSpPr>
          <p:cNvPr id="8199" name="右箭头 8198"/>
          <p:cNvSpPr>
            <a:spLocks noChangeArrowheads="1"/>
          </p:cNvSpPr>
          <p:nvPr/>
        </p:nvSpPr>
        <p:spPr bwMode="auto">
          <a:xfrm>
            <a:off x="3779838" y="2060575"/>
            <a:ext cx="976312" cy="485775"/>
          </a:xfrm>
          <a:prstGeom prst="rightArrow">
            <a:avLst>
              <a:gd name="adj1" fmla="val 50000"/>
              <a:gd name="adj2" fmla="val 50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0" name="文本框 8199"/>
          <p:cNvSpPr txBox="1">
            <a:spLocks noChangeArrowheads="1"/>
          </p:cNvSpPr>
          <p:nvPr/>
        </p:nvSpPr>
        <p:spPr bwMode="auto">
          <a:xfrm>
            <a:off x="5003800" y="1844675"/>
            <a:ext cx="3721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9900CC"/>
                </a:solidFill>
              </a:rPr>
              <a:t>扩大了的物物交换</a:t>
            </a:r>
          </a:p>
          <a:p>
            <a:r>
              <a:rPr lang="en-US" altLang="zh-CN" sz="2800" b="1"/>
              <a:t>(</a:t>
            </a:r>
            <a:r>
              <a:rPr lang="zh-CN" altLang="en-US" sz="2800" b="1"/>
              <a:t>交换过程复杂</a:t>
            </a:r>
            <a:r>
              <a:rPr lang="en-US" altLang="zh-CN" sz="2800" b="1"/>
              <a:t>,</a:t>
            </a:r>
            <a:r>
              <a:rPr lang="zh-CN" altLang="en-US" sz="2800" b="1"/>
              <a:t>不方便</a:t>
            </a:r>
            <a:r>
              <a:rPr lang="en-US" altLang="zh-CN" sz="2800" b="1"/>
              <a:t>)</a:t>
            </a:r>
          </a:p>
        </p:txBody>
      </p:sp>
      <p:sp>
        <p:nvSpPr>
          <p:cNvPr id="8201" name="下箭头 8200"/>
          <p:cNvSpPr>
            <a:spLocks noChangeArrowheads="1"/>
          </p:cNvSpPr>
          <p:nvPr/>
        </p:nvSpPr>
        <p:spPr bwMode="auto">
          <a:xfrm>
            <a:off x="7019925" y="3141663"/>
            <a:ext cx="485775" cy="976312"/>
          </a:xfrm>
          <a:prstGeom prst="downArrow">
            <a:avLst>
              <a:gd name="adj1" fmla="val 50000"/>
              <a:gd name="adj2" fmla="val 50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2" name="文本框 8201"/>
          <p:cNvSpPr txBox="1">
            <a:spLocks noChangeArrowheads="1"/>
          </p:cNvSpPr>
          <p:nvPr/>
        </p:nvSpPr>
        <p:spPr bwMode="auto">
          <a:xfrm>
            <a:off x="4711700" y="4652963"/>
            <a:ext cx="44323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/>
              <a:t>      </a:t>
            </a:r>
            <a:r>
              <a:rPr lang="zh-CN" altLang="en-US" sz="3200" b="1" dirty="0">
                <a:solidFill>
                  <a:srgbClr val="9900CC"/>
                </a:solidFill>
              </a:rPr>
              <a:t>以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一般等价物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3200" b="1" dirty="0">
                <a:solidFill>
                  <a:srgbClr val="9900CC"/>
                </a:solidFill>
              </a:rPr>
              <a:t>      为媒介的交换</a:t>
            </a:r>
          </a:p>
          <a:p>
            <a:r>
              <a:rPr lang="en-US" altLang="zh-CN" sz="2800" b="1" dirty="0"/>
              <a:t>(</a:t>
            </a:r>
            <a:r>
              <a:rPr lang="zh-CN" altLang="en-US" sz="2800" b="1" dirty="0"/>
              <a:t>提高交换效率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但仍有不便</a:t>
            </a:r>
            <a:r>
              <a:rPr lang="en-US" altLang="zh-CN" sz="2800" b="1" dirty="0"/>
              <a:t>)</a:t>
            </a:r>
          </a:p>
        </p:txBody>
      </p:sp>
      <p:sp>
        <p:nvSpPr>
          <p:cNvPr id="8203" name="左箭头 8202"/>
          <p:cNvSpPr>
            <a:spLocks noChangeArrowheads="1"/>
          </p:cNvSpPr>
          <p:nvPr/>
        </p:nvSpPr>
        <p:spPr bwMode="auto">
          <a:xfrm>
            <a:off x="4356100" y="5084763"/>
            <a:ext cx="976313" cy="485775"/>
          </a:xfrm>
          <a:prstGeom prst="leftArrow">
            <a:avLst>
              <a:gd name="adj1" fmla="val 50000"/>
              <a:gd name="adj2" fmla="val 50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4" name="文本框 8203"/>
          <p:cNvSpPr txBox="1">
            <a:spLocks noChangeArrowheads="1"/>
          </p:cNvSpPr>
          <p:nvPr/>
        </p:nvSpPr>
        <p:spPr bwMode="auto">
          <a:xfrm>
            <a:off x="179388" y="4652963"/>
            <a:ext cx="384175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9900CC"/>
                </a:solidFill>
              </a:rPr>
              <a:t>以货币为媒介的交换</a:t>
            </a:r>
          </a:p>
          <a:p>
            <a:r>
              <a:rPr lang="en-US" altLang="zh-CN" sz="2800" b="1"/>
              <a:t>(</a:t>
            </a:r>
            <a:r>
              <a:rPr lang="zh-CN" altLang="en-US" sz="2800" b="1"/>
              <a:t>金银固定充当一般</a:t>
            </a:r>
          </a:p>
          <a:p>
            <a:r>
              <a:rPr lang="zh-CN" altLang="en-US" sz="2800" b="1"/>
              <a:t>等价物</a:t>
            </a:r>
            <a:r>
              <a:rPr lang="en-US" altLang="zh-CN" sz="2800" b="1"/>
              <a:t>,</a:t>
            </a:r>
            <a:r>
              <a:rPr lang="zh-CN" altLang="en-US" sz="2800" b="1">
                <a:solidFill>
                  <a:srgbClr val="FF3300"/>
                </a:solidFill>
              </a:rPr>
              <a:t>货币产生</a:t>
            </a:r>
            <a:r>
              <a:rPr lang="en-US" altLang="zh-CN" sz="2800" b="1"/>
              <a:t>)</a:t>
            </a:r>
          </a:p>
        </p:txBody>
      </p:sp>
      <p:pic>
        <p:nvPicPr>
          <p:cNvPr id="8206" name="图片 8205" descr="u=2745299362,1866196046&amp;gp=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3357563"/>
            <a:ext cx="2447925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  <p:bldP spid="8200" grpId="0"/>
      <p:bldP spid="8202" grpId="0"/>
      <p:bldP spid="8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93185" descr="5eb2618902358e920e2444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60" y="1547834"/>
            <a:ext cx="81724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文本框 93186"/>
          <p:cNvSpPr txBox="1">
            <a:spLocks noChangeArrowheads="1"/>
          </p:cNvSpPr>
          <p:nvPr/>
        </p:nvSpPr>
        <p:spPr bwMode="auto">
          <a:xfrm>
            <a:off x="758854" y="285728"/>
            <a:ext cx="7885112" cy="1206500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solidFill>
                  <a:srgbClr val="FF33CC"/>
                </a:solidFill>
                <a:ea typeface="黑体" pitchFamily="49" charset="-122"/>
              </a:rPr>
              <a:t>历史上充当一般等价物的东西有很多，如牲畜、布匹、贝壳等。</a:t>
            </a:r>
          </a:p>
        </p:txBody>
      </p:sp>
      <p:pic>
        <p:nvPicPr>
          <p:cNvPr id="93188" name="图片 93187" descr="未命名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60" y="1500174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9" name="文本框 93188"/>
          <p:cNvSpPr txBox="1">
            <a:spLocks noChangeArrowheads="1"/>
          </p:cNvSpPr>
          <p:nvPr/>
        </p:nvSpPr>
        <p:spPr bwMode="auto">
          <a:xfrm>
            <a:off x="3357554" y="1678009"/>
            <a:ext cx="51816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       太平洋</a:t>
            </a:r>
            <a:r>
              <a:rPr lang="zh-CN" alt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的一个群岛以狗牙来交换商品。居民普遍养狗，一颗狗牙能买</a:t>
            </a:r>
            <a:r>
              <a:rPr lang="en-US" altLang="zh-CN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100</a:t>
            </a:r>
            <a:r>
              <a:rPr lang="zh-CN" alt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个椰子。娶一位新娘必须有好几百颗狗牙作礼金。</a:t>
            </a:r>
          </a:p>
        </p:txBody>
      </p:sp>
      <p:pic>
        <p:nvPicPr>
          <p:cNvPr id="93190" name="图片 93189" descr="11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60" y="3786190"/>
            <a:ext cx="2895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文本框 93190"/>
          <p:cNvSpPr txBox="1">
            <a:spLocks noChangeArrowheads="1"/>
          </p:cNvSpPr>
          <p:nvPr/>
        </p:nvSpPr>
        <p:spPr bwMode="auto">
          <a:xfrm>
            <a:off x="3344898" y="3607734"/>
            <a:ext cx="525621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       夏威夷</a:t>
            </a:r>
            <a:r>
              <a:rPr lang="zh-CN" alt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的一个群岛上，居民至今仍在使用一种石币。这种石币大小不一，价值也不等，小的直径几十厘米，最大的直径达</a:t>
            </a:r>
            <a:r>
              <a:rPr lang="en-US" altLang="zh-CN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3.5</a:t>
            </a:r>
            <a:r>
              <a:rPr lang="zh-CN" alt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米。许多石币太大，室内放不下就置于露天。人们交易时，通常不搬运石币，只是更换石币的主人。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93189" grpId="0"/>
      <p:bldP spid="266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7281"/>
          <p:cNvSpPr txBox="1">
            <a:spLocks noChangeArrowheads="1"/>
          </p:cNvSpPr>
          <p:nvPr/>
        </p:nvSpPr>
        <p:spPr bwMode="auto">
          <a:xfrm>
            <a:off x="285720" y="2559055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endParaRPr lang="zh-CN" altLang="zh-CN"/>
          </a:p>
        </p:txBody>
      </p:sp>
      <p:grpSp>
        <p:nvGrpSpPr>
          <p:cNvPr id="2" name="组合 97282"/>
          <p:cNvGrpSpPr>
            <a:grpSpLocks/>
          </p:cNvGrpSpPr>
          <p:nvPr/>
        </p:nvGrpSpPr>
        <p:grpSpPr bwMode="auto">
          <a:xfrm>
            <a:off x="214282" y="2127255"/>
            <a:ext cx="1752600" cy="2354262"/>
            <a:chOff x="288" y="1392"/>
            <a:chExt cx="1104" cy="1483"/>
          </a:xfrm>
        </p:grpSpPr>
        <p:sp>
          <p:nvSpPr>
            <p:cNvPr id="15381" name="文本框 97283"/>
            <p:cNvSpPr txBox="1">
              <a:spLocks noChangeArrowheads="1"/>
            </p:cNvSpPr>
            <p:nvPr/>
          </p:nvSpPr>
          <p:spPr bwMode="auto">
            <a:xfrm>
              <a:off x="334" y="1392"/>
              <a:ext cx="771" cy="61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800" b="1"/>
                <a:t>物物交换</a:t>
              </a:r>
            </a:p>
          </p:txBody>
        </p:sp>
        <p:sp>
          <p:nvSpPr>
            <p:cNvPr id="15382" name="直接连接符 97284"/>
            <p:cNvSpPr>
              <a:spLocks noChangeShapeType="1"/>
            </p:cNvSpPr>
            <p:nvPr/>
          </p:nvSpPr>
          <p:spPr bwMode="auto">
            <a:xfrm>
              <a:off x="720" y="2016"/>
              <a:ext cx="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3" name="文本框 97285"/>
            <p:cNvSpPr txBox="1">
              <a:spLocks noChangeArrowheads="1"/>
            </p:cNvSpPr>
            <p:nvPr/>
          </p:nvSpPr>
          <p:spPr bwMode="auto">
            <a:xfrm>
              <a:off x="384" y="2160"/>
              <a:ext cx="289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b="1">
                  <a:ea typeface="黑体" pitchFamily="49" charset="-122"/>
                </a:rPr>
                <a:t>公</a:t>
              </a:r>
            </a:p>
          </p:txBody>
        </p:sp>
        <p:sp>
          <p:nvSpPr>
            <p:cNvPr id="15384" name="文本框 97286"/>
            <p:cNvSpPr txBox="1">
              <a:spLocks noChangeArrowheads="1"/>
            </p:cNvSpPr>
            <p:nvPr/>
          </p:nvSpPr>
          <p:spPr bwMode="auto">
            <a:xfrm>
              <a:off x="768" y="2160"/>
              <a:ext cx="3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000" b="1">
                  <a:ea typeface="黑体" pitchFamily="49" charset="-122"/>
                </a:rPr>
                <a:t>式</a:t>
              </a:r>
            </a:p>
          </p:txBody>
        </p:sp>
        <p:sp>
          <p:nvSpPr>
            <p:cNvPr id="15385" name="文本框 97287"/>
            <p:cNvSpPr txBox="1">
              <a:spLocks noChangeArrowheads="1"/>
            </p:cNvSpPr>
            <p:nvPr/>
          </p:nvSpPr>
          <p:spPr bwMode="auto">
            <a:xfrm>
              <a:off x="288" y="2617"/>
              <a:ext cx="110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000" b="1" dirty="0" smtClean="0">
                  <a:solidFill>
                    <a:srgbClr val="FF0000"/>
                  </a:solidFill>
                  <a:ea typeface="黑体" pitchFamily="49" charset="-122"/>
                </a:rPr>
                <a:t>商品</a:t>
              </a:r>
              <a:r>
                <a:rPr lang="en-US" altLang="zh-CN" sz="2000" b="1" dirty="0" smtClean="0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—</a:t>
              </a:r>
              <a:r>
                <a:rPr lang="zh-CN" altLang="en-US" sz="2000" b="1" dirty="0">
                  <a:solidFill>
                    <a:srgbClr val="FF0000"/>
                  </a:solidFill>
                  <a:ea typeface="黑体" pitchFamily="49" charset="-122"/>
                </a:rPr>
                <a:t>商品</a:t>
              </a:r>
            </a:p>
          </p:txBody>
        </p:sp>
      </p:grpSp>
      <p:grpSp>
        <p:nvGrpSpPr>
          <p:cNvPr id="3" name="组合 97288"/>
          <p:cNvGrpSpPr>
            <a:grpSpLocks/>
          </p:cNvGrpSpPr>
          <p:nvPr/>
        </p:nvGrpSpPr>
        <p:grpSpPr bwMode="auto">
          <a:xfrm>
            <a:off x="1509682" y="2071692"/>
            <a:ext cx="3946525" cy="2409824"/>
            <a:chOff x="1111" y="2306"/>
            <a:chExt cx="2486" cy="1518"/>
          </a:xfrm>
        </p:grpSpPr>
        <p:sp>
          <p:nvSpPr>
            <p:cNvPr id="15375" name="直接连接符 97289"/>
            <p:cNvSpPr>
              <a:spLocks noChangeShapeType="1"/>
            </p:cNvSpPr>
            <p:nvPr/>
          </p:nvSpPr>
          <p:spPr bwMode="auto">
            <a:xfrm>
              <a:off x="1111" y="2659"/>
              <a:ext cx="5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文本框 97290"/>
            <p:cNvSpPr txBox="1">
              <a:spLocks noChangeArrowheads="1"/>
            </p:cNvSpPr>
            <p:nvPr/>
          </p:nvSpPr>
          <p:spPr bwMode="auto">
            <a:xfrm>
              <a:off x="1701" y="2306"/>
              <a:ext cx="1814" cy="61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800" b="1" dirty="0">
                  <a:solidFill>
                    <a:srgbClr val="FF0000"/>
                  </a:solidFill>
                </a:rPr>
                <a:t>一般等价物</a:t>
              </a:r>
              <a:r>
                <a:rPr lang="zh-CN" altLang="en-US" sz="2800" b="1" dirty="0"/>
                <a:t>为媒介的商品交换</a:t>
              </a:r>
            </a:p>
          </p:txBody>
        </p:sp>
        <p:sp>
          <p:nvSpPr>
            <p:cNvPr id="15377" name="直接连接符 97291"/>
            <p:cNvSpPr>
              <a:spLocks noChangeShapeType="1"/>
            </p:cNvSpPr>
            <p:nvPr/>
          </p:nvSpPr>
          <p:spPr bwMode="auto">
            <a:xfrm>
              <a:off x="2699" y="2936"/>
              <a:ext cx="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8" name="文本框 97292"/>
            <p:cNvSpPr txBox="1">
              <a:spLocks noChangeArrowheads="1"/>
            </p:cNvSpPr>
            <p:nvPr/>
          </p:nvSpPr>
          <p:spPr bwMode="auto">
            <a:xfrm>
              <a:off x="2336" y="3158"/>
              <a:ext cx="289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b="1">
                  <a:ea typeface="黑体" pitchFamily="49" charset="-122"/>
                </a:rPr>
                <a:t>公</a:t>
              </a:r>
            </a:p>
          </p:txBody>
        </p:sp>
        <p:sp>
          <p:nvSpPr>
            <p:cNvPr id="15379" name="文本框 97293"/>
            <p:cNvSpPr txBox="1">
              <a:spLocks noChangeArrowheads="1"/>
            </p:cNvSpPr>
            <p:nvPr/>
          </p:nvSpPr>
          <p:spPr bwMode="auto">
            <a:xfrm>
              <a:off x="2789" y="3158"/>
              <a:ext cx="3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000" b="1">
                  <a:ea typeface="黑体" pitchFamily="49" charset="-122"/>
                </a:rPr>
                <a:t>式</a:t>
              </a:r>
            </a:p>
          </p:txBody>
        </p:sp>
        <p:sp>
          <p:nvSpPr>
            <p:cNvPr id="15380" name="文本框 97294"/>
            <p:cNvSpPr txBox="1">
              <a:spLocks noChangeArrowheads="1"/>
            </p:cNvSpPr>
            <p:nvPr/>
          </p:nvSpPr>
          <p:spPr bwMode="auto">
            <a:xfrm>
              <a:off x="1555" y="3566"/>
              <a:ext cx="2042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000" b="1" dirty="0">
                  <a:ea typeface="黑体" pitchFamily="49" charset="-122"/>
                </a:rPr>
                <a:t>商品</a:t>
              </a:r>
              <a:r>
                <a:rPr lang="en-US" altLang="zh-CN" sz="2000" b="1" dirty="0">
                  <a:latin typeface="黑体" pitchFamily="49" charset="-122"/>
                  <a:ea typeface="黑体" pitchFamily="49" charset="-122"/>
                </a:rPr>
                <a:t>—</a:t>
              </a:r>
              <a:r>
                <a:rPr lang="en-US" altLang="zh-CN" sz="2000" b="1" dirty="0">
                  <a:solidFill>
                    <a:srgbClr val="FF0000"/>
                  </a:solidFill>
                  <a:ea typeface="黑体" pitchFamily="49" charset="-122"/>
                </a:rPr>
                <a:t> </a:t>
              </a:r>
              <a:r>
                <a:rPr lang="zh-CN" altLang="en-US" sz="2000" b="1" dirty="0">
                  <a:solidFill>
                    <a:srgbClr val="FF0000"/>
                  </a:solidFill>
                  <a:ea typeface="黑体" pitchFamily="49" charset="-122"/>
                </a:rPr>
                <a:t>一般等价物</a:t>
              </a:r>
              <a:r>
                <a:rPr lang="en-US" altLang="zh-CN" sz="2000" b="1" dirty="0">
                  <a:latin typeface="黑体" pitchFamily="49" charset="-122"/>
                  <a:ea typeface="黑体" pitchFamily="49" charset="-122"/>
                </a:rPr>
                <a:t>—</a:t>
              </a:r>
              <a:r>
                <a:rPr lang="zh-CN" altLang="en-US" sz="2000" b="1" dirty="0">
                  <a:ea typeface="黑体" pitchFamily="49" charset="-122"/>
                </a:rPr>
                <a:t>商品</a:t>
              </a:r>
            </a:p>
          </p:txBody>
        </p:sp>
      </p:grpSp>
      <p:grpSp>
        <p:nvGrpSpPr>
          <p:cNvPr id="4" name="组合 97295"/>
          <p:cNvGrpSpPr>
            <a:grpSpLocks/>
          </p:cNvGrpSpPr>
          <p:nvPr/>
        </p:nvGrpSpPr>
        <p:grpSpPr bwMode="auto">
          <a:xfrm>
            <a:off x="5286344" y="1943103"/>
            <a:ext cx="3857625" cy="2627311"/>
            <a:chOff x="3422" y="2225"/>
            <a:chExt cx="2430" cy="1655"/>
          </a:xfrm>
        </p:grpSpPr>
        <p:sp>
          <p:nvSpPr>
            <p:cNvPr id="15369" name="直接连接符 97296"/>
            <p:cNvSpPr>
              <a:spLocks noChangeShapeType="1"/>
            </p:cNvSpPr>
            <p:nvPr/>
          </p:nvSpPr>
          <p:spPr bwMode="auto">
            <a:xfrm>
              <a:off x="3422" y="2659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文本框 97297"/>
            <p:cNvSpPr txBox="1">
              <a:spLocks noChangeArrowheads="1"/>
            </p:cNvSpPr>
            <p:nvPr/>
          </p:nvSpPr>
          <p:spPr bwMode="auto">
            <a:xfrm>
              <a:off x="3827" y="2225"/>
              <a:ext cx="1929" cy="7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3600" b="1" dirty="0"/>
                <a:t>以</a:t>
              </a:r>
              <a:r>
                <a:rPr lang="zh-CN" altLang="en-US" sz="3600" b="1" dirty="0">
                  <a:solidFill>
                    <a:srgbClr val="FF0000"/>
                  </a:solidFill>
                </a:rPr>
                <a:t>货币</a:t>
              </a:r>
              <a:r>
                <a:rPr lang="zh-CN" altLang="en-US" sz="3600" b="1" dirty="0"/>
                <a:t>为媒介的商品交换</a:t>
              </a:r>
            </a:p>
          </p:txBody>
        </p:sp>
        <p:sp>
          <p:nvSpPr>
            <p:cNvPr id="15371" name="直接连接符 97298"/>
            <p:cNvSpPr>
              <a:spLocks noChangeShapeType="1"/>
            </p:cNvSpPr>
            <p:nvPr/>
          </p:nvSpPr>
          <p:spPr bwMode="auto">
            <a:xfrm>
              <a:off x="4740" y="2976"/>
              <a:ext cx="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文本框 97299"/>
            <p:cNvSpPr txBox="1">
              <a:spLocks noChangeArrowheads="1"/>
            </p:cNvSpPr>
            <p:nvPr/>
          </p:nvSpPr>
          <p:spPr bwMode="auto">
            <a:xfrm>
              <a:off x="4377" y="3113"/>
              <a:ext cx="289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b="1">
                  <a:ea typeface="黑体" pitchFamily="49" charset="-122"/>
                </a:rPr>
                <a:t>公</a:t>
              </a:r>
            </a:p>
          </p:txBody>
        </p:sp>
        <p:sp>
          <p:nvSpPr>
            <p:cNvPr id="15373" name="文本框 97300"/>
            <p:cNvSpPr txBox="1">
              <a:spLocks noChangeArrowheads="1"/>
            </p:cNvSpPr>
            <p:nvPr/>
          </p:nvSpPr>
          <p:spPr bwMode="auto">
            <a:xfrm>
              <a:off x="4830" y="3113"/>
              <a:ext cx="3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000" b="1">
                  <a:ea typeface="黑体" pitchFamily="49" charset="-122"/>
                </a:rPr>
                <a:t>式</a:t>
              </a:r>
            </a:p>
          </p:txBody>
        </p:sp>
        <p:sp>
          <p:nvSpPr>
            <p:cNvPr id="15374" name="文本框 97301"/>
            <p:cNvSpPr txBox="1">
              <a:spLocks noChangeArrowheads="1"/>
            </p:cNvSpPr>
            <p:nvPr/>
          </p:nvSpPr>
          <p:spPr bwMode="auto">
            <a:xfrm>
              <a:off x="3782" y="3550"/>
              <a:ext cx="2070" cy="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zh-CN" altLang="en-US" sz="2800" b="1" dirty="0">
                  <a:ea typeface="黑体" pitchFamily="49" charset="-122"/>
                </a:rPr>
                <a:t>商品</a:t>
              </a:r>
              <a:r>
                <a:rPr lang="en-US" altLang="zh-CN" sz="2800" b="1" dirty="0">
                  <a:latin typeface="黑体" pitchFamily="49" charset="-122"/>
                  <a:ea typeface="黑体" pitchFamily="49" charset="-122"/>
                </a:rPr>
                <a:t>—</a:t>
              </a:r>
              <a:r>
                <a:rPr lang="en-US" altLang="zh-CN" sz="2800" b="1" dirty="0">
                  <a:ea typeface="黑体" pitchFamily="49" charset="-122"/>
                </a:rPr>
                <a:t> </a:t>
              </a:r>
              <a:r>
                <a:rPr lang="zh-CN" altLang="en-US" sz="2800" b="1" dirty="0">
                  <a:solidFill>
                    <a:srgbClr val="FF0000"/>
                  </a:solidFill>
                  <a:ea typeface="黑体" pitchFamily="49" charset="-122"/>
                </a:rPr>
                <a:t>货币</a:t>
              </a:r>
              <a:r>
                <a:rPr lang="en-US" altLang="zh-CN" sz="2800" b="1" dirty="0">
                  <a:latin typeface="黑体" pitchFamily="49" charset="-122"/>
                  <a:ea typeface="黑体" pitchFamily="49" charset="-122"/>
                </a:rPr>
                <a:t>—</a:t>
              </a:r>
              <a:r>
                <a:rPr lang="zh-CN" altLang="en-US" sz="2800" b="1" dirty="0">
                  <a:ea typeface="黑体" pitchFamily="49" charset="-122"/>
                </a:rPr>
                <a:t>商品</a:t>
              </a:r>
            </a:p>
          </p:txBody>
        </p:sp>
      </p:grpSp>
      <p:sp>
        <p:nvSpPr>
          <p:cNvPr id="19480" name="文本框 97304"/>
          <p:cNvSpPr txBox="1">
            <a:spLocks noChangeArrowheads="1"/>
          </p:cNvSpPr>
          <p:nvPr/>
        </p:nvSpPr>
        <p:spPr bwMode="auto">
          <a:xfrm>
            <a:off x="358745" y="785794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  <a:defRPr/>
            </a:pP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商品交换的发展历程</a:t>
            </a:r>
          </a:p>
        </p:txBody>
      </p:sp>
      <p:sp>
        <p:nvSpPr>
          <p:cNvPr id="26" name="文本框 95255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  <a:defRPr/>
            </a:pPr>
            <a:endParaRPr lang="zh-CN" altLang="en-US" b="1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00100" y="1285876"/>
            <a:ext cx="73802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4800" b="1" dirty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  </a:t>
            </a:r>
            <a:r>
              <a:rPr lang="en-US" altLang="zh-CN" sz="48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48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金银</a:t>
            </a:r>
            <a:r>
              <a:rPr lang="zh-CN" altLang="en-US" sz="4800" b="1" dirty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天然不是货币，但货币天然是金银。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57620" y="3500438"/>
            <a:ext cx="40576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——</a:t>
            </a:r>
            <a:r>
              <a:rPr lang="zh-CN" altLang="en-US" sz="44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马克思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4138" y="2884488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zh-CN" altLang="zh-CN"/>
          </a:p>
        </p:txBody>
      </p:sp>
      <p:pic>
        <p:nvPicPr>
          <p:cNvPr id="16389" name="Picture 5" descr="book9.gif (21837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926" y="4638352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 rot="-721989">
            <a:off x="795326" y="4409752"/>
            <a:ext cx="200660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名人名言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-357222" y="1813877"/>
            <a:ext cx="866617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  </a:t>
            </a:r>
            <a:r>
              <a:rPr lang="en-US" altLang="zh-CN" sz="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有使用价值的东西一定有价值。</a:t>
            </a:r>
            <a:endParaRPr lang="en-US" altLang="zh-CN" sz="40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     有价值的东西一定有使用价值。</a:t>
            </a:r>
            <a:endParaRPr lang="en-US" altLang="zh-CN" sz="40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有使用价值的东西一定是商品。</a:t>
            </a:r>
            <a:endParaRPr lang="en-US" altLang="zh-CN" sz="40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有价值的东西一定是商品。</a:t>
            </a:r>
            <a:endParaRPr lang="en-US" altLang="zh-CN" sz="40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商品一定具有使用价值。</a:t>
            </a:r>
            <a:endParaRPr lang="zh-CN" altLang="en-US" sz="4000" b="1" dirty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4138" y="2884488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zh-CN" altLang="zh-CN"/>
          </a:p>
        </p:txBody>
      </p:sp>
      <p:pic>
        <p:nvPicPr>
          <p:cNvPr id="16389" name="Picture 5" descr="book9.gif (21837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568" y="633402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 rot="-721989">
            <a:off x="314714" y="629378"/>
            <a:ext cx="1284348" cy="4135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判断</a:t>
            </a:r>
            <a:endParaRPr lang="zh-CN" altLang="en-US" sz="2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宋体"/>
              <a:ea typeface="宋体"/>
            </a:endParaRPr>
          </a:p>
        </p:txBody>
      </p:sp>
      <p:sp>
        <p:nvSpPr>
          <p:cNvPr id="7" name="文本框 25605"/>
          <p:cNvSpPr txBox="1">
            <a:spLocks noChangeArrowheads="1"/>
          </p:cNvSpPr>
          <p:nvPr/>
        </p:nvSpPr>
        <p:spPr bwMode="auto">
          <a:xfrm>
            <a:off x="7845459" y="1820862"/>
            <a:ext cx="10842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(×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)</a:t>
            </a:r>
            <a:endParaRPr lang="en-US" altLang="zh-CN" sz="3600" b="1" dirty="0">
              <a:solidFill>
                <a:srgbClr val="FF0000"/>
              </a:solidFill>
            </a:endParaRPr>
          </a:p>
        </p:txBody>
      </p:sp>
      <p:sp>
        <p:nvSpPr>
          <p:cNvPr id="8" name="文本框 25605"/>
          <p:cNvSpPr txBox="1">
            <a:spLocks noChangeArrowheads="1"/>
          </p:cNvSpPr>
          <p:nvPr/>
        </p:nvSpPr>
        <p:spPr bwMode="auto">
          <a:xfrm>
            <a:off x="7858148" y="3639925"/>
            <a:ext cx="10842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(×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)</a:t>
            </a:r>
            <a:endParaRPr lang="en-US" altLang="zh-CN" sz="3600" b="1" dirty="0">
              <a:solidFill>
                <a:srgbClr val="FF0000"/>
              </a:solidFill>
            </a:endParaRPr>
          </a:p>
        </p:txBody>
      </p:sp>
      <p:sp>
        <p:nvSpPr>
          <p:cNvPr id="9" name="文本框 25606"/>
          <p:cNvSpPr txBox="1">
            <a:spLocks noChangeArrowheads="1"/>
          </p:cNvSpPr>
          <p:nvPr/>
        </p:nvSpPr>
        <p:spPr bwMode="auto">
          <a:xfrm>
            <a:off x="7699411" y="2571744"/>
            <a:ext cx="108743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en-US" altLang="zh-CN" sz="5400" dirty="0">
                <a:solidFill>
                  <a:srgbClr val="FF0000"/>
                </a:solidFill>
              </a:rPr>
              <a:t>(√)</a:t>
            </a:r>
          </a:p>
        </p:txBody>
      </p:sp>
      <p:sp>
        <p:nvSpPr>
          <p:cNvPr id="10" name="文本框 25606"/>
          <p:cNvSpPr txBox="1">
            <a:spLocks noChangeArrowheads="1"/>
          </p:cNvSpPr>
          <p:nvPr/>
        </p:nvSpPr>
        <p:spPr bwMode="auto">
          <a:xfrm>
            <a:off x="6715140" y="4371988"/>
            <a:ext cx="108743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en-US" altLang="zh-CN" sz="5400" dirty="0">
                <a:solidFill>
                  <a:srgbClr val="FF0000"/>
                </a:solidFill>
              </a:rPr>
              <a:t>(√)</a:t>
            </a:r>
          </a:p>
        </p:txBody>
      </p:sp>
      <p:sp>
        <p:nvSpPr>
          <p:cNvPr id="11" name="文本框 25606"/>
          <p:cNvSpPr txBox="1">
            <a:spLocks noChangeArrowheads="1"/>
          </p:cNvSpPr>
          <p:nvPr/>
        </p:nvSpPr>
        <p:spPr bwMode="auto">
          <a:xfrm>
            <a:off x="6215074" y="5286388"/>
            <a:ext cx="108743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en-US" altLang="zh-CN" sz="5400" dirty="0">
                <a:solidFill>
                  <a:srgbClr val="FF0000"/>
                </a:solidFill>
              </a:rPr>
              <a:t>(√)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文本框 96257"/>
          <p:cNvSpPr txBox="1">
            <a:spLocks noChangeArrowheads="1"/>
          </p:cNvSpPr>
          <p:nvPr/>
        </p:nvSpPr>
        <p:spPr bwMode="auto">
          <a:xfrm>
            <a:off x="539750" y="1844675"/>
            <a:ext cx="81534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货币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600" b="1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产生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：货币是商品交换发展到一定阶段的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产物。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、货币的</a:t>
            </a:r>
            <a:r>
              <a:rPr lang="zh-CN" altLang="en-US" sz="3600" b="1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含义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：货币是从商品中分离出来固定充当一般等价物的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商品。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、货币的</a:t>
            </a:r>
            <a:r>
              <a:rPr lang="zh-CN" altLang="en-US" sz="3600" b="1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本质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一般等价物</a:t>
            </a:r>
          </a:p>
        </p:txBody>
      </p:sp>
      <p:sp>
        <p:nvSpPr>
          <p:cNvPr id="17411" name="矩形 96259" descr="白色大理石"/>
          <p:cNvSpPr>
            <a:spLocks noChangeArrowheads="1" noChangeShapeType="1" noTextEdit="1"/>
          </p:cNvSpPr>
          <p:nvPr/>
        </p:nvSpPr>
        <p:spPr bwMode="auto">
          <a:xfrm>
            <a:off x="1692275" y="404813"/>
            <a:ext cx="15430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6000" b="1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/>
                <a:ea typeface="宋体"/>
              </a:rPr>
              <a:t>结论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25601"/>
          <p:cNvSpPr txBox="1"/>
          <p:nvPr/>
        </p:nvSpPr>
        <p:spPr>
          <a:xfrm>
            <a:off x="1476375" y="916000"/>
            <a:ext cx="4105275" cy="823913"/>
          </a:xfrm>
          <a:prstGeom prst="rect">
            <a:avLst/>
          </a:prstGeom>
          <a:gradFill rotWithShape="0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zh-CN" altLang="en-US" sz="4800" b="1" noProof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itchFamily="18" charset="0"/>
                <a:cs typeface="+mn-ea"/>
              </a:rPr>
              <a:t>  </a:t>
            </a:r>
            <a:r>
              <a:rPr lang="zh-CN" altLang="en-US" sz="4800" b="1" noProof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itchFamily="18" charset="0"/>
                <a:ea typeface="黑体" pitchFamily="49" charset="-122"/>
                <a:cs typeface="+mn-ea"/>
              </a:rPr>
              <a:t>巩固与检测</a:t>
            </a:r>
            <a:endParaRPr lang="zh-CN" altLang="en-US" sz="4800" b="1" noProof="1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19459" name="文本框 25602"/>
          <p:cNvSpPr txBox="1">
            <a:spLocks noChangeArrowheads="1"/>
          </p:cNvSpPr>
          <p:nvPr/>
        </p:nvSpPr>
        <p:spPr bwMode="auto">
          <a:xfrm>
            <a:off x="755650" y="2139963"/>
            <a:ext cx="7488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solidFill>
                  <a:srgbClr val="000000"/>
                </a:solidFill>
                <a:ea typeface="黑体" pitchFamily="49" charset="-122"/>
              </a:rPr>
              <a:t>金银和货币就是一对孪生兄弟</a:t>
            </a:r>
          </a:p>
        </p:txBody>
      </p:sp>
      <p:sp>
        <p:nvSpPr>
          <p:cNvPr id="19460" name="文本框 25603"/>
          <p:cNvSpPr txBox="1">
            <a:spLocks noChangeArrowheads="1"/>
          </p:cNvSpPr>
          <p:nvPr/>
        </p:nvSpPr>
        <p:spPr bwMode="auto">
          <a:xfrm>
            <a:off x="755650" y="322105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solidFill>
                  <a:srgbClr val="000000"/>
                </a:solidFill>
                <a:ea typeface="黑体" pitchFamily="49" charset="-122"/>
              </a:rPr>
              <a:t>货币是一种特殊的商品</a:t>
            </a:r>
            <a:endParaRPr lang="zh-CN" altLang="en-US" sz="5400" b="1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61" name="文本框 25604"/>
          <p:cNvSpPr txBox="1">
            <a:spLocks noChangeArrowheads="1"/>
          </p:cNvSpPr>
          <p:nvPr/>
        </p:nvSpPr>
        <p:spPr bwMode="auto">
          <a:xfrm>
            <a:off x="755650" y="4445013"/>
            <a:ext cx="7343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solidFill>
                  <a:srgbClr val="000000"/>
                </a:solidFill>
                <a:ea typeface="黑体" pitchFamily="49" charset="-122"/>
              </a:rPr>
              <a:t>货币是商品交换长期发展的产物。</a:t>
            </a:r>
            <a:endParaRPr lang="zh-CN" altLang="en-US">
              <a:solidFill>
                <a:srgbClr val="000000"/>
              </a:solidFill>
              <a:ea typeface="黑体" pitchFamily="49" charset="-122"/>
            </a:endParaRPr>
          </a:p>
        </p:txBody>
      </p:sp>
      <p:sp>
        <p:nvSpPr>
          <p:cNvPr id="25606" name="文本框 25605"/>
          <p:cNvSpPr txBox="1">
            <a:spLocks noChangeArrowheads="1"/>
          </p:cNvSpPr>
          <p:nvPr/>
        </p:nvSpPr>
        <p:spPr bwMode="auto">
          <a:xfrm>
            <a:off x="7019925" y="2212988"/>
            <a:ext cx="15843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(× )</a:t>
            </a:r>
          </a:p>
          <a:p>
            <a:pPr eaLnBrk="0" hangingPunct="0">
              <a:spcBef>
                <a:spcPct val="50000"/>
              </a:spcBef>
              <a:buFont typeface="Arial" charset="0"/>
              <a:buNone/>
            </a:pPr>
            <a:endParaRPr lang="en-US" altLang="zh-CN" sz="3600" b="1" dirty="0">
              <a:solidFill>
                <a:srgbClr val="FF0000"/>
              </a:solidFill>
            </a:endParaRPr>
          </a:p>
        </p:txBody>
      </p:sp>
      <p:sp>
        <p:nvSpPr>
          <p:cNvPr id="25607" name="文本框 25606"/>
          <p:cNvSpPr txBox="1">
            <a:spLocks noChangeArrowheads="1"/>
          </p:cNvSpPr>
          <p:nvPr/>
        </p:nvSpPr>
        <p:spPr bwMode="auto">
          <a:xfrm>
            <a:off x="6732588" y="3076588"/>
            <a:ext cx="2016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en-US" altLang="zh-CN" sz="5400" dirty="0">
                <a:solidFill>
                  <a:srgbClr val="FF0000"/>
                </a:solidFill>
              </a:rPr>
              <a:t>(√)</a:t>
            </a:r>
          </a:p>
        </p:txBody>
      </p:sp>
      <p:sp>
        <p:nvSpPr>
          <p:cNvPr id="25608" name="文本框 25607"/>
          <p:cNvSpPr txBox="1">
            <a:spLocks noChangeArrowheads="1"/>
          </p:cNvSpPr>
          <p:nvPr/>
        </p:nvSpPr>
        <p:spPr bwMode="auto">
          <a:xfrm>
            <a:off x="7524750" y="4300550"/>
            <a:ext cx="2016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None/>
            </a:pPr>
            <a:r>
              <a:rPr lang="en-US" altLang="zh-CN" sz="5400" dirty="0">
                <a:solidFill>
                  <a:srgbClr val="FF0000"/>
                </a:solidFill>
              </a:rPr>
              <a:t>(√)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56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8307"/>
          <p:cNvGrpSpPr>
            <a:grpSpLocks/>
          </p:cNvGrpSpPr>
          <p:nvPr/>
        </p:nvGrpSpPr>
        <p:grpSpPr bwMode="auto">
          <a:xfrm>
            <a:off x="395288" y="1052513"/>
            <a:ext cx="7632700" cy="3240087"/>
            <a:chOff x="703" y="2659"/>
            <a:chExt cx="3266" cy="127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8439" name="椭圆 98308"/>
            <p:cNvSpPr>
              <a:spLocks noChangeArrowheads="1"/>
            </p:cNvSpPr>
            <p:nvPr/>
          </p:nvSpPr>
          <p:spPr bwMode="auto">
            <a:xfrm>
              <a:off x="703" y="2659"/>
              <a:ext cx="3266" cy="1270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</a:pPr>
              <a:endParaRPr lang="zh-CN" altLang="zh-CN" sz="3200" b="1">
                <a:latin typeface="Times New Roman" pitchFamily="18" charset="0"/>
              </a:endParaRPr>
            </a:p>
          </p:txBody>
        </p:sp>
        <p:sp>
          <p:nvSpPr>
            <p:cNvPr id="18440" name="椭圆 98309"/>
            <p:cNvSpPr>
              <a:spLocks noChangeArrowheads="1"/>
            </p:cNvSpPr>
            <p:nvPr/>
          </p:nvSpPr>
          <p:spPr bwMode="auto">
            <a:xfrm>
              <a:off x="1474" y="2795"/>
              <a:ext cx="2132" cy="1089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Arial" charset="0"/>
                <a:buNone/>
              </a:pPr>
              <a:endParaRPr lang="zh-CN" altLang="zh-CN" sz="3200" b="1"/>
            </a:p>
          </p:txBody>
        </p:sp>
        <p:sp>
          <p:nvSpPr>
            <p:cNvPr id="18441" name="椭圆 98310"/>
            <p:cNvSpPr>
              <a:spLocks noChangeArrowheads="1"/>
            </p:cNvSpPr>
            <p:nvPr/>
          </p:nvSpPr>
          <p:spPr bwMode="auto">
            <a:xfrm>
              <a:off x="2426" y="3022"/>
              <a:ext cx="1089" cy="72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</a:pPr>
              <a:endParaRPr lang="zh-CN" altLang="zh-CN" sz="3200" b="1">
                <a:latin typeface="Times New Roman" pitchFamily="18" charset="0"/>
              </a:endParaRPr>
            </a:p>
          </p:txBody>
        </p:sp>
      </p:grpSp>
      <p:sp>
        <p:nvSpPr>
          <p:cNvPr id="18435" name="文本框 98311"/>
          <p:cNvSpPr txBox="1">
            <a:spLocks noChangeArrowheads="1"/>
          </p:cNvSpPr>
          <p:nvPr/>
        </p:nvSpPr>
        <p:spPr bwMode="auto">
          <a:xfrm>
            <a:off x="5219700" y="2501892"/>
            <a:ext cx="1000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3200" b="1" dirty="0"/>
              <a:t>货币</a:t>
            </a:r>
          </a:p>
        </p:txBody>
      </p:sp>
      <p:sp>
        <p:nvSpPr>
          <p:cNvPr id="98317" name="文本框 98316"/>
          <p:cNvSpPr txBox="1">
            <a:spLocks noChangeArrowheads="1"/>
          </p:cNvSpPr>
          <p:nvPr/>
        </p:nvSpPr>
        <p:spPr bwMode="auto">
          <a:xfrm>
            <a:off x="53975" y="4581525"/>
            <a:ext cx="915346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一般等价物能与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一切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商品相交换，商品做不到。</a:t>
            </a:r>
          </a:p>
          <a:p>
            <a:pPr>
              <a:buFont typeface="Arial" charset="0"/>
              <a:buNone/>
            </a:pP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货币是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固定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的一般等价物，一般等价物不固定。</a:t>
            </a:r>
          </a:p>
          <a:p>
            <a:pPr>
              <a:buFont typeface="Arial" charset="0"/>
              <a:buNone/>
            </a:pP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</a:pPr>
            <a:endParaRPr lang="en-US" altLang="zh-C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文本框 98313"/>
          <p:cNvSpPr txBox="1">
            <a:spLocks noChangeArrowheads="1"/>
          </p:cNvSpPr>
          <p:nvPr/>
        </p:nvSpPr>
        <p:spPr bwMode="auto">
          <a:xfrm>
            <a:off x="2655862" y="2143116"/>
            <a:ext cx="1584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3200" b="1" dirty="0"/>
              <a:t>一般等价物</a:t>
            </a:r>
          </a:p>
        </p:txBody>
      </p:sp>
      <p:sp>
        <p:nvSpPr>
          <p:cNvPr id="11" name="文本框 98314"/>
          <p:cNvSpPr txBox="1">
            <a:spLocks noChangeArrowheads="1"/>
          </p:cNvSpPr>
          <p:nvPr/>
        </p:nvSpPr>
        <p:spPr bwMode="auto">
          <a:xfrm>
            <a:off x="928662" y="2430454"/>
            <a:ext cx="1000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3200" b="1" dirty="0"/>
              <a:t>商品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8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8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98317" grpId="0" uiExpand="1" build="p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800</Words>
  <PresentationFormat>全屏显示(4:3)</PresentationFormat>
  <Paragraphs>105</Paragraphs>
  <Slides>14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【答案】B </vt:lpstr>
      <vt:lpstr>【答案】C </vt:lpstr>
      <vt:lpstr>小结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Windows 用户</cp:lastModifiedBy>
  <cp:revision>64</cp:revision>
  <dcterms:created xsi:type="dcterms:W3CDTF">2017-09-04T04:44:16Z</dcterms:created>
  <dcterms:modified xsi:type="dcterms:W3CDTF">2017-12-19T15:09:19Z</dcterms:modified>
</cp:coreProperties>
</file>