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73" r:id="rId2"/>
    <p:sldId id="315" r:id="rId3"/>
    <p:sldId id="275" r:id="rId4"/>
    <p:sldId id="276" r:id="rId5"/>
    <p:sldId id="277" r:id="rId6"/>
    <p:sldId id="317" r:id="rId7"/>
    <p:sldId id="278" r:id="rId8"/>
    <p:sldId id="280" r:id="rId9"/>
    <p:sldId id="279" r:id="rId10"/>
    <p:sldId id="281" r:id="rId11"/>
    <p:sldId id="282" r:id="rId12"/>
    <p:sldId id="283" r:id="rId13"/>
    <p:sldId id="284" r:id="rId14"/>
    <p:sldId id="285" r:id="rId15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  <a:srgbClr val="0000FF"/>
    <a:srgbClr val="FF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324" y="-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32EC91-4F76-43F3-82B5-41F5B83C2B59}" type="datetimeFigureOut">
              <a:rPr lang="zh-CN" altLang="en-US" smtClean="0"/>
              <a:pPr/>
              <a:t>2017/12/19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AEA8C9-F7F3-4471-B112-ECA03487E0E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A093D00-C24F-44D0-8237-767DE913639E}" type="slidenum">
              <a:rPr lang="en-US" altLang="zh-CN">
                <a:latin typeface="Arial" charset="0"/>
              </a:rPr>
              <a:pPr/>
              <a:t>5</a:t>
            </a:fld>
            <a:endParaRPr lang="en-US" altLang="zh-CN">
              <a:latin typeface="Arial" charset="0"/>
            </a:endParaRPr>
          </a:p>
        </p:txBody>
      </p:sp>
      <p:sp>
        <p:nvSpPr>
          <p:cNvPr id="55299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>
              <a:buFont typeface="Arial" charset="0"/>
              <a:buNone/>
            </a:pPr>
            <a:fld id="{1931D841-5B21-4DE9-9913-684D4422C222}" type="slidenum">
              <a:rPr lang="en-US" altLang="zh-CN" sz="1200"/>
              <a:pPr algn="r">
                <a:buFont typeface="Arial" charset="0"/>
                <a:buNone/>
              </a:pPr>
              <a:t>5</a:t>
            </a:fld>
            <a:endParaRPr lang="en-US" altLang="zh-CN" sz="1200"/>
          </a:p>
        </p:txBody>
      </p:sp>
      <p:sp>
        <p:nvSpPr>
          <p:cNvPr id="55300" name="Rectangle 2"/>
          <p:cNvSpPr>
            <a:spLocks noGrp="1" noRot="1" noChangeAspect="1" noChangeArrowheads="1" noTextEdit="1"/>
          </p:cNvSpPr>
          <p:nvPr>
            <p:ph type="sldImg" idx="4294967295"/>
          </p:nvPr>
        </p:nvSpPr>
        <p:spPr>
          <a:ln/>
        </p:spPr>
      </p:sp>
      <p:sp>
        <p:nvSpPr>
          <p:cNvPr id="5530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endParaRPr lang="zh-CN" altLang="zh-CN" smtClean="0">
              <a:latin typeface="Arial" charset="0"/>
            </a:endParaRPr>
          </a:p>
        </p:txBody>
      </p:sp>
      <p:sp>
        <p:nvSpPr>
          <p:cNvPr id="55302" name="灯片编号占位符 1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>
              <a:buFont typeface="Arial" charset="0"/>
              <a:buNone/>
            </a:pPr>
            <a:fld id="{CC4C8D32-A994-4DCF-8883-07C743997B82}" type="slidenum">
              <a:rPr lang="en-US" altLang="zh-CN" sz="1200">
                <a:latin typeface="Times New Roman" pitchFamily="18" charset="0"/>
              </a:rPr>
              <a:pPr algn="r">
                <a:buFont typeface="Arial" charset="0"/>
                <a:buNone/>
              </a:pPr>
              <a:t>5</a:t>
            </a:fld>
            <a:endParaRPr lang="en-US" altLang="zh-CN" sz="120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A093D00-C24F-44D0-8237-767DE913639E}" type="slidenum">
              <a:rPr lang="en-US" altLang="zh-CN">
                <a:latin typeface="Arial" charset="0"/>
              </a:rPr>
              <a:pPr/>
              <a:t>6</a:t>
            </a:fld>
            <a:endParaRPr lang="en-US" altLang="zh-CN">
              <a:latin typeface="Arial" charset="0"/>
            </a:endParaRPr>
          </a:p>
        </p:txBody>
      </p:sp>
      <p:sp>
        <p:nvSpPr>
          <p:cNvPr id="55299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>
              <a:buFont typeface="Arial" charset="0"/>
              <a:buNone/>
            </a:pPr>
            <a:fld id="{1931D841-5B21-4DE9-9913-684D4422C222}" type="slidenum">
              <a:rPr lang="en-US" altLang="zh-CN" sz="1200"/>
              <a:pPr algn="r">
                <a:buFont typeface="Arial" charset="0"/>
                <a:buNone/>
              </a:pPr>
              <a:t>6</a:t>
            </a:fld>
            <a:endParaRPr lang="en-US" altLang="zh-CN" sz="1200"/>
          </a:p>
        </p:txBody>
      </p:sp>
      <p:sp>
        <p:nvSpPr>
          <p:cNvPr id="55300" name="Rectangle 2"/>
          <p:cNvSpPr>
            <a:spLocks noGrp="1" noRot="1" noChangeAspect="1" noChangeArrowheads="1" noTextEdit="1"/>
          </p:cNvSpPr>
          <p:nvPr>
            <p:ph type="sldImg" idx="4294967295"/>
          </p:nvPr>
        </p:nvSpPr>
        <p:spPr>
          <a:ln/>
        </p:spPr>
      </p:sp>
      <p:sp>
        <p:nvSpPr>
          <p:cNvPr id="5530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endParaRPr lang="zh-CN" altLang="zh-CN" smtClean="0">
              <a:latin typeface="Arial" charset="0"/>
            </a:endParaRPr>
          </a:p>
        </p:txBody>
      </p:sp>
      <p:sp>
        <p:nvSpPr>
          <p:cNvPr id="55302" name="灯片编号占位符 1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>
              <a:buFont typeface="Arial" charset="0"/>
              <a:buNone/>
            </a:pPr>
            <a:fld id="{CC4C8D32-A994-4DCF-8883-07C743997B82}" type="slidenum">
              <a:rPr lang="en-US" altLang="zh-CN" sz="1200">
                <a:latin typeface="Times New Roman" pitchFamily="18" charset="0"/>
              </a:rPr>
              <a:pPr algn="r">
                <a:buFont typeface="Arial" charset="0"/>
                <a:buNone/>
              </a:pPr>
              <a:t>6</a:t>
            </a:fld>
            <a:endParaRPr lang="en-US" altLang="zh-CN" sz="120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2017/12/19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2017/12/19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2017/12/19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2017/12/19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2017/12/19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2017/12/19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2017/12/19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2017/12/19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2017/12/19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2017/12/19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2017/12/19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2017/12/19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image.baidu.com/i?ct=503316480&amp;z=190627703&amp;tn=baiduimagedetail&amp;word=&#38134;&#38189;&amp;in=63" TargetMode="External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jpeg"/><Relationship Id="rId4" Type="http://schemas.openxmlformats.org/officeDocument/2006/relationships/slide" Target="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文本框 16391">
            <a:hlinkClick r:id="rId2" action="ppaction://hlinksldjump"/>
          </p:cNvPr>
          <p:cNvSpPr txBox="1">
            <a:spLocks noChangeArrowheads="1"/>
          </p:cNvSpPr>
          <p:nvPr/>
        </p:nvSpPr>
        <p:spPr bwMode="auto">
          <a:xfrm>
            <a:off x="2436790" y="1566859"/>
            <a:ext cx="51054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Arial" charset="0"/>
              <a:buNone/>
            </a:pPr>
            <a:r>
              <a:rPr lang="zh-CN" altLang="en-US" sz="5400" b="1" dirty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二</a:t>
            </a:r>
            <a:r>
              <a:rPr lang="en-US" altLang="zh-CN" sz="5400" b="1" dirty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. </a:t>
            </a:r>
            <a:r>
              <a:rPr lang="zh-CN" altLang="en-US" sz="5400" b="1" dirty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货币</a:t>
            </a:r>
          </a:p>
        </p:txBody>
      </p:sp>
      <p:sp>
        <p:nvSpPr>
          <p:cNvPr id="12291" name="文本框 16392"/>
          <p:cNvSpPr txBox="1">
            <a:spLocks noChangeArrowheads="1"/>
          </p:cNvSpPr>
          <p:nvPr/>
        </p:nvSpPr>
        <p:spPr bwMode="auto">
          <a:xfrm>
            <a:off x="1714480" y="3144840"/>
            <a:ext cx="775019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 typeface="Arial" charset="0"/>
              <a:buNone/>
            </a:pPr>
            <a:r>
              <a:rPr lang="zh-CN" altLang="en-US" sz="3600" b="1" dirty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（</a:t>
            </a:r>
            <a:r>
              <a:rPr lang="en-US" altLang="zh-CN" sz="3600" b="1" dirty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1</a:t>
            </a:r>
            <a:r>
              <a:rPr lang="zh-CN" altLang="en-US" sz="3600" b="1" dirty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）货币产生发展的</a:t>
            </a:r>
            <a:r>
              <a:rPr lang="zh-CN" altLang="en-US" sz="36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过程</a:t>
            </a:r>
            <a:r>
              <a:rPr lang="zh-CN" altLang="en-US" sz="3600" b="1" dirty="0" smtClean="0">
                <a:solidFill>
                  <a:srgbClr val="000000"/>
                </a:solidFill>
                <a:latin typeface="黑体" pitchFamily="49" charset="-122"/>
                <a:ea typeface="黑体" pitchFamily="49" charset="-122"/>
              </a:rPr>
              <a:t>（看书）</a:t>
            </a:r>
            <a:endParaRPr lang="zh-CN" altLang="en-US" sz="3600" b="1" dirty="0">
              <a:solidFill>
                <a:srgbClr val="000000"/>
              </a:solidFill>
              <a:latin typeface="黑体" pitchFamily="49" charset="-122"/>
              <a:ea typeface="黑体" pitchFamily="49" charset="-122"/>
            </a:endParaRPr>
          </a:p>
        </p:txBody>
      </p:sp>
      <p:pic>
        <p:nvPicPr>
          <p:cNvPr id="5" name="图片 12291" descr="pic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0013" y="928670"/>
            <a:ext cx="1735137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文本框 26625"/>
          <p:cNvSpPr txBox="1">
            <a:spLocks noChangeArrowheads="1"/>
          </p:cNvSpPr>
          <p:nvPr/>
        </p:nvSpPr>
        <p:spPr bwMode="auto">
          <a:xfrm>
            <a:off x="152400" y="152400"/>
            <a:ext cx="8763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Font typeface="Arial" charset="0"/>
              <a:buNone/>
            </a:pPr>
            <a:r>
              <a:rPr lang="zh-CN" altLang="en-US" sz="2800" b="1">
                <a:solidFill>
                  <a:srgbClr val="000000"/>
                </a:solidFill>
                <a:ea typeface="黑体" pitchFamily="49" charset="-122"/>
              </a:rPr>
              <a:t>课 堂 练 习</a:t>
            </a:r>
          </a:p>
        </p:txBody>
      </p:sp>
      <p:sp>
        <p:nvSpPr>
          <p:cNvPr id="20483" name="文本框 26626"/>
          <p:cNvSpPr txBox="1">
            <a:spLocks noChangeArrowheads="1"/>
          </p:cNvSpPr>
          <p:nvPr/>
        </p:nvSpPr>
        <p:spPr bwMode="auto">
          <a:xfrm>
            <a:off x="1116013" y="620713"/>
            <a:ext cx="8763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Arial" charset="0"/>
              <a:buNone/>
            </a:pPr>
            <a:r>
              <a:rPr lang="zh-CN" altLang="en-US" sz="2800" b="1">
                <a:solidFill>
                  <a:srgbClr val="000000"/>
                </a:solidFill>
                <a:ea typeface="黑体" pitchFamily="49" charset="-122"/>
              </a:rPr>
              <a:t>一、单项选择题</a:t>
            </a:r>
          </a:p>
        </p:txBody>
      </p:sp>
      <p:sp>
        <p:nvSpPr>
          <p:cNvPr id="20484" name="文本框 26627"/>
          <p:cNvSpPr txBox="1">
            <a:spLocks noChangeArrowheads="1"/>
          </p:cNvSpPr>
          <p:nvPr/>
        </p:nvSpPr>
        <p:spPr bwMode="auto">
          <a:xfrm>
            <a:off x="76200" y="1143000"/>
            <a:ext cx="8915400" cy="1801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Arial" charset="0"/>
              <a:buNone/>
            </a:pPr>
            <a:r>
              <a:rPr lang="en-US" altLang="zh-CN" sz="2800" b="1">
                <a:solidFill>
                  <a:srgbClr val="000000"/>
                </a:solidFill>
                <a:ea typeface="黑体" pitchFamily="49" charset="-122"/>
              </a:rPr>
              <a:t>1.</a:t>
            </a:r>
            <a:r>
              <a:rPr lang="zh-CN" altLang="en-US" sz="2800" b="1">
                <a:solidFill>
                  <a:srgbClr val="000000"/>
                </a:solidFill>
                <a:ea typeface="黑体" pitchFamily="49" charset="-122"/>
              </a:rPr>
              <a:t>山泉、温泉都可以成为商品，因为它们都　（       ）</a:t>
            </a:r>
          </a:p>
          <a:p>
            <a:pPr>
              <a:spcBef>
                <a:spcPct val="50000"/>
              </a:spcBef>
              <a:buFont typeface="Arial" charset="0"/>
              <a:buNone/>
            </a:pPr>
            <a:r>
              <a:rPr lang="zh-CN" altLang="en-US" sz="2800" b="1">
                <a:solidFill>
                  <a:srgbClr val="000000"/>
                </a:solidFill>
                <a:ea typeface="黑体" pitchFamily="49" charset="-122"/>
              </a:rPr>
              <a:t>    </a:t>
            </a:r>
            <a:r>
              <a:rPr lang="en-US" altLang="zh-CN" sz="2800" b="1">
                <a:solidFill>
                  <a:srgbClr val="000000"/>
                </a:solidFill>
                <a:ea typeface="黑体" pitchFamily="49" charset="-122"/>
              </a:rPr>
              <a:t>A.</a:t>
            </a:r>
            <a:r>
              <a:rPr lang="zh-CN" altLang="en-US" sz="2800" b="1">
                <a:solidFill>
                  <a:srgbClr val="000000"/>
                </a:solidFill>
                <a:ea typeface="黑体" pitchFamily="49" charset="-122"/>
              </a:rPr>
              <a:t>是宝贵的自然资源  </a:t>
            </a:r>
            <a:r>
              <a:rPr lang="en-US" altLang="zh-CN" sz="2800" b="1">
                <a:solidFill>
                  <a:srgbClr val="000000"/>
                </a:solidFill>
                <a:ea typeface="黑体" pitchFamily="49" charset="-122"/>
              </a:rPr>
              <a:t>B.</a:t>
            </a:r>
            <a:r>
              <a:rPr lang="zh-CN" altLang="en-US" sz="2800" b="1">
                <a:solidFill>
                  <a:srgbClr val="000000"/>
                </a:solidFill>
                <a:ea typeface="黑体" pitchFamily="49" charset="-122"/>
              </a:rPr>
              <a:t>可以被开发并出卖</a:t>
            </a:r>
          </a:p>
          <a:p>
            <a:pPr>
              <a:spcBef>
                <a:spcPct val="50000"/>
              </a:spcBef>
              <a:buFont typeface="Arial" charset="0"/>
              <a:buNone/>
            </a:pPr>
            <a:r>
              <a:rPr lang="zh-CN" altLang="en-US" sz="2800" b="1">
                <a:solidFill>
                  <a:srgbClr val="000000"/>
                </a:solidFill>
                <a:ea typeface="黑体" pitchFamily="49" charset="-122"/>
              </a:rPr>
              <a:t>    </a:t>
            </a:r>
            <a:r>
              <a:rPr lang="en-US" altLang="zh-CN" sz="2800" b="1">
                <a:solidFill>
                  <a:srgbClr val="000000"/>
                </a:solidFill>
                <a:ea typeface="黑体" pitchFamily="49" charset="-122"/>
              </a:rPr>
              <a:t>C.</a:t>
            </a:r>
            <a:r>
              <a:rPr lang="zh-CN" altLang="en-US" sz="2800" b="1">
                <a:solidFill>
                  <a:srgbClr val="000000"/>
                </a:solidFill>
                <a:ea typeface="黑体" pitchFamily="49" charset="-122"/>
              </a:rPr>
              <a:t>有益于人类健康  　</a:t>
            </a:r>
            <a:r>
              <a:rPr lang="en-US" altLang="zh-CN" sz="2800" b="1">
                <a:solidFill>
                  <a:srgbClr val="000000"/>
                </a:solidFill>
                <a:ea typeface="黑体" pitchFamily="49" charset="-122"/>
              </a:rPr>
              <a:t>D.</a:t>
            </a:r>
            <a:r>
              <a:rPr lang="zh-CN" altLang="en-US" sz="2800" b="1">
                <a:solidFill>
                  <a:srgbClr val="000000"/>
                </a:solidFill>
                <a:ea typeface="黑体" pitchFamily="49" charset="-122"/>
              </a:rPr>
              <a:t>被人们用于买卖</a:t>
            </a:r>
          </a:p>
        </p:txBody>
      </p:sp>
      <p:sp>
        <p:nvSpPr>
          <p:cNvPr id="26629" name="文本框 26628"/>
          <p:cNvSpPr txBox="1">
            <a:spLocks noChangeArrowheads="1"/>
          </p:cNvSpPr>
          <p:nvPr/>
        </p:nvSpPr>
        <p:spPr bwMode="auto">
          <a:xfrm>
            <a:off x="76200" y="3074988"/>
            <a:ext cx="8915400" cy="3084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Arial" charset="0"/>
              <a:buNone/>
            </a:pPr>
            <a:r>
              <a:rPr lang="en-US" altLang="zh-CN" sz="2800" b="1" dirty="0">
                <a:solidFill>
                  <a:srgbClr val="000000"/>
                </a:solidFill>
                <a:ea typeface="黑体" pitchFamily="49" charset="-122"/>
              </a:rPr>
              <a:t>2.</a:t>
            </a:r>
            <a:r>
              <a:rPr lang="zh-CN" altLang="en-US" sz="2800" b="1" dirty="0">
                <a:solidFill>
                  <a:srgbClr val="000000"/>
                </a:solidFill>
                <a:ea typeface="黑体" pitchFamily="49" charset="-122"/>
              </a:rPr>
              <a:t>家政公司服务人员提供的家政服务              （       ）</a:t>
            </a:r>
          </a:p>
          <a:p>
            <a:pPr>
              <a:spcBef>
                <a:spcPct val="50000"/>
              </a:spcBef>
              <a:buFont typeface="Arial" charset="0"/>
              <a:buNone/>
            </a:pPr>
            <a:r>
              <a:rPr lang="zh-CN" altLang="en-US" sz="2800" b="1" dirty="0">
                <a:solidFill>
                  <a:srgbClr val="000000"/>
                </a:solidFill>
                <a:ea typeface="黑体" pitchFamily="49" charset="-122"/>
              </a:rPr>
              <a:t>    </a:t>
            </a:r>
            <a:r>
              <a:rPr lang="en-US" altLang="zh-CN" sz="2800" b="1" dirty="0">
                <a:solidFill>
                  <a:srgbClr val="000000"/>
                </a:solidFill>
                <a:ea typeface="黑体" pitchFamily="49" charset="-122"/>
              </a:rPr>
              <a:t>A.</a:t>
            </a:r>
            <a:r>
              <a:rPr lang="zh-CN" altLang="en-US" sz="2800" b="1" dirty="0">
                <a:solidFill>
                  <a:srgbClr val="000000"/>
                </a:solidFill>
                <a:ea typeface="黑体" pitchFamily="49" charset="-122"/>
              </a:rPr>
              <a:t>是商品，因为它是有用的</a:t>
            </a:r>
          </a:p>
          <a:p>
            <a:pPr>
              <a:spcBef>
                <a:spcPct val="50000"/>
              </a:spcBef>
              <a:buFont typeface="Arial" charset="0"/>
              <a:buNone/>
            </a:pPr>
            <a:r>
              <a:rPr lang="zh-CN" altLang="en-US" sz="2800" b="1" dirty="0">
                <a:solidFill>
                  <a:srgbClr val="000000"/>
                </a:solidFill>
                <a:ea typeface="黑体" pitchFamily="49" charset="-122"/>
              </a:rPr>
              <a:t>    </a:t>
            </a:r>
            <a:r>
              <a:rPr lang="en-US" altLang="zh-CN" sz="2800" b="1" dirty="0">
                <a:solidFill>
                  <a:srgbClr val="000000"/>
                </a:solidFill>
                <a:ea typeface="黑体" pitchFamily="49" charset="-122"/>
              </a:rPr>
              <a:t>B.</a:t>
            </a:r>
            <a:r>
              <a:rPr lang="zh-CN" altLang="en-US" sz="2800" b="1" dirty="0">
                <a:solidFill>
                  <a:srgbClr val="000000"/>
                </a:solidFill>
                <a:ea typeface="黑体" pitchFamily="49" charset="-122"/>
              </a:rPr>
              <a:t>不是商品，因为它无法象面包一样买卖</a:t>
            </a:r>
          </a:p>
          <a:p>
            <a:pPr>
              <a:spcBef>
                <a:spcPct val="50000"/>
              </a:spcBef>
              <a:buFont typeface="Arial" charset="0"/>
              <a:buNone/>
            </a:pPr>
            <a:r>
              <a:rPr lang="zh-CN" altLang="en-US" sz="2800" b="1" dirty="0">
                <a:solidFill>
                  <a:srgbClr val="000000"/>
                </a:solidFill>
                <a:ea typeface="黑体" pitchFamily="49" charset="-122"/>
              </a:rPr>
              <a:t>    </a:t>
            </a:r>
            <a:r>
              <a:rPr lang="en-US" altLang="zh-CN" sz="2800" b="1" dirty="0">
                <a:solidFill>
                  <a:srgbClr val="000000"/>
                </a:solidFill>
                <a:ea typeface="黑体" pitchFamily="49" charset="-122"/>
              </a:rPr>
              <a:t>C. </a:t>
            </a:r>
            <a:r>
              <a:rPr lang="zh-CN" altLang="en-US" sz="2800" b="1" dirty="0">
                <a:solidFill>
                  <a:srgbClr val="000000"/>
                </a:solidFill>
                <a:ea typeface="黑体" pitchFamily="49" charset="-122"/>
              </a:rPr>
              <a:t>是商品，因为它是一种有偿的劳动服务  </a:t>
            </a:r>
          </a:p>
          <a:p>
            <a:pPr>
              <a:spcBef>
                <a:spcPct val="50000"/>
              </a:spcBef>
              <a:buFont typeface="Arial" charset="0"/>
              <a:buNone/>
            </a:pPr>
            <a:r>
              <a:rPr lang="zh-CN" altLang="en-US" sz="2800" b="1" dirty="0">
                <a:solidFill>
                  <a:srgbClr val="000000"/>
                </a:solidFill>
                <a:ea typeface="黑体" pitchFamily="49" charset="-122"/>
              </a:rPr>
              <a:t>    </a:t>
            </a:r>
            <a:r>
              <a:rPr lang="en-US" altLang="zh-CN" sz="2800" b="1" dirty="0">
                <a:solidFill>
                  <a:srgbClr val="000000"/>
                </a:solidFill>
                <a:ea typeface="黑体" pitchFamily="49" charset="-122"/>
              </a:rPr>
              <a:t>D.</a:t>
            </a:r>
            <a:r>
              <a:rPr lang="zh-CN" altLang="en-US" sz="2800" b="1" dirty="0">
                <a:solidFill>
                  <a:srgbClr val="000000"/>
                </a:solidFill>
                <a:ea typeface="黑体" pitchFamily="49" charset="-122"/>
              </a:rPr>
              <a:t>不是商品，因为它是无形的，不便计量</a:t>
            </a:r>
          </a:p>
        </p:txBody>
      </p:sp>
      <p:sp>
        <p:nvSpPr>
          <p:cNvPr id="26630" name="文本框 26629"/>
          <p:cNvSpPr txBox="1">
            <a:spLocks noChangeArrowheads="1"/>
          </p:cNvSpPr>
          <p:nvPr/>
        </p:nvSpPr>
        <p:spPr bwMode="auto">
          <a:xfrm>
            <a:off x="7543800" y="1066800"/>
            <a:ext cx="762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Font typeface="Arial" charset="0"/>
              <a:buNone/>
            </a:pPr>
            <a:r>
              <a:rPr lang="zh-CN" altLang="en-US" sz="3600" b="1">
                <a:solidFill>
                  <a:srgbClr val="FF0000"/>
                </a:solidFill>
                <a:ea typeface="黑体" pitchFamily="49" charset="-122"/>
              </a:rPr>
              <a:t>Ｂ</a:t>
            </a:r>
          </a:p>
        </p:txBody>
      </p:sp>
      <p:sp>
        <p:nvSpPr>
          <p:cNvPr id="26631" name="文本框 26630"/>
          <p:cNvSpPr txBox="1">
            <a:spLocks noChangeArrowheads="1"/>
          </p:cNvSpPr>
          <p:nvPr/>
        </p:nvSpPr>
        <p:spPr bwMode="auto">
          <a:xfrm>
            <a:off x="7215206" y="2971800"/>
            <a:ext cx="762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Font typeface="Arial" charset="0"/>
              <a:buNone/>
            </a:pPr>
            <a:r>
              <a:rPr lang="zh-CN" altLang="en-US" sz="3600" b="1" dirty="0">
                <a:solidFill>
                  <a:srgbClr val="FF0000"/>
                </a:solidFill>
                <a:ea typeface="黑体" pitchFamily="49" charset="-122"/>
              </a:rPr>
              <a:t>Ｃ</a:t>
            </a:r>
          </a:p>
        </p:txBody>
      </p:sp>
      <p:pic>
        <p:nvPicPr>
          <p:cNvPr id="20488" name="图片 26631" descr="2008112323144594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29256" y="6381750"/>
            <a:ext cx="3714744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66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66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66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6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66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66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6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9" grpId="0"/>
      <p:bldP spid="26630" grpId="0"/>
      <p:bldP spid="2663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矩形 27649"/>
          <p:cNvSpPr>
            <a:spLocks noChangeArrowheads="1"/>
          </p:cNvSpPr>
          <p:nvPr/>
        </p:nvSpPr>
        <p:spPr bwMode="auto">
          <a:xfrm>
            <a:off x="179388" y="1196975"/>
            <a:ext cx="8791575" cy="301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charset="0"/>
              <a:buNone/>
            </a:pPr>
            <a:r>
              <a:rPr lang="en-US" altLang="zh-CN" sz="3200" b="1">
                <a:solidFill>
                  <a:srgbClr val="000014"/>
                </a:solidFill>
                <a:latin typeface="黑体" pitchFamily="49" charset="-122"/>
                <a:ea typeface="黑体" pitchFamily="49" charset="-122"/>
              </a:rPr>
              <a:t>3</a:t>
            </a:r>
            <a:r>
              <a:rPr lang="zh-CN" altLang="en-US" sz="3200" b="1">
                <a:solidFill>
                  <a:srgbClr val="000014"/>
                </a:solidFill>
                <a:latin typeface="黑体" pitchFamily="49" charset="-122"/>
                <a:ea typeface="黑体" pitchFamily="49" charset="-122"/>
              </a:rPr>
              <a:t>、货币充当一般等价物和它出现以前的一般等价物的区别</a:t>
            </a:r>
          </a:p>
          <a:p>
            <a:pPr>
              <a:buFont typeface="Arial" charset="0"/>
              <a:buNone/>
            </a:pPr>
            <a:r>
              <a:rPr lang="en-US" altLang="zh-CN" sz="3200" b="1">
                <a:solidFill>
                  <a:srgbClr val="000014"/>
                </a:solidFill>
                <a:latin typeface="黑体" pitchFamily="49" charset="-122"/>
                <a:ea typeface="黑体" pitchFamily="49" charset="-122"/>
              </a:rPr>
              <a:t>A</a:t>
            </a:r>
            <a:r>
              <a:rPr lang="zh-CN" altLang="en-US" sz="3200" b="1">
                <a:solidFill>
                  <a:srgbClr val="000014"/>
                </a:solidFill>
                <a:latin typeface="黑体" pitchFamily="49" charset="-122"/>
                <a:ea typeface="黑体" pitchFamily="49" charset="-122"/>
              </a:rPr>
              <a:t>以前的是固定的，现在的是不固定的</a:t>
            </a:r>
          </a:p>
          <a:p>
            <a:pPr>
              <a:buFont typeface="Arial" charset="0"/>
              <a:buNone/>
            </a:pPr>
            <a:r>
              <a:rPr lang="en-US" altLang="zh-CN" sz="3200" b="1">
                <a:solidFill>
                  <a:srgbClr val="000014"/>
                </a:solidFill>
                <a:latin typeface="黑体" pitchFamily="49" charset="-122"/>
                <a:ea typeface="黑体" pitchFamily="49" charset="-122"/>
              </a:rPr>
              <a:t>B</a:t>
            </a:r>
            <a:r>
              <a:rPr lang="zh-CN" altLang="en-US" sz="3200" b="1">
                <a:solidFill>
                  <a:srgbClr val="000014"/>
                </a:solidFill>
                <a:latin typeface="黑体" pitchFamily="49" charset="-122"/>
                <a:ea typeface="黑体" pitchFamily="49" charset="-122"/>
              </a:rPr>
              <a:t>以前的是不固定的，现在的是固定的</a:t>
            </a:r>
          </a:p>
          <a:p>
            <a:pPr>
              <a:buFont typeface="Arial" charset="0"/>
              <a:buNone/>
            </a:pPr>
            <a:r>
              <a:rPr lang="en-US" altLang="zh-CN" sz="3200" b="1">
                <a:solidFill>
                  <a:srgbClr val="000014"/>
                </a:solidFill>
                <a:latin typeface="黑体" pitchFamily="49" charset="-122"/>
                <a:ea typeface="黑体" pitchFamily="49" charset="-122"/>
              </a:rPr>
              <a:t>C</a:t>
            </a:r>
            <a:r>
              <a:rPr lang="zh-CN" altLang="en-US" sz="3200" b="1">
                <a:solidFill>
                  <a:srgbClr val="000014"/>
                </a:solidFill>
                <a:latin typeface="黑体" pitchFamily="49" charset="-122"/>
                <a:ea typeface="黑体" pitchFamily="49" charset="-122"/>
              </a:rPr>
              <a:t>以前的是商品，现在的不是商品</a:t>
            </a:r>
          </a:p>
          <a:p>
            <a:pPr>
              <a:buFont typeface="Arial" charset="0"/>
              <a:buNone/>
            </a:pPr>
            <a:r>
              <a:rPr lang="en-US" altLang="zh-CN" sz="3200" b="1">
                <a:solidFill>
                  <a:srgbClr val="000014"/>
                </a:solidFill>
                <a:latin typeface="黑体" pitchFamily="49" charset="-122"/>
                <a:ea typeface="黑体" pitchFamily="49" charset="-122"/>
              </a:rPr>
              <a:t>D</a:t>
            </a:r>
            <a:r>
              <a:rPr lang="zh-CN" altLang="en-US" sz="3200" b="1">
                <a:solidFill>
                  <a:srgbClr val="000014"/>
                </a:solidFill>
                <a:latin typeface="黑体" pitchFamily="49" charset="-122"/>
                <a:ea typeface="黑体" pitchFamily="49" charset="-122"/>
              </a:rPr>
              <a:t>以前体现的是人与人的关系，现在的则不体现</a:t>
            </a:r>
          </a:p>
        </p:txBody>
      </p:sp>
      <p:sp>
        <p:nvSpPr>
          <p:cNvPr id="27653" name="矩形 27652"/>
          <p:cNvSpPr>
            <a:spLocks noChangeArrowheads="1"/>
          </p:cNvSpPr>
          <p:nvPr/>
        </p:nvSpPr>
        <p:spPr bwMode="auto">
          <a:xfrm>
            <a:off x="7667625" y="2060575"/>
            <a:ext cx="5873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 typeface="Arial" charset="0"/>
              <a:buNone/>
            </a:pPr>
            <a:r>
              <a:rPr lang="en-US" altLang="zh-CN" sz="4400" b="1">
                <a:solidFill>
                  <a:srgbClr val="FF0000"/>
                </a:solidFill>
              </a:rPr>
              <a:t>B</a:t>
            </a:r>
          </a:p>
        </p:txBody>
      </p:sp>
      <p:sp>
        <p:nvSpPr>
          <p:cNvPr id="27654" name="矩形 27653"/>
          <p:cNvSpPr>
            <a:spLocks noChangeArrowheads="1"/>
          </p:cNvSpPr>
          <p:nvPr/>
        </p:nvSpPr>
        <p:spPr bwMode="auto">
          <a:xfrm>
            <a:off x="0" y="4797425"/>
            <a:ext cx="8640763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charset="0"/>
              <a:buNone/>
            </a:pPr>
            <a:r>
              <a:rPr lang="en-US" altLang="zh-CN" sz="3200" b="1">
                <a:solidFill>
                  <a:srgbClr val="000014"/>
                </a:solidFill>
                <a:latin typeface="黑体" pitchFamily="49" charset="-122"/>
                <a:ea typeface="黑体" pitchFamily="49" charset="-122"/>
              </a:rPr>
              <a:t>4</a:t>
            </a:r>
            <a:r>
              <a:rPr lang="zh-CN" altLang="en-US" sz="3200" b="1">
                <a:solidFill>
                  <a:srgbClr val="000014"/>
                </a:solidFill>
                <a:latin typeface="黑体" pitchFamily="49" charset="-122"/>
                <a:ea typeface="黑体" pitchFamily="49" charset="-122"/>
              </a:rPr>
              <a:t>、黄金作为货币其本质属性是</a:t>
            </a:r>
          </a:p>
          <a:p>
            <a:pPr>
              <a:buFont typeface="Arial" charset="0"/>
              <a:buNone/>
            </a:pPr>
            <a:r>
              <a:rPr lang="en-US" altLang="zh-CN" sz="3200" b="1">
                <a:solidFill>
                  <a:srgbClr val="000014"/>
                </a:solidFill>
                <a:latin typeface="黑体" pitchFamily="49" charset="-122"/>
                <a:ea typeface="黑体" pitchFamily="49" charset="-122"/>
              </a:rPr>
              <a:t>A</a:t>
            </a:r>
            <a:r>
              <a:rPr lang="zh-CN" altLang="en-US" sz="3200" b="1">
                <a:solidFill>
                  <a:srgbClr val="000014"/>
                </a:solidFill>
                <a:latin typeface="黑体" pitchFamily="49" charset="-122"/>
                <a:ea typeface="黑体" pitchFamily="49" charset="-122"/>
              </a:rPr>
              <a:t>使用价值   </a:t>
            </a:r>
            <a:r>
              <a:rPr lang="en-US" altLang="zh-CN" sz="3200" b="1">
                <a:solidFill>
                  <a:srgbClr val="000014"/>
                </a:solidFill>
                <a:latin typeface="黑体" pitchFamily="49" charset="-122"/>
                <a:ea typeface="黑体" pitchFamily="49" charset="-122"/>
              </a:rPr>
              <a:t>B</a:t>
            </a:r>
            <a:r>
              <a:rPr lang="zh-CN" altLang="en-US" sz="3200" b="1">
                <a:solidFill>
                  <a:srgbClr val="000014"/>
                </a:solidFill>
                <a:latin typeface="黑体" pitchFamily="49" charset="-122"/>
                <a:ea typeface="黑体" pitchFamily="49" charset="-122"/>
              </a:rPr>
              <a:t>一般等价物   </a:t>
            </a:r>
            <a:r>
              <a:rPr lang="en-US" altLang="zh-CN" sz="3200" b="1">
                <a:solidFill>
                  <a:srgbClr val="000014"/>
                </a:solidFill>
                <a:latin typeface="黑体" pitchFamily="49" charset="-122"/>
                <a:ea typeface="黑体" pitchFamily="49" charset="-122"/>
              </a:rPr>
              <a:t>C</a:t>
            </a:r>
            <a:r>
              <a:rPr lang="zh-CN" altLang="en-US" sz="3200" b="1">
                <a:solidFill>
                  <a:srgbClr val="000014"/>
                </a:solidFill>
                <a:latin typeface="黑体" pitchFamily="49" charset="-122"/>
                <a:ea typeface="黑体" pitchFamily="49" charset="-122"/>
              </a:rPr>
              <a:t>商品   </a:t>
            </a:r>
            <a:r>
              <a:rPr lang="en-US" altLang="zh-CN" sz="3200" b="1">
                <a:solidFill>
                  <a:srgbClr val="000014"/>
                </a:solidFill>
                <a:latin typeface="黑体" pitchFamily="49" charset="-122"/>
                <a:ea typeface="黑体" pitchFamily="49" charset="-122"/>
              </a:rPr>
              <a:t>D</a:t>
            </a:r>
            <a:r>
              <a:rPr lang="zh-CN" altLang="en-US" sz="3200" b="1">
                <a:solidFill>
                  <a:srgbClr val="000014"/>
                </a:solidFill>
                <a:latin typeface="黑体" pitchFamily="49" charset="-122"/>
                <a:ea typeface="黑体" pitchFamily="49" charset="-122"/>
              </a:rPr>
              <a:t>价值</a:t>
            </a:r>
          </a:p>
        </p:txBody>
      </p:sp>
      <p:sp>
        <p:nvSpPr>
          <p:cNvPr id="27655" name="矩形 27654"/>
          <p:cNvSpPr>
            <a:spLocks noChangeArrowheads="1"/>
          </p:cNvSpPr>
          <p:nvPr/>
        </p:nvSpPr>
        <p:spPr bwMode="auto">
          <a:xfrm>
            <a:off x="7956550" y="4437063"/>
            <a:ext cx="5873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 typeface="Arial" charset="0"/>
              <a:buNone/>
            </a:pPr>
            <a:r>
              <a:rPr lang="en-US" altLang="zh-CN" sz="4400" b="1">
                <a:solidFill>
                  <a:srgbClr val="FF0000"/>
                </a:solidFill>
              </a:rPr>
              <a:t>B</a:t>
            </a:r>
          </a:p>
        </p:txBody>
      </p:sp>
      <p:pic>
        <p:nvPicPr>
          <p:cNvPr id="6" name="图片 26631" descr="2008112323144594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29256" y="6381750"/>
            <a:ext cx="3714744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7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7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76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76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0" grpId="0"/>
      <p:bldP spid="27653" grpId="0"/>
      <p:bldP spid="27654" grpId="0"/>
      <p:bldP spid="2765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标题 103425"/>
          <p:cNvSpPr>
            <a:spLocks noGrp="1" noRot="1" noChangeArrowheads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zh-CN" sz="4000" smtClean="0"/>
              <a:t>【</a:t>
            </a:r>
            <a:r>
              <a:rPr lang="zh-CN" altLang="en-US" sz="4000" smtClean="0"/>
              <a:t>答案</a:t>
            </a:r>
            <a:r>
              <a:rPr lang="en-US" altLang="zh-CN" sz="4000" smtClean="0"/>
              <a:t>】B</a:t>
            </a:r>
            <a:br>
              <a:rPr lang="en-US" altLang="zh-CN" sz="4000" smtClean="0"/>
            </a:br>
            <a:endParaRPr lang="en-US" altLang="zh-CN" sz="4000" smtClean="0"/>
          </a:p>
        </p:txBody>
      </p:sp>
      <p:sp>
        <p:nvSpPr>
          <p:cNvPr id="22531" name="文本占位符 103426"/>
          <p:cNvSpPr>
            <a:spLocks noGrp="1" noRot="1" noChangeArrowheads="1"/>
          </p:cNvSpPr>
          <p:nvPr>
            <p:ph type="body" idx="4294967295"/>
          </p:nvPr>
        </p:nvSpPr>
        <p:spPr>
          <a:xfrm>
            <a:off x="323850" y="1643051"/>
            <a:ext cx="8540750" cy="4467238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zh-CN" altLang="en-US" b="1" dirty="0" smtClean="0"/>
              <a:t>小张观看了纪录片</a:t>
            </a:r>
            <a:r>
              <a:rPr lang="en-US" altLang="zh-CN" b="1" dirty="0" smtClean="0"/>
              <a:t>《</a:t>
            </a:r>
            <a:r>
              <a:rPr lang="zh-CN" altLang="en-US" b="1" dirty="0" smtClean="0"/>
              <a:t>货币</a:t>
            </a:r>
            <a:r>
              <a:rPr lang="en-US" altLang="zh-CN" b="1" dirty="0" smtClean="0"/>
              <a:t>》</a:t>
            </a:r>
            <a:r>
              <a:rPr lang="zh-CN" altLang="en-US" b="1" dirty="0" smtClean="0"/>
              <a:t>后，写了一篇读后感，阐释了货币对人类社会发展的深刻影响。下列是小张对这种深刻影响的认识，其中正确的是</a:t>
            </a:r>
            <a:endParaRPr lang="en-US" altLang="zh-CN" b="1" dirty="0" smtClean="0"/>
          </a:p>
          <a:p>
            <a:pPr eaLnBrk="1" hangingPunct="1">
              <a:lnSpc>
                <a:spcPct val="90000"/>
              </a:lnSpc>
            </a:pPr>
            <a:endParaRPr lang="zh-CN" altLang="en-US" b="1" dirty="0" smtClean="0"/>
          </a:p>
          <a:p>
            <a:pPr eaLnBrk="1" hangingPunct="1">
              <a:lnSpc>
                <a:spcPct val="90000"/>
              </a:lnSpc>
            </a:pPr>
            <a:r>
              <a:rPr lang="en-US" altLang="zh-CN" b="1" dirty="0" smtClean="0"/>
              <a:t>A.</a:t>
            </a:r>
            <a:r>
              <a:rPr lang="zh-CN" altLang="en-US" b="1" dirty="0" smtClean="0"/>
              <a:t>货币是伴随着商品的产生而产生的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CN" b="1" dirty="0" smtClean="0"/>
              <a:t>B.</a:t>
            </a:r>
            <a:r>
              <a:rPr lang="zh-CN" altLang="en-US" b="1" dirty="0" smtClean="0"/>
              <a:t>货币使商品交易行为变得更加便捷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CN" b="1" dirty="0" smtClean="0"/>
              <a:t>C.</a:t>
            </a:r>
            <a:r>
              <a:rPr lang="zh-CN" altLang="en-US" b="1" dirty="0" smtClean="0"/>
              <a:t>货币作为社会财富使人们高度关注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CN" b="1" dirty="0" smtClean="0"/>
              <a:t>D.</a:t>
            </a:r>
            <a:r>
              <a:rPr lang="zh-CN" altLang="en-US" b="1" dirty="0" smtClean="0"/>
              <a:t>货币是商品交换长期发展的产物</a:t>
            </a:r>
          </a:p>
        </p:txBody>
      </p:sp>
      <p:pic>
        <p:nvPicPr>
          <p:cNvPr id="4" name="图片 26631" descr="2008112323144594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29256" y="6381750"/>
            <a:ext cx="3714744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99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标题 104449"/>
          <p:cNvSpPr>
            <a:spLocks noGrp="1" noRot="1" noChangeArrowheads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zh-CN" sz="4000" smtClean="0"/>
              <a:t>【</a:t>
            </a:r>
            <a:r>
              <a:rPr lang="zh-CN" altLang="en-US" sz="4000" smtClean="0"/>
              <a:t>答案</a:t>
            </a:r>
            <a:r>
              <a:rPr lang="en-US" altLang="zh-CN" sz="4000" smtClean="0"/>
              <a:t>】C</a:t>
            </a:r>
            <a:br>
              <a:rPr lang="en-US" altLang="zh-CN" sz="4000" smtClean="0"/>
            </a:br>
            <a:endParaRPr lang="en-US" altLang="zh-CN" sz="4000" smtClean="0"/>
          </a:p>
        </p:txBody>
      </p:sp>
      <p:sp>
        <p:nvSpPr>
          <p:cNvPr id="23555" name="文本占位符 104450"/>
          <p:cNvSpPr>
            <a:spLocks noGrp="1" noRot="1" noChangeArrowheads="1"/>
          </p:cNvSpPr>
          <p:nvPr>
            <p:ph type="body" idx="4294967295"/>
          </p:nvPr>
        </p:nvSpPr>
        <p:spPr>
          <a:xfrm>
            <a:off x="457200" y="1500174"/>
            <a:ext cx="8229600" cy="4625989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zh-CN" altLang="en-US" b="1" dirty="0" smtClean="0"/>
              <a:t>古书记载，一人善耕，一人善渔。善耕者欲以谷物换鱼虾，善渔者拒之。对“善渔者拒之”的原因，下列分析合理的是</a:t>
            </a:r>
            <a:endParaRPr lang="en-US" altLang="zh-CN" b="1" dirty="0" smtClean="0"/>
          </a:p>
          <a:p>
            <a:pPr eaLnBrk="1" hangingPunct="1">
              <a:lnSpc>
                <a:spcPct val="90000"/>
              </a:lnSpc>
            </a:pPr>
            <a:endParaRPr lang="zh-CN" altLang="en-US" b="1" dirty="0" smtClean="0"/>
          </a:p>
          <a:p>
            <a:pPr eaLnBrk="1" hangingPunct="1">
              <a:lnSpc>
                <a:spcPct val="90000"/>
              </a:lnSpc>
            </a:pPr>
            <a:r>
              <a:rPr lang="zh-CN" altLang="en-US" b="1" dirty="0" smtClean="0"/>
              <a:t>①谷物与鱼虾不能交换</a:t>
            </a:r>
          </a:p>
          <a:p>
            <a:pPr eaLnBrk="1" hangingPunct="1">
              <a:lnSpc>
                <a:spcPct val="90000"/>
              </a:lnSpc>
            </a:pPr>
            <a:r>
              <a:rPr lang="zh-CN" altLang="en-US" b="1" dirty="0" smtClean="0"/>
              <a:t>②谷物可能非渔者所需之物</a:t>
            </a:r>
          </a:p>
          <a:p>
            <a:pPr eaLnBrk="1" hangingPunct="1">
              <a:lnSpc>
                <a:spcPct val="90000"/>
              </a:lnSpc>
            </a:pPr>
            <a:r>
              <a:rPr lang="zh-CN" altLang="en-US" b="1" dirty="0" smtClean="0"/>
              <a:t>③鱼虾可能非剩余之物</a:t>
            </a:r>
          </a:p>
          <a:p>
            <a:pPr eaLnBrk="1" hangingPunct="1">
              <a:lnSpc>
                <a:spcPct val="90000"/>
              </a:lnSpc>
            </a:pPr>
            <a:r>
              <a:rPr lang="zh-CN" altLang="en-US" b="1" dirty="0" smtClean="0"/>
              <a:t>④鱼虾可能非耕者所需之物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CN" b="1" dirty="0" smtClean="0"/>
              <a:t>A.①②    B.③④    C.②③     D.②④</a:t>
            </a:r>
          </a:p>
        </p:txBody>
      </p:sp>
      <p:pic>
        <p:nvPicPr>
          <p:cNvPr id="4" name="图片 26631" descr="2008112323144594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29256" y="6381750"/>
            <a:ext cx="3714744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标题 29697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323850" y="620713"/>
            <a:ext cx="8540750" cy="1143000"/>
          </a:xfrm>
        </p:spPr>
        <p:txBody>
          <a:bodyPr/>
          <a:lstStyle/>
          <a:p>
            <a:pPr eaLnBrk="1" hangingPunct="1"/>
            <a:r>
              <a:rPr lang="zh-CN" alt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小结</a:t>
            </a:r>
          </a:p>
        </p:txBody>
      </p:sp>
      <p:sp>
        <p:nvSpPr>
          <p:cNvPr id="24579" name="文本占位符 29698"/>
          <p:cNvSpPr>
            <a:spLocks noGrp="1" noRot="1" noChangeArrowheads="1"/>
          </p:cNvSpPr>
          <p:nvPr>
            <p:ph type="body" idx="4294967295"/>
          </p:nvPr>
        </p:nvSpPr>
        <p:spPr>
          <a:xfrm>
            <a:off x="323850" y="1916113"/>
            <a:ext cx="8540750" cy="4194175"/>
          </a:xfrm>
        </p:spPr>
        <p:txBody>
          <a:bodyPr/>
          <a:lstStyle/>
          <a:p>
            <a:pPr eaLnBrk="1" hangingPunct="1"/>
            <a:r>
              <a:rPr lang="en-US" altLang="zh-CN" sz="4000" b="1" dirty="0" smtClean="0"/>
              <a:t>1</a:t>
            </a:r>
            <a:r>
              <a:rPr lang="zh-CN" altLang="en-US" sz="4000" b="1" dirty="0" smtClean="0"/>
              <a:t>、商品的含义、属性。</a:t>
            </a:r>
          </a:p>
          <a:p>
            <a:pPr eaLnBrk="1" hangingPunct="1"/>
            <a:r>
              <a:rPr lang="en-US" altLang="zh-CN" sz="4000" b="1" dirty="0" smtClean="0"/>
              <a:t>2</a:t>
            </a:r>
            <a:r>
              <a:rPr lang="zh-CN" altLang="en-US" sz="4000" b="1" dirty="0" smtClean="0"/>
              <a:t>、货币的产生、含义、本质。</a:t>
            </a:r>
          </a:p>
        </p:txBody>
      </p:sp>
      <p:pic>
        <p:nvPicPr>
          <p:cNvPr id="4" name="图片 8193" descr="42c3a9958fcc365fd0135ef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43702" y="4286256"/>
            <a:ext cx="1763713" cy="1709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文本框 8195"/>
          <p:cNvSpPr txBox="1"/>
          <p:nvPr/>
        </p:nvSpPr>
        <p:spPr>
          <a:xfrm>
            <a:off x="878202" y="139700"/>
            <a:ext cx="8176260" cy="1198876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en-US" altLang="zh-CN" sz="3200" b="1" noProof="1"/>
              <a:t> </a:t>
            </a:r>
            <a:r>
              <a:rPr lang="zh-CN" altLang="en-US" sz="3600" noProof="1"/>
              <a:t>货币的产生</a:t>
            </a:r>
          </a:p>
          <a:p>
            <a:r>
              <a:rPr lang="zh-CN" altLang="en-US" sz="3600" noProof="1"/>
              <a:t>       </a:t>
            </a:r>
            <a:r>
              <a:rPr lang="en-US" altLang="zh-CN" sz="3600" noProof="1"/>
              <a:t>---</a:t>
            </a:r>
            <a:r>
              <a:rPr lang="zh-CN" altLang="en-US" sz="3600" noProof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商品交换</a:t>
            </a:r>
            <a:r>
              <a:rPr lang="zh-CN" altLang="en-US" sz="3600" noProof="1"/>
              <a:t>发展到</a:t>
            </a:r>
            <a:r>
              <a:rPr lang="zh-CN" altLang="en-US" sz="3600" noProof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一定阶段</a:t>
            </a:r>
            <a:r>
              <a:rPr lang="zh-CN" altLang="en-US" sz="3600" noProof="1"/>
              <a:t>的产物</a:t>
            </a:r>
          </a:p>
        </p:txBody>
      </p:sp>
      <p:sp>
        <p:nvSpPr>
          <p:cNvPr id="8198" name="文本框 8197"/>
          <p:cNvSpPr txBox="1">
            <a:spLocks noChangeArrowheads="1"/>
          </p:cNvSpPr>
          <p:nvPr/>
        </p:nvSpPr>
        <p:spPr bwMode="auto">
          <a:xfrm>
            <a:off x="250825" y="1806575"/>
            <a:ext cx="33655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CN" altLang="en-US" sz="3200" b="1">
                <a:solidFill>
                  <a:srgbClr val="9900CC"/>
                </a:solidFill>
              </a:rPr>
              <a:t>偶然的物物交换</a:t>
            </a:r>
          </a:p>
          <a:p>
            <a:r>
              <a:rPr lang="en-US" altLang="zh-CN" sz="2800" b="1"/>
              <a:t>(</a:t>
            </a:r>
            <a:r>
              <a:rPr lang="zh-CN" altLang="en-US" sz="2800" b="1"/>
              <a:t>分工发展</a:t>
            </a:r>
            <a:r>
              <a:rPr lang="en-US" altLang="zh-CN" sz="2800" b="1"/>
              <a:t>,</a:t>
            </a:r>
            <a:r>
              <a:rPr lang="zh-CN" altLang="en-US" sz="2800" b="1"/>
              <a:t>需要交换</a:t>
            </a:r>
            <a:r>
              <a:rPr lang="en-US" altLang="zh-CN" sz="2800" b="1"/>
              <a:t>)</a:t>
            </a:r>
          </a:p>
        </p:txBody>
      </p:sp>
      <p:sp>
        <p:nvSpPr>
          <p:cNvPr id="8199" name="右箭头 8198"/>
          <p:cNvSpPr>
            <a:spLocks noChangeArrowheads="1"/>
          </p:cNvSpPr>
          <p:nvPr/>
        </p:nvSpPr>
        <p:spPr bwMode="auto">
          <a:xfrm>
            <a:off x="3779838" y="2060575"/>
            <a:ext cx="976312" cy="485775"/>
          </a:xfrm>
          <a:prstGeom prst="rightArrow">
            <a:avLst>
              <a:gd name="adj1" fmla="val 50000"/>
              <a:gd name="adj2" fmla="val 50199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8200" name="文本框 8199"/>
          <p:cNvSpPr txBox="1">
            <a:spLocks noChangeArrowheads="1"/>
          </p:cNvSpPr>
          <p:nvPr/>
        </p:nvSpPr>
        <p:spPr bwMode="auto">
          <a:xfrm>
            <a:off x="5003800" y="1844675"/>
            <a:ext cx="37211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CN" altLang="en-US" sz="3200" b="1">
                <a:solidFill>
                  <a:srgbClr val="9900CC"/>
                </a:solidFill>
              </a:rPr>
              <a:t>扩大了的物物交换</a:t>
            </a:r>
          </a:p>
          <a:p>
            <a:r>
              <a:rPr lang="en-US" altLang="zh-CN" sz="2800" b="1"/>
              <a:t>(</a:t>
            </a:r>
            <a:r>
              <a:rPr lang="zh-CN" altLang="en-US" sz="2800" b="1"/>
              <a:t>交换过程复杂</a:t>
            </a:r>
            <a:r>
              <a:rPr lang="en-US" altLang="zh-CN" sz="2800" b="1"/>
              <a:t>,</a:t>
            </a:r>
            <a:r>
              <a:rPr lang="zh-CN" altLang="en-US" sz="2800" b="1"/>
              <a:t>不方便</a:t>
            </a:r>
            <a:r>
              <a:rPr lang="en-US" altLang="zh-CN" sz="2800" b="1"/>
              <a:t>)</a:t>
            </a:r>
          </a:p>
        </p:txBody>
      </p:sp>
      <p:sp>
        <p:nvSpPr>
          <p:cNvPr id="8201" name="下箭头 8200"/>
          <p:cNvSpPr>
            <a:spLocks noChangeArrowheads="1"/>
          </p:cNvSpPr>
          <p:nvPr/>
        </p:nvSpPr>
        <p:spPr bwMode="auto">
          <a:xfrm>
            <a:off x="7019925" y="3141663"/>
            <a:ext cx="485775" cy="976312"/>
          </a:xfrm>
          <a:prstGeom prst="downArrow">
            <a:avLst>
              <a:gd name="adj1" fmla="val 50000"/>
              <a:gd name="adj2" fmla="val 50199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8202" name="文本框 8201"/>
          <p:cNvSpPr txBox="1">
            <a:spLocks noChangeArrowheads="1"/>
          </p:cNvSpPr>
          <p:nvPr/>
        </p:nvSpPr>
        <p:spPr bwMode="auto">
          <a:xfrm>
            <a:off x="4711700" y="4652963"/>
            <a:ext cx="4432300" cy="1493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3200" b="1" dirty="0"/>
              <a:t>      </a:t>
            </a:r>
            <a:r>
              <a:rPr lang="zh-CN" altLang="en-US" sz="3200" b="1" dirty="0">
                <a:solidFill>
                  <a:srgbClr val="9900CC"/>
                </a:solidFill>
              </a:rPr>
              <a:t>以</a:t>
            </a:r>
            <a:r>
              <a:rPr lang="zh-CN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2" action="ppaction://hlinksldjump"/>
              </a:rPr>
              <a:t>一般等价物</a:t>
            </a:r>
            <a:endParaRPr lang="zh-CN" altLang="en-US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zh-CN" altLang="en-US" sz="3200" b="1" dirty="0">
                <a:solidFill>
                  <a:srgbClr val="9900CC"/>
                </a:solidFill>
              </a:rPr>
              <a:t>      为媒介的交换</a:t>
            </a:r>
          </a:p>
          <a:p>
            <a:r>
              <a:rPr lang="en-US" altLang="zh-CN" sz="2800" b="1" dirty="0"/>
              <a:t>(</a:t>
            </a:r>
            <a:r>
              <a:rPr lang="zh-CN" altLang="en-US" sz="2800" b="1" dirty="0"/>
              <a:t>提高交换效率</a:t>
            </a:r>
            <a:r>
              <a:rPr lang="en-US" altLang="zh-CN" sz="2800" b="1" dirty="0"/>
              <a:t>,</a:t>
            </a:r>
            <a:r>
              <a:rPr lang="zh-CN" altLang="en-US" sz="2800" b="1" dirty="0"/>
              <a:t>但仍有不便</a:t>
            </a:r>
            <a:r>
              <a:rPr lang="en-US" altLang="zh-CN" sz="2800" b="1" dirty="0"/>
              <a:t>)</a:t>
            </a:r>
          </a:p>
        </p:txBody>
      </p:sp>
      <p:sp>
        <p:nvSpPr>
          <p:cNvPr id="8203" name="左箭头 8202"/>
          <p:cNvSpPr>
            <a:spLocks noChangeArrowheads="1"/>
          </p:cNvSpPr>
          <p:nvPr/>
        </p:nvSpPr>
        <p:spPr bwMode="auto">
          <a:xfrm>
            <a:off x="4356100" y="5084763"/>
            <a:ext cx="976313" cy="485775"/>
          </a:xfrm>
          <a:prstGeom prst="leftArrow">
            <a:avLst>
              <a:gd name="adj1" fmla="val 50000"/>
              <a:gd name="adj2" fmla="val 50199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8204" name="文本框 8203"/>
          <p:cNvSpPr txBox="1">
            <a:spLocks noChangeArrowheads="1"/>
          </p:cNvSpPr>
          <p:nvPr/>
        </p:nvSpPr>
        <p:spPr bwMode="auto">
          <a:xfrm>
            <a:off x="179388" y="4652963"/>
            <a:ext cx="3841750" cy="1433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CN" altLang="en-US" sz="3200" b="1">
                <a:solidFill>
                  <a:srgbClr val="9900CC"/>
                </a:solidFill>
              </a:rPr>
              <a:t>以货币为媒介的交换</a:t>
            </a:r>
          </a:p>
          <a:p>
            <a:r>
              <a:rPr lang="en-US" altLang="zh-CN" sz="2800" b="1"/>
              <a:t>(</a:t>
            </a:r>
            <a:r>
              <a:rPr lang="zh-CN" altLang="en-US" sz="2800" b="1"/>
              <a:t>金银固定充当一般</a:t>
            </a:r>
          </a:p>
          <a:p>
            <a:r>
              <a:rPr lang="zh-CN" altLang="en-US" sz="2800" b="1"/>
              <a:t>等价物</a:t>
            </a:r>
            <a:r>
              <a:rPr lang="en-US" altLang="zh-CN" sz="2800" b="1"/>
              <a:t>,</a:t>
            </a:r>
            <a:r>
              <a:rPr lang="zh-CN" altLang="en-US" sz="2800" b="1">
                <a:solidFill>
                  <a:srgbClr val="FF3300"/>
                </a:solidFill>
              </a:rPr>
              <a:t>货币产生</a:t>
            </a:r>
            <a:r>
              <a:rPr lang="en-US" altLang="zh-CN" sz="2800" b="1"/>
              <a:t>)</a:t>
            </a:r>
          </a:p>
        </p:txBody>
      </p:sp>
      <p:pic>
        <p:nvPicPr>
          <p:cNvPr id="8206" name="图片 8205" descr="u=2745299362,1866196046&amp;gp=3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84213" y="3357563"/>
            <a:ext cx="2447925" cy="135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5" dur="2000"/>
                                        <p:tgtEl>
                                          <p:spTgt spid="8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0" dur="20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6" grpId="0"/>
      <p:bldP spid="8198" grpId="0"/>
      <p:bldP spid="8200" grpId="0"/>
      <p:bldP spid="8202" grpId="0"/>
      <p:bldP spid="820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图片 93185" descr="5eb2618902358e920e24446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660" y="1547834"/>
            <a:ext cx="817245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26" name="文本框 93186"/>
          <p:cNvSpPr txBox="1">
            <a:spLocks noChangeArrowheads="1"/>
          </p:cNvSpPr>
          <p:nvPr/>
        </p:nvSpPr>
        <p:spPr bwMode="auto">
          <a:xfrm>
            <a:off x="758854" y="285728"/>
            <a:ext cx="7885112" cy="1206500"/>
          </a:xfrm>
          <a:prstGeom prst="rect">
            <a:avLst/>
          </a:prstGeom>
          <a:noFill/>
          <a:ln w="15875">
            <a:solidFill>
              <a:srgbClr val="0000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Arial" charset="0"/>
              <a:buNone/>
            </a:pPr>
            <a:r>
              <a:rPr lang="zh-CN" altLang="en-US" sz="3600" b="1">
                <a:solidFill>
                  <a:srgbClr val="FF33CC"/>
                </a:solidFill>
                <a:ea typeface="黑体" pitchFamily="49" charset="-122"/>
              </a:rPr>
              <a:t>历史上充当一般等价物的东西有很多，如牲畜、布匹、贝壳等。</a:t>
            </a:r>
          </a:p>
        </p:txBody>
      </p:sp>
      <p:pic>
        <p:nvPicPr>
          <p:cNvPr id="93188" name="图片 93187" descr="未命名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660" y="1500174"/>
            <a:ext cx="28956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3189" name="文本框 93188"/>
          <p:cNvSpPr txBox="1">
            <a:spLocks noChangeArrowheads="1"/>
          </p:cNvSpPr>
          <p:nvPr/>
        </p:nvSpPr>
        <p:spPr bwMode="auto">
          <a:xfrm>
            <a:off x="3357554" y="1678009"/>
            <a:ext cx="5181600" cy="17235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Arial" charset="0"/>
              <a:buNone/>
            </a:pPr>
            <a:r>
              <a:rPr lang="zh-CN" altLang="en-US" sz="26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itchFamily="2" charset="-122"/>
                <a:ea typeface="华文楷体" pitchFamily="2" charset="-122"/>
              </a:rPr>
              <a:t>        太平洋</a:t>
            </a:r>
            <a:r>
              <a:rPr lang="zh-CN" altLang="en-US" sz="26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itchFamily="2" charset="-122"/>
                <a:ea typeface="华文楷体" pitchFamily="2" charset="-122"/>
              </a:rPr>
              <a:t>的一个群岛以狗牙来交换商品。居民普遍养狗，一颗狗牙能买</a:t>
            </a:r>
            <a:r>
              <a:rPr lang="en-US" altLang="zh-CN" sz="26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itchFamily="2" charset="-122"/>
                <a:ea typeface="华文楷体" pitchFamily="2" charset="-122"/>
              </a:rPr>
              <a:t>100</a:t>
            </a:r>
            <a:r>
              <a:rPr lang="zh-CN" altLang="en-US" sz="26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itchFamily="2" charset="-122"/>
                <a:ea typeface="华文楷体" pitchFamily="2" charset="-122"/>
              </a:rPr>
              <a:t>个椰子。娶一位新娘必须有好几百颗狗牙作礼金。</a:t>
            </a:r>
          </a:p>
        </p:txBody>
      </p:sp>
      <p:pic>
        <p:nvPicPr>
          <p:cNvPr id="93190" name="图片 93189" descr="111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28660" y="3786190"/>
            <a:ext cx="2895600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30" name="文本框 93190"/>
          <p:cNvSpPr txBox="1">
            <a:spLocks noChangeArrowheads="1"/>
          </p:cNvSpPr>
          <p:nvPr/>
        </p:nvSpPr>
        <p:spPr bwMode="auto">
          <a:xfrm>
            <a:off x="3344898" y="3607734"/>
            <a:ext cx="5256212" cy="289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Arial" charset="0"/>
              <a:buNone/>
            </a:pPr>
            <a:r>
              <a:rPr lang="zh-CN" altLang="en-US" sz="26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itchFamily="2" charset="-122"/>
                <a:ea typeface="华文楷体" pitchFamily="2" charset="-122"/>
              </a:rPr>
              <a:t>        夏威夷</a:t>
            </a:r>
            <a:r>
              <a:rPr lang="zh-CN" altLang="en-US" sz="26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itchFamily="2" charset="-122"/>
                <a:ea typeface="华文楷体" pitchFamily="2" charset="-122"/>
              </a:rPr>
              <a:t>的一个群岛上，居民至今仍在使用一种石币。这种石币大小不一，价值也不等，小的直径几十厘米，最大的直径达</a:t>
            </a:r>
            <a:r>
              <a:rPr lang="en-US" altLang="zh-CN" sz="26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itchFamily="2" charset="-122"/>
                <a:ea typeface="华文楷体" pitchFamily="2" charset="-122"/>
              </a:rPr>
              <a:t>3.5</a:t>
            </a:r>
            <a:r>
              <a:rPr lang="zh-CN" altLang="en-US" sz="26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itchFamily="2" charset="-122"/>
                <a:ea typeface="华文楷体" pitchFamily="2" charset="-122"/>
              </a:rPr>
              <a:t>米。许多石币太大，室内放不下就置于露天。人们交易时，通常不搬运石币，只是更换石币的主人。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6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93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3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3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93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6" grpId="0" animBg="1"/>
      <p:bldP spid="93189" grpId="0"/>
      <p:bldP spid="2663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文本框 97281"/>
          <p:cNvSpPr txBox="1">
            <a:spLocks noChangeArrowheads="1"/>
          </p:cNvSpPr>
          <p:nvPr/>
        </p:nvSpPr>
        <p:spPr bwMode="auto">
          <a:xfrm>
            <a:off x="285720" y="2559055"/>
            <a:ext cx="79216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Arial" charset="0"/>
              <a:buNone/>
            </a:pPr>
            <a:endParaRPr lang="zh-CN" altLang="zh-CN"/>
          </a:p>
        </p:txBody>
      </p:sp>
      <p:grpSp>
        <p:nvGrpSpPr>
          <p:cNvPr id="2" name="组合 97282"/>
          <p:cNvGrpSpPr>
            <a:grpSpLocks/>
          </p:cNvGrpSpPr>
          <p:nvPr/>
        </p:nvGrpSpPr>
        <p:grpSpPr bwMode="auto">
          <a:xfrm>
            <a:off x="214282" y="2127255"/>
            <a:ext cx="1752600" cy="2354262"/>
            <a:chOff x="288" y="1392"/>
            <a:chExt cx="1104" cy="1483"/>
          </a:xfrm>
        </p:grpSpPr>
        <p:sp>
          <p:nvSpPr>
            <p:cNvPr id="15381" name="文本框 97283"/>
            <p:cNvSpPr txBox="1">
              <a:spLocks noChangeArrowheads="1"/>
            </p:cNvSpPr>
            <p:nvPr/>
          </p:nvSpPr>
          <p:spPr bwMode="auto">
            <a:xfrm>
              <a:off x="334" y="1392"/>
              <a:ext cx="771" cy="614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buFont typeface="Arial" charset="0"/>
                <a:buNone/>
              </a:pPr>
              <a:r>
                <a:rPr lang="zh-CN" altLang="en-US" sz="2800" b="1"/>
                <a:t>物物交换</a:t>
              </a:r>
            </a:p>
          </p:txBody>
        </p:sp>
        <p:sp>
          <p:nvSpPr>
            <p:cNvPr id="15382" name="直接连接符 97284"/>
            <p:cNvSpPr>
              <a:spLocks noChangeShapeType="1"/>
            </p:cNvSpPr>
            <p:nvPr/>
          </p:nvSpPr>
          <p:spPr bwMode="auto">
            <a:xfrm>
              <a:off x="720" y="2016"/>
              <a:ext cx="0" cy="54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5383" name="文本框 97285"/>
            <p:cNvSpPr txBox="1">
              <a:spLocks noChangeArrowheads="1"/>
            </p:cNvSpPr>
            <p:nvPr/>
          </p:nvSpPr>
          <p:spPr bwMode="auto">
            <a:xfrm>
              <a:off x="384" y="2160"/>
              <a:ext cx="289" cy="2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>
              <a:spAutoFit/>
            </a:bodyPr>
            <a:lstStyle/>
            <a:p>
              <a:pPr>
                <a:spcBef>
                  <a:spcPct val="50000"/>
                </a:spcBef>
                <a:buFont typeface="Arial" charset="0"/>
                <a:buNone/>
              </a:pPr>
              <a:r>
                <a:rPr lang="zh-CN" altLang="en-US" b="1">
                  <a:ea typeface="黑体" pitchFamily="49" charset="-122"/>
                </a:rPr>
                <a:t>公</a:t>
              </a:r>
            </a:p>
          </p:txBody>
        </p:sp>
        <p:sp>
          <p:nvSpPr>
            <p:cNvPr id="15384" name="文本框 97286"/>
            <p:cNvSpPr txBox="1">
              <a:spLocks noChangeArrowheads="1"/>
            </p:cNvSpPr>
            <p:nvPr/>
          </p:nvSpPr>
          <p:spPr bwMode="auto">
            <a:xfrm>
              <a:off x="768" y="2160"/>
              <a:ext cx="308" cy="2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>
              <a:spAutoFit/>
            </a:bodyPr>
            <a:lstStyle/>
            <a:p>
              <a:pPr>
                <a:spcBef>
                  <a:spcPct val="50000"/>
                </a:spcBef>
                <a:buFont typeface="Arial" charset="0"/>
                <a:buNone/>
              </a:pPr>
              <a:r>
                <a:rPr lang="zh-CN" altLang="en-US" sz="2000" b="1">
                  <a:ea typeface="黑体" pitchFamily="49" charset="-122"/>
                </a:rPr>
                <a:t>式</a:t>
              </a:r>
            </a:p>
          </p:txBody>
        </p:sp>
        <p:sp>
          <p:nvSpPr>
            <p:cNvPr id="15385" name="文本框 97287"/>
            <p:cNvSpPr txBox="1">
              <a:spLocks noChangeArrowheads="1"/>
            </p:cNvSpPr>
            <p:nvPr/>
          </p:nvSpPr>
          <p:spPr bwMode="auto">
            <a:xfrm>
              <a:off x="288" y="2617"/>
              <a:ext cx="1104" cy="25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prstDash val="sysDot"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buFont typeface="Arial" charset="0"/>
                <a:buNone/>
              </a:pPr>
              <a:r>
                <a:rPr lang="zh-CN" altLang="en-US" sz="2000" b="1" dirty="0" smtClean="0">
                  <a:solidFill>
                    <a:srgbClr val="FF0000"/>
                  </a:solidFill>
                  <a:ea typeface="黑体" pitchFamily="49" charset="-122"/>
                </a:rPr>
                <a:t>商品</a:t>
              </a:r>
              <a:r>
                <a:rPr lang="en-US" altLang="zh-CN" sz="2000" b="1" dirty="0" smtClean="0">
                  <a:solidFill>
                    <a:srgbClr val="FF0000"/>
                  </a:solidFill>
                  <a:latin typeface="黑体" pitchFamily="49" charset="-122"/>
                  <a:ea typeface="黑体" pitchFamily="49" charset="-122"/>
                </a:rPr>
                <a:t>—</a:t>
              </a:r>
              <a:r>
                <a:rPr lang="zh-CN" altLang="en-US" sz="2000" b="1" dirty="0">
                  <a:solidFill>
                    <a:srgbClr val="FF0000"/>
                  </a:solidFill>
                  <a:ea typeface="黑体" pitchFamily="49" charset="-122"/>
                </a:rPr>
                <a:t>商品</a:t>
              </a:r>
            </a:p>
          </p:txBody>
        </p:sp>
      </p:grpSp>
      <p:grpSp>
        <p:nvGrpSpPr>
          <p:cNvPr id="3" name="组合 97288"/>
          <p:cNvGrpSpPr>
            <a:grpSpLocks/>
          </p:cNvGrpSpPr>
          <p:nvPr/>
        </p:nvGrpSpPr>
        <p:grpSpPr bwMode="auto">
          <a:xfrm>
            <a:off x="1509682" y="2071692"/>
            <a:ext cx="3946525" cy="2409824"/>
            <a:chOff x="1111" y="2306"/>
            <a:chExt cx="2486" cy="1518"/>
          </a:xfrm>
        </p:grpSpPr>
        <p:sp>
          <p:nvSpPr>
            <p:cNvPr id="15375" name="直接连接符 97289"/>
            <p:cNvSpPr>
              <a:spLocks noChangeShapeType="1"/>
            </p:cNvSpPr>
            <p:nvPr/>
          </p:nvSpPr>
          <p:spPr bwMode="auto">
            <a:xfrm>
              <a:off x="1111" y="2659"/>
              <a:ext cx="58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5376" name="文本框 97290"/>
            <p:cNvSpPr txBox="1">
              <a:spLocks noChangeArrowheads="1"/>
            </p:cNvSpPr>
            <p:nvPr/>
          </p:nvSpPr>
          <p:spPr bwMode="auto">
            <a:xfrm>
              <a:off x="1701" y="2306"/>
              <a:ext cx="1814" cy="614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buFont typeface="Arial" charset="0"/>
                <a:buNone/>
              </a:pPr>
              <a:r>
                <a:rPr lang="zh-CN" altLang="en-US" sz="2800" b="1" dirty="0">
                  <a:solidFill>
                    <a:srgbClr val="FF0000"/>
                  </a:solidFill>
                </a:rPr>
                <a:t>一般等价物</a:t>
              </a:r>
              <a:r>
                <a:rPr lang="zh-CN" altLang="en-US" sz="2800" b="1" dirty="0"/>
                <a:t>为媒介的商品交换</a:t>
              </a:r>
            </a:p>
          </p:txBody>
        </p:sp>
        <p:sp>
          <p:nvSpPr>
            <p:cNvPr id="15377" name="直接连接符 97291"/>
            <p:cNvSpPr>
              <a:spLocks noChangeShapeType="1"/>
            </p:cNvSpPr>
            <p:nvPr/>
          </p:nvSpPr>
          <p:spPr bwMode="auto">
            <a:xfrm>
              <a:off x="2699" y="2936"/>
              <a:ext cx="0" cy="54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5378" name="文本框 97292"/>
            <p:cNvSpPr txBox="1">
              <a:spLocks noChangeArrowheads="1"/>
            </p:cNvSpPr>
            <p:nvPr/>
          </p:nvSpPr>
          <p:spPr bwMode="auto">
            <a:xfrm>
              <a:off x="2336" y="3158"/>
              <a:ext cx="289" cy="2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>
              <a:spAutoFit/>
            </a:bodyPr>
            <a:lstStyle/>
            <a:p>
              <a:pPr>
                <a:spcBef>
                  <a:spcPct val="50000"/>
                </a:spcBef>
                <a:buFont typeface="Arial" charset="0"/>
                <a:buNone/>
              </a:pPr>
              <a:r>
                <a:rPr lang="zh-CN" altLang="en-US" b="1">
                  <a:ea typeface="黑体" pitchFamily="49" charset="-122"/>
                </a:rPr>
                <a:t>公</a:t>
              </a:r>
            </a:p>
          </p:txBody>
        </p:sp>
        <p:sp>
          <p:nvSpPr>
            <p:cNvPr id="15379" name="文本框 97293"/>
            <p:cNvSpPr txBox="1">
              <a:spLocks noChangeArrowheads="1"/>
            </p:cNvSpPr>
            <p:nvPr/>
          </p:nvSpPr>
          <p:spPr bwMode="auto">
            <a:xfrm>
              <a:off x="2789" y="3158"/>
              <a:ext cx="308" cy="2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>
              <a:spAutoFit/>
            </a:bodyPr>
            <a:lstStyle/>
            <a:p>
              <a:pPr>
                <a:spcBef>
                  <a:spcPct val="50000"/>
                </a:spcBef>
                <a:buFont typeface="Arial" charset="0"/>
                <a:buNone/>
              </a:pPr>
              <a:r>
                <a:rPr lang="zh-CN" altLang="en-US" sz="2000" b="1">
                  <a:ea typeface="黑体" pitchFamily="49" charset="-122"/>
                </a:rPr>
                <a:t>式</a:t>
              </a:r>
            </a:p>
          </p:txBody>
        </p:sp>
        <p:sp>
          <p:nvSpPr>
            <p:cNvPr id="15380" name="文本框 97294"/>
            <p:cNvSpPr txBox="1">
              <a:spLocks noChangeArrowheads="1"/>
            </p:cNvSpPr>
            <p:nvPr/>
          </p:nvSpPr>
          <p:spPr bwMode="auto">
            <a:xfrm>
              <a:off x="1555" y="3566"/>
              <a:ext cx="2042" cy="25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prstDash val="sysDot"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buFont typeface="Arial" charset="0"/>
                <a:buNone/>
              </a:pPr>
              <a:r>
                <a:rPr lang="zh-CN" altLang="en-US" sz="2000" b="1" dirty="0">
                  <a:ea typeface="黑体" pitchFamily="49" charset="-122"/>
                </a:rPr>
                <a:t>商品</a:t>
              </a:r>
              <a:r>
                <a:rPr lang="en-US" altLang="zh-CN" sz="2000" b="1" dirty="0">
                  <a:latin typeface="黑体" pitchFamily="49" charset="-122"/>
                  <a:ea typeface="黑体" pitchFamily="49" charset="-122"/>
                </a:rPr>
                <a:t>—</a:t>
              </a:r>
              <a:r>
                <a:rPr lang="en-US" altLang="zh-CN" sz="2000" b="1" dirty="0">
                  <a:solidFill>
                    <a:srgbClr val="FF0000"/>
                  </a:solidFill>
                  <a:ea typeface="黑体" pitchFamily="49" charset="-122"/>
                </a:rPr>
                <a:t> </a:t>
              </a:r>
              <a:r>
                <a:rPr lang="zh-CN" altLang="en-US" sz="2000" b="1" dirty="0">
                  <a:solidFill>
                    <a:srgbClr val="FF0000"/>
                  </a:solidFill>
                  <a:ea typeface="黑体" pitchFamily="49" charset="-122"/>
                </a:rPr>
                <a:t>一般等价物</a:t>
              </a:r>
              <a:r>
                <a:rPr lang="en-US" altLang="zh-CN" sz="2000" b="1" dirty="0">
                  <a:latin typeface="黑体" pitchFamily="49" charset="-122"/>
                  <a:ea typeface="黑体" pitchFamily="49" charset="-122"/>
                </a:rPr>
                <a:t>—</a:t>
              </a:r>
              <a:r>
                <a:rPr lang="zh-CN" altLang="en-US" sz="2000" b="1" dirty="0">
                  <a:ea typeface="黑体" pitchFamily="49" charset="-122"/>
                </a:rPr>
                <a:t>商品</a:t>
              </a:r>
            </a:p>
          </p:txBody>
        </p:sp>
      </p:grpSp>
      <p:grpSp>
        <p:nvGrpSpPr>
          <p:cNvPr id="4" name="组合 97295"/>
          <p:cNvGrpSpPr>
            <a:grpSpLocks/>
          </p:cNvGrpSpPr>
          <p:nvPr/>
        </p:nvGrpSpPr>
        <p:grpSpPr bwMode="auto">
          <a:xfrm>
            <a:off x="5286344" y="1943103"/>
            <a:ext cx="3857625" cy="2627311"/>
            <a:chOff x="3422" y="2225"/>
            <a:chExt cx="2430" cy="1655"/>
          </a:xfrm>
        </p:grpSpPr>
        <p:sp>
          <p:nvSpPr>
            <p:cNvPr id="15369" name="直接连接符 97296"/>
            <p:cNvSpPr>
              <a:spLocks noChangeShapeType="1"/>
            </p:cNvSpPr>
            <p:nvPr/>
          </p:nvSpPr>
          <p:spPr bwMode="auto">
            <a:xfrm>
              <a:off x="3422" y="2659"/>
              <a:ext cx="40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5370" name="文本框 97297"/>
            <p:cNvSpPr txBox="1">
              <a:spLocks noChangeArrowheads="1"/>
            </p:cNvSpPr>
            <p:nvPr/>
          </p:nvSpPr>
          <p:spPr bwMode="auto">
            <a:xfrm>
              <a:off x="3827" y="2225"/>
              <a:ext cx="1929" cy="756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  <a:buFont typeface="Arial" charset="0"/>
                <a:buNone/>
              </a:pPr>
              <a:r>
                <a:rPr lang="zh-CN" altLang="en-US" sz="3600" b="1" dirty="0"/>
                <a:t>以</a:t>
              </a:r>
              <a:r>
                <a:rPr lang="zh-CN" altLang="en-US" sz="3600" b="1" dirty="0">
                  <a:solidFill>
                    <a:srgbClr val="FF0000"/>
                  </a:solidFill>
                </a:rPr>
                <a:t>货币</a:t>
              </a:r>
              <a:r>
                <a:rPr lang="zh-CN" altLang="en-US" sz="3600" b="1" dirty="0"/>
                <a:t>为媒介的商品交换</a:t>
              </a:r>
            </a:p>
          </p:txBody>
        </p:sp>
        <p:sp>
          <p:nvSpPr>
            <p:cNvPr id="15371" name="直接连接符 97298"/>
            <p:cNvSpPr>
              <a:spLocks noChangeShapeType="1"/>
            </p:cNvSpPr>
            <p:nvPr/>
          </p:nvSpPr>
          <p:spPr bwMode="auto">
            <a:xfrm>
              <a:off x="4740" y="2976"/>
              <a:ext cx="0" cy="54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5372" name="文本框 97299"/>
            <p:cNvSpPr txBox="1">
              <a:spLocks noChangeArrowheads="1"/>
            </p:cNvSpPr>
            <p:nvPr/>
          </p:nvSpPr>
          <p:spPr bwMode="auto">
            <a:xfrm>
              <a:off x="4377" y="3113"/>
              <a:ext cx="289" cy="2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>
              <a:spAutoFit/>
            </a:bodyPr>
            <a:lstStyle/>
            <a:p>
              <a:pPr>
                <a:spcBef>
                  <a:spcPct val="50000"/>
                </a:spcBef>
                <a:buFont typeface="Arial" charset="0"/>
                <a:buNone/>
              </a:pPr>
              <a:r>
                <a:rPr lang="zh-CN" altLang="en-US" b="1">
                  <a:ea typeface="黑体" pitchFamily="49" charset="-122"/>
                </a:rPr>
                <a:t>公</a:t>
              </a:r>
            </a:p>
          </p:txBody>
        </p:sp>
        <p:sp>
          <p:nvSpPr>
            <p:cNvPr id="15373" name="文本框 97300"/>
            <p:cNvSpPr txBox="1">
              <a:spLocks noChangeArrowheads="1"/>
            </p:cNvSpPr>
            <p:nvPr/>
          </p:nvSpPr>
          <p:spPr bwMode="auto">
            <a:xfrm>
              <a:off x="4830" y="3113"/>
              <a:ext cx="308" cy="2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>
              <a:spAutoFit/>
            </a:bodyPr>
            <a:lstStyle/>
            <a:p>
              <a:pPr>
                <a:spcBef>
                  <a:spcPct val="50000"/>
                </a:spcBef>
                <a:buFont typeface="Arial" charset="0"/>
                <a:buNone/>
              </a:pPr>
              <a:r>
                <a:rPr lang="zh-CN" altLang="en-US" sz="2000" b="1">
                  <a:ea typeface="黑体" pitchFamily="49" charset="-122"/>
                </a:rPr>
                <a:t>式</a:t>
              </a:r>
            </a:p>
          </p:txBody>
        </p:sp>
        <p:sp>
          <p:nvSpPr>
            <p:cNvPr id="15374" name="文本框 97301"/>
            <p:cNvSpPr txBox="1">
              <a:spLocks noChangeArrowheads="1"/>
            </p:cNvSpPr>
            <p:nvPr/>
          </p:nvSpPr>
          <p:spPr bwMode="auto">
            <a:xfrm>
              <a:off x="3782" y="3550"/>
              <a:ext cx="2070" cy="33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prstDash val="sysDot"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  <a:buFont typeface="Arial" charset="0"/>
                <a:buNone/>
              </a:pPr>
              <a:r>
                <a:rPr lang="zh-CN" altLang="en-US" sz="2800" b="1" dirty="0">
                  <a:ea typeface="黑体" pitchFamily="49" charset="-122"/>
                </a:rPr>
                <a:t>商品</a:t>
              </a:r>
              <a:r>
                <a:rPr lang="en-US" altLang="zh-CN" sz="2800" b="1" dirty="0">
                  <a:latin typeface="黑体" pitchFamily="49" charset="-122"/>
                  <a:ea typeface="黑体" pitchFamily="49" charset="-122"/>
                </a:rPr>
                <a:t>—</a:t>
              </a:r>
              <a:r>
                <a:rPr lang="en-US" altLang="zh-CN" sz="2800" b="1" dirty="0">
                  <a:ea typeface="黑体" pitchFamily="49" charset="-122"/>
                </a:rPr>
                <a:t> </a:t>
              </a:r>
              <a:r>
                <a:rPr lang="zh-CN" altLang="en-US" sz="2800" b="1" dirty="0">
                  <a:solidFill>
                    <a:srgbClr val="FF0000"/>
                  </a:solidFill>
                  <a:ea typeface="黑体" pitchFamily="49" charset="-122"/>
                </a:rPr>
                <a:t>货币</a:t>
              </a:r>
              <a:r>
                <a:rPr lang="en-US" altLang="zh-CN" sz="2800" b="1" dirty="0">
                  <a:latin typeface="黑体" pitchFamily="49" charset="-122"/>
                  <a:ea typeface="黑体" pitchFamily="49" charset="-122"/>
                </a:rPr>
                <a:t>—</a:t>
              </a:r>
              <a:r>
                <a:rPr lang="zh-CN" altLang="en-US" sz="2800" b="1" dirty="0">
                  <a:ea typeface="黑体" pitchFamily="49" charset="-122"/>
                </a:rPr>
                <a:t>商品</a:t>
              </a:r>
            </a:p>
          </p:txBody>
        </p:sp>
      </p:grpSp>
      <p:sp>
        <p:nvSpPr>
          <p:cNvPr id="19480" name="文本框 97304"/>
          <p:cNvSpPr txBox="1">
            <a:spLocks noChangeArrowheads="1"/>
          </p:cNvSpPr>
          <p:nvPr/>
        </p:nvSpPr>
        <p:spPr bwMode="auto">
          <a:xfrm>
            <a:off x="358745" y="785794"/>
            <a:ext cx="7772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rgbClr val="C0C0C0">
                <a:alpha val="80000"/>
              </a:srgbClr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Font typeface="Arial" charset="0"/>
              <a:buNone/>
              <a:defRPr/>
            </a:pPr>
            <a:r>
              <a:rPr lang="zh-CN" altLang="en-US" sz="36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商品交换的发展历程</a:t>
            </a:r>
          </a:p>
        </p:txBody>
      </p:sp>
      <p:sp>
        <p:nvSpPr>
          <p:cNvPr id="26" name="文本框 95255"/>
          <p:cNvSpPr txBox="1">
            <a:spLocks noChangeArrowheads="1"/>
          </p:cNvSpPr>
          <p:nvPr/>
        </p:nvSpPr>
        <p:spPr bwMode="auto">
          <a:xfrm>
            <a:off x="0" y="0"/>
            <a:ext cx="9144000" cy="366713"/>
          </a:xfrm>
          <a:prstGeom prst="rect">
            <a:avLst/>
          </a:prstGeom>
          <a:solidFill>
            <a:srgbClr val="99CC00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rgbClr val="C0C0C0">
                <a:alpha val="80000"/>
              </a:srgbClr>
            </a:outerShdw>
          </a:effec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buFont typeface="Arial" charset="0"/>
              <a:buNone/>
              <a:defRPr/>
            </a:pPr>
            <a:endParaRPr lang="zh-CN" altLang="en-US" b="1"/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1000100" y="1285876"/>
            <a:ext cx="7380288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Arial" charset="0"/>
              <a:buNone/>
            </a:pPr>
            <a:r>
              <a:rPr lang="en-US" altLang="zh-CN" sz="4800" b="1" dirty="0">
                <a:solidFill>
                  <a:srgbClr val="0000FF"/>
                </a:solidFill>
                <a:latin typeface="华文新魏" pitchFamily="2" charset="-122"/>
                <a:ea typeface="华文新魏" pitchFamily="2" charset="-122"/>
              </a:rPr>
              <a:t>     </a:t>
            </a:r>
            <a:r>
              <a:rPr lang="en-US" altLang="zh-CN" sz="4800" b="1" dirty="0" smtClean="0">
                <a:solidFill>
                  <a:srgbClr val="0000FF"/>
                </a:solidFill>
                <a:latin typeface="华文新魏" pitchFamily="2" charset="-122"/>
                <a:ea typeface="华文新魏" pitchFamily="2" charset="-122"/>
              </a:rPr>
              <a:t>   </a:t>
            </a:r>
            <a:r>
              <a:rPr lang="zh-CN" altLang="en-US" sz="4800" b="1" dirty="0" smtClean="0">
                <a:solidFill>
                  <a:srgbClr val="0000FF"/>
                </a:solidFill>
                <a:latin typeface="华文新魏" pitchFamily="2" charset="-122"/>
                <a:ea typeface="华文新魏" pitchFamily="2" charset="-122"/>
              </a:rPr>
              <a:t>金银</a:t>
            </a:r>
            <a:r>
              <a:rPr lang="zh-CN" altLang="en-US" sz="4800" b="1" dirty="0">
                <a:solidFill>
                  <a:srgbClr val="0000FF"/>
                </a:solidFill>
                <a:latin typeface="华文新魏" pitchFamily="2" charset="-122"/>
                <a:ea typeface="华文新魏" pitchFamily="2" charset="-122"/>
              </a:rPr>
              <a:t>天然不是货币，但货币天然是金银。</a:t>
            </a:r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3857620" y="3500438"/>
            <a:ext cx="405765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Arial" charset="0"/>
              <a:buNone/>
            </a:pPr>
            <a:r>
              <a:rPr lang="en-US" altLang="zh-CN" sz="4400" b="1" dirty="0">
                <a:solidFill>
                  <a:srgbClr val="FF0000"/>
                </a:solidFill>
                <a:latin typeface="Times New Roman" pitchFamily="18" charset="0"/>
                <a:ea typeface="华文新魏" pitchFamily="2" charset="-122"/>
              </a:rPr>
              <a:t>——</a:t>
            </a:r>
            <a:r>
              <a:rPr lang="zh-CN" altLang="en-US" sz="4400" b="1" dirty="0">
                <a:solidFill>
                  <a:srgbClr val="FF0000"/>
                </a:solidFill>
                <a:latin typeface="华文新魏" pitchFamily="2" charset="-122"/>
                <a:ea typeface="华文新魏" pitchFamily="2" charset="-122"/>
              </a:rPr>
              <a:t>马克思</a:t>
            </a:r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84138" y="2884488"/>
            <a:ext cx="914400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charset="0"/>
              <a:buNone/>
            </a:pPr>
            <a:endParaRPr lang="zh-CN" altLang="zh-CN"/>
          </a:p>
        </p:txBody>
      </p:sp>
      <p:pic>
        <p:nvPicPr>
          <p:cNvPr id="16389" name="Picture 5" descr="book9.gif (21837 bytes)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23926" y="4638352"/>
            <a:ext cx="19050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90" name="WordArt 6"/>
          <p:cNvSpPr>
            <a:spLocks noChangeArrowheads="1" noChangeShapeType="1" noTextEdit="1"/>
          </p:cNvSpPr>
          <p:nvPr/>
        </p:nvSpPr>
        <p:spPr bwMode="auto">
          <a:xfrm rot="-721989">
            <a:off x="795326" y="4409752"/>
            <a:ext cx="2006600" cy="129540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4"/>
              </a:avLst>
            </a:prstTxWarp>
          </a:bodyPr>
          <a:lstStyle/>
          <a:p>
            <a:pPr algn="ctr"/>
            <a:r>
              <a:rPr lang="zh-CN" altLang="en-US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宋体"/>
                <a:ea typeface="宋体"/>
              </a:rPr>
              <a:t>名人名言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-357222" y="1813877"/>
            <a:ext cx="8666172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 typeface="Arial" charset="0"/>
              <a:buNone/>
            </a:pPr>
            <a:r>
              <a:rPr lang="en-US" altLang="zh-CN" sz="4000" b="1" dirty="0">
                <a:solidFill>
                  <a:srgbClr val="0000FF"/>
                </a:solidFill>
                <a:latin typeface="华文新魏" pitchFamily="2" charset="-122"/>
                <a:ea typeface="华文新魏" pitchFamily="2" charset="-122"/>
              </a:rPr>
              <a:t>     </a:t>
            </a:r>
            <a:r>
              <a:rPr lang="en-US" altLang="zh-CN" sz="4000" b="1" dirty="0" smtClean="0">
                <a:solidFill>
                  <a:srgbClr val="0000FF"/>
                </a:solidFill>
                <a:latin typeface="华文新魏" pitchFamily="2" charset="-122"/>
                <a:ea typeface="华文新魏" pitchFamily="2" charset="-122"/>
              </a:rPr>
              <a:t>   </a:t>
            </a:r>
            <a:r>
              <a:rPr lang="zh-CN" altLang="en-US" sz="4000" b="1" dirty="0" smtClean="0">
                <a:solidFill>
                  <a:srgbClr val="0000FF"/>
                </a:solidFill>
                <a:latin typeface="华文新魏" pitchFamily="2" charset="-122"/>
                <a:ea typeface="华文新魏" pitchFamily="2" charset="-122"/>
              </a:rPr>
              <a:t>有使用价值的东西一定有价值。</a:t>
            </a:r>
            <a:endParaRPr lang="en-US" altLang="zh-CN" sz="4000" b="1" dirty="0" smtClean="0">
              <a:solidFill>
                <a:srgbClr val="0000FF"/>
              </a:solidFill>
              <a:latin typeface="华文新魏" pitchFamily="2" charset="-122"/>
              <a:ea typeface="华文新魏" pitchFamily="2" charset="-122"/>
            </a:endParaRPr>
          </a:p>
          <a:p>
            <a:pPr>
              <a:spcBef>
                <a:spcPct val="50000"/>
              </a:spcBef>
              <a:buFont typeface="Arial" charset="0"/>
              <a:buNone/>
            </a:pPr>
            <a:r>
              <a:rPr lang="zh-CN" altLang="en-US" sz="4000" b="1" dirty="0" smtClean="0">
                <a:solidFill>
                  <a:srgbClr val="0000FF"/>
                </a:solidFill>
                <a:latin typeface="华文新魏" pitchFamily="2" charset="-122"/>
                <a:ea typeface="华文新魏" pitchFamily="2" charset="-122"/>
              </a:rPr>
              <a:t>        有价值的东西一定有使用价值。</a:t>
            </a:r>
            <a:endParaRPr lang="en-US" altLang="zh-CN" sz="4000" b="1" dirty="0" smtClean="0">
              <a:solidFill>
                <a:srgbClr val="0000FF"/>
              </a:solidFill>
              <a:latin typeface="华文新魏" pitchFamily="2" charset="-122"/>
              <a:ea typeface="华文新魏" pitchFamily="2" charset="-122"/>
            </a:endParaRPr>
          </a:p>
          <a:p>
            <a:pPr>
              <a:spcBef>
                <a:spcPct val="50000"/>
              </a:spcBef>
              <a:buFont typeface="Arial" charset="0"/>
              <a:buNone/>
            </a:pPr>
            <a:r>
              <a:rPr lang="en-US" altLang="zh-CN" sz="4000" b="1" dirty="0" smtClean="0">
                <a:solidFill>
                  <a:srgbClr val="0000FF"/>
                </a:solidFill>
                <a:latin typeface="华文新魏" pitchFamily="2" charset="-122"/>
                <a:ea typeface="华文新魏" pitchFamily="2" charset="-122"/>
              </a:rPr>
              <a:t>        </a:t>
            </a:r>
            <a:r>
              <a:rPr lang="zh-CN" altLang="en-US" sz="4000" b="1" dirty="0" smtClean="0">
                <a:solidFill>
                  <a:srgbClr val="0000FF"/>
                </a:solidFill>
                <a:latin typeface="华文新魏" pitchFamily="2" charset="-122"/>
                <a:ea typeface="华文新魏" pitchFamily="2" charset="-122"/>
              </a:rPr>
              <a:t>有使用价值的东西一定是商品。</a:t>
            </a:r>
            <a:endParaRPr lang="en-US" altLang="zh-CN" sz="4000" b="1" dirty="0" smtClean="0">
              <a:solidFill>
                <a:srgbClr val="0000FF"/>
              </a:solidFill>
              <a:latin typeface="华文新魏" pitchFamily="2" charset="-122"/>
              <a:ea typeface="华文新魏" pitchFamily="2" charset="-122"/>
            </a:endParaRPr>
          </a:p>
          <a:p>
            <a:pPr>
              <a:spcBef>
                <a:spcPct val="50000"/>
              </a:spcBef>
              <a:buFont typeface="Arial" charset="0"/>
              <a:buNone/>
            </a:pPr>
            <a:r>
              <a:rPr lang="en-US" altLang="zh-CN" sz="4000" b="1" dirty="0" smtClean="0">
                <a:solidFill>
                  <a:srgbClr val="0000FF"/>
                </a:solidFill>
                <a:latin typeface="华文新魏" pitchFamily="2" charset="-122"/>
                <a:ea typeface="华文新魏" pitchFamily="2" charset="-122"/>
              </a:rPr>
              <a:t>        </a:t>
            </a:r>
            <a:r>
              <a:rPr lang="zh-CN" altLang="en-US" sz="4000" b="1" dirty="0" smtClean="0">
                <a:solidFill>
                  <a:srgbClr val="0000FF"/>
                </a:solidFill>
                <a:latin typeface="华文新魏" pitchFamily="2" charset="-122"/>
                <a:ea typeface="华文新魏" pitchFamily="2" charset="-122"/>
              </a:rPr>
              <a:t>有价值的东西一定是商品。</a:t>
            </a:r>
            <a:endParaRPr lang="en-US" altLang="zh-CN" sz="4000" b="1" dirty="0" smtClean="0">
              <a:solidFill>
                <a:srgbClr val="0000FF"/>
              </a:solidFill>
              <a:latin typeface="华文新魏" pitchFamily="2" charset="-122"/>
              <a:ea typeface="华文新魏" pitchFamily="2" charset="-122"/>
            </a:endParaRPr>
          </a:p>
          <a:p>
            <a:pPr>
              <a:spcBef>
                <a:spcPct val="50000"/>
              </a:spcBef>
              <a:buFont typeface="Arial" charset="0"/>
              <a:buNone/>
            </a:pPr>
            <a:r>
              <a:rPr lang="en-US" altLang="zh-CN" sz="4000" b="1" dirty="0" smtClean="0">
                <a:solidFill>
                  <a:srgbClr val="0000FF"/>
                </a:solidFill>
                <a:latin typeface="华文新魏" pitchFamily="2" charset="-122"/>
                <a:ea typeface="华文新魏" pitchFamily="2" charset="-122"/>
              </a:rPr>
              <a:t>        </a:t>
            </a:r>
            <a:r>
              <a:rPr lang="zh-CN" altLang="en-US" sz="4000" b="1" dirty="0" smtClean="0">
                <a:solidFill>
                  <a:srgbClr val="0000FF"/>
                </a:solidFill>
                <a:latin typeface="华文新魏" pitchFamily="2" charset="-122"/>
                <a:ea typeface="华文新魏" pitchFamily="2" charset="-122"/>
              </a:rPr>
              <a:t>商品一定具有使用价值。</a:t>
            </a:r>
            <a:endParaRPr lang="zh-CN" altLang="en-US" sz="4000" b="1" dirty="0">
              <a:solidFill>
                <a:srgbClr val="0000FF"/>
              </a:solidFill>
              <a:latin typeface="华文新魏" pitchFamily="2" charset="-122"/>
              <a:ea typeface="华文新魏" pitchFamily="2" charset="-122"/>
            </a:endParaRPr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84138" y="2884488"/>
            <a:ext cx="914400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charset="0"/>
              <a:buNone/>
            </a:pPr>
            <a:endParaRPr lang="zh-CN" altLang="zh-CN"/>
          </a:p>
        </p:txBody>
      </p:sp>
      <p:pic>
        <p:nvPicPr>
          <p:cNvPr id="16389" name="Picture 5" descr="book9.gif (21837 bytes)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6568" y="633402"/>
            <a:ext cx="19050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90" name="WordArt 6"/>
          <p:cNvSpPr>
            <a:spLocks noChangeArrowheads="1" noChangeShapeType="1" noTextEdit="1"/>
          </p:cNvSpPr>
          <p:nvPr/>
        </p:nvSpPr>
        <p:spPr bwMode="auto">
          <a:xfrm rot="-721989">
            <a:off x="314714" y="629378"/>
            <a:ext cx="1284348" cy="413512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4"/>
              </a:avLst>
            </a:prstTxWarp>
          </a:bodyPr>
          <a:lstStyle/>
          <a:p>
            <a:pPr algn="ctr"/>
            <a:r>
              <a:rPr lang="zh-CN" altLang="en-US" sz="24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宋体"/>
                <a:ea typeface="宋体"/>
              </a:rPr>
              <a:t>判断</a:t>
            </a:r>
            <a:endParaRPr lang="zh-CN" altLang="en-US" sz="24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latin typeface="宋体"/>
              <a:ea typeface="宋体"/>
            </a:endParaRPr>
          </a:p>
        </p:txBody>
      </p:sp>
      <p:sp>
        <p:nvSpPr>
          <p:cNvPr id="7" name="文本框 25605"/>
          <p:cNvSpPr txBox="1">
            <a:spLocks noChangeArrowheads="1"/>
          </p:cNvSpPr>
          <p:nvPr/>
        </p:nvSpPr>
        <p:spPr bwMode="auto">
          <a:xfrm>
            <a:off x="7845459" y="1820862"/>
            <a:ext cx="1084259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  <a:buFont typeface="Arial" charset="0"/>
              <a:buNone/>
            </a:pPr>
            <a:r>
              <a:rPr lang="en-US" altLang="zh-CN" sz="3600" b="1" dirty="0">
                <a:solidFill>
                  <a:srgbClr val="FF0000"/>
                </a:solidFill>
              </a:rPr>
              <a:t>(× </a:t>
            </a:r>
            <a:r>
              <a:rPr lang="en-US" altLang="zh-CN" sz="3600" b="1" dirty="0" smtClean="0">
                <a:solidFill>
                  <a:srgbClr val="FF0000"/>
                </a:solidFill>
              </a:rPr>
              <a:t>)</a:t>
            </a:r>
            <a:endParaRPr lang="en-US" altLang="zh-CN" sz="3600" b="1" dirty="0">
              <a:solidFill>
                <a:srgbClr val="FF0000"/>
              </a:solidFill>
            </a:endParaRPr>
          </a:p>
        </p:txBody>
      </p:sp>
      <p:sp>
        <p:nvSpPr>
          <p:cNvPr id="8" name="文本框 25605"/>
          <p:cNvSpPr txBox="1">
            <a:spLocks noChangeArrowheads="1"/>
          </p:cNvSpPr>
          <p:nvPr/>
        </p:nvSpPr>
        <p:spPr bwMode="auto">
          <a:xfrm>
            <a:off x="7858148" y="3639925"/>
            <a:ext cx="1084259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  <a:buFont typeface="Arial" charset="0"/>
              <a:buNone/>
            </a:pPr>
            <a:r>
              <a:rPr lang="en-US" altLang="zh-CN" sz="3600" b="1" dirty="0">
                <a:solidFill>
                  <a:srgbClr val="FF0000"/>
                </a:solidFill>
              </a:rPr>
              <a:t>(× </a:t>
            </a:r>
            <a:r>
              <a:rPr lang="en-US" altLang="zh-CN" sz="3600" b="1" dirty="0" smtClean="0">
                <a:solidFill>
                  <a:srgbClr val="FF0000"/>
                </a:solidFill>
              </a:rPr>
              <a:t>)</a:t>
            </a:r>
            <a:endParaRPr lang="en-US" altLang="zh-CN" sz="3600" b="1" dirty="0">
              <a:solidFill>
                <a:srgbClr val="FF0000"/>
              </a:solidFill>
            </a:endParaRPr>
          </a:p>
        </p:txBody>
      </p:sp>
      <p:sp>
        <p:nvSpPr>
          <p:cNvPr id="9" name="文本框 25606"/>
          <p:cNvSpPr txBox="1">
            <a:spLocks noChangeArrowheads="1"/>
          </p:cNvSpPr>
          <p:nvPr/>
        </p:nvSpPr>
        <p:spPr bwMode="auto">
          <a:xfrm>
            <a:off x="7699411" y="2571744"/>
            <a:ext cx="1087431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  <a:buFont typeface="Arial" charset="0"/>
              <a:buNone/>
            </a:pPr>
            <a:r>
              <a:rPr lang="en-US" altLang="zh-CN" sz="5400" dirty="0">
                <a:solidFill>
                  <a:srgbClr val="FF0000"/>
                </a:solidFill>
              </a:rPr>
              <a:t>(√)</a:t>
            </a:r>
          </a:p>
        </p:txBody>
      </p:sp>
      <p:sp>
        <p:nvSpPr>
          <p:cNvPr id="10" name="文本框 25606"/>
          <p:cNvSpPr txBox="1">
            <a:spLocks noChangeArrowheads="1"/>
          </p:cNvSpPr>
          <p:nvPr/>
        </p:nvSpPr>
        <p:spPr bwMode="auto">
          <a:xfrm>
            <a:off x="6715140" y="4371988"/>
            <a:ext cx="1087431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  <a:buFont typeface="Arial" charset="0"/>
              <a:buNone/>
            </a:pPr>
            <a:r>
              <a:rPr lang="en-US" altLang="zh-CN" sz="5400" dirty="0">
                <a:solidFill>
                  <a:srgbClr val="FF0000"/>
                </a:solidFill>
              </a:rPr>
              <a:t>(√)</a:t>
            </a:r>
          </a:p>
        </p:txBody>
      </p:sp>
      <p:sp>
        <p:nvSpPr>
          <p:cNvPr id="11" name="文本框 25606"/>
          <p:cNvSpPr txBox="1">
            <a:spLocks noChangeArrowheads="1"/>
          </p:cNvSpPr>
          <p:nvPr/>
        </p:nvSpPr>
        <p:spPr bwMode="auto">
          <a:xfrm>
            <a:off x="6215074" y="5286388"/>
            <a:ext cx="1087431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  <a:buFont typeface="Arial" charset="0"/>
              <a:buNone/>
            </a:pPr>
            <a:r>
              <a:rPr lang="en-US" altLang="zh-CN" sz="5400" dirty="0">
                <a:solidFill>
                  <a:srgbClr val="FF0000"/>
                </a:solidFill>
              </a:rPr>
              <a:t>(√)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文本框 96257"/>
          <p:cNvSpPr txBox="1">
            <a:spLocks noChangeArrowheads="1"/>
          </p:cNvSpPr>
          <p:nvPr/>
        </p:nvSpPr>
        <p:spPr bwMode="auto">
          <a:xfrm>
            <a:off x="539750" y="1844675"/>
            <a:ext cx="8153400" cy="338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Arial" charset="0"/>
              <a:buNone/>
            </a:pPr>
            <a:r>
              <a:rPr lang="en-US" altLang="zh-CN" sz="3600" b="1" dirty="0">
                <a:latin typeface="黑体" pitchFamily="49" charset="-122"/>
                <a:ea typeface="黑体" pitchFamily="49" charset="-122"/>
              </a:rPr>
              <a:t>1</a:t>
            </a:r>
            <a:r>
              <a:rPr lang="zh-CN" altLang="en-US" sz="3600" b="1" dirty="0">
                <a:latin typeface="黑体" pitchFamily="49" charset="-122"/>
                <a:ea typeface="黑体" pitchFamily="49" charset="-122"/>
              </a:rPr>
              <a:t>、</a:t>
            </a:r>
            <a:r>
              <a:rPr lang="zh-CN" altLang="en-US" sz="3600" b="1" dirty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货币</a:t>
            </a:r>
            <a:r>
              <a:rPr lang="zh-CN" altLang="en-US" sz="3600" b="1" dirty="0">
                <a:latin typeface="黑体" pitchFamily="49" charset="-122"/>
                <a:ea typeface="黑体" pitchFamily="49" charset="-122"/>
              </a:rPr>
              <a:t>的</a:t>
            </a:r>
            <a:r>
              <a:rPr lang="zh-CN" altLang="en-US" sz="3600" b="1" dirty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产生</a:t>
            </a:r>
            <a:r>
              <a:rPr lang="zh-CN" altLang="en-US" sz="3600" b="1" dirty="0">
                <a:latin typeface="黑体" pitchFamily="49" charset="-122"/>
                <a:ea typeface="黑体" pitchFamily="49" charset="-122"/>
              </a:rPr>
              <a:t>：货币是商品交换发展到一定阶段的</a:t>
            </a:r>
            <a:r>
              <a:rPr lang="zh-CN" altLang="en-US" sz="3600" b="1" dirty="0" smtClean="0">
                <a:latin typeface="黑体" pitchFamily="49" charset="-122"/>
                <a:ea typeface="黑体" pitchFamily="49" charset="-122"/>
              </a:rPr>
              <a:t>产物。</a:t>
            </a:r>
            <a:endParaRPr lang="zh-CN" altLang="en-US" sz="3600" b="1" dirty="0">
              <a:latin typeface="黑体" pitchFamily="49" charset="-122"/>
              <a:ea typeface="黑体" pitchFamily="49" charset="-122"/>
            </a:endParaRPr>
          </a:p>
          <a:p>
            <a:pPr>
              <a:spcBef>
                <a:spcPct val="50000"/>
              </a:spcBef>
              <a:buFont typeface="Arial" charset="0"/>
              <a:buNone/>
            </a:pPr>
            <a:r>
              <a:rPr lang="en-US" altLang="zh-CN" sz="3600" b="1" dirty="0">
                <a:latin typeface="黑体" pitchFamily="49" charset="-122"/>
                <a:ea typeface="黑体" pitchFamily="49" charset="-122"/>
              </a:rPr>
              <a:t>2</a:t>
            </a:r>
            <a:r>
              <a:rPr lang="zh-CN" altLang="en-US" sz="3600" b="1" dirty="0">
                <a:latin typeface="黑体" pitchFamily="49" charset="-122"/>
                <a:ea typeface="黑体" pitchFamily="49" charset="-122"/>
              </a:rPr>
              <a:t>、货币的</a:t>
            </a:r>
            <a:r>
              <a:rPr lang="zh-CN" altLang="en-US" sz="3600" b="1" dirty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含义</a:t>
            </a:r>
            <a:r>
              <a:rPr lang="zh-CN" altLang="en-US" sz="3600" b="1" dirty="0">
                <a:latin typeface="黑体" pitchFamily="49" charset="-122"/>
                <a:ea typeface="黑体" pitchFamily="49" charset="-122"/>
              </a:rPr>
              <a:t>：货币是从商品中分离出来固定充当一般等价物的</a:t>
            </a:r>
            <a:r>
              <a:rPr lang="zh-CN" altLang="en-US" sz="3600" b="1" dirty="0" smtClean="0">
                <a:latin typeface="黑体" pitchFamily="49" charset="-122"/>
                <a:ea typeface="黑体" pitchFamily="49" charset="-122"/>
              </a:rPr>
              <a:t>商品。</a:t>
            </a:r>
            <a:endParaRPr lang="zh-CN" altLang="en-US" sz="3600" b="1" dirty="0">
              <a:latin typeface="黑体" pitchFamily="49" charset="-122"/>
              <a:ea typeface="黑体" pitchFamily="49" charset="-122"/>
            </a:endParaRPr>
          </a:p>
          <a:p>
            <a:pPr>
              <a:spcBef>
                <a:spcPct val="50000"/>
              </a:spcBef>
              <a:buFont typeface="Arial" charset="0"/>
              <a:buNone/>
            </a:pPr>
            <a:r>
              <a:rPr lang="en-US" altLang="zh-CN" sz="3600" b="1" dirty="0">
                <a:latin typeface="黑体" pitchFamily="49" charset="-122"/>
                <a:ea typeface="黑体" pitchFamily="49" charset="-122"/>
              </a:rPr>
              <a:t>3</a:t>
            </a:r>
            <a:r>
              <a:rPr lang="zh-CN" altLang="en-US" sz="3600" b="1" dirty="0">
                <a:latin typeface="黑体" pitchFamily="49" charset="-122"/>
                <a:ea typeface="黑体" pitchFamily="49" charset="-122"/>
              </a:rPr>
              <a:t>、货币的</a:t>
            </a:r>
            <a:r>
              <a:rPr lang="zh-CN" altLang="en-US" sz="3600" b="1" dirty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本质</a:t>
            </a:r>
            <a:r>
              <a:rPr lang="zh-CN" altLang="en-US" sz="3600" b="1" dirty="0">
                <a:latin typeface="黑体" pitchFamily="49" charset="-122"/>
                <a:ea typeface="黑体" pitchFamily="49" charset="-122"/>
              </a:rPr>
              <a:t>：</a:t>
            </a:r>
            <a:r>
              <a:rPr lang="zh-CN" altLang="en-US" sz="3600" b="1" dirty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一般等价物</a:t>
            </a:r>
          </a:p>
        </p:txBody>
      </p:sp>
      <p:sp>
        <p:nvSpPr>
          <p:cNvPr id="17411" name="矩形 96259" descr="白色大理石"/>
          <p:cNvSpPr>
            <a:spLocks noChangeArrowheads="1" noChangeShapeType="1" noTextEdit="1"/>
          </p:cNvSpPr>
          <p:nvPr/>
        </p:nvSpPr>
        <p:spPr bwMode="auto">
          <a:xfrm>
            <a:off x="1692275" y="404813"/>
            <a:ext cx="1543050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Right"/>
              <a:lightRig rig="legacyHarsh3" dir="t"/>
            </a:scene3d>
            <a:sp3d extrusionH="100000" prstMaterial="legacyMatte">
              <a:extrusionClr>
                <a:srgbClr val="663300"/>
              </a:extrusionClr>
            </a:sp3d>
          </a:bodyPr>
          <a:lstStyle/>
          <a:p>
            <a:pPr algn="ctr"/>
            <a:r>
              <a:rPr lang="zh-CN" altLang="en-US" sz="6000" b="1" kern="10" dirty="0">
                <a:ln w="9525">
                  <a:round/>
                  <a:headEnd/>
                  <a:tailEnd/>
                </a:ln>
                <a:blipFill dpi="0" rotWithShape="0">
                  <a:blip r:embed="rId2"/>
                  <a:srcRect/>
                  <a:tile tx="0" ty="0" sx="100000" sy="100000" flip="none" algn="tl"/>
                </a:blipFill>
                <a:latin typeface="宋体"/>
                <a:ea typeface="宋体"/>
              </a:rPr>
              <a:t>结论</a:t>
            </a:r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96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25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文本框 25601"/>
          <p:cNvSpPr txBox="1"/>
          <p:nvPr/>
        </p:nvSpPr>
        <p:spPr>
          <a:xfrm>
            <a:off x="1476375" y="916000"/>
            <a:ext cx="4105275" cy="823913"/>
          </a:xfrm>
          <a:prstGeom prst="rect">
            <a:avLst/>
          </a:prstGeom>
          <a:gradFill rotWithShape="0">
            <a:gsLst>
              <a:gs pos="0">
                <a:srgbClr val="FF00FF"/>
              </a:gs>
              <a:gs pos="50000">
                <a:srgbClr val="FFFFFF"/>
              </a:gs>
              <a:gs pos="100000">
                <a:srgbClr val="FF00FF"/>
              </a:gs>
            </a:gsLst>
            <a:lin ang="5400000" scaled="1"/>
            <a:tileRect/>
          </a:gradFill>
          <a:ln w="9525">
            <a:noFill/>
          </a:ln>
        </p:spPr>
        <p:txBody>
          <a:bodyPr>
            <a:spAutoFit/>
          </a:bodyPr>
          <a:lstStyle/>
          <a:p>
            <a:pPr>
              <a:buFont typeface="Arial" charset="0"/>
              <a:buNone/>
              <a:defRPr/>
            </a:pPr>
            <a:r>
              <a:rPr lang="zh-CN" altLang="en-US" sz="4800" b="1" noProof="1">
                <a:solidFill>
                  <a:srgbClr val="000000"/>
                </a:solidFill>
                <a:effectLst>
                  <a:outerShdw blurRad="38100" dist="38100" dir="2700000">
                    <a:srgbClr val="FFFFFF"/>
                  </a:outerShdw>
                </a:effectLst>
                <a:latin typeface="Times New Roman" pitchFamily="18" charset="0"/>
                <a:cs typeface="+mn-ea"/>
              </a:rPr>
              <a:t>  </a:t>
            </a:r>
            <a:r>
              <a:rPr lang="zh-CN" altLang="en-US" sz="4800" b="1" noProof="1">
                <a:solidFill>
                  <a:srgbClr val="000000"/>
                </a:solidFill>
                <a:effectLst>
                  <a:outerShdw blurRad="38100" dist="38100" dir="2700000">
                    <a:srgbClr val="FFFFFF"/>
                  </a:outerShdw>
                </a:effectLst>
                <a:latin typeface="Times New Roman" pitchFamily="18" charset="0"/>
                <a:ea typeface="黑体" pitchFamily="49" charset="-122"/>
                <a:cs typeface="+mn-ea"/>
              </a:rPr>
              <a:t>巩固与检测</a:t>
            </a:r>
            <a:endParaRPr lang="zh-CN" altLang="en-US" sz="4800" b="1" noProof="1">
              <a:solidFill>
                <a:srgbClr val="000000"/>
              </a:solidFill>
              <a:effectLst>
                <a:outerShdw blurRad="38100" dist="38100" dir="2700000">
                  <a:srgbClr val="FFFFFF"/>
                </a:outerShdw>
              </a:effectLst>
              <a:latin typeface="Times New Roman" pitchFamily="18" charset="0"/>
              <a:ea typeface="黑体" pitchFamily="49" charset="-122"/>
            </a:endParaRPr>
          </a:p>
        </p:txBody>
      </p:sp>
      <p:sp>
        <p:nvSpPr>
          <p:cNvPr id="19459" name="文本框 25602"/>
          <p:cNvSpPr txBox="1">
            <a:spLocks noChangeArrowheads="1"/>
          </p:cNvSpPr>
          <p:nvPr/>
        </p:nvSpPr>
        <p:spPr bwMode="auto">
          <a:xfrm>
            <a:off x="755650" y="2139963"/>
            <a:ext cx="748823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 typeface="Arial" charset="0"/>
              <a:buNone/>
            </a:pPr>
            <a:r>
              <a:rPr lang="zh-CN" altLang="en-US" sz="3600" b="1">
                <a:solidFill>
                  <a:srgbClr val="000000"/>
                </a:solidFill>
                <a:ea typeface="黑体" pitchFamily="49" charset="-122"/>
              </a:rPr>
              <a:t>金银和货币就是一对孪生兄弟</a:t>
            </a:r>
          </a:p>
        </p:txBody>
      </p:sp>
      <p:sp>
        <p:nvSpPr>
          <p:cNvPr id="19460" name="文本框 25603"/>
          <p:cNvSpPr txBox="1">
            <a:spLocks noChangeArrowheads="1"/>
          </p:cNvSpPr>
          <p:nvPr/>
        </p:nvSpPr>
        <p:spPr bwMode="auto">
          <a:xfrm>
            <a:off x="755650" y="3221050"/>
            <a:ext cx="64801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 typeface="Arial" charset="0"/>
              <a:buNone/>
            </a:pPr>
            <a:r>
              <a:rPr lang="zh-CN" altLang="en-US" sz="3600" b="1">
                <a:solidFill>
                  <a:srgbClr val="000000"/>
                </a:solidFill>
                <a:ea typeface="黑体" pitchFamily="49" charset="-122"/>
              </a:rPr>
              <a:t>货币是一种特殊的商品</a:t>
            </a:r>
            <a:endParaRPr lang="zh-CN" altLang="en-US" sz="5400" b="1">
              <a:solidFill>
                <a:srgbClr val="000000"/>
              </a:solidFill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19461" name="文本框 25604"/>
          <p:cNvSpPr txBox="1">
            <a:spLocks noChangeArrowheads="1"/>
          </p:cNvSpPr>
          <p:nvPr/>
        </p:nvSpPr>
        <p:spPr bwMode="auto">
          <a:xfrm>
            <a:off x="755650" y="4445013"/>
            <a:ext cx="73437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 typeface="Arial" charset="0"/>
              <a:buNone/>
            </a:pPr>
            <a:r>
              <a:rPr lang="zh-CN" altLang="en-US" sz="3600" b="1">
                <a:solidFill>
                  <a:srgbClr val="000000"/>
                </a:solidFill>
                <a:ea typeface="黑体" pitchFamily="49" charset="-122"/>
              </a:rPr>
              <a:t>货币是商品交换长期发展的产物。</a:t>
            </a:r>
            <a:endParaRPr lang="zh-CN" altLang="en-US">
              <a:solidFill>
                <a:srgbClr val="000000"/>
              </a:solidFill>
              <a:ea typeface="黑体" pitchFamily="49" charset="-122"/>
            </a:endParaRPr>
          </a:p>
        </p:txBody>
      </p:sp>
      <p:sp>
        <p:nvSpPr>
          <p:cNvPr id="25606" name="文本框 25605"/>
          <p:cNvSpPr txBox="1">
            <a:spLocks noChangeArrowheads="1"/>
          </p:cNvSpPr>
          <p:nvPr/>
        </p:nvSpPr>
        <p:spPr bwMode="auto">
          <a:xfrm>
            <a:off x="7019925" y="2212988"/>
            <a:ext cx="1584325" cy="1465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 typeface="Arial" charset="0"/>
              <a:buNone/>
            </a:pPr>
            <a:r>
              <a:rPr lang="en-US" altLang="zh-CN" sz="3600" b="1" dirty="0">
                <a:solidFill>
                  <a:srgbClr val="FF0000"/>
                </a:solidFill>
              </a:rPr>
              <a:t>(× )</a:t>
            </a:r>
          </a:p>
          <a:p>
            <a:pPr eaLnBrk="0" hangingPunct="0">
              <a:spcBef>
                <a:spcPct val="50000"/>
              </a:spcBef>
              <a:buFont typeface="Arial" charset="0"/>
              <a:buNone/>
            </a:pPr>
            <a:endParaRPr lang="en-US" altLang="zh-CN" sz="3600" b="1" dirty="0">
              <a:solidFill>
                <a:srgbClr val="FF0000"/>
              </a:solidFill>
            </a:endParaRPr>
          </a:p>
        </p:txBody>
      </p:sp>
      <p:sp>
        <p:nvSpPr>
          <p:cNvPr id="25607" name="文本框 25606"/>
          <p:cNvSpPr txBox="1">
            <a:spLocks noChangeArrowheads="1"/>
          </p:cNvSpPr>
          <p:nvPr/>
        </p:nvSpPr>
        <p:spPr bwMode="auto">
          <a:xfrm>
            <a:off x="6732588" y="3076588"/>
            <a:ext cx="2016125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 typeface="Arial" charset="0"/>
              <a:buNone/>
            </a:pPr>
            <a:r>
              <a:rPr lang="en-US" altLang="zh-CN" sz="5400" dirty="0">
                <a:solidFill>
                  <a:srgbClr val="FF0000"/>
                </a:solidFill>
              </a:rPr>
              <a:t>(√)</a:t>
            </a:r>
          </a:p>
        </p:txBody>
      </p:sp>
      <p:sp>
        <p:nvSpPr>
          <p:cNvPr id="25608" name="文本框 25607"/>
          <p:cNvSpPr txBox="1">
            <a:spLocks noChangeArrowheads="1"/>
          </p:cNvSpPr>
          <p:nvPr/>
        </p:nvSpPr>
        <p:spPr bwMode="auto">
          <a:xfrm>
            <a:off x="7524750" y="4300550"/>
            <a:ext cx="2016125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 typeface="Arial" charset="0"/>
              <a:buNone/>
            </a:pPr>
            <a:r>
              <a:rPr lang="en-US" altLang="zh-CN" sz="5400" dirty="0">
                <a:solidFill>
                  <a:srgbClr val="FF0000"/>
                </a:solidFill>
              </a:rPr>
              <a:t>(√)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6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6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25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25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6" grpId="0"/>
      <p:bldP spid="25607" grpId="0"/>
      <p:bldP spid="2560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98307"/>
          <p:cNvGrpSpPr>
            <a:grpSpLocks/>
          </p:cNvGrpSpPr>
          <p:nvPr/>
        </p:nvGrpSpPr>
        <p:grpSpPr bwMode="auto">
          <a:xfrm>
            <a:off x="395288" y="1052513"/>
            <a:ext cx="7632700" cy="3240087"/>
            <a:chOff x="703" y="2659"/>
            <a:chExt cx="3266" cy="1270"/>
          </a:xfrm>
          <a:solidFill>
            <a:schemeClr val="tx2">
              <a:lumMod val="20000"/>
              <a:lumOff val="80000"/>
            </a:schemeClr>
          </a:solidFill>
        </p:grpSpPr>
        <p:sp>
          <p:nvSpPr>
            <p:cNvPr id="18439" name="椭圆 98308"/>
            <p:cNvSpPr>
              <a:spLocks noChangeArrowheads="1"/>
            </p:cNvSpPr>
            <p:nvPr/>
          </p:nvSpPr>
          <p:spPr bwMode="auto">
            <a:xfrm>
              <a:off x="703" y="2659"/>
              <a:ext cx="3266" cy="1270"/>
            </a:xfrm>
            <a:prstGeom prst="ellipse">
              <a:avLst/>
            </a:prstGeom>
            <a:grp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buFont typeface="Arial" charset="0"/>
                <a:buNone/>
              </a:pPr>
              <a:endParaRPr lang="zh-CN" altLang="zh-CN" sz="3200" b="1">
                <a:latin typeface="Times New Roman" pitchFamily="18" charset="0"/>
              </a:endParaRPr>
            </a:p>
          </p:txBody>
        </p:sp>
        <p:sp>
          <p:nvSpPr>
            <p:cNvPr id="18440" name="椭圆 98309"/>
            <p:cNvSpPr>
              <a:spLocks noChangeArrowheads="1"/>
            </p:cNvSpPr>
            <p:nvPr/>
          </p:nvSpPr>
          <p:spPr bwMode="auto">
            <a:xfrm>
              <a:off x="1474" y="2795"/>
              <a:ext cx="2132" cy="1089"/>
            </a:xfrm>
            <a:prstGeom prst="ellipse">
              <a:avLst/>
            </a:prstGeom>
            <a:grp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buFont typeface="Arial" charset="0"/>
                <a:buNone/>
              </a:pPr>
              <a:endParaRPr lang="zh-CN" altLang="zh-CN" sz="3200" b="1"/>
            </a:p>
          </p:txBody>
        </p:sp>
        <p:sp>
          <p:nvSpPr>
            <p:cNvPr id="18441" name="椭圆 98310"/>
            <p:cNvSpPr>
              <a:spLocks noChangeArrowheads="1"/>
            </p:cNvSpPr>
            <p:nvPr/>
          </p:nvSpPr>
          <p:spPr bwMode="auto">
            <a:xfrm>
              <a:off x="2426" y="3022"/>
              <a:ext cx="1089" cy="726"/>
            </a:xfrm>
            <a:prstGeom prst="ellipse">
              <a:avLst/>
            </a:prstGeom>
            <a:grp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buFont typeface="Arial" charset="0"/>
                <a:buNone/>
              </a:pPr>
              <a:endParaRPr lang="zh-CN" altLang="zh-CN" sz="3200" b="1">
                <a:latin typeface="Times New Roman" pitchFamily="18" charset="0"/>
              </a:endParaRPr>
            </a:p>
          </p:txBody>
        </p:sp>
      </p:grpSp>
      <p:sp>
        <p:nvSpPr>
          <p:cNvPr id="18435" name="文本框 98311"/>
          <p:cNvSpPr txBox="1">
            <a:spLocks noChangeArrowheads="1"/>
          </p:cNvSpPr>
          <p:nvPr/>
        </p:nvSpPr>
        <p:spPr bwMode="auto">
          <a:xfrm>
            <a:off x="5219700" y="2501892"/>
            <a:ext cx="100012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 typeface="Arial" charset="0"/>
              <a:buNone/>
            </a:pPr>
            <a:r>
              <a:rPr lang="zh-CN" altLang="en-US" sz="3200" b="1" dirty="0"/>
              <a:t>货币</a:t>
            </a:r>
          </a:p>
        </p:txBody>
      </p:sp>
      <p:sp>
        <p:nvSpPr>
          <p:cNvPr id="98317" name="文本框 98316"/>
          <p:cNvSpPr txBox="1">
            <a:spLocks noChangeArrowheads="1"/>
          </p:cNvSpPr>
          <p:nvPr/>
        </p:nvSpPr>
        <p:spPr bwMode="auto">
          <a:xfrm>
            <a:off x="53975" y="4581525"/>
            <a:ext cx="9153468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 typeface="Arial" charset="0"/>
              <a:buNone/>
            </a:pPr>
            <a:r>
              <a:rPr lang="en-US" altLang="zh-CN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</a:t>
            </a:r>
            <a:r>
              <a:rPr lang="zh-CN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一般等价物能与</a:t>
            </a:r>
            <a:r>
              <a:rPr lang="zh-CN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一切</a:t>
            </a:r>
            <a:r>
              <a:rPr lang="zh-CN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商品相交换，商品做不到。</a:t>
            </a:r>
          </a:p>
          <a:p>
            <a:pPr>
              <a:buFont typeface="Arial" charset="0"/>
              <a:buNone/>
            </a:pPr>
            <a:r>
              <a:rPr lang="en-US" altLang="zh-CN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</a:t>
            </a:r>
            <a:r>
              <a:rPr lang="zh-CN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货币是</a:t>
            </a:r>
            <a:r>
              <a:rPr lang="zh-CN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固定</a:t>
            </a:r>
            <a:r>
              <a:rPr lang="zh-CN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的一般等价物，一般等价物不固定。</a:t>
            </a:r>
          </a:p>
          <a:p>
            <a:pPr>
              <a:buFont typeface="Arial" charset="0"/>
              <a:buNone/>
            </a:pPr>
            <a:endParaRPr lang="zh-CN" alt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Arial" charset="0"/>
              <a:buNone/>
            </a:pPr>
            <a:endParaRPr lang="en-US" altLang="zh-CN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文本框 98313"/>
          <p:cNvSpPr txBox="1">
            <a:spLocks noChangeArrowheads="1"/>
          </p:cNvSpPr>
          <p:nvPr/>
        </p:nvSpPr>
        <p:spPr bwMode="auto">
          <a:xfrm>
            <a:off x="2655862" y="2143116"/>
            <a:ext cx="158432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charset="0"/>
              <a:buNone/>
            </a:pPr>
            <a:r>
              <a:rPr lang="zh-CN" altLang="en-US" sz="3200" b="1" dirty="0"/>
              <a:t>一般等价物</a:t>
            </a:r>
          </a:p>
        </p:txBody>
      </p:sp>
      <p:sp>
        <p:nvSpPr>
          <p:cNvPr id="11" name="文本框 98314"/>
          <p:cNvSpPr txBox="1">
            <a:spLocks noChangeArrowheads="1"/>
          </p:cNvSpPr>
          <p:nvPr/>
        </p:nvSpPr>
        <p:spPr bwMode="auto">
          <a:xfrm>
            <a:off x="928662" y="2430454"/>
            <a:ext cx="100012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 typeface="Arial" charset="0"/>
              <a:buNone/>
            </a:pPr>
            <a:r>
              <a:rPr lang="zh-CN" altLang="en-US" sz="3200" b="1" dirty="0"/>
              <a:t>商品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4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84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983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983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/>
      <p:bldP spid="98317" grpId="0" uiExpand="1" build="p"/>
      <p:bldP spid="10" grpId="0"/>
      <p:bldP spid="11" grpId="0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302</TotalTime>
  <Words>800</Words>
  <PresentationFormat>全屏显示(4:3)</PresentationFormat>
  <Paragraphs>105</Paragraphs>
  <Slides>14</Slides>
  <Notes>2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15" baseType="lpstr">
      <vt:lpstr>Office 主题</vt:lpstr>
      <vt:lpstr>幻灯片 1</vt:lpstr>
      <vt:lpstr>幻灯片 2</vt:lpstr>
      <vt:lpstr>幻灯片 3</vt:lpstr>
      <vt:lpstr>幻灯片 4</vt:lpstr>
      <vt:lpstr>幻灯片 5</vt:lpstr>
      <vt:lpstr>幻灯片 6</vt:lpstr>
      <vt:lpstr>幻灯片 7</vt:lpstr>
      <vt:lpstr>幻灯片 8</vt:lpstr>
      <vt:lpstr>幻灯片 9</vt:lpstr>
      <vt:lpstr>幻灯片 10</vt:lpstr>
      <vt:lpstr>幻灯片 11</vt:lpstr>
      <vt:lpstr>【答案】B </vt:lpstr>
      <vt:lpstr>【答案】C </vt:lpstr>
      <vt:lpstr>小结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Lenovo</dc:creator>
  <cp:lastModifiedBy>Windows 用户</cp:lastModifiedBy>
  <cp:revision>64</cp:revision>
  <dcterms:created xsi:type="dcterms:W3CDTF">2017-09-04T04:44:16Z</dcterms:created>
  <dcterms:modified xsi:type="dcterms:W3CDTF">2017-12-19T15:09:19Z</dcterms:modified>
</cp:coreProperties>
</file>