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8" r:id="rId3"/>
    <p:sldId id="267" r:id="rId4"/>
    <p:sldId id="268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EC91-4F76-43F3-82B5-41F5B83C2B59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A8C9-F7F3-4471-B112-ECA03487E0E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3" descr="42c3a9958fcc365fd0135ef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176371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8194"/>
          <p:cNvSpPr txBox="1">
            <a:spLocks noChangeArrowheads="1"/>
          </p:cNvSpPr>
          <p:nvPr/>
        </p:nvSpPr>
        <p:spPr bwMode="auto">
          <a:xfrm>
            <a:off x="2124075" y="333375"/>
            <a:ext cx="6481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zh-CN" altLang="en-US" sz="44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第一单元   生活与消费</a:t>
            </a:r>
          </a:p>
        </p:txBody>
      </p:sp>
      <p:sp>
        <p:nvSpPr>
          <p:cNvPr id="6" name="文本框 819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95513" y="1557338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 b="1" dirty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第一课    神奇的货币</a:t>
            </a:r>
          </a:p>
        </p:txBody>
      </p:sp>
      <p:sp>
        <p:nvSpPr>
          <p:cNvPr id="7" name="文本框 819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79388" y="3068638"/>
            <a:ext cx="8604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6000" b="1" dirty="0">
                <a:solidFill>
                  <a:srgbClr val="FF0000"/>
                </a:solidFill>
                <a:latin typeface="Tahoma" pitchFamily="34" charset="0"/>
                <a:ea typeface="楷体_GB2312" pitchFamily="49" charset="-122"/>
              </a:rPr>
              <a:t>一、揭开货币的神秘面纱</a:t>
            </a:r>
          </a:p>
        </p:txBody>
      </p:sp>
      <p:pic>
        <p:nvPicPr>
          <p:cNvPr id="8" name="图片 8197" descr="5f26ecfade35a59fb48f31b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4221163"/>
            <a:ext cx="597693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198" descr="1268969968CB2utzS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76700"/>
            <a:ext cx="163353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88065"/>
          <p:cNvSpPr txBox="1">
            <a:spLocks noChangeArrowheads="1"/>
          </p:cNvSpPr>
          <p:nvPr/>
        </p:nvSpPr>
        <p:spPr>
          <a:xfrm>
            <a:off x="368300" y="914400"/>
            <a:ext cx="8775700" cy="5157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 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学 习 要 求</a:t>
            </a:r>
            <a:r>
              <a:rPr kumimoji="0" lang="zh-CN" alt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一、商品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含义  、属性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二、货币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产生、含义、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本质、职能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三、纸币</a:t>
            </a:r>
          </a:p>
        </p:txBody>
      </p:sp>
      <p:pic>
        <p:nvPicPr>
          <p:cNvPr id="7" name="Picture 5" descr="5-10-1.jpg (40232 字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9238" y="-24"/>
            <a:ext cx="49323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5-20-1.jpg (59356 字节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063" y="1477965"/>
            <a:ext cx="4933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5-50-1.jpg (44045 字节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988539"/>
            <a:ext cx="5105371" cy="229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5-100-1.jpg (68838 字节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354" y="4512223"/>
            <a:ext cx="5157646" cy="234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126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42910" y="333375"/>
            <a:ext cx="7775603" cy="792163"/>
          </a:xfrm>
          <a:ln w="31750" cap="flat">
            <a:solidFill>
              <a:srgbClr val="0000FF"/>
            </a:solidFill>
            <a:prstDash val="dashDot"/>
          </a:ln>
        </p:spPr>
        <p:txBody>
          <a:bodyPr/>
          <a:lstStyle/>
          <a:p>
            <a:pPr algn="l" eaLnBrk="1" hangingPunct="1"/>
            <a:r>
              <a:rPr lang="zh-CN" altLang="en-US" sz="3600" b="1" dirty="0" smtClean="0">
                <a:solidFill>
                  <a:srgbClr val="000000"/>
                </a:solidFill>
                <a:ea typeface="黑体" pitchFamily="49" charset="-122"/>
              </a:rPr>
              <a:t>一种物品要成为商品应具备的条件：</a:t>
            </a:r>
          </a:p>
        </p:txBody>
      </p:sp>
      <p:sp>
        <p:nvSpPr>
          <p:cNvPr id="11267" name="文本框 11266"/>
          <p:cNvSpPr txBox="1">
            <a:spLocks noChangeArrowheads="1"/>
          </p:cNvSpPr>
          <p:nvPr/>
        </p:nvSpPr>
        <p:spPr bwMode="auto">
          <a:xfrm>
            <a:off x="395288" y="1357313"/>
            <a:ext cx="66246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劳动产品</a:t>
            </a:r>
          </a:p>
        </p:txBody>
      </p:sp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468313" y="2581275"/>
            <a:ext cx="676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用于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交换</a:t>
            </a:r>
            <a:endParaRPr lang="zh-CN" altLang="en-US" sz="3200" b="1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6011863" y="1502150"/>
            <a:ext cx="137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 dirty="0" smtClean="0">
                <a:solidFill>
                  <a:srgbClr val="0000FF"/>
                </a:solidFill>
                <a:ea typeface="黑体" pitchFamily="49" charset="-122"/>
              </a:rPr>
              <a:t>必须</a:t>
            </a:r>
            <a:r>
              <a:rPr lang="zh-CN" altLang="en-US" sz="3200" b="1" dirty="0">
                <a:solidFill>
                  <a:srgbClr val="0000FF"/>
                </a:solidFill>
                <a:ea typeface="黑体" pitchFamily="49" charset="-122"/>
              </a:rPr>
              <a:t>同时满足</a:t>
            </a:r>
          </a:p>
        </p:txBody>
      </p:sp>
      <p:sp>
        <p:nvSpPr>
          <p:cNvPr id="11270" name="右大括号 11269"/>
          <p:cNvSpPr>
            <a:spLocks/>
          </p:cNvSpPr>
          <p:nvPr/>
        </p:nvSpPr>
        <p:spPr bwMode="auto">
          <a:xfrm>
            <a:off x="5508625" y="1501775"/>
            <a:ext cx="381000" cy="1600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zh-CN" altLang="zh-CN" sz="3200" b="1">
              <a:latin typeface="Times New Roman" pitchFamily="18" charset="0"/>
            </a:endParaRPr>
          </a:p>
        </p:txBody>
      </p:sp>
      <p:sp>
        <p:nvSpPr>
          <p:cNvPr id="11274" name="矩形 11273"/>
          <p:cNvSpPr>
            <a:spLocks noChangeArrowheads="1"/>
          </p:cNvSpPr>
          <p:nvPr/>
        </p:nvSpPr>
        <p:spPr bwMode="auto">
          <a:xfrm>
            <a:off x="250825" y="3429000"/>
            <a:ext cx="8064500" cy="70167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4000" b="1">
                <a:solidFill>
                  <a:srgbClr val="000000"/>
                </a:solidFill>
                <a:ea typeface="黑体" pitchFamily="49" charset="-122"/>
              </a:rPr>
              <a:t>1.</a:t>
            </a:r>
            <a:r>
              <a:rPr lang="zh-CN" altLang="en-US" sz="4000" b="1">
                <a:solidFill>
                  <a:srgbClr val="000000"/>
                </a:solidFill>
                <a:ea typeface="黑体" pitchFamily="49" charset="-122"/>
              </a:rPr>
              <a:t>商品含义：用于</a:t>
            </a:r>
            <a:r>
              <a:rPr lang="zh-CN" altLang="en-US" sz="4000" b="1">
                <a:solidFill>
                  <a:srgbClr val="3333FF"/>
                </a:solidFill>
                <a:ea typeface="黑体" pitchFamily="49" charset="-122"/>
              </a:rPr>
              <a:t>交换</a:t>
            </a:r>
            <a:r>
              <a:rPr lang="zh-CN" altLang="en-US" sz="4000" b="1">
                <a:solidFill>
                  <a:srgbClr val="000000"/>
                </a:solidFill>
                <a:ea typeface="黑体" pitchFamily="49" charset="-122"/>
              </a:rPr>
              <a:t>的</a:t>
            </a:r>
            <a:r>
              <a:rPr lang="zh-CN" altLang="en-US" sz="4000" b="1">
                <a:solidFill>
                  <a:srgbClr val="3333FF"/>
                </a:solidFill>
                <a:ea typeface="黑体" pitchFamily="49" charset="-122"/>
              </a:rPr>
              <a:t>劳动产品</a:t>
            </a:r>
          </a:p>
        </p:txBody>
      </p:sp>
      <p:grpSp>
        <p:nvGrpSpPr>
          <p:cNvPr id="2" name="组合 11277"/>
          <p:cNvGrpSpPr>
            <a:grpSpLocks/>
          </p:cNvGrpSpPr>
          <p:nvPr/>
        </p:nvGrpSpPr>
        <p:grpSpPr bwMode="auto">
          <a:xfrm>
            <a:off x="1116013" y="4292600"/>
            <a:ext cx="5184775" cy="2016125"/>
            <a:chOff x="703" y="2659"/>
            <a:chExt cx="3266" cy="127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56" name="椭圆 11274"/>
            <p:cNvSpPr>
              <a:spLocks noChangeArrowheads="1"/>
            </p:cNvSpPr>
            <p:nvPr/>
          </p:nvSpPr>
          <p:spPr bwMode="auto">
            <a:xfrm>
              <a:off x="703" y="2659"/>
              <a:ext cx="3266" cy="127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zh-CN" sz="3200" b="1">
                <a:latin typeface="Times New Roman" pitchFamily="18" charset="0"/>
              </a:endParaRPr>
            </a:p>
          </p:txBody>
        </p:sp>
        <p:sp>
          <p:nvSpPr>
            <p:cNvPr id="6157" name="椭圆 11275"/>
            <p:cNvSpPr>
              <a:spLocks noChangeArrowheads="1"/>
            </p:cNvSpPr>
            <p:nvPr/>
          </p:nvSpPr>
          <p:spPr bwMode="auto">
            <a:xfrm>
              <a:off x="1474" y="2795"/>
              <a:ext cx="2132" cy="108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zh-CN" sz="3200" b="1">
                <a:latin typeface="Times New Roman" pitchFamily="18" charset="0"/>
              </a:endParaRPr>
            </a:p>
          </p:txBody>
        </p:sp>
        <p:sp>
          <p:nvSpPr>
            <p:cNvPr id="6158" name="椭圆 11276"/>
            <p:cNvSpPr>
              <a:spLocks noChangeArrowheads="1"/>
            </p:cNvSpPr>
            <p:nvPr/>
          </p:nvSpPr>
          <p:spPr bwMode="auto">
            <a:xfrm>
              <a:off x="2426" y="3022"/>
              <a:ext cx="1089" cy="726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zh-CN" altLang="zh-CN" sz="3200" b="1">
                <a:latin typeface="Times New Roman" pitchFamily="18" charset="0"/>
              </a:endParaRPr>
            </a:p>
          </p:txBody>
        </p:sp>
      </p:grpSp>
      <p:sp>
        <p:nvSpPr>
          <p:cNvPr id="11279" name="文本框 11278"/>
          <p:cNvSpPr txBox="1">
            <a:spLocks noChangeArrowheads="1"/>
          </p:cNvSpPr>
          <p:nvPr/>
        </p:nvSpPr>
        <p:spPr bwMode="auto">
          <a:xfrm>
            <a:off x="4356100" y="5157788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商品</a:t>
            </a:r>
          </a:p>
        </p:txBody>
      </p:sp>
      <p:sp>
        <p:nvSpPr>
          <p:cNvPr id="11280" name="文本框 11279"/>
          <p:cNvSpPr txBox="1">
            <a:spLocks noChangeArrowheads="1"/>
          </p:cNvSpPr>
          <p:nvPr/>
        </p:nvSpPr>
        <p:spPr bwMode="auto">
          <a:xfrm>
            <a:off x="2627313" y="4797425"/>
            <a:ext cx="1079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劳动产品</a:t>
            </a:r>
          </a:p>
        </p:txBody>
      </p:sp>
      <p:sp>
        <p:nvSpPr>
          <p:cNvPr id="11281" name="文本框 11280"/>
          <p:cNvSpPr txBox="1">
            <a:spLocks noChangeArrowheads="1"/>
          </p:cNvSpPr>
          <p:nvPr/>
        </p:nvSpPr>
        <p:spPr bwMode="auto">
          <a:xfrm>
            <a:off x="1187450" y="4941888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200" b="1">
                <a:solidFill>
                  <a:srgbClr val="000000"/>
                </a:solidFill>
              </a:rPr>
              <a:t>物品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11267" grpId="0"/>
      <p:bldP spid="11268" grpId="0"/>
      <p:bldP spid="11269" grpId="0"/>
      <p:bldP spid="11274" grpId="0" animBg="1"/>
      <p:bldP spid="11279" grpId="0"/>
      <p:bldP spid="11280" grpId="0"/>
      <p:bldP spid="112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2289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87450" y="188913"/>
            <a:ext cx="1441450" cy="838200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3333FF"/>
                </a:solidFill>
                <a:ea typeface="黑体" pitchFamily="49" charset="-122"/>
              </a:rPr>
              <a:t>思考：</a:t>
            </a:r>
          </a:p>
        </p:txBody>
      </p:sp>
      <p:sp>
        <p:nvSpPr>
          <p:cNvPr id="22531" name="文本占位符 1229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14348" y="1285860"/>
            <a:ext cx="7451725" cy="2209800"/>
          </a:xfrm>
        </p:spPr>
        <p:txBody>
          <a:bodyPr/>
          <a:lstStyle/>
          <a:p>
            <a:pPr indent="33338" eaLnBrk="1" hangingPunct="1">
              <a:lnSpc>
                <a:spcPct val="110000"/>
              </a:lnSpc>
              <a:spcBef>
                <a:spcPct val="25000"/>
              </a:spcBef>
              <a:buFontTx/>
              <a:buNone/>
            </a:pPr>
            <a:r>
              <a:rPr lang="en-US" altLang="zh-CN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中秋节的时候，小明在全芳面包花园买了一盒月饼送给了爷爷。这盒月饼是不是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商品</a:t>
            </a: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rPr>
              <a:t>呢？</a:t>
            </a:r>
          </a:p>
        </p:txBody>
      </p:sp>
      <p:sp>
        <p:nvSpPr>
          <p:cNvPr id="12293" name="文本框 12292"/>
          <p:cNvSpPr txBox="1">
            <a:spLocks noChangeArrowheads="1"/>
          </p:cNvSpPr>
          <p:nvPr/>
        </p:nvSpPr>
        <p:spPr bwMode="auto">
          <a:xfrm>
            <a:off x="1000100" y="3733800"/>
            <a:ext cx="7086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400" b="1" dirty="0">
                <a:solidFill>
                  <a:srgbClr val="000000"/>
                </a:solidFill>
                <a:latin typeface="Times New Roman" pitchFamily="18" charset="0"/>
                <a:ea typeface="隶书" pitchFamily="49" charset="-122"/>
              </a:rPr>
              <a:t>   </a:t>
            </a:r>
            <a:r>
              <a:rPr lang="en-US" altLang="zh-CN" sz="4400" b="1" dirty="0" smtClean="0">
                <a:solidFill>
                  <a:srgbClr val="000000"/>
                </a:solidFill>
                <a:latin typeface="Times New Roman" pitchFamily="18" charset="0"/>
                <a:ea typeface="隶书" pitchFamily="49" charset="-122"/>
              </a:rPr>
              <a:t>    </a:t>
            </a:r>
            <a:r>
              <a:rPr lang="zh-CN" altLang="en-US" sz="4400" b="1" dirty="0" smtClean="0">
                <a:solidFill>
                  <a:srgbClr val="000000"/>
                </a:solidFill>
                <a:latin typeface="Times New Roman" pitchFamily="18" charset="0"/>
                <a:ea typeface="隶书" pitchFamily="49" charset="-122"/>
              </a:rPr>
              <a:t>小明在</a:t>
            </a:r>
            <a:r>
              <a:rPr lang="zh-CN" altLang="en-US" sz="4400" b="1" dirty="0">
                <a:solidFill>
                  <a:srgbClr val="000000"/>
                </a:solidFill>
                <a:latin typeface="Times New Roman" pitchFamily="18" charset="0"/>
                <a:ea typeface="隶书" pitchFamily="49" charset="-122"/>
              </a:rPr>
              <a:t>商店</a:t>
            </a:r>
            <a:r>
              <a:rPr lang="zh-CN" altLang="en-US" sz="4400" b="1" dirty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买时</a:t>
            </a:r>
            <a:r>
              <a:rPr lang="zh-CN" altLang="en-US" sz="4400" b="1" dirty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是商品</a:t>
            </a:r>
            <a:r>
              <a:rPr lang="zh-CN" altLang="en-US" sz="4400" b="1" dirty="0">
                <a:solidFill>
                  <a:srgbClr val="000000"/>
                </a:solidFill>
                <a:latin typeface="Times New Roman" pitchFamily="18" charset="0"/>
                <a:ea typeface="隶书" pitchFamily="49" charset="-122"/>
              </a:rPr>
              <a:t>，</a:t>
            </a:r>
            <a:r>
              <a:rPr lang="zh-CN" altLang="en-US" sz="4400" b="1" dirty="0">
                <a:solidFill>
                  <a:srgbClr val="0000FF"/>
                </a:solidFill>
                <a:latin typeface="Times New Roman" pitchFamily="18" charset="0"/>
                <a:ea typeface="隶书" pitchFamily="49" charset="-122"/>
              </a:rPr>
              <a:t>买来以后作为礼物</a:t>
            </a:r>
            <a:r>
              <a:rPr lang="zh-CN" altLang="en-US" sz="4400" b="1" dirty="0">
                <a:solidFill>
                  <a:srgbClr val="000000"/>
                </a:solidFill>
                <a:latin typeface="Times New Roman" pitchFamily="18" charset="0"/>
                <a:ea typeface="隶书" pitchFamily="49" charset="-122"/>
              </a:rPr>
              <a:t>送给爷爷时就</a:t>
            </a:r>
            <a:r>
              <a:rPr lang="zh-CN" altLang="en-US" sz="4400" b="1" dirty="0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不是商品</a:t>
            </a:r>
            <a:r>
              <a:rPr lang="zh-CN" altLang="en-US" sz="4400" b="1" dirty="0">
                <a:solidFill>
                  <a:srgbClr val="000000"/>
                </a:solidFill>
                <a:latin typeface="Times New Roman" pitchFamily="18" charset="0"/>
                <a:ea typeface="隶书" pitchFamily="49" charset="-122"/>
              </a:rPr>
              <a:t>了。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122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8860" y="2214554"/>
            <a:ext cx="5286412" cy="992187"/>
          </a:xfrm>
        </p:spPr>
        <p:txBody>
          <a:bodyPr lIns="68555" tIns="34277" rIns="68555" bIns="34277">
            <a:normAutofit/>
          </a:bodyPr>
          <a:lstStyle/>
          <a:p>
            <a:pPr marL="257175" indent="-257175" defTabSz="685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用于交换</a:t>
            </a:r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的 </a:t>
            </a:r>
            <a:r>
              <a:rPr lang="zh-CN" altLang="en-US" sz="4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劳动产品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7158" y="857232"/>
            <a:ext cx="8501122" cy="7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4" tIns="45703" rIns="91404" bIns="45703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4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商品</a:t>
            </a:r>
            <a:r>
              <a:rPr lang="zh-CN" altLang="en-US" sz="3200" b="1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正在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等待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58888" y="3871921"/>
            <a:ext cx="7242202" cy="76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4" tIns="45703" rIns="91404" bIns="45703"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注：</a:t>
            </a:r>
            <a:r>
              <a:rPr lang="zh-CN" altLang="en-US" sz="40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交换以后</a:t>
            </a:r>
            <a:r>
              <a:rPr lang="zh-CN" altLang="en-US" sz="36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则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成为  </a:t>
            </a:r>
            <a:r>
              <a:rPr lang="zh-CN" altLang="en-US" sz="4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消费品</a:t>
            </a:r>
            <a:endParaRPr lang="zh-CN" altLang="en-US" sz="44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7653" grpId="0"/>
      <p:bldP spid="276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331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16013" y="0"/>
            <a:ext cx="4724400" cy="1143000"/>
          </a:xfrm>
        </p:spPr>
        <p:txBody>
          <a:bodyPr/>
          <a:lstStyle/>
          <a:p>
            <a:pPr algn="l" eaLnBrk="1" hangingPunct="1"/>
            <a:r>
              <a:rPr lang="zh-CN" altLang="en-US" b="1" smtClean="0">
                <a:solidFill>
                  <a:srgbClr val="FF3300"/>
                </a:solidFill>
                <a:ea typeface="黑体" pitchFamily="49" charset="-122"/>
              </a:rPr>
              <a:t>探究二：</a:t>
            </a:r>
          </a:p>
        </p:txBody>
      </p:sp>
      <p:sp>
        <p:nvSpPr>
          <p:cNvPr id="24579" name="文本占位符 1331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85786" y="1125538"/>
            <a:ext cx="7391400" cy="460851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solidFill>
                  <a:srgbClr val="000000"/>
                </a:solidFill>
                <a:ea typeface="隶书" pitchFamily="49" charset="-122"/>
              </a:rPr>
              <a:t>1</a:t>
            </a:r>
            <a:r>
              <a:rPr lang="zh-CN" altLang="en-US" sz="4000" b="1" dirty="0" smtClean="0">
                <a:solidFill>
                  <a:srgbClr val="000000"/>
                </a:solidFill>
                <a:ea typeface="隶书" pitchFamily="49" charset="-122"/>
              </a:rPr>
              <a:t>、我们为什么去买这种商品</a:t>
            </a:r>
            <a:r>
              <a:rPr lang="en-US" altLang="zh-CN" sz="4000" b="1" dirty="0" smtClean="0">
                <a:solidFill>
                  <a:srgbClr val="000000"/>
                </a:solidFill>
                <a:ea typeface="隶书" pitchFamily="49" charset="-122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 dirty="0" smtClean="0">
                <a:solidFill>
                  <a:srgbClr val="000000"/>
                </a:solidFill>
                <a:ea typeface="隶书" pitchFamily="49" charset="-122"/>
              </a:rPr>
              <a:t>2</a:t>
            </a:r>
            <a:r>
              <a:rPr lang="zh-CN" altLang="en-US" sz="4000" b="1" dirty="0" smtClean="0">
                <a:solidFill>
                  <a:srgbClr val="000000"/>
                </a:solidFill>
                <a:ea typeface="隶书" pitchFamily="49" charset="-122"/>
              </a:rPr>
              <a:t>、商品之间为什么能够交换</a:t>
            </a:r>
            <a:r>
              <a:rPr lang="en-US" altLang="zh-CN" sz="4000" b="1" dirty="0" smtClean="0">
                <a:solidFill>
                  <a:srgbClr val="000000"/>
                </a:solidFill>
                <a:ea typeface="隶书" pitchFamily="49" charset="-122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4000" b="1" dirty="0" smtClean="0">
              <a:solidFill>
                <a:srgbClr val="000000"/>
              </a:solidFill>
              <a:ea typeface="隶书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CN" sz="4000" b="1" dirty="0" smtClean="0">
              <a:solidFill>
                <a:srgbClr val="000000"/>
              </a:solidFill>
              <a:ea typeface="隶书" pitchFamily="49" charset="-122"/>
            </a:endParaRPr>
          </a:p>
        </p:txBody>
      </p:sp>
      <p:pic>
        <p:nvPicPr>
          <p:cNvPr id="9221" name="图片 13316" descr="1106324880_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60745"/>
            <a:ext cx="63373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5361"/>
          <p:cNvSpPr txBox="1">
            <a:spLocks noChangeArrowheads="1"/>
          </p:cNvSpPr>
          <p:nvPr/>
        </p:nvSpPr>
        <p:spPr bwMode="auto">
          <a:xfrm>
            <a:off x="900113" y="1177906"/>
            <a:ext cx="6192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000" b="1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4000" b="1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商品的</a:t>
            </a:r>
            <a:r>
              <a:rPr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基本属性</a:t>
            </a:r>
          </a:p>
        </p:txBody>
      </p:sp>
      <p:sp>
        <p:nvSpPr>
          <p:cNvPr id="15363" name="文本框 15362"/>
          <p:cNvSpPr txBox="1">
            <a:spLocks noChangeArrowheads="1"/>
          </p:cNvSpPr>
          <p:nvPr/>
        </p:nvSpPr>
        <p:spPr bwMode="auto">
          <a:xfrm>
            <a:off x="179388" y="2543159"/>
            <a:ext cx="95059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使用价值：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能够满足人们某种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需要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的属性。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endParaRPr lang="en-US" altLang="zh-CN" sz="28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114300" y="3479784"/>
            <a:ext cx="971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价值</a:t>
            </a:r>
            <a:r>
              <a:rPr lang="zh-CN" altLang="en-US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凝结在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商品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中的</a:t>
            </a:r>
            <a:r>
              <a:rPr lang="zh-CN" altLang="en-US" sz="3600" b="1" i="1" dirty="0">
                <a:solidFill>
                  <a:srgbClr val="FF00FF"/>
                </a:solidFill>
                <a:latin typeface="黑体" pitchFamily="49" charset="-122"/>
                <a:ea typeface="黑体" pitchFamily="49" charset="-122"/>
              </a:rPr>
              <a:t>无差别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人类</a:t>
            </a:r>
            <a:r>
              <a:rPr lang="zh-CN" altLang="en-US" sz="36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劳动</a:t>
            </a:r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10246" name="任意多边形 15365"/>
          <p:cNvSpPr>
            <a:spLocks noChangeArrowheads="1"/>
          </p:cNvSpPr>
          <p:nvPr/>
        </p:nvSpPr>
        <p:spPr bwMode="auto">
          <a:xfrm>
            <a:off x="381000" y="714356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7" name="文本框 15366"/>
          <p:cNvSpPr txBox="1">
            <a:spLocks noChangeArrowheads="1"/>
          </p:cNvSpPr>
          <p:nvPr/>
        </p:nvSpPr>
        <p:spPr bwMode="auto">
          <a:xfrm>
            <a:off x="250825" y="4991084"/>
            <a:ext cx="813752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ea typeface="黑体" pitchFamily="49" charset="-122"/>
              </a:rPr>
              <a:t>商品就是使用价值和价值的统一体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90113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小测</a:t>
            </a:r>
          </a:p>
        </p:txBody>
      </p:sp>
      <p:sp>
        <p:nvSpPr>
          <p:cNvPr id="11268" name="文本框 90116"/>
          <p:cNvSpPr txBox="1">
            <a:spLocks noChangeArrowheads="1"/>
          </p:cNvSpPr>
          <p:nvPr/>
        </p:nvSpPr>
        <p:spPr bwMode="auto">
          <a:xfrm>
            <a:off x="785786" y="1857364"/>
            <a:ext cx="72929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假冒伪劣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产品是不是商品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废品收购站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的废品是不是商品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商品为什么需要交换？</a:t>
            </a: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endParaRPr lang="en-US" altLang="zh-C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商品为什么能够交换？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231</Words>
  <PresentationFormat>全屏显示(4:3)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一种物品要成为商品应具备的条件：</vt:lpstr>
      <vt:lpstr>思考：</vt:lpstr>
      <vt:lpstr>幻灯片 5</vt:lpstr>
      <vt:lpstr>探究二：</vt:lpstr>
      <vt:lpstr>幻灯片 7</vt:lpstr>
      <vt:lpstr>小测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Windows 用户</cp:lastModifiedBy>
  <cp:revision>65</cp:revision>
  <dcterms:created xsi:type="dcterms:W3CDTF">2017-09-04T04:44:16Z</dcterms:created>
  <dcterms:modified xsi:type="dcterms:W3CDTF">2017-12-19T15:10:23Z</dcterms:modified>
</cp:coreProperties>
</file>