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65" r:id="rId2"/>
    <p:sldId id="391" r:id="rId3"/>
    <p:sldId id="392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21" r:id="rId18"/>
    <p:sldId id="420" r:id="rId19"/>
    <p:sldId id="422" r:id="rId20"/>
    <p:sldId id="423" r:id="rId21"/>
    <p:sldId id="424" r:id="rId22"/>
    <p:sldId id="425" r:id="rId23"/>
    <p:sldId id="426" r:id="rId24"/>
    <p:sldId id="419" r:id="rId25"/>
    <p:sldId id="408" r:id="rId26"/>
    <p:sldId id="409" r:id="rId27"/>
    <p:sldId id="410" r:id="rId28"/>
    <p:sldId id="411" r:id="rId29"/>
    <p:sldId id="428" r:id="rId30"/>
    <p:sldId id="412" r:id="rId31"/>
    <p:sldId id="413" r:id="rId32"/>
    <p:sldId id="414" r:id="rId33"/>
    <p:sldId id="427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z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-536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2017/12/11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6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en-US" altLang="zh-CN" sz="1200" dirty="0">
                <a:latin typeface="Calibri" panose="020F0502020204030204" charset="0"/>
              </a:rPr>
              <a:pPr lvl="0" indent="0" algn="r"/>
              <a:t>4</a:t>
            </a:fld>
            <a:endParaRPr lang="en-US" altLang="zh-CN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600" y="3938588"/>
            <a:ext cx="5384800" cy="21875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7600" y="3938588"/>
            <a:ext cx="5384800" cy="21875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algn="r" eaLnBrk="1" fontAlgn="base" hangingPunct="1"/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000" strike="noStrike" noProof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en-US" altLang="zh-CN" sz="1000" strike="noStrike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2017/12/11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news.sina.com.cn/c/2004-09-15/05503667984s.s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图片 4" descr="201709280856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550" y="225425"/>
            <a:ext cx="2200275" cy="1323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554355" y="1766570"/>
            <a:ext cx="1108329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/>
              <a:t>1</a:t>
            </a:r>
            <a:r>
              <a:rPr lang="zh-CN" altLang="en-US" sz="4000" b="1"/>
              <a:t>、按劳分配与按生产要素分配的形式</a:t>
            </a:r>
            <a:r>
              <a:rPr lang="en-US" altLang="zh-CN" sz="4000" b="1"/>
              <a:t>----</a:t>
            </a:r>
            <a:r>
              <a:rPr lang="zh-CN" altLang="en-US" sz="4000" b="1"/>
              <a:t>笔记</a:t>
            </a:r>
          </a:p>
          <a:p>
            <a:r>
              <a:rPr lang="en-US" altLang="zh-CN" sz="4000" b="1"/>
              <a:t>2</a:t>
            </a:r>
            <a:r>
              <a:rPr lang="zh-CN" altLang="en-US" sz="4000" b="1"/>
              <a:t>、健全生产要素按贡献参与分配的制度的意义</a:t>
            </a:r>
          </a:p>
          <a:p>
            <a:r>
              <a:rPr lang="zh-CN" altLang="en-US" sz="4000" b="1"/>
              <a:t>         </a:t>
            </a:r>
            <a:r>
              <a:rPr lang="en-US" altLang="zh-CN" sz="4000" b="1"/>
              <a:t>----p60</a:t>
            </a:r>
          </a:p>
          <a:p>
            <a:r>
              <a:rPr lang="en-US" altLang="zh-CN" sz="4000" b="1"/>
              <a:t>3</a:t>
            </a:r>
            <a:r>
              <a:rPr lang="zh-CN" altLang="en-US" sz="4000" b="1"/>
              <a:t>、如何促进收入分配公平</a:t>
            </a:r>
            <a:r>
              <a:rPr lang="en-US" altLang="zh-CN" sz="4000" b="1"/>
              <a:t>----p61-62</a:t>
            </a:r>
          </a:p>
          <a:p>
            <a:r>
              <a:rPr lang="en-US" altLang="zh-CN" sz="4000" b="1"/>
              <a:t>4</a:t>
            </a:r>
            <a:r>
              <a:rPr lang="zh-CN" altLang="en-US" sz="4000" b="1"/>
              <a:t>、初次分配、再分配的区别</a:t>
            </a:r>
            <a:r>
              <a:rPr lang="en-US" altLang="zh-CN" sz="4000" b="1"/>
              <a:t>----</a:t>
            </a:r>
            <a:r>
              <a:rPr lang="zh-CN" altLang="en-US" sz="4000" b="1"/>
              <a:t>笔记</a:t>
            </a:r>
          </a:p>
          <a:p>
            <a:r>
              <a:rPr lang="en-US" altLang="zh-CN" sz="4000" b="1"/>
              <a:t>5</a:t>
            </a:r>
            <a:r>
              <a:rPr lang="zh-CN" altLang="en-US" sz="4000" b="1"/>
              <a:t>、效率和公平的关系</a:t>
            </a:r>
            <a:r>
              <a:rPr lang="en-US" altLang="zh-CN" sz="4000" b="1"/>
              <a:t>----p62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idx="1"/>
          </p:nvPr>
        </p:nvSpPr>
        <p:spPr>
          <a:xfrm>
            <a:off x="2022475" y="1909763"/>
            <a:ext cx="8351838" cy="4948237"/>
          </a:xfrm>
        </p:spPr>
        <p:txBody>
          <a:bodyPr wrap="square" lIns="91440" tIns="45720" rIns="91440" bIns="45720" anchor="t"/>
          <a:lstStyle/>
          <a:p>
            <a:pPr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、国家财政是促进社会公平、改善人民生活的物质保障。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dirty="0">
                <a:solidFill>
                  <a:srgbClr val="FF0000"/>
                </a:solidFill>
              </a:rPr>
              <a:t>          </a:t>
            </a:r>
            <a:r>
              <a:rPr lang="zh-CN" altLang="en-US" b="1" dirty="0">
                <a:ea typeface="微软雅黑" panose="020B0503020204020204" charset="-122"/>
              </a:rPr>
              <a:t>财政通过国民收入的</a:t>
            </a:r>
            <a:r>
              <a:rPr lang="zh-CN" altLang="en-US" b="1" dirty="0">
                <a:solidFill>
                  <a:srgbClr val="FF0000"/>
                </a:solidFill>
                <a:ea typeface="微软雅黑" panose="020B0503020204020204" charset="-122"/>
              </a:rPr>
              <a:t>再分配</a:t>
            </a:r>
            <a:r>
              <a:rPr lang="zh-CN" altLang="en-US" b="1" dirty="0">
                <a:ea typeface="微软雅黑" panose="020B0503020204020204" charset="-122"/>
              </a:rPr>
              <a:t>，缩小收入分配差距，促进</a:t>
            </a:r>
            <a:r>
              <a:rPr lang="zh-CN" altLang="en-US" b="1" dirty="0">
                <a:solidFill>
                  <a:srgbClr val="0000FF"/>
                </a:solidFill>
                <a:ea typeface="微软雅黑" panose="020B0503020204020204" charset="-122"/>
              </a:rPr>
              <a:t>教育公平，建立社会保障体系与基本医疗卫生制度，保障和提高人民的生活水平</a:t>
            </a:r>
            <a:r>
              <a:rPr lang="zh-CN" altLang="en-US" b="1" dirty="0">
                <a:ea typeface="微软雅黑" panose="020B0503020204020204" charset="-122"/>
              </a:rPr>
              <a:t>，推动建设社会主义和谐社会。</a:t>
            </a:r>
          </a:p>
          <a:p>
            <a:pPr eaLnBrk="1" hangingPunct="1"/>
            <a:endParaRPr lang="en-US" altLang="zh-CN" b="1" dirty="0">
              <a:ea typeface="微软雅黑" panose="020B0503020204020204" charset="-122"/>
            </a:endParaRPr>
          </a:p>
        </p:txBody>
      </p:sp>
      <p:sp>
        <p:nvSpPr>
          <p:cNvPr id="12290" name="Text Box 3"/>
          <p:cNvSpPr txBox="1"/>
          <p:nvPr/>
        </p:nvSpPr>
        <p:spPr>
          <a:xfrm>
            <a:off x="4343400" y="679450"/>
            <a:ext cx="373888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三、财政的作用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2"/>
          <p:cNvGrpSpPr/>
          <p:nvPr/>
        </p:nvGrpSpPr>
        <p:grpSpPr>
          <a:xfrm>
            <a:off x="6094413" y="1163638"/>
            <a:ext cx="4397375" cy="3108325"/>
            <a:chOff x="2971" y="709"/>
            <a:chExt cx="2540" cy="1910"/>
          </a:xfrm>
        </p:grpSpPr>
        <p:pic>
          <p:nvPicPr>
            <p:cNvPr id="13314" name="Picture 3" descr="南水北调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1" y="709"/>
              <a:ext cx="2540" cy="191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15" name="Text Box 4"/>
            <p:cNvSpPr txBox="1"/>
            <p:nvPr/>
          </p:nvSpPr>
          <p:spPr>
            <a:xfrm>
              <a:off x="3152" y="1026"/>
              <a:ext cx="1725" cy="434"/>
            </a:xfrm>
            <a:prstGeom prst="rect">
              <a:avLst/>
            </a:prstGeom>
            <a:solidFill>
              <a:srgbClr val="FFFF99">
                <a:alpha val="87842"/>
              </a:srgbClr>
            </a:solidFill>
            <a:ln w="38100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南水北调总投资约</a:t>
              </a:r>
              <a:r>
                <a:rPr lang="en-US" altLang="zh-CN" sz="20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5000</a:t>
              </a:r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亿元</a:t>
              </a:r>
            </a:p>
          </p:txBody>
        </p:sp>
      </p:grpSp>
      <p:grpSp>
        <p:nvGrpSpPr>
          <p:cNvPr id="13316" name="Group 5"/>
          <p:cNvGrpSpPr/>
          <p:nvPr/>
        </p:nvGrpSpPr>
        <p:grpSpPr>
          <a:xfrm>
            <a:off x="2200275" y="1184275"/>
            <a:ext cx="3884613" cy="2444750"/>
            <a:chOff x="295" y="754"/>
            <a:chExt cx="2449" cy="1571"/>
          </a:xfrm>
        </p:grpSpPr>
        <p:pic>
          <p:nvPicPr>
            <p:cNvPr id="1331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" y="754"/>
              <a:ext cx="2449" cy="1571"/>
            </a:xfrm>
            <a:prstGeom prst="rect">
              <a:avLst/>
            </a:prstGeom>
            <a:noFill/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3318" name="Text Box 7"/>
            <p:cNvSpPr txBox="1"/>
            <p:nvPr/>
          </p:nvSpPr>
          <p:spPr>
            <a:xfrm>
              <a:off x="793" y="1026"/>
              <a:ext cx="1452" cy="53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青藏铁路总投资</a:t>
              </a:r>
              <a:r>
                <a:rPr lang="en-US" altLang="zh-CN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262</a:t>
              </a: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亿元</a:t>
              </a:r>
            </a:p>
          </p:txBody>
        </p:sp>
      </p:grpSp>
      <p:grpSp>
        <p:nvGrpSpPr>
          <p:cNvPr id="13319" name="Group 8"/>
          <p:cNvGrpSpPr/>
          <p:nvPr/>
        </p:nvGrpSpPr>
        <p:grpSpPr>
          <a:xfrm>
            <a:off x="6129338" y="3681413"/>
            <a:ext cx="4259262" cy="2438400"/>
            <a:chOff x="3016" y="2614"/>
            <a:chExt cx="2404" cy="1589"/>
          </a:xfrm>
        </p:grpSpPr>
        <p:pic>
          <p:nvPicPr>
            <p:cNvPr id="13320" name="Picture 9" descr="gzrb0206170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6" y="2614"/>
              <a:ext cx="2404" cy="1589"/>
            </a:xfrm>
            <a:prstGeom prst="rect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3321" name="Text Box 10"/>
            <p:cNvSpPr txBox="1"/>
            <p:nvPr/>
          </p:nvSpPr>
          <p:spPr>
            <a:xfrm>
              <a:off x="3334" y="2750"/>
              <a:ext cx="1859" cy="541"/>
            </a:xfrm>
            <a:prstGeom prst="rect">
              <a:avLst/>
            </a:prstGeom>
            <a:solidFill>
              <a:srgbClr val="FFFF00">
                <a:alpha val="85881"/>
              </a:srgbClr>
            </a:solidFill>
            <a:ln w="2857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西电东送项目的总投资在</a:t>
              </a:r>
              <a:r>
                <a:rPr lang="en-US" altLang="zh-CN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5265</a:t>
              </a: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亿以上</a:t>
              </a:r>
              <a:r>
                <a:rPr lang="zh-CN" altLang="en-US" sz="24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</a:p>
          </p:txBody>
        </p:sp>
      </p:grpSp>
      <p:grpSp>
        <p:nvGrpSpPr>
          <p:cNvPr id="13322" name="Group 11"/>
          <p:cNvGrpSpPr/>
          <p:nvPr/>
        </p:nvGrpSpPr>
        <p:grpSpPr>
          <a:xfrm>
            <a:off x="2173288" y="3665538"/>
            <a:ext cx="3951287" cy="2460625"/>
            <a:chOff x="295" y="2523"/>
            <a:chExt cx="2449" cy="1629"/>
          </a:xfrm>
        </p:grpSpPr>
        <p:pic>
          <p:nvPicPr>
            <p:cNvPr id="1332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5" y="2523"/>
              <a:ext cx="2449" cy="1629"/>
            </a:xfrm>
            <a:prstGeom prst="rect">
              <a:avLst/>
            </a:prstGeom>
            <a:noFill/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3324" name="Text Box 13"/>
            <p:cNvSpPr txBox="1"/>
            <p:nvPr/>
          </p:nvSpPr>
          <p:spPr>
            <a:xfrm>
              <a:off x="339" y="2750"/>
              <a:ext cx="2361" cy="30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三峡工程总投资</a:t>
              </a:r>
              <a:r>
                <a:rPr lang="en-US" altLang="zh-CN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1800</a:t>
              </a: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亿元</a:t>
              </a:r>
              <a:r>
                <a:rPr lang="zh-CN" altLang="en-US" sz="2000" dirty="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</a:t>
              </a:r>
            </a:p>
          </p:txBody>
        </p:sp>
      </p:grpSp>
      <p:sp>
        <p:nvSpPr>
          <p:cNvPr id="13325" name="Text Box 14"/>
          <p:cNvSpPr txBox="1"/>
          <p:nvPr/>
        </p:nvSpPr>
        <p:spPr>
          <a:xfrm>
            <a:off x="1312863" y="285750"/>
            <a:ext cx="9355137" cy="6969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、国家财政具有促进资源合理配置的作用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3"/>
          <p:cNvSpPr txBox="1"/>
          <p:nvPr/>
        </p:nvSpPr>
        <p:spPr>
          <a:xfrm>
            <a:off x="1524000" y="5876925"/>
            <a:ext cx="9144000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Cambria" panose="02040503050406030204" pitchFamily="18" charset="0"/>
                <a:ea typeface="华文楷体" panose="02010600040101010101" pitchFamily="2" charset="-122"/>
              </a:rPr>
              <a:t>       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4114800" y="1230313"/>
            <a:ext cx="2454275" cy="2378075"/>
            <a:chOff x="1722" y="2178"/>
            <a:chExt cx="1546" cy="1498"/>
          </a:xfrm>
        </p:grpSpPr>
        <p:sp>
          <p:nvSpPr>
            <p:cNvPr id="14339" name="Rectangle 5"/>
            <p:cNvSpPr/>
            <p:nvPr/>
          </p:nvSpPr>
          <p:spPr>
            <a:xfrm>
              <a:off x="1771" y="2178"/>
              <a:ext cx="1497" cy="409"/>
            </a:xfrm>
            <a:prstGeom prst="rect">
              <a:avLst/>
            </a:prstGeom>
            <a:solidFill>
              <a:srgbClr val="FF99CC"/>
            </a:solidFill>
            <a:ln w="25400" cap="flat" cmpd="sng">
              <a:solidFill>
                <a:srgbClr val="00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zh-CN" altLang="en-US" sz="2800" b="1" dirty="0">
                  <a:latin typeface="Cambria" panose="02040503050406030204" pitchFamily="18" charset="0"/>
                  <a:ea typeface="黑体" panose="02010609060101010101" pitchFamily="2" charset="-122"/>
                </a:rPr>
                <a:t>个体不愿投资</a:t>
              </a:r>
            </a:p>
          </p:txBody>
        </p:sp>
        <p:sp>
          <p:nvSpPr>
            <p:cNvPr id="14340" name="Line 6"/>
            <p:cNvSpPr/>
            <p:nvPr/>
          </p:nvSpPr>
          <p:spPr>
            <a:xfrm flipV="1">
              <a:off x="1722" y="2587"/>
              <a:ext cx="726" cy="108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5847" name="Text Box 7"/>
          <p:cNvSpPr txBox="1"/>
          <p:nvPr/>
        </p:nvSpPr>
        <p:spPr>
          <a:xfrm>
            <a:off x="5108575" y="2314575"/>
            <a:ext cx="55435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Cambria" panose="02040503050406030204" pitchFamily="18" charset="0"/>
                <a:ea typeface="华文楷体" panose="02010600040101010101" pitchFamily="2" charset="-122"/>
              </a:rPr>
              <a:t>（</a:t>
            </a:r>
            <a:r>
              <a:rPr lang="zh-CN" altLang="en-US" sz="2800" b="1" dirty="0">
                <a:solidFill>
                  <a:srgbClr val="FF6600"/>
                </a:solidFill>
                <a:latin typeface="Cambria" panose="02040503050406030204" pitchFamily="18" charset="0"/>
                <a:ea typeface="黑体" panose="02010609060101010101" pitchFamily="2" charset="-122"/>
              </a:rPr>
              <a:t>完全由市场配置资源</a:t>
            </a:r>
            <a:r>
              <a:rPr lang="zh-CN" altLang="en-US" sz="2800" b="1" dirty="0">
                <a:latin typeface="Cambria" panose="02040503050406030204" pitchFamily="18" charset="0"/>
                <a:ea typeface="华文楷体" panose="02010600040101010101" pitchFamily="2" charset="-122"/>
              </a:rPr>
              <a:t>）</a:t>
            </a:r>
          </a:p>
        </p:txBody>
      </p:sp>
      <p:grpSp>
        <p:nvGrpSpPr>
          <p:cNvPr id="3" name="Group 8"/>
          <p:cNvGrpSpPr/>
          <p:nvPr/>
        </p:nvGrpSpPr>
        <p:grpSpPr>
          <a:xfrm>
            <a:off x="6623050" y="1230313"/>
            <a:ext cx="3457575" cy="936625"/>
            <a:chOff x="3288" y="1525"/>
            <a:chExt cx="2178" cy="590"/>
          </a:xfrm>
        </p:grpSpPr>
        <p:sp>
          <p:nvSpPr>
            <p:cNvPr id="14343" name="Line 9"/>
            <p:cNvSpPr/>
            <p:nvPr/>
          </p:nvSpPr>
          <p:spPr>
            <a:xfrm>
              <a:off x="3288" y="1796"/>
              <a:ext cx="59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44" name="Rectangle 10"/>
            <p:cNvSpPr/>
            <p:nvPr/>
          </p:nvSpPr>
          <p:spPr>
            <a:xfrm>
              <a:off x="3878" y="1525"/>
              <a:ext cx="1588" cy="590"/>
            </a:xfrm>
            <a:prstGeom prst="rect">
              <a:avLst/>
            </a:prstGeom>
            <a:solidFill>
              <a:srgbClr val="FF99CC"/>
            </a:solidFill>
            <a:ln w="25400" cap="flat" cmpd="sng">
              <a:solidFill>
                <a:srgbClr val="00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zh-CN" altLang="en-US" sz="2800" b="1" dirty="0">
                  <a:latin typeface="Cambria" panose="02040503050406030204" pitchFamily="18" charset="0"/>
                  <a:ea typeface="黑体" panose="02010609060101010101" pitchFamily="2" charset="-122"/>
                </a:rPr>
                <a:t>基础设施</a:t>
              </a:r>
            </a:p>
            <a:p>
              <a:pPr algn="ctr"/>
              <a:r>
                <a:rPr lang="zh-CN" altLang="en-US" sz="2800" b="1" dirty="0">
                  <a:latin typeface="Cambria" panose="02040503050406030204" pitchFamily="18" charset="0"/>
                  <a:ea typeface="黑体" panose="02010609060101010101" pitchFamily="2" charset="-122"/>
                </a:rPr>
                <a:t>投入严重不足</a:t>
              </a:r>
            </a:p>
          </p:txBody>
        </p:sp>
      </p:grpSp>
      <p:grpSp>
        <p:nvGrpSpPr>
          <p:cNvPr id="4" name="Group 11"/>
          <p:cNvGrpSpPr/>
          <p:nvPr/>
        </p:nvGrpSpPr>
        <p:grpSpPr>
          <a:xfrm>
            <a:off x="4114800" y="3608388"/>
            <a:ext cx="2590800" cy="1295400"/>
            <a:chOff x="1655" y="3020"/>
            <a:chExt cx="1724" cy="1090"/>
          </a:xfrm>
        </p:grpSpPr>
        <p:sp>
          <p:nvSpPr>
            <p:cNvPr id="14346" name="Rectangle 12"/>
            <p:cNvSpPr/>
            <p:nvPr/>
          </p:nvSpPr>
          <p:spPr>
            <a:xfrm>
              <a:off x="1882" y="3701"/>
              <a:ext cx="1497" cy="409"/>
            </a:xfrm>
            <a:prstGeom prst="rect">
              <a:avLst/>
            </a:prstGeom>
            <a:solidFill>
              <a:srgbClr val="FF99CC"/>
            </a:solidFill>
            <a:ln w="25400" cap="flat" cmpd="sng">
              <a:solidFill>
                <a:srgbClr val="00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zh-CN" altLang="en-US" sz="2800" b="1" dirty="0">
                  <a:latin typeface="Cambria" panose="02040503050406030204" pitchFamily="18" charset="0"/>
                  <a:ea typeface="黑体" panose="02010609060101010101" pitchFamily="2" charset="-122"/>
                </a:rPr>
                <a:t>国家财政支持</a:t>
              </a:r>
            </a:p>
          </p:txBody>
        </p:sp>
        <p:sp>
          <p:nvSpPr>
            <p:cNvPr id="14347" name="Line 13"/>
            <p:cNvSpPr/>
            <p:nvPr/>
          </p:nvSpPr>
          <p:spPr>
            <a:xfrm>
              <a:off x="1655" y="3020"/>
              <a:ext cx="998" cy="68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Group 14"/>
          <p:cNvGrpSpPr/>
          <p:nvPr/>
        </p:nvGrpSpPr>
        <p:grpSpPr>
          <a:xfrm>
            <a:off x="6770688" y="4337050"/>
            <a:ext cx="3025775" cy="647700"/>
            <a:chOff x="3379" y="3701"/>
            <a:chExt cx="2087" cy="408"/>
          </a:xfrm>
        </p:grpSpPr>
        <p:sp>
          <p:nvSpPr>
            <p:cNvPr id="14349" name="Line 15"/>
            <p:cNvSpPr/>
            <p:nvPr/>
          </p:nvSpPr>
          <p:spPr>
            <a:xfrm>
              <a:off x="3379" y="3927"/>
              <a:ext cx="54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50" name="Rectangle 16"/>
            <p:cNvSpPr/>
            <p:nvPr/>
          </p:nvSpPr>
          <p:spPr>
            <a:xfrm>
              <a:off x="3923" y="3701"/>
              <a:ext cx="1543" cy="408"/>
            </a:xfrm>
            <a:prstGeom prst="rect">
              <a:avLst/>
            </a:prstGeom>
            <a:solidFill>
              <a:srgbClr val="FF99CC"/>
            </a:solidFill>
            <a:ln w="25400" cap="flat" cmpd="sng">
              <a:solidFill>
                <a:srgbClr val="00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zh-CN" altLang="en-US" sz="2800" b="1" dirty="0">
                  <a:latin typeface="Cambria" panose="02040503050406030204" pitchFamily="18" charset="0"/>
                  <a:ea typeface="黑体" panose="02010609060101010101" pitchFamily="2" charset="-122"/>
                </a:rPr>
                <a:t>改善资源配置</a:t>
              </a:r>
            </a:p>
          </p:txBody>
        </p:sp>
      </p:grpSp>
      <p:sp>
        <p:nvSpPr>
          <p:cNvPr id="35857" name="Text Box 17"/>
          <p:cNvSpPr txBox="1"/>
          <p:nvPr/>
        </p:nvSpPr>
        <p:spPr>
          <a:xfrm>
            <a:off x="3919538" y="5210175"/>
            <a:ext cx="6732587" cy="11068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66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zh-CN" altLang="en-US" sz="2400" b="1" dirty="0">
                <a:solidFill>
                  <a:srgbClr val="FF66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国家财政是基础设施行业建设的主要支持力量</a:t>
            </a:r>
            <a:r>
              <a:rPr lang="en-US" altLang="zh-CN" sz="2400" b="1">
                <a:solidFill>
                  <a:srgbClr val="FF66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</a:p>
          <a:p>
            <a:pPr>
              <a:spcBef>
                <a:spcPct val="50000"/>
              </a:spcBef>
            </a:pPr>
            <a:endParaRPr lang="en-US" altLang="zh-CN" sz="2800" b="1">
              <a:latin typeface="Cambria" panose="02040503050406030204" pitchFamily="18" charset="0"/>
              <a:ea typeface="黑体" panose="02010609060101010101" pitchFamily="2" charset="-122"/>
            </a:endParaRPr>
          </a:p>
        </p:txBody>
      </p:sp>
      <p:grpSp>
        <p:nvGrpSpPr>
          <p:cNvPr id="6" name="Group 18"/>
          <p:cNvGrpSpPr/>
          <p:nvPr/>
        </p:nvGrpSpPr>
        <p:grpSpPr>
          <a:xfrm>
            <a:off x="1504950" y="1250950"/>
            <a:ext cx="2590800" cy="3959225"/>
            <a:chOff x="204" y="1570"/>
            <a:chExt cx="1498" cy="2494"/>
          </a:xfrm>
        </p:grpSpPr>
        <p:sp>
          <p:nvSpPr>
            <p:cNvPr id="14353" name="Oval 19"/>
            <p:cNvSpPr/>
            <p:nvPr/>
          </p:nvSpPr>
          <p:spPr>
            <a:xfrm>
              <a:off x="204" y="3020"/>
              <a:ext cx="1406" cy="545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zh-CN" altLang="en-US" sz="2800" b="1" dirty="0">
                  <a:latin typeface="Cambria" panose="02040503050406030204" pitchFamily="18" charset="0"/>
                  <a:ea typeface="黑体" panose="02010609060101010101" pitchFamily="2" charset="-122"/>
                </a:rPr>
                <a:t>投资风险大</a:t>
              </a:r>
            </a:p>
          </p:txBody>
        </p:sp>
        <p:sp>
          <p:nvSpPr>
            <p:cNvPr id="14354" name="Oval 20"/>
            <p:cNvSpPr/>
            <p:nvPr/>
          </p:nvSpPr>
          <p:spPr>
            <a:xfrm>
              <a:off x="204" y="2022"/>
              <a:ext cx="1406" cy="545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zh-CN" altLang="en-US" sz="2800" b="1" dirty="0">
                  <a:latin typeface="Cambria" panose="02040503050406030204" pitchFamily="18" charset="0"/>
                  <a:ea typeface="黑体" panose="02010609060101010101" pitchFamily="2" charset="-122"/>
                </a:rPr>
                <a:t>资金投入大</a:t>
              </a:r>
            </a:p>
          </p:txBody>
        </p:sp>
        <p:sp>
          <p:nvSpPr>
            <p:cNvPr id="14355" name="Oval 21"/>
            <p:cNvSpPr/>
            <p:nvPr/>
          </p:nvSpPr>
          <p:spPr>
            <a:xfrm>
              <a:off x="204" y="2521"/>
              <a:ext cx="1406" cy="545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zh-CN" altLang="en-US" sz="2800" b="1" dirty="0">
                  <a:latin typeface="Cambria" panose="02040503050406030204" pitchFamily="18" charset="0"/>
                  <a:ea typeface="黑体" panose="02010609060101010101" pitchFamily="2" charset="-122"/>
                </a:rPr>
                <a:t>建设周期长</a:t>
              </a:r>
            </a:p>
          </p:txBody>
        </p:sp>
        <p:sp>
          <p:nvSpPr>
            <p:cNvPr id="14356" name="Oval 22"/>
            <p:cNvSpPr/>
            <p:nvPr/>
          </p:nvSpPr>
          <p:spPr>
            <a:xfrm>
              <a:off x="204" y="3519"/>
              <a:ext cx="1406" cy="545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zh-CN" altLang="en-US" sz="2800" b="1" dirty="0">
                  <a:latin typeface="Cambria" panose="02040503050406030204" pitchFamily="18" charset="0"/>
                  <a:ea typeface="黑体" panose="02010609060101010101" pitchFamily="2" charset="-122"/>
                </a:rPr>
                <a:t>利润不高</a:t>
              </a:r>
            </a:p>
          </p:txBody>
        </p:sp>
        <p:sp>
          <p:nvSpPr>
            <p:cNvPr id="14357" name="AutoShape 23"/>
            <p:cNvSpPr/>
            <p:nvPr/>
          </p:nvSpPr>
          <p:spPr>
            <a:xfrm>
              <a:off x="1565" y="2068"/>
              <a:ext cx="137" cy="1996"/>
            </a:xfrm>
            <a:prstGeom prst="rightBrace">
              <a:avLst>
                <a:gd name="adj1" fmla="val 121141"/>
                <a:gd name="adj2" fmla="val 50000"/>
              </a:avLst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Cambria" panose="020405030504060302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14358" name="Text Box 24"/>
            <p:cNvSpPr txBox="1"/>
            <p:nvPr/>
          </p:nvSpPr>
          <p:spPr>
            <a:xfrm>
              <a:off x="340" y="1570"/>
              <a:ext cx="131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Cambria" panose="02040503050406030204" pitchFamily="18" charset="0"/>
                  <a:ea typeface="黑体" panose="02010609060101010101" pitchFamily="2" charset="-122"/>
                </a:rPr>
                <a:t>行业特点：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  <p:bldP spid="358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4"/>
          <p:cNvSpPr txBox="1"/>
          <p:nvPr/>
        </p:nvSpPr>
        <p:spPr>
          <a:xfrm>
            <a:off x="1635125" y="5522913"/>
            <a:ext cx="8923338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6000">
                <a:latin typeface="Arial" panose="020B0604020202020204" pitchFamily="34" charset="0"/>
                <a:ea typeface="宋体" panose="02010600030101010101" pitchFamily="2" charset="-122"/>
              </a:rPr>
              <a:t>银行</a:t>
            </a:r>
            <a:r>
              <a:rPr lang="en-US" altLang="zh-CN" sz="6000">
                <a:latin typeface="Arial" panose="020B0604020202020204" pitchFamily="34" charset="0"/>
                <a:ea typeface="宋体" panose="02010600030101010101" pitchFamily="2" charset="-122"/>
              </a:rPr>
              <a:t>--------</a:t>
            </a:r>
            <a:r>
              <a:rPr lang="zh-CN" altLang="en-US" sz="6000">
                <a:latin typeface="Arial" panose="020B0604020202020204" pitchFamily="34" charset="0"/>
                <a:ea typeface="宋体" panose="02010600030101010101" pitchFamily="2" charset="-122"/>
              </a:rPr>
              <a:t>国库</a:t>
            </a:r>
            <a:r>
              <a:rPr lang="en-US" altLang="zh-CN" sz="6000">
                <a:latin typeface="Arial" panose="020B0604020202020204" pitchFamily="34" charset="0"/>
                <a:ea typeface="宋体" panose="02010600030101010101" pitchFamily="2" charset="-122"/>
              </a:rPr>
              <a:t>--------</a:t>
            </a:r>
            <a:r>
              <a:rPr lang="zh-CN" altLang="en-US" sz="6000">
                <a:latin typeface="Arial" panose="020B0604020202020204" pitchFamily="34" charset="0"/>
                <a:ea typeface="宋体" panose="02010600030101010101" pitchFamily="2" charset="-122"/>
              </a:rPr>
              <a:t>市场</a:t>
            </a:r>
          </a:p>
        </p:txBody>
      </p:sp>
      <p:sp>
        <p:nvSpPr>
          <p:cNvPr id="12" name="上弧形箭头 11"/>
          <p:cNvSpPr/>
          <p:nvPr/>
        </p:nvSpPr>
        <p:spPr>
          <a:xfrm>
            <a:off x="6019800" y="4038600"/>
            <a:ext cx="3657600" cy="1524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17" name="上弧形箭头 16"/>
          <p:cNvSpPr/>
          <p:nvPr/>
        </p:nvSpPr>
        <p:spPr>
          <a:xfrm>
            <a:off x="2590800" y="2057400"/>
            <a:ext cx="7848600" cy="3048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60938" y="1949450"/>
            <a:ext cx="28670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积极的货币政策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307138" y="4143375"/>
            <a:ext cx="24431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积极的财政政策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/>
          <p:nvPr/>
        </p:nvSpPr>
        <p:spPr>
          <a:xfrm>
            <a:off x="1774825" y="3538538"/>
            <a:ext cx="2411413" cy="9937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经济</a:t>
            </a:r>
            <a:r>
              <a:rPr lang="en-US" altLang="zh-CN" sz="36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(____)</a:t>
            </a:r>
          </a:p>
        </p:txBody>
      </p:sp>
      <p:sp>
        <p:nvSpPr>
          <p:cNvPr id="84995" name="Rectangle 3"/>
          <p:cNvSpPr/>
          <p:nvPr/>
        </p:nvSpPr>
        <p:spPr>
          <a:xfrm>
            <a:off x="1774825" y="5338763"/>
            <a:ext cx="2411413" cy="6477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经济</a:t>
            </a:r>
            <a:r>
              <a:rPr lang="en-US" altLang="zh-CN" sz="36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(____)</a:t>
            </a:r>
          </a:p>
        </p:txBody>
      </p:sp>
      <p:sp>
        <p:nvSpPr>
          <p:cNvPr id="84997" name="Text Box 5"/>
          <p:cNvSpPr txBox="1"/>
          <p:nvPr/>
        </p:nvSpPr>
        <p:spPr>
          <a:xfrm>
            <a:off x="4560888" y="3070225"/>
            <a:ext cx="2665412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微软雅黑" panose="020B0503020204020204" charset="-122"/>
              </a:rPr>
              <a:t>减少财政支出</a:t>
            </a:r>
          </a:p>
        </p:txBody>
      </p:sp>
      <p:sp>
        <p:nvSpPr>
          <p:cNvPr id="84998" name="Text Box 6"/>
          <p:cNvSpPr txBox="1"/>
          <p:nvPr/>
        </p:nvSpPr>
        <p:spPr>
          <a:xfrm>
            <a:off x="4186238" y="3609975"/>
            <a:ext cx="2665412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微软雅黑" panose="020B0503020204020204" charset="-122"/>
              </a:rPr>
              <a:t>增加税收</a:t>
            </a:r>
          </a:p>
        </p:txBody>
      </p:sp>
      <p:sp>
        <p:nvSpPr>
          <p:cNvPr id="84999" name="Text Box 7"/>
          <p:cNvSpPr txBox="1"/>
          <p:nvPr/>
        </p:nvSpPr>
        <p:spPr>
          <a:xfrm>
            <a:off x="4546600" y="4114800"/>
            <a:ext cx="352901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稳定物价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给经济降温</a:t>
            </a:r>
          </a:p>
        </p:txBody>
      </p:sp>
      <p:sp>
        <p:nvSpPr>
          <p:cNvPr id="85000" name="AutoShape 8"/>
          <p:cNvSpPr/>
          <p:nvPr/>
        </p:nvSpPr>
        <p:spPr>
          <a:xfrm>
            <a:off x="4330700" y="3033713"/>
            <a:ext cx="287338" cy="1728787"/>
          </a:xfrm>
          <a:prstGeom prst="leftBrace">
            <a:avLst>
              <a:gd name="adj1" fmla="val 50082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01" name="AutoShape 9"/>
          <p:cNvSpPr/>
          <p:nvPr/>
        </p:nvSpPr>
        <p:spPr>
          <a:xfrm>
            <a:off x="8075613" y="3033713"/>
            <a:ext cx="215900" cy="1728787"/>
          </a:xfrm>
          <a:prstGeom prst="rightBrace">
            <a:avLst>
              <a:gd name="adj1" fmla="val 66653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02" name="Text Box 10"/>
          <p:cNvSpPr txBox="1"/>
          <p:nvPr/>
        </p:nvSpPr>
        <p:spPr>
          <a:xfrm>
            <a:off x="8291513" y="3825875"/>
            <a:ext cx="2376487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 b="1" dirty="0">
                <a:latin typeface="微软雅黑" panose="020B0503020204020204" charset="-122"/>
                <a:ea typeface="微软雅黑" panose="020B0503020204020204" charset="-122"/>
              </a:rPr>
              <a:t>(__  _)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政策</a:t>
            </a:r>
          </a:p>
        </p:txBody>
      </p:sp>
      <p:sp>
        <p:nvSpPr>
          <p:cNvPr id="85003" name="AutoShape 11"/>
          <p:cNvSpPr/>
          <p:nvPr/>
        </p:nvSpPr>
        <p:spPr>
          <a:xfrm>
            <a:off x="4330700" y="5049838"/>
            <a:ext cx="287338" cy="1584325"/>
          </a:xfrm>
          <a:prstGeom prst="leftBrace">
            <a:avLst>
              <a:gd name="adj1" fmla="val 45897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04" name="Text Box 12"/>
          <p:cNvSpPr txBox="1"/>
          <p:nvPr/>
        </p:nvSpPr>
        <p:spPr>
          <a:xfrm>
            <a:off x="4259263" y="6057900"/>
            <a:ext cx="3960812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刺激需求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拉动经济</a:t>
            </a:r>
          </a:p>
        </p:txBody>
      </p:sp>
      <p:sp>
        <p:nvSpPr>
          <p:cNvPr id="85005" name="AutoShape 13"/>
          <p:cNvSpPr/>
          <p:nvPr/>
        </p:nvSpPr>
        <p:spPr>
          <a:xfrm>
            <a:off x="8075613" y="4905375"/>
            <a:ext cx="215900" cy="1728788"/>
          </a:xfrm>
          <a:prstGeom prst="rightBrace">
            <a:avLst>
              <a:gd name="adj1" fmla="val 66653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06" name="Text Box 14"/>
          <p:cNvSpPr txBox="1"/>
          <p:nvPr/>
        </p:nvSpPr>
        <p:spPr>
          <a:xfrm>
            <a:off x="8291513" y="5410200"/>
            <a:ext cx="2376487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 b="1" dirty="0">
                <a:latin typeface="微软雅黑" panose="020B0503020204020204" charset="-122"/>
                <a:ea typeface="微软雅黑" panose="020B0503020204020204" charset="-122"/>
              </a:rPr>
              <a:t>(  ___)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政策</a:t>
            </a:r>
          </a:p>
        </p:txBody>
      </p:sp>
      <p:sp>
        <p:nvSpPr>
          <p:cNvPr id="85007" name="Text Box 15"/>
          <p:cNvSpPr txBox="1"/>
          <p:nvPr/>
        </p:nvSpPr>
        <p:spPr>
          <a:xfrm>
            <a:off x="4618038" y="4978400"/>
            <a:ext cx="2665412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微软雅黑" panose="020B0503020204020204" charset="-122"/>
              </a:rPr>
              <a:t>增加财政支出</a:t>
            </a:r>
          </a:p>
        </p:txBody>
      </p:sp>
      <p:sp>
        <p:nvSpPr>
          <p:cNvPr id="85008" name="Text Box 16"/>
          <p:cNvSpPr txBox="1"/>
          <p:nvPr/>
        </p:nvSpPr>
        <p:spPr>
          <a:xfrm>
            <a:off x="4618038" y="5483225"/>
            <a:ext cx="237807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微软雅黑" panose="020B0503020204020204" charset="-122"/>
              </a:rPr>
              <a:t>减少税收</a:t>
            </a:r>
          </a:p>
        </p:txBody>
      </p:sp>
      <p:sp>
        <p:nvSpPr>
          <p:cNvPr id="85009" name="Text Box 17"/>
          <p:cNvSpPr txBox="1"/>
          <p:nvPr/>
        </p:nvSpPr>
        <p:spPr>
          <a:xfrm>
            <a:off x="2689225" y="3763963"/>
            <a:ext cx="1296988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过热</a:t>
            </a:r>
          </a:p>
        </p:txBody>
      </p:sp>
      <p:sp>
        <p:nvSpPr>
          <p:cNvPr id="85010" name="Text Box 18"/>
          <p:cNvSpPr txBox="1"/>
          <p:nvPr/>
        </p:nvSpPr>
        <p:spPr>
          <a:xfrm>
            <a:off x="8405813" y="3856038"/>
            <a:ext cx="13858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紧缩性</a:t>
            </a:r>
          </a:p>
        </p:txBody>
      </p:sp>
      <p:sp>
        <p:nvSpPr>
          <p:cNvPr id="85011" name="Text Box 19"/>
          <p:cNvSpPr txBox="1"/>
          <p:nvPr/>
        </p:nvSpPr>
        <p:spPr>
          <a:xfrm>
            <a:off x="2841625" y="5364163"/>
            <a:ext cx="1150938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滞缓</a:t>
            </a: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  <a:ea typeface="微软雅黑" panose="020B0503020204020204" charset="-122"/>
              </a:rPr>
              <a:t> </a:t>
            </a:r>
          </a:p>
        </p:txBody>
      </p:sp>
      <p:sp>
        <p:nvSpPr>
          <p:cNvPr id="85012" name="Text Box 20"/>
          <p:cNvSpPr txBox="1"/>
          <p:nvPr/>
        </p:nvSpPr>
        <p:spPr>
          <a:xfrm>
            <a:off x="8318500" y="5416550"/>
            <a:ext cx="13684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扩张性</a:t>
            </a:r>
          </a:p>
        </p:txBody>
      </p:sp>
      <p:sp>
        <p:nvSpPr>
          <p:cNvPr id="85013" name="Rectangle 21"/>
          <p:cNvSpPr/>
          <p:nvPr/>
        </p:nvSpPr>
        <p:spPr>
          <a:xfrm>
            <a:off x="2971800" y="1752600"/>
            <a:ext cx="2366963" cy="719138"/>
          </a:xfrm>
          <a:prstGeom prst="rect">
            <a:avLst/>
          </a:prstGeom>
          <a:solidFill>
            <a:srgbClr val="FF99CC"/>
          </a:solidFill>
          <a:ln w="25400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3200" b="1" dirty="0">
                <a:latin typeface="Arial" panose="020B0604020202020204" pitchFamily="34" charset="0"/>
                <a:ea typeface="微软雅黑" panose="020B0503020204020204" charset="-122"/>
              </a:rPr>
              <a:t>社会总供给</a:t>
            </a:r>
          </a:p>
        </p:txBody>
      </p:sp>
      <p:sp>
        <p:nvSpPr>
          <p:cNvPr id="85014" name="Rectangle 22"/>
          <p:cNvSpPr/>
          <p:nvPr/>
        </p:nvSpPr>
        <p:spPr>
          <a:xfrm>
            <a:off x="7772400" y="1828800"/>
            <a:ext cx="2549525" cy="719138"/>
          </a:xfrm>
          <a:prstGeom prst="rect">
            <a:avLst/>
          </a:prstGeom>
          <a:solidFill>
            <a:srgbClr val="FF99CC"/>
          </a:solidFill>
          <a:ln w="25400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3200" b="1" dirty="0">
                <a:latin typeface="Arial" panose="020B0604020202020204" pitchFamily="34" charset="0"/>
                <a:ea typeface="微软雅黑" panose="020B0503020204020204" charset="-122"/>
              </a:rPr>
              <a:t>社会总需求</a:t>
            </a:r>
          </a:p>
        </p:txBody>
      </p:sp>
      <p:sp>
        <p:nvSpPr>
          <p:cNvPr id="85015" name="AutoShape 23"/>
          <p:cNvSpPr/>
          <p:nvPr/>
        </p:nvSpPr>
        <p:spPr>
          <a:xfrm>
            <a:off x="5562600" y="1981200"/>
            <a:ext cx="1939925" cy="358775"/>
          </a:xfrm>
          <a:prstGeom prst="leftRightArrow">
            <a:avLst>
              <a:gd name="adj1" fmla="val 50000"/>
              <a:gd name="adj2" fmla="val 10809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016" name="AutoShape 24"/>
          <p:cNvSpPr/>
          <p:nvPr/>
        </p:nvSpPr>
        <p:spPr>
          <a:xfrm>
            <a:off x="5562600" y="1524000"/>
            <a:ext cx="1905000" cy="360363"/>
          </a:xfrm>
          <a:prstGeom prst="bracketPair">
            <a:avLst>
              <a:gd name="adj" fmla="val 16667"/>
            </a:avLst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平衡</a:t>
            </a:r>
          </a:p>
        </p:txBody>
      </p:sp>
      <p:sp>
        <p:nvSpPr>
          <p:cNvPr id="15383" name="Rectangle 25"/>
          <p:cNvSpPr/>
          <p:nvPr/>
        </p:nvSpPr>
        <p:spPr>
          <a:xfrm>
            <a:off x="1774825" y="354013"/>
            <a:ext cx="8740775" cy="730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、国家财政具有促进</a:t>
            </a:r>
            <a:r>
              <a:rPr lang="zh-CN" altLang="en-US" sz="32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国民经济平稳运行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的作用。</a:t>
            </a:r>
          </a:p>
        </p:txBody>
      </p:sp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10795" y="869315"/>
            <a:ext cx="5940425" cy="1325880"/>
          </a:xfrm>
        </p:spPr>
        <p:txBody>
          <a:bodyPr anchor="ctr">
            <a:normAutofit/>
          </a:bodyPr>
          <a:lstStyle/>
          <a:p>
            <a:pPr algn="l"/>
            <a:r>
              <a:rPr lang="zh-CN" altLang="en-US" sz="2800"/>
              <a:t>社会总供给</a:t>
            </a:r>
            <a:r>
              <a:rPr lang="en-US" altLang="zh-CN" sz="2800"/>
              <a:t>--</a:t>
            </a:r>
            <a:r>
              <a:rPr lang="zh-CN" altLang="en-US" sz="2800"/>
              <a:t>商品和服务</a:t>
            </a:r>
            <a:br>
              <a:rPr lang="zh-CN" altLang="en-US" sz="2800"/>
            </a:br>
            <a:r>
              <a:rPr lang="zh-CN" altLang="en-US" sz="2800"/>
              <a:t>社会总需求</a:t>
            </a:r>
            <a:r>
              <a:rPr lang="en-US" altLang="zh-CN" sz="2800"/>
              <a:t>--</a:t>
            </a:r>
            <a:r>
              <a:rPr lang="zh-CN" altLang="en-US" sz="2800"/>
              <a:t>货币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5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5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5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5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5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5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5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5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5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5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/>
      <p:bldP spid="85000" grpId="0" bldLvl="0" animBg="1"/>
      <p:bldP spid="85001" grpId="0" bldLvl="0" animBg="1"/>
      <p:bldP spid="85002" grpId="0"/>
      <p:bldP spid="85003" grpId="0" bldLvl="0" animBg="1"/>
      <p:bldP spid="85004" grpId="0"/>
      <p:bldP spid="85005" grpId="0" bldLvl="0" animBg="1"/>
      <p:bldP spid="85006" grpId="0"/>
      <p:bldP spid="85007" grpId="0"/>
      <p:bldP spid="85008" grpId="0"/>
      <p:bldP spid="85009" grpId="0"/>
      <p:bldP spid="85010" grpId="0"/>
      <p:bldP spid="85011" grpId="0"/>
      <p:bldP spid="85012" grpId="0"/>
      <p:bldP spid="85013" grpId="0" bldLvl="0" animBg="1"/>
      <p:bldP spid="85014" grpId="0" bldLvl="0" animBg="1"/>
      <p:bldP spid="85015" grpId="0" bldLvl="0" animBg="1"/>
      <p:bldP spid="85016" grpId="0" bldLvl="0" animBg="1"/>
      <p:bldP spid="153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表格占位符 23553"/>
          <p:cNvGraphicFramePr>
            <a:graphicFrameLocks noGrp="1"/>
          </p:cNvGraphicFramePr>
          <p:nvPr>
            <p:ph type="tbl" idx="1"/>
          </p:nvPr>
        </p:nvGraphicFramePr>
        <p:xfrm>
          <a:off x="1524000" y="0"/>
          <a:ext cx="9144000" cy="6306820"/>
        </p:xfrm>
        <a:graphic>
          <a:graphicData uri="http://schemas.openxmlformats.org/drawingml/2006/table">
            <a:tbl>
              <a:tblPr/>
              <a:tblGrid>
                <a:gridCol w="621030"/>
                <a:gridCol w="1071245"/>
                <a:gridCol w="3672205"/>
                <a:gridCol w="3779520"/>
              </a:tblGrid>
              <a:tr h="463550">
                <a:tc rowSpan="4">
                  <a:txBody>
                    <a:bodyPr/>
                    <a:lstStyle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altLang="zh-CN" sz="2800" b="1" dirty="0">
                        <a:latin typeface="隶书" panose="02010509060101010101" pitchFamily="1" charset="-122"/>
                        <a:ea typeface="隶书" panose="02010509060101010101" pitchFamily="1" charset="-122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 b="1" dirty="0">
                          <a:latin typeface="隶书" panose="02010509060101010101" pitchFamily="1" charset="-122"/>
                          <a:ea typeface="隶书" panose="02010509060101010101" pitchFamily="1" charset="-122"/>
                        </a:rPr>
                        <a:t>区</a:t>
                      </a: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 b="1" dirty="0">
                          <a:latin typeface="隶书" panose="02010509060101010101" pitchFamily="1" charset="-122"/>
                          <a:ea typeface="隶书" panose="02010509060101010101" pitchFamily="1" charset="-122"/>
                        </a:rPr>
                        <a:t>                  别</a:t>
                      </a:r>
                    </a:p>
                  </a:txBody>
                  <a:tcPr marL="90000" marR="90000" marT="46800" marB="468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0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 b="1" dirty="0">
                          <a:latin typeface="Arial" panose="020B0604020202020204" pitchFamily="34" charset="0"/>
                          <a:ea typeface="隶书" panose="02010509060101010101" pitchFamily="1" charset="-122"/>
                        </a:rPr>
                        <a:t>财政政策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 b="1" dirty="0">
                          <a:latin typeface="Arial" panose="020B0604020202020204" pitchFamily="34" charset="0"/>
                          <a:ea typeface="隶书" panose="02010509060101010101" pitchFamily="1" charset="-122"/>
                        </a:rPr>
                        <a:t>货币政策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79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 b="1" dirty="0">
                          <a:latin typeface="Arial" panose="020B0604020202020204" pitchFamily="34" charset="0"/>
                          <a:ea typeface="隶书" panose="02010509060101010101" pitchFamily="1" charset="-122"/>
                        </a:rPr>
                        <a:t>含义</a:t>
                      </a: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 b="1" dirty="0">
                          <a:latin typeface="Arial" panose="020B0604020202020204" pitchFamily="34" charset="0"/>
                          <a:ea typeface="隶书" panose="02010509060101010101" pitchFamily="1" charset="-122"/>
                        </a:rPr>
                        <a:t>不同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0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0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39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 b="1" dirty="0">
                          <a:latin typeface="Arial" panose="020B0604020202020204" pitchFamily="34" charset="0"/>
                          <a:ea typeface="隶书" panose="02010509060101010101" pitchFamily="1" charset="-122"/>
                        </a:rPr>
                        <a:t>内容</a:t>
                      </a: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 b="1" dirty="0">
                          <a:latin typeface="Arial" panose="020B0604020202020204" pitchFamily="34" charset="0"/>
                          <a:ea typeface="隶书" panose="02010509060101010101" pitchFamily="1" charset="-122"/>
                        </a:rPr>
                        <a:t>不同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0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0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50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 b="1" dirty="0">
                          <a:latin typeface="Arial" panose="020B0604020202020204" pitchFamily="34" charset="0"/>
                          <a:ea typeface="隶书" panose="02010509060101010101" pitchFamily="1" charset="-122"/>
                        </a:rPr>
                        <a:t>制定者不同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0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0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6310">
                <a:tc>
                  <a:txBody>
                    <a:bodyPr/>
                    <a:lstStyle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 b="1" dirty="0">
                          <a:latin typeface="隶书" panose="02010509060101010101" pitchFamily="1" charset="-122"/>
                          <a:ea typeface="隶书" panose="02010509060101010101" pitchFamily="1" charset="-122"/>
                        </a:rPr>
                        <a:t>联系</a:t>
                      </a:r>
                    </a:p>
                  </a:txBody>
                  <a:tcPr marL="90000" marR="90000" marT="46800" marB="468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0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36" name="Text Box 30"/>
          <p:cNvSpPr txBox="1"/>
          <p:nvPr/>
        </p:nvSpPr>
        <p:spPr>
          <a:xfrm>
            <a:off x="3287713" y="476250"/>
            <a:ext cx="3673475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政府通过对财政收入和财政支出总量的调节来影响总需求，使之与总供给相适应的经济政策</a:t>
            </a:r>
          </a:p>
        </p:txBody>
      </p:sp>
      <p:sp>
        <p:nvSpPr>
          <p:cNvPr id="17437" name="Text Box 31"/>
          <p:cNvSpPr txBox="1"/>
          <p:nvPr/>
        </p:nvSpPr>
        <p:spPr>
          <a:xfrm>
            <a:off x="6888163" y="476250"/>
            <a:ext cx="3779837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指中央银行为实现一定的宏观经济目标而对</a:t>
            </a:r>
            <a:r>
              <a:rPr lang="zh-CN" altLang="en-US" sz="2400" b="1" u="sng" dirty="0">
                <a:latin typeface="隶书" panose="02010509060101010101" pitchFamily="1" charset="-122"/>
                <a:ea typeface="隶书" panose="02010509060101010101" pitchFamily="1" charset="-122"/>
              </a:rPr>
              <a:t>货币供应量和信贷量</a:t>
            </a:r>
            <a:r>
              <a:rPr lang="zh-CN" altLang="en-US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进行调节和控制所采取的措施</a:t>
            </a:r>
          </a:p>
        </p:txBody>
      </p:sp>
      <p:sp>
        <p:nvSpPr>
          <p:cNvPr id="17438" name="Text Box 32"/>
          <p:cNvSpPr txBox="1"/>
          <p:nvPr/>
        </p:nvSpPr>
        <p:spPr>
          <a:xfrm>
            <a:off x="3359150" y="2133600"/>
            <a:ext cx="3527425" cy="1938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与财政收入和 财政支出有关的 政策，如税收的变化，发行国库券，保护价收购粮食等都 属于财政政策</a:t>
            </a:r>
          </a:p>
        </p:txBody>
      </p:sp>
      <p:sp>
        <p:nvSpPr>
          <p:cNvPr id="17439" name="Text Box 33"/>
          <p:cNvSpPr txBox="1"/>
          <p:nvPr/>
        </p:nvSpPr>
        <p:spPr>
          <a:xfrm>
            <a:off x="6959600" y="2133600"/>
            <a:ext cx="3708400" cy="1938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与银行有关的一系列策，如</a:t>
            </a:r>
            <a:r>
              <a:rPr lang="zh-CN" altLang="en-US" sz="2400" b="1" u="sng" dirty="0">
                <a:latin typeface="隶书" panose="02010509060101010101" pitchFamily="1" charset="-122"/>
                <a:ea typeface="隶书" panose="02010509060101010101" pitchFamily="1" charset="-122"/>
              </a:rPr>
              <a:t>利率</a:t>
            </a:r>
            <a:r>
              <a:rPr lang="zh-CN" altLang="en-US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的调整属货币政策。其特点就是通过利率的调整，</a:t>
            </a:r>
            <a:r>
              <a:rPr lang="zh-CN" altLang="en-US" sz="2400" b="1" u="sng" dirty="0">
                <a:latin typeface="隶书" panose="02010509060101010101" pitchFamily="1" charset="-122"/>
                <a:ea typeface="隶书" panose="02010509060101010101" pitchFamily="1" charset="-122"/>
              </a:rPr>
              <a:t>间接</a:t>
            </a:r>
            <a:r>
              <a:rPr lang="zh-CN" altLang="en-US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对宏观经济发生作用</a:t>
            </a:r>
          </a:p>
        </p:txBody>
      </p:sp>
      <p:sp>
        <p:nvSpPr>
          <p:cNvPr id="17440" name="Text Box 34"/>
          <p:cNvSpPr txBox="1"/>
          <p:nvPr/>
        </p:nvSpPr>
        <p:spPr>
          <a:xfrm>
            <a:off x="3287713" y="4221163"/>
            <a:ext cx="3237230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国家制定，经全国人大</a:t>
            </a:r>
          </a:p>
          <a:p>
            <a:r>
              <a:rPr lang="zh-CN" altLang="en-US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或全国人大委员会通过</a:t>
            </a:r>
          </a:p>
        </p:txBody>
      </p:sp>
      <p:sp>
        <p:nvSpPr>
          <p:cNvPr id="17441" name="Text Box 35"/>
          <p:cNvSpPr txBox="1"/>
          <p:nvPr/>
        </p:nvSpPr>
        <p:spPr>
          <a:xfrm>
            <a:off x="7319963" y="4365625"/>
            <a:ext cx="262890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u="sng" dirty="0">
                <a:latin typeface="隶书" panose="02010509060101010101" pitchFamily="1" charset="-122"/>
                <a:ea typeface="隶书" panose="02010509060101010101" pitchFamily="1" charset="-122"/>
              </a:rPr>
              <a:t>中央银行</a:t>
            </a:r>
            <a:r>
              <a:rPr lang="zh-CN" altLang="en-US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直接制定</a:t>
            </a:r>
          </a:p>
        </p:txBody>
      </p:sp>
      <p:sp>
        <p:nvSpPr>
          <p:cNvPr id="17442" name="Text Box 36"/>
          <p:cNvSpPr txBox="1"/>
          <p:nvPr/>
        </p:nvSpPr>
        <p:spPr>
          <a:xfrm>
            <a:off x="2855913" y="5445125"/>
            <a:ext cx="598614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都是经济政策，都属于宏观调控的重要手段</a:t>
            </a:r>
          </a:p>
        </p:txBody>
      </p:sp>
    </p:spTree>
  </p:cSld>
  <p:clrMapOvr>
    <a:masterClrMapping/>
  </p:clrMapOvr>
  <p:transition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altLang="en-US"/>
              <a:t>财政政策、货币政策关键词区别</a:t>
            </a:r>
          </a:p>
        </p:txBody>
      </p:sp>
      <p:graphicFrame>
        <p:nvGraphicFramePr>
          <p:cNvPr id="4" name="表格占位符 3"/>
          <p:cNvGraphicFramePr>
            <a:graphicFrameLocks noGrp="1"/>
          </p:cNvGraphicFramePr>
          <p:nvPr>
            <p:ph type="tbl" idx="1"/>
          </p:nvPr>
        </p:nvGraphicFramePr>
        <p:xfrm>
          <a:off x="1981200" y="1600200"/>
          <a:ext cx="8229600" cy="496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0"/>
                <a:gridCol w="6766560"/>
              </a:tblGrid>
              <a:tr h="24815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>
                        <a:solidFill>
                          <a:srgbClr val="FF0000"/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zh-CN" altLang="en-US" sz="2800">
                        <a:solidFill>
                          <a:srgbClr val="FF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rgbClr val="FF0000"/>
                          </a:solidFill>
                        </a:rPr>
                        <a:t>财政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rgbClr val="FF0000"/>
                          </a:solidFill>
                        </a:rPr>
                        <a:t>政策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FF0000"/>
                          </a:solidFill>
                        </a:rPr>
                        <a:t>财政部门、税务部门、公共投资、财政补贴、价格补贴、税收、国企利润、国债发行、政府支出、</a:t>
                      </a:r>
                    </a:p>
                  </a:txBody>
                  <a:tcPr/>
                </a:tc>
              </a:tr>
              <a:tr h="248158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/>
                    </a:p>
                    <a:p>
                      <a:pPr algn="ctr">
                        <a:buNone/>
                      </a:pPr>
                      <a:r>
                        <a:rPr lang="zh-CN" altLang="en-US" sz="2800"/>
                        <a:t>货币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2800"/>
                        <a:t>政策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/>
                        <a:t>利率、存款准备金率、信贷规模、汇率、央行、银行、货币发行量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-1"/>
          <p:cNvGraphicFramePr/>
          <p:nvPr/>
        </p:nvGraphicFramePr>
        <p:xfrm>
          <a:off x="178435" y="116205"/>
          <a:ext cx="11835130" cy="6339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2905"/>
                <a:gridCol w="7155815"/>
                <a:gridCol w="1287145"/>
                <a:gridCol w="1739265"/>
              </a:tblGrid>
              <a:tr h="4806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3200" b="0"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</a:rPr>
                        <a:t>政策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3200" b="0"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</a:rPr>
                        <a:t>表现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3200" b="0"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</a:rPr>
                        <a:t>实质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3200" b="0"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</a:rPr>
                        <a:t>涉及部门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3200" b="0"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</a:rPr>
                        <a:t>扩张性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altLang="en-US" sz="3200" b="0"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</a:rPr>
                        <a:t>财政政策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3200" b="0"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</a:rPr>
                        <a:t>扩大国债发行规模、增加政府支出、增加财政补贴、增加公共投资</a:t>
                      </a:r>
                    </a:p>
                    <a:p>
                      <a:pPr indent="0">
                        <a:buNone/>
                      </a:pPr>
                      <a:r>
                        <a:rPr lang="zh-CN" altLang="en-US" sz="3200" b="0">
                          <a:solidFill>
                            <a:srgbClr val="FF0000"/>
                          </a:solidFill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</a:rPr>
                        <a:t>减少税收、降低税率、提高税收起征点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3200" b="0"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</a:rPr>
                        <a:t>多花钱 </a:t>
                      </a:r>
                    </a:p>
                    <a:p>
                      <a:pPr indent="0">
                        <a:buNone/>
                      </a:pPr>
                      <a:endParaRPr lang="zh-CN" altLang="en-US" sz="3200" b="0">
                        <a:latin typeface="汉仪南宫体简" panose="02010600000101010101" charset="-122"/>
                        <a:ea typeface="汉仪南宫体简" panose="02010600000101010101" charset="-122"/>
                        <a:cs typeface="汉仪南宫体简" panose="02010600000101010101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altLang="en-US" sz="3200" b="0">
                          <a:solidFill>
                            <a:srgbClr val="FF0000"/>
                          </a:solidFill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</a:rPr>
                        <a:t>少收钱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3200" b="0"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</a:rPr>
                        <a:t> </a:t>
                      </a:r>
                      <a:r>
                        <a:rPr lang="zh-CN" altLang="en-US" sz="3200" b="0"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</a:rPr>
                        <a:t>人大</a:t>
                      </a:r>
                    </a:p>
                    <a:p>
                      <a:pPr indent="0">
                        <a:buNone/>
                      </a:pPr>
                      <a:r>
                        <a:rPr lang="zh-CN" altLang="en-US" sz="3200" b="0"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</a:rPr>
                        <a:t> 政府</a:t>
                      </a:r>
                    </a:p>
                    <a:p>
                      <a:pPr indent="0">
                        <a:buNone/>
                      </a:pPr>
                      <a:r>
                        <a:rPr lang="zh-CN" altLang="en-US" sz="3200" b="0"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</a:rPr>
                        <a:t>财政部门</a:t>
                      </a:r>
                    </a:p>
                    <a:p>
                      <a:pPr indent="0">
                        <a:buNone/>
                      </a:pPr>
                      <a:r>
                        <a:rPr lang="zh-CN" altLang="en-US" sz="3200" b="0"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</a:rPr>
                        <a:t>税务部门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50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3200" b="0"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</a:rPr>
                        <a:t>紧缩性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altLang="en-US" sz="3200" b="0"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</a:rPr>
                        <a:t>财政政策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3200" b="0"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</a:rPr>
                        <a:t>减少国债发行、紧缩政府支出、减少各种投资</a:t>
                      </a:r>
                    </a:p>
                    <a:p>
                      <a:pPr indent="0">
                        <a:buNone/>
                      </a:pPr>
                      <a:r>
                        <a:rPr lang="zh-CN" altLang="en-US" sz="3200" b="0">
                          <a:solidFill>
                            <a:srgbClr val="FF0000"/>
                          </a:solidFill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</a:rPr>
                        <a:t>增加税收、提高税率、降低税收起征点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3200" b="0"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</a:rPr>
                        <a:t>少花钱</a:t>
                      </a:r>
                    </a:p>
                    <a:p>
                      <a:pPr indent="0">
                        <a:buNone/>
                      </a:pPr>
                      <a:endParaRPr lang="zh-CN" altLang="en-US" sz="3200" b="0">
                        <a:latin typeface="汉仪南宫体简" panose="02010600000101010101" charset="-122"/>
                        <a:ea typeface="汉仪南宫体简" panose="02010600000101010101" charset="-122"/>
                        <a:cs typeface="汉仪南宫体简" panose="02010600000101010101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altLang="en-US" sz="3200" b="0">
                          <a:solidFill>
                            <a:srgbClr val="FF0000"/>
                          </a:solidFill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</a:rPr>
                        <a:t>多收钱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13912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3200" b="0"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</a:rPr>
                        <a:t>宽松的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altLang="en-US" sz="3200" b="0"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</a:rPr>
                        <a:t>货币政策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3200" b="0"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</a:rPr>
                        <a:t>降低利率、降低存款准备金率、增加货币供应量、增加信贷规模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3200" b="0"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</a:rPr>
                        <a:t>使市场上的钱增多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3200" b="0"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</a:rPr>
                        <a:t> </a:t>
                      </a:r>
                      <a:r>
                        <a:rPr lang="zh-CN" altLang="en-US" sz="3200" b="0"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</a:rPr>
                        <a:t>中国人民银行            </a:t>
                      </a:r>
                    </a:p>
                    <a:p>
                      <a:pPr indent="0">
                        <a:buNone/>
                      </a:pPr>
                      <a:r>
                        <a:rPr lang="zh-CN" altLang="en-US" sz="3200" b="0"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</a:rPr>
                        <a:t> 央行</a:t>
                      </a:r>
                    </a:p>
                    <a:p>
                      <a:pPr indent="0">
                        <a:buNone/>
                      </a:pPr>
                      <a:r>
                        <a:rPr lang="zh-CN" altLang="en-US" sz="3200" b="0"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</a:rPr>
                        <a:t> 银行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1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3200" b="0"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</a:rPr>
                        <a:t>从紧的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altLang="en-US" sz="3200" b="0"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</a:rPr>
                        <a:t>货币政策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3200" b="0"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</a:rPr>
                        <a:t>提高利率、提高存款准备金率、减少货币供应量、降低信贷规模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3200" b="0"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</a:rPr>
                        <a:t>使市场上的钱减少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-1"/>
          <p:cNvGraphicFramePr/>
          <p:nvPr/>
        </p:nvGraphicFramePr>
        <p:xfrm>
          <a:off x="306070" y="85090"/>
          <a:ext cx="11579860" cy="66871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1515"/>
                <a:gridCol w="3669665"/>
                <a:gridCol w="3752215"/>
                <a:gridCol w="3466465"/>
              </a:tblGrid>
              <a:tr h="14630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1200" b="0">
                        <a:latin typeface="汉仪南宫体简" panose="02010600000101010101" charset="-122"/>
                        <a:ea typeface="汉仪南宫体简" panose="02010600000101010101" charset="-122"/>
                        <a:cs typeface="汉仪南宫体简" panose="02010600000101010101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3200" b="0">
                          <a:solidFill>
                            <a:srgbClr val="FF0000"/>
                          </a:solidFill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</a:rPr>
                        <a:t>国家财政是促进社会公平、改善人民生活的物质保障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3200" b="0">
                          <a:solidFill>
                            <a:srgbClr val="FF0000"/>
                          </a:solidFill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</a:rPr>
                        <a:t>国家财政具有促进资源合理配置的作用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3200" b="0">
                          <a:solidFill>
                            <a:srgbClr val="FF0000"/>
                          </a:solidFill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</a:rPr>
                        <a:t>国家财政具有促进国民经济平稳运行的作用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88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200" b="0"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</a:rPr>
                        <a:t> 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altLang="en-US" sz="3200" b="0"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</a:rPr>
                        <a:t>表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altLang="en-US" sz="3200" b="0"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</a:rPr>
                        <a:t>现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3200" b="0"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</a:rPr>
                        <a:t>教育经费增长、医疗卫生经费增加、养老保险制度、社会保障、抗震救灾、帮扶困难群众、促进就业、缩小收入分配差距、保障性安居工程、</a:t>
                      </a:r>
                      <a:r>
                        <a:rPr lang="zh-CN" altLang="en-US" sz="3200"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  <a:sym typeface="+mn-ea"/>
                        </a:rPr>
                        <a:t>精准扶贫</a:t>
                      </a:r>
                      <a:endParaRPr lang="zh-CN" altLang="en-US" sz="3200" b="0">
                        <a:latin typeface="汉仪南宫体简" panose="02010600000101010101" charset="-122"/>
                        <a:ea typeface="汉仪南宫体简" panose="02010600000101010101" charset="-122"/>
                        <a:cs typeface="汉仪南宫体简" panose="02010600000101010101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3200" b="0"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</a:rPr>
                        <a:t>能源、交通运输、邮电通信、水利设施、文化产业投资、发展环保行业、加大对贫困地区扶持、青藏铁路、城市地铁修建、高铁的投资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3200" b="0"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</a:rPr>
                        <a:t>财政支出的增加或减少、税收的增加或减少、国债的发行、</a:t>
                      </a:r>
                      <a:r>
                        <a:rPr lang="zh-CN" altLang="en-US" sz="3200"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  <a:sym typeface="+mn-ea"/>
                        </a:rPr>
                        <a:t>经济过热、经济低迷、稳定物价</a:t>
                      </a:r>
                      <a:endParaRPr lang="zh-CN" altLang="en-US" sz="3200" b="0">
                        <a:latin typeface="汉仪南宫体简" panose="02010600000101010101" charset="-122"/>
                        <a:ea typeface="汉仪南宫体简" panose="02010600000101010101" charset="-122"/>
                        <a:cs typeface="汉仪南宫体简" panose="02010600000101010101" charset="-122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27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3200" b="0"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</a:rPr>
                        <a:t>要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altLang="en-US" sz="3200" b="0"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</a:rPr>
                        <a:t>点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3200" b="0"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</a:rPr>
                        <a:t>社会保障类材料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3200" b="0"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</a:rPr>
                        <a:t>工程建设类材料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3200" b="0">
                          <a:latin typeface="汉仪南宫体简" panose="02010600000101010101" charset="-122"/>
                          <a:ea typeface="汉仪南宫体简" panose="02010600000101010101" charset="-122"/>
                          <a:cs typeface="汉仪南宫体简" panose="02010600000101010101" charset="-122"/>
                        </a:rPr>
                        <a:t>涉及整个国家经济发展的材料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6685" y="1092835"/>
            <a:ext cx="1193165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一、财政的作用</a:t>
            </a:r>
          </a:p>
          <a:p>
            <a:r>
              <a:rPr lang="en-US" altLang="zh-CN" sz="3200" b="1"/>
              <a:t>1</a:t>
            </a:r>
            <a:r>
              <a:rPr lang="zh-CN" altLang="en-US" sz="3200" b="1"/>
              <a:t>、国家财政是国家治理的基础和重要支柱，在社会经济生活中发挥着巨大的作用</a:t>
            </a:r>
          </a:p>
          <a:p>
            <a:r>
              <a:rPr lang="en-US" altLang="zh-CN" sz="3200" b="1"/>
              <a:t>2</a:t>
            </a:r>
            <a:r>
              <a:rPr lang="zh-CN" altLang="en-US" sz="3200" b="1"/>
              <a:t>、国家财政生活促进社会公平、改善人民生活的物质保障</a:t>
            </a:r>
          </a:p>
          <a:p>
            <a:r>
              <a:rPr lang="en-US" altLang="zh-CN" sz="3200" b="1"/>
              <a:t>3</a:t>
            </a:r>
            <a:r>
              <a:rPr lang="zh-CN" altLang="en-US" sz="3200" b="1"/>
              <a:t>、国家财政具有促进资源合理配置的作用</a:t>
            </a:r>
          </a:p>
          <a:p>
            <a:r>
              <a:rPr lang="en-US" altLang="zh-CN" sz="3200" b="1"/>
              <a:t>4</a:t>
            </a:r>
            <a:r>
              <a:rPr lang="zh-CN" altLang="en-US" sz="3200" b="1"/>
              <a:t>、国家财政具有促进国民经济平稳运行的作用</a:t>
            </a:r>
          </a:p>
          <a:p>
            <a:endParaRPr lang="zh-CN" altLang="en-US" sz="3200" b="1"/>
          </a:p>
          <a:p>
            <a:r>
              <a:rPr lang="zh-CN" altLang="en-US" sz="3200" b="1">
                <a:solidFill>
                  <a:srgbClr val="FF0000"/>
                </a:solidFill>
              </a:rPr>
              <a:t>二、财政作用的区别</a:t>
            </a:r>
          </a:p>
          <a:p>
            <a:r>
              <a:rPr lang="zh-CN" altLang="en-US" sz="3200" b="1">
                <a:solidFill>
                  <a:srgbClr val="FF0000"/>
                </a:solidFill>
              </a:rPr>
              <a:t>三、财政政策、货币政策区别</a:t>
            </a:r>
          </a:p>
        </p:txBody>
      </p:sp>
      <p:pic>
        <p:nvPicPr>
          <p:cNvPr id="5" name="图片 4" descr="201709280856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855" y="18415"/>
            <a:ext cx="2200275" cy="13239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endParaRPr lang="zh-CN" altLang="en-US"/>
          </a:p>
        </p:txBody>
      </p:sp>
      <p:sp>
        <p:nvSpPr>
          <p:cNvPr id="3074" name="副标题 2"/>
          <p:cNvSpPr>
            <a:spLocks noGrp="1"/>
          </p:cNvSpPr>
          <p:nvPr>
            <p:ph type="subTitle" idx="1"/>
          </p:nvPr>
        </p:nvSpPr>
        <p:spPr/>
        <p:txBody>
          <a:bodyPr anchor="t"/>
          <a:lstStyle/>
          <a:p>
            <a:endParaRPr lang="zh-CN" altLang="en-US"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11" descr="图片2"/>
          <p:cNvPicPr>
            <a:picLocks noChangeAspect="1"/>
          </p:cNvPicPr>
          <p:nvPr/>
        </p:nvPicPr>
        <p:blipFill>
          <a:blip r:embed="rId2">
            <a:lum contrast="23999"/>
          </a:blip>
          <a:stretch>
            <a:fillRect/>
          </a:stretch>
        </p:blipFill>
        <p:spPr>
          <a:xfrm>
            <a:off x="1524000" y="0"/>
            <a:ext cx="916146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992313" y="1428750"/>
            <a:ext cx="7777163" cy="8299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 rtl="0">
              <a:buClrTx/>
              <a:buSzTx/>
              <a:buFontTx/>
              <a:buNone/>
              <a:defRPr/>
            </a:pPr>
            <a:r>
              <a:rPr kumimoji="1" lang="zh-CN" altLang="en-US" sz="48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第八课 财政与税收</a:t>
            </a:r>
          </a:p>
        </p:txBody>
      </p:sp>
      <p:sp>
        <p:nvSpPr>
          <p:cNvPr id="3077" name="WordArt 4"/>
          <p:cNvSpPr>
            <a:spLocks noTextEdit="1"/>
          </p:cNvSpPr>
          <p:nvPr/>
        </p:nvSpPr>
        <p:spPr>
          <a:xfrm>
            <a:off x="2468563" y="2857500"/>
            <a:ext cx="6985000" cy="1117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lstStyle/>
          <a:p>
            <a:pPr algn="ctr"/>
            <a:r>
              <a:rPr lang="zh-CN" altLang="en-US" sz="4400" b="1">
                <a:ln w="9525" cap="flat" cmpd="sng">
                  <a:solidFill>
                    <a:srgbClr val="CC99FF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第一框  国家财政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/>
          </p:cNvSpPr>
          <p:nvPr>
            <p:ph idx="1"/>
          </p:nvPr>
        </p:nvSpPr>
        <p:spPr>
          <a:xfrm>
            <a:off x="144145" y="455295"/>
            <a:ext cx="11903710" cy="4580890"/>
          </a:xfrm>
        </p:spPr>
        <p:txBody>
          <a:bodyPr wrap="square" lIns="91440" tIns="45720" rIns="91440" bIns="45720" anchor="t">
            <a:noAutofit/>
          </a:bodyPr>
          <a:lstStyle/>
          <a:p>
            <a:pPr algn="just" eaLnBrk="1" hangingPunct="1">
              <a:lnSpc>
                <a:spcPct val="80000"/>
              </a:lnSpc>
              <a:buNone/>
            </a:pPr>
            <a:r>
              <a:rPr lang="en-US" altLang="zh-CN" sz="4000" b="1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</a:rPr>
              <a:t>、（</a:t>
            </a:r>
            <a:r>
              <a:rPr lang="en-US" altLang="zh-CN" sz="4000" b="1" dirty="0">
                <a:latin typeface="微软雅黑" panose="020B0503020204020204" charset="-122"/>
                <a:ea typeface="微软雅黑" panose="020B0503020204020204" charset="-122"/>
              </a:rPr>
              <a:t>2013 </a:t>
            </a:r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</a:rPr>
              <a:t>全国卷）</a:t>
            </a:r>
            <a:r>
              <a:rPr lang="en-US" altLang="zh-CN" sz="4000" b="1" dirty="0">
                <a:latin typeface="微软雅黑" panose="020B0503020204020204" charset="-122"/>
                <a:ea typeface="微软雅黑" panose="020B0503020204020204" charset="-122"/>
              </a:rPr>
              <a:t>2012</a:t>
            </a:r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4000" b="1" dirty="0"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4000" b="1" dirty="0"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</a:rPr>
              <a:t>日，云南省昭通市彝良县发生严重地震灾害，给灾区群众生产生活造成了较大影响。</a:t>
            </a:r>
            <a:r>
              <a:rPr lang="en-US" altLang="zh-CN" sz="4000" b="1" dirty="0"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4000" b="1" dirty="0"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</a:rPr>
              <a:t>日，中央财政拨付云南省地震救灾资金</a:t>
            </a:r>
            <a:r>
              <a:rPr lang="en-US" altLang="zh-CN" sz="4000" b="1" dirty="0">
                <a:latin typeface="微软雅黑" panose="020B0503020204020204" charset="-122"/>
                <a:ea typeface="微软雅黑" panose="020B0503020204020204" charset="-122"/>
              </a:rPr>
              <a:t>10.5</a:t>
            </a:r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</a:rPr>
              <a:t>亿元，为受灾群众紧急转移安置、过渡性生活救助、向因灾死亡人员家属发放抚慰金。这表明</a:t>
            </a:r>
            <a:r>
              <a:rPr lang="en-US" altLang="zh-CN" sz="4000" b="1" dirty="0">
                <a:latin typeface="微软雅黑" panose="020B0503020204020204" charset="-122"/>
                <a:ea typeface="微软雅黑" panose="020B0503020204020204" charset="-122"/>
              </a:rPr>
              <a:t>(       )</a:t>
            </a:r>
          </a:p>
          <a:p>
            <a:pPr algn="just" eaLnBrk="1" hangingPunct="1">
              <a:lnSpc>
                <a:spcPct val="80000"/>
              </a:lnSpc>
              <a:buNone/>
            </a:pPr>
            <a:r>
              <a:rPr lang="en-US" altLang="zh-CN" sz="4000" b="1" dirty="0"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</a:rPr>
              <a:t>、财政具有促进国民经济平稳运行的作用   </a:t>
            </a:r>
          </a:p>
          <a:p>
            <a:pPr algn="just" eaLnBrk="1" hangingPunct="1">
              <a:lnSpc>
                <a:spcPct val="80000"/>
              </a:lnSpc>
              <a:buNone/>
            </a:pPr>
            <a:r>
              <a:rPr lang="en-US" altLang="zh-CN" sz="4000" b="1" dirty="0"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</a:rPr>
              <a:t>、财政是促进公平，改善人民生活的物质保障</a:t>
            </a:r>
          </a:p>
          <a:p>
            <a:pPr algn="just" eaLnBrk="1" hangingPunct="1">
              <a:lnSpc>
                <a:spcPct val="80000"/>
              </a:lnSpc>
              <a:buNone/>
            </a:pPr>
            <a:r>
              <a:rPr lang="en-US" altLang="zh-CN" sz="4000" b="1" dirty="0"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</a:rPr>
              <a:t>、通过财政支出，大大提高了人民的生活水</a:t>
            </a:r>
          </a:p>
          <a:p>
            <a:pPr algn="just" eaLnBrk="1" hangingPunct="1">
              <a:lnSpc>
                <a:spcPct val="80000"/>
              </a:lnSpc>
              <a:buNone/>
            </a:pPr>
            <a:r>
              <a:rPr lang="en-US" altLang="zh-CN" sz="4000" b="1" dirty="0">
                <a:latin typeface="微软雅黑" panose="020B0503020204020204" charset="-122"/>
                <a:ea typeface="微软雅黑" panose="020B0503020204020204" charset="-122"/>
              </a:rPr>
              <a:t>D</a:t>
            </a:r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</a:rPr>
              <a:t>、财政支出是实现国家宏观调控的重要行政手段</a:t>
            </a:r>
          </a:p>
          <a:p>
            <a:pPr eaLnBrk="1" hangingPunct="1">
              <a:lnSpc>
                <a:spcPct val="80000"/>
              </a:lnSpc>
            </a:pPr>
            <a:endParaRPr lang="zh-CN" altLang="en-US" sz="4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5236" name="Text Box 4"/>
          <p:cNvSpPr txBox="1"/>
          <p:nvPr/>
        </p:nvSpPr>
        <p:spPr>
          <a:xfrm>
            <a:off x="11031220" y="3173095"/>
            <a:ext cx="1016635" cy="1568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9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idx="1"/>
          </p:nvPr>
        </p:nvSpPr>
        <p:spPr>
          <a:xfrm>
            <a:off x="1524000" y="436563"/>
            <a:ext cx="8870950" cy="5784850"/>
          </a:xfrm>
        </p:spPr>
        <p:txBody>
          <a:bodyPr wrap="square" lIns="91440" tIns="45720" rIns="91440" bIns="45720" anchor="t"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altLang="zh-CN" sz="3600" b="1" dirty="0">
                <a:latin typeface="微软雅黑" panose="020B0503020204020204" charset="-122"/>
                <a:ea typeface="微软雅黑" panose="020B0503020204020204" charset="-122"/>
              </a:rPr>
              <a:t>   2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、（</a:t>
            </a:r>
            <a:r>
              <a:rPr lang="en-US" altLang="zh-CN" sz="3600" b="1" dirty="0">
                <a:latin typeface="微软雅黑" panose="020B0503020204020204" charset="-122"/>
                <a:ea typeface="微软雅黑" panose="020B0503020204020204" charset="-122"/>
              </a:rPr>
              <a:t>2014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全国卷）截至</a:t>
            </a:r>
            <a:r>
              <a:rPr lang="en-US" altLang="zh-CN" sz="3600" b="1" dirty="0">
                <a:latin typeface="微软雅黑" panose="020B0503020204020204" charset="-122"/>
                <a:ea typeface="微软雅黑" panose="020B0503020204020204" charset="-122"/>
              </a:rPr>
              <a:t>2014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3600" b="1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3600" b="1" dirty="0">
                <a:latin typeface="微软雅黑" panose="020B0503020204020204" charset="-122"/>
                <a:ea typeface="微软雅黑" panose="020B0503020204020204" charset="-122"/>
              </a:rPr>
              <a:t>29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日，国务院已经正式批准</a:t>
            </a:r>
            <a:r>
              <a:rPr lang="en-US" altLang="zh-CN" sz="3600" b="1" dirty="0">
                <a:latin typeface="微软雅黑" panose="020B0503020204020204" charset="-122"/>
                <a:ea typeface="微软雅黑" panose="020B0503020204020204" charset="-122"/>
              </a:rPr>
              <a:t>45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个城市建设地铁。按照规划，</a:t>
            </a:r>
            <a:r>
              <a:rPr lang="en-US" altLang="zh-CN" sz="3600" b="1" dirty="0">
                <a:latin typeface="微软雅黑" panose="020B0503020204020204" charset="-122"/>
                <a:ea typeface="微软雅黑" panose="020B0503020204020204" charset="-122"/>
              </a:rPr>
              <a:t>2010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至</a:t>
            </a:r>
            <a:r>
              <a:rPr lang="en-US" altLang="zh-CN" sz="3600" b="1" dirty="0">
                <a:latin typeface="微软雅黑" panose="020B0503020204020204" charset="-122"/>
                <a:ea typeface="微软雅黑" panose="020B0503020204020204" charset="-122"/>
              </a:rPr>
              <a:t>2015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年地铁建设投资额将达</a:t>
            </a:r>
            <a:r>
              <a:rPr lang="en-US" altLang="zh-CN" sz="3600" b="1" dirty="0">
                <a:latin typeface="微软雅黑" panose="020B0503020204020204" charset="-122"/>
                <a:ea typeface="微软雅黑" panose="020B0503020204020204" charset="-122"/>
              </a:rPr>
              <a:t>41 568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亿元，</a:t>
            </a:r>
            <a:r>
              <a:rPr lang="en-US" altLang="zh-CN" sz="3600" b="1" dirty="0">
                <a:latin typeface="微软雅黑" panose="020B0503020204020204" charset="-122"/>
                <a:ea typeface="微软雅黑" panose="020B0503020204020204" charset="-122"/>
              </a:rPr>
              <a:t>2020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年地铁建成总里程将达</a:t>
            </a:r>
            <a:r>
              <a:rPr lang="en-US" altLang="zh-CN" sz="3600" b="1" dirty="0">
                <a:latin typeface="微软雅黑" panose="020B0503020204020204" charset="-122"/>
                <a:ea typeface="微软雅黑" panose="020B0503020204020204" charset="-122"/>
              </a:rPr>
              <a:t>7 800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千米。这表明（） </a:t>
            </a:r>
            <a:endParaRPr lang="en-US" altLang="zh-CN" sz="36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sz="3600" b="1" dirty="0">
                <a:latin typeface="微软雅黑" panose="020B0503020204020204" charset="-122"/>
                <a:ea typeface="微软雅黑" panose="020B0503020204020204" charset="-122"/>
              </a:rPr>
              <a:t>A.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财政是改善人民生活的物质保障       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sz="3600" b="1" dirty="0">
                <a:latin typeface="微软雅黑" panose="020B0503020204020204" charset="-122"/>
                <a:ea typeface="微软雅黑" panose="020B0503020204020204" charset="-122"/>
              </a:rPr>
              <a:t>B.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财政具有促进资源合理配置的作用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sz="3600" b="1" dirty="0">
                <a:latin typeface="微软雅黑" panose="020B0503020204020204" charset="-122"/>
                <a:ea typeface="微软雅黑" panose="020B0503020204020204" charset="-122"/>
              </a:rPr>
              <a:t>C.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财政能够促进国民经济的平稳运行   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sz="3600" b="1" dirty="0">
                <a:latin typeface="微软雅黑" panose="020B0503020204020204" charset="-122"/>
                <a:ea typeface="微软雅黑" panose="020B0503020204020204" charset="-122"/>
              </a:rPr>
              <a:t>D.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财政是巩固国家政权的物质保证</a:t>
            </a:r>
          </a:p>
        </p:txBody>
      </p:sp>
      <p:sp>
        <p:nvSpPr>
          <p:cNvPr id="96259" name="Text Box 3"/>
          <p:cNvSpPr txBox="1"/>
          <p:nvPr/>
        </p:nvSpPr>
        <p:spPr>
          <a:xfrm>
            <a:off x="10607040" y="2644458"/>
            <a:ext cx="1016635" cy="1568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9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idx="1"/>
          </p:nvPr>
        </p:nvSpPr>
        <p:spPr>
          <a:xfrm>
            <a:off x="301625" y="673100"/>
            <a:ext cx="10845165" cy="5276850"/>
          </a:xfrm>
        </p:spPr>
        <p:txBody>
          <a:bodyPr wrap="square" lIns="91440" tIns="45720" rIns="91440" bIns="45720" anchor="t">
            <a:normAutofit/>
          </a:bodyPr>
          <a:lstStyle/>
          <a:p>
            <a:pPr eaLnBrk="1" hangingPunct="1">
              <a:buNone/>
            </a:pP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en-US" altLang="zh-CN" sz="3600" b="1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、财政政策是否合理，将直接影响国家对经济的调控能力。下列符合扩张性财政政策的是</a:t>
            </a:r>
            <a:r>
              <a:rPr lang="en-US" altLang="zh-CN" sz="3600" b="1" dirty="0">
                <a:latin typeface="微软雅黑" panose="020B0503020204020204" charset="-122"/>
                <a:ea typeface="微软雅黑" panose="020B0503020204020204" charset="-122"/>
              </a:rPr>
              <a:t>(      )                                                             A.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经济增长滞缓时，增加税收，刺激社会的总需求</a:t>
            </a:r>
          </a:p>
          <a:p>
            <a:pPr eaLnBrk="1" hangingPunct="1">
              <a:buNone/>
            </a:pP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en-US" altLang="zh-CN" sz="3600" b="1" dirty="0">
                <a:latin typeface="微软雅黑" panose="020B0503020204020204" charset="-122"/>
                <a:ea typeface="微软雅黑" panose="020B0503020204020204" charset="-122"/>
              </a:rPr>
              <a:t>B.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经济过热时，增加税收，减少财政支出，抑制总需求</a:t>
            </a:r>
          </a:p>
          <a:p>
            <a:pPr eaLnBrk="1" hangingPunct="1">
              <a:buNone/>
            </a:pP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en-US" altLang="zh-CN" sz="3600" b="1" dirty="0">
                <a:latin typeface="微软雅黑" panose="020B0503020204020204" charset="-122"/>
                <a:ea typeface="微软雅黑" panose="020B0503020204020204" charset="-122"/>
              </a:rPr>
              <a:t>C.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经济增长滞缓时，降低税率，增加建设支出，刺激总需求  </a:t>
            </a:r>
          </a:p>
          <a:p>
            <a:pPr eaLnBrk="1" hangingPunct="1">
              <a:buNone/>
            </a:pP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en-US" altLang="zh-CN" sz="3600" b="1" dirty="0">
                <a:latin typeface="微软雅黑" panose="020B0503020204020204" charset="-122"/>
                <a:ea typeface="微软雅黑" panose="020B0503020204020204" charset="-122"/>
              </a:rPr>
              <a:t>D.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经济过热时，增加建设支出，刺激总需求</a:t>
            </a:r>
          </a:p>
        </p:txBody>
      </p:sp>
      <p:sp>
        <p:nvSpPr>
          <p:cNvPr id="97283" name="Text Box 3"/>
          <p:cNvSpPr txBox="1"/>
          <p:nvPr/>
        </p:nvSpPr>
        <p:spPr>
          <a:xfrm>
            <a:off x="10831195" y="3849053"/>
            <a:ext cx="1003935" cy="1568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9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1"/>
          <p:cNvSpPr>
            <a:spLocks noGrp="1"/>
          </p:cNvSpPr>
          <p:nvPr>
            <p:ph type="title"/>
          </p:nvPr>
        </p:nvSpPr>
        <p:spPr>
          <a:xfrm>
            <a:off x="1546225" y="-1587"/>
            <a:ext cx="8229600" cy="839787"/>
          </a:xfrm>
        </p:spPr>
        <p:txBody>
          <a:bodyPr wrap="square" lIns="91440" tIns="45720" rIns="91440" bIns="45720" anchor="ctr"/>
          <a:lstStyle/>
          <a:p>
            <a:pPr algn="l" eaLnBrk="1" hangingPunct="1"/>
            <a:r>
              <a:rPr lang="zh-CN" altLang="en-US" sz="2800" dirty="0"/>
              <a:t>（</a:t>
            </a:r>
            <a:r>
              <a:rPr lang="en-US" altLang="zh-CN" sz="2800" dirty="0"/>
              <a:t>2014 </a:t>
            </a:r>
            <a:r>
              <a:rPr lang="zh-CN" altLang="en-US" sz="2800" dirty="0"/>
              <a:t>安徽文综）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6235" y="685800"/>
            <a:ext cx="11626215" cy="5638800"/>
          </a:xfrm>
        </p:spPr>
        <p:txBody>
          <a:bodyPr vert="horz" wrap="square" lIns="91440" tIns="45720" rIns="91440" bIns="45720" numCol="1" anchor="t" anchorCtr="0" compatLnSpc="1">
            <a:normAutofit fontScale="7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材料   为了保障社会主义文化建设活动的顺利开展，文化部、教育部等部门出台了一系列政策，如扩大文化消费规模；继续扩大各类文化产品和服务的政府的采购，加大文化人才培养的力度。</a:t>
            </a:r>
            <a:endParaRPr kumimoji="0" lang="en-US" altLang="zh-CN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结合材料，分析国家</a:t>
            </a: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财政</a:t>
            </a: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在社会主义文化建设中的</a:t>
            </a: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作用</a:t>
            </a: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  <a:endParaRPr kumimoji="0" lang="en-US" altLang="zh-CN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参考答案：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①财政是促进社会公平，改善人民生活的物质保障。国家实施文化消费补贴制度，扩大各类文化产品和服务的政府采购，加大对文化人才培养的投入力度，保障人们的基本文化权益。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②财政具有促进资源合理配置的作用。国家加大对公共文化基础设施的投入，扩大各类文化产品和服务的政府采购，促进资金向文化事业倾斜，发展公共文化事业。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③财政具有促进国民经济平稳运行的作用。实施文化消费补贴制度，通过财政政策调节经济活动，促进文化产业和文化事业的发展。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/>
          </p:cNvSpPr>
          <p:nvPr>
            <p:ph idx="1"/>
          </p:nvPr>
        </p:nvSpPr>
        <p:spPr>
          <a:xfrm>
            <a:off x="820420" y="1420495"/>
            <a:ext cx="10899140" cy="4715510"/>
          </a:xfrm>
        </p:spPr>
        <p:txBody>
          <a:bodyPr wrap="square" lIns="91440" tIns="45720" rIns="91440" bIns="45720" anchor="t">
            <a:normAutofit lnSpcReduction="20000"/>
          </a:bodyPr>
          <a:lstStyle/>
          <a:p>
            <a:pPr eaLnBrk="1" hangingPunct="1">
              <a:buNone/>
            </a:pPr>
            <a:r>
              <a:rPr lang="zh-CN" altLang="en-US" sz="4000" b="1" dirty="0">
                <a:ea typeface="微软雅黑" panose="020B0503020204020204" charset="-122"/>
              </a:rPr>
              <a:t>课本</a:t>
            </a:r>
            <a:r>
              <a:rPr lang="en-US" altLang="zh-CN" sz="4000" b="1" dirty="0">
                <a:ea typeface="微软雅黑" panose="020B0503020204020204" charset="-122"/>
              </a:rPr>
              <a:t>67-68</a:t>
            </a:r>
            <a:r>
              <a:rPr lang="zh-CN" altLang="en-US" sz="4000" b="1" dirty="0">
                <a:ea typeface="微软雅黑" panose="020B0503020204020204" charset="-122"/>
              </a:rPr>
              <a:t>页，找到</a:t>
            </a:r>
          </a:p>
          <a:p>
            <a:pPr eaLnBrk="1" hangingPunct="1">
              <a:buNone/>
            </a:pPr>
            <a:endParaRPr lang="en-US" altLang="zh-CN" sz="4000" b="1" dirty="0">
              <a:ea typeface="微软雅黑" panose="020B0503020204020204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sz="4000" b="1" dirty="0">
                <a:ea typeface="微软雅黑" panose="020B0503020204020204" charset="-122"/>
              </a:rPr>
              <a:t>4</a:t>
            </a:r>
            <a:r>
              <a:rPr lang="zh-CN" altLang="en-US" sz="4000" b="1" dirty="0">
                <a:ea typeface="微软雅黑" panose="020B0503020204020204" charset="-122"/>
              </a:rPr>
              <a:t>、什么是财政收入？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4000" b="1" dirty="0">
                <a:ea typeface="微软雅黑" panose="020B0503020204020204" charset="-122"/>
              </a:rPr>
              <a:t>      来源有哪些？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4000" b="1" dirty="0">
                <a:ea typeface="微软雅黑" panose="020B0503020204020204" charset="-122"/>
              </a:rPr>
              <a:t>      影响财政收入的主要因素有哪些？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sz="4000" b="1" dirty="0">
                <a:ea typeface="微软雅黑" panose="020B0503020204020204" charset="-122"/>
              </a:rPr>
              <a:t>5</a:t>
            </a:r>
            <a:r>
              <a:rPr lang="zh-CN" altLang="en-US" sz="4000" b="1" dirty="0">
                <a:ea typeface="微软雅黑" panose="020B0503020204020204" charset="-122"/>
              </a:rPr>
              <a:t>、什么是财政支出？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4000" b="1" dirty="0">
                <a:ea typeface="微软雅黑" panose="020B0503020204020204" charset="-122"/>
              </a:rPr>
              <a:t>      按用途分为几类？</a:t>
            </a:r>
            <a:endParaRPr lang="en-US" altLang="zh-CN" sz="4000" b="1" dirty="0">
              <a:ea typeface="微软雅黑" panose="020B0503020204020204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sz="4000" b="1" dirty="0">
                <a:ea typeface="微软雅黑" panose="020B0503020204020204" charset="-122"/>
              </a:rPr>
              <a:t>6</a:t>
            </a:r>
            <a:r>
              <a:rPr lang="zh-CN" altLang="en-US" sz="4000" b="1" dirty="0">
                <a:ea typeface="微软雅黑" panose="020B0503020204020204" charset="-122"/>
              </a:rPr>
              <a:t>、财政收入与财政支出之间的关系？</a:t>
            </a:r>
          </a:p>
          <a:p>
            <a:pPr eaLnBrk="1" hangingPunct="1">
              <a:buNone/>
            </a:pPr>
            <a:endParaRPr lang="zh-CN" altLang="en-US" b="1" dirty="0">
              <a:ea typeface="微软雅黑" panose="020B0503020204020204" charset="-122"/>
            </a:endParaRPr>
          </a:p>
          <a:p>
            <a:pPr eaLnBrk="1" hangingPunct="1">
              <a:buNone/>
            </a:pPr>
            <a:endParaRPr lang="zh-CN" altLang="en-US" sz="2800" dirty="0">
              <a:ea typeface="黑体" panose="02010609060101010101" pitchFamily="2" charset="-122"/>
            </a:endParaRPr>
          </a:p>
        </p:txBody>
      </p:sp>
      <p:pic>
        <p:nvPicPr>
          <p:cNvPr id="2" name="图片 1" descr="201709280856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240" y="53340"/>
            <a:ext cx="2095500" cy="12763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3551238" y="152400"/>
            <a:ext cx="5041900" cy="620713"/>
          </a:xfrm>
        </p:spPr>
        <p:txBody>
          <a:bodyPr wrap="square" lIns="91440" tIns="45720" rIns="91440" bIns="45720" anchor="ctr">
            <a:normAutofit fontScale="90000"/>
          </a:bodyPr>
          <a:lstStyle/>
          <a:p>
            <a:pPr algn="l" eaLnBrk="1" hangingPunct="1"/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四、财政收入</a:t>
            </a:r>
          </a:p>
        </p:txBody>
      </p:sp>
      <p:sp>
        <p:nvSpPr>
          <p:cNvPr id="88067" name="Text Box 3"/>
          <p:cNvSpPr txBox="1"/>
          <p:nvPr/>
        </p:nvSpPr>
        <p:spPr>
          <a:xfrm>
            <a:off x="1897063" y="1008063"/>
            <a:ext cx="8348662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、含义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：国家通过一定的形式和渠道筹集起来的资金。</a:t>
            </a:r>
          </a:p>
        </p:txBody>
      </p:sp>
      <p:sp>
        <p:nvSpPr>
          <p:cNvPr id="88068" name="Text Box 4"/>
          <p:cNvSpPr txBox="1"/>
          <p:nvPr/>
        </p:nvSpPr>
        <p:spPr>
          <a:xfrm>
            <a:off x="1981200" y="2286000"/>
            <a:ext cx="8031163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、财政收入的来源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：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8069" name="Group 5"/>
          <p:cNvGrpSpPr/>
          <p:nvPr/>
        </p:nvGrpSpPr>
        <p:grpSpPr>
          <a:xfrm>
            <a:off x="1524000" y="3048000"/>
            <a:ext cx="6337300" cy="3810000"/>
            <a:chOff x="0" y="1920"/>
            <a:chExt cx="3992" cy="2400"/>
          </a:xfrm>
        </p:grpSpPr>
        <p:sp>
          <p:nvSpPr>
            <p:cNvPr id="21509" name="Rectangle 6"/>
            <p:cNvSpPr/>
            <p:nvPr/>
          </p:nvSpPr>
          <p:spPr>
            <a:xfrm>
              <a:off x="384" y="2160"/>
              <a:ext cx="3456" cy="1789"/>
            </a:xfrm>
            <a:prstGeom prst="rect">
              <a:avLst/>
            </a:prstGeom>
            <a:solidFill>
              <a:srgbClr val="FFFFCC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510" name="Freeform 7"/>
            <p:cNvSpPr/>
            <p:nvPr/>
          </p:nvSpPr>
          <p:spPr>
            <a:xfrm>
              <a:off x="0" y="3935"/>
              <a:ext cx="3992" cy="385"/>
            </a:xfrm>
            <a:custGeom>
              <a:avLst/>
              <a:gdLst/>
              <a:ahLst/>
              <a:cxnLst>
                <a:cxn ang="0">
                  <a:pos x="430" y="0"/>
                </a:cxn>
                <a:cxn ang="0">
                  <a:pos x="3267" y="0"/>
                </a:cxn>
                <a:cxn ang="0">
                  <a:pos x="2910" y="299"/>
                </a:cxn>
                <a:cxn ang="0">
                  <a:pos x="0" y="299"/>
                </a:cxn>
                <a:cxn ang="0">
                  <a:pos x="430" y="0"/>
                </a:cxn>
              </a:cxnLst>
              <a:rect l="0" t="0" r="0" b="0"/>
              <a:pathLst>
                <a:path w="4878" h="496">
                  <a:moveTo>
                    <a:pt x="641" y="0"/>
                  </a:moveTo>
                  <a:lnTo>
                    <a:pt x="4878" y="0"/>
                  </a:lnTo>
                  <a:lnTo>
                    <a:pt x="4345" y="496"/>
                  </a:lnTo>
                  <a:lnTo>
                    <a:pt x="0" y="496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rgbClr val="0000CC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1" name="Freeform 8"/>
            <p:cNvSpPr/>
            <p:nvPr/>
          </p:nvSpPr>
          <p:spPr>
            <a:xfrm>
              <a:off x="1084" y="2233"/>
              <a:ext cx="7" cy="176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1361"/>
                </a:cxn>
                <a:cxn ang="0">
                  <a:pos x="5" y="1364"/>
                </a:cxn>
                <a:cxn ang="0">
                  <a:pos x="4" y="1366"/>
                </a:cxn>
                <a:cxn ang="0">
                  <a:pos x="3" y="1368"/>
                </a:cxn>
                <a:cxn ang="0">
                  <a:pos x="2" y="1370"/>
                </a:cxn>
                <a:cxn ang="0">
                  <a:pos x="0" y="9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3" y="0"/>
                </a:cxn>
              </a:cxnLst>
              <a:rect l="0" t="0" r="0" b="0"/>
              <a:pathLst>
                <a:path w="9" h="2276">
                  <a:moveTo>
                    <a:pt x="5" y="0"/>
                  </a:moveTo>
                  <a:lnTo>
                    <a:pt x="9" y="2261"/>
                  </a:lnTo>
                  <a:lnTo>
                    <a:pt x="9" y="2266"/>
                  </a:lnTo>
                  <a:lnTo>
                    <a:pt x="7" y="2269"/>
                  </a:lnTo>
                  <a:lnTo>
                    <a:pt x="5" y="2272"/>
                  </a:lnTo>
                  <a:lnTo>
                    <a:pt x="3" y="2276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3" y="8"/>
                  </a:lnTo>
                  <a:lnTo>
                    <a:pt x="3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E433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2" name="Freeform 9"/>
            <p:cNvSpPr/>
            <p:nvPr/>
          </p:nvSpPr>
          <p:spPr>
            <a:xfrm>
              <a:off x="1070" y="2244"/>
              <a:ext cx="16" cy="176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" y="1362"/>
                </a:cxn>
                <a:cxn ang="0">
                  <a:pos x="11" y="1364"/>
                </a:cxn>
                <a:cxn ang="0">
                  <a:pos x="8" y="1367"/>
                </a:cxn>
                <a:cxn ang="0">
                  <a:pos x="6" y="1369"/>
                </a:cxn>
                <a:cxn ang="0">
                  <a:pos x="2" y="1371"/>
                </a:cxn>
                <a:cxn ang="0">
                  <a:pos x="0" y="9"/>
                </a:cxn>
                <a:cxn ang="0">
                  <a:pos x="2" y="7"/>
                </a:cxn>
                <a:cxn ang="0">
                  <a:pos x="6" y="5"/>
                </a:cxn>
                <a:cxn ang="0">
                  <a:pos x="8" y="2"/>
                </a:cxn>
                <a:cxn ang="0">
                  <a:pos x="11" y="0"/>
                </a:cxn>
              </a:cxnLst>
              <a:rect l="0" t="0" r="0" b="0"/>
              <a:pathLst>
                <a:path w="20" h="2275">
                  <a:moveTo>
                    <a:pt x="17" y="0"/>
                  </a:moveTo>
                  <a:lnTo>
                    <a:pt x="20" y="2261"/>
                  </a:lnTo>
                  <a:lnTo>
                    <a:pt x="17" y="2264"/>
                  </a:lnTo>
                  <a:lnTo>
                    <a:pt x="13" y="2269"/>
                  </a:lnTo>
                  <a:lnTo>
                    <a:pt x="9" y="2272"/>
                  </a:lnTo>
                  <a:lnTo>
                    <a:pt x="4" y="2275"/>
                  </a:lnTo>
                  <a:lnTo>
                    <a:pt x="0" y="14"/>
                  </a:lnTo>
                  <a:lnTo>
                    <a:pt x="4" y="11"/>
                  </a:lnTo>
                  <a:lnTo>
                    <a:pt x="9" y="8"/>
                  </a:lnTo>
                  <a:lnTo>
                    <a:pt x="13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8C2B2A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3" name="Freeform 10"/>
            <p:cNvSpPr/>
            <p:nvPr/>
          </p:nvSpPr>
          <p:spPr>
            <a:xfrm>
              <a:off x="1053" y="2255"/>
              <a:ext cx="20" cy="176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7" y="1362"/>
                </a:cxn>
                <a:cxn ang="0">
                  <a:pos x="13" y="1365"/>
                </a:cxn>
                <a:cxn ang="0">
                  <a:pos x="8" y="1366"/>
                </a:cxn>
                <a:cxn ang="0">
                  <a:pos x="4" y="1369"/>
                </a:cxn>
                <a:cxn ang="0">
                  <a:pos x="0" y="6"/>
                </a:cxn>
                <a:cxn ang="0">
                  <a:pos x="6" y="4"/>
                </a:cxn>
                <a:cxn ang="0">
                  <a:pos x="11" y="2"/>
                </a:cxn>
                <a:cxn ang="0">
                  <a:pos x="14" y="0"/>
                </a:cxn>
              </a:cxnLst>
              <a:rect l="0" t="0" r="0" b="0"/>
              <a:pathLst>
                <a:path w="24" h="2271">
                  <a:moveTo>
                    <a:pt x="20" y="0"/>
                  </a:moveTo>
                  <a:lnTo>
                    <a:pt x="24" y="2261"/>
                  </a:lnTo>
                  <a:lnTo>
                    <a:pt x="19" y="2264"/>
                  </a:lnTo>
                  <a:lnTo>
                    <a:pt x="11" y="2266"/>
                  </a:lnTo>
                  <a:lnTo>
                    <a:pt x="6" y="2271"/>
                  </a:lnTo>
                  <a:lnTo>
                    <a:pt x="0" y="10"/>
                  </a:lnTo>
                  <a:lnTo>
                    <a:pt x="8" y="6"/>
                  </a:lnTo>
                  <a:lnTo>
                    <a:pt x="15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D2828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4" name="Freeform 11"/>
            <p:cNvSpPr/>
            <p:nvPr/>
          </p:nvSpPr>
          <p:spPr>
            <a:xfrm>
              <a:off x="1042" y="2263"/>
              <a:ext cx="16" cy="176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3" y="1363"/>
                </a:cxn>
                <a:cxn ang="0">
                  <a:pos x="8" y="1365"/>
                </a:cxn>
                <a:cxn ang="0">
                  <a:pos x="2" y="1366"/>
                </a:cxn>
                <a:cxn ang="0">
                  <a:pos x="0" y="3"/>
                </a:cxn>
                <a:cxn ang="0">
                  <a:pos x="5" y="2"/>
                </a:cxn>
                <a:cxn ang="0">
                  <a:pos x="9" y="0"/>
                </a:cxn>
              </a:cxnLst>
              <a:rect l="0" t="0" r="0" b="0"/>
              <a:pathLst>
                <a:path w="20" h="2267">
                  <a:moveTo>
                    <a:pt x="14" y="0"/>
                  </a:moveTo>
                  <a:lnTo>
                    <a:pt x="20" y="2261"/>
                  </a:lnTo>
                  <a:lnTo>
                    <a:pt x="13" y="2264"/>
                  </a:lnTo>
                  <a:lnTo>
                    <a:pt x="4" y="2267"/>
                  </a:lnTo>
                  <a:lnTo>
                    <a:pt x="0" y="5"/>
                  </a:lnTo>
                  <a:lnTo>
                    <a:pt x="7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52E2B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5" name="Freeform 12"/>
            <p:cNvSpPr/>
            <p:nvPr/>
          </p:nvSpPr>
          <p:spPr>
            <a:xfrm>
              <a:off x="1029" y="2267"/>
              <a:ext cx="16" cy="175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1363"/>
                </a:cxn>
                <a:cxn ang="0">
                  <a:pos x="8" y="1364"/>
                </a:cxn>
                <a:cxn ang="0">
                  <a:pos x="2" y="1365"/>
                </a:cxn>
                <a:cxn ang="0">
                  <a:pos x="0" y="3"/>
                </a:cxn>
                <a:cxn ang="0">
                  <a:pos x="6" y="2"/>
                </a:cxn>
                <a:cxn ang="0">
                  <a:pos x="10" y="0"/>
                </a:cxn>
              </a:cxnLst>
              <a:rect l="0" t="0" r="0" b="0"/>
              <a:pathLst>
                <a:path w="20" h="2266">
                  <a:moveTo>
                    <a:pt x="16" y="0"/>
                  </a:moveTo>
                  <a:lnTo>
                    <a:pt x="20" y="2262"/>
                  </a:lnTo>
                  <a:lnTo>
                    <a:pt x="12" y="2263"/>
                  </a:lnTo>
                  <a:lnTo>
                    <a:pt x="3" y="2266"/>
                  </a:lnTo>
                  <a:lnTo>
                    <a:pt x="0" y="5"/>
                  </a:lnTo>
                  <a:lnTo>
                    <a:pt x="9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B322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6" name="Freeform 13"/>
            <p:cNvSpPr/>
            <p:nvPr/>
          </p:nvSpPr>
          <p:spPr>
            <a:xfrm>
              <a:off x="1012" y="2271"/>
              <a:ext cx="19" cy="175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1361"/>
                </a:cxn>
                <a:cxn ang="0">
                  <a:pos x="10" y="1363"/>
                </a:cxn>
                <a:cxn ang="0">
                  <a:pos x="3" y="1365"/>
                </a:cxn>
                <a:cxn ang="0">
                  <a:pos x="0" y="3"/>
                </a:cxn>
                <a:cxn ang="0">
                  <a:pos x="7" y="2"/>
                </a:cxn>
                <a:cxn ang="0">
                  <a:pos x="14" y="0"/>
                </a:cxn>
              </a:cxnLst>
              <a:rect l="0" t="0" r="0" b="0"/>
              <a:pathLst>
                <a:path w="23" h="2267">
                  <a:moveTo>
                    <a:pt x="20" y="0"/>
                  </a:moveTo>
                  <a:lnTo>
                    <a:pt x="23" y="2261"/>
                  </a:lnTo>
                  <a:lnTo>
                    <a:pt x="14" y="2264"/>
                  </a:lnTo>
                  <a:lnTo>
                    <a:pt x="5" y="2267"/>
                  </a:lnTo>
                  <a:lnTo>
                    <a:pt x="0" y="5"/>
                  </a:lnTo>
                  <a:lnTo>
                    <a:pt x="11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B0332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7" name="Freeform 14"/>
            <p:cNvSpPr/>
            <p:nvPr/>
          </p:nvSpPr>
          <p:spPr>
            <a:xfrm>
              <a:off x="996" y="2275"/>
              <a:ext cx="20" cy="175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6" y="1362"/>
                </a:cxn>
                <a:cxn ang="0">
                  <a:pos x="9" y="1363"/>
                </a:cxn>
                <a:cxn ang="0">
                  <a:pos x="2" y="1365"/>
                </a:cxn>
                <a:cxn ang="0">
                  <a:pos x="0" y="2"/>
                </a:cxn>
                <a:cxn ang="0">
                  <a:pos x="7" y="2"/>
                </a:cxn>
                <a:cxn ang="0">
                  <a:pos x="13" y="0"/>
                </a:cxn>
              </a:cxnLst>
              <a:rect l="0" t="0" r="0" b="0"/>
              <a:pathLst>
                <a:path w="25" h="2267">
                  <a:moveTo>
                    <a:pt x="20" y="0"/>
                  </a:moveTo>
                  <a:lnTo>
                    <a:pt x="25" y="2262"/>
                  </a:lnTo>
                  <a:lnTo>
                    <a:pt x="14" y="2264"/>
                  </a:lnTo>
                  <a:lnTo>
                    <a:pt x="3" y="2267"/>
                  </a:lnTo>
                  <a:lnTo>
                    <a:pt x="0" y="4"/>
                  </a:lnTo>
                  <a:lnTo>
                    <a:pt x="11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B0332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8" name="Freeform 15"/>
            <p:cNvSpPr/>
            <p:nvPr/>
          </p:nvSpPr>
          <p:spPr>
            <a:xfrm>
              <a:off x="978" y="2278"/>
              <a:ext cx="20" cy="175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1364"/>
                </a:cxn>
                <a:cxn ang="0">
                  <a:pos x="10" y="1364"/>
                </a:cxn>
                <a:cxn ang="0">
                  <a:pos x="2" y="1365"/>
                </a:cxn>
                <a:cxn ang="0">
                  <a:pos x="0" y="3"/>
                </a:cxn>
                <a:cxn ang="0">
                  <a:pos x="7" y="2"/>
                </a:cxn>
                <a:cxn ang="0">
                  <a:pos x="14" y="0"/>
                </a:cxn>
              </a:cxnLst>
              <a:rect l="0" t="0" r="0" b="0"/>
              <a:pathLst>
                <a:path w="25" h="2266">
                  <a:moveTo>
                    <a:pt x="22" y="0"/>
                  </a:moveTo>
                  <a:lnTo>
                    <a:pt x="25" y="2263"/>
                  </a:lnTo>
                  <a:lnTo>
                    <a:pt x="15" y="2264"/>
                  </a:lnTo>
                  <a:lnTo>
                    <a:pt x="4" y="2266"/>
                  </a:lnTo>
                  <a:lnTo>
                    <a:pt x="0" y="5"/>
                  </a:lnTo>
                  <a:lnTo>
                    <a:pt x="11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B2363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9" name="Freeform 16"/>
            <p:cNvSpPr/>
            <p:nvPr/>
          </p:nvSpPr>
          <p:spPr>
            <a:xfrm>
              <a:off x="959" y="2282"/>
              <a:ext cx="22" cy="1757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8" y="1362"/>
                </a:cxn>
                <a:cxn ang="0">
                  <a:pos x="11" y="1362"/>
                </a:cxn>
                <a:cxn ang="0">
                  <a:pos x="2" y="1364"/>
                </a:cxn>
                <a:cxn ang="0">
                  <a:pos x="0" y="2"/>
                </a:cxn>
                <a:cxn ang="0">
                  <a:pos x="7" y="1"/>
                </a:cxn>
                <a:cxn ang="0">
                  <a:pos x="15" y="0"/>
                </a:cxn>
              </a:cxnLst>
              <a:rect l="0" t="0" r="0" b="0"/>
              <a:pathLst>
                <a:path w="27" h="2264">
                  <a:moveTo>
                    <a:pt x="23" y="0"/>
                  </a:moveTo>
                  <a:lnTo>
                    <a:pt x="27" y="2261"/>
                  </a:lnTo>
                  <a:lnTo>
                    <a:pt x="16" y="2262"/>
                  </a:lnTo>
                  <a:lnTo>
                    <a:pt x="3" y="2264"/>
                  </a:lnTo>
                  <a:lnTo>
                    <a:pt x="0" y="3"/>
                  </a:lnTo>
                  <a:lnTo>
                    <a:pt x="10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63633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0" name="Freeform 17"/>
            <p:cNvSpPr/>
            <p:nvPr/>
          </p:nvSpPr>
          <p:spPr>
            <a:xfrm>
              <a:off x="948" y="2284"/>
              <a:ext cx="14" cy="175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1362"/>
                </a:cxn>
                <a:cxn ang="0">
                  <a:pos x="3" y="1363"/>
                </a:cxn>
                <a:cxn ang="0">
                  <a:pos x="0" y="1"/>
                </a:cxn>
                <a:cxn ang="0">
                  <a:pos x="10" y="0"/>
                </a:cxn>
              </a:cxnLst>
              <a:rect l="0" t="0" r="0" b="0"/>
              <a:pathLst>
                <a:path w="16" h="2262">
                  <a:moveTo>
                    <a:pt x="13" y="0"/>
                  </a:moveTo>
                  <a:lnTo>
                    <a:pt x="16" y="2261"/>
                  </a:lnTo>
                  <a:lnTo>
                    <a:pt x="3" y="2262"/>
                  </a:lnTo>
                  <a:lnTo>
                    <a:pt x="0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63633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1" name="Freeform 18"/>
            <p:cNvSpPr/>
            <p:nvPr/>
          </p:nvSpPr>
          <p:spPr>
            <a:xfrm>
              <a:off x="938" y="2285"/>
              <a:ext cx="13" cy="175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1" y="1361"/>
                </a:cxn>
                <a:cxn ang="0">
                  <a:pos x="2" y="1363"/>
                </a:cxn>
                <a:cxn ang="0">
                  <a:pos x="0" y="2"/>
                </a:cxn>
                <a:cxn ang="0">
                  <a:pos x="9" y="0"/>
                </a:cxn>
              </a:cxnLst>
              <a:rect l="0" t="0" r="0" b="0"/>
              <a:pathLst>
                <a:path w="16" h="2263">
                  <a:moveTo>
                    <a:pt x="13" y="0"/>
                  </a:moveTo>
                  <a:lnTo>
                    <a:pt x="16" y="2261"/>
                  </a:lnTo>
                  <a:lnTo>
                    <a:pt x="4" y="2263"/>
                  </a:lnTo>
                  <a:lnTo>
                    <a:pt x="0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83B35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2" name="Freeform 19"/>
            <p:cNvSpPr/>
            <p:nvPr/>
          </p:nvSpPr>
          <p:spPr>
            <a:xfrm>
              <a:off x="928" y="2286"/>
              <a:ext cx="13" cy="175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1362"/>
                </a:cxn>
                <a:cxn ang="0">
                  <a:pos x="2" y="1363"/>
                </a:cxn>
                <a:cxn ang="0">
                  <a:pos x="0" y="1"/>
                </a:cxn>
                <a:cxn ang="0">
                  <a:pos x="8" y="0"/>
                </a:cxn>
              </a:cxnLst>
              <a:rect l="0" t="0" r="0" b="0"/>
              <a:pathLst>
                <a:path w="16" h="2262">
                  <a:moveTo>
                    <a:pt x="12" y="0"/>
                  </a:moveTo>
                  <a:lnTo>
                    <a:pt x="16" y="2261"/>
                  </a:lnTo>
                  <a:lnTo>
                    <a:pt x="3" y="2262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83B35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3" name="Freeform 20"/>
            <p:cNvSpPr/>
            <p:nvPr/>
          </p:nvSpPr>
          <p:spPr>
            <a:xfrm>
              <a:off x="916" y="2287"/>
              <a:ext cx="14" cy="175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1" y="1363"/>
                </a:cxn>
                <a:cxn ang="0">
                  <a:pos x="3" y="1364"/>
                </a:cxn>
                <a:cxn ang="0">
                  <a:pos x="0" y="2"/>
                </a:cxn>
                <a:cxn ang="0">
                  <a:pos x="9" y="0"/>
                </a:cxn>
              </a:cxnLst>
              <a:rect l="0" t="0" r="0" b="0"/>
              <a:pathLst>
                <a:path w="18" h="2263">
                  <a:moveTo>
                    <a:pt x="15" y="0"/>
                  </a:moveTo>
                  <a:lnTo>
                    <a:pt x="18" y="2261"/>
                  </a:lnTo>
                  <a:lnTo>
                    <a:pt x="5" y="2263"/>
                  </a:lnTo>
                  <a:lnTo>
                    <a:pt x="0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B63633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4" name="Freeform 21"/>
            <p:cNvSpPr/>
            <p:nvPr/>
          </p:nvSpPr>
          <p:spPr>
            <a:xfrm>
              <a:off x="905" y="2289"/>
              <a:ext cx="15" cy="175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3" y="1362"/>
                </a:cxn>
                <a:cxn ang="0">
                  <a:pos x="3" y="1362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0" b="0"/>
              <a:pathLst>
                <a:path w="18" h="2261">
                  <a:moveTo>
                    <a:pt x="13" y="0"/>
                  </a:moveTo>
                  <a:lnTo>
                    <a:pt x="18" y="2261"/>
                  </a:lnTo>
                  <a:lnTo>
                    <a:pt x="4" y="2261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83B35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5" name="Freeform 22"/>
            <p:cNvSpPr/>
            <p:nvPr/>
          </p:nvSpPr>
          <p:spPr>
            <a:xfrm>
              <a:off x="894" y="2289"/>
              <a:ext cx="14" cy="175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1" y="1361"/>
                </a:cxn>
                <a:cxn ang="0">
                  <a:pos x="3" y="1362"/>
                </a:cxn>
                <a:cxn ang="0">
                  <a:pos x="0" y="1"/>
                </a:cxn>
                <a:cxn ang="0">
                  <a:pos x="9" y="0"/>
                </a:cxn>
              </a:cxnLst>
              <a:rect l="0" t="0" r="0" b="0"/>
              <a:pathLst>
                <a:path w="18" h="2262">
                  <a:moveTo>
                    <a:pt x="14" y="0"/>
                  </a:moveTo>
                  <a:lnTo>
                    <a:pt x="18" y="2261"/>
                  </a:lnTo>
                  <a:lnTo>
                    <a:pt x="5" y="2262"/>
                  </a:lnTo>
                  <a:lnTo>
                    <a:pt x="0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83B35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6" name="Freeform 23"/>
            <p:cNvSpPr/>
            <p:nvPr/>
          </p:nvSpPr>
          <p:spPr>
            <a:xfrm>
              <a:off x="883" y="2289"/>
              <a:ext cx="15" cy="175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3" y="1362"/>
                </a:cxn>
                <a:cxn ang="0">
                  <a:pos x="3" y="1362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0" b="0"/>
              <a:pathLst>
                <a:path w="18" h="2261">
                  <a:moveTo>
                    <a:pt x="13" y="0"/>
                  </a:moveTo>
                  <a:lnTo>
                    <a:pt x="18" y="2261"/>
                  </a:lnTo>
                  <a:lnTo>
                    <a:pt x="4" y="2261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83B35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7" name="Freeform 24"/>
            <p:cNvSpPr/>
            <p:nvPr/>
          </p:nvSpPr>
          <p:spPr>
            <a:xfrm>
              <a:off x="872" y="2289"/>
              <a:ext cx="14" cy="175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1" y="1362"/>
                </a:cxn>
                <a:cxn ang="0">
                  <a:pos x="2" y="1362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0" b="0"/>
              <a:pathLst>
                <a:path w="18" h="2261">
                  <a:moveTo>
                    <a:pt x="14" y="0"/>
                  </a:moveTo>
                  <a:lnTo>
                    <a:pt x="18" y="2261"/>
                  </a:lnTo>
                  <a:lnTo>
                    <a:pt x="3" y="2261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A3D3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8" name="Freeform 25"/>
            <p:cNvSpPr/>
            <p:nvPr/>
          </p:nvSpPr>
          <p:spPr>
            <a:xfrm>
              <a:off x="859" y="2289"/>
              <a:ext cx="15" cy="175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" y="1362"/>
                </a:cxn>
                <a:cxn ang="0">
                  <a:pos x="3" y="1362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0" b="0"/>
              <a:pathLst>
                <a:path w="18" h="2261">
                  <a:moveTo>
                    <a:pt x="15" y="0"/>
                  </a:moveTo>
                  <a:lnTo>
                    <a:pt x="18" y="2261"/>
                  </a:lnTo>
                  <a:lnTo>
                    <a:pt x="4" y="2261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BA3D3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9" name="Freeform 26"/>
            <p:cNvSpPr/>
            <p:nvPr/>
          </p:nvSpPr>
          <p:spPr>
            <a:xfrm>
              <a:off x="848" y="2289"/>
              <a:ext cx="15" cy="175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1362"/>
                </a:cxn>
                <a:cxn ang="0">
                  <a:pos x="3" y="1362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0" b="0"/>
              <a:pathLst>
                <a:path w="18" h="2261">
                  <a:moveTo>
                    <a:pt x="14" y="0"/>
                  </a:moveTo>
                  <a:lnTo>
                    <a:pt x="18" y="2261"/>
                  </a:lnTo>
                  <a:lnTo>
                    <a:pt x="5" y="2261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D3F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0" name="Freeform 27"/>
            <p:cNvSpPr/>
            <p:nvPr/>
          </p:nvSpPr>
          <p:spPr>
            <a:xfrm>
              <a:off x="836" y="2289"/>
              <a:ext cx="16" cy="175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1362"/>
                </a:cxn>
                <a:cxn ang="0">
                  <a:pos x="4" y="1362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0" b="0"/>
              <a:pathLst>
                <a:path w="20" h="2261">
                  <a:moveTo>
                    <a:pt x="15" y="0"/>
                  </a:moveTo>
                  <a:lnTo>
                    <a:pt x="20" y="2261"/>
                  </a:lnTo>
                  <a:lnTo>
                    <a:pt x="6" y="2261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BE433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1" name="Freeform 28"/>
            <p:cNvSpPr/>
            <p:nvPr/>
          </p:nvSpPr>
          <p:spPr>
            <a:xfrm>
              <a:off x="826" y="2289"/>
              <a:ext cx="14" cy="175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1362"/>
                </a:cxn>
                <a:cxn ang="0">
                  <a:pos x="2" y="1362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0" b="0"/>
              <a:pathLst>
                <a:path w="18" h="2261">
                  <a:moveTo>
                    <a:pt x="12" y="0"/>
                  </a:moveTo>
                  <a:lnTo>
                    <a:pt x="18" y="2261"/>
                  </a:lnTo>
                  <a:lnTo>
                    <a:pt x="3" y="2261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3464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2" name="Freeform 29"/>
            <p:cNvSpPr/>
            <p:nvPr/>
          </p:nvSpPr>
          <p:spPr>
            <a:xfrm>
              <a:off x="813" y="2289"/>
              <a:ext cx="15" cy="1755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13" y="1362"/>
                </a:cxn>
                <a:cxn ang="0">
                  <a:pos x="3" y="1361"/>
                </a:cxn>
                <a:cxn ang="0">
                  <a:pos x="0" y="0"/>
                </a:cxn>
                <a:cxn ang="0">
                  <a:pos x="11" y="1"/>
                </a:cxn>
              </a:cxnLst>
              <a:rect l="0" t="0" r="0" b="0"/>
              <a:pathLst>
                <a:path w="18" h="2262">
                  <a:moveTo>
                    <a:pt x="15" y="1"/>
                  </a:moveTo>
                  <a:lnTo>
                    <a:pt x="18" y="2262"/>
                  </a:lnTo>
                  <a:lnTo>
                    <a:pt x="5" y="2261"/>
                  </a:lnTo>
                  <a:lnTo>
                    <a:pt x="0" y="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C74D4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3" name="Freeform 30"/>
            <p:cNvSpPr/>
            <p:nvPr/>
          </p:nvSpPr>
          <p:spPr>
            <a:xfrm>
              <a:off x="803" y="2289"/>
              <a:ext cx="15" cy="175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3" y="1362"/>
                </a:cxn>
                <a:cxn ang="0">
                  <a:pos x="3" y="1362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0" b="0"/>
              <a:pathLst>
                <a:path w="18" h="2261">
                  <a:moveTo>
                    <a:pt x="13" y="0"/>
                  </a:moveTo>
                  <a:lnTo>
                    <a:pt x="18" y="2261"/>
                  </a:lnTo>
                  <a:lnTo>
                    <a:pt x="4" y="2261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74D4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4" name="Freeform 31"/>
            <p:cNvSpPr/>
            <p:nvPr/>
          </p:nvSpPr>
          <p:spPr>
            <a:xfrm>
              <a:off x="793" y="2287"/>
              <a:ext cx="13" cy="1757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11" y="1364"/>
                </a:cxn>
                <a:cxn ang="0">
                  <a:pos x="2" y="1363"/>
                </a:cxn>
                <a:cxn ang="0">
                  <a:pos x="0" y="0"/>
                </a:cxn>
                <a:cxn ang="0">
                  <a:pos x="8" y="2"/>
                </a:cxn>
              </a:cxnLst>
              <a:rect l="0" t="0" r="0" b="0"/>
              <a:pathLst>
                <a:path w="16" h="2263">
                  <a:moveTo>
                    <a:pt x="12" y="2"/>
                  </a:moveTo>
                  <a:lnTo>
                    <a:pt x="16" y="2263"/>
                  </a:lnTo>
                  <a:lnTo>
                    <a:pt x="3" y="2261"/>
                  </a:lnTo>
                  <a:lnTo>
                    <a:pt x="0" y="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C94D4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5" name="Freeform 32"/>
            <p:cNvSpPr/>
            <p:nvPr/>
          </p:nvSpPr>
          <p:spPr>
            <a:xfrm>
              <a:off x="781" y="2286"/>
              <a:ext cx="14" cy="1756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11" y="1363"/>
                </a:cxn>
                <a:cxn ang="0">
                  <a:pos x="4" y="1362"/>
                </a:cxn>
                <a:cxn ang="0">
                  <a:pos x="0" y="0"/>
                </a:cxn>
                <a:cxn ang="0">
                  <a:pos x="9" y="1"/>
                </a:cxn>
              </a:cxnLst>
              <a:rect l="0" t="0" r="0" b="0"/>
              <a:pathLst>
                <a:path w="18" h="2262">
                  <a:moveTo>
                    <a:pt x="15" y="1"/>
                  </a:moveTo>
                  <a:lnTo>
                    <a:pt x="18" y="2262"/>
                  </a:lnTo>
                  <a:lnTo>
                    <a:pt x="6" y="2261"/>
                  </a:lnTo>
                  <a:lnTo>
                    <a:pt x="0" y="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CD524C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6" name="Freeform 33"/>
            <p:cNvSpPr/>
            <p:nvPr/>
          </p:nvSpPr>
          <p:spPr>
            <a:xfrm>
              <a:off x="771" y="2285"/>
              <a:ext cx="15" cy="1756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13" y="1363"/>
                </a:cxn>
                <a:cxn ang="0">
                  <a:pos x="3" y="1361"/>
                </a:cxn>
                <a:cxn ang="0">
                  <a:pos x="0" y="0"/>
                </a:cxn>
                <a:cxn ang="0">
                  <a:pos x="8" y="2"/>
                </a:cxn>
              </a:cxnLst>
              <a:rect l="0" t="0" r="0" b="0"/>
              <a:pathLst>
                <a:path w="18" h="2263">
                  <a:moveTo>
                    <a:pt x="12" y="2"/>
                  </a:moveTo>
                  <a:lnTo>
                    <a:pt x="18" y="2263"/>
                  </a:lnTo>
                  <a:lnTo>
                    <a:pt x="5" y="2261"/>
                  </a:lnTo>
                  <a:lnTo>
                    <a:pt x="0" y="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0575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7" name="Freeform 34"/>
            <p:cNvSpPr/>
            <p:nvPr/>
          </p:nvSpPr>
          <p:spPr>
            <a:xfrm>
              <a:off x="762" y="2284"/>
              <a:ext cx="13" cy="1756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11" y="1363"/>
                </a:cxn>
                <a:cxn ang="0">
                  <a:pos x="2" y="1362"/>
                </a:cxn>
                <a:cxn ang="0">
                  <a:pos x="0" y="0"/>
                </a:cxn>
                <a:cxn ang="0">
                  <a:pos x="7" y="1"/>
                </a:cxn>
              </a:cxnLst>
              <a:rect l="0" t="0" r="0" b="0"/>
              <a:pathLst>
                <a:path w="16" h="2262">
                  <a:moveTo>
                    <a:pt x="11" y="1"/>
                  </a:moveTo>
                  <a:lnTo>
                    <a:pt x="16" y="2262"/>
                  </a:lnTo>
                  <a:lnTo>
                    <a:pt x="3" y="2261"/>
                  </a:lnTo>
                  <a:lnTo>
                    <a:pt x="0" y="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D35B5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8" name="Freeform 35"/>
            <p:cNvSpPr/>
            <p:nvPr/>
          </p:nvSpPr>
          <p:spPr>
            <a:xfrm>
              <a:off x="742" y="2282"/>
              <a:ext cx="22" cy="1757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8" y="1364"/>
                </a:cxn>
                <a:cxn ang="0">
                  <a:pos x="10" y="1362"/>
                </a:cxn>
                <a:cxn ang="0">
                  <a:pos x="2" y="1362"/>
                </a:cxn>
                <a:cxn ang="0">
                  <a:pos x="0" y="0"/>
                </a:cxn>
                <a:cxn ang="0">
                  <a:pos x="7" y="1"/>
                </a:cxn>
                <a:cxn ang="0">
                  <a:pos x="16" y="2"/>
                </a:cxn>
              </a:cxnLst>
              <a:rect l="0" t="0" r="0" b="0"/>
              <a:pathLst>
                <a:path w="27" h="2264">
                  <a:moveTo>
                    <a:pt x="24" y="3"/>
                  </a:moveTo>
                  <a:lnTo>
                    <a:pt x="27" y="2264"/>
                  </a:lnTo>
                  <a:lnTo>
                    <a:pt x="15" y="2262"/>
                  </a:lnTo>
                  <a:lnTo>
                    <a:pt x="4" y="2261"/>
                  </a:lnTo>
                  <a:lnTo>
                    <a:pt x="0" y="0"/>
                  </a:lnTo>
                  <a:lnTo>
                    <a:pt x="11" y="1"/>
                  </a:lnTo>
                  <a:lnTo>
                    <a:pt x="24" y="3"/>
                  </a:lnTo>
                  <a:close/>
                </a:path>
              </a:pathLst>
            </a:custGeom>
            <a:solidFill>
              <a:srgbClr val="DB615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9" name="Freeform 36"/>
            <p:cNvSpPr/>
            <p:nvPr/>
          </p:nvSpPr>
          <p:spPr>
            <a:xfrm>
              <a:off x="723" y="2278"/>
              <a:ext cx="23" cy="1759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20" y="1365"/>
                </a:cxn>
                <a:cxn ang="0">
                  <a:pos x="12" y="1364"/>
                </a:cxn>
                <a:cxn ang="0">
                  <a:pos x="3" y="1364"/>
                </a:cxn>
                <a:cxn ang="0">
                  <a:pos x="0" y="0"/>
                </a:cxn>
                <a:cxn ang="0">
                  <a:pos x="8" y="2"/>
                </a:cxn>
                <a:cxn ang="0">
                  <a:pos x="17" y="3"/>
                </a:cxn>
              </a:cxnLst>
              <a:rect l="0" t="0" r="0" b="0"/>
              <a:pathLst>
                <a:path w="27" h="2266">
                  <a:moveTo>
                    <a:pt x="23" y="5"/>
                  </a:moveTo>
                  <a:lnTo>
                    <a:pt x="27" y="2266"/>
                  </a:lnTo>
                  <a:lnTo>
                    <a:pt x="16" y="2264"/>
                  </a:lnTo>
                  <a:lnTo>
                    <a:pt x="5" y="2263"/>
                  </a:lnTo>
                  <a:lnTo>
                    <a:pt x="0" y="0"/>
                  </a:lnTo>
                  <a:lnTo>
                    <a:pt x="10" y="3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D9685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0" name="Freeform 37"/>
            <p:cNvSpPr/>
            <p:nvPr/>
          </p:nvSpPr>
          <p:spPr>
            <a:xfrm>
              <a:off x="707" y="2275"/>
              <a:ext cx="21" cy="1759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8" y="1365"/>
                </a:cxn>
                <a:cxn ang="0">
                  <a:pos x="10" y="1363"/>
                </a:cxn>
                <a:cxn ang="0">
                  <a:pos x="3" y="1362"/>
                </a:cxn>
                <a:cxn ang="0">
                  <a:pos x="0" y="0"/>
                </a:cxn>
                <a:cxn ang="0">
                  <a:pos x="7" y="2"/>
                </a:cxn>
                <a:cxn ang="0">
                  <a:pos x="14" y="2"/>
                </a:cxn>
              </a:cxnLst>
              <a:rect l="0" t="0" r="0" b="0"/>
              <a:pathLst>
                <a:path w="25" h="2267">
                  <a:moveTo>
                    <a:pt x="20" y="4"/>
                  </a:moveTo>
                  <a:lnTo>
                    <a:pt x="25" y="2267"/>
                  </a:lnTo>
                  <a:lnTo>
                    <a:pt x="14" y="2264"/>
                  </a:lnTo>
                  <a:lnTo>
                    <a:pt x="3" y="2262"/>
                  </a:lnTo>
                  <a:lnTo>
                    <a:pt x="0" y="0"/>
                  </a:lnTo>
                  <a:lnTo>
                    <a:pt x="10" y="3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DA6F6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1" name="Freeform 38"/>
            <p:cNvSpPr/>
            <p:nvPr/>
          </p:nvSpPr>
          <p:spPr>
            <a:xfrm>
              <a:off x="692" y="2271"/>
              <a:ext cx="18" cy="1759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15" y="1365"/>
                </a:cxn>
                <a:cxn ang="0">
                  <a:pos x="9" y="1363"/>
                </a:cxn>
                <a:cxn ang="0">
                  <a:pos x="3" y="1361"/>
                </a:cxn>
                <a:cxn ang="0">
                  <a:pos x="0" y="0"/>
                </a:cxn>
                <a:cxn ang="0">
                  <a:pos x="7" y="2"/>
                </a:cxn>
                <a:cxn ang="0">
                  <a:pos x="13" y="3"/>
                </a:cxn>
              </a:cxnLst>
              <a:rect l="0" t="0" r="0" b="0"/>
              <a:pathLst>
                <a:path w="21" h="2267">
                  <a:moveTo>
                    <a:pt x="18" y="5"/>
                  </a:moveTo>
                  <a:lnTo>
                    <a:pt x="21" y="2267"/>
                  </a:lnTo>
                  <a:lnTo>
                    <a:pt x="12" y="2264"/>
                  </a:lnTo>
                  <a:lnTo>
                    <a:pt x="3" y="2261"/>
                  </a:lnTo>
                  <a:lnTo>
                    <a:pt x="0" y="0"/>
                  </a:lnTo>
                  <a:lnTo>
                    <a:pt x="9" y="3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DB756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2" name="Freeform 39"/>
            <p:cNvSpPr/>
            <p:nvPr/>
          </p:nvSpPr>
          <p:spPr>
            <a:xfrm>
              <a:off x="677" y="2267"/>
              <a:ext cx="18" cy="1759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15" y="1365"/>
                </a:cxn>
                <a:cxn ang="0">
                  <a:pos x="9" y="1364"/>
                </a:cxn>
                <a:cxn ang="0">
                  <a:pos x="2" y="1363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13" y="3"/>
                </a:cxn>
              </a:cxnLst>
              <a:rect l="0" t="0" r="0" b="0"/>
              <a:pathLst>
                <a:path w="22" h="2266">
                  <a:moveTo>
                    <a:pt x="19" y="5"/>
                  </a:moveTo>
                  <a:lnTo>
                    <a:pt x="22" y="2266"/>
                  </a:lnTo>
                  <a:lnTo>
                    <a:pt x="13" y="2263"/>
                  </a:lnTo>
                  <a:lnTo>
                    <a:pt x="4" y="2262"/>
                  </a:lnTo>
                  <a:lnTo>
                    <a:pt x="0" y="0"/>
                  </a:lnTo>
                  <a:lnTo>
                    <a:pt x="9" y="3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DD807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3" name="Freeform 40"/>
            <p:cNvSpPr/>
            <p:nvPr/>
          </p:nvSpPr>
          <p:spPr>
            <a:xfrm>
              <a:off x="665" y="2263"/>
              <a:ext cx="15" cy="1760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3" y="1366"/>
                </a:cxn>
                <a:cxn ang="0">
                  <a:pos x="8" y="1365"/>
                </a:cxn>
                <a:cxn ang="0">
                  <a:pos x="3" y="1363"/>
                </a:cxn>
                <a:cxn ang="0">
                  <a:pos x="0" y="0"/>
                </a:cxn>
                <a:cxn ang="0">
                  <a:pos x="5" y="2"/>
                </a:cxn>
                <a:cxn ang="0">
                  <a:pos x="10" y="3"/>
                </a:cxn>
              </a:cxnLst>
              <a:rect l="0" t="0" r="0" b="0"/>
              <a:pathLst>
                <a:path w="18" h="2267">
                  <a:moveTo>
                    <a:pt x="14" y="5"/>
                  </a:moveTo>
                  <a:lnTo>
                    <a:pt x="18" y="2267"/>
                  </a:lnTo>
                  <a:lnTo>
                    <a:pt x="11" y="2264"/>
                  </a:lnTo>
                  <a:lnTo>
                    <a:pt x="4" y="2261"/>
                  </a:lnTo>
                  <a:lnTo>
                    <a:pt x="0" y="0"/>
                  </a:lnTo>
                  <a:lnTo>
                    <a:pt x="7" y="3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DF8B85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4" name="Freeform 41"/>
            <p:cNvSpPr/>
            <p:nvPr/>
          </p:nvSpPr>
          <p:spPr>
            <a:xfrm>
              <a:off x="651" y="2255"/>
              <a:ext cx="18" cy="1763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5" y="1369"/>
                </a:cxn>
                <a:cxn ang="0">
                  <a:pos x="9" y="1366"/>
                </a:cxn>
                <a:cxn ang="0">
                  <a:pos x="6" y="1365"/>
                </a:cxn>
                <a:cxn ang="0">
                  <a:pos x="2" y="1362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7" y="4"/>
                </a:cxn>
                <a:cxn ang="0">
                  <a:pos x="12" y="6"/>
                </a:cxn>
              </a:cxnLst>
              <a:rect l="0" t="0" r="0" b="0"/>
              <a:pathLst>
                <a:path w="22" h="2271">
                  <a:moveTo>
                    <a:pt x="18" y="10"/>
                  </a:moveTo>
                  <a:lnTo>
                    <a:pt x="22" y="2271"/>
                  </a:lnTo>
                  <a:lnTo>
                    <a:pt x="14" y="2266"/>
                  </a:lnTo>
                  <a:lnTo>
                    <a:pt x="9" y="2264"/>
                  </a:lnTo>
                  <a:lnTo>
                    <a:pt x="3" y="2261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6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E1999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5" name="Freeform 42"/>
            <p:cNvSpPr/>
            <p:nvPr/>
          </p:nvSpPr>
          <p:spPr>
            <a:xfrm>
              <a:off x="637" y="2244"/>
              <a:ext cx="16" cy="1766"/>
            </a:xfrm>
            <a:custGeom>
              <a:avLst/>
              <a:gdLst/>
              <a:ahLst/>
              <a:cxnLst>
                <a:cxn ang="0">
                  <a:pos x="11" y="9"/>
                </a:cxn>
                <a:cxn ang="0">
                  <a:pos x="13" y="1371"/>
                </a:cxn>
                <a:cxn ang="0">
                  <a:pos x="10" y="1369"/>
                </a:cxn>
                <a:cxn ang="0">
                  <a:pos x="7" y="1367"/>
                </a:cxn>
                <a:cxn ang="0">
                  <a:pos x="5" y="1364"/>
                </a:cxn>
                <a:cxn ang="0">
                  <a:pos x="2" y="136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5" y="5"/>
                </a:cxn>
                <a:cxn ang="0">
                  <a:pos x="7" y="7"/>
                </a:cxn>
                <a:cxn ang="0">
                  <a:pos x="11" y="9"/>
                </a:cxn>
              </a:cxnLst>
              <a:rect l="0" t="0" r="0" b="0"/>
              <a:pathLst>
                <a:path w="20" h="2275">
                  <a:moveTo>
                    <a:pt x="17" y="14"/>
                  </a:moveTo>
                  <a:lnTo>
                    <a:pt x="20" y="2275"/>
                  </a:lnTo>
                  <a:lnTo>
                    <a:pt x="15" y="2272"/>
                  </a:lnTo>
                  <a:lnTo>
                    <a:pt x="11" y="2269"/>
                  </a:lnTo>
                  <a:lnTo>
                    <a:pt x="8" y="2264"/>
                  </a:lnTo>
                  <a:lnTo>
                    <a:pt x="4" y="2261"/>
                  </a:lnTo>
                  <a:lnTo>
                    <a:pt x="0" y="0"/>
                  </a:lnTo>
                  <a:lnTo>
                    <a:pt x="2" y="3"/>
                  </a:lnTo>
                  <a:lnTo>
                    <a:pt x="8" y="8"/>
                  </a:lnTo>
                  <a:lnTo>
                    <a:pt x="11" y="11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E5B4B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6" name="Freeform 43"/>
            <p:cNvSpPr/>
            <p:nvPr/>
          </p:nvSpPr>
          <p:spPr>
            <a:xfrm>
              <a:off x="633" y="2233"/>
              <a:ext cx="7" cy="1766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5" y="1370"/>
                </a:cxn>
                <a:cxn ang="0">
                  <a:pos x="4" y="1368"/>
                </a:cxn>
                <a:cxn ang="0">
                  <a:pos x="3" y="1366"/>
                </a:cxn>
                <a:cxn ang="0">
                  <a:pos x="2" y="1364"/>
                </a:cxn>
                <a:cxn ang="0">
                  <a:pos x="2" y="1361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2" y="7"/>
                </a:cxn>
                <a:cxn ang="0">
                  <a:pos x="3" y="9"/>
                </a:cxn>
              </a:cxnLst>
              <a:rect l="0" t="0" r="0" b="0"/>
              <a:pathLst>
                <a:path w="9" h="2276">
                  <a:moveTo>
                    <a:pt x="5" y="15"/>
                  </a:moveTo>
                  <a:lnTo>
                    <a:pt x="9" y="2276"/>
                  </a:lnTo>
                  <a:lnTo>
                    <a:pt x="7" y="2272"/>
                  </a:lnTo>
                  <a:lnTo>
                    <a:pt x="5" y="2269"/>
                  </a:lnTo>
                  <a:lnTo>
                    <a:pt x="4" y="2266"/>
                  </a:lnTo>
                  <a:lnTo>
                    <a:pt x="4" y="2261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2" y="11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E5B1A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7" name="Freeform 44"/>
            <p:cNvSpPr/>
            <p:nvPr/>
          </p:nvSpPr>
          <p:spPr>
            <a:xfrm>
              <a:off x="633" y="2176"/>
              <a:ext cx="455" cy="113"/>
            </a:xfrm>
            <a:custGeom>
              <a:avLst/>
              <a:gdLst/>
              <a:ahLst/>
              <a:cxnLst>
                <a:cxn ang="0">
                  <a:pos x="205" y="0"/>
                </a:cxn>
                <a:cxn ang="0">
                  <a:pos x="241" y="2"/>
                </a:cxn>
                <a:cxn ang="0">
                  <a:pos x="274" y="5"/>
                </a:cxn>
                <a:cxn ang="0">
                  <a:pos x="304" y="10"/>
                </a:cxn>
                <a:cxn ang="0">
                  <a:pos x="330" y="16"/>
                </a:cxn>
                <a:cxn ang="0">
                  <a:pos x="349" y="22"/>
                </a:cxn>
                <a:cxn ang="0">
                  <a:pos x="363" y="30"/>
                </a:cxn>
                <a:cxn ang="0">
                  <a:pos x="371" y="39"/>
                </a:cxn>
                <a:cxn ang="0">
                  <a:pos x="371" y="49"/>
                </a:cxn>
                <a:cxn ang="0">
                  <a:pos x="363" y="57"/>
                </a:cxn>
                <a:cxn ang="0">
                  <a:pos x="349" y="65"/>
                </a:cxn>
                <a:cxn ang="0">
                  <a:pos x="330" y="72"/>
                </a:cxn>
                <a:cxn ang="0">
                  <a:pos x="304" y="78"/>
                </a:cxn>
                <a:cxn ang="0">
                  <a:pos x="274" y="82"/>
                </a:cxn>
                <a:cxn ang="0">
                  <a:pos x="241" y="86"/>
                </a:cxn>
                <a:cxn ang="0">
                  <a:pos x="205" y="87"/>
                </a:cxn>
                <a:cxn ang="0">
                  <a:pos x="166" y="87"/>
                </a:cxn>
                <a:cxn ang="0">
                  <a:pos x="131" y="86"/>
                </a:cxn>
                <a:cxn ang="0">
                  <a:pos x="97" y="82"/>
                </a:cxn>
                <a:cxn ang="0">
                  <a:pos x="68" y="78"/>
                </a:cxn>
                <a:cxn ang="0">
                  <a:pos x="43" y="72"/>
                </a:cxn>
                <a:cxn ang="0">
                  <a:pos x="22" y="65"/>
                </a:cxn>
                <a:cxn ang="0">
                  <a:pos x="9" y="57"/>
                </a:cxn>
                <a:cxn ang="0">
                  <a:pos x="0" y="49"/>
                </a:cxn>
                <a:cxn ang="0">
                  <a:pos x="0" y="39"/>
                </a:cxn>
                <a:cxn ang="0">
                  <a:pos x="9" y="30"/>
                </a:cxn>
                <a:cxn ang="0">
                  <a:pos x="22" y="22"/>
                </a:cxn>
                <a:cxn ang="0">
                  <a:pos x="43" y="16"/>
                </a:cxn>
                <a:cxn ang="0">
                  <a:pos x="68" y="10"/>
                </a:cxn>
                <a:cxn ang="0">
                  <a:pos x="97" y="5"/>
                </a:cxn>
                <a:cxn ang="0">
                  <a:pos x="131" y="2"/>
                </a:cxn>
                <a:cxn ang="0">
                  <a:pos x="166" y="0"/>
                </a:cxn>
              </a:cxnLst>
              <a:rect l="0" t="0" r="0" b="0"/>
              <a:pathLst>
                <a:path w="556" h="146">
                  <a:moveTo>
                    <a:pt x="277" y="0"/>
                  </a:moveTo>
                  <a:lnTo>
                    <a:pt x="306" y="0"/>
                  </a:lnTo>
                  <a:lnTo>
                    <a:pt x="333" y="2"/>
                  </a:lnTo>
                  <a:lnTo>
                    <a:pt x="361" y="3"/>
                  </a:lnTo>
                  <a:lnTo>
                    <a:pt x="386" y="5"/>
                  </a:lnTo>
                  <a:lnTo>
                    <a:pt x="409" y="8"/>
                  </a:lnTo>
                  <a:lnTo>
                    <a:pt x="433" y="12"/>
                  </a:lnTo>
                  <a:lnTo>
                    <a:pt x="455" y="17"/>
                  </a:lnTo>
                  <a:lnTo>
                    <a:pt x="475" y="21"/>
                  </a:lnTo>
                  <a:lnTo>
                    <a:pt x="493" y="27"/>
                  </a:lnTo>
                  <a:lnTo>
                    <a:pt x="507" y="32"/>
                  </a:lnTo>
                  <a:lnTo>
                    <a:pt x="522" y="38"/>
                  </a:lnTo>
                  <a:lnTo>
                    <a:pt x="534" y="45"/>
                  </a:lnTo>
                  <a:lnTo>
                    <a:pt x="543" y="51"/>
                  </a:lnTo>
                  <a:lnTo>
                    <a:pt x="551" y="58"/>
                  </a:lnTo>
                  <a:lnTo>
                    <a:pt x="554" y="66"/>
                  </a:lnTo>
                  <a:lnTo>
                    <a:pt x="556" y="73"/>
                  </a:lnTo>
                  <a:lnTo>
                    <a:pt x="554" y="81"/>
                  </a:lnTo>
                  <a:lnTo>
                    <a:pt x="551" y="88"/>
                  </a:lnTo>
                  <a:lnTo>
                    <a:pt x="543" y="96"/>
                  </a:lnTo>
                  <a:lnTo>
                    <a:pt x="534" y="102"/>
                  </a:lnTo>
                  <a:lnTo>
                    <a:pt x="522" y="108"/>
                  </a:lnTo>
                  <a:lnTo>
                    <a:pt x="507" y="115"/>
                  </a:lnTo>
                  <a:lnTo>
                    <a:pt x="493" y="120"/>
                  </a:lnTo>
                  <a:lnTo>
                    <a:pt x="475" y="125"/>
                  </a:lnTo>
                  <a:lnTo>
                    <a:pt x="455" y="130"/>
                  </a:lnTo>
                  <a:lnTo>
                    <a:pt x="433" y="134"/>
                  </a:lnTo>
                  <a:lnTo>
                    <a:pt x="409" y="137"/>
                  </a:lnTo>
                  <a:lnTo>
                    <a:pt x="386" y="140"/>
                  </a:lnTo>
                  <a:lnTo>
                    <a:pt x="361" y="143"/>
                  </a:lnTo>
                  <a:lnTo>
                    <a:pt x="333" y="145"/>
                  </a:lnTo>
                  <a:lnTo>
                    <a:pt x="306" y="146"/>
                  </a:lnTo>
                  <a:lnTo>
                    <a:pt x="277" y="146"/>
                  </a:lnTo>
                  <a:lnTo>
                    <a:pt x="248" y="146"/>
                  </a:lnTo>
                  <a:lnTo>
                    <a:pt x="221" y="145"/>
                  </a:lnTo>
                  <a:lnTo>
                    <a:pt x="196" y="143"/>
                  </a:lnTo>
                  <a:lnTo>
                    <a:pt x="169" y="140"/>
                  </a:lnTo>
                  <a:lnTo>
                    <a:pt x="145" y="137"/>
                  </a:lnTo>
                  <a:lnTo>
                    <a:pt x="121" y="134"/>
                  </a:lnTo>
                  <a:lnTo>
                    <a:pt x="101" y="130"/>
                  </a:lnTo>
                  <a:lnTo>
                    <a:pt x="82" y="125"/>
                  </a:lnTo>
                  <a:lnTo>
                    <a:pt x="63" y="120"/>
                  </a:lnTo>
                  <a:lnTo>
                    <a:pt x="47" y="115"/>
                  </a:lnTo>
                  <a:lnTo>
                    <a:pt x="33" y="108"/>
                  </a:lnTo>
                  <a:lnTo>
                    <a:pt x="22" y="102"/>
                  </a:lnTo>
                  <a:lnTo>
                    <a:pt x="13" y="96"/>
                  </a:lnTo>
                  <a:lnTo>
                    <a:pt x="5" y="88"/>
                  </a:lnTo>
                  <a:lnTo>
                    <a:pt x="0" y="81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5" y="58"/>
                  </a:lnTo>
                  <a:lnTo>
                    <a:pt x="13" y="51"/>
                  </a:lnTo>
                  <a:lnTo>
                    <a:pt x="22" y="45"/>
                  </a:lnTo>
                  <a:lnTo>
                    <a:pt x="33" y="38"/>
                  </a:lnTo>
                  <a:lnTo>
                    <a:pt x="47" y="32"/>
                  </a:lnTo>
                  <a:lnTo>
                    <a:pt x="63" y="27"/>
                  </a:lnTo>
                  <a:lnTo>
                    <a:pt x="82" y="21"/>
                  </a:lnTo>
                  <a:lnTo>
                    <a:pt x="101" y="17"/>
                  </a:lnTo>
                  <a:lnTo>
                    <a:pt x="121" y="12"/>
                  </a:lnTo>
                  <a:lnTo>
                    <a:pt x="145" y="8"/>
                  </a:lnTo>
                  <a:lnTo>
                    <a:pt x="169" y="5"/>
                  </a:lnTo>
                  <a:lnTo>
                    <a:pt x="196" y="3"/>
                  </a:lnTo>
                  <a:lnTo>
                    <a:pt x="221" y="2"/>
                  </a:lnTo>
                  <a:lnTo>
                    <a:pt x="248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8" name="Freeform 45"/>
            <p:cNvSpPr/>
            <p:nvPr/>
          </p:nvSpPr>
          <p:spPr>
            <a:xfrm>
              <a:off x="1935" y="3836"/>
              <a:ext cx="8" cy="15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114"/>
                </a:cxn>
                <a:cxn ang="0">
                  <a:pos x="4" y="116"/>
                </a:cxn>
                <a:cxn ang="0">
                  <a:pos x="4" y="119"/>
                </a:cxn>
                <a:cxn ang="0">
                  <a:pos x="2" y="121"/>
                </a:cxn>
                <a:cxn ang="0">
                  <a:pos x="0" y="123"/>
                </a:cxn>
                <a:cxn ang="0">
                  <a:pos x="4" y="9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7" y="0"/>
                </a:cxn>
              </a:cxnLst>
              <a:rect l="0" t="0" r="0" b="0"/>
              <a:pathLst>
                <a:path w="9" h="203">
                  <a:moveTo>
                    <a:pt x="9" y="0"/>
                  </a:moveTo>
                  <a:lnTo>
                    <a:pt x="6" y="189"/>
                  </a:lnTo>
                  <a:lnTo>
                    <a:pt x="6" y="192"/>
                  </a:lnTo>
                  <a:lnTo>
                    <a:pt x="4" y="197"/>
                  </a:lnTo>
                  <a:lnTo>
                    <a:pt x="2" y="200"/>
                  </a:lnTo>
                  <a:lnTo>
                    <a:pt x="0" y="203"/>
                  </a:lnTo>
                  <a:lnTo>
                    <a:pt x="4" y="15"/>
                  </a:lnTo>
                  <a:lnTo>
                    <a:pt x="6" y="11"/>
                  </a:lnTo>
                  <a:lnTo>
                    <a:pt x="7" y="8"/>
                  </a:lnTo>
                  <a:lnTo>
                    <a:pt x="9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4C32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9" name="Freeform 46"/>
            <p:cNvSpPr/>
            <p:nvPr/>
          </p:nvSpPr>
          <p:spPr>
            <a:xfrm>
              <a:off x="1922" y="3848"/>
              <a:ext cx="17" cy="15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2" y="114"/>
                </a:cxn>
                <a:cxn ang="0">
                  <a:pos x="9" y="116"/>
                </a:cxn>
                <a:cxn ang="0">
                  <a:pos x="7" y="118"/>
                </a:cxn>
                <a:cxn ang="0">
                  <a:pos x="3" y="120"/>
                </a:cxn>
                <a:cxn ang="0">
                  <a:pos x="0" y="123"/>
                </a:cxn>
                <a:cxn ang="0">
                  <a:pos x="3" y="9"/>
                </a:cxn>
                <a:cxn ang="0">
                  <a:pos x="7" y="7"/>
                </a:cxn>
                <a:cxn ang="0">
                  <a:pos x="9" y="4"/>
                </a:cxn>
                <a:cxn ang="0">
                  <a:pos x="12" y="2"/>
                </a:cxn>
                <a:cxn ang="0">
                  <a:pos x="14" y="0"/>
                </a:cxn>
              </a:cxnLst>
              <a:rect l="0" t="0" r="0" b="0"/>
              <a:pathLst>
                <a:path w="20" h="203">
                  <a:moveTo>
                    <a:pt x="20" y="0"/>
                  </a:moveTo>
                  <a:lnTo>
                    <a:pt x="16" y="188"/>
                  </a:lnTo>
                  <a:lnTo>
                    <a:pt x="13" y="192"/>
                  </a:lnTo>
                  <a:lnTo>
                    <a:pt x="9" y="195"/>
                  </a:lnTo>
                  <a:lnTo>
                    <a:pt x="5" y="198"/>
                  </a:lnTo>
                  <a:lnTo>
                    <a:pt x="0" y="203"/>
                  </a:lnTo>
                  <a:lnTo>
                    <a:pt x="4" y="14"/>
                  </a:lnTo>
                  <a:lnTo>
                    <a:pt x="9" y="11"/>
                  </a:lnTo>
                  <a:lnTo>
                    <a:pt x="13" y="6"/>
                  </a:lnTo>
                  <a:lnTo>
                    <a:pt x="16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84C32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0" name="Freeform 47"/>
            <p:cNvSpPr/>
            <p:nvPr/>
          </p:nvSpPr>
          <p:spPr>
            <a:xfrm>
              <a:off x="1908" y="3859"/>
              <a:ext cx="18" cy="15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2" y="114"/>
                </a:cxn>
                <a:cxn ang="0">
                  <a:pos x="8" y="116"/>
                </a:cxn>
                <a:cxn ang="0">
                  <a:pos x="3" y="118"/>
                </a:cxn>
                <a:cxn ang="0">
                  <a:pos x="0" y="120"/>
                </a:cxn>
                <a:cxn ang="0">
                  <a:pos x="2" y="5"/>
                </a:cxn>
                <a:cxn ang="0">
                  <a:pos x="6" y="4"/>
                </a:cxn>
                <a:cxn ang="0">
                  <a:pos x="11" y="2"/>
                </a:cxn>
                <a:cxn ang="0">
                  <a:pos x="15" y="0"/>
                </a:cxn>
              </a:cxnLst>
              <a:rect l="0" t="0" r="0" b="0"/>
              <a:pathLst>
                <a:path w="22" h="198">
                  <a:moveTo>
                    <a:pt x="22" y="0"/>
                  </a:moveTo>
                  <a:lnTo>
                    <a:pt x="18" y="189"/>
                  </a:lnTo>
                  <a:lnTo>
                    <a:pt x="12" y="192"/>
                  </a:lnTo>
                  <a:lnTo>
                    <a:pt x="5" y="195"/>
                  </a:lnTo>
                  <a:lnTo>
                    <a:pt x="0" y="198"/>
                  </a:lnTo>
                  <a:lnTo>
                    <a:pt x="3" y="8"/>
                  </a:lnTo>
                  <a:lnTo>
                    <a:pt x="9" y="6"/>
                  </a:lnTo>
                  <a:lnTo>
                    <a:pt x="16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84C32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1" name="Freeform 48"/>
            <p:cNvSpPr/>
            <p:nvPr/>
          </p:nvSpPr>
          <p:spPr>
            <a:xfrm>
              <a:off x="1894" y="3865"/>
              <a:ext cx="16" cy="15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1" y="115"/>
                </a:cxn>
                <a:cxn ang="0">
                  <a:pos x="6" y="117"/>
                </a:cxn>
                <a:cxn ang="0">
                  <a:pos x="0" y="118"/>
                </a:cxn>
                <a:cxn ang="0">
                  <a:pos x="2" y="4"/>
                </a:cxn>
                <a:cxn ang="0">
                  <a:pos x="8" y="2"/>
                </a:cxn>
                <a:cxn ang="0">
                  <a:pos x="13" y="0"/>
                </a:cxn>
              </a:cxnLst>
              <a:rect l="0" t="0" r="0" b="0"/>
              <a:pathLst>
                <a:path w="20" h="195">
                  <a:moveTo>
                    <a:pt x="20" y="0"/>
                  </a:moveTo>
                  <a:lnTo>
                    <a:pt x="17" y="190"/>
                  </a:lnTo>
                  <a:lnTo>
                    <a:pt x="10" y="192"/>
                  </a:lnTo>
                  <a:lnTo>
                    <a:pt x="0" y="195"/>
                  </a:lnTo>
                  <a:lnTo>
                    <a:pt x="4" y="6"/>
                  </a:lnTo>
                  <a:lnTo>
                    <a:pt x="13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84C32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2" name="Freeform 49"/>
            <p:cNvSpPr/>
            <p:nvPr/>
          </p:nvSpPr>
          <p:spPr>
            <a:xfrm>
              <a:off x="1881" y="3870"/>
              <a:ext cx="16" cy="15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0" y="113"/>
                </a:cxn>
                <a:cxn ang="0">
                  <a:pos x="6" y="115"/>
                </a:cxn>
                <a:cxn ang="0">
                  <a:pos x="0" y="117"/>
                </a:cxn>
                <a:cxn ang="0">
                  <a:pos x="2" y="4"/>
                </a:cxn>
                <a:cxn ang="0">
                  <a:pos x="8" y="2"/>
                </a:cxn>
                <a:cxn ang="0">
                  <a:pos x="13" y="0"/>
                </a:cxn>
              </a:cxnLst>
              <a:rect l="0" t="0" r="0" b="0"/>
              <a:pathLst>
                <a:path w="20" h="195">
                  <a:moveTo>
                    <a:pt x="20" y="0"/>
                  </a:moveTo>
                  <a:lnTo>
                    <a:pt x="16" y="189"/>
                  </a:lnTo>
                  <a:lnTo>
                    <a:pt x="9" y="192"/>
                  </a:lnTo>
                  <a:lnTo>
                    <a:pt x="0" y="195"/>
                  </a:lnTo>
                  <a:lnTo>
                    <a:pt x="4" y="6"/>
                  </a:lnTo>
                  <a:lnTo>
                    <a:pt x="13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84C32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3" name="Freeform 50"/>
            <p:cNvSpPr/>
            <p:nvPr/>
          </p:nvSpPr>
          <p:spPr>
            <a:xfrm>
              <a:off x="1864" y="3874"/>
              <a:ext cx="20" cy="151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4" y="114"/>
                </a:cxn>
                <a:cxn ang="0">
                  <a:pos x="8" y="116"/>
                </a:cxn>
                <a:cxn ang="0">
                  <a:pos x="0" y="118"/>
                </a:cxn>
                <a:cxn ang="0">
                  <a:pos x="3" y="3"/>
                </a:cxn>
                <a:cxn ang="0">
                  <a:pos x="11" y="2"/>
                </a:cxn>
                <a:cxn ang="0">
                  <a:pos x="17" y="0"/>
                </a:cxn>
              </a:cxnLst>
              <a:rect l="0" t="0" r="0" b="0"/>
              <a:pathLst>
                <a:path w="24" h="194">
                  <a:moveTo>
                    <a:pt x="24" y="0"/>
                  </a:moveTo>
                  <a:lnTo>
                    <a:pt x="20" y="189"/>
                  </a:lnTo>
                  <a:lnTo>
                    <a:pt x="11" y="191"/>
                  </a:lnTo>
                  <a:lnTo>
                    <a:pt x="0" y="194"/>
                  </a:lnTo>
                  <a:lnTo>
                    <a:pt x="4" y="5"/>
                  </a:lnTo>
                  <a:lnTo>
                    <a:pt x="15" y="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84C32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4" name="Freeform 51"/>
            <p:cNvSpPr/>
            <p:nvPr/>
          </p:nvSpPr>
          <p:spPr>
            <a:xfrm>
              <a:off x="1848" y="3878"/>
              <a:ext cx="20" cy="15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4" y="114"/>
                </a:cxn>
                <a:cxn ang="0">
                  <a:pos x="8" y="116"/>
                </a:cxn>
                <a:cxn ang="0">
                  <a:pos x="0" y="117"/>
                </a:cxn>
                <a:cxn ang="0">
                  <a:pos x="3" y="2"/>
                </a:cxn>
                <a:cxn ang="0">
                  <a:pos x="11" y="2"/>
                </a:cxn>
                <a:cxn ang="0">
                  <a:pos x="17" y="0"/>
                </a:cxn>
              </a:cxnLst>
              <a:rect l="0" t="0" r="0" b="0"/>
              <a:pathLst>
                <a:path w="24" h="193">
                  <a:moveTo>
                    <a:pt x="24" y="0"/>
                  </a:moveTo>
                  <a:lnTo>
                    <a:pt x="20" y="189"/>
                  </a:lnTo>
                  <a:lnTo>
                    <a:pt x="11" y="192"/>
                  </a:lnTo>
                  <a:lnTo>
                    <a:pt x="0" y="193"/>
                  </a:lnTo>
                  <a:lnTo>
                    <a:pt x="4" y="4"/>
                  </a:lnTo>
                  <a:lnTo>
                    <a:pt x="15" y="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84C32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5" name="Freeform 52"/>
            <p:cNvSpPr/>
            <p:nvPr/>
          </p:nvSpPr>
          <p:spPr>
            <a:xfrm>
              <a:off x="1831" y="3881"/>
              <a:ext cx="20" cy="15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4" y="114"/>
                </a:cxn>
                <a:cxn ang="0">
                  <a:pos x="6" y="116"/>
                </a:cxn>
                <a:cxn ang="0">
                  <a:pos x="0" y="118"/>
                </a:cxn>
                <a:cxn ang="0">
                  <a:pos x="2" y="3"/>
                </a:cxn>
                <a:cxn ang="0">
                  <a:pos x="9" y="2"/>
                </a:cxn>
                <a:cxn ang="0">
                  <a:pos x="16" y="0"/>
                </a:cxn>
              </a:cxnLst>
              <a:rect l="0" t="0" r="0" b="0"/>
              <a:pathLst>
                <a:path w="25" h="194">
                  <a:moveTo>
                    <a:pt x="25" y="0"/>
                  </a:moveTo>
                  <a:lnTo>
                    <a:pt x="21" y="189"/>
                  </a:lnTo>
                  <a:lnTo>
                    <a:pt x="10" y="191"/>
                  </a:lnTo>
                  <a:lnTo>
                    <a:pt x="0" y="194"/>
                  </a:lnTo>
                  <a:lnTo>
                    <a:pt x="3" y="5"/>
                  </a:lnTo>
                  <a:lnTo>
                    <a:pt x="14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84C32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6" name="Freeform 53"/>
            <p:cNvSpPr/>
            <p:nvPr/>
          </p:nvSpPr>
          <p:spPr>
            <a:xfrm>
              <a:off x="1811" y="3885"/>
              <a:ext cx="22" cy="14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6" y="114"/>
                </a:cxn>
                <a:cxn ang="0">
                  <a:pos x="7" y="114"/>
                </a:cxn>
                <a:cxn ang="0">
                  <a:pos x="0" y="116"/>
                </a:cxn>
                <a:cxn ang="0">
                  <a:pos x="2" y="2"/>
                </a:cxn>
                <a:cxn ang="0">
                  <a:pos x="10" y="1"/>
                </a:cxn>
                <a:cxn ang="0">
                  <a:pos x="18" y="0"/>
                </a:cxn>
              </a:cxnLst>
              <a:rect l="0" t="0" r="0" b="0"/>
              <a:pathLst>
                <a:path w="27" h="192">
                  <a:moveTo>
                    <a:pt x="27" y="0"/>
                  </a:moveTo>
                  <a:lnTo>
                    <a:pt x="24" y="189"/>
                  </a:lnTo>
                  <a:lnTo>
                    <a:pt x="11" y="190"/>
                  </a:lnTo>
                  <a:lnTo>
                    <a:pt x="0" y="192"/>
                  </a:lnTo>
                  <a:lnTo>
                    <a:pt x="4" y="3"/>
                  </a:lnTo>
                  <a:lnTo>
                    <a:pt x="15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84C32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7" name="Freeform 54"/>
            <p:cNvSpPr/>
            <p:nvPr/>
          </p:nvSpPr>
          <p:spPr>
            <a:xfrm>
              <a:off x="1800" y="3888"/>
              <a:ext cx="14" cy="14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" y="113"/>
                </a:cxn>
                <a:cxn ang="0">
                  <a:pos x="0" y="114"/>
                </a:cxn>
                <a:cxn ang="0">
                  <a:pos x="2" y="1"/>
                </a:cxn>
                <a:cxn ang="0">
                  <a:pos x="12" y="0"/>
                </a:cxn>
              </a:cxnLst>
              <a:rect l="0" t="0" r="0" b="0"/>
              <a:pathLst>
                <a:path w="17" h="190">
                  <a:moveTo>
                    <a:pt x="17" y="0"/>
                  </a:moveTo>
                  <a:lnTo>
                    <a:pt x="13" y="189"/>
                  </a:lnTo>
                  <a:lnTo>
                    <a:pt x="0" y="190"/>
                  </a:lnTo>
                  <a:lnTo>
                    <a:pt x="4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84C32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8" name="Freeform 55"/>
            <p:cNvSpPr/>
            <p:nvPr/>
          </p:nvSpPr>
          <p:spPr>
            <a:xfrm>
              <a:off x="1791" y="3888"/>
              <a:ext cx="13" cy="14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8" y="115"/>
                </a:cxn>
                <a:cxn ang="0">
                  <a:pos x="0" y="116"/>
                </a:cxn>
                <a:cxn ang="0">
                  <a:pos x="2" y="2"/>
                </a:cxn>
                <a:cxn ang="0">
                  <a:pos x="11" y="0"/>
                </a:cxn>
              </a:cxnLst>
              <a:rect l="0" t="0" r="0" b="0"/>
              <a:pathLst>
                <a:path w="16" h="191">
                  <a:moveTo>
                    <a:pt x="16" y="0"/>
                  </a:moveTo>
                  <a:lnTo>
                    <a:pt x="12" y="189"/>
                  </a:lnTo>
                  <a:lnTo>
                    <a:pt x="0" y="191"/>
                  </a:lnTo>
                  <a:lnTo>
                    <a:pt x="3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4C32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9" name="Freeform 56"/>
            <p:cNvSpPr/>
            <p:nvPr/>
          </p:nvSpPr>
          <p:spPr>
            <a:xfrm>
              <a:off x="1780" y="3890"/>
              <a:ext cx="13" cy="14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13"/>
                </a:cxn>
                <a:cxn ang="0">
                  <a:pos x="0" y="114"/>
                </a:cxn>
                <a:cxn ang="0">
                  <a:pos x="2" y="1"/>
                </a:cxn>
                <a:cxn ang="0">
                  <a:pos x="11" y="0"/>
                </a:cxn>
              </a:cxnLst>
              <a:rect l="0" t="0" r="0" b="0"/>
              <a:pathLst>
                <a:path w="16" h="190">
                  <a:moveTo>
                    <a:pt x="16" y="0"/>
                  </a:moveTo>
                  <a:lnTo>
                    <a:pt x="13" y="189"/>
                  </a:lnTo>
                  <a:lnTo>
                    <a:pt x="0" y="190"/>
                  </a:lnTo>
                  <a:lnTo>
                    <a:pt x="4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4C32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0" name="Freeform 57"/>
            <p:cNvSpPr/>
            <p:nvPr/>
          </p:nvSpPr>
          <p:spPr>
            <a:xfrm>
              <a:off x="1769" y="3891"/>
              <a:ext cx="14" cy="14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" y="113"/>
                </a:cxn>
                <a:cxn ang="0">
                  <a:pos x="0" y="113"/>
                </a:cxn>
                <a:cxn ang="0">
                  <a:pos x="2" y="2"/>
                </a:cxn>
                <a:cxn ang="0">
                  <a:pos x="12" y="0"/>
                </a:cxn>
              </a:cxnLst>
              <a:rect l="0" t="0" r="0" b="0"/>
              <a:pathLst>
                <a:path w="17" h="189">
                  <a:moveTo>
                    <a:pt x="17" y="0"/>
                  </a:moveTo>
                  <a:lnTo>
                    <a:pt x="13" y="189"/>
                  </a:lnTo>
                  <a:lnTo>
                    <a:pt x="0" y="189"/>
                  </a:lnTo>
                  <a:lnTo>
                    <a:pt x="4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84C32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1" name="Freeform 58"/>
            <p:cNvSpPr/>
            <p:nvPr/>
          </p:nvSpPr>
          <p:spPr>
            <a:xfrm>
              <a:off x="1758" y="3892"/>
              <a:ext cx="15" cy="14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0" y="113"/>
                </a:cxn>
                <a:cxn ang="0">
                  <a:pos x="0" y="114"/>
                </a:cxn>
                <a:cxn ang="0">
                  <a:pos x="3" y="0"/>
                </a:cxn>
                <a:cxn ang="0">
                  <a:pos x="13" y="0"/>
                </a:cxn>
              </a:cxnLst>
              <a:rect l="0" t="0" r="0" b="0"/>
              <a:pathLst>
                <a:path w="18" h="189">
                  <a:moveTo>
                    <a:pt x="18" y="0"/>
                  </a:moveTo>
                  <a:lnTo>
                    <a:pt x="14" y="187"/>
                  </a:lnTo>
                  <a:lnTo>
                    <a:pt x="0" y="189"/>
                  </a:lnTo>
                  <a:lnTo>
                    <a:pt x="3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4C32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2" name="Freeform 59"/>
            <p:cNvSpPr/>
            <p:nvPr/>
          </p:nvSpPr>
          <p:spPr>
            <a:xfrm>
              <a:off x="1747" y="3892"/>
              <a:ext cx="13" cy="14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14"/>
                </a:cxn>
                <a:cxn ang="0">
                  <a:pos x="0" y="114"/>
                </a:cxn>
                <a:cxn ang="0">
                  <a:pos x="2" y="1"/>
                </a:cxn>
                <a:cxn ang="0">
                  <a:pos x="11" y="0"/>
                </a:cxn>
              </a:cxnLst>
              <a:rect l="0" t="0" r="0" b="0"/>
              <a:pathLst>
                <a:path w="16" h="189">
                  <a:moveTo>
                    <a:pt x="16" y="0"/>
                  </a:moveTo>
                  <a:lnTo>
                    <a:pt x="13" y="189"/>
                  </a:lnTo>
                  <a:lnTo>
                    <a:pt x="0" y="189"/>
                  </a:lnTo>
                  <a:lnTo>
                    <a:pt x="4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4C32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3" name="Freeform 60"/>
            <p:cNvSpPr/>
            <p:nvPr/>
          </p:nvSpPr>
          <p:spPr>
            <a:xfrm>
              <a:off x="1736" y="3893"/>
              <a:ext cx="14" cy="14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14"/>
                </a:cxn>
                <a:cxn ang="0">
                  <a:pos x="0" y="114"/>
                </a:cxn>
                <a:cxn ang="0">
                  <a:pos x="2" y="0"/>
                </a:cxn>
                <a:cxn ang="0">
                  <a:pos x="11" y="0"/>
                </a:cxn>
              </a:cxnLst>
              <a:rect l="0" t="0" r="0" b="0"/>
              <a:pathLst>
                <a:path w="18" h="189">
                  <a:moveTo>
                    <a:pt x="18" y="0"/>
                  </a:moveTo>
                  <a:lnTo>
                    <a:pt x="14" y="188"/>
                  </a:lnTo>
                  <a:lnTo>
                    <a:pt x="0" y="189"/>
                  </a:lnTo>
                  <a:lnTo>
                    <a:pt x="3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4C32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4" name="Freeform 61"/>
            <p:cNvSpPr/>
            <p:nvPr/>
          </p:nvSpPr>
          <p:spPr>
            <a:xfrm>
              <a:off x="1723" y="3893"/>
              <a:ext cx="15" cy="14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1" y="114"/>
                </a:cxn>
                <a:cxn ang="0">
                  <a:pos x="0" y="114"/>
                </a:cxn>
                <a:cxn ang="0">
                  <a:pos x="3" y="0"/>
                </a:cxn>
                <a:cxn ang="0">
                  <a:pos x="13" y="0"/>
                </a:cxn>
              </a:cxnLst>
              <a:rect l="0" t="0" r="0" b="0"/>
              <a:pathLst>
                <a:path w="18" h="189">
                  <a:moveTo>
                    <a:pt x="18" y="0"/>
                  </a:moveTo>
                  <a:lnTo>
                    <a:pt x="15" y="189"/>
                  </a:lnTo>
                  <a:lnTo>
                    <a:pt x="0" y="189"/>
                  </a:lnTo>
                  <a:lnTo>
                    <a:pt x="4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4C32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5" name="Freeform 62"/>
            <p:cNvSpPr/>
            <p:nvPr/>
          </p:nvSpPr>
          <p:spPr>
            <a:xfrm>
              <a:off x="1712" y="3893"/>
              <a:ext cx="15" cy="14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0" y="114"/>
                </a:cxn>
                <a:cxn ang="0">
                  <a:pos x="0" y="114"/>
                </a:cxn>
                <a:cxn ang="0">
                  <a:pos x="3" y="0"/>
                </a:cxn>
                <a:cxn ang="0">
                  <a:pos x="13" y="0"/>
                </a:cxn>
              </a:cxnLst>
              <a:rect l="0" t="0" r="0" b="0"/>
              <a:pathLst>
                <a:path w="18" h="189">
                  <a:moveTo>
                    <a:pt x="18" y="0"/>
                  </a:moveTo>
                  <a:lnTo>
                    <a:pt x="14" y="189"/>
                  </a:lnTo>
                  <a:lnTo>
                    <a:pt x="0" y="189"/>
                  </a:lnTo>
                  <a:lnTo>
                    <a:pt x="3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4C32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6" name="Freeform 63"/>
            <p:cNvSpPr/>
            <p:nvPr/>
          </p:nvSpPr>
          <p:spPr>
            <a:xfrm>
              <a:off x="1700" y="3893"/>
              <a:ext cx="14" cy="14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14"/>
                </a:cxn>
                <a:cxn ang="0">
                  <a:pos x="0" y="114"/>
                </a:cxn>
                <a:cxn ang="0">
                  <a:pos x="2" y="0"/>
                </a:cxn>
                <a:cxn ang="0">
                  <a:pos x="11" y="0"/>
                </a:cxn>
              </a:cxnLst>
              <a:rect l="0" t="0" r="0" b="0"/>
              <a:pathLst>
                <a:path w="18" h="189">
                  <a:moveTo>
                    <a:pt x="18" y="0"/>
                  </a:moveTo>
                  <a:lnTo>
                    <a:pt x="15" y="189"/>
                  </a:lnTo>
                  <a:lnTo>
                    <a:pt x="0" y="189"/>
                  </a:lnTo>
                  <a:lnTo>
                    <a:pt x="4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4C32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7" name="Freeform 64"/>
            <p:cNvSpPr/>
            <p:nvPr/>
          </p:nvSpPr>
          <p:spPr>
            <a:xfrm>
              <a:off x="1690" y="3893"/>
              <a:ext cx="13" cy="14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8" y="114"/>
                </a:cxn>
                <a:cxn ang="0">
                  <a:pos x="0" y="114"/>
                </a:cxn>
                <a:cxn ang="0">
                  <a:pos x="2" y="0"/>
                </a:cxn>
                <a:cxn ang="0">
                  <a:pos x="11" y="0"/>
                </a:cxn>
              </a:cxnLst>
              <a:rect l="0" t="0" r="0" b="0"/>
              <a:pathLst>
                <a:path w="16" h="189">
                  <a:moveTo>
                    <a:pt x="16" y="0"/>
                  </a:moveTo>
                  <a:lnTo>
                    <a:pt x="12" y="189"/>
                  </a:lnTo>
                  <a:lnTo>
                    <a:pt x="0" y="189"/>
                  </a:lnTo>
                  <a:lnTo>
                    <a:pt x="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4C32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8" name="Freeform 65"/>
            <p:cNvSpPr/>
            <p:nvPr/>
          </p:nvSpPr>
          <p:spPr>
            <a:xfrm>
              <a:off x="1678" y="3893"/>
              <a:ext cx="14" cy="14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14"/>
                </a:cxn>
                <a:cxn ang="0">
                  <a:pos x="0" y="114"/>
                </a:cxn>
                <a:cxn ang="0">
                  <a:pos x="2" y="0"/>
                </a:cxn>
                <a:cxn ang="0">
                  <a:pos x="11" y="0"/>
                </a:cxn>
              </a:cxnLst>
              <a:rect l="0" t="0" r="0" b="0"/>
              <a:pathLst>
                <a:path w="18" h="189">
                  <a:moveTo>
                    <a:pt x="18" y="0"/>
                  </a:moveTo>
                  <a:lnTo>
                    <a:pt x="15" y="189"/>
                  </a:lnTo>
                  <a:lnTo>
                    <a:pt x="0" y="188"/>
                  </a:lnTo>
                  <a:lnTo>
                    <a:pt x="4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4C32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9" name="Freeform 66"/>
            <p:cNvSpPr/>
            <p:nvPr/>
          </p:nvSpPr>
          <p:spPr>
            <a:xfrm>
              <a:off x="1666" y="3892"/>
              <a:ext cx="15" cy="147"/>
            </a:xfrm>
            <a:custGeom>
              <a:avLst/>
              <a:gdLst/>
              <a:ahLst/>
              <a:cxnLst>
                <a:cxn ang="0">
                  <a:pos x="13" y="1"/>
                </a:cxn>
                <a:cxn ang="0">
                  <a:pos x="10" y="114"/>
                </a:cxn>
                <a:cxn ang="0">
                  <a:pos x="0" y="114"/>
                </a:cxn>
                <a:cxn ang="0">
                  <a:pos x="3" y="0"/>
                </a:cxn>
                <a:cxn ang="0">
                  <a:pos x="13" y="1"/>
                </a:cxn>
              </a:cxnLst>
              <a:rect l="0" t="0" r="0" b="0"/>
              <a:pathLst>
                <a:path w="18" h="189">
                  <a:moveTo>
                    <a:pt x="18" y="1"/>
                  </a:moveTo>
                  <a:lnTo>
                    <a:pt x="14" y="189"/>
                  </a:lnTo>
                  <a:lnTo>
                    <a:pt x="0" y="189"/>
                  </a:lnTo>
                  <a:lnTo>
                    <a:pt x="3" y="0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84C32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0" name="Freeform 67"/>
            <p:cNvSpPr/>
            <p:nvPr/>
          </p:nvSpPr>
          <p:spPr>
            <a:xfrm>
              <a:off x="1656" y="3892"/>
              <a:ext cx="13" cy="14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14"/>
                </a:cxn>
                <a:cxn ang="0">
                  <a:pos x="0" y="113"/>
                </a:cxn>
                <a:cxn ang="0">
                  <a:pos x="2" y="0"/>
                </a:cxn>
                <a:cxn ang="0">
                  <a:pos x="11" y="0"/>
                </a:cxn>
              </a:cxnLst>
              <a:rect l="0" t="0" r="0" b="0"/>
              <a:pathLst>
                <a:path w="16" h="189">
                  <a:moveTo>
                    <a:pt x="16" y="0"/>
                  </a:moveTo>
                  <a:lnTo>
                    <a:pt x="13" y="189"/>
                  </a:lnTo>
                  <a:lnTo>
                    <a:pt x="0" y="187"/>
                  </a:lnTo>
                  <a:lnTo>
                    <a:pt x="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4C32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1" name="Freeform 68"/>
            <p:cNvSpPr/>
            <p:nvPr/>
          </p:nvSpPr>
          <p:spPr>
            <a:xfrm>
              <a:off x="1645" y="3891"/>
              <a:ext cx="13" cy="146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9" y="113"/>
                </a:cxn>
                <a:cxn ang="0">
                  <a:pos x="0" y="113"/>
                </a:cxn>
                <a:cxn ang="0">
                  <a:pos x="2" y="0"/>
                </a:cxn>
                <a:cxn ang="0">
                  <a:pos x="11" y="2"/>
                </a:cxn>
              </a:cxnLst>
              <a:rect l="0" t="0" r="0" b="0"/>
              <a:pathLst>
                <a:path w="16" h="189">
                  <a:moveTo>
                    <a:pt x="16" y="2"/>
                  </a:moveTo>
                  <a:lnTo>
                    <a:pt x="13" y="189"/>
                  </a:lnTo>
                  <a:lnTo>
                    <a:pt x="0" y="189"/>
                  </a:lnTo>
                  <a:lnTo>
                    <a:pt x="4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84C32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2" name="Freeform 69"/>
            <p:cNvSpPr/>
            <p:nvPr/>
          </p:nvSpPr>
          <p:spPr>
            <a:xfrm>
              <a:off x="1635" y="3890"/>
              <a:ext cx="13" cy="147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8" y="114"/>
                </a:cxn>
                <a:cxn ang="0">
                  <a:pos x="0" y="113"/>
                </a:cxn>
                <a:cxn ang="0">
                  <a:pos x="2" y="0"/>
                </a:cxn>
                <a:cxn ang="0">
                  <a:pos x="11" y="1"/>
                </a:cxn>
              </a:cxnLst>
              <a:rect l="0" t="0" r="0" b="0"/>
              <a:pathLst>
                <a:path w="16" h="190">
                  <a:moveTo>
                    <a:pt x="16" y="1"/>
                  </a:moveTo>
                  <a:lnTo>
                    <a:pt x="12" y="190"/>
                  </a:lnTo>
                  <a:lnTo>
                    <a:pt x="0" y="189"/>
                  </a:lnTo>
                  <a:lnTo>
                    <a:pt x="3" y="0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84C32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3" name="Freeform 70"/>
            <p:cNvSpPr/>
            <p:nvPr/>
          </p:nvSpPr>
          <p:spPr>
            <a:xfrm>
              <a:off x="1624" y="3888"/>
              <a:ext cx="14" cy="149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0" y="116"/>
                </a:cxn>
                <a:cxn ang="0">
                  <a:pos x="0" y="115"/>
                </a:cxn>
                <a:cxn ang="0">
                  <a:pos x="3" y="0"/>
                </a:cxn>
                <a:cxn ang="0">
                  <a:pos x="12" y="2"/>
                </a:cxn>
              </a:cxnLst>
              <a:rect l="0" t="0" r="0" b="0"/>
              <a:pathLst>
                <a:path w="16" h="191">
                  <a:moveTo>
                    <a:pt x="16" y="2"/>
                  </a:moveTo>
                  <a:lnTo>
                    <a:pt x="13" y="191"/>
                  </a:lnTo>
                  <a:lnTo>
                    <a:pt x="0" y="189"/>
                  </a:lnTo>
                  <a:lnTo>
                    <a:pt x="3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84C32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4" name="Freeform 71"/>
            <p:cNvSpPr/>
            <p:nvPr/>
          </p:nvSpPr>
          <p:spPr>
            <a:xfrm>
              <a:off x="1614" y="3888"/>
              <a:ext cx="13" cy="147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9" y="114"/>
                </a:cxn>
                <a:cxn ang="0">
                  <a:pos x="0" y="113"/>
                </a:cxn>
                <a:cxn ang="0">
                  <a:pos x="2" y="0"/>
                </a:cxn>
                <a:cxn ang="0">
                  <a:pos x="11" y="1"/>
                </a:cxn>
              </a:cxnLst>
              <a:rect l="0" t="0" r="0" b="0"/>
              <a:pathLst>
                <a:path w="16" h="190">
                  <a:moveTo>
                    <a:pt x="16" y="1"/>
                  </a:moveTo>
                  <a:lnTo>
                    <a:pt x="13" y="190"/>
                  </a:lnTo>
                  <a:lnTo>
                    <a:pt x="0" y="189"/>
                  </a:lnTo>
                  <a:lnTo>
                    <a:pt x="4" y="0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84C32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5" name="Freeform 72"/>
            <p:cNvSpPr/>
            <p:nvPr/>
          </p:nvSpPr>
          <p:spPr>
            <a:xfrm>
              <a:off x="1595" y="3885"/>
              <a:ext cx="22" cy="149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15" y="116"/>
                </a:cxn>
                <a:cxn ang="0">
                  <a:pos x="7" y="114"/>
                </a:cxn>
                <a:cxn ang="0">
                  <a:pos x="0" y="114"/>
                </a:cxn>
                <a:cxn ang="0">
                  <a:pos x="2" y="0"/>
                </a:cxn>
                <a:cxn ang="0">
                  <a:pos x="9" y="1"/>
                </a:cxn>
                <a:cxn ang="0">
                  <a:pos x="18" y="2"/>
                </a:cxn>
              </a:cxnLst>
              <a:rect l="0" t="0" r="0" b="0"/>
              <a:pathLst>
                <a:path w="27" h="192">
                  <a:moveTo>
                    <a:pt x="27" y="3"/>
                  </a:moveTo>
                  <a:lnTo>
                    <a:pt x="23" y="192"/>
                  </a:lnTo>
                  <a:lnTo>
                    <a:pt x="10" y="190"/>
                  </a:lnTo>
                  <a:lnTo>
                    <a:pt x="0" y="189"/>
                  </a:lnTo>
                  <a:lnTo>
                    <a:pt x="3" y="0"/>
                  </a:lnTo>
                  <a:lnTo>
                    <a:pt x="14" y="1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rgbClr val="84C32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6" name="Freeform 73"/>
            <p:cNvSpPr/>
            <p:nvPr/>
          </p:nvSpPr>
          <p:spPr>
            <a:xfrm>
              <a:off x="1577" y="3881"/>
              <a:ext cx="20" cy="151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14" y="118"/>
                </a:cxn>
                <a:cxn ang="0">
                  <a:pos x="7" y="116"/>
                </a:cxn>
                <a:cxn ang="0">
                  <a:pos x="0" y="114"/>
                </a:cxn>
                <a:cxn ang="0">
                  <a:pos x="2" y="0"/>
                </a:cxn>
                <a:cxn ang="0">
                  <a:pos x="9" y="2"/>
                </a:cxn>
                <a:cxn ang="0">
                  <a:pos x="16" y="3"/>
                </a:cxn>
              </a:cxnLst>
              <a:rect l="0" t="0" r="0" b="0"/>
              <a:pathLst>
                <a:path w="25" h="194">
                  <a:moveTo>
                    <a:pt x="25" y="5"/>
                  </a:moveTo>
                  <a:lnTo>
                    <a:pt x="22" y="194"/>
                  </a:lnTo>
                  <a:lnTo>
                    <a:pt x="11" y="191"/>
                  </a:lnTo>
                  <a:lnTo>
                    <a:pt x="0" y="189"/>
                  </a:lnTo>
                  <a:lnTo>
                    <a:pt x="3" y="0"/>
                  </a:lnTo>
                  <a:lnTo>
                    <a:pt x="14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84C32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7" name="Freeform 74"/>
            <p:cNvSpPr/>
            <p:nvPr/>
          </p:nvSpPr>
          <p:spPr>
            <a:xfrm>
              <a:off x="1559" y="3878"/>
              <a:ext cx="20" cy="150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4" y="117"/>
                </a:cxn>
                <a:cxn ang="0">
                  <a:pos x="7" y="116"/>
                </a:cxn>
                <a:cxn ang="0">
                  <a:pos x="0" y="114"/>
                </a:cxn>
                <a:cxn ang="0">
                  <a:pos x="2" y="0"/>
                </a:cxn>
                <a:cxn ang="0">
                  <a:pos x="10" y="2"/>
                </a:cxn>
                <a:cxn ang="0">
                  <a:pos x="16" y="2"/>
                </a:cxn>
              </a:cxnLst>
              <a:rect l="0" t="0" r="0" b="0"/>
              <a:pathLst>
                <a:path w="25" h="193">
                  <a:moveTo>
                    <a:pt x="25" y="4"/>
                  </a:moveTo>
                  <a:lnTo>
                    <a:pt x="22" y="193"/>
                  </a:lnTo>
                  <a:lnTo>
                    <a:pt x="11" y="192"/>
                  </a:lnTo>
                  <a:lnTo>
                    <a:pt x="0" y="189"/>
                  </a:lnTo>
                  <a:lnTo>
                    <a:pt x="4" y="0"/>
                  </a:lnTo>
                  <a:lnTo>
                    <a:pt x="15" y="3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84C32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8" name="Freeform 75"/>
            <p:cNvSpPr/>
            <p:nvPr/>
          </p:nvSpPr>
          <p:spPr>
            <a:xfrm>
              <a:off x="1544" y="3874"/>
              <a:ext cx="18" cy="151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12" y="118"/>
                </a:cxn>
                <a:cxn ang="0">
                  <a:pos x="6" y="116"/>
                </a:cxn>
                <a:cxn ang="0">
                  <a:pos x="0" y="114"/>
                </a:cxn>
                <a:cxn ang="0">
                  <a:pos x="2" y="0"/>
                </a:cxn>
                <a:cxn ang="0">
                  <a:pos x="9" y="2"/>
                </a:cxn>
                <a:cxn ang="0">
                  <a:pos x="15" y="3"/>
                </a:cxn>
              </a:cxnLst>
              <a:rect l="0" t="0" r="0" b="0"/>
              <a:pathLst>
                <a:path w="22" h="194">
                  <a:moveTo>
                    <a:pt x="22" y="5"/>
                  </a:moveTo>
                  <a:lnTo>
                    <a:pt x="18" y="194"/>
                  </a:lnTo>
                  <a:lnTo>
                    <a:pt x="9" y="191"/>
                  </a:lnTo>
                  <a:lnTo>
                    <a:pt x="0" y="189"/>
                  </a:lnTo>
                  <a:lnTo>
                    <a:pt x="4" y="0"/>
                  </a:lnTo>
                  <a:lnTo>
                    <a:pt x="13" y="3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84C32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9" name="Freeform 76"/>
            <p:cNvSpPr/>
            <p:nvPr/>
          </p:nvSpPr>
          <p:spPr>
            <a:xfrm>
              <a:off x="1530" y="3870"/>
              <a:ext cx="18" cy="151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12" y="117"/>
                </a:cxn>
                <a:cxn ang="0">
                  <a:pos x="6" y="115"/>
                </a:cxn>
                <a:cxn ang="0">
                  <a:pos x="0" y="113"/>
                </a:cxn>
                <a:cxn ang="0">
                  <a:pos x="2" y="0"/>
                </a:cxn>
                <a:cxn ang="0">
                  <a:pos x="9" y="2"/>
                </a:cxn>
                <a:cxn ang="0">
                  <a:pos x="15" y="4"/>
                </a:cxn>
              </a:cxnLst>
              <a:rect l="0" t="0" r="0" b="0"/>
              <a:pathLst>
                <a:path w="22" h="195">
                  <a:moveTo>
                    <a:pt x="22" y="6"/>
                  </a:moveTo>
                  <a:lnTo>
                    <a:pt x="18" y="195"/>
                  </a:lnTo>
                  <a:lnTo>
                    <a:pt x="9" y="192"/>
                  </a:lnTo>
                  <a:lnTo>
                    <a:pt x="0" y="189"/>
                  </a:lnTo>
                  <a:lnTo>
                    <a:pt x="4" y="0"/>
                  </a:lnTo>
                  <a:lnTo>
                    <a:pt x="13" y="3"/>
                  </a:lnTo>
                  <a:lnTo>
                    <a:pt x="22" y="6"/>
                  </a:lnTo>
                  <a:close/>
                </a:path>
              </a:pathLst>
            </a:custGeom>
            <a:solidFill>
              <a:srgbClr val="84C32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0" name="Freeform 77"/>
            <p:cNvSpPr/>
            <p:nvPr/>
          </p:nvSpPr>
          <p:spPr>
            <a:xfrm>
              <a:off x="1517" y="3865"/>
              <a:ext cx="16" cy="152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118"/>
                </a:cxn>
                <a:cxn ang="0">
                  <a:pos x="6" y="117"/>
                </a:cxn>
                <a:cxn ang="0">
                  <a:pos x="0" y="115"/>
                </a:cxn>
                <a:cxn ang="0">
                  <a:pos x="3" y="0"/>
                </a:cxn>
                <a:cxn ang="0">
                  <a:pos x="8" y="2"/>
                </a:cxn>
                <a:cxn ang="0">
                  <a:pos x="13" y="4"/>
                </a:cxn>
              </a:cxnLst>
              <a:rect l="0" t="0" r="0" b="0"/>
              <a:pathLst>
                <a:path w="19" h="195">
                  <a:moveTo>
                    <a:pt x="19" y="6"/>
                  </a:moveTo>
                  <a:lnTo>
                    <a:pt x="15" y="195"/>
                  </a:lnTo>
                  <a:lnTo>
                    <a:pt x="8" y="192"/>
                  </a:lnTo>
                  <a:lnTo>
                    <a:pt x="0" y="190"/>
                  </a:lnTo>
                  <a:lnTo>
                    <a:pt x="4" y="0"/>
                  </a:lnTo>
                  <a:lnTo>
                    <a:pt x="11" y="3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84C32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1" name="Freeform 78"/>
            <p:cNvSpPr/>
            <p:nvPr/>
          </p:nvSpPr>
          <p:spPr>
            <a:xfrm>
              <a:off x="1503" y="3859"/>
              <a:ext cx="18" cy="154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12" y="120"/>
                </a:cxn>
                <a:cxn ang="0">
                  <a:pos x="7" y="118"/>
                </a:cxn>
                <a:cxn ang="0">
                  <a:pos x="4" y="116"/>
                </a:cxn>
                <a:cxn ang="0">
                  <a:pos x="0" y="11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10" y="4"/>
                </a:cxn>
                <a:cxn ang="0">
                  <a:pos x="15" y="5"/>
                </a:cxn>
              </a:cxnLst>
              <a:rect l="0" t="0" r="0" b="0"/>
              <a:pathLst>
                <a:path w="22" h="198">
                  <a:moveTo>
                    <a:pt x="22" y="8"/>
                  </a:moveTo>
                  <a:lnTo>
                    <a:pt x="18" y="198"/>
                  </a:lnTo>
                  <a:lnTo>
                    <a:pt x="11" y="195"/>
                  </a:lnTo>
                  <a:lnTo>
                    <a:pt x="6" y="192"/>
                  </a:lnTo>
                  <a:lnTo>
                    <a:pt x="0" y="189"/>
                  </a:lnTo>
                  <a:lnTo>
                    <a:pt x="4" y="0"/>
                  </a:lnTo>
                  <a:lnTo>
                    <a:pt x="9" y="3"/>
                  </a:lnTo>
                  <a:lnTo>
                    <a:pt x="15" y="6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84C32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2" name="Freeform 79"/>
            <p:cNvSpPr/>
            <p:nvPr/>
          </p:nvSpPr>
          <p:spPr>
            <a:xfrm>
              <a:off x="1489" y="3848"/>
              <a:ext cx="17" cy="158"/>
            </a:xfrm>
            <a:custGeom>
              <a:avLst/>
              <a:gdLst/>
              <a:ahLst/>
              <a:cxnLst>
                <a:cxn ang="0">
                  <a:pos x="14" y="9"/>
                </a:cxn>
                <a:cxn ang="0">
                  <a:pos x="12" y="123"/>
                </a:cxn>
                <a:cxn ang="0">
                  <a:pos x="8" y="120"/>
                </a:cxn>
                <a:cxn ang="0">
                  <a:pos x="5" y="118"/>
                </a:cxn>
                <a:cxn ang="0">
                  <a:pos x="3" y="116"/>
                </a:cxn>
                <a:cxn ang="0">
                  <a:pos x="0" y="114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8" y="4"/>
                </a:cxn>
                <a:cxn ang="0">
                  <a:pos x="10" y="7"/>
                </a:cxn>
                <a:cxn ang="0">
                  <a:pos x="14" y="9"/>
                </a:cxn>
              </a:cxnLst>
              <a:rect l="0" t="0" r="0" b="0"/>
              <a:pathLst>
                <a:path w="20" h="203">
                  <a:moveTo>
                    <a:pt x="20" y="14"/>
                  </a:moveTo>
                  <a:lnTo>
                    <a:pt x="16" y="203"/>
                  </a:lnTo>
                  <a:lnTo>
                    <a:pt x="11" y="198"/>
                  </a:lnTo>
                  <a:lnTo>
                    <a:pt x="7" y="195"/>
                  </a:lnTo>
                  <a:lnTo>
                    <a:pt x="4" y="192"/>
                  </a:lnTo>
                  <a:lnTo>
                    <a:pt x="0" y="188"/>
                  </a:lnTo>
                  <a:lnTo>
                    <a:pt x="4" y="0"/>
                  </a:lnTo>
                  <a:lnTo>
                    <a:pt x="7" y="3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84C32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3" name="Freeform 80"/>
            <p:cNvSpPr/>
            <p:nvPr/>
          </p:nvSpPr>
          <p:spPr>
            <a:xfrm>
              <a:off x="1485" y="3836"/>
              <a:ext cx="8" cy="158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4" y="123"/>
                </a:cxn>
                <a:cxn ang="0">
                  <a:pos x="3" y="121"/>
                </a:cxn>
                <a:cxn ang="0">
                  <a:pos x="1" y="119"/>
                </a:cxn>
                <a:cxn ang="0">
                  <a:pos x="0" y="116"/>
                </a:cxn>
                <a:cxn ang="0">
                  <a:pos x="0" y="114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4" y="5"/>
                </a:cxn>
                <a:cxn ang="0">
                  <a:pos x="5" y="7"/>
                </a:cxn>
                <a:cxn ang="0">
                  <a:pos x="7" y="9"/>
                </a:cxn>
              </a:cxnLst>
              <a:rect l="0" t="0" r="0" b="0"/>
              <a:pathLst>
                <a:path w="9" h="203">
                  <a:moveTo>
                    <a:pt x="9" y="15"/>
                  </a:moveTo>
                  <a:lnTo>
                    <a:pt x="5" y="203"/>
                  </a:lnTo>
                  <a:lnTo>
                    <a:pt x="3" y="200"/>
                  </a:lnTo>
                  <a:lnTo>
                    <a:pt x="1" y="197"/>
                  </a:lnTo>
                  <a:lnTo>
                    <a:pt x="0" y="192"/>
                  </a:lnTo>
                  <a:lnTo>
                    <a:pt x="0" y="189"/>
                  </a:lnTo>
                  <a:lnTo>
                    <a:pt x="3" y="0"/>
                  </a:lnTo>
                  <a:lnTo>
                    <a:pt x="3" y="3"/>
                  </a:lnTo>
                  <a:lnTo>
                    <a:pt x="5" y="8"/>
                  </a:lnTo>
                  <a:lnTo>
                    <a:pt x="7" y="11"/>
                  </a:lnTo>
                  <a:lnTo>
                    <a:pt x="9" y="15"/>
                  </a:lnTo>
                  <a:close/>
                </a:path>
              </a:pathLst>
            </a:custGeom>
            <a:solidFill>
              <a:srgbClr val="84C32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4" name="Freeform 81"/>
            <p:cNvSpPr/>
            <p:nvPr/>
          </p:nvSpPr>
          <p:spPr>
            <a:xfrm>
              <a:off x="1485" y="3836"/>
              <a:ext cx="458" cy="204"/>
            </a:xfrm>
            <a:custGeom>
              <a:avLst/>
              <a:gdLst/>
              <a:ahLst/>
              <a:cxnLst>
                <a:cxn ang="0">
                  <a:pos x="374" y="116"/>
                </a:cxn>
                <a:cxn ang="0">
                  <a:pos x="370" y="123"/>
                </a:cxn>
                <a:cxn ang="0">
                  <a:pos x="362" y="129"/>
                </a:cxn>
                <a:cxn ang="0">
                  <a:pos x="350" y="135"/>
                </a:cxn>
                <a:cxn ang="0">
                  <a:pos x="335" y="141"/>
                </a:cxn>
                <a:cxn ang="0">
                  <a:pos x="318" y="146"/>
                </a:cxn>
                <a:cxn ang="0">
                  <a:pos x="297" y="149"/>
                </a:cxn>
                <a:cxn ang="0">
                  <a:pos x="274" y="153"/>
                </a:cxn>
                <a:cxn ang="0">
                  <a:pos x="251" y="157"/>
                </a:cxn>
                <a:cxn ang="0">
                  <a:pos x="224" y="158"/>
                </a:cxn>
                <a:cxn ang="0">
                  <a:pos x="195" y="159"/>
                </a:cxn>
                <a:cxn ang="0">
                  <a:pos x="168" y="159"/>
                </a:cxn>
                <a:cxn ang="0">
                  <a:pos x="139" y="157"/>
                </a:cxn>
                <a:cxn ang="0">
                  <a:pos x="114" y="155"/>
                </a:cxn>
                <a:cxn ang="0">
                  <a:pos x="90" y="153"/>
                </a:cxn>
                <a:cxn ang="0">
                  <a:pos x="68" y="149"/>
                </a:cxn>
                <a:cxn ang="0">
                  <a:pos x="48" y="144"/>
                </a:cxn>
                <a:cxn ang="0">
                  <a:pos x="32" y="139"/>
                </a:cxn>
                <a:cxn ang="0">
                  <a:pos x="18" y="134"/>
                </a:cxn>
                <a:cxn ang="0">
                  <a:pos x="8" y="128"/>
                </a:cxn>
                <a:cxn ang="0">
                  <a:pos x="2" y="121"/>
                </a:cxn>
                <a:cxn ang="0">
                  <a:pos x="0" y="114"/>
                </a:cxn>
                <a:cxn ang="0">
                  <a:pos x="3" y="5"/>
                </a:cxn>
                <a:cxn ang="0">
                  <a:pos x="8" y="11"/>
                </a:cxn>
                <a:cxn ang="0">
                  <a:pos x="16" y="18"/>
                </a:cxn>
                <a:cxn ang="0">
                  <a:pos x="29" y="23"/>
                </a:cxn>
                <a:cxn ang="0">
                  <a:pos x="45" y="28"/>
                </a:cxn>
                <a:cxn ang="0">
                  <a:pos x="63" y="33"/>
                </a:cxn>
                <a:cxn ang="0">
                  <a:pos x="84" y="37"/>
                </a:cxn>
                <a:cxn ang="0">
                  <a:pos x="108" y="40"/>
                </a:cxn>
                <a:cxn ang="0">
                  <a:pos x="134" y="43"/>
                </a:cxn>
                <a:cxn ang="0">
                  <a:pos x="161" y="44"/>
                </a:cxn>
                <a:cxn ang="0">
                  <a:pos x="188" y="44"/>
                </a:cxn>
                <a:cxn ang="0">
                  <a:pos x="217" y="44"/>
                </a:cxn>
                <a:cxn ang="0">
                  <a:pos x="244" y="43"/>
                </a:cxn>
                <a:cxn ang="0">
                  <a:pos x="270" y="40"/>
                </a:cxn>
                <a:cxn ang="0">
                  <a:pos x="292" y="37"/>
                </a:cxn>
                <a:cxn ang="0">
                  <a:pos x="314" y="33"/>
                </a:cxn>
                <a:cxn ang="0">
                  <a:pos x="333" y="28"/>
                </a:cxn>
                <a:cxn ang="0">
                  <a:pos x="348" y="23"/>
                </a:cxn>
                <a:cxn ang="0">
                  <a:pos x="361" y="18"/>
                </a:cxn>
                <a:cxn ang="0">
                  <a:pos x="370" y="11"/>
                </a:cxn>
                <a:cxn ang="0">
                  <a:pos x="374" y="5"/>
                </a:cxn>
              </a:cxnLst>
              <a:rect l="0" t="0" r="0" b="0"/>
              <a:pathLst>
                <a:path w="559" h="262">
                  <a:moveTo>
                    <a:pt x="559" y="0"/>
                  </a:moveTo>
                  <a:lnTo>
                    <a:pt x="556" y="189"/>
                  </a:lnTo>
                  <a:lnTo>
                    <a:pt x="556" y="192"/>
                  </a:lnTo>
                  <a:lnTo>
                    <a:pt x="554" y="197"/>
                  </a:lnTo>
                  <a:lnTo>
                    <a:pt x="552" y="200"/>
                  </a:lnTo>
                  <a:lnTo>
                    <a:pt x="550" y="203"/>
                  </a:lnTo>
                  <a:lnTo>
                    <a:pt x="547" y="207"/>
                  </a:lnTo>
                  <a:lnTo>
                    <a:pt x="543" y="210"/>
                  </a:lnTo>
                  <a:lnTo>
                    <a:pt x="539" y="213"/>
                  </a:lnTo>
                  <a:lnTo>
                    <a:pt x="534" y="218"/>
                  </a:lnTo>
                  <a:lnTo>
                    <a:pt x="528" y="221"/>
                  </a:lnTo>
                  <a:lnTo>
                    <a:pt x="521" y="224"/>
                  </a:lnTo>
                  <a:lnTo>
                    <a:pt x="516" y="227"/>
                  </a:lnTo>
                  <a:lnTo>
                    <a:pt x="509" y="229"/>
                  </a:lnTo>
                  <a:lnTo>
                    <a:pt x="499" y="232"/>
                  </a:lnTo>
                  <a:lnTo>
                    <a:pt x="492" y="235"/>
                  </a:lnTo>
                  <a:lnTo>
                    <a:pt x="483" y="238"/>
                  </a:lnTo>
                  <a:lnTo>
                    <a:pt x="474" y="240"/>
                  </a:lnTo>
                  <a:lnTo>
                    <a:pt x="463" y="243"/>
                  </a:lnTo>
                  <a:lnTo>
                    <a:pt x="454" y="246"/>
                  </a:lnTo>
                  <a:lnTo>
                    <a:pt x="443" y="247"/>
                  </a:lnTo>
                  <a:lnTo>
                    <a:pt x="432" y="249"/>
                  </a:lnTo>
                  <a:lnTo>
                    <a:pt x="422" y="252"/>
                  </a:lnTo>
                  <a:lnTo>
                    <a:pt x="409" y="253"/>
                  </a:lnTo>
                  <a:lnTo>
                    <a:pt x="398" y="255"/>
                  </a:lnTo>
                  <a:lnTo>
                    <a:pt x="385" y="256"/>
                  </a:lnTo>
                  <a:lnTo>
                    <a:pt x="373" y="258"/>
                  </a:lnTo>
                  <a:lnTo>
                    <a:pt x="360" y="259"/>
                  </a:lnTo>
                  <a:lnTo>
                    <a:pt x="347" y="259"/>
                  </a:lnTo>
                  <a:lnTo>
                    <a:pt x="333" y="261"/>
                  </a:lnTo>
                  <a:lnTo>
                    <a:pt x="320" y="261"/>
                  </a:lnTo>
                  <a:lnTo>
                    <a:pt x="306" y="262"/>
                  </a:lnTo>
                  <a:lnTo>
                    <a:pt x="291" y="262"/>
                  </a:lnTo>
                  <a:lnTo>
                    <a:pt x="277" y="262"/>
                  </a:lnTo>
                  <a:lnTo>
                    <a:pt x="262" y="262"/>
                  </a:lnTo>
                  <a:lnTo>
                    <a:pt x="250" y="262"/>
                  </a:lnTo>
                  <a:lnTo>
                    <a:pt x="235" y="261"/>
                  </a:lnTo>
                  <a:lnTo>
                    <a:pt x="221" y="261"/>
                  </a:lnTo>
                  <a:lnTo>
                    <a:pt x="208" y="259"/>
                  </a:lnTo>
                  <a:lnTo>
                    <a:pt x="195" y="259"/>
                  </a:lnTo>
                  <a:lnTo>
                    <a:pt x="183" y="258"/>
                  </a:lnTo>
                  <a:lnTo>
                    <a:pt x="170" y="256"/>
                  </a:lnTo>
                  <a:lnTo>
                    <a:pt x="157" y="255"/>
                  </a:lnTo>
                  <a:lnTo>
                    <a:pt x="144" y="253"/>
                  </a:lnTo>
                  <a:lnTo>
                    <a:pt x="134" y="252"/>
                  </a:lnTo>
                  <a:lnTo>
                    <a:pt x="123" y="249"/>
                  </a:lnTo>
                  <a:lnTo>
                    <a:pt x="112" y="247"/>
                  </a:lnTo>
                  <a:lnTo>
                    <a:pt x="101" y="246"/>
                  </a:lnTo>
                  <a:lnTo>
                    <a:pt x="90" y="243"/>
                  </a:lnTo>
                  <a:lnTo>
                    <a:pt x="81" y="240"/>
                  </a:lnTo>
                  <a:lnTo>
                    <a:pt x="72" y="238"/>
                  </a:lnTo>
                  <a:lnTo>
                    <a:pt x="63" y="235"/>
                  </a:lnTo>
                  <a:lnTo>
                    <a:pt x="54" y="232"/>
                  </a:lnTo>
                  <a:lnTo>
                    <a:pt x="47" y="229"/>
                  </a:lnTo>
                  <a:lnTo>
                    <a:pt x="39" y="227"/>
                  </a:lnTo>
                  <a:lnTo>
                    <a:pt x="32" y="224"/>
                  </a:lnTo>
                  <a:lnTo>
                    <a:pt x="27" y="221"/>
                  </a:lnTo>
                  <a:lnTo>
                    <a:pt x="21" y="218"/>
                  </a:lnTo>
                  <a:lnTo>
                    <a:pt x="16" y="213"/>
                  </a:lnTo>
                  <a:lnTo>
                    <a:pt x="12" y="210"/>
                  </a:lnTo>
                  <a:lnTo>
                    <a:pt x="9" y="207"/>
                  </a:lnTo>
                  <a:lnTo>
                    <a:pt x="5" y="203"/>
                  </a:lnTo>
                  <a:lnTo>
                    <a:pt x="3" y="200"/>
                  </a:lnTo>
                  <a:lnTo>
                    <a:pt x="1" y="197"/>
                  </a:lnTo>
                  <a:lnTo>
                    <a:pt x="0" y="192"/>
                  </a:lnTo>
                  <a:lnTo>
                    <a:pt x="0" y="189"/>
                  </a:lnTo>
                  <a:lnTo>
                    <a:pt x="3" y="0"/>
                  </a:lnTo>
                  <a:lnTo>
                    <a:pt x="3" y="3"/>
                  </a:lnTo>
                  <a:lnTo>
                    <a:pt x="5" y="8"/>
                  </a:lnTo>
                  <a:lnTo>
                    <a:pt x="7" y="11"/>
                  </a:lnTo>
                  <a:lnTo>
                    <a:pt x="9" y="15"/>
                  </a:lnTo>
                  <a:lnTo>
                    <a:pt x="12" y="18"/>
                  </a:lnTo>
                  <a:lnTo>
                    <a:pt x="16" y="21"/>
                  </a:lnTo>
                  <a:lnTo>
                    <a:pt x="19" y="26"/>
                  </a:lnTo>
                  <a:lnTo>
                    <a:pt x="25" y="29"/>
                  </a:lnTo>
                  <a:lnTo>
                    <a:pt x="30" y="32"/>
                  </a:lnTo>
                  <a:lnTo>
                    <a:pt x="36" y="35"/>
                  </a:lnTo>
                  <a:lnTo>
                    <a:pt x="43" y="37"/>
                  </a:lnTo>
                  <a:lnTo>
                    <a:pt x="50" y="40"/>
                  </a:lnTo>
                  <a:lnTo>
                    <a:pt x="58" y="43"/>
                  </a:lnTo>
                  <a:lnTo>
                    <a:pt x="67" y="46"/>
                  </a:lnTo>
                  <a:lnTo>
                    <a:pt x="76" y="49"/>
                  </a:lnTo>
                  <a:lnTo>
                    <a:pt x="85" y="52"/>
                  </a:lnTo>
                  <a:lnTo>
                    <a:pt x="94" y="54"/>
                  </a:lnTo>
                  <a:lnTo>
                    <a:pt x="105" y="57"/>
                  </a:lnTo>
                  <a:lnTo>
                    <a:pt x="115" y="58"/>
                  </a:lnTo>
                  <a:lnTo>
                    <a:pt x="126" y="61"/>
                  </a:lnTo>
                  <a:lnTo>
                    <a:pt x="137" y="63"/>
                  </a:lnTo>
                  <a:lnTo>
                    <a:pt x="148" y="64"/>
                  </a:lnTo>
                  <a:lnTo>
                    <a:pt x="161" y="66"/>
                  </a:lnTo>
                  <a:lnTo>
                    <a:pt x="173" y="67"/>
                  </a:lnTo>
                  <a:lnTo>
                    <a:pt x="186" y="69"/>
                  </a:lnTo>
                  <a:lnTo>
                    <a:pt x="199" y="70"/>
                  </a:lnTo>
                  <a:lnTo>
                    <a:pt x="211" y="72"/>
                  </a:lnTo>
                  <a:lnTo>
                    <a:pt x="224" y="72"/>
                  </a:lnTo>
                  <a:lnTo>
                    <a:pt x="239" y="73"/>
                  </a:lnTo>
                  <a:lnTo>
                    <a:pt x="253" y="73"/>
                  </a:lnTo>
                  <a:lnTo>
                    <a:pt x="266" y="73"/>
                  </a:lnTo>
                  <a:lnTo>
                    <a:pt x="280" y="73"/>
                  </a:lnTo>
                  <a:lnTo>
                    <a:pt x="295" y="73"/>
                  </a:lnTo>
                  <a:lnTo>
                    <a:pt x="309" y="73"/>
                  </a:lnTo>
                  <a:lnTo>
                    <a:pt x="324" y="73"/>
                  </a:lnTo>
                  <a:lnTo>
                    <a:pt x="336" y="72"/>
                  </a:lnTo>
                  <a:lnTo>
                    <a:pt x="351" y="72"/>
                  </a:lnTo>
                  <a:lnTo>
                    <a:pt x="364" y="70"/>
                  </a:lnTo>
                  <a:lnTo>
                    <a:pt x="376" y="69"/>
                  </a:lnTo>
                  <a:lnTo>
                    <a:pt x="389" y="67"/>
                  </a:lnTo>
                  <a:lnTo>
                    <a:pt x="402" y="66"/>
                  </a:lnTo>
                  <a:lnTo>
                    <a:pt x="413" y="64"/>
                  </a:lnTo>
                  <a:lnTo>
                    <a:pt x="425" y="63"/>
                  </a:lnTo>
                  <a:lnTo>
                    <a:pt x="436" y="61"/>
                  </a:lnTo>
                  <a:lnTo>
                    <a:pt x="447" y="58"/>
                  </a:lnTo>
                  <a:lnTo>
                    <a:pt x="458" y="57"/>
                  </a:lnTo>
                  <a:lnTo>
                    <a:pt x="467" y="54"/>
                  </a:lnTo>
                  <a:lnTo>
                    <a:pt x="478" y="52"/>
                  </a:lnTo>
                  <a:lnTo>
                    <a:pt x="487" y="49"/>
                  </a:lnTo>
                  <a:lnTo>
                    <a:pt x="496" y="46"/>
                  </a:lnTo>
                  <a:lnTo>
                    <a:pt x="503" y="43"/>
                  </a:lnTo>
                  <a:lnTo>
                    <a:pt x="512" y="40"/>
                  </a:lnTo>
                  <a:lnTo>
                    <a:pt x="519" y="37"/>
                  </a:lnTo>
                  <a:lnTo>
                    <a:pt x="525" y="35"/>
                  </a:lnTo>
                  <a:lnTo>
                    <a:pt x="532" y="32"/>
                  </a:lnTo>
                  <a:lnTo>
                    <a:pt x="538" y="29"/>
                  </a:lnTo>
                  <a:lnTo>
                    <a:pt x="543" y="26"/>
                  </a:lnTo>
                  <a:lnTo>
                    <a:pt x="547" y="21"/>
                  </a:lnTo>
                  <a:lnTo>
                    <a:pt x="550" y="18"/>
                  </a:lnTo>
                  <a:lnTo>
                    <a:pt x="554" y="15"/>
                  </a:lnTo>
                  <a:lnTo>
                    <a:pt x="556" y="11"/>
                  </a:lnTo>
                  <a:lnTo>
                    <a:pt x="557" y="8"/>
                  </a:lnTo>
                  <a:lnTo>
                    <a:pt x="559" y="3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84C32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5" name="Freeform 82"/>
            <p:cNvSpPr/>
            <p:nvPr/>
          </p:nvSpPr>
          <p:spPr>
            <a:xfrm>
              <a:off x="1488" y="3779"/>
              <a:ext cx="455" cy="114"/>
            </a:xfrm>
            <a:custGeom>
              <a:avLst/>
              <a:gdLst/>
              <a:ahLst/>
              <a:cxnLst>
                <a:cxn ang="0">
                  <a:pos x="205" y="1"/>
                </a:cxn>
                <a:cxn ang="0">
                  <a:pos x="241" y="2"/>
                </a:cxn>
                <a:cxn ang="0">
                  <a:pos x="275" y="5"/>
                </a:cxn>
                <a:cxn ang="0">
                  <a:pos x="304" y="11"/>
                </a:cxn>
                <a:cxn ang="0">
                  <a:pos x="330" y="16"/>
                </a:cxn>
                <a:cxn ang="0">
                  <a:pos x="349" y="23"/>
                </a:cxn>
                <a:cxn ang="0">
                  <a:pos x="364" y="31"/>
                </a:cxn>
                <a:cxn ang="0">
                  <a:pos x="371" y="40"/>
                </a:cxn>
                <a:cxn ang="0">
                  <a:pos x="371" y="50"/>
                </a:cxn>
                <a:cxn ang="0">
                  <a:pos x="364" y="57"/>
                </a:cxn>
                <a:cxn ang="0">
                  <a:pos x="349" y="66"/>
                </a:cxn>
                <a:cxn ang="0">
                  <a:pos x="330" y="72"/>
                </a:cxn>
                <a:cxn ang="0">
                  <a:pos x="304" y="79"/>
                </a:cxn>
                <a:cxn ang="0">
                  <a:pos x="275" y="83"/>
                </a:cxn>
                <a:cxn ang="0">
                  <a:pos x="241" y="87"/>
                </a:cxn>
                <a:cxn ang="0">
                  <a:pos x="205" y="88"/>
                </a:cxn>
                <a:cxn ang="0">
                  <a:pos x="168" y="88"/>
                </a:cxn>
                <a:cxn ang="0">
                  <a:pos x="131" y="87"/>
                </a:cxn>
                <a:cxn ang="0">
                  <a:pos x="97" y="83"/>
                </a:cxn>
                <a:cxn ang="0">
                  <a:pos x="68" y="79"/>
                </a:cxn>
                <a:cxn ang="0">
                  <a:pos x="43" y="72"/>
                </a:cxn>
                <a:cxn ang="0">
                  <a:pos x="22" y="66"/>
                </a:cxn>
                <a:cxn ang="0">
                  <a:pos x="9" y="57"/>
                </a:cxn>
                <a:cxn ang="0">
                  <a:pos x="2" y="50"/>
                </a:cxn>
                <a:cxn ang="0">
                  <a:pos x="2" y="40"/>
                </a:cxn>
                <a:cxn ang="0">
                  <a:pos x="9" y="31"/>
                </a:cxn>
                <a:cxn ang="0">
                  <a:pos x="22" y="23"/>
                </a:cxn>
                <a:cxn ang="0">
                  <a:pos x="43" y="16"/>
                </a:cxn>
                <a:cxn ang="0">
                  <a:pos x="68" y="11"/>
                </a:cxn>
                <a:cxn ang="0">
                  <a:pos x="97" y="5"/>
                </a:cxn>
                <a:cxn ang="0">
                  <a:pos x="131" y="2"/>
                </a:cxn>
                <a:cxn ang="0">
                  <a:pos x="168" y="1"/>
                </a:cxn>
              </a:cxnLst>
              <a:rect l="0" t="0" r="0" b="0"/>
              <a:pathLst>
                <a:path w="556" h="147">
                  <a:moveTo>
                    <a:pt x="277" y="0"/>
                  </a:moveTo>
                  <a:lnTo>
                    <a:pt x="306" y="1"/>
                  </a:lnTo>
                  <a:lnTo>
                    <a:pt x="333" y="1"/>
                  </a:lnTo>
                  <a:lnTo>
                    <a:pt x="361" y="4"/>
                  </a:lnTo>
                  <a:lnTo>
                    <a:pt x="386" y="6"/>
                  </a:lnTo>
                  <a:lnTo>
                    <a:pt x="410" y="9"/>
                  </a:lnTo>
                  <a:lnTo>
                    <a:pt x="433" y="13"/>
                  </a:lnTo>
                  <a:lnTo>
                    <a:pt x="455" y="18"/>
                  </a:lnTo>
                  <a:lnTo>
                    <a:pt x="475" y="22"/>
                  </a:lnTo>
                  <a:lnTo>
                    <a:pt x="493" y="27"/>
                  </a:lnTo>
                  <a:lnTo>
                    <a:pt x="509" y="33"/>
                  </a:lnTo>
                  <a:lnTo>
                    <a:pt x="522" y="39"/>
                  </a:lnTo>
                  <a:lnTo>
                    <a:pt x="535" y="46"/>
                  </a:lnTo>
                  <a:lnTo>
                    <a:pt x="544" y="52"/>
                  </a:lnTo>
                  <a:lnTo>
                    <a:pt x="551" y="59"/>
                  </a:lnTo>
                  <a:lnTo>
                    <a:pt x="554" y="67"/>
                  </a:lnTo>
                  <a:lnTo>
                    <a:pt x="556" y="74"/>
                  </a:lnTo>
                  <a:lnTo>
                    <a:pt x="554" y="82"/>
                  </a:lnTo>
                  <a:lnTo>
                    <a:pt x="551" y="89"/>
                  </a:lnTo>
                  <a:lnTo>
                    <a:pt x="544" y="95"/>
                  </a:lnTo>
                  <a:lnTo>
                    <a:pt x="535" y="103"/>
                  </a:lnTo>
                  <a:lnTo>
                    <a:pt x="522" y="109"/>
                  </a:lnTo>
                  <a:lnTo>
                    <a:pt x="509" y="114"/>
                  </a:lnTo>
                  <a:lnTo>
                    <a:pt x="493" y="120"/>
                  </a:lnTo>
                  <a:lnTo>
                    <a:pt x="475" y="126"/>
                  </a:lnTo>
                  <a:lnTo>
                    <a:pt x="455" y="131"/>
                  </a:lnTo>
                  <a:lnTo>
                    <a:pt x="433" y="135"/>
                  </a:lnTo>
                  <a:lnTo>
                    <a:pt x="410" y="138"/>
                  </a:lnTo>
                  <a:lnTo>
                    <a:pt x="386" y="141"/>
                  </a:lnTo>
                  <a:lnTo>
                    <a:pt x="361" y="144"/>
                  </a:lnTo>
                  <a:lnTo>
                    <a:pt x="333" y="146"/>
                  </a:lnTo>
                  <a:lnTo>
                    <a:pt x="306" y="147"/>
                  </a:lnTo>
                  <a:lnTo>
                    <a:pt x="277" y="147"/>
                  </a:lnTo>
                  <a:lnTo>
                    <a:pt x="250" y="147"/>
                  </a:lnTo>
                  <a:lnTo>
                    <a:pt x="221" y="146"/>
                  </a:lnTo>
                  <a:lnTo>
                    <a:pt x="196" y="144"/>
                  </a:lnTo>
                  <a:lnTo>
                    <a:pt x="170" y="141"/>
                  </a:lnTo>
                  <a:lnTo>
                    <a:pt x="145" y="138"/>
                  </a:lnTo>
                  <a:lnTo>
                    <a:pt x="123" y="135"/>
                  </a:lnTo>
                  <a:lnTo>
                    <a:pt x="102" y="131"/>
                  </a:lnTo>
                  <a:lnTo>
                    <a:pt x="82" y="126"/>
                  </a:lnTo>
                  <a:lnTo>
                    <a:pt x="64" y="120"/>
                  </a:lnTo>
                  <a:lnTo>
                    <a:pt x="47" y="114"/>
                  </a:lnTo>
                  <a:lnTo>
                    <a:pt x="33" y="109"/>
                  </a:lnTo>
                  <a:lnTo>
                    <a:pt x="22" y="103"/>
                  </a:lnTo>
                  <a:lnTo>
                    <a:pt x="13" y="95"/>
                  </a:lnTo>
                  <a:lnTo>
                    <a:pt x="6" y="89"/>
                  </a:lnTo>
                  <a:lnTo>
                    <a:pt x="2" y="82"/>
                  </a:lnTo>
                  <a:lnTo>
                    <a:pt x="0" y="74"/>
                  </a:lnTo>
                  <a:lnTo>
                    <a:pt x="2" y="67"/>
                  </a:lnTo>
                  <a:lnTo>
                    <a:pt x="6" y="59"/>
                  </a:lnTo>
                  <a:lnTo>
                    <a:pt x="13" y="52"/>
                  </a:lnTo>
                  <a:lnTo>
                    <a:pt x="22" y="46"/>
                  </a:lnTo>
                  <a:lnTo>
                    <a:pt x="33" y="39"/>
                  </a:lnTo>
                  <a:lnTo>
                    <a:pt x="47" y="33"/>
                  </a:lnTo>
                  <a:lnTo>
                    <a:pt x="64" y="27"/>
                  </a:lnTo>
                  <a:lnTo>
                    <a:pt x="82" y="22"/>
                  </a:lnTo>
                  <a:lnTo>
                    <a:pt x="102" y="18"/>
                  </a:lnTo>
                  <a:lnTo>
                    <a:pt x="123" y="13"/>
                  </a:lnTo>
                  <a:lnTo>
                    <a:pt x="145" y="9"/>
                  </a:lnTo>
                  <a:lnTo>
                    <a:pt x="170" y="6"/>
                  </a:lnTo>
                  <a:lnTo>
                    <a:pt x="196" y="4"/>
                  </a:lnTo>
                  <a:lnTo>
                    <a:pt x="221" y="1"/>
                  </a:lnTo>
                  <a:lnTo>
                    <a:pt x="250" y="1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CCFF6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6" name="Freeform 83"/>
            <p:cNvSpPr/>
            <p:nvPr/>
          </p:nvSpPr>
          <p:spPr>
            <a:xfrm>
              <a:off x="2706" y="3886"/>
              <a:ext cx="8" cy="10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76"/>
                </a:cxn>
                <a:cxn ang="0">
                  <a:pos x="7" y="78"/>
                </a:cxn>
                <a:cxn ang="0">
                  <a:pos x="7" y="81"/>
                </a:cxn>
                <a:cxn ang="0">
                  <a:pos x="5" y="83"/>
                </a:cxn>
                <a:cxn ang="0">
                  <a:pos x="4" y="85"/>
                </a:cxn>
                <a:cxn ang="0">
                  <a:pos x="0" y="9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4" y="2"/>
                </a:cxn>
                <a:cxn ang="0">
                  <a:pos x="4" y="0"/>
                </a:cxn>
              </a:cxnLst>
              <a:rect l="0" t="0" r="0" b="0"/>
              <a:pathLst>
                <a:path w="9" h="140">
                  <a:moveTo>
                    <a:pt x="6" y="0"/>
                  </a:moveTo>
                  <a:lnTo>
                    <a:pt x="9" y="125"/>
                  </a:lnTo>
                  <a:lnTo>
                    <a:pt x="9" y="128"/>
                  </a:lnTo>
                  <a:lnTo>
                    <a:pt x="9" y="133"/>
                  </a:lnTo>
                  <a:lnTo>
                    <a:pt x="7" y="136"/>
                  </a:lnTo>
                  <a:lnTo>
                    <a:pt x="4" y="140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4" y="8"/>
                  </a:lnTo>
                  <a:lnTo>
                    <a:pt x="6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97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7" name="Freeform 84"/>
            <p:cNvSpPr/>
            <p:nvPr/>
          </p:nvSpPr>
          <p:spPr>
            <a:xfrm>
              <a:off x="2693" y="3898"/>
              <a:ext cx="17" cy="10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4" y="75"/>
                </a:cxn>
                <a:cxn ang="0">
                  <a:pos x="13" y="77"/>
                </a:cxn>
                <a:cxn ang="0">
                  <a:pos x="9" y="79"/>
                </a:cxn>
                <a:cxn ang="0">
                  <a:pos x="7" y="82"/>
                </a:cxn>
                <a:cxn ang="0">
                  <a:pos x="3" y="84"/>
                </a:cxn>
                <a:cxn ang="0">
                  <a:pos x="0" y="9"/>
                </a:cxn>
                <a:cxn ang="0">
                  <a:pos x="3" y="7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2" y="0"/>
                </a:cxn>
              </a:cxnLst>
              <a:rect l="0" t="0" r="0" b="0"/>
              <a:pathLst>
                <a:path w="20" h="139">
                  <a:moveTo>
                    <a:pt x="16" y="0"/>
                  </a:moveTo>
                  <a:lnTo>
                    <a:pt x="20" y="125"/>
                  </a:lnTo>
                  <a:lnTo>
                    <a:pt x="18" y="128"/>
                  </a:lnTo>
                  <a:lnTo>
                    <a:pt x="12" y="131"/>
                  </a:lnTo>
                  <a:lnTo>
                    <a:pt x="9" y="136"/>
                  </a:lnTo>
                  <a:lnTo>
                    <a:pt x="3" y="139"/>
                  </a:lnTo>
                  <a:lnTo>
                    <a:pt x="0" y="14"/>
                  </a:lnTo>
                  <a:lnTo>
                    <a:pt x="5" y="11"/>
                  </a:lnTo>
                  <a:lnTo>
                    <a:pt x="9" y="6"/>
                  </a:lnTo>
                  <a:lnTo>
                    <a:pt x="12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97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8" name="Freeform 85"/>
            <p:cNvSpPr/>
            <p:nvPr/>
          </p:nvSpPr>
          <p:spPr>
            <a:xfrm>
              <a:off x="2679" y="3909"/>
              <a:ext cx="17" cy="10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4" y="75"/>
                </a:cxn>
                <a:cxn ang="0">
                  <a:pos x="11" y="77"/>
                </a:cxn>
                <a:cxn ang="0">
                  <a:pos x="7" y="79"/>
                </a:cxn>
                <a:cxn ang="0">
                  <a:pos x="2" y="81"/>
                </a:cxn>
                <a:cxn ang="0">
                  <a:pos x="0" y="5"/>
                </a:cxn>
                <a:cxn ang="0">
                  <a:pos x="5" y="4"/>
                </a:cxn>
                <a:cxn ang="0">
                  <a:pos x="8" y="2"/>
                </a:cxn>
                <a:cxn ang="0">
                  <a:pos x="12" y="0"/>
                </a:cxn>
              </a:cxnLst>
              <a:rect l="0" t="0" r="0" b="0"/>
              <a:pathLst>
                <a:path w="21" h="134">
                  <a:moveTo>
                    <a:pt x="18" y="0"/>
                  </a:moveTo>
                  <a:lnTo>
                    <a:pt x="21" y="125"/>
                  </a:lnTo>
                  <a:lnTo>
                    <a:pt x="16" y="128"/>
                  </a:lnTo>
                  <a:lnTo>
                    <a:pt x="11" y="131"/>
                  </a:lnTo>
                  <a:lnTo>
                    <a:pt x="3" y="134"/>
                  </a:lnTo>
                  <a:lnTo>
                    <a:pt x="0" y="8"/>
                  </a:lnTo>
                  <a:lnTo>
                    <a:pt x="7" y="6"/>
                  </a:lnTo>
                  <a:lnTo>
                    <a:pt x="12" y="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97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9" name="Freeform 86"/>
            <p:cNvSpPr/>
            <p:nvPr/>
          </p:nvSpPr>
          <p:spPr>
            <a:xfrm>
              <a:off x="2666" y="3915"/>
              <a:ext cx="15" cy="10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" y="76"/>
                </a:cxn>
                <a:cxn ang="0">
                  <a:pos x="8" y="78"/>
                </a:cxn>
                <a:cxn ang="0">
                  <a:pos x="3" y="79"/>
                </a:cxn>
                <a:cxn ang="0">
                  <a:pos x="0" y="4"/>
                </a:cxn>
                <a:cxn ang="0">
                  <a:pos x="5" y="2"/>
                </a:cxn>
                <a:cxn ang="0">
                  <a:pos x="11" y="0"/>
                </a:cxn>
              </a:cxnLst>
              <a:rect l="0" t="0" r="0" b="0"/>
              <a:pathLst>
                <a:path w="18" h="131">
                  <a:moveTo>
                    <a:pt x="15" y="0"/>
                  </a:moveTo>
                  <a:lnTo>
                    <a:pt x="18" y="126"/>
                  </a:lnTo>
                  <a:lnTo>
                    <a:pt x="11" y="128"/>
                  </a:lnTo>
                  <a:lnTo>
                    <a:pt x="4" y="131"/>
                  </a:lnTo>
                  <a:lnTo>
                    <a:pt x="0" y="6"/>
                  </a:lnTo>
                  <a:lnTo>
                    <a:pt x="7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97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0" name="Freeform 87"/>
            <p:cNvSpPr/>
            <p:nvPr/>
          </p:nvSpPr>
          <p:spPr>
            <a:xfrm>
              <a:off x="2652" y="3919"/>
              <a:ext cx="18" cy="10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5" y="76"/>
                </a:cxn>
                <a:cxn ang="0">
                  <a:pos x="9" y="78"/>
                </a:cxn>
                <a:cxn ang="0">
                  <a:pos x="2" y="79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</a:cxnLst>
              <a:rect l="0" t="0" r="0" b="0"/>
              <a:pathLst>
                <a:path w="22" h="131">
                  <a:moveTo>
                    <a:pt x="18" y="0"/>
                  </a:moveTo>
                  <a:lnTo>
                    <a:pt x="22" y="125"/>
                  </a:lnTo>
                  <a:lnTo>
                    <a:pt x="13" y="128"/>
                  </a:lnTo>
                  <a:lnTo>
                    <a:pt x="4" y="131"/>
                  </a:lnTo>
                  <a:lnTo>
                    <a:pt x="0" y="6"/>
                  </a:lnTo>
                  <a:lnTo>
                    <a:pt x="9" y="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97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1" name="Freeform 88"/>
            <p:cNvSpPr/>
            <p:nvPr/>
          </p:nvSpPr>
          <p:spPr>
            <a:xfrm>
              <a:off x="2637" y="3924"/>
              <a:ext cx="18" cy="10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5" y="75"/>
                </a:cxn>
                <a:cxn ang="0">
                  <a:pos x="9" y="77"/>
                </a:cxn>
                <a:cxn ang="0">
                  <a:pos x="2" y="78"/>
                </a:cxn>
                <a:cxn ang="0">
                  <a:pos x="0" y="3"/>
                </a:cxn>
                <a:cxn ang="0">
                  <a:pos x="6" y="2"/>
                </a:cxn>
                <a:cxn ang="0">
                  <a:pos x="12" y="0"/>
                </a:cxn>
              </a:cxnLst>
              <a:rect l="0" t="0" r="0" b="0"/>
              <a:pathLst>
                <a:path w="22" h="130">
                  <a:moveTo>
                    <a:pt x="18" y="0"/>
                  </a:moveTo>
                  <a:lnTo>
                    <a:pt x="22" y="125"/>
                  </a:lnTo>
                  <a:lnTo>
                    <a:pt x="13" y="128"/>
                  </a:lnTo>
                  <a:lnTo>
                    <a:pt x="4" y="130"/>
                  </a:lnTo>
                  <a:lnTo>
                    <a:pt x="0" y="5"/>
                  </a:lnTo>
                  <a:lnTo>
                    <a:pt x="9" y="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97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2" name="Freeform 89"/>
            <p:cNvSpPr/>
            <p:nvPr/>
          </p:nvSpPr>
          <p:spPr>
            <a:xfrm>
              <a:off x="2619" y="3928"/>
              <a:ext cx="21" cy="10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7" y="75"/>
                </a:cxn>
                <a:cxn ang="0">
                  <a:pos x="10" y="77"/>
                </a:cxn>
                <a:cxn ang="0">
                  <a:pos x="4" y="78"/>
                </a:cxn>
                <a:cxn ang="0">
                  <a:pos x="0" y="2"/>
                </a:cxn>
                <a:cxn ang="0">
                  <a:pos x="7" y="2"/>
                </a:cxn>
                <a:cxn ang="0">
                  <a:pos x="15" y="0"/>
                </a:cxn>
              </a:cxnLst>
              <a:rect l="0" t="0" r="0" b="0"/>
              <a:pathLst>
                <a:path w="26" h="129">
                  <a:moveTo>
                    <a:pt x="22" y="0"/>
                  </a:moveTo>
                  <a:lnTo>
                    <a:pt x="26" y="125"/>
                  </a:lnTo>
                  <a:lnTo>
                    <a:pt x="15" y="128"/>
                  </a:lnTo>
                  <a:lnTo>
                    <a:pt x="6" y="129"/>
                  </a:lnTo>
                  <a:lnTo>
                    <a:pt x="0" y="4"/>
                  </a:lnTo>
                  <a:lnTo>
                    <a:pt x="11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97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3" name="Freeform 90"/>
            <p:cNvSpPr/>
            <p:nvPr/>
          </p:nvSpPr>
          <p:spPr>
            <a:xfrm>
              <a:off x="2601" y="3931"/>
              <a:ext cx="23" cy="10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9" y="75"/>
                </a:cxn>
                <a:cxn ang="0">
                  <a:pos x="12" y="77"/>
                </a:cxn>
                <a:cxn ang="0">
                  <a:pos x="2" y="78"/>
                </a:cxn>
                <a:cxn ang="0">
                  <a:pos x="0" y="3"/>
                </a:cxn>
                <a:cxn ang="0">
                  <a:pos x="7" y="2"/>
                </a:cxn>
                <a:cxn ang="0">
                  <a:pos x="15" y="0"/>
                </a:cxn>
              </a:cxnLst>
              <a:rect l="0" t="0" r="0" b="0"/>
              <a:pathLst>
                <a:path w="28" h="130">
                  <a:moveTo>
                    <a:pt x="22" y="0"/>
                  </a:moveTo>
                  <a:lnTo>
                    <a:pt x="28" y="125"/>
                  </a:lnTo>
                  <a:lnTo>
                    <a:pt x="17" y="128"/>
                  </a:lnTo>
                  <a:lnTo>
                    <a:pt x="4" y="130"/>
                  </a:lnTo>
                  <a:lnTo>
                    <a:pt x="0" y="5"/>
                  </a:lnTo>
                  <a:lnTo>
                    <a:pt x="11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97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4" name="Freeform 91"/>
            <p:cNvSpPr/>
            <p:nvPr/>
          </p:nvSpPr>
          <p:spPr>
            <a:xfrm>
              <a:off x="2582" y="3935"/>
              <a:ext cx="22" cy="9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8" y="75"/>
                </a:cxn>
                <a:cxn ang="0">
                  <a:pos x="11" y="75"/>
                </a:cxn>
                <a:cxn ang="0">
                  <a:pos x="2" y="77"/>
                </a:cxn>
                <a:cxn ang="0">
                  <a:pos x="0" y="2"/>
                </a:cxn>
                <a:cxn ang="0">
                  <a:pos x="9" y="1"/>
                </a:cxn>
                <a:cxn ang="0">
                  <a:pos x="15" y="0"/>
                </a:cxn>
              </a:cxnLst>
              <a:rect l="0" t="0" r="0" b="0"/>
              <a:pathLst>
                <a:path w="27" h="128">
                  <a:moveTo>
                    <a:pt x="23" y="0"/>
                  </a:moveTo>
                  <a:lnTo>
                    <a:pt x="27" y="125"/>
                  </a:lnTo>
                  <a:lnTo>
                    <a:pt x="16" y="126"/>
                  </a:lnTo>
                  <a:lnTo>
                    <a:pt x="4" y="128"/>
                  </a:lnTo>
                  <a:lnTo>
                    <a:pt x="0" y="3"/>
                  </a:lnTo>
                  <a:lnTo>
                    <a:pt x="13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97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5" name="Freeform 92"/>
            <p:cNvSpPr/>
            <p:nvPr/>
          </p:nvSpPr>
          <p:spPr>
            <a:xfrm>
              <a:off x="2571" y="3937"/>
              <a:ext cx="14" cy="9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2" y="75"/>
                </a:cxn>
                <a:cxn ang="0">
                  <a:pos x="2" y="76"/>
                </a:cxn>
                <a:cxn ang="0">
                  <a:pos x="0" y="1"/>
                </a:cxn>
                <a:cxn ang="0">
                  <a:pos x="9" y="0"/>
                </a:cxn>
              </a:cxnLst>
              <a:rect l="0" t="0" r="0" b="0"/>
              <a:pathLst>
                <a:path w="17" h="126">
                  <a:moveTo>
                    <a:pt x="13" y="0"/>
                  </a:moveTo>
                  <a:lnTo>
                    <a:pt x="17" y="125"/>
                  </a:lnTo>
                  <a:lnTo>
                    <a:pt x="4" y="126"/>
                  </a:lnTo>
                  <a:lnTo>
                    <a:pt x="0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97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6" name="Freeform 93"/>
            <p:cNvSpPr/>
            <p:nvPr/>
          </p:nvSpPr>
          <p:spPr>
            <a:xfrm>
              <a:off x="2561" y="3938"/>
              <a:ext cx="14" cy="9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76"/>
                </a:cxn>
                <a:cxn ang="0">
                  <a:pos x="4" y="77"/>
                </a:cxn>
                <a:cxn ang="0">
                  <a:pos x="0" y="2"/>
                </a:cxn>
                <a:cxn ang="0">
                  <a:pos x="10" y="0"/>
                </a:cxn>
              </a:cxnLst>
              <a:rect l="0" t="0" r="0" b="0"/>
              <a:pathLst>
                <a:path w="16" h="127">
                  <a:moveTo>
                    <a:pt x="12" y="0"/>
                  </a:moveTo>
                  <a:lnTo>
                    <a:pt x="16" y="125"/>
                  </a:lnTo>
                  <a:lnTo>
                    <a:pt x="5" y="127"/>
                  </a:lnTo>
                  <a:lnTo>
                    <a:pt x="0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97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7" name="Freeform 94"/>
            <p:cNvSpPr/>
            <p:nvPr/>
          </p:nvSpPr>
          <p:spPr>
            <a:xfrm>
              <a:off x="2551" y="3940"/>
              <a:ext cx="15" cy="9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3" y="74"/>
                </a:cxn>
                <a:cxn ang="0">
                  <a:pos x="3" y="75"/>
                </a:cxn>
                <a:cxn ang="0">
                  <a:pos x="0" y="1"/>
                </a:cxn>
                <a:cxn ang="0">
                  <a:pos x="9" y="0"/>
                </a:cxn>
              </a:cxnLst>
              <a:rect l="0" t="0" r="0" b="0"/>
              <a:pathLst>
                <a:path w="18" h="126">
                  <a:moveTo>
                    <a:pt x="13" y="0"/>
                  </a:moveTo>
                  <a:lnTo>
                    <a:pt x="18" y="125"/>
                  </a:lnTo>
                  <a:lnTo>
                    <a:pt x="4" y="126"/>
                  </a:lnTo>
                  <a:lnTo>
                    <a:pt x="0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97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8" name="Freeform 95"/>
            <p:cNvSpPr/>
            <p:nvPr/>
          </p:nvSpPr>
          <p:spPr>
            <a:xfrm>
              <a:off x="2540" y="3940"/>
              <a:ext cx="14" cy="9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2" y="76"/>
                </a:cxn>
                <a:cxn ang="0">
                  <a:pos x="2" y="77"/>
                </a:cxn>
                <a:cxn ang="0">
                  <a:pos x="0" y="2"/>
                </a:cxn>
                <a:cxn ang="0">
                  <a:pos x="9" y="0"/>
                </a:cxn>
              </a:cxnLst>
              <a:rect l="0" t="0" r="0" b="0"/>
              <a:pathLst>
                <a:path w="17" h="127">
                  <a:moveTo>
                    <a:pt x="13" y="0"/>
                  </a:moveTo>
                  <a:lnTo>
                    <a:pt x="17" y="125"/>
                  </a:lnTo>
                  <a:lnTo>
                    <a:pt x="4" y="127"/>
                  </a:lnTo>
                  <a:lnTo>
                    <a:pt x="0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97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9" name="Freeform 96"/>
            <p:cNvSpPr/>
            <p:nvPr/>
          </p:nvSpPr>
          <p:spPr>
            <a:xfrm>
              <a:off x="2529" y="3942"/>
              <a:ext cx="14" cy="9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1" y="75"/>
                </a:cxn>
                <a:cxn ang="0">
                  <a:pos x="3" y="7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0" b="0"/>
              <a:pathLst>
                <a:path w="18" h="125">
                  <a:moveTo>
                    <a:pt x="14" y="0"/>
                  </a:moveTo>
                  <a:lnTo>
                    <a:pt x="18" y="125"/>
                  </a:lnTo>
                  <a:lnTo>
                    <a:pt x="5" y="125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97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00" name="Freeform 97"/>
            <p:cNvSpPr/>
            <p:nvPr/>
          </p:nvSpPr>
          <p:spPr>
            <a:xfrm>
              <a:off x="2518" y="3942"/>
              <a:ext cx="15" cy="9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3" y="75"/>
                </a:cxn>
                <a:cxn ang="0">
                  <a:pos x="3" y="76"/>
                </a:cxn>
                <a:cxn ang="0">
                  <a:pos x="0" y="1"/>
                </a:cxn>
                <a:cxn ang="0">
                  <a:pos x="9" y="0"/>
                </a:cxn>
              </a:cxnLst>
              <a:rect l="0" t="0" r="0" b="0"/>
              <a:pathLst>
                <a:path w="18" h="126">
                  <a:moveTo>
                    <a:pt x="13" y="0"/>
                  </a:moveTo>
                  <a:lnTo>
                    <a:pt x="18" y="125"/>
                  </a:lnTo>
                  <a:lnTo>
                    <a:pt x="4" y="126"/>
                  </a:lnTo>
                  <a:lnTo>
                    <a:pt x="0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97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01" name="Freeform 98"/>
            <p:cNvSpPr/>
            <p:nvPr/>
          </p:nvSpPr>
          <p:spPr>
            <a:xfrm>
              <a:off x="2507" y="3943"/>
              <a:ext cx="14" cy="9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1" y="75"/>
                </a:cxn>
                <a:cxn ang="0">
                  <a:pos x="2" y="7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0" b="0"/>
              <a:pathLst>
                <a:path w="18" h="125">
                  <a:moveTo>
                    <a:pt x="14" y="0"/>
                  </a:moveTo>
                  <a:lnTo>
                    <a:pt x="18" y="125"/>
                  </a:lnTo>
                  <a:lnTo>
                    <a:pt x="3" y="125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97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02" name="Freeform 99"/>
            <p:cNvSpPr/>
            <p:nvPr/>
          </p:nvSpPr>
          <p:spPr>
            <a:xfrm>
              <a:off x="2494" y="3943"/>
              <a:ext cx="15" cy="9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" y="75"/>
                </a:cxn>
                <a:cxn ang="0">
                  <a:pos x="4" y="75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0" b="0"/>
              <a:pathLst>
                <a:path w="18" h="125">
                  <a:moveTo>
                    <a:pt x="15" y="0"/>
                  </a:moveTo>
                  <a:lnTo>
                    <a:pt x="18" y="125"/>
                  </a:lnTo>
                  <a:lnTo>
                    <a:pt x="6" y="125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97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03" name="Freeform 100"/>
            <p:cNvSpPr/>
            <p:nvPr/>
          </p:nvSpPr>
          <p:spPr>
            <a:xfrm>
              <a:off x="2484" y="3943"/>
              <a:ext cx="15" cy="9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" y="75"/>
                </a:cxn>
                <a:cxn ang="0">
                  <a:pos x="2" y="75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19" h="125">
                  <a:moveTo>
                    <a:pt x="13" y="0"/>
                  </a:moveTo>
                  <a:lnTo>
                    <a:pt x="19" y="125"/>
                  </a:lnTo>
                  <a:lnTo>
                    <a:pt x="4" y="125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97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04" name="Freeform 101"/>
            <p:cNvSpPr/>
            <p:nvPr/>
          </p:nvSpPr>
          <p:spPr>
            <a:xfrm>
              <a:off x="2472" y="3943"/>
              <a:ext cx="15" cy="9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75"/>
                </a:cxn>
                <a:cxn ang="0">
                  <a:pos x="3" y="75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0" b="0"/>
              <a:pathLst>
                <a:path w="18" h="125">
                  <a:moveTo>
                    <a:pt x="14" y="0"/>
                  </a:moveTo>
                  <a:lnTo>
                    <a:pt x="18" y="125"/>
                  </a:lnTo>
                  <a:lnTo>
                    <a:pt x="4" y="125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97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05" name="Freeform 102"/>
            <p:cNvSpPr/>
            <p:nvPr/>
          </p:nvSpPr>
          <p:spPr>
            <a:xfrm>
              <a:off x="2460" y="3943"/>
              <a:ext cx="16" cy="9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" y="75"/>
                </a:cxn>
                <a:cxn ang="0">
                  <a:pos x="3" y="75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0" b="0"/>
              <a:pathLst>
                <a:path w="19" h="125">
                  <a:moveTo>
                    <a:pt x="15" y="0"/>
                  </a:moveTo>
                  <a:lnTo>
                    <a:pt x="19" y="125"/>
                  </a:lnTo>
                  <a:lnTo>
                    <a:pt x="4" y="125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97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06" name="Freeform 103"/>
            <p:cNvSpPr/>
            <p:nvPr/>
          </p:nvSpPr>
          <p:spPr>
            <a:xfrm>
              <a:off x="2449" y="3943"/>
              <a:ext cx="14" cy="9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1" y="75"/>
                </a:cxn>
                <a:cxn ang="0">
                  <a:pos x="2" y="7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0" b="0"/>
              <a:pathLst>
                <a:path w="18" h="125">
                  <a:moveTo>
                    <a:pt x="14" y="0"/>
                  </a:moveTo>
                  <a:lnTo>
                    <a:pt x="18" y="125"/>
                  </a:lnTo>
                  <a:lnTo>
                    <a:pt x="4" y="125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97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07" name="Freeform 104"/>
            <p:cNvSpPr/>
            <p:nvPr/>
          </p:nvSpPr>
          <p:spPr>
            <a:xfrm>
              <a:off x="2438" y="3942"/>
              <a:ext cx="14" cy="98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12" y="76"/>
                </a:cxn>
                <a:cxn ang="0">
                  <a:pos x="2" y="75"/>
                </a:cxn>
                <a:cxn ang="0">
                  <a:pos x="0" y="0"/>
                </a:cxn>
                <a:cxn ang="0">
                  <a:pos x="9" y="1"/>
                </a:cxn>
              </a:cxnLst>
              <a:rect l="0" t="0" r="0" b="0"/>
              <a:pathLst>
                <a:path w="17" h="126">
                  <a:moveTo>
                    <a:pt x="13" y="1"/>
                  </a:moveTo>
                  <a:lnTo>
                    <a:pt x="17" y="126"/>
                  </a:lnTo>
                  <a:lnTo>
                    <a:pt x="4" y="125"/>
                  </a:lnTo>
                  <a:lnTo>
                    <a:pt x="0" y="0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FFF97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08" name="Freeform 105"/>
            <p:cNvSpPr/>
            <p:nvPr/>
          </p:nvSpPr>
          <p:spPr>
            <a:xfrm>
              <a:off x="2426" y="3942"/>
              <a:ext cx="15" cy="9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75"/>
                </a:cxn>
                <a:cxn ang="0">
                  <a:pos x="3" y="75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0" b="0"/>
              <a:pathLst>
                <a:path w="18" h="125">
                  <a:moveTo>
                    <a:pt x="14" y="0"/>
                  </a:moveTo>
                  <a:lnTo>
                    <a:pt x="18" y="125"/>
                  </a:lnTo>
                  <a:lnTo>
                    <a:pt x="5" y="125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97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09" name="Freeform 106"/>
            <p:cNvSpPr/>
            <p:nvPr/>
          </p:nvSpPr>
          <p:spPr>
            <a:xfrm>
              <a:off x="2416" y="3940"/>
              <a:ext cx="15" cy="99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13" y="77"/>
                </a:cxn>
                <a:cxn ang="0">
                  <a:pos x="3" y="76"/>
                </a:cxn>
                <a:cxn ang="0">
                  <a:pos x="0" y="0"/>
                </a:cxn>
                <a:cxn ang="0">
                  <a:pos x="9" y="2"/>
                </a:cxn>
              </a:cxnLst>
              <a:rect l="0" t="0" r="0" b="0"/>
              <a:pathLst>
                <a:path w="18" h="127">
                  <a:moveTo>
                    <a:pt x="13" y="2"/>
                  </a:moveTo>
                  <a:lnTo>
                    <a:pt x="18" y="127"/>
                  </a:lnTo>
                  <a:lnTo>
                    <a:pt x="4" y="125"/>
                  </a:lnTo>
                  <a:lnTo>
                    <a:pt x="0" y="0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FFF97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10" name="Freeform 107"/>
            <p:cNvSpPr/>
            <p:nvPr/>
          </p:nvSpPr>
          <p:spPr>
            <a:xfrm>
              <a:off x="2405" y="3940"/>
              <a:ext cx="14" cy="97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12" y="75"/>
                </a:cxn>
                <a:cxn ang="0">
                  <a:pos x="2" y="74"/>
                </a:cxn>
                <a:cxn ang="0">
                  <a:pos x="0" y="0"/>
                </a:cxn>
                <a:cxn ang="0">
                  <a:pos x="9" y="1"/>
                </a:cxn>
              </a:cxnLst>
              <a:rect l="0" t="0" r="0" b="0"/>
              <a:pathLst>
                <a:path w="17" h="126">
                  <a:moveTo>
                    <a:pt x="13" y="1"/>
                  </a:moveTo>
                  <a:lnTo>
                    <a:pt x="17" y="126"/>
                  </a:lnTo>
                  <a:lnTo>
                    <a:pt x="4" y="125"/>
                  </a:lnTo>
                  <a:lnTo>
                    <a:pt x="0" y="0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FFF97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11" name="Freeform 108"/>
            <p:cNvSpPr/>
            <p:nvPr/>
          </p:nvSpPr>
          <p:spPr>
            <a:xfrm>
              <a:off x="2395" y="3938"/>
              <a:ext cx="13" cy="99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11" y="77"/>
                </a:cxn>
                <a:cxn ang="0">
                  <a:pos x="2" y="76"/>
                </a:cxn>
                <a:cxn ang="0">
                  <a:pos x="0" y="0"/>
                </a:cxn>
                <a:cxn ang="0">
                  <a:pos x="8" y="2"/>
                </a:cxn>
              </a:cxnLst>
              <a:rect l="0" t="0" r="0" b="0"/>
              <a:pathLst>
                <a:path w="16" h="127">
                  <a:moveTo>
                    <a:pt x="12" y="2"/>
                  </a:moveTo>
                  <a:lnTo>
                    <a:pt x="16" y="127"/>
                  </a:lnTo>
                  <a:lnTo>
                    <a:pt x="3" y="125"/>
                  </a:lnTo>
                  <a:lnTo>
                    <a:pt x="0" y="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FFF97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12" name="Freeform 109"/>
            <p:cNvSpPr/>
            <p:nvPr/>
          </p:nvSpPr>
          <p:spPr>
            <a:xfrm>
              <a:off x="2385" y="3937"/>
              <a:ext cx="13" cy="98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11" y="76"/>
                </a:cxn>
                <a:cxn ang="0">
                  <a:pos x="2" y="75"/>
                </a:cxn>
                <a:cxn ang="0">
                  <a:pos x="0" y="0"/>
                </a:cxn>
                <a:cxn ang="0">
                  <a:pos x="9" y="1"/>
                </a:cxn>
              </a:cxnLst>
              <a:rect l="0" t="0" r="0" b="0"/>
              <a:pathLst>
                <a:path w="16" h="126">
                  <a:moveTo>
                    <a:pt x="13" y="1"/>
                  </a:moveTo>
                  <a:lnTo>
                    <a:pt x="16" y="126"/>
                  </a:lnTo>
                  <a:lnTo>
                    <a:pt x="4" y="125"/>
                  </a:lnTo>
                  <a:lnTo>
                    <a:pt x="0" y="0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FFF97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13" name="Freeform 110"/>
            <p:cNvSpPr/>
            <p:nvPr/>
          </p:nvSpPr>
          <p:spPr>
            <a:xfrm>
              <a:off x="2365" y="3935"/>
              <a:ext cx="23" cy="99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9" y="77"/>
                </a:cxn>
                <a:cxn ang="0">
                  <a:pos x="12" y="75"/>
                </a:cxn>
                <a:cxn ang="0">
                  <a:pos x="2" y="75"/>
                </a:cxn>
                <a:cxn ang="0">
                  <a:pos x="0" y="0"/>
                </a:cxn>
                <a:cxn ang="0">
                  <a:pos x="7" y="1"/>
                </a:cxn>
                <a:cxn ang="0">
                  <a:pos x="16" y="2"/>
                </a:cxn>
              </a:cxnLst>
              <a:rect l="0" t="0" r="0" b="0"/>
              <a:pathLst>
                <a:path w="28" h="128">
                  <a:moveTo>
                    <a:pt x="24" y="3"/>
                  </a:moveTo>
                  <a:lnTo>
                    <a:pt x="28" y="128"/>
                  </a:lnTo>
                  <a:lnTo>
                    <a:pt x="17" y="126"/>
                  </a:lnTo>
                  <a:lnTo>
                    <a:pt x="4" y="125"/>
                  </a:lnTo>
                  <a:lnTo>
                    <a:pt x="0" y="0"/>
                  </a:lnTo>
                  <a:lnTo>
                    <a:pt x="11" y="1"/>
                  </a:lnTo>
                  <a:lnTo>
                    <a:pt x="24" y="3"/>
                  </a:lnTo>
                  <a:close/>
                </a:path>
              </a:pathLst>
            </a:custGeom>
            <a:solidFill>
              <a:srgbClr val="FFF97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14" name="Freeform 111"/>
            <p:cNvSpPr/>
            <p:nvPr/>
          </p:nvSpPr>
          <p:spPr>
            <a:xfrm>
              <a:off x="2348" y="3931"/>
              <a:ext cx="20" cy="101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6" y="78"/>
                </a:cxn>
                <a:cxn ang="0">
                  <a:pos x="9" y="77"/>
                </a:cxn>
                <a:cxn ang="0">
                  <a:pos x="2" y="75"/>
                </a:cxn>
                <a:cxn ang="0">
                  <a:pos x="0" y="0"/>
                </a:cxn>
                <a:cxn ang="0">
                  <a:pos x="7" y="2"/>
                </a:cxn>
                <a:cxn ang="0">
                  <a:pos x="14" y="3"/>
                </a:cxn>
              </a:cxnLst>
              <a:rect l="0" t="0" r="0" b="0"/>
              <a:pathLst>
                <a:path w="25" h="130">
                  <a:moveTo>
                    <a:pt x="21" y="5"/>
                  </a:moveTo>
                  <a:lnTo>
                    <a:pt x="25" y="130"/>
                  </a:lnTo>
                  <a:lnTo>
                    <a:pt x="14" y="128"/>
                  </a:lnTo>
                  <a:lnTo>
                    <a:pt x="3" y="125"/>
                  </a:lnTo>
                  <a:lnTo>
                    <a:pt x="0" y="0"/>
                  </a:lnTo>
                  <a:lnTo>
                    <a:pt x="11" y="3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FFF97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15" name="Freeform 112"/>
            <p:cNvSpPr/>
            <p:nvPr/>
          </p:nvSpPr>
          <p:spPr>
            <a:xfrm>
              <a:off x="2330" y="3928"/>
              <a:ext cx="20" cy="100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6" y="78"/>
                </a:cxn>
                <a:cxn ang="0">
                  <a:pos x="10" y="77"/>
                </a:cxn>
                <a:cxn ang="0">
                  <a:pos x="3" y="75"/>
                </a:cxn>
                <a:cxn ang="0">
                  <a:pos x="0" y="0"/>
                </a:cxn>
                <a:cxn ang="0">
                  <a:pos x="7" y="2"/>
                </a:cxn>
                <a:cxn ang="0">
                  <a:pos x="14" y="2"/>
                </a:cxn>
              </a:cxnLst>
              <a:rect l="0" t="0" r="0" b="0"/>
              <a:pathLst>
                <a:path w="25" h="129">
                  <a:moveTo>
                    <a:pt x="22" y="4"/>
                  </a:moveTo>
                  <a:lnTo>
                    <a:pt x="25" y="129"/>
                  </a:lnTo>
                  <a:lnTo>
                    <a:pt x="15" y="128"/>
                  </a:lnTo>
                  <a:lnTo>
                    <a:pt x="5" y="125"/>
                  </a:lnTo>
                  <a:lnTo>
                    <a:pt x="0" y="0"/>
                  </a:lnTo>
                  <a:lnTo>
                    <a:pt x="11" y="3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FFF97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16" name="Freeform 113"/>
            <p:cNvSpPr/>
            <p:nvPr/>
          </p:nvSpPr>
          <p:spPr>
            <a:xfrm>
              <a:off x="2315" y="3924"/>
              <a:ext cx="19" cy="101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6" y="78"/>
                </a:cxn>
                <a:cxn ang="0">
                  <a:pos x="9" y="77"/>
                </a:cxn>
                <a:cxn ang="0">
                  <a:pos x="2" y="75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12" y="3"/>
                </a:cxn>
              </a:cxnLst>
              <a:rect l="0" t="0" r="0" b="0"/>
              <a:pathLst>
                <a:path w="23" h="130">
                  <a:moveTo>
                    <a:pt x="18" y="5"/>
                  </a:moveTo>
                  <a:lnTo>
                    <a:pt x="23" y="130"/>
                  </a:lnTo>
                  <a:lnTo>
                    <a:pt x="13" y="128"/>
                  </a:lnTo>
                  <a:lnTo>
                    <a:pt x="4" y="125"/>
                  </a:lnTo>
                  <a:lnTo>
                    <a:pt x="0" y="0"/>
                  </a:lnTo>
                  <a:lnTo>
                    <a:pt x="9" y="3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FFF97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17" name="Freeform 114"/>
            <p:cNvSpPr/>
            <p:nvPr/>
          </p:nvSpPr>
          <p:spPr>
            <a:xfrm>
              <a:off x="2302" y="3919"/>
              <a:ext cx="16" cy="102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3" y="79"/>
                </a:cxn>
                <a:cxn ang="0">
                  <a:pos x="6" y="78"/>
                </a:cxn>
                <a:cxn ang="0">
                  <a:pos x="2" y="76"/>
                </a:cxn>
                <a:cxn ang="0">
                  <a:pos x="0" y="0"/>
                </a:cxn>
                <a:cxn ang="0">
                  <a:pos x="5" y="2"/>
                </a:cxn>
                <a:cxn ang="0">
                  <a:pos x="10" y="4"/>
                </a:cxn>
              </a:cxnLst>
              <a:rect l="0" t="0" r="0" b="0"/>
              <a:pathLst>
                <a:path w="20" h="131">
                  <a:moveTo>
                    <a:pt x="16" y="6"/>
                  </a:moveTo>
                  <a:lnTo>
                    <a:pt x="20" y="131"/>
                  </a:lnTo>
                  <a:lnTo>
                    <a:pt x="10" y="128"/>
                  </a:lnTo>
                  <a:lnTo>
                    <a:pt x="3" y="125"/>
                  </a:lnTo>
                  <a:lnTo>
                    <a:pt x="0" y="0"/>
                  </a:lnTo>
                  <a:lnTo>
                    <a:pt x="7" y="3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FFF97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18" name="Freeform 115"/>
            <p:cNvSpPr/>
            <p:nvPr/>
          </p:nvSpPr>
          <p:spPr>
            <a:xfrm>
              <a:off x="2288" y="3915"/>
              <a:ext cx="17" cy="102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4" y="79"/>
                </a:cxn>
                <a:cxn ang="0">
                  <a:pos x="9" y="78"/>
                </a:cxn>
                <a:cxn ang="0">
                  <a:pos x="4" y="76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12" y="4"/>
                </a:cxn>
              </a:cxnLst>
              <a:rect l="0" t="0" r="0" b="0"/>
              <a:pathLst>
                <a:path w="20" h="131">
                  <a:moveTo>
                    <a:pt x="17" y="6"/>
                  </a:moveTo>
                  <a:lnTo>
                    <a:pt x="20" y="131"/>
                  </a:lnTo>
                  <a:lnTo>
                    <a:pt x="13" y="128"/>
                  </a:lnTo>
                  <a:lnTo>
                    <a:pt x="6" y="126"/>
                  </a:lnTo>
                  <a:lnTo>
                    <a:pt x="0" y="0"/>
                  </a:lnTo>
                  <a:lnTo>
                    <a:pt x="8" y="3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FFF97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19" name="Freeform 116"/>
            <p:cNvSpPr/>
            <p:nvPr/>
          </p:nvSpPr>
          <p:spPr>
            <a:xfrm>
              <a:off x="2273" y="3909"/>
              <a:ext cx="20" cy="104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17" y="81"/>
                </a:cxn>
                <a:cxn ang="0">
                  <a:pos x="11" y="79"/>
                </a:cxn>
                <a:cxn ang="0">
                  <a:pos x="7" y="77"/>
                </a:cxn>
                <a:cxn ang="0">
                  <a:pos x="3" y="75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9" y="4"/>
                </a:cxn>
                <a:cxn ang="0">
                  <a:pos x="13" y="5"/>
                </a:cxn>
              </a:cxnLst>
              <a:rect l="0" t="0" r="0" b="0"/>
              <a:pathLst>
                <a:path w="24" h="134">
                  <a:moveTo>
                    <a:pt x="18" y="8"/>
                  </a:moveTo>
                  <a:lnTo>
                    <a:pt x="24" y="134"/>
                  </a:lnTo>
                  <a:lnTo>
                    <a:pt x="16" y="131"/>
                  </a:lnTo>
                  <a:lnTo>
                    <a:pt x="9" y="128"/>
                  </a:lnTo>
                  <a:lnTo>
                    <a:pt x="4" y="125"/>
                  </a:lnTo>
                  <a:lnTo>
                    <a:pt x="0" y="0"/>
                  </a:lnTo>
                  <a:lnTo>
                    <a:pt x="6" y="3"/>
                  </a:lnTo>
                  <a:lnTo>
                    <a:pt x="13" y="6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FFF97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20" name="Freeform 117"/>
            <p:cNvSpPr/>
            <p:nvPr/>
          </p:nvSpPr>
          <p:spPr>
            <a:xfrm>
              <a:off x="2260" y="3898"/>
              <a:ext cx="17" cy="108"/>
            </a:xfrm>
            <a:custGeom>
              <a:avLst/>
              <a:gdLst/>
              <a:ahLst/>
              <a:cxnLst>
                <a:cxn ang="0">
                  <a:pos x="12" y="9"/>
                </a:cxn>
                <a:cxn ang="0">
                  <a:pos x="14" y="84"/>
                </a:cxn>
                <a:cxn ang="0">
                  <a:pos x="12" y="82"/>
                </a:cxn>
                <a:cxn ang="0">
                  <a:pos x="8" y="79"/>
                </a:cxn>
                <a:cxn ang="0">
                  <a:pos x="5" y="77"/>
                </a:cxn>
                <a:cxn ang="0">
                  <a:pos x="3" y="75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5" y="4"/>
                </a:cxn>
                <a:cxn ang="0">
                  <a:pos x="8" y="7"/>
                </a:cxn>
                <a:cxn ang="0">
                  <a:pos x="12" y="9"/>
                </a:cxn>
              </a:cxnLst>
              <a:rect l="0" t="0" r="0" b="0"/>
              <a:pathLst>
                <a:path w="20" h="139">
                  <a:moveTo>
                    <a:pt x="16" y="14"/>
                  </a:moveTo>
                  <a:lnTo>
                    <a:pt x="20" y="139"/>
                  </a:lnTo>
                  <a:lnTo>
                    <a:pt x="16" y="136"/>
                  </a:lnTo>
                  <a:lnTo>
                    <a:pt x="11" y="131"/>
                  </a:lnTo>
                  <a:lnTo>
                    <a:pt x="7" y="128"/>
                  </a:lnTo>
                  <a:lnTo>
                    <a:pt x="4" y="125"/>
                  </a:lnTo>
                  <a:lnTo>
                    <a:pt x="0" y="0"/>
                  </a:lnTo>
                  <a:lnTo>
                    <a:pt x="4" y="3"/>
                  </a:lnTo>
                  <a:lnTo>
                    <a:pt x="7" y="6"/>
                  </a:lnTo>
                  <a:lnTo>
                    <a:pt x="11" y="11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rgbClr val="FFF97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21" name="Freeform 118"/>
            <p:cNvSpPr/>
            <p:nvPr/>
          </p:nvSpPr>
          <p:spPr>
            <a:xfrm>
              <a:off x="2255" y="3886"/>
              <a:ext cx="9" cy="109"/>
            </a:xfrm>
            <a:custGeom>
              <a:avLst/>
              <a:gdLst/>
              <a:ahLst/>
              <a:cxnLst>
                <a:cxn ang="0">
                  <a:pos x="5" y="9"/>
                </a:cxn>
                <a:cxn ang="0">
                  <a:pos x="8" y="85"/>
                </a:cxn>
                <a:cxn ang="0">
                  <a:pos x="6" y="83"/>
                </a:cxn>
                <a:cxn ang="0">
                  <a:pos x="5" y="81"/>
                </a:cxn>
                <a:cxn ang="0">
                  <a:pos x="4" y="78"/>
                </a:cxn>
                <a:cxn ang="0">
                  <a:pos x="4" y="76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4" y="7"/>
                </a:cxn>
                <a:cxn ang="0">
                  <a:pos x="5" y="9"/>
                </a:cxn>
              </a:cxnLst>
              <a:rect l="0" t="0" r="0" b="0"/>
              <a:pathLst>
                <a:path w="10" h="140">
                  <a:moveTo>
                    <a:pt x="6" y="15"/>
                  </a:moveTo>
                  <a:lnTo>
                    <a:pt x="10" y="140"/>
                  </a:lnTo>
                  <a:lnTo>
                    <a:pt x="8" y="136"/>
                  </a:lnTo>
                  <a:lnTo>
                    <a:pt x="6" y="133"/>
                  </a:lnTo>
                  <a:lnTo>
                    <a:pt x="4" y="128"/>
                  </a:lnTo>
                  <a:lnTo>
                    <a:pt x="4" y="125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8"/>
                  </a:lnTo>
                  <a:lnTo>
                    <a:pt x="4" y="11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FFF97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22" name="Freeform 119"/>
            <p:cNvSpPr/>
            <p:nvPr/>
          </p:nvSpPr>
          <p:spPr>
            <a:xfrm>
              <a:off x="2255" y="3886"/>
              <a:ext cx="459" cy="154"/>
            </a:xfrm>
            <a:custGeom>
              <a:avLst/>
              <a:gdLst/>
              <a:ahLst/>
              <a:cxnLst>
                <a:cxn ang="0">
                  <a:pos x="376" y="78"/>
                </a:cxn>
                <a:cxn ang="0">
                  <a:pos x="373" y="85"/>
                </a:cxn>
                <a:cxn ang="0">
                  <a:pos x="366" y="91"/>
                </a:cxn>
                <a:cxn ang="0">
                  <a:pos x="355" y="96"/>
                </a:cxn>
                <a:cxn ang="0">
                  <a:pos x="340" y="102"/>
                </a:cxn>
                <a:cxn ang="0">
                  <a:pos x="322" y="107"/>
                </a:cxn>
                <a:cxn ang="0">
                  <a:pos x="302" y="110"/>
                </a:cxn>
                <a:cxn ang="0">
                  <a:pos x="279" y="114"/>
                </a:cxn>
                <a:cxn ang="0">
                  <a:pos x="255" y="117"/>
                </a:cxn>
                <a:cxn ang="0">
                  <a:pos x="228" y="119"/>
                </a:cxn>
                <a:cxn ang="0">
                  <a:pos x="200" y="120"/>
                </a:cxn>
                <a:cxn ang="0">
                  <a:pos x="170" y="120"/>
                </a:cxn>
                <a:cxn ang="0">
                  <a:pos x="143" y="119"/>
                </a:cxn>
                <a:cxn ang="0">
                  <a:pos x="117" y="116"/>
                </a:cxn>
                <a:cxn ang="0">
                  <a:pos x="93" y="114"/>
                </a:cxn>
                <a:cxn ang="0">
                  <a:pos x="71" y="110"/>
                </a:cxn>
                <a:cxn ang="0">
                  <a:pos x="52" y="105"/>
                </a:cxn>
                <a:cxn ang="0">
                  <a:pos x="35" y="100"/>
                </a:cxn>
                <a:cxn ang="0">
                  <a:pos x="20" y="95"/>
                </a:cxn>
                <a:cxn ang="0">
                  <a:pos x="11" y="89"/>
                </a:cxn>
                <a:cxn ang="0">
                  <a:pos x="6" y="82"/>
                </a:cxn>
                <a:cxn ang="0">
                  <a:pos x="2" y="75"/>
                </a:cxn>
                <a:cxn ang="0">
                  <a:pos x="2" y="5"/>
                </a:cxn>
                <a:cxn ang="0">
                  <a:pos x="7" y="11"/>
                </a:cxn>
                <a:cxn ang="0">
                  <a:pos x="15" y="18"/>
                </a:cxn>
                <a:cxn ang="0">
                  <a:pos x="27" y="23"/>
                </a:cxn>
                <a:cxn ang="0">
                  <a:pos x="43" y="28"/>
                </a:cxn>
                <a:cxn ang="0">
                  <a:pos x="61" y="33"/>
                </a:cxn>
                <a:cxn ang="0">
                  <a:pos x="84" y="37"/>
                </a:cxn>
                <a:cxn ang="0">
                  <a:pos x="107" y="40"/>
                </a:cxn>
                <a:cxn ang="0">
                  <a:pos x="132" y="42"/>
                </a:cxn>
                <a:cxn ang="0">
                  <a:pos x="158" y="44"/>
                </a:cxn>
                <a:cxn ang="0">
                  <a:pos x="188" y="44"/>
                </a:cxn>
                <a:cxn ang="0">
                  <a:pos x="216" y="44"/>
                </a:cxn>
                <a:cxn ang="0">
                  <a:pos x="243" y="42"/>
                </a:cxn>
                <a:cxn ang="0">
                  <a:pos x="268" y="40"/>
                </a:cxn>
                <a:cxn ang="0">
                  <a:pos x="291" y="37"/>
                </a:cxn>
                <a:cxn ang="0">
                  <a:pos x="313" y="33"/>
                </a:cxn>
                <a:cxn ang="0">
                  <a:pos x="331" y="28"/>
                </a:cxn>
                <a:cxn ang="0">
                  <a:pos x="348" y="23"/>
                </a:cxn>
                <a:cxn ang="0">
                  <a:pos x="360" y="18"/>
                </a:cxn>
                <a:cxn ang="0">
                  <a:pos x="367" y="11"/>
                </a:cxn>
                <a:cxn ang="0">
                  <a:pos x="373" y="5"/>
                </a:cxn>
              </a:cxnLst>
              <a:rect l="0" t="0" r="0" b="0"/>
              <a:pathLst>
                <a:path w="560" h="198">
                  <a:moveTo>
                    <a:pt x="557" y="0"/>
                  </a:moveTo>
                  <a:lnTo>
                    <a:pt x="560" y="125"/>
                  </a:lnTo>
                  <a:lnTo>
                    <a:pt x="560" y="128"/>
                  </a:lnTo>
                  <a:lnTo>
                    <a:pt x="560" y="133"/>
                  </a:lnTo>
                  <a:lnTo>
                    <a:pt x="558" y="136"/>
                  </a:lnTo>
                  <a:lnTo>
                    <a:pt x="555" y="140"/>
                  </a:lnTo>
                  <a:lnTo>
                    <a:pt x="553" y="143"/>
                  </a:lnTo>
                  <a:lnTo>
                    <a:pt x="547" y="146"/>
                  </a:lnTo>
                  <a:lnTo>
                    <a:pt x="544" y="151"/>
                  </a:lnTo>
                  <a:lnTo>
                    <a:pt x="538" y="154"/>
                  </a:lnTo>
                  <a:lnTo>
                    <a:pt x="533" y="157"/>
                  </a:lnTo>
                  <a:lnTo>
                    <a:pt x="528" y="160"/>
                  </a:lnTo>
                  <a:lnTo>
                    <a:pt x="520" y="163"/>
                  </a:lnTo>
                  <a:lnTo>
                    <a:pt x="513" y="165"/>
                  </a:lnTo>
                  <a:lnTo>
                    <a:pt x="506" y="168"/>
                  </a:lnTo>
                  <a:lnTo>
                    <a:pt x="497" y="171"/>
                  </a:lnTo>
                  <a:lnTo>
                    <a:pt x="488" y="174"/>
                  </a:lnTo>
                  <a:lnTo>
                    <a:pt x="479" y="177"/>
                  </a:lnTo>
                  <a:lnTo>
                    <a:pt x="470" y="179"/>
                  </a:lnTo>
                  <a:lnTo>
                    <a:pt x="459" y="182"/>
                  </a:lnTo>
                  <a:lnTo>
                    <a:pt x="450" y="183"/>
                  </a:lnTo>
                  <a:lnTo>
                    <a:pt x="439" y="186"/>
                  </a:lnTo>
                  <a:lnTo>
                    <a:pt x="426" y="188"/>
                  </a:lnTo>
                  <a:lnTo>
                    <a:pt x="415" y="189"/>
                  </a:lnTo>
                  <a:lnTo>
                    <a:pt x="403" y="191"/>
                  </a:lnTo>
                  <a:lnTo>
                    <a:pt x="390" y="192"/>
                  </a:lnTo>
                  <a:lnTo>
                    <a:pt x="379" y="194"/>
                  </a:lnTo>
                  <a:lnTo>
                    <a:pt x="365" y="195"/>
                  </a:lnTo>
                  <a:lnTo>
                    <a:pt x="352" y="197"/>
                  </a:lnTo>
                  <a:lnTo>
                    <a:pt x="339" y="197"/>
                  </a:lnTo>
                  <a:lnTo>
                    <a:pt x="325" y="198"/>
                  </a:lnTo>
                  <a:lnTo>
                    <a:pt x="310" y="198"/>
                  </a:lnTo>
                  <a:lnTo>
                    <a:pt x="298" y="198"/>
                  </a:lnTo>
                  <a:lnTo>
                    <a:pt x="283" y="198"/>
                  </a:lnTo>
                  <a:lnTo>
                    <a:pt x="269" y="198"/>
                  </a:lnTo>
                  <a:lnTo>
                    <a:pt x="254" y="198"/>
                  </a:lnTo>
                  <a:lnTo>
                    <a:pt x="240" y="198"/>
                  </a:lnTo>
                  <a:lnTo>
                    <a:pt x="227" y="197"/>
                  </a:lnTo>
                  <a:lnTo>
                    <a:pt x="214" y="197"/>
                  </a:lnTo>
                  <a:lnTo>
                    <a:pt x="200" y="195"/>
                  </a:lnTo>
                  <a:lnTo>
                    <a:pt x="187" y="194"/>
                  </a:lnTo>
                  <a:lnTo>
                    <a:pt x="174" y="192"/>
                  </a:lnTo>
                  <a:lnTo>
                    <a:pt x="162" y="191"/>
                  </a:lnTo>
                  <a:lnTo>
                    <a:pt x="151" y="189"/>
                  </a:lnTo>
                  <a:lnTo>
                    <a:pt x="138" y="188"/>
                  </a:lnTo>
                  <a:lnTo>
                    <a:pt x="127" y="186"/>
                  </a:lnTo>
                  <a:lnTo>
                    <a:pt x="116" y="183"/>
                  </a:lnTo>
                  <a:lnTo>
                    <a:pt x="106" y="182"/>
                  </a:lnTo>
                  <a:lnTo>
                    <a:pt x="96" y="179"/>
                  </a:lnTo>
                  <a:lnTo>
                    <a:pt x="86" y="177"/>
                  </a:lnTo>
                  <a:lnTo>
                    <a:pt x="77" y="174"/>
                  </a:lnTo>
                  <a:lnTo>
                    <a:pt x="67" y="171"/>
                  </a:lnTo>
                  <a:lnTo>
                    <a:pt x="60" y="168"/>
                  </a:lnTo>
                  <a:lnTo>
                    <a:pt x="53" y="165"/>
                  </a:lnTo>
                  <a:lnTo>
                    <a:pt x="46" y="163"/>
                  </a:lnTo>
                  <a:lnTo>
                    <a:pt x="38" y="160"/>
                  </a:lnTo>
                  <a:lnTo>
                    <a:pt x="31" y="157"/>
                  </a:lnTo>
                  <a:lnTo>
                    <a:pt x="26" y="154"/>
                  </a:lnTo>
                  <a:lnTo>
                    <a:pt x="22" y="151"/>
                  </a:lnTo>
                  <a:lnTo>
                    <a:pt x="17" y="146"/>
                  </a:lnTo>
                  <a:lnTo>
                    <a:pt x="13" y="143"/>
                  </a:lnTo>
                  <a:lnTo>
                    <a:pt x="10" y="140"/>
                  </a:lnTo>
                  <a:lnTo>
                    <a:pt x="8" y="136"/>
                  </a:lnTo>
                  <a:lnTo>
                    <a:pt x="6" y="133"/>
                  </a:lnTo>
                  <a:lnTo>
                    <a:pt x="4" y="128"/>
                  </a:lnTo>
                  <a:lnTo>
                    <a:pt x="4" y="125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8"/>
                  </a:lnTo>
                  <a:lnTo>
                    <a:pt x="4" y="11"/>
                  </a:lnTo>
                  <a:lnTo>
                    <a:pt x="6" y="15"/>
                  </a:lnTo>
                  <a:lnTo>
                    <a:pt x="10" y="18"/>
                  </a:lnTo>
                  <a:lnTo>
                    <a:pt x="13" y="21"/>
                  </a:lnTo>
                  <a:lnTo>
                    <a:pt x="17" y="26"/>
                  </a:lnTo>
                  <a:lnTo>
                    <a:pt x="22" y="29"/>
                  </a:lnTo>
                  <a:lnTo>
                    <a:pt x="28" y="32"/>
                  </a:lnTo>
                  <a:lnTo>
                    <a:pt x="35" y="35"/>
                  </a:lnTo>
                  <a:lnTo>
                    <a:pt x="40" y="37"/>
                  </a:lnTo>
                  <a:lnTo>
                    <a:pt x="48" y="40"/>
                  </a:lnTo>
                  <a:lnTo>
                    <a:pt x="57" y="43"/>
                  </a:lnTo>
                  <a:lnTo>
                    <a:pt x="64" y="46"/>
                  </a:lnTo>
                  <a:lnTo>
                    <a:pt x="73" y="49"/>
                  </a:lnTo>
                  <a:lnTo>
                    <a:pt x="82" y="52"/>
                  </a:lnTo>
                  <a:lnTo>
                    <a:pt x="91" y="54"/>
                  </a:lnTo>
                  <a:lnTo>
                    <a:pt x="102" y="57"/>
                  </a:lnTo>
                  <a:lnTo>
                    <a:pt x="113" y="58"/>
                  </a:lnTo>
                  <a:lnTo>
                    <a:pt x="124" y="61"/>
                  </a:lnTo>
                  <a:lnTo>
                    <a:pt x="134" y="63"/>
                  </a:lnTo>
                  <a:lnTo>
                    <a:pt x="145" y="64"/>
                  </a:lnTo>
                  <a:lnTo>
                    <a:pt x="158" y="66"/>
                  </a:lnTo>
                  <a:lnTo>
                    <a:pt x="171" y="67"/>
                  </a:lnTo>
                  <a:lnTo>
                    <a:pt x="183" y="69"/>
                  </a:lnTo>
                  <a:lnTo>
                    <a:pt x="196" y="70"/>
                  </a:lnTo>
                  <a:lnTo>
                    <a:pt x="209" y="72"/>
                  </a:lnTo>
                  <a:lnTo>
                    <a:pt x="223" y="72"/>
                  </a:lnTo>
                  <a:lnTo>
                    <a:pt x="236" y="73"/>
                  </a:lnTo>
                  <a:lnTo>
                    <a:pt x="250" y="73"/>
                  </a:lnTo>
                  <a:lnTo>
                    <a:pt x="265" y="73"/>
                  </a:lnTo>
                  <a:lnTo>
                    <a:pt x="279" y="73"/>
                  </a:lnTo>
                  <a:lnTo>
                    <a:pt x="292" y="73"/>
                  </a:lnTo>
                  <a:lnTo>
                    <a:pt x="307" y="73"/>
                  </a:lnTo>
                  <a:lnTo>
                    <a:pt x="321" y="73"/>
                  </a:lnTo>
                  <a:lnTo>
                    <a:pt x="334" y="72"/>
                  </a:lnTo>
                  <a:lnTo>
                    <a:pt x="348" y="72"/>
                  </a:lnTo>
                  <a:lnTo>
                    <a:pt x="361" y="70"/>
                  </a:lnTo>
                  <a:lnTo>
                    <a:pt x="374" y="69"/>
                  </a:lnTo>
                  <a:lnTo>
                    <a:pt x="386" y="67"/>
                  </a:lnTo>
                  <a:lnTo>
                    <a:pt x="399" y="66"/>
                  </a:lnTo>
                  <a:lnTo>
                    <a:pt x="412" y="64"/>
                  </a:lnTo>
                  <a:lnTo>
                    <a:pt x="422" y="63"/>
                  </a:lnTo>
                  <a:lnTo>
                    <a:pt x="433" y="61"/>
                  </a:lnTo>
                  <a:lnTo>
                    <a:pt x="444" y="58"/>
                  </a:lnTo>
                  <a:lnTo>
                    <a:pt x="455" y="57"/>
                  </a:lnTo>
                  <a:lnTo>
                    <a:pt x="466" y="54"/>
                  </a:lnTo>
                  <a:lnTo>
                    <a:pt x="475" y="52"/>
                  </a:lnTo>
                  <a:lnTo>
                    <a:pt x="484" y="49"/>
                  </a:lnTo>
                  <a:lnTo>
                    <a:pt x="493" y="46"/>
                  </a:lnTo>
                  <a:lnTo>
                    <a:pt x="502" y="43"/>
                  </a:lnTo>
                  <a:lnTo>
                    <a:pt x="509" y="40"/>
                  </a:lnTo>
                  <a:lnTo>
                    <a:pt x="517" y="37"/>
                  </a:lnTo>
                  <a:lnTo>
                    <a:pt x="524" y="35"/>
                  </a:lnTo>
                  <a:lnTo>
                    <a:pt x="529" y="32"/>
                  </a:lnTo>
                  <a:lnTo>
                    <a:pt x="535" y="29"/>
                  </a:lnTo>
                  <a:lnTo>
                    <a:pt x="540" y="26"/>
                  </a:lnTo>
                  <a:lnTo>
                    <a:pt x="544" y="21"/>
                  </a:lnTo>
                  <a:lnTo>
                    <a:pt x="547" y="18"/>
                  </a:lnTo>
                  <a:lnTo>
                    <a:pt x="551" y="15"/>
                  </a:lnTo>
                  <a:lnTo>
                    <a:pt x="553" y="11"/>
                  </a:lnTo>
                  <a:lnTo>
                    <a:pt x="555" y="8"/>
                  </a:lnTo>
                  <a:lnTo>
                    <a:pt x="557" y="3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F8C4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23" name="Freeform 120"/>
            <p:cNvSpPr/>
            <p:nvPr/>
          </p:nvSpPr>
          <p:spPr>
            <a:xfrm>
              <a:off x="2255" y="3829"/>
              <a:ext cx="456" cy="114"/>
            </a:xfrm>
            <a:custGeom>
              <a:avLst/>
              <a:gdLst/>
              <a:ahLst/>
              <a:cxnLst>
                <a:cxn ang="0">
                  <a:pos x="205" y="1"/>
                </a:cxn>
                <a:cxn ang="0">
                  <a:pos x="242" y="2"/>
                </a:cxn>
                <a:cxn ang="0">
                  <a:pos x="276" y="5"/>
                </a:cxn>
                <a:cxn ang="0">
                  <a:pos x="305" y="11"/>
                </a:cxn>
                <a:cxn ang="0">
                  <a:pos x="331" y="16"/>
                </a:cxn>
                <a:cxn ang="0">
                  <a:pos x="351" y="23"/>
                </a:cxn>
                <a:cxn ang="0">
                  <a:pos x="364" y="31"/>
                </a:cxn>
                <a:cxn ang="0">
                  <a:pos x="372" y="40"/>
                </a:cxn>
                <a:cxn ang="0">
                  <a:pos x="372" y="50"/>
                </a:cxn>
                <a:cxn ang="0">
                  <a:pos x="364" y="57"/>
                </a:cxn>
                <a:cxn ang="0">
                  <a:pos x="351" y="66"/>
                </a:cxn>
                <a:cxn ang="0">
                  <a:pos x="331" y="72"/>
                </a:cxn>
                <a:cxn ang="0">
                  <a:pos x="305" y="79"/>
                </a:cxn>
                <a:cxn ang="0">
                  <a:pos x="276" y="83"/>
                </a:cxn>
                <a:cxn ang="0">
                  <a:pos x="242" y="87"/>
                </a:cxn>
                <a:cxn ang="0">
                  <a:pos x="205" y="88"/>
                </a:cxn>
                <a:cxn ang="0">
                  <a:pos x="168" y="88"/>
                </a:cxn>
                <a:cxn ang="0">
                  <a:pos x="131" y="87"/>
                </a:cxn>
                <a:cxn ang="0">
                  <a:pos x="97" y="83"/>
                </a:cxn>
                <a:cxn ang="0">
                  <a:pos x="69" y="79"/>
                </a:cxn>
                <a:cxn ang="0">
                  <a:pos x="43" y="72"/>
                </a:cxn>
                <a:cxn ang="0">
                  <a:pos x="24" y="66"/>
                </a:cxn>
                <a:cxn ang="0">
                  <a:pos x="9" y="57"/>
                </a:cxn>
                <a:cxn ang="0">
                  <a:pos x="2" y="50"/>
                </a:cxn>
                <a:cxn ang="0">
                  <a:pos x="2" y="40"/>
                </a:cxn>
                <a:cxn ang="0">
                  <a:pos x="9" y="31"/>
                </a:cxn>
                <a:cxn ang="0">
                  <a:pos x="24" y="23"/>
                </a:cxn>
                <a:cxn ang="0">
                  <a:pos x="43" y="16"/>
                </a:cxn>
                <a:cxn ang="0">
                  <a:pos x="69" y="11"/>
                </a:cxn>
                <a:cxn ang="0">
                  <a:pos x="97" y="5"/>
                </a:cxn>
                <a:cxn ang="0">
                  <a:pos x="131" y="2"/>
                </a:cxn>
                <a:cxn ang="0">
                  <a:pos x="168" y="1"/>
                </a:cxn>
              </a:cxnLst>
              <a:rect l="0" t="0" r="0" b="0"/>
              <a:pathLst>
                <a:path w="557" h="147">
                  <a:moveTo>
                    <a:pt x="279" y="0"/>
                  </a:moveTo>
                  <a:lnTo>
                    <a:pt x="307" y="1"/>
                  </a:lnTo>
                  <a:lnTo>
                    <a:pt x="334" y="1"/>
                  </a:lnTo>
                  <a:lnTo>
                    <a:pt x="361" y="4"/>
                  </a:lnTo>
                  <a:lnTo>
                    <a:pt x="386" y="6"/>
                  </a:lnTo>
                  <a:lnTo>
                    <a:pt x="412" y="9"/>
                  </a:lnTo>
                  <a:lnTo>
                    <a:pt x="433" y="13"/>
                  </a:lnTo>
                  <a:lnTo>
                    <a:pt x="455" y="18"/>
                  </a:lnTo>
                  <a:lnTo>
                    <a:pt x="475" y="22"/>
                  </a:lnTo>
                  <a:lnTo>
                    <a:pt x="493" y="27"/>
                  </a:lnTo>
                  <a:lnTo>
                    <a:pt x="509" y="33"/>
                  </a:lnTo>
                  <a:lnTo>
                    <a:pt x="524" y="39"/>
                  </a:lnTo>
                  <a:lnTo>
                    <a:pt x="535" y="46"/>
                  </a:lnTo>
                  <a:lnTo>
                    <a:pt x="544" y="52"/>
                  </a:lnTo>
                  <a:lnTo>
                    <a:pt x="551" y="59"/>
                  </a:lnTo>
                  <a:lnTo>
                    <a:pt x="555" y="67"/>
                  </a:lnTo>
                  <a:lnTo>
                    <a:pt x="557" y="74"/>
                  </a:lnTo>
                  <a:lnTo>
                    <a:pt x="555" y="82"/>
                  </a:lnTo>
                  <a:lnTo>
                    <a:pt x="551" y="89"/>
                  </a:lnTo>
                  <a:lnTo>
                    <a:pt x="544" y="95"/>
                  </a:lnTo>
                  <a:lnTo>
                    <a:pt x="535" y="103"/>
                  </a:lnTo>
                  <a:lnTo>
                    <a:pt x="524" y="109"/>
                  </a:lnTo>
                  <a:lnTo>
                    <a:pt x="509" y="114"/>
                  </a:lnTo>
                  <a:lnTo>
                    <a:pt x="493" y="120"/>
                  </a:lnTo>
                  <a:lnTo>
                    <a:pt x="475" y="126"/>
                  </a:lnTo>
                  <a:lnTo>
                    <a:pt x="455" y="131"/>
                  </a:lnTo>
                  <a:lnTo>
                    <a:pt x="433" y="135"/>
                  </a:lnTo>
                  <a:lnTo>
                    <a:pt x="412" y="138"/>
                  </a:lnTo>
                  <a:lnTo>
                    <a:pt x="386" y="141"/>
                  </a:lnTo>
                  <a:lnTo>
                    <a:pt x="361" y="144"/>
                  </a:lnTo>
                  <a:lnTo>
                    <a:pt x="334" y="146"/>
                  </a:lnTo>
                  <a:lnTo>
                    <a:pt x="307" y="147"/>
                  </a:lnTo>
                  <a:lnTo>
                    <a:pt x="279" y="147"/>
                  </a:lnTo>
                  <a:lnTo>
                    <a:pt x="250" y="147"/>
                  </a:lnTo>
                  <a:lnTo>
                    <a:pt x="223" y="146"/>
                  </a:lnTo>
                  <a:lnTo>
                    <a:pt x="196" y="144"/>
                  </a:lnTo>
                  <a:lnTo>
                    <a:pt x="171" y="141"/>
                  </a:lnTo>
                  <a:lnTo>
                    <a:pt x="145" y="138"/>
                  </a:lnTo>
                  <a:lnTo>
                    <a:pt x="124" y="135"/>
                  </a:lnTo>
                  <a:lnTo>
                    <a:pt x="102" y="131"/>
                  </a:lnTo>
                  <a:lnTo>
                    <a:pt x="82" y="126"/>
                  </a:lnTo>
                  <a:lnTo>
                    <a:pt x="64" y="120"/>
                  </a:lnTo>
                  <a:lnTo>
                    <a:pt x="48" y="114"/>
                  </a:lnTo>
                  <a:lnTo>
                    <a:pt x="35" y="109"/>
                  </a:lnTo>
                  <a:lnTo>
                    <a:pt x="22" y="103"/>
                  </a:lnTo>
                  <a:lnTo>
                    <a:pt x="13" y="95"/>
                  </a:lnTo>
                  <a:lnTo>
                    <a:pt x="6" y="89"/>
                  </a:lnTo>
                  <a:lnTo>
                    <a:pt x="2" y="82"/>
                  </a:lnTo>
                  <a:lnTo>
                    <a:pt x="0" y="74"/>
                  </a:lnTo>
                  <a:lnTo>
                    <a:pt x="2" y="67"/>
                  </a:lnTo>
                  <a:lnTo>
                    <a:pt x="6" y="59"/>
                  </a:lnTo>
                  <a:lnTo>
                    <a:pt x="13" y="52"/>
                  </a:lnTo>
                  <a:lnTo>
                    <a:pt x="22" y="46"/>
                  </a:lnTo>
                  <a:lnTo>
                    <a:pt x="35" y="39"/>
                  </a:lnTo>
                  <a:lnTo>
                    <a:pt x="48" y="33"/>
                  </a:lnTo>
                  <a:lnTo>
                    <a:pt x="64" y="27"/>
                  </a:lnTo>
                  <a:lnTo>
                    <a:pt x="82" y="22"/>
                  </a:lnTo>
                  <a:lnTo>
                    <a:pt x="102" y="18"/>
                  </a:lnTo>
                  <a:lnTo>
                    <a:pt x="124" y="13"/>
                  </a:lnTo>
                  <a:lnTo>
                    <a:pt x="145" y="9"/>
                  </a:lnTo>
                  <a:lnTo>
                    <a:pt x="171" y="6"/>
                  </a:lnTo>
                  <a:lnTo>
                    <a:pt x="196" y="4"/>
                  </a:lnTo>
                  <a:lnTo>
                    <a:pt x="223" y="1"/>
                  </a:lnTo>
                  <a:lnTo>
                    <a:pt x="250" y="1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FFF97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24" name="Freeform 121"/>
            <p:cNvSpPr/>
            <p:nvPr/>
          </p:nvSpPr>
          <p:spPr>
            <a:xfrm>
              <a:off x="3428" y="3930"/>
              <a:ext cx="6" cy="6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44"/>
                </a:cxn>
                <a:cxn ang="0">
                  <a:pos x="5" y="47"/>
                </a:cxn>
                <a:cxn ang="0">
                  <a:pos x="4" y="50"/>
                </a:cxn>
                <a:cxn ang="0">
                  <a:pos x="3" y="51"/>
                </a:cxn>
                <a:cxn ang="0">
                  <a:pos x="2" y="53"/>
                </a:cxn>
                <a:cxn ang="0">
                  <a:pos x="0" y="9"/>
                </a:cxn>
                <a:cxn ang="0">
                  <a:pos x="3" y="7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5" y="0"/>
                </a:cxn>
              </a:cxnLst>
              <a:rect l="0" t="0" r="0" b="0"/>
              <a:pathLst>
                <a:path w="7" h="89">
                  <a:moveTo>
                    <a:pt x="7" y="0"/>
                  </a:moveTo>
                  <a:lnTo>
                    <a:pt x="7" y="74"/>
                  </a:lnTo>
                  <a:lnTo>
                    <a:pt x="7" y="79"/>
                  </a:lnTo>
                  <a:lnTo>
                    <a:pt x="6" y="82"/>
                  </a:lnTo>
                  <a:lnTo>
                    <a:pt x="4" y="85"/>
                  </a:lnTo>
                  <a:lnTo>
                    <a:pt x="2" y="89"/>
                  </a:lnTo>
                  <a:lnTo>
                    <a:pt x="0" y="15"/>
                  </a:lnTo>
                  <a:lnTo>
                    <a:pt x="4" y="12"/>
                  </a:lnTo>
                  <a:lnTo>
                    <a:pt x="6" y="7"/>
                  </a:lnTo>
                  <a:lnTo>
                    <a:pt x="6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09BB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25" name="Freeform 122"/>
            <p:cNvSpPr/>
            <p:nvPr/>
          </p:nvSpPr>
          <p:spPr>
            <a:xfrm>
              <a:off x="3417" y="3942"/>
              <a:ext cx="13" cy="6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1" y="44"/>
                </a:cxn>
                <a:cxn ang="0">
                  <a:pos x="8" y="46"/>
                </a:cxn>
                <a:cxn ang="0">
                  <a:pos x="6" y="49"/>
                </a:cxn>
                <a:cxn ang="0">
                  <a:pos x="3" y="51"/>
                </a:cxn>
                <a:cxn ang="0">
                  <a:pos x="0" y="53"/>
                </a:cxn>
                <a:cxn ang="0">
                  <a:pos x="0" y="9"/>
                </a:cxn>
                <a:cxn ang="0">
                  <a:pos x="2" y="6"/>
                </a:cxn>
                <a:cxn ang="0">
                  <a:pos x="6" y="4"/>
                </a:cxn>
                <a:cxn ang="0">
                  <a:pos x="8" y="2"/>
                </a:cxn>
                <a:cxn ang="0">
                  <a:pos x="9" y="0"/>
                </a:cxn>
              </a:cxnLst>
              <a:rect l="0" t="0" r="0" b="0"/>
              <a:pathLst>
                <a:path w="16" h="88">
                  <a:moveTo>
                    <a:pt x="14" y="0"/>
                  </a:moveTo>
                  <a:lnTo>
                    <a:pt x="16" y="74"/>
                  </a:lnTo>
                  <a:lnTo>
                    <a:pt x="12" y="77"/>
                  </a:lnTo>
                  <a:lnTo>
                    <a:pt x="9" y="82"/>
                  </a:lnTo>
                  <a:lnTo>
                    <a:pt x="5" y="85"/>
                  </a:lnTo>
                  <a:lnTo>
                    <a:pt x="0" y="88"/>
                  </a:lnTo>
                  <a:lnTo>
                    <a:pt x="0" y="15"/>
                  </a:lnTo>
                  <a:lnTo>
                    <a:pt x="3" y="10"/>
                  </a:lnTo>
                  <a:lnTo>
                    <a:pt x="9" y="7"/>
                  </a:lnTo>
                  <a:lnTo>
                    <a:pt x="12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09BB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26" name="Freeform 123"/>
            <p:cNvSpPr/>
            <p:nvPr/>
          </p:nvSpPr>
          <p:spPr>
            <a:xfrm>
              <a:off x="3400" y="3954"/>
              <a:ext cx="17" cy="64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43"/>
                </a:cxn>
                <a:cxn ang="0">
                  <a:pos x="10" y="45"/>
                </a:cxn>
                <a:cxn ang="0">
                  <a:pos x="7" y="46"/>
                </a:cxn>
                <a:cxn ang="0">
                  <a:pos x="2" y="49"/>
                </a:cxn>
                <a:cxn ang="0">
                  <a:pos x="0" y="5"/>
                </a:cxn>
                <a:cxn ang="0">
                  <a:pos x="5" y="4"/>
                </a:cxn>
                <a:cxn ang="0">
                  <a:pos x="9" y="2"/>
                </a:cxn>
                <a:cxn ang="0">
                  <a:pos x="14" y="0"/>
                </a:cxn>
              </a:cxnLst>
              <a:rect l="0" t="0" r="0" b="0"/>
              <a:pathLst>
                <a:path w="20" h="83">
                  <a:moveTo>
                    <a:pt x="20" y="0"/>
                  </a:moveTo>
                  <a:lnTo>
                    <a:pt x="20" y="73"/>
                  </a:lnTo>
                  <a:lnTo>
                    <a:pt x="14" y="76"/>
                  </a:lnTo>
                  <a:lnTo>
                    <a:pt x="9" y="78"/>
                  </a:lnTo>
                  <a:lnTo>
                    <a:pt x="2" y="83"/>
                  </a:lnTo>
                  <a:lnTo>
                    <a:pt x="0" y="9"/>
                  </a:lnTo>
                  <a:lnTo>
                    <a:pt x="7" y="6"/>
                  </a:lnTo>
                  <a:lnTo>
                    <a:pt x="12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09BB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27" name="Freeform 124"/>
            <p:cNvSpPr/>
            <p:nvPr/>
          </p:nvSpPr>
          <p:spPr>
            <a:xfrm>
              <a:off x="3388" y="3961"/>
              <a:ext cx="14" cy="6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44"/>
                </a:cxn>
                <a:cxn ang="0">
                  <a:pos x="6" y="45"/>
                </a:cxn>
                <a:cxn ang="0">
                  <a:pos x="2" y="46"/>
                </a:cxn>
                <a:cxn ang="0">
                  <a:pos x="0" y="3"/>
                </a:cxn>
                <a:cxn ang="0">
                  <a:pos x="6" y="2"/>
                </a:cxn>
                <a:cxn ang="0">
                  <a:pos x="10" y="0"/>
                </a:cxn>
              </a:cxnLst>
              <a:rect l="0" t="0" r="0" b="0"/>
              <a:pathLst>
                <a:path w="17" h="78">
                  <a:moveTo>
                    <a:pt x="15" y="0"/>
                  </a:moveTo>
                  <a:lnTo>
                    <a:pt x="17" y="74"/>
                  </a:lnTo>
                  <a:lnTo>
                    <a:pt x="9" y="77"/>
                  </a:lnTo>
                  <a:lnTo>
                    <a:pt x="2" y="78"/>
                  </a:lnTo>
                  <a:lnTo>
                    <a:pt x="0" y="5"/>
                  </a:lnTo>
                  <a:lnTo>
                    <a:pt x="8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09BB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28" name="Freeform 125"/>
            <p:cNvSpPr/>
            <p:nvPr/>
          </p:nvSpPr>
          <p:spPr>
            <a:xfrm>
              <a:off x="3375" y="3964"/>
              <a:ext cx="15" cy="6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" y="45"/>
                </a:cxn>
                <a:cxn ang="0">
                  <a:pos x="7" y="47"/>
                </a:cxn>
                <a:cxn ang="0">
                  <a:pos x="0" y="49"/>
                </a:cxn>
                <a:cxn ang="0">
                  <a:pos x="0" y="4"/>
                </a:cxn>
                <a:cxn ang="0">
                  <a:pos x="5" y="2"/>
                </a:cxn>
                <a:cxn ang="0">
                  <a:pos x="11" y="0"/>
                </a:cxn>
              </a:cxnLst>
              <a:rect l="0" t="0" r="0" b="0"/>
              <a:pathLst>
                <a:path w="18" h="79">
                  <a:moveTo>
                    <a:pt x="16" y="0"/>
                  </a:moveTo>
                  <a:lnTo>
                    <a:pt x="18" y="73"/>
                  </a:lnTo>
                  <a:lnTo>
                    <a:pt x="9" y="76"/>
                  </a:lnTo>
                  <a:lnTo>
                    <a:pt x="0" y="79"/>
                  </a:lnTo>
                  <a:lnTo>
                    <a:pt x="0" y="6"/>
                  </a:lnTo>
                  <a:lnTo>
                    <a:pt x="7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09BB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29" name="Freeform 126"/>
            <p:cNvSpPr/>
            <p:nvPr/>
          </p:nvSpPr>
          <p:spPr>
            <a:xfrm>
              <a:off x="3359" y="3969"/>
              <a:ext cx="16" cy="6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43"/>
                </a:cxn>
                <a:cxn ang="0">
                  <a:pos x="7" y="46"/>
                </a:cxn>
                <a:cxn ang="0">
                  <a:pos x="2" y="47"/>
                </a:cxn>
                <a:cxn ang="0">
                  <a:pos x="0" y="3"/>
                </a:cxn>
                <a:cxn ang="0">
                  <a:pos x="7" y="2"/>
                </a:cxn>
                <a:cxn ang="0">
                  <a:pos x="13" y="0"/>
                </a:cxn>
              </a:cxnLst>
              <a:rect l="0" t="0" r="0" b="0"/>
              <a:pathLst>
                <a:path w="20" h="79">
                  <a:moveTo>
                    <a:pt x="20" y="0"/>
                  </a:moveTo>
                  <a:lnTo>
                    <a:pt x="20" y="73"/>
                  </a:lnTo>
                  <a:lnTo>
                    <a:pt x="11" y="76"/>
                  </a:lnTo>
                  <a:lnTo>
                    <a:pt x="2" y="79"/>
                  </a:lnTo>
                  <a:lnTo>
                    <a:pt x="0" y="5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09BB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30" name="Freeform 127"/>
            <p:cNvSpPr/>
            <p:nvPr/>
          </p:nvSpPr>
          <p:spPr>
            <a:xfrm>
              <a:off x="3342" y="3973"/>
              <a:ext cx="18" cy="6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44"/>
                </a:cxn>
                <a:cxn ang="0">
                  <a:pos x="7" y="46"/>
                </a:cxn>
                <a:cxn ang="0">
                  <a:pos x="0" y="47"/>
                </a:cxn>
                <a:cxn ang="0">
                  <a:pos x="0" y="2"/>
                </a:cxn>
                <a:cxn ang="0">
                  <a:pos x="7" y="1"/>
                </a:cxn>
                <a:cxn ang="0">
                  <a:pos x="13" y="0"/>
                </a:cxn>
              </a:cxnLst>
              <a:rect l="0" t="0" r="0" b="0"/>
              <a:pathLst>
                <a:path w="22" h="79">
                  <a:moveTo>
                    <a:pt x="20" y="0"/>
                  </a:moveTo>
                  <a:lnTo>
                    <a:pt x="22" y="74"/>
                  </a:lnTo>
                  <a:lnTo>
                    <a:pt x="11" y="76"/>
                  </a:lnTo>
                  <a:lnTo>
                    <a:pt x="0" y="79"/>
                  </a:lnTo>
                  <a:lnTo>
                    <a:pt x="0" y="4"/>
                  </a:lnTo>
                  <a:lnTo>
                    <a:pt x="11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09BB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31" name="Freeform 128"/>
            <p:cNvSpPr/>
            <p:nvPr/>
          </p:nvSpPr>
          <p:spPr>
            <a:xfrm>
              <a:off x="3324" y="3976"/>
              <a:ext cx="18" cy="6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46"/>
                </a:cxn>
                <a:cxn ang="0">
                  <a:pos x="7" y="46"/>
                </a:cxn>
                <a:cxn ang="0">
                  <a:pos x="0" y="48"/>
                </a:cxn>
                <a:cxn ang="0">
                  <a:pos x="0" y="3"/>
                </a:cxn>
                <a:cxn ang="0">
                  <a:pos x="7" y="2"/>
                </a:cxn>
                <a:cxn ang="0">
                  <a:pos x="15" y="0"/>
                </a:cxn>
              </a:cxnLst>
              <a:rect l="0" t="0" r="0" b="0"/>
              <a:pathLst>
                <a:path w="22" h="78">
                  <a:moveTo>
                    <a:pt x="22" y="0"/>
                  </a:moveTo>
                  <a:lnTo>
                    <a:pt x="22" y="75"/>
                  </a:lnTo>
                  <a:lnTo>
                    <a:pt x="11" y="76"/>
                  </a:lnTo>
                  <a:lnTo>
                    <a:pt x="0" y="78"/>
                  </a:lnTo>
                  <a:lnTo>
                    <a:pt x="0" y="5"/>
                  </a:lnTo>
                  <a:lnTo>
                    <a:pt x="11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09BB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32" name="Freeform 129"/>
            <p:cNvSpPr/>
            <p:nvPr/>
          </p:nvSpPr>
          <p:spPr>
            <a:xfrm>
              <a:off x="3305" y="3980"/>
              <a:ext cx="19" cy="5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44"/>
                </a:cxn>
                <a:cxn ang="0">
                  <a:pos x="9" y="44"/>
                </a:cxn>
                <a:cxn ang="0">
                  <a:pos x="0" y="46"/>
                </a:cxn>
                <a:cxn ang="0">
                  <a:pos x="0" y="2"/>
                </a:cxn>
                <a:cxn ang="0">
                  <a:pos x="7" y="1"/>
                </a:cxn>
                <a:cxn ang="0">
                  <a:pos x="16" y="0"/>
                </a:cxn>
              </a:cxnLst>
              <a:rect l="0" t="0" r="0" b="0"/>
              <a:pathLst>
                <a:path w="23" h="76">
                  <a:moveTo>
                    <a:pt x="23" y="0"/>
                  </a:moveTo>
                  <a:lnTo>
                    <a:pt x="23" y="73"/>
                  </a:lnTo>
                  <a:lnTo>
                    <a:pt x="13" y="74"/>
                  </a:lnTo>
                  <a:lnTo>
                    <a:pt x="0" y="76"/>
                  </a:lnTo>
                  <a:lnTo>
                    <a:pt x="0" y="3"/>
                  </a:lnTo>
                  <a:lnTo>
                    <a:pt x="11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09BB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33" name="Freeform 130"/>
            <p:cNvSpPr/>
            <p:nvPr/>
          </p:nvSpPr>
          <p:spPr>
            <a:xfrm>
              <a:off x="3295" y="3982"/>
              <a:ext cx="10" cy="5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45"/>
                </a:cxn>
                <a:cxn ang="0">
                  <a:pos x="0" y="45"/>
                </a:cxn>
                <a:cxn ang="0">
                  <a:pos x="0" y="1"/>
                </a:cxn>
                <a:cxn ang="0">
                  <a:pos x="8" y="0"/>
                </a:cxn>
              </a:cxnLst>
              <a:rect l="0" t="0" r="0" b="0"/>
              <a:pathLst>
                <a:path w="13" h="74">
                  <a:moveTo>
                    <a:pt x="13" y="0"/>
                  </a:moveTo>
                  <a:lnTo>
                    <a:pt x="13" y="73"/>
                  </a:lnTo>
                  <a:lnTo>
                    <a:pt x="0" y="74"/>
                  </a:lnTo>
                  <a:lnTo>
                    <a:pt x="0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09BB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34" name="Freeform 131"/>
            <p:cNvSpPr/>
            <p:nvPr/>
          </p:nvSpPr>
          <p:spPr>
            <a:xfrm>
              <a:off x="3285" y="3983"/>
              <a:ext cx="10" cy="5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43"/>
                </a:cxn>
                <a:cxn ang="0">
                  <a:pos x="0" y="45"/>
                </a:cxn>
                <a:cxn ang="0">
                  <a:pos x="0" y="2"/>
                </a:cxn>
                <a:cxn ang="0">
                  <a:pos x="8" y="0"/>
                </a:cxn>
              </a:cxnLst>
              <a:rect l="0" t="0" r="0" b="0"/>
              <a:pathLst>
                <a:path w="12" h="75">
                  <a:moveTo>
                    <a:pt x="12" y="0"/>
                  </a:moveTo>
                  <a:lnTo>
                    <a:pt x="12" y="73"/>
                  </a:lnTo>
                  <a:lnTo>
                    <a:pt x="0" y="75"/>
                  </a:lnTo>
                  <a:lnTo>
                    <a:pt x="0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09BB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35" name="Freeform 132"/>
            <p:cNvSpPr/>
            <p:nvPr/>
          </p:nvSpPr>
          <p:spPr>
            <a:xfrm>
              <a:off x="3274" y="3985"/>
              <a:ext cx="11" cy="5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43"/>
                </a:cxn>
                <a:cxn ang="0">
                  <a:pos x="0" y="44"/>
                </a:cxn>
                <a:cxn ang="0">
                  <a:pos x="0" y="1"/>
                </a:cxn>
                <a:cxn ang="0">
                  <a:pos x="9" y="0"/>
                </a:cxn>
              </a:cxnLst>
              <a:rect l="0" t="0" r="0" b="0"/>
              <a:pathLst>
                <a:path w="13" h="74">
                  <a:moveTo>
                    <a:pt x="13" y="0"/>
                  </a:moveTo>
                  <a:lnTo>
                    <a:pt x="13" y="73"/>
                  </a:lnTo>
                  <a:lnTo>
                    <a:pt x="0" y="74"/>
                  </a:lnTo>
                  <a:lnTo>
                    <a:pt x="0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09BB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36" name="Freeform 133"/>
            <p:cNvSpPr/>
            <p:nvPr/>
          </p:nvSpPr>
          <p:spPr>
            <a:xfrm>
              <a:off x="3262" y="3985"/>
              <a:ext cx="12" cy="5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45"/>
                </a:cxn>
                <a:cxn ang="0">
                  <a:pos x="2" y="46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0" b="0"/>
              <a:pathLst>
                <a:path w="15" h="75">
                  <a:moveTo>
                    <a:pt x="15" y="0"/>
                  </a:moveTo>
                  <a:lnTo>
                    <a:pt x="15" y="73"/>
                  </a:lnTo>
                  <a:lnTo>
                    <a:pt x="2" y="75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09BB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37" name="Freeform 134"/>
            <p:cNvSpPr/>
            <p:nvPr/>
          </p:nvSpPr>
          <p:spPr>
            <a:xfrm>
              <a:off x="3252" y="3985"/>
              <a:ext cx="12" cy="5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46"/>
                </a:cxn>
                <a:cxn ang="0">
                  <a:pos x="1" y="46"/>
                </a:cxn>
                <a:cxn ang="0">
                  <a:pos x="0" y="2"/>
                </a:cxn>
                <a:cxn ang="0">
                  <a:pos x="9" y="0"/>
                </a:cxn>
              </a:cxnLst>
              <a:rect l="0" t="0" r="0" b="0"/>
              <a:pathLst>
                <a:path w="14" h="75">
                  <a:moveTo>
                    <a:pt x="12" y="0"/>
                  </a:moveTo>
                  <a:lnTo>
                    <a:pt x="14" y="75"/>
                  </a:lnTo>
                  <a:lnTo>
                    <a:pt x="1" y="75"/>
                  </a:lnTo>
                  <a:lnTo>
                    <a:pt x="0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09BB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38" name="Freeform 135"/>
            <p:cNvSpPr/>
            <p:nvPr/>
          </p:nvSpPr>
          <p:spPr>
            <a:xfrm>
              <a:off x="3240" y="3987"/>
              <a:ext cx="13" cy="5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1" y="43"/>
                </a:cxn>
                <a:cxn ang="0">
                  <a:pos x="2" y="44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0" b="0"/>
              <a:pathLst>
                <a:path w="16" h="74">
                  <a:moveTo>
                    <a:pt x="15" y="0"/>
                  </a:moveTo>
                  <a:lnTo>
                    <a:pt x="16" y="73"/>
                  </a:lnTo>
                  <a:lnTo>
                    <a:pt x="2" y="74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09BB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39" name="Freeform 136"/>
            <p:cNvSpPr/>
            <p:nvPr/>
          </p:nvSpPr>
          <p:spPr>
            <a:xfrm>
              <a:off x="3229" y="3987"/>
              <a:ext cx="13" cy="5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1" y="44"/>
                </a:cxn>
                <a:cxn ang="0">
                  <a:pos x="0" y="44"/>
                </a:cxn>
                <a:cxn ang="0">
                  <a:pos x="0" y="1"/>
                </a:cxn>
                <a:cxn ang="0">
                  <a:pos x="10" y="0"/>
                </a:cxn>
              </a:cxnLst>
              <a:rect l="0" t="0" r="0" b="0"/>
              <a:pathLst>
                <a:path w="15" h="74">
                  <a:moveTo>
                    <a:pt x="13" y="0"/>
                  </a:moveTo>
                  <a:lnTo>
                    <a:pt x="15" y="74"/>
                  </a:lnTo>
                  <a:lnTo>
                    <a:pt x="0" y="74"/>
                  </a:lnTo>
                  <a:lnTo>
                    <a:pt x="0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09BB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40" name="Freeform 137"/>
            <p:cNvSpPr/>
            <p:nvPr/>
          </p:nvSpPr>
          <p:spPr>
            <a:xfrm>
              <a:off x="3218" y="3988"/>
              <a:ext cx="11" cy="5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43"/>
                </a:cxn>
                <a:cxn ang="0">
                  <a:pos x="2" y="43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0" b="0"/>
              <a:pathLst>
                <a:path w="14" h="73">
                  <a:moveTo>
                    <a:pt x="14" y="0"/>
                  </a:moveTo>
                  <a:lnTo>
                    <a:pt x="14" y="73"/>
                  </a:lnTo>
                  <a:lnTo>
                    <a:pt x="2" y="7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09BB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41" name="Freeform 138"/>
            <p:cNvSpPr/>
            <p:nvPr/>
          </p:nvSpPr>
          <p:spPr>
            <a:xfrm>
              <a:off x="3206" y="3988"/>
              <a:ext cx="13" cy="5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1" y="43"/>
                </a:cxn>
                <a:cxn ang="0">
                  <a:pos x="1" y="43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0" b="0"/>
              <a:pathLst>
                <a:path w="16" h="73">
                  <a:moveTo>
                    <a:pt x="14" y="0"/>
                  </a:moveTo>
                  <a:lnTo>
                    <a:pt x="16" y="73"/>
                  </a:lnTo>
                  <a:lnTo>
                    <a:pt x="1" y="7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09BB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42" name="Freeform 139"/>
            <p:cNvSpPr/>
            <p:nvPr/>
          </p:nvSpPr>
          <p:spPr>
            <a:xfrm>
              <a:off x="3194" y="3988"/>
              <a:ext cx="13" cy="5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1" y="43"/>
                </a:cxn>
                <a:cxn ang="0">
                  <a:pos x="2" y="43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0" b="0"/>
              <a:pathLst>
                <a:path w="16" h="73">
                  <a:moveTo>
                    <a:pt x="15" y="0"/>
                  </a:moveTo>
                  <a:lnTo>
                    <a:pt x="16" y="73"/>
                  </a:lnTo>
                  <a:lnTo>
                    <a:pt x="2" y="73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09BB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43" name="Freeform 140"/>
            <p:cNvSpPr/>
            <p:nvPr/>
          </p:nvSpPr>
          <p:spPr>
            <a:xfrm>
              <a:off x="3183" y="3988"/>
              <a:ext cx="13" cy="5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1" y="43"/>
                </a:cxn>
                <a:cxn ang="0">
                  <a:pos x="1" y="43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0" b="0"/>
              <a:pathLst>
                <a:path w="16" h="73">
                  <a:moveTo>
                    <a:pt x="14" y="0"/>
                  </a:moveTo>
                  <a:lnTo>
                    <a:pt x="16" y="73"/>
                  </a:lnTo>
                  <a:lnTo>
                    <a:pt x="1" y="7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09BB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44" name="Freeform 141"/>
            <p:cNvSpPr/>
            <p:nvPr/>
          </p:nvSpPr>
          <p:spPr>
            <a:xfrm>
              <a:off x="3172" y="3987"/>
              <a:ext cx="11" cy="57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9" y="44"/>
                </a:cxn>
                <a:cxn ang="0">
                  <a:pos x="0" y="44"/>
                </a:cxn>
                <a:cxn ang="0">
                  <a:pos x="0" y="0"/>
                </a:cxn>
                <a:cxn ang="0">
                  <a:pos x="8" y="1"/>
                </a:cxn>
              </a:cxnLst>
              <a:rect l="0" t="0" r="0" b="0"/>
              <a:pathLst>
                <a:path w="14" h="74">
                  <a:moveTo>
                    <a:pt x="13" y="1"/>
                  </a:moveTo>
                  <a:lnTo>
                    <a:pt x="14" y="74"/>
                  </a:lnTo>
                  <a:lnTo>
                    <a:pt x="0" y="74"/>
                  </a:lnTo>
                  <a:lnTo>
                    <a:pt x="0" y="0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F09BB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45" name="Freeform 142"/>
            <p:cNvSpPr/>
            <p:nvPr/>
          </p:nvSpPr>
          <p:spPr>
            <a:xfrm>
              <a:off x="3160" y="3987"/>
              <a:ext cx="12" cy="5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44"/>
                </a:cxn>
                <a:cxn ang="0">
                  <a:pos x="2" y="43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0" b="0"/>
              <a:pathLst>
                <a:path w="15" h="74">
                  <a:moveTo>
                    <a:pt x="15" y="0"/>
                  </a:moveTo>
                  <a:lnTo>
                    <a:pt x="15" y="74"/>
                  </a:lnTo>
                  <a:lnTo>
                    <a:pt x="2" y="73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09BB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46" name="Freeform 143"/>
            <p:cNvSpPr/>
            <p:nvPr/>
          </p:nvSpPr>
          <p:spPr>
            <a:xfrm>
              <a:off x="3150" y="3985"/>
              <a:ext cx="11" cy="59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9" y="46"/>
                </a:cxn>
                <a:cxn ang="0">
                  <a:pos x="0" y="46"/>
                </a:cxn>
                <a:cxn ang="0">
                  <a:pos x="0" y="0"/>
                </a:cxn>
                <a:cxn ang="0">
                  <a:pos x="7" y="2"/>
                </a:cxn>
              </a:cxnLst>
              <a:rect l="0" t="0" r="0" b="0"/>
              <a:pathLst>
                <a:path w="14" h="75">
                  <a:moveTo>
                    <a:pt x="12" y="2"/>
                  </a:moveTo>
                  <a:lnTo>
                    <a:pt x="14" y="75"/>
                  </a:lnTo>
                  <a:lnTo>
                    <a:pt x="0" y="75"/>
                  </a:lnTo>
                  <a:lnTo>
                    <a:pt x="0" y="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F09BB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47" name="Freeform 144"/>
            <p:cNvSpPr/>
            <p:nvPr/>
          </p:nvSpPr>
          <p:spPr>
            <a:xfrm>
              <a:off x="3139" y="3985"/>
              <a:ext cx="11" cy="5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46"/>
                </a:cxn>
                <a:cxn ang="0">
                  <a:pos x="0" y="4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0" b="0"/>
              <a:pathLst>
                <a:path w="13" h="75">
                  <a:moveTo>
                    <a:pt x="13" y="0"/>
                  </a:moveTo>
                  <a:lnTo>
                    <a:pt x="13" y="75"/>
                  </a:lnTo>
                  <a:lnTo>
                    <a:pt x="0" y="73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09BB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48" name="Freeform 145"/>
            <p:cNvSpPr/>
            <p:nvPr/>
          </p:nvSpPr>
          <p:spPr>
            <a:xfrm>
              <a:off x="3128" y="3985"/>
              <a:ext cx="11" cy="57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9" y="44"/>
                </a:cxn>
                <a:cxn ang="0">
                  <a:pos x="1" y="43"/>
                </a:cxn>
                <a:cxn ang="0">
                  <a:pos x="0" y="0"/>
                </a:cxn>
                <a:cxn ang="0">
                  <a:pos x="9" y="1"/>
                </a:cxn>
              </a:cxnLst>
              <a:rect l="0" t="0" r="0" b="0"/>
              <a:pathLst>
                <a:path w="14" h="74">
                  <a:moveTo>
                    <a:pt x="14" y="1"/>
                  </a:moveTo>
                  <a:lnTo>
                    <a:pt x="14" y="74"/>
                  </a:lnTo>
                  <a:lnTo>
                    <a:pt x="1" y="73"/>
                  </a:lnTo>
                  <a:lnTo>
                    <a:pt x="0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09BB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49" name="Freeform 146"/>
            <p:cNvSpPr/>
            <p:nvPr/>
          </p:nvSpPr>
          <p:spPr>
            <a:xfrm>
              <a:off x="3117" y="3983"/>
              <a:ext cx="12" cy="58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10" y="45"/>
                </a:cxn>
                <a:cxn ang="0">
                  <a:pos x="2" y="43"/>
                </a:cxn>
                <a:cxn ang="0">
                  <a:pos x="0" y="0"/>
                </a:cxn>
                <a:cxn ang="0">
                  <a:pos x="9" y="2"/>
                </a:cxn>
              </a:cxnLst>
              <a:rect l="0" t="0" r="0" b="0"/>
              <a:pathLst>
                <a:path w="14" h="75">
                  <a:moveTo>
                    <a:pt x="13" y="2"/>
                  </a:moveTo>
                  <a:lnTo>
                    <a:pt x="14" y="75"/>
                  </a:lnTo>
                  <a:lnTo>
                    <a:pt x="2" y="73"/>
                  </a:lnTo>
                  <a:lnTo>
                    <a:pt x="0" y="0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F09BB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50" name="Freeform 147"/>
            <p:cNvSpPr/>
            <p:nvPr/>
          </p:nvSpPr>
          <p:spPr>
            <a:xfrm>
              <a:off x="3108" y="3982"/>
              <a:ext cx="11" cy="58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9" y="45"/>
                </a:cxn>
                <a:cxn ang="0">
                  <a:pos x="0" y="45"/>
                </a:cxn>
                <a:cxn ang="0">
                  <a:pos x="0" y="0"/>
                </a:cxn>
                <a:cxn ang="0">
                  <a:pos x="8" y="1"/>
                </a:cxn>
              </a:cxnLst>
              <a:rect l="0" t="0" r="0" b="0"/>
              <a:pathLst>
                <a:path w="13" h="74">
                  <a:moveTo>
                    <a:pt x="11" y="1"/>
                  </a:moveTo>
                  <a:lnTo>
                    <a:pt x="13" y="74"/>
                  </a:lnTo>
                  <a:lnTo>
                    <a:pt x="0" y="73"/>
                  </a:lnTo>
                  <a:lnTo>
                    <a:pt x="0" y="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09BB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51" name="Freeform 148"/>
            <p:cNvSpPr/>
            <p:nvPr/>
          </p:nvSpPr>
          <p:spPr>
            <a:xfrm>
              <a:off x="3089" y="3980"/>
              <a:ext cx="19" cy="59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15" y="46"/>
                </a:cxn>
                <a:cxn ang="0">
                  <a:pos x="8" y="44"/>
                </a:cxn>
                <a:cxn ang="0">
                  <a:pos x="0" y="44"/>
                </a:cxn>
                <a:cxn ang="0">
                  <a:pos x="0" y="0"/>
                </a:cxn>
                <a:cxn ang="0">
                  <a:pos x="7" y="1"/>
                </a:cxn>
                <a:cxn ang="0">
                  <a:pos x="15" y="2"/>
                </a:cxn>
              </a:cxnLst>
              <a:rect l="0" t="0" r="0" b="0"/>
              <a:pathLst>
                <a:path w="24" h="76">
                  <a:moveTo>
                    <a:pt x="24" y="3"/>
                  </a:moveTo>
                  <a:lnTo>
                    <a:pt x="24" y="76"/>
                  </a:lnTo>
                  <a:lnTo>
                    <a:pt x="13" y="74"/>
                  </a:lnTo>
                  <a:lnTo>
                    <a:pt x="0" y="73"/>
                  </a:lnTo>
                  <a:lnTo>
                    <a:pt x="0" y="0"/>
                  </a:lnTo>
                  <a:lnTo>
                    <a:pt x="11" y="1"/>
                  </a:lnTo>
                  <a:lnTo>
                    <a:pt x="24" y="3"/>
                  </a:lnTo>
                  <a:close/>
                </a:path>
              </a:pathLst>
            </a:custGeom>
            <a:solidFill>
              <a:srgbClr val="F09BB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52" name="Freeform 149"/>
            <p:cNvSpPr/>
            <p:nvPr/>
          </p:nvSpPr>
          <p:spPr>
            <a:xfrm>
              <a:off x="3070" y="3976"/>
              <a:ext cx="19" cy="61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16" y="48"/>
                </a:cxn>
                <a:cxn ang="0">
                  <a:pos x="9" y="46"/>
                </a:cxn>
                <a:cxn ang="0">
                  <a:pos x="2" y="46"/>
                </a:cxn>
                <a:cxn ang="0">
                  <a:pos x="0" y="0"/>
                </a:cxn>
                <a:cxn ang="0">
                  <a:pos x="7" y="2"/>
                </a:cxn>
                <a:cxn ang="0">
                  <a:pos x="16" y="3"/>
                </a:cxn>
              </a:cxnLst>
              <a:rect l="0" t="0" r="0" b="0"/>
              <a:pathLst>
                <a:path w="23" h="78">
                  <a:moveTo>
                    <a:pt x="23" y="5"/>
                  </a:moveTo>
                  <a:lnTo>
                    <a:pt x="23" y="78"/>
                  </a:lnTo>
                  <a:lnTo>
                    <a:pt x="13" y="76"/>
                  </a:lnTo>
                  <a:lnTo>
                    <a:pt x="2" y="75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F09BB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53" name="Freeform 150"/>
            <p:cNvSpPr/>
            <p:nvPr/>
          </p:nvSpPr>
          <p:spPr>
            <a:xfrm>
              <a:off x="3053" y="3973"/>
              <a:ext cx="18" cy="61"/>
            </a:xfrm>
            <a:custGeom>
              <a:avLst/>
              <a:gdLst/>
              <a:ahLst/>
              <a:cxnLst>
                <a:cxn ang="0">
                  <a:pos x="13" y="2"/>
                </a:cxn>
                <a:cxn ang="0">
                  <a:pos x="15" y="47"/>
                </a:cxn>
                <a:cxn ang="0">
                  <a:pos x="7" y="46"/>
                </a:cxn>
                <a:cxn ang="0">
                  <a:pos x="0" y="44"/>
                </a:cxn>
                <a:cxn ang="0">
                  <a:pos x="0" y="0"/>
                </a:cxn>
                <a:cxn ang="0">
                  <a:pos x="7" y="1"/>
                </a:cxn>
                <a:cxn ang="0">
                  <a:pos x="13" y="2"/>
                </a:cxn>
              </a:cxnLst>
              <a:rect l="0" t="0" r="0" b="0"/>
              <a:pathLst>
                <a:path w="22" h="79">
                  <a:moveTo>
                    <a:pt x="20" y="4"/>
                  </a:moveTo>
                  <a:lnTo>
                    <a:pt x="22" y="79"/>
                  </a:lnTo>
                  <a:lnTo>
                    <a:pt x="11" y="76"/>
                  </a:lnTo>
                  <a:lnTo>
                    <a:pt x="0" y="74"/>
                  </a:lnTo>
                  <a:lnTo>
                    <a:pt x="0" y="0"/>
                  </a:lnTo>
                  <a:lnTo>
                    <a:pt x="11" y="1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F09BB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54" name="Freeform 151"/>
            <p:cNvSpPr/>
            <p:nvPr/>
          </p:nvSpPr>
          <p:spPr>
            <a:xfrm>
              <a:off x="3039" y="3969"/>
              <a:ext cx="14" cy="61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11" y="47"/>
                </a:cxn>
                <a:cxn ang="0">
                  <a:pos x="5" y="46"/>
                </a:cxn>
                <a:cxn ang="0">
                  <a:pos x="0" y="43"/>
                </a:cxn>
                <a:cxn ang="0">
                  <a:pos x="0" y="0"/>
                </a:cxn>
                <a:cxn ang="0">
                  <a:pos x="5" y="2"/>
                </a:cxn>
                <a:cxn ang="0">
                  <a:pos x="11" y="3"/>
                </a:cxn>
              </a:cxnLst>
              <a:rect l="0" t="0" r="0" b="0"/>
              <a:pathLst>
                <a:path w="18" h="79">
                  <a:moveTo>
                    <a:pt x="18" y="5"/>
                  </a:moveTo>
                  <a:lnTo>
                    <a:pt x="18" y="79"/>
                  </a:lnTo>
                  <a:lnTo>
                    <a:pt x="9" y="76"/>
                  </a:lnTo>
                  <a:lnTo>
                    <a:pt x="0" y="73"/>
                  </a:lnTo>
                  <a:lnTo>
                    <a:pt x="0" y="0"/>
                  </a:lnTo>
                  <a:lnTo>
                    <a:pt x="9" y="2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F09BB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55" name="Freeform 152"/>
            <p:cNvSpPr/>
            <p:nvPr/>
          </p:nvSpPr>
          <p:spPr>
            <a:xfrm>
              <a:off x="3024" y="3964"/>
              <a:ext cx="15" cy="62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3" y="49"/>
                </a:cxn>
                <a:cxn ang="0">
                  <a:pos x="7" y="47"/>
                </a:cxn>
                <a:cxn ang="0">
                  <a:pos x="2" y="45"/>
                </a:cxn>
                <a:cxn ang="0">
                  <a:pos x="0" y="0"/>
                </a:cxn>
                <a:cxn ang="0">
                  <a:pos x="7" y="2"/>
                </a:cxn>
                <a:cxn ang="0">
                  <a:pos x="13" y="4"/>
                </a:cxn>
              </a:cxnLst>
              <a:rect l="0" t="0" r="0" b="0"/>
              <a:pathLst>
                <a:path w="18" h="79">
                  <a:moveTo>
                    <a:pt x="18" y="6"/>
                  </a:moveTo>
                  <a:lnTo>
                    <a:pt x="18" y="79"/>
                  </a:lnTo>
                  <a:lnTo>
                    <a:pt x="9" y="76"/>
                  </a:lnTo>
                  <a:lnTo>
                    <a:pt x="2" y="73"/>
                  </a:lnTo>
                  <a:lnTo>
                    <a:pt x="0" y="0"/>
                  </a:lnTo>
                  <a:lnTo>
                    <a:pt x="9" y="3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09BB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56" name="Freeform 153"/>
            <p:cNvSpPr/>
            <p:nvPr/>
          </p:nvSpPr>
          <p:spPr>
            <a:xfrm>
              <a:off x="3012" y="3961"/>
              <a:ext cx="14" cy="60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2" y="46"/>
                </a:cxn>
                <a:cxn ang="0">
                  <a:pos x="5" y="45"/>
                </a:cxn>
                <a:cxn ang="0">
                  <a:pos x="0" y="44"/>
                </a:cxn>
                <a:cxn ang="0">
                  <a:pos x="0" y="0"/>
                </a:cxn>
                <a:cxn ang="0">
                  <a:pos x="5" y="2"/>
                </a:cxn>
                <a:cxn ang="0">
                  <a:pos x="10" y="3"/>
                </a:cxn>
              </a:cxnLst>
              <a:rect l="0" t="0" r="0" b="0"/>
              <a:pathLst>
                <a:path w="17" h="78">
                  <a:moveTo>
                    <a:pt x="15" y="5"/>
                  </a:moveTo>
                  <a:lnTo>
                    <a:pt x="17" y="78"/>
                  </a:lnTo>
                  <a:lnTo>
                    <a:pt x="7" y="77"/>
                  </a:lnTo>
                  <a:lnTo>
                    <a:pt x="0" y="74"/>
                  </a:lnTo>
                  <a:lnTo>
                    <a:pt x="0" y="0"/>
                  </a:lnTo>
                  <a:lnTo>
                    <a:pt x="7" y="3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F09BB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57" name="Freeform 154"/>
            <p:cNvSpPr/>
            <p:nvPr/>
          </p:nvSpPr>
          <p:spPr>
            <a:xfrm>
              <a:off x="2997" y="3954"/>
              <a:ext cx="15" cy="64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13" y="49"/>
                </a:cxn>
                <a:cxn ang="0">
                  <a:pos x="9" y="46"/>
                </a:cxn>
                <a:cxn ang="0">
                  <a:pos x="4" y="45"/>
                </a:cxn>
                <a:cxn ang="0">
                  <a:pos x="0" y="43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8" y="4"/>
                </a:cxn>
                <a:cxn ang="0">
                  <a:pos x="13" y="5"/>
                </a:cxn>
              </a:cxnLst>
              <a:rect l="0" t="0" r="0" b="0"/>
              <a:pathLst>
                <a:path w="18" h="83">
                  <a:moveTo>
                    <a:pt x="18" y="9"/>
                  </a:moveTo>
                  <a:lnTo>
                    <a:pt x="18" y="83"/>
                  </a:lnTo>
                  <a:lnTo>
                    <a:pt x="13" y="78"/>
                  </a:lnTo>
                  <a:lnTo>
                    <a:pt x="6" y="76"/>
                  </a:lnTo>
                  <a:lnTo>
                    <a:pt x="0" y="73"/>
                  </a:lnTo>
                  <a:lnTo>
                    <a:pt x="0" y="0"/>
                  </a:lnTo>
                  <a:lnTo>
                    <a:pt x="6" y="3"/>
                  </a:lnTo>
                  <a:lnTo>
                    <a:pt x="11" y="6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F09BB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58" name="Freeform 155"/>
            <p:cNvSpPr/>
            <p:nvPr/>
          </p:nvSpPr>
          <p:spPr>
            <a:xfrm>
              <a:off x="2984" y="3942"/>
              <a:ext cx="13" cy="68"/>
            </a:xfrm>
            <a:custGeom>
              <a:avLst/>
              <a:gdLst/>
              <a:ahLst/>
              <a:cxnLst>
                <a:cxn ang="0">
                  <a:pos x="11" y="9"/>
                </a:cxn>
                <a:cxn ang="0">
                  <a:pos x="11" y="53"/>
                </a:cxn>
                <a:cxn ang="0">
                  <a:pos x="7" y="51"/>
                </a:cxn>
                <a:cxn ang="0">
                  <a:pos x="5" y="49"/>
                </a:cxn>
                <a:cxn ang="0">
                  <a:pos x="2" y="46"/>
                </a:cxn>
                <a:cxn ang="0">
                  <a:pos x="0" y="44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3" y="4"/>
                </a:cxn>
                <a:cxn ang="0">
                  <a:pos x="7" y="6"/>
                </a:cxn>
                <a:cxn ang="0">
                  <a:pos x="11" y="9"/>
                </a:cxn>
              </a:cxnLst>
              <a:rect l="0" t="0" r="0" b="0"/>
              <a:pathLst>
                <a:path w="16" h="88">
                  <a:moveTo>
                    <a:pt x="16" y="15"/>
                  </a:moveTo>
                  <a:lnTo>
                    <a:pt x="16" y="88"/>
                  </a:lnTo>
                  <a:lnTo>
                    <a:pt x="11" y="85"/>
                  </a:lnTo>
                  <a:lnTo>
                    <a:pt x="7" y="82"/>
                  </a:lnTo>
                  <a:lnTo>
                    <a:pt x="3" y="77"/>
                  </a:lnTo>
                  <a:lnTo>
                    <a:pt x="0" y="74"/>
                  </a:lnTo>
                  <a:lnTo>
                    <a:pt x="0" y="0"/>
                  </a:lnTo>
                  <a:lnTo>
                    <a:pt x="2" y="4"/>
                  </a:lnTo>
                  <a:lnTo>
                    <a:pt x="5" y="7"/>
                  </a:lnTo>
                  <a:lnTo>
                    <a:pt x="11" y="10"/>
                  </a:lnTo>
                  <a:lnTo>
                    <a:pt x="16" y="15"/>
                  </a:lnTo>
                  <a:close/>
                </a:path>
              </a:pathLst>
            </a:custGeom>
            <a:solidFill>
              <a:srgbClr val="F09BB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59" name="Freeform 156"/>
            <p:cNvSpPr/>
            <p:nvPr/>
          </p:nvSpPr>
          <p:spPr>
            <a:xfrm>
              <a:off x="2979" y="3930"/>
              <a:ext cx="5" cy="69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4" y="53"/>
                </a:cxn>
                <a:cxn ang="0">
                  <a:pos x="3" y="51"/>
                </a:cxn>
                <a:cxn ang="0">
                  <a:pos x="2" y="50"/>
                </a:cxn>
                <a:cxn ang="0">
                  <a:pos x="0" y="47"/>
                </a:cxn>
                <a:cxn ang="0">
                  <a:pos x="0" y="44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7"/>
                </a:cxn>
                <a:cxn ang="0">
                  <a:pos x="4" y="9"/>
                </a:cxn>
              </a:cxnLst>
              <a:rect l="0" t="0" r="0" b="0"/>
              <a:pathLst>
                <a:path w="6" h="89">
                  <a:moveTo>
                    <a:pt x="6" y="15"/>
                  </a:moveTo>
                  <a:lnTo>
                    <a:pt x="6" y="89"/>
                  </a:lnTo>
                  <a:lnTo>
                    <a:pt x="4" y="85"/>
                  </a:lnTo>
                  <a:lnTo>
                    <a:pt x="2" y="82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12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F09BB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60" name="Freeform 157"/>
            <p:cNvSpPr/>
            <p:nvPr/>
          </p:nvSpPr>
          <p:spPr>
            <a:xfrm>
              <a:off x="2979" y="3930"/>
              <a:ext cx="455" cy="114"/>
            </a:xfrm>
            <a:custGeom>
              <a:avLst/>
              <a:gdLst/>
              <a:ahLst/>
              <a:cxnLst>
                <a:cxn ang="0">
                  <a:pos x="372" y="47"/>
                </a:cxn>
                <a:cxn ang="0">
                  <a:pos x="369" y="54"/>
                </a:cxn>
                <a:cxn ang="0">
                  <a:pos x="362" y="60"/>
                </a:cxn>
                <a:cxn ang="0">
                  <a:pos x="351" y="65"/>
                </a:cxn>
                <a:cxn ang="0">
                  <a:pos x="336" y="71"/>
                </a:cxn>
                <a:cxn ang="0">
                  <a:pos x="318" y="76"/>
                </a:cxn>
                <a:cxn ang="0">
                  <a:pos x="297" y="81"/>
                </a:cxn>
                <a:cxn ang="0">
                  <a:pos x="276" y="83"/>
                </a:cxn>
                <a:cxn ang="0">
                  <a:pos x="250" y="86"/>
                </a:cxn>
                <a:cxn ang="0">
                  <a:pos x="224" y="88"/>
                </a:cxn>
                <a:cxn ang="0">
                  <a:pos x="197" y="88"/>
                </a:cxn>
                <a:cxn ang="0">
                  <a:pos x="168" y="88"/>
                </a:cxn>
                <a:cxn ang="0">
                  <a:pos x="140" y="88"/>
                </a:cxn>
                <a:cxn ang="0">
                  <a:pos x="115" y="85"/>
                </a:cxn>
                <a:cxn ang="0">
                  <a:pos x="90" y="82"/>
                </a:cxn>
                <a:cxn ang="0">
                  <a:pos x="68" y="79"/>
                </a:cxn>
                <a:cxn ang="0">
                  <a:pos x="49" y="74"/>
                </a:cxn>
                <a:cxn ang="0">
                  <a:pos x="31" y="70"/>
                </a:cxn>
                <a:cxn ang="0">
                  <a:pos x="19" y="64"/>
                </a:cxn>
                <a:cxn ang="0">
                  <a:pos x="9" y="58"/>
                </a:cxn>
                <a:cxn ang="0">
                  <a:pos x="2" y="51"/>
                </a:cxn>
                <a:cxn ang="0">
                  <a:pos x="0" y="44"/>
                </a:cxn>
                <a:cxn ang="0">
                  <a:pos x="0" y="4"/>
                </a:cxn>
                <a:cxn ang="0">
                  <a:pos x="6" y="12"/>
                </a:cxn>
                <a:cxn ang="0">
                  <a:pos x="15" y="18"/>
                </a:cxn>
                <a:cxn ang="0">
                  <a:pos x="27" y="23"/>
                </a:cxn>
                <a:cxn ang="0">
                  <a:pos x="43" y="28"/>
                </a:cxn>
                <a:cxn ang="0">
                  <a:pos x="61" y="33"/>
                </a:cxn>
                <a:cxn ang="0">
                  <a:pos x="82" y="36"/>
                </a:cxn>
                <a:cxn ang="0">
                  <a:pos x="106" y="40"/>
                </a:cxn>
                <a:cxn ang="0">
                  <a:pos x="131" y="43"/>
                </a:cxn>
                <a:cxn ang="0">
                  <a:pos x="158" y="44"/>
                </a:cxn>
                <a:cxn ang="0">
                  <a:pos x="187" y="44"/>
                </a:cxn>
                <a:cxn ang="0">
                  <a:pos x="214" y="44"/>
                </a:cxn>
                <a:cxn ang="0">
                  <a:pos x="241" y="43"/>
                </a:cxn>
                <a:cxn ang="0">
                  <a:pos x="268" y="40"/>
                </a:cxn>
                <a:cxn ang="0">
                  <a:pos x="290" y="36"/>
                </a:cxn>
                <a:cxn ang="0">
                  <a:pos x="311" y="33"/>
                </a:cxn>
                <a:cxn ang="0">
                  <a:pos x="329" y="28"/>
                </a:cxn>
                <a:cxn ang="0">
                  <a:pos x="345" y="23"/>
                </a:cxn>
                <a:cxn ang="0">
                  <a:pos x="358" y="18"/>
                </a:cxn>
                <a:cxn ang="0">
                  <a:pos x="367" y="12"/>
                </a:cxn>
                <a:cxn ang="0">
                  <a:pos x="372" y="4"/>
                </a:cxn>
              </a:cxnLst>
              <a:rect l="0" t="0" r="0" b="0"/>
              <a:pathLst>
                <a:path w="556" h="147">
                  <a:moveTo>
                    <a:pt x="556" y="0"/>
                  </a:moveTo>
                  <a:lnTo>
                    <a:pt x="556" y="74"/>
                  </a:lnTo>
                  <a:lnTo>
                    <a:pt x="556" y="79"/>
                  </a:lnTo>
                  <a:lnTo>
                    <a:pt x="555" y="82"/>
                  </a:lnTo>
                  <a:lnTo>
                    <a:pt x="553" y="85"/>
                  </a:lnTo>
                  <a:lnTo>
                    <a:pt x="551" y="89"/>
                  </a:lnTo>
                  <a:lnTo>
                    <a:pt x="547" y="92"/>
                  </a:lnTo>
                  <a:lnTo>
                    <a:pt x="544" y="97"/>
                  </a:lnTo>
                  <a:lnTo>
                    <a:pt x="540" y="100"/>
                  </a:lnTo>
                  <a:lnTo>
                    <a:pt x="535" y="103"/>
                  </a:lnTo>
                  <a:lnTo>
                    <a:pt x="529" y="106"/>
                  </a:lnTo>
                  <a:lnTo>
                    <a:pt x="524" y="108"/>
                  </a:lnTo>
                  <a:lnTo>
                    <a:pt x="517" y="113"/>
                  </a:lnTo>
                  <a:lnTo>
                    <a:pt x="509" y="116"/>
                  </a:lnTo>
                  <a:lnTo>
                    <a:pt x="502" y="117"/>
                  </a:lnTo>
                  <a:lnTo>
                    <a:pt x="493" y="120"/>
                  </a:lnTo>
                  <a:lnTo>
                    <a:pt x="484" y="123"/>
                  </a:lnTo>
                  <a:lnTo>
                    <a:pt x="475" y="126"/>
                  </a:lnTo>
                  <a:lnTo>
                    <a:pt x="466" y="129"/>
                  </a:lnTo>
                  <a:lnTo>
                    <a:pt x="455" y="131"/>
                  </a:lnTo>
                  <a:lnTo>
                    <a:pt x="444" y="134"/>
                  </a:lnTo>
                  <a:lnTo>
                    <a:pt x="433" y="135"/>
                  </a:lnTo>
                  <a:lnTo>
                    <a:pt x="422" y="137"/>
                  </a:lnTo>
                  <a:lnTo>
                    <a:pt x="412" y="138"/>
                  </a:lnTo>
                  <a:lnTo>
                    <a:pt x="399" y="140"/>
                  </a:lnTo>
                  <a:lnTo>
                    <a:pt x="386" y="141"/>
                  </a:lnTo>
                  <a:lnTo>
                    <a:pt x="374" y="143"/>
                  </a:lnTo>
                  <a:lnTo>
                    <a:pt x="361" y="144"/>
                  </a:lnTo>
                  <a:lnTo>
                    <a:pt x="348" y="146"/>
                  </a:lnTo>
                  <a:lnTo>
                    <a:pt x="335" y="146"/>
                  </a:lnTo>
                  <a:lnTo>
                    <a:pt x="321" y="147"/>
                  </a:lnTo>
                  <a:lnTo>
                    <a:pt x="306" y="147"/>
                  </a:lnTo>
                  <a:lnTo>
                    <a:pt x="294" y="147"/>
                  </a:lnTo>
                  <a:lnTo>
                    <a:pt x="279" y="147"/>
                  </a:lnTo>
                  <a:lnTo>
                    <a:pt x="265" y="147"/>
                  </a:lnTo>
                  <a:lnTo>
                    <a:pt x="250" y="147"/>
                  </a:lnTo>
                  <a:lnTo>
                    <a:pt x="236" y="147"/>
                  </a:lnTo>
                  <a:lnTo>
                    <a:pt x="223" y="146"/>
                  </a:lnTo>
                  <a:lnTo>
                    <a:pt x="209" y="146"/>
                  </a:lnTo>
                  <a:lnTo>
                    <a:pt x="196" y="144"/>
                  </a:lnTo>
                  <a:lnTo>
                    <a:pt x="183" y="143"/>
                  </a:lnTo>
                  <a:lnTo>
                    <a:pt x="171" y="141"/>
                  </a:lnTo>
                  <a:lnTo>
                    <a:pt x="158" y="140"/>
                  </a:lnTo>
                  <a:lnTo>
                    <a:pt x="147" y="138"/>
                  </a:lnTo>
                  <a:lnTo>
                    <a:pt x="134" y="137"/>
                  </a:lnTo>
                  <a:lnTo>
                    <a:pt x="124" y="135"/>
                  </a:lnTo>
                  <a:lnTo>
                    <a:pt x="113" y="134"/>
                  </a:lnTo>
                  <a:lnTo>
                    <a:pt x="102" y="131"/>
                  </a:lnTo>
                  <a:lnTo>
                    <a:pt x="91" y="129"/>
                  </a:lnTo>
                  <a:lnTo>
                    <a:pt x="82" y="126"/>
                  </a:lnTo>
                  <a:lnTo>
                    <a:pt x="73" y="123"/>
                  </a:lnTo>
                  <a:lnTo>
                    <a:pt x="64" y="120"/>
                  </a:lnTo>
                  <a:lnTo>
                    <a:pt x="57" y="117"/>
                  </a:lnTo>
                  <a:lnTo>
                    <a:pt x="47" y="116"/>
                  </a:lnTo>
                  <a:lnTo>
                    <a:pt x="40" y="113"/>
                  </a:lnTo>
                  <a:lnTo>
                    <a:pt x="35" y="108"/>
                  </a:lnTo>
                  <a:lnTo>
                    <a:pt x="28" y="106"/>
                  </a:lnTo>
                  <a:lnTo>
                    <a:pt x="22" y="103"/>
                  </a:lnTo>
                  <a:lnTo>
                    <a:pt x="17" y="100"/>
                  </a:lnTo>
                  <a:lnTo>
                    <a:pt x="13" y="97"/>
                  </a:lnTo>
                  <a:lnTo>
                    <a:pt x="9" y="92"/>
                  </a:lnTo>
                  <a:lnTo>
                    <a:pt x="6" y="89"/>
                  </a:lnTo>
                  <a:lnTo>
                    <a:pt x="4" y="85"/>
                  </a:lnTo>
                  <a:lnTo>
                    <a:pt x="2" y="82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12"/>
                  </a:lnTo>
                  <a:lnTo>
                    <a:pt x="6" y="15"/>
                  </a:lnTo>
                  <a:lnTo>
                    <a:pt x="8" y="19"/>
                  </a:lnTo>
                  <a:lnTo>
                    <a:pt x="11" y="22"/>
                  </a:lnTo>
                  <a:lnTo>
                    <a:pt x="17" y="25"/>
                  </a:lnTo>
                  <a:lnTo>
                    <a:pt x="22" y="30"/>
                  </a:lnTo>
                  <a:lnTo>
                    <a:pt x="28" y="33"/>
                  </a:lnTo>
                  <a:lnTo>
                    <a:pt x="33" y="36"/>
                  </a:lnTo>
                  <a:lnTo>
                    <a:pt x="40" y="39"/>
                  </a:lnTo>
                  <a:lnTo>
                    <a:pt x="47" y="42"/>
                  </a:lnTo>
                  <a:lnTo>
                    <a:pt x="55" y="44"/>
                  </a:lnTo>
                  <a:lnTo>
                    <a:pt x="64" y="47"/>
                  </a:lnTo>
                  <a:lnTo>
                    <a:pt x="73" y="50"/>
                  </a:lnTo>
                  <a:lnTo>
                    <a:pt x="82" y="52"/>
                  </a:lnTo>
                  <a:lnTo>
                    <a:pt x="91" y="55"/>
                  </a:lnTo>
                  <a:lnTo>
                    <a:pt x="102" y="56"/>
                  </a:lnTo>
                  <a:lnTo>
                    <a:pt x="111" y="59"/>
                  </a:lnTo>
                  <a:lnTo>
                    <a:pt x="122" y="61"/>
                  </a:lnTo>
                  <a:lnTo>
                    <a:pt x="134" y="64"/>
                  </a:lnTo>
                  <a:lnTo>
                    <a:pt x="145" y="65"/>
                  </a:lnTo>
                  <a:lnTo>
                    <a:pt x="158" y="67"/>
                  </a:lnTo>
                  <a:lnTo>
                    <a:pt x="169" y="68"/>
                  </a:lnTo>
                  <a:lnTo>
                    <a:pt x="182" y="70"/>
                  </a:lnTo>
                  <a:lnTo>
                    <a:pt x="196" y="71"/>
                  </a:lnTo>
                  <a:lnTo>
                    <a:pt x="209" y="71"/>
                  </a:lnTo>
                  <a:lnTo>
                    <a:pt x="221" y="73"/>
                  </a:lnTo>
                  <a:lnTo>
                    <a:pt x="236" y="73"/>
                  </a:lnTo>
                  <a:lnTo>
                    <a:pt x="249" y="74"/>
                  </a:lnTo>
                  <a:lnTo>
                    <a:pt x="263" y="74"/>
                  </a:lnTo>
                  <a:lnTo>
                    <a:pt x="278" y="74"/>
                  </a:lnTo>
                  <a:lnTo>
                    <a:pt x="292" y="74"/>
                  </a:lnTo>
                  <a:lnTo>
                    <a:pt x="306" y="74"/>
                  </a:lnTo>
                  <a:lnTo>
                    <a:pt x="319" y="73"/>
                  </a:lnTo>
                  <a:lnTo>
                    <a:pt x="334" y="73"/>
                  </a:lnTo>
                  <a:lnTo>
                    <a:pt x="346" y="71"/>
                  </a:lnTo>
                  <a:lnTo>
                    <a:pt x="361" y="71"/>
                  </a:lnTo>
                  <a:lnTo>
                    <a:pt x="374" y="70"/>
                  </a:lnTo>
                  <a:lnTo>
                    <a:pt x="386" y="68"/>
                  </a:lnTo>
                  <a:lnTo>
                    <a:pt x="399" y="67"/>
                  </a:lnTo>
                  <a:lnTo>
                    <a:pt x="410" y="65"/>
                  </a:lnTo>
                  <a:lnTo>
                    <a:pt x="422" y="64"/>
                  </a:lnTo>
                  <a:lnTo>
                    <a:pt x="433" y="61"/>
                  </a:lnTo>
                  <a:lnTo>
                    <a:pt x="444" y="59"/>
                  </a:lnTo>
                  <a:lnTo>
                    <a:pt x="455" y="56"/>
                  </a:lnTo>
                  <a:lnTo>
                    <a:pt x="464" y="55"/>
                  </a:lnTo>
                  <a:lnTo>
                    <a:pt x="475" y="52"/>
                  </a:lnTo>
                  <a:lnTo>
                    <a:pt x="484" y="50"/>
                  </a:lnTo>
                  <a:lnTo>
                    <a:pt x="491" y="47"/>
                  </a:lnTo>
                  <a:lnTo>
                    <a:pt x="500" y="44"/>
                  </a:lnTo>
                  <a:lnTo>
                    <a:pt x="508" y="42"/>
                  </a:lnTo>
                  <a:lnTo>
                    <a:pt x="515" y="39"/>
                  </a:lnTo>
                  <a:lnTo>
                    <a:pt x="522" y="36"/>
                  </a:lnTo>
                  <a:lnTo>
                    <a:pt x="527" y="33"/>
                  </a:lnTo>
                  <a:lnTo>
                    <a:pt x="535" y="30"/>
                  </a:lnTo>
                  <a:lnTo>
                    <a:pt x="538" y="25"/>
                  </a:lnTo>
                  <a:lnTo>
                    <a:pt x="544" y="22"/>
                  </a:lnTo>
                  <a:lnTo>
                    <a:pt x="547" y="19"/>
                  </a:lnTo>
                  <a:lnTo>
                    <a:pt x="549" y="15"/>
                  </a:lnTo>
                  <a:lnTo>
                    <a:pt x="553" y="12"/>
                  </a:lnTo>
                  <a:lnTo>
                    <a:pt x="555" y="7"/>
                  </a:lnTo>
                  <a:lnTo>
                    <a:pt x="555" y="4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F09BB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61" name="Freeform 158"/>
            <p:cNvSpPr/>
            <p:nvPr/>
          </p:nvSpPr>
          <p:spPr>
            <a:xfrm>
              <a:off x="3002" y="3888"/>
              <a:ext cx="432" cy="96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218" y="1"/>
                </a:cxn>
                <a:cxn ang="0">
                  <a:pos x="248" y="4"/>
                </a:cxn>
                <a:cxn ang="0">
                  <a:pos x="275" y="7"/>
                </a:cxn>
                <a:cxn ang="0">
                  <a:pos x="296" y="12"/>
                </a:cxn>
                <a:cxn ang="0">
                  <a:pos x="315" y="16"/>
                </a:cxn>
                <a:cxn ang="0">
                  <a:pos x="329" y="22"/>
                </a:cxn>
                <a:cxn ang="0">
                  <a:pos x="335" y="27"/>
                </a:cxn>
                <a:cxn ang="0">
                  <a:pos x="335" y="34"/>
                </a:cxn>
                <a:cxn ang="0">
                  <a:pos x="329" y="40"/>
                </a:cxn>
                <a:cxn ang="0">
                  <a:pos x="315" y="46"/>
                </a:cxn>
                <a:cxn ang="0">
                  <a:pos x="296" y="51"/>
                </a:cxn>
                <a:cxn ang="0">
                  <a:pos x="275" y="56"/>
                </a:cxn>
                <a:cxn ang="0">
                  <a:pos x="248" y="59"/>
                </a:cxn>
                <a:cxn ang="0">
                  <a:pos x="218" y="61"/>
                </a:cxn>
                <a:cxn ang="0">
                  <a:pos x="185" y="63"/>
                </a:cxn>
                <a:cxn ang="0">
                  <a:pos x="150" y="63"/>
                </a:cxn>
                <a:cxn ang="0">
                  <a:pos x="118" y="61"/>
                </a:cxn>
                <a:cxn ang="0">
                  <a:pos x="88" y="59"/>
                </a:cxn>
                <a:cxn ang="0">
                  <a:pos x="61" y="56"/>
                </a:cxn>
                <a:cxn ang="0">
                  <a:pos x="39" y="51"/>
                </a:cxn>
                <a:cxn ang="0">
                  <a:pos x="20" y="46"/>
                </a:cxn>
                <a:cxn ang="0">
                  <a:pos x="7" y="40"/>
                </a:cxn>
                <a:cxn ang="0">
                  <a:pos x="0" y="34"/>
                </a:cxn>
                <a:cxn ang="0">
                  <a:pos x="0" y="27"/>
                </a:cxn>
                <a:cxn ang="0">
                  <a:pos x="7" y="22"/>
                </a:cxn>
                <a:cxn ang="0">
                  <a:pos x="20" y="16"/>
                </a:cxn>
                <a:cxn ang="0">
                  <a:pos x="39" y="12"/>
                </a:cxn>
                <a:cxn ang="0">
                  <a:pos x="61" y="7"/>
                </a:cxn>
                <a:cxn ang="0">
                  <a:pos x="88" y="4"/>
                </a:cxn>
                <a:cxn ang="0">
                  <a:pos x="118" y="1"/>
                </a:cxn>
                <a:cxn ang="0">
                  <a:pos x="150" y="0"/>
                </a:cxn>
              </a:cxnLst>
              <a:rect l="0" t="0" r="0" b="0"/>
              <a:pathLst>
                <a:path w="556" h="147">
                  <a:moveTo>
                    <a:pt x="278" y="0"/>
                  </a:moveTo>
                  <a:lnTo>
                    <a:pt x="306" y="0"/>
                  </a:lnTo>
                  <a:lnTo>
                    <a:pt x="334" y="1"/>
                  </a:lnTo>
                  <a:lnTo>
                    <a:pt x="361" y="3"/>
                  </a:lnTo>
                  <a:lnTo>
                    <a:pt x="386" y="6"/>
                  </a:lnTo>
                  <a:lnTo>
                    <a:pt x="410" y="9"/>
                  </a:lnTo>
                  <a:lnTo>
                    <a:pt x="433" y="12"/>
                  </a:lnTo>
                  <a:lnTo>
                    <a:pt x="455" y="16"/>
                  </a:lnTo>
                  <a:lnTo>
                    <a:pt x="475" y="21"/>
                  </a:lnTo>
                  <a:lnTo>
                    <a:pt x="491" y="27"/>
                  </a:lnTo>
                  <a:lnTo>
                    <a:pt x="508" y="33"/>
                  </a:lnTo>
                  <a:lnTo>
                    <a:pt x="522" y="39"/>
                  </a:lnTo>
                  <a:lnTo>
                    <a:pt x="535" y="45"/>
                  </a:lnTo>
                  <a:lnTo>
                    <a:pt x="544" y="52"/>
                  </a:lnTo>
                  <a:lnTo>
                    <a:pt x="549" y="58"/>
                  </a:lnTo>
                  <a:lnTo>
                    <a:pt x="555" y="65"/>
                  </a:lnTo>
                  <a:lnTo>
                    <a:pt x="556" y="73"/>
                  </a:lnTo>
                  <a:lnTo>
                    <a:pt x="555" y="80"/>
                  </a:lnTo>
                  <a:lnTo>
                    <a:pt x="549" y="88"/>
                  </a:lnTo>
                  <a:lnTo>
                    <a:pt x="544" y="95"/>
                  </a:lnTo>
                  <a:lnTo>
                    <a:pt x="535" y="103"/>
                  </a:lnTo>
                  <a:lnTo>
                    <a:pt x="522" y="109"/>
                  </a:lnTo>
                  <a:lnTo>
                    <a:pt x="508" y="115"/>
                  </a:lnTo>
                  <a:lnTo>
                    <a:pt x="491" y="120"/>
                  </a:lnTo>
                  <a:lnTo>
                    <a:pt x="475" y="125"/>
                  </a:lnTo>
                  <a:lnTo>
                    <a:pt x="455" y="131"/>
                  </a:lnTo>
                  <a:lnTo>
                    <a:pt x="433" y="134"/>
                  </a:lnTo>
                  <a:lnTo>
                    <a:pt x="410" y="138"/>
                  </a:lnTo>
                  <a:lnTo>
                    <a:pt x="386" y="141"/>
                  </a:lnTo>
                  <a:lnTo>
                    <a:pt x="361" y="144"/>
                  </a:lnTo>
                  <a:lnTo>
                    <a:pt x="334" y="146"/>
                  </a:lnTo>
                  <a:lnTo>
                    <a:pt x="306" y="147"/>
                  </a:lnTo>
                  <a:lnTo>
                    <a:pt x="278" y="147"/>
                  </a:lnTo>
                  <a:lnTo>
                    <a:pt x="249" y="147"/>
                  </a:lnTo>
                  <a:lnTo>
                    <a:pt x="221" y="146"/>
                  </a:lnTo>
                  <a:lnTo>
                    <a:pt x="196" y="144"/>
                  </a:lnTo>
                  <a:lnTo>
                    <a:pt x="169" y="141"/>
                  </a:lnTo>
                  <a:lnTo>
                    <a:pt x="145" y="138"/>
                  </a:lnTo>
                  <a:lnTo>
                    <a:pt x="122" y="134"/>
                  </a:lnTo>
                  <a:lnTo>
                    <a:pt x="102" y="131"/>
                  </a:lnTo>
                  <a:lnTo>
                    <a:pt x="82" y="125"/>
                  </a:lnTo>
                  <a:lnTo>
                    <a:pt x="64" y="120"/>
                  </a:lnTo>
                  <a:lnTo>
                    <a:pt x="47" y="115"/>
                  </a:lnTo>
                  <a:lnTo>
                    <a:pt x="33" y="109"/>
                  </a:lnTo>
                  <a:lnTo>
                    <a:pt x="22" y="103"/>
                  </a:lnTo>
                  <a:lnTo>
                    <a:pt x="11" y="95"/>
                  </a:lnTo>
                  <a:lnTo>
                    <a:pt x="6" y="88"/>
                  </a:lnTo>
                  <a:lnTo>
                    <a:pt x="0" y="80"/>
                  </a:lnTo>
                  <a:lnTo>
                    <a:pt x="0" y="73"/>
                  </a:lnTo>
                  <a:lnTo>
                    <a:pt x="0" y="65"/>
                  </a:lnTo>
                  <a:lnTo>
                    <a:pt x="6" y="58"/>
                  </a:lnTo>
                  <a:lnTo>
                    <a:pt x="11" y="52"/>
                  </a:lnTo>
                  <a:lnTo>
                    <a:pt x="22" y="45"/>
                  </a:lnTo>
                  <a:lnTo>
                    <a:pt x="33" y="39"/>
                  </a:lnTo>
                  <a:lnTo>
                    <a:pt x="47" y="33"/>
                  </a:lnTo>
                  <a:lnTo>
                    <a:pt x="64" y="27"/>
                  </a:lnTo>
                  <a:lnTo>
                    <a:pt x="82" y="21"/>
                  </a:lnTo>
                  <a:lnTo>
                    <a:pt x="102" y="16"/>
                  </a:lnTo>
                  <a:lnTo>
                    <a:pt x="122" y="12"/>
                  </a:lnTo>
                  <a:lnTo>
                    <a:pt x="145" y="9"/>
                  </a:lnTo>
                  <a:lnTo>
                    <a:pt x="169" y="6"/>
                  </a:lnTo>
                  <a:lnTo>
                    <a:pt x="196" y="3"/>
                  </a:lnTo>
                  <a:lnTo>
                    <a:pt x="221" y="1"/>
                  </a:lnTo>
                  <a:lnTo>
                    <a:pt x="249" y="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CCFF"/>
            </a:solidFill>
            <a:ln w="9525" cap="flat" cmpd="sng">
              <a:solidFill>
                <a:srgbClr val="FFCC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62" name="Rectangle 159"/>
            <p:cNvSpPr/>
            <p:nvPr/>
          </p:nvSpPr>
          <p:spPr>
            <a:xfrm>
              <a:off x="3536" y="2271"/>
              <a:ext cx="350" cy="113"/>
            </a:xfrm>
            <a:prstGeom prst="rect">
              <a:avLst/>
            </a:prstGeom>
            <a:solidFill>
              <a:srgbClr val="DB214D"/>
            </a:solidFill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ctr"/>
              <a:endPara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方正大黑简体" pitchFamily="2" charset="-122"/>
              </a:endParaRPr>
            </a:p>
          </p:txBody>
        </p:sp>
        <p:sp>
          <p:nvSpPr>
            <p:cNvPr id="21663" name="Rectangle 160"/>
            <p:cNvSpPr/>
            <p:nvPr/>
          </p:nvSpPr>
          <p:spPr>
            <a:xfrm>
              <a:off x="3536" y="2514"/>
              <a:ext cx="350" cy="113"/>
            </a:xfrm>
            <a:prstGeom prst="rect">
              <a:avLst/>
            </a:prstGeom>
            <a:solidFill>
              <a:srgbClr val="B9DB7D"/>
            </a:solidFill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ctr"/>
              <a:endPara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方正大黑简体" pitchFamily="2" charset="-122"/>
              </a:endParaRPr>
            </a:p>
          </p:txBody>
        </p:sp>
        <p:sp>
          <p:nvSpPr>
            <p:cNvPr id="21664" name="Rectangle 161"/>
            <p:cNvSpPr/>
            <p:nvPr/>
          </p:nvSpPr>
          <p:spPr>
            <a:xfrm>
              <a:off x="3536" y="2757"/>
              <a:ext cx="350" cy="112"/>
            </a:xfrm>
            <a:prstGeom prst="rect">
              <a:avLst/>
            </a:prstGeom>
            <a:solidFill>
              <a:srgbClr val="F8C400"/>
            </a:solidFill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665" name="Rectangle 162"/>
            <p:cNvSpPr/>
            <p:nvPr/>
          </p:nvSpPr>
          <p:spPr>
            <a:xfrm>
              <a:off x="3536" y="3000"/>
              <a:ext cx="350" cy="112"/>
            </a:xfrm>
            <a:prstGeom prst="rect">
              <a:avLst/>
            </a:prstGeom>
            <a:solidFill>
              <a:srgbClr val="F09BBE"/>
            </a:solidFill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ctr"/>
              <a:endPara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方正大黑简体" pitchFamily="2" charset="-122"/>
              </a:endParaRPr>
            </a:p>
          </p:txBody>
        </p:sp>
        <p:sp>
          <p:nvSpPr>
            <p:cNvPr id="21666" name="Text Box 163"/>
            <p:cNvSpPr txBox="1"/>
            <p:nvPr/>
          </p:nvSpPr>
          <p:spPr>
            <a:xfrm>
              <a:off x="2544" y="2221"/>
              <a:ext cx="883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zh-CN" altLang="en-US" sz="2400" b="1" dirty="0">
                  <a:latin typeface="Times New Roman" panose="02020603050405020304" pitchFamily="18" charset="0"/>
                  <a:ea typeface="微软雅黑" panose="020B0503020204020204" charset="-122"/>
                </a:rPr>
                <a:t>税收收入</a:t>
              </a:r>
            </a:p>
          </p:txBody>
        </p:sp>
        <p:sp>
          <p:nvSpPr>
            <p:cNvPr id="21667" name="Text Box 164"/>
            <p:cNvSpPr txBox="1"/>
            <p:nvPr/>
          </p:nvSpPr>
          <p:spPr>
            <a:xfrm>
              <a:off x="2545" y="2440"/>
              <a:ext cx="883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zh-CN" altLang="en-US" sz="2400" b="1" dirty="0">
                  <a:latin typeface="Times New Roman" panose="02020603050405020304" pitchFamily="18" charset="0"/>
                  <a:ea typeface="微软雅黑" panose="020B0503020204020204" charset="-122"/>
                </a:rPr>
                <a:t>利润收入</a:t>
              </a:r>
            </a:p>
          </p:txBody>
        </p:sp>
        <p:sp>
          <p:nvSpPr>
            <p:cNvPr id="21668" name="Text Box 165"/>
            <p:cNvSpPr txBox="1"/>
            <p:nvPr/>
          </p:nvSpPr>
          <p:spPr>
            <a:xfrm>
              <a:off x="2545" y="2694"/>
              <a:ext cx="883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zh-CN" altLang="en-US" sz="2400" b="1" dirty="0">
                  <a:latin typeface="Times New Roman" panose="02020603050405020304" pitchFamily="18" charset="0"/>
                  <a:ea typeface="微软雅黑" panose="020B0503020204020204" charset="-122"/>
                </a:rPr>
                <a:t>债务收入</a:t>
              </a:r>
            </a:p>
          </p:txBody>
        </p:sp>
        <p:sp>
          <p:nvSpPr>
            <p:cNvPr id="21669" name="Text Box 166"/>
            <p:cNvSpPr txBox="1"/>
            <p:nvPr/>
          </p:nvSpPr>
          <p:spPr>
            <a:xfrm>
              <a:off x="2541" y="2944"/>
              <a:ext cx="883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zh-CN" altLang="en-US" sz="2400" b="1" dirty="0">
                  <a:latin typeface="Times New Roman" panose="02020603050405020304" pitchFamily="18" charset="0"/>
                  <a:ea typeface="微软雅黑" panose="020B0503020204020204" charset="-122"/>
                </a:rPr>
                <a:t>其他收入</a:t>
              </a:r>
            </a:p>
          </p:txBody>
        </p:sp>
        <p:sp>
          <p:nvSpPr>
            <p:cNvPr id="21670" name="Text Box 167"/>
            <p:cNvSpPr txBox="1"/>
            <p:nvPr/>
          </p:nvSpPr>
          <p:spPr>
            <a:xfrm>
              <a:off x="487" y="1920"/>
              <a:ext cx="757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en-US" altLang="zh-CN" sz="2000" b="1" dirty="0">
                  <a:latin typeface="方正大标宋简体" pitchFamily="2" charset="-122"/>
                  <a:ea typeface="方正大标宋简体" pitchFamily="2" charset="-122"/>
                </a:rPr>
                <a:t>90%</a:t>
              </a:r>
              <a:r>
                <a:rPr lang="zh-CN" altLang="en-US" sz="2000" b="1" dirty="0">
                  <a:latin typeface="方正大标宋简体" pitchFamily="2" charset="-122"/>
                  <a:ea typeface="方正大标宋简体" pitchFamily="2" charset="-122"/>
                </a:rPr>
                <a:t>以上</a:t>
              </a:r>
            </a:p>
          </p:txBody>
        </p:sp>
      </p:grpSp>
      <p:sp>
        <p:nvSpPr>
          <p:cNvPr id="4" name="线形标注 1 3"/>
          <p:cNvSpPr/>
          <p:nvPr/>
        </p:nvSpPr>
        <p:spPr>
          <a:xfrm>
            <a:off x="8153400" y="2438400"/>
            <a:ext cx="2133600" cy="614363"/>
          </a:xfrm>
          <a:prstGeom prst="borderCallout1">
            <a:avLst>
              <a:gd name="adj1" fmla="val 18606"/>
              <a:gd name="adj2" fmla="val -3569"/>
              <a:gd name="adj3" fmla="val 177778"/>
              <a:gd name="adj4" fmla="val -80356"/>
            </a:avLst>
          </a:prstGeom>
          <a:noFill/>
          <a:ln w="34925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基本形式</a:t>
            </a:r>
          </a:p>
        </p:txBody>
      </p:sp>
      <p:sp>
        <p:nvSpPr>
          <p:cNvPr id="5" name="线形标注 1 4"/>
          <p:cNvSpPr/>
          <p:nvPr/>
        </p:nvSpPr>
        <p:spPr>
          <a:xfrm>
            <a:off x="8229600" y="3352800"/>
            <a:ext cx="2133600" cy="614363"/>
          </a:xfrm>
          <a:prstGeom prst="borderCallout1">
            <a:avLst>
              <a:gd name="adj1" fmla="val 18606"/>
              <a:gd name="adj2" fmla="val -3569"/>
              <a:gd name="adj3" fmla="val 120412"/>
              <a:gd name="adj4" fmla="val -62278"/>
            </a:avLst>
          </a:prstGeom>
          <a:noFill/>
          <a:ln w="34925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国有企业</a:t>
            </a:r>
          </a:p>
        </p:txBody>
      </p:sp>
      <p:sp>
        <p:nvSpPr>
          <p:cNvPr id="6" name="线形标注 1 5"/>
          <p:cNvSpPr/>
          <p:nvPr/>
        </p:nvSpPr>
        <p:spPr>
          <a:xfrm>
            <a:off x="8153400" y="4572000"/>
            <a:ext cx="2133600" cy="612775"/>
          </a:xfrm>
          <a:prstGeom prst="borderCallout1">
            <a:avLst>
              <a:gd name="adj1" fmla="val 18653"/>
              <a:gd name="adj2" fmla="val -3569"/>
              <a:gd name="adj3" fmla="val -6736"/>
              <a:gd name="adj4" fmla="val -58037"/>
            </a:avLst>
          </a:prstGeom>
          <a:noFill/>
          <a:ln w="3175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内债、外债</a:t>
            </a:r>
          </a:p>
        </p:txBody>
      </p:sp>
      <p:sp>
        <p:nvSpPr>
          <p:cNvPr id="7" name="线形标注 1 6"/>
          <p:cNvSpPr/>
          <p:nvPr/>
        </p:nvSpPr>
        <p:spPr>
          <a:xfrm>
            <a:off x="8153400" y="5638800"/>
            <a:ext cx="2133600" cy="838200"/>
          </a:xfrm>
          <a:prstGeom prst="borderCallout1">
            <a:avLst>
              <a:gd name="adj1" fmla="val 13634"/>
              <a:gd name="adj2" fmla="val -3569"/>
              <a:gd name="adj3" fmla="val -69699"/>
              <a:gd name="adj4" fmla="val -62500"/>
            </a:avLst>
          </a:prstGeom>
          <a:noFill/>
          <a:ln w="34925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服务收费、罚没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/>
      <p:bldP spid="88068" grpId="0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"/>
          <p:cNvSpPr txBox="1"/>
          <p:nvPr/>
        </p:nvSpPr>
        <p:spPr>
          <a:xfrm>
            <a:off x="1752600" y="166688"/>
            <a:ext cx="89154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我国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1990---2010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GDP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及财政收入增长对照表</a:t>
            </a:r>
          </a:p>
        </p:txBody>
      </p:sp>
      <p:sp>
        <p:nvSpPr>
          <p:cNvPr id="22530" name="Text Box 3"/>
          <p:cNvSpPr txBox="1"/>
          <p:nvPr/>
        </p:nvSpPr>
        <p:spPr>
          <a:xfrm>
            <a:off x="1903413" y="5092700"/>
            <a:ext cx="85344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你觉得财政收入受什么因素的影响呢？</a:t>
            </a:r>
          </a:p>
        </p:txBody>
      </p:sp>
      <p:pic>
        <p:nvPicPr>
          <p:cNvPr id="22531" name="Picture 4" descr="growth-rate-of-state-revenue-and-GDP-in-China-from-1990-to-20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762000"/>
            <a:ext cx="8458200" cy="396240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</p:pic>
      <p:sp>
        <p:nvSpPr>
          <p:cNvPr id="89093" name="Text Box 5"/>
          <p:cNvSpPr txBox="1"/>
          <p:nvPr/>
        </p:nvSpPr>
        <p:spPr>
          <a:xfrm>
            <a:off x="2209800" y="5813425"/>
            <a:ext cx="26212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charset="-122"/>
              </a:rPr>
              <a:t>经济发展水平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/>
          <p:nvPr/>
        </p:nvSpPr>
        <p:spPr>
          <a:xfrm>
            <a:off x="1735138" y="795338"/>
            <a:ext cx="8305800" cy="11068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000" b="1" dirty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3000" b="1" dirty="0">
                <a:latin typeface="微软雅黑" panose="020B0503020204020204" charset="-122"/>
                <a:ea typeface="微软雅黑" panose="020B0503020204020204" charset="-122"/>
              </a:rPr>
              <a:t>把蛋糕分好</a:t>
            </a:r>
            <a:r>
              <a:rPr lang="en-US" altLang="zh-CN" sz="3000" b="1" dirty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3000" b="1" dirty="0">
                <a:latin typeface="微软雅黑" panose="020B0503020204020204" charset="-122"/>
                <a:ea typeface="微软雅黑" panose="020B0503020204020204" charset="-122"/>
              </a:rPr>
              <a:t>制定合理分配政策</a:t>
            </a:r>
          </a:p>
          <a:p>
            <a:pPr>
              <a:spcBef>
                <a:spcPct val="20000"/>
              </a:spcBef>
            </a:pPr>
            <a:r>
              <a:rPr lang="zh-CN" altLang="en-US" sz="3000" b="1" dirty="0">
                <a:latin typeface="微软雅黑" panose="020B0503020204020204" charset="-122"/>
                <a:ea typeface="微软雅黑" panose="020B0503020204020204" charset="-122"/>
              </a:rPr>
              <a:t> （兼顾国家、企业、个人）</a:t>
            </a:r>
          </a:p>
        </p:txBody>
      </p:sp>
      <p:sp>
        <p:nvSpPr>
          <p:cNvPr id="90115" name="Rectangle 3"/>
          <p:cNvSpPr/>
          <p:nvPr/>
        </p:nvSpPr>
        <p:spPr>
          <a:xfrm>
            <a:off x="2057400" y="163513"/>
            <a:ext cx="24479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分配政策</a:t>
            </a:r>
          </a:p>
        </p:txBody>
      </p:sp>
      <p:sp>
        <p:nvSpPr>
          <p:cNvPr id="90116" name="Oval 4"/>
          <p:cNvSpPr/>
          <p:nvPr/>
        </p:nvSpPr>
        <p:spPr>
          <a:xfrm>
            <a:off x="4065588" y="2946400"/>
            <a:ext cx="2517775" cy="1295400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r>
              <a:rPr lang="zh-CN" altLang="en-US" sz="3200" b="1" dirty="0">
                <a:solidFill>
                  <a:srgbClr val="0E1A1E"/>
                </a:solidFill>
                <a:latin typeface="微软雅黑" panose="020B0503020204020204" charset="-122"/>
                <a:ea typeface="微软雅黑" panose="020B0503020204020204" charset="-122"/>
              </a:rPr>
              <a:t>直接减少</a:t>
            </a:r>
          </a:p>
          <a:p>
            <a:pPr algn="ctr"/>
            <a:r>
              <a:rPr lang="zh-CN" altLang="en-US" sz="3200" b="1" dirty="0">
                <a:solidFill>
                  <a:srgbClr val="0E1A1E"/>
                </a:solidFill>
                <a:latin typeface="微软雅黑" panose="020B0503020204020204" charset="-122"/>
                <a:ea typeface="微软雅黑" panose="020B0503020204020204" charset="-122"/>
              </a:rPr>
              <a:t>企业和</a:t>
            </a:r>
          </a:p>
          <a:p>
            <a:pPr algn="ctr"/>
            <a:r>
              <a:rPr lang="zh-CN" altLang="en-US" sz="3200" b="1" dirty="0">
                <a:solidFill>
                  <a:srgbClr val="0E1A1E"/>
                </a:solidFill>
                <a:latin typeface="微软雅黑" panose="020B0503020204020204" charset="-122"/>
                <a:ea typeface="微软雅黑" panose="020B0503020204020204" charset="-122"/>
              </a:rPr>
              <a:t>个人收入</a:t>
            </a:r>
          </a:p>
        </p:txBody>
      </p:sp>
      <p:sp>
        <p:nvSpPr>
          <p:cNvPr id="90117" name="Oval 5"/>
          <p:cNvSpPr/>
          <p:nvPr/>
        </p:nvSpPr>
        <p:spPr>
          <a:xfrm>
            <a:off x="7059613" y="2565400"/>
            <a:ext cx="2952750" cy="1008063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r>
              <a:rPr lang="zh-CN" altLang="en-US" sz="3200" b="1" dirty="0">
                <a:solidFill>
                  <a:srgbClr val="0E1A1E"/>
                </a:solidFill>
                <a:latin typeface="微软雅黑" panose="020B0503020204020204" charset="-122"/>
                <a:ea typeface="微软雅黑" panose="020B0503020204020204" charset="-122"/>
              </a:rPr>
              <a:t>不利于企业发展</a:t>
            </a:r>
          </a:p>
        </p:txBody>
      </p:sp>
      <p:sp>
        <p:nvSpPr>
          <p:cNvPr id="90118" name="Oval 6"/>
          <p:cNvSpPr/>
          <p:nvPr/>
        </p:nvSpPr>
        <p:spPr>
          <a:xfrm>
            <a:off x="6659563" y="3324225"/>
            <a:ext cx="3733800" cy="1222375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r>
              <a:rPr lang="zh-CN" altLang="en-US" sz="3200" b="1" dirty="0">
                <a:solidFill>
                  <a:srgbClr val="0E1A1E"/>
                </a:solidFill>
                <a:latin typeface="微软雅黑" panose="020B0503020204020204" charset="-122"/>
                <a:ea typeface="微软雅黑" panose="020B0503020204020204" charset="-122"/>
              </a:rPr>
              <a:t>不利于人民生活</a:t>
            </a:r>
          </a:p>
          <a:p>
            <a:pPr algn="ctr"/>
            <a:r>
              <a:rPr lang="zh-CN" altLang="en-US" sz="3200" b="1" dirty="0">
                <a:solidFill>
                  <a:srgbClr val="0E1A1E"/>
                </a:solidFill>
                <a:latin typeface="微软雅黑" panose="020B0503020204020204" charset="-122"/>
                <a:ea typeface="微软雅黑" panose="020B0503020204020204" charset="-122"/>
              </a:rPr>
              <a:t>水平提高</a:t>
            </a:r>
          </a:p>
        </p:txBody>
      </p:sp>
      <p:grpSp>
        <p:nvGrpSpPr>
          <p:cNvPr id="90119" name="Group 7"/>
          <p:cNvGrpSpPr/>
          <p:nvPr/>
        </p:nvGrpSpPr>
        <p:grpSpPr>
          <a:xfrm>
            <a:off x="2205038" y="2319338"/>
            <a:ext cx="8153400" cy="1066800"/>
            <a:chOff x="0" y="0"/>
            <a:chExt cx="4383" cy="604"/>
          </a:xfrm>
        </p:grpSpPr>
        <p:sp>
          <p:nvSpPr>
            <p:cNvPr id="23559" name="Line 8"/>
            <p:cNvSpPr/>
            <p:nvPr/>
          </p:nvSpPr>
          <p:spPr>
            <a:xfrm flipH="1" flipV="1">
              <a:off x="4383" y="0"/>
              <a:ext cx="0" cy="604"/>
            </a:xfrm>
            <a:prstGeom prst="line">
              <a:avLst/>
            </a:prstGeom>
            <a:ln w="508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60" name="Line 9"/>
            <p:cNvSpPr/>
            <p:nvPr/>
          </p:nvSpPr>
          <p:spPr>
            <a:xfrm flipH="1">
              <a:off x="0" y="0"/>
              <a:ext cx="4383" cy="0"/>
            </a:xfrm>
            <a:prstGeom prst="line">
              <a:avLst/>
            </a:prstGeom>
            <a:ln w="508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61" name="Line 10"/>
            <p:cNvSpPr/>
            <p:nvPr/>
          </p:nvSpPr>
          <p:spPr>
            <a:xfrm>
              <a:off x="0" y="0"/>
              <a:ext cx="0" cy="422"/>
            </a:xfrm>
            <a:prstGeom prst="line">
              <a:avLst/>
            </a:prstGeom>
            <a:ln w="508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sp>
        <p:nvSpPr>
          <p:cNvPr id="90123" name="AutoShape 11"/>
          <p:cNvSpPr/>
          <p:nvPr/>
        </p:nvSpPr>
        <p:spPr>
          <a:xfrm>
            <a:off x="10088563" y="3022600"/>
            <a:ext cx="215900" cy="1079500"/>
          </a:xfrm>
          <a:prstGeom prst="rightBrace">
            <a:avLst>
              <a:gd name="adj1" fmla="val 41620"/>
              <a:gd name="adj2" fmla="val 50000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0124" name="AutoShape 12"/>
          <p:cNvSpPr/>
          <p:nvPr/>
        </p:nvSpPr>
        <p:spPr>
          <a:xfrm>
            <a:off x="6130925" y="3479800"/>
            <a:ext cx="757238" cy="225425"/>
          </a:xfrm>
          <a:prstGeom prst="rightArrow">
            <a:avLst>
              <a:gd name="adj1" fmla="val 50000"/>
              <a:gd name="adj2" fmla="val 83947"/>
            </a:avLst>
          </a:prstGeom>
          <a:solidFill>
            <a:srgbClr val="0000FF"/>
          </a:solidFill>
          <a:ln w="9525">
            <a:noFill/>
          </a:ln>
        </p:spPr>
        <p:txBody>
          <a:bodyPr wrap="none" anchor="ctr"/>
          <a:lstStyle/>
          <a:p>
            <a:endParaRPr lang="zh-CN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0125" name="AutoShape 13"/>
          <p:cNvSpPr/>
          <p:nvPr/>
        </p:nvSpPr>
        <p:spPr>
          <a:xfrm>
            <a:off x="6888163" y="2946400"/>
            <a:ext cx="179387" cy="1296988"/>
          </a:xfrm>
          <a:prstGeom prst="leftBrace">
            <a:avLst>
              <a:gd name="adj1" fmla="val 60183"/>
              <a:gd name="adj2" fmla="val 50000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0126" name="Rectangle 14"/>
          <p:cNvSpPr/>
          <p:nvPr/>
        </p:nvSpPr>
        <p:spPr>
          <a:xfrm>
            <a:off x="1554163" y="3106738"/>
            <a:ext cx="1657350" cy="982662"/>
          </a:xfrm>
          <a:prstGeom prst="rect">
            <a:avLst/>
          </a:prstGeom>
          <a:solidFill>
            <a:srgbClr val="FFCC00"/>
          </a:solidFill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3200" b="1" dirty="0">
                <a:solidFill>
                  <a:srgbClr val="0E1A1E"/>
                </a:solidFill>
                <a:latin typeface="微软雅黑" panose="020B0503020204020204" charset="-122"/>
                <a:ea typeface="微软雅黑" panose="020B0503020204020204" charset="-122"/>
              </a:rPr>
              <a:t>财政</a:t>
            </a:r>
          </a:p>
          <a:p>
            <a:pPr algn="ctr"/>
            <a:r>
              <a:rPr lang="zh-CN" altLang="en-US" sz="3200" b="1" dirty="0">
                <a:solidFill>
                  <a:srgbClr val="0E1A1E"/>
                </a:solidFill>
                <a:latin typeface="微软雅黑" panose="020B0503020204020204" charset="-122"/>
                <a:ea typeface="微软雅黑" panose="020B0503020204020204" charset="-122"/>
              </a:rPr>
              <a:t>收入</a:t>
            </a:r>
          </a:p>
        </p:txBody>
      </p:sp>
      <p:sp>
        <p:nvSpPr>
          <p:cNvPr id="90127" name="AutoShape 15"/>
          <p:cNvSpPr/>
          <p:nvPr/>
        </p:nvSpPr>
        <p:spPr>
          <a:xfrm>
            <a:off x="3306763" y="3479800"/>
            <a:ext cx="1296987" cy="192088"/>
          </a:xfrm>
          <a:prstGeom prst="rightArrow">
            <a:avLst>
              <a:gd name="adj1" fmla="val 50000"/>
              <a:gd name="adj2" fmla="val 168738"/>
            </a:avLst>
          </a:prstGeom>
          <a:solidFill>
            <a:srgbClr val="0000FF"/>
          </a:solidFill>
          <a:ln w="9525">
            <a:noFill/>
          </a:ln>
        </p:spPr>
        <p:txBody>
          <a:bodyPr wrap="none" anchor="ctr"/>
          <a:lstStyle/>
          <a:p>
            <a:endParaRPr lang="zh-CN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0128" name="Text Box 16"/>
          <p:cNvSpPr txBox="1"/>
          <p:nvPr/>
        </p:nvSpPr>
        <p:spPr>
          <a:xfrm>
            <a:off x="3382963" y="2946400"/>
            <a:ext cx="13430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过多</a:t>
            </a:r>
          </a:p>
        </p:txBody>
      </p:sp>
      <p:sp>
        <p:nvSpPr>
          <p:cNvPr id="90129" name="Text Box 17"/>
          <p:cNvSpPr txBox="1"/>
          <p:nvPr/>
        </p:nvSpPr>
        <p:spPr>
          <a:xfrm>
            <a:off x="4449763" y="2362200"/>
            <a:ext cx="30480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不利于财政增加</a:t>
            </a:r>
          </a:p>
        </p:txBody>
      </p:sp>
      <p:sp>
        <p:nvSpPr>
          <p:cNvPr id="90130" name="Rectangle 18"/>
          <p:cNvSpPr/>
          <p:nvPr/>
        </p:nvSpPr>
        <p:spPr>
          <a:xfrm>
            <a:off x="1524000" y="4851400"/>
            <a:ext cx="1706563" cy="1000125"/>
          </a:xfrm>
          <a:prstGeom prst="rect">
            <a:avLst/>
          </a:prstGeom>
          <a:solidFill>
            <a:srgbClr val="FFCC00"/>
          </a:solidFill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3200" b="1" dirty="0">
                <a:solidFill>
                  <a:srgbClr val="0E1A1E"/>
                </a:solidFill>
                <a:latin typeface="微软雅黑" panose="020B0503020204020204" charset="-122"/>
                <a:ea typeface="微软雅黑" panose="020B0503020204020204" charset="-122"/>
              </a:rPr>
              <a:t>财政</a:t>
            </a:r>
          </a:p>
          <a:p>
            <a:pPr algn="ctr"/>
            <a:r>
              <a:rPr lang="zh-CN" altLang="en-US" sz="3200" b="1" dirty="0">
                <a:solidFill>
                  <a:srgbClr val="0E1A1E"/>
                </a:solidFill>
                <a:latin typeface="微软雅黑" panose="020B0503020204020204" charset="-122"/>
                <a:ea typeface="微软雅黑" panose="020B0503020204020204" charset="-122"/>
              </a:rPr>
              <a:t>收入</a:t>
            </a:r>
          </a:p>
        </p:txBody>
      </p:sp>
      <p:sp>
        <p:nvSpPr>
          <p:cNvPr id="90131" name="AutoShape 19"/>
          <p:cNvSpPr/>
          <p:nvPr/>
        </p:nvSpPr>
        <p:spPr>
          <a:xfrm>
            <a:off x="3154363" y="5327650"/>
            <a:ext cx="1203325" cy="166688"/>
          </a:xfrm>
          <a:prstGeom prst="rightArrow">
            <a:avLst>
              <a:gd name="adj1" fmla="val 50000"/>
              <a:gd name="adj2" fmla="val 180408"/>
            </a:avLst>
          </a:prstGeom>
          <a:solidFill>
            <a:srgbClr val="0000FF"/>
          </a:solidFill>
          <a:ln w="9525">
            <a:noFill/>
          </a:ln>
        </p:spPr>
        <p:txBody>
          <a:bodyPr wrap="none" anchor="ctr"/>
          <a:lstStyle/>
          <a:p>
            <a:endParaRPr lang="zh-CN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0132" name="Text Box 20"/>
          <p:cNvSpPr txBox="1"/>
          <p:nvPr/>
        </p:nvSpPr>
        <p:spPr>
          <a:xfrm>
            <a:off x="3252788" y="4773613"/>
            <a:ext cx="1008062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过少</a:t>
            </a:r>
          </a:p>
        </p:txBody>
      </p:sp>
      <p:sp>
        <p:nvSpPr>
          <p:cNvPr id="90133" name="Oval 21"/>
          <p:cNvSpPr/>
          <p:nvPr/>
        </p:nvSpPr>
        <p:spPr>
          <a:xfrm>
            <a:off x="7086600" y="4343400"/>
            <a:ext cx="3382963" cy="935038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r>
              <a:rPr lang="zh-CN" altLang="en-US" sz="3200" b="1" dirty="0">
                <a:solidFill>
                  <a:srgbClr val="0E1A1E"/>
                </a:solidFill>
                <a:latin typeface="微软雅黑" panose="020B0503020204020204" charset="-122"/>
                <a:ea typeface="微软雅黑" panose="020B0503020204020204" charset="-122"/>
              </a:rPr>
              <a:t>不利于企业发展</a:t>
            </a:r>
          </a:p>
        </p:txBody>
      </p:sp>
      <p:sp>
        <p:nvSpPr>
          <p:cNvPr id="90134" name="Oval 22"/>
          <p:cNvSpPr/>
          <p:nvPr/>
        </p:nvSpPr>
        <p:spPr>
          <a:xfrm>
            <a:off x="7116763" y="5334000"/>
            <a:ext cx="3311525" cy="1008063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r>
              <a:rPr lang="zh-CN" altLang="en-US" sz="3200" b="1" dirty="0">
                <a:solidFill>
                  <a:srgbClr val="0E1A1E"/>
                </a:solidFill>
                <a:latin typeface="微软雅黑" panose="020B0503020204020204" charset="-122"/>
                <a:ea typeface="微软雅黑" panose="020B0503020204020204" charset="-122"/>
              </a:rPr>
              <a:t>不利于个人收入</a:t>
            </a:r>
          </a:p>
          <a:p>
            <a:pPr algn="ctr"/>
            <a:r>
              <a:rPr lang="zh-CN" altLang="en-US" sz="3200" b="1" dirty="0">
                <a:solidFill>
                  <a:srgbClr val="0E1A1E"/>
                </a:solidFill>
                <a:latin typeface="微软雅黑" panose="020B0503020204020204" charset="-122"/>
                <a:ea typeface="微软雅黑" panose="020B0503020204020204" charset="-122"/>
              </a:rPr>
              <a:t>的增加</a:t>
            </a:r>
          </a:p>
        </p:txBody>
      </p:sp>
      <p:sp>
        <p:nvSpPr>
          <p:cNvPr id="90135" name="Oval 23"/>
          <p:cNvSpPr/>
          <p:nvPr/>
        </p:nvSpPr>
        <p:spPr>
          <a:xfrm>
            <a:off x="4745038" y="4775200"/>
            <a:ext cx="1152525" cy="1152525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r>
              <a:rPr lang="zh-CN" altLang="en-US" sz="3200" b="1" dirty="0">
                <a:solidFill>
                  <a:srgbClr val="0E1A1E"/>
                </a:solidFill>
                <a:latin typeface="微软雅黑" panose="020B0503020204020204" charset="-122"/>
                <a:ea typeface="微软雅黑" panose="020B0503020204020204" charset="-122"/>
              </a:rPr>
              <a:t>降低对经济</a:t>
            </a:r>
          </a:p>
          <a:p>
            <a:pPr algn="ctr"/>
            <a:r>
              <a:rPr lang="zh-CN" altLang="en-US" sz="3200" b="1" dirty="0">
                <a:solidFill>
                  <a:srgbClr val="0E1A1E"/>
                </a:solidFill>
                <a:latin typeface="微软雅黑" panose="020B0503020204020204" charset="-122"/>
                <a:ea typeface="微软雅黑" panose="020B0503020204020204" charset="-122"/>
              </a:rPr>
              <a:t>发展的支持</a:t>
            </a:r>
          </a:p>
          <a:p>
            <a:pPr algn="ctr"/>
            <a:r>
              <a:rPr lang="zh-CN" altLang="en-US" sz="3200" b="1" dirty="0">
                <a:solidFill>
                  <a:srgbClr val="0E1A1E"/>
                </a:solidFill>
                <a:latin typeface="微软雅黑" panose="020B0503020204020204" charset="-122"/>
                <a:ea typeface="微软雅黑" panose="020B0503020204020204" charset="-122"/>
              </a:rPr>
              <a:t>和调控力度</a:t>
            </a:r>
          </a:p>
        </p:txBody>
      </p:sp>
      <p:sp>
        <p:nvSpPr>
          <p:cNvPr id="90136" name="AutoShape 24"/>
          <p:cNvSpPr/>
          <p:nvPr/>
        </p:nvSpPr>
        <p:spPr>
          <a:xfrm>
            <a:off x="6348413" y="5227638"/>
            <a:ext cx="792162" cy="266700"/>
          </a:xfrm>
          <a:prstGeom prst="rightArrow">
            <a:avLst>
              <a:gd name="adj1" fmla="val 50000"/>
              <a:gd name="adj2" fmla="val 74228"/>
            </a:avLst>
          </a:prstGeom>
          <a:solidFill>
            <a:srgbClr val="0000FF"/>
          </a:solidFill>
          <a:ln w="9525">
            <a:noFill/>
          </a:ln>
        </p:spPr>
        <p:txBody>
          <a:bodyPr wrap="none" anchor="ctr"/>
          <a:lstStyle/>
          <a:p>
            <a:endParaRPr lang="zh-CN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0137" name="AutoShape 25"/>
          <p:cNvSpPr/>
          <p:nvPr/>
        </p:nvSpPr>
        <p:spPr>
          <a:xfrm>
            <a:off x="7105650" y="4700588"/>
            <a:ext cx="179388" cy="1270000"/>
          </a:xfrm>
          <a:prstGeom prst="leftBrace">
            <a:avLst>
              <a:gd name="adj1" fmla="val 58931"/>
              <a:gd name="adj2" fmla="val 50000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0138" name="AutoShape 26"/>
          <p:cNvSpPr/>
          <p:nvPr/>
        </p:nvSpPr>
        <p:spPr>
          <a:xfrm>
            <a:off x="10253663" y="4762500"/>
            <a:ext cx="215900" cy="1079500"/>
          </a:xfrm>
          <a:prstGeom prst="rightBrace">
            <a:avLst>
              <a:gd name="adj1" fmla="val 41620"/>
              <a:gd name="adj2" fmla="val 50000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90139" name="Group 27"/>
          <p:cNvGrpSpPr/>
          <p:nvPr/>
        </p:nvGrpSpPr>
        <p:grpSpPr>
          <a:xfrm>
            <a:off x="2239963" y="5461000"/>
            <a:ext cx="8183562" cy="1220788"/>
            <a:chOff x="0" y="0"/>
            <a:chExt cx="5136" cy="528"/>
          </a:xfrm>
        </p:grpSpPr>
        <p:grpSp>
          <p:nvGrpSpPr>
            <p:cNvPr id="23579" name="Group 28"/>
            <p:cNvGrpSpPr/>
            <p:nvPr/>
          </p:nvGrpSpPr>
          <p:grpSpPr>
            <a:xfrm>
              <a:off x="0" y="0"/>
              <a:ext cx="5136" cy="528"/>
              <a:chOff x="0" y="0"/>
              <a:chExt cx="4848" cy="564"/>
            </a:xfrm>
          </p:grpSpPr>
          <p:sp>
            <p:nvSpPr>
              <p:cNvPr id="23580" name="Line 28"/>
              <p:cNvSpPr/>
              <p:nvPr/>
            </p:nvSpPr>
            <p:spPr>
              <a:xfrm flipH="1" flipV="1">
                <a:off x="4848" y="0"/>
                <a:ext cx="0" cy="564"/>
              </a:xfrm>
              <a:prstGeom prst="line">
                <a:avLst/>
              </a:prstGeom>
              <a:ln w="508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581" name="Line 29"/>
              <p:cNvSpPr/>
              <p:nvPr/>
            </p:nvSpPr>
            <p:spPr>
              <a:xfrm flipH="1">
                <a:off x="0" y="540"/>
                <a:ext cx="4848" cy="0"/>
              </a:xfrm>
              <a:prstGeom prst="line">
                <a:avLst/>
              </a:prstGeom>
              <a:ln w="508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582" name="Line 30"/>
              <p:cNvSpPr/>
              <p:nvPr/>
            </p:nvSpPr>
            <p:spPr>
              <a:xfrm flipV="1">
                <a:off x="0" y="192"/>
                <a:ext cx="0" cy="348"/>
              </a:xfrm>
              <a:prstGeom prst="line">
                <a:avLst/>
              </a:prstGeom>
              <a:ln w="508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</p:grpSp>
        <p:sp>
          <p:nvSpPr>
            <p:cNvPr id="23583" name="Text Box 32"/>
            <p:cNvSpPr txBox="1"/>
            <p:nvPr/>
          </p:nvSpPr>
          <p:spPr>
            <a:xfrm>
              <a:off x="1358" y="264"/>
              <a:ext cx="1920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不利于财政增加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0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90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90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9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90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/>
      <p:bldP spid="90116" grpId="0"/>
      <p:bldP spid="90117" grpId="0"/>
      <p:bldP spid="90118" grpId="0"/>
      <p:bldP spid="90123" grpId="0" bldLvl="0" animBg="1"/>
      <p:bldP spid="90124" grpId="0" bldLvl="0" animBg="1"/>
      <p:bldP spid="90125" grpId="0" bldLvl="0" animBg="1"/>
      <p:bldP spid="90126" grpId="0" bldLvl="0" animBg="1"/>
      <p:bldP spid="90127" grpId="0" bldLvl="0" animBg="1"/>
      <p:bldP spid="90128" grpId="0"/>
      <p:bldP spid="90129" grpId="0"/>
      <p:bldP spid="90130" grpId="0" bldLvl="0" animBg="1"/>
      <p:bldP spid="90131" grpId="0" bldLvl="0" animBg="1"/>
      <p:bldP spid="90132" grpId="0"/>
      <p:bldP spid="90133" grpId="0"/>
      <p:bldP spid="90134" grpId="0"/>
      <p:bldP spid="90135" grpId="0"/>
      <p:bldP spid="90136" grpId="0" bldLvl="0" animBg="1"/>
      <p:bldP spid="90137" grpId="0" bldLvl="0" animBg="1"/>
      <p:bldP spid="90138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idx="1"/>
          </p:nvPr>
        </p:nvSpPr>
        <p:spPr>
          <a:xfrm>
            <a:off x="2063750" y="700088"/>
            <a:ext cx="8188325" cy="5018087"/>
          </a:xfrm>
        </p:spPr>
        <p:txBody>
          <a:bodyPr wrap="square" lIns="91440" tIns="45720" rIns="91440" bIns="45720" anchor="t">
            <a:normAutofit lnSpcReduction="20000"/>
          </a:bodyPr>
          <a:lstStyle/>
          <a:p>
            <a:pPr eaLnBrk="1" hangingPunct="1">
              <a:buNone/>
            </a:pPr>
            <a:r>
              <a:rPr lang="en-US" altLang="zh-CN" sz="4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、影响财政收入的因素</a:t>
            </a:r>
            <a:r>
              <a:rPr lang="en-US" altLang="zh-CN" sz="4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:</a:t>
            </a:r>
          </a:p>
          <a:p>
            <a:pPr eaLnBrk="1" hangingPunct="1">
              <a:buNone/>
            </a:pPr>
            <a:endParaRPr lang="en-US" altLang="zh-CN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）经济的发展水平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：</a:t>
            </a:r>
          </a:p>
          <a:p>
            <a:pPr eaLnBrk="1" hangingPunct="1">
              <a:buNone/>
            </a:pP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把蛋糕做大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加快经济发展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基础性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措施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)</a:t>
            </a:r>
          </a:p>
          <a:p>
            <a:pPr eaLnBrk="1" hangingPunct="1">
              <a:buNone/>
            </a:pPr>
            <a:endParaRPr lang="en-US" altLang="zh-CN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）分配政策：</a:t>
            </a:r>
          </a:p>
          <a:p>
            <a:pPr eaLnBrk="1" hangingPunct="1">
              <a:buNone/>
            </a:pP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把蛋糕分好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制定合理分配政策</a:t>
            </a:r>
          </a:p>
          <a:p>
            <a:pPr eaLnBrk="1" hangingPunct="1"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（兼顾国家、企业、个人）</a:t>
            </a:r>
          </a:p>
          <a:p>
            <a:pPr eaLnBrk="1" hangingPunct="1">
              <a:buNone/>
            </a:pP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buNone/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buNone/>
            </a:pPr>
            <a:r>
              <a:rPr lang="en-US" altLang="zh-CN" dirty="0"/>
              <a:t> 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01709280856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380" y="210820"/>
            <a:ext cx="2200275" cy="13239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6865" y="613410"/>
            <a:ext cx="1086802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影响财政收入的因素</a:t>
            </a:r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r>
              <a:rPr lang="en-US" altLang="zh-CN" sz="8000" b="1">
                <a:latin typeface="黑体" panose="02010609060101010101" pitchFamily="2" charset="-122"/>
                <a:ea typeface="黑体" panose="02010609060101010101" pitchFamily="2" charset="-122"/>
              </a:rPr>
              <a:t>P67</a:t>
            </a:r>
            <a:r>
              <a:rPr lang="zh-CN" altLang="en-US" sz="8000" b="1">
                <a:latin typeface="黑体" panose="02010609060101010101" pitchFamily="2" charset="-122"/>
                <a:ea typeface="黑体" panose="02010609060101010101" pitchFamily="2" charset="-122"/>
              </a:rPr>
              <a:t>划出</a:t>
            </a:r>
          </a:p>
          <a:p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 sz="4000" b="1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zh-CN" altLang="en-US" sz="40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经济发展水平</a:t>
            </a:r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对财政收入的影响是基础性的。只有经济发展水平不断提高，社会财富不断增加，才能保证国家财政收入的持续增长</a:t>
            </a:r>
          </a:p>
          <a:p>
            <a:r>
              <a:rPr lang="en-US" altLang="zh-CN" sz="4000" b="1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、国家应当制定合理的</a:t>
            </a:r>
            <a:r>
              <a:rPr lang="zh-CN" altLang="en-US" sz="40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分配政策</a:t>
            </a:r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，既保证国家财政收入稳步增长，又促进企业持续发展和人民生活水平不断提高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4500563" cy="4492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Text Box 8"/>
          <p:cNvSpPr txBox="1"/>
          <p:nvPr/>
        </p:nvSpPr>
        <p:spPr>
          <a:xfrm>
            <a:off x="1524000" y="4799013"/>
            <a:ext cx="4429125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三峡工程造价是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2039.3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亿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元人民币</a:t>
            </a:r>
            <a:endParaRPr lang="zh-CN" altLang="en-US" sz="32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4101" name="Picture 3" descr="a7a7a660820385c88cb10d3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563" y="0"/>
            <a:ext cx="4643437" cy="4492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Text Box 8"/>
          <p:cNvSpPr txBox="1"/>
          <p:nvPr/>
        </p:nvSpPr>
        <p:spPr>
          <a:xfrm>
            <a:off x="5953125" y="4730750"/>
            <a:ext cx="4714875" cy="20110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北京奥运会所有的场馆总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造价在</a:t>
            </a:r>
            <a:r>
              <a:rPr lang="en-US" altLang="zh-CN" sz="3200" b="1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205</a:t>
            </a:r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亿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元人民币</a:t>
            </a:r>
            <a:endParaRPr lang="zh-CN" altLang="en-US" sz="32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Oval 2"/>
          <p:cNvSpPr/>
          <p:nvPr/>
        </p:nvSpPr>
        <p:spPr>
          <a:xfrm>
            <a:off x="4495800" y="2590800"/>
            <a:ext cx="2667000" cy="11430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163" name="Text Box 3"/>
          <p:cNvSpPr txBox="1"/>
          <p:nvPr/>
        </p:nvSpPr>
        <p:spPr>
          <a:xfrm>
            <a:off x="4737100" y="2859088"/>
            <a:ext cx="243840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财政支出</a:t>
            </a:r>
          </a:p>
        </p:txBody>
      </p:sp>
      <p:sp>
        <p:nvSpPr>
          <p:cNvPr id="25603" name="Line 4"/>
          <p:cNvSpPr/>
          <p:nvPr/>
        </p:nvSpPr>
        <p:spPr>
          <a:xfrm flipV="1">
            <a:off x="6781800" y="1676400"/>
            <a:ext cx="457200" cy="838200"/>
          </a:xfrm>
          <a:prstGeom prst="line">
            <a:avLst/>
          </a:prstGeom>
          <a:ln w="1682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5604" name="Line 5"/>
          <p:cNvSpPr/>
          <p:nvPr/>
        </p:nvSpPr>
        <p:spPr>
          <a:xfrm>
            <a:off x="6934200" y="3886200"/>
            <a:ext cx="685800" cy="533400"/>
          </a:xfrm>
          <a:prstGeom prst="line">
            <a:avLst/>
          </a:prstGeom>
          <a:ln w="1682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5605" name="Line 6"/>
          <p:cNvSpPr/>
          <p:nvPr/>
        </p:nvSpPr>
        <p:spPr>
          <a:xfrm flipH="1">
            <a:off x="3886200" y="3733800"/>
            <a:ext cx="609600" cy="762000"/>
          </a:xfrm>
          <a:prstGeom prst="line">
            <a:avLst/>
          </a:prstGeom>
          <a:ln w="1682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5606" name="Line 7"/>
          <p:cNvSpPr/>
          <p:nvPr/>
        </p:nvSpPr>
        <p:spPr>
          <a:xfrm flipH="1" flipV="1">
            <a:off x="4419600" y="1905000"/>
            <a:ext cx="533400" cy="609600"/>
          </a:xfrm>
          <a:prstGeom prst="line">
            <a:avLst/>
          </a:prstGeom>
          <a:ln w="1682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5607" name="Line 8"/>
          <p:cNvSpPr/>
          <p:nvPr/>
        </p:nvSpPr>
        <p:spPr>
          <a:xfrm>
            <a:off x="5867400" y="3886200"/>
            <a:ext cx="0" cy="685800"/>
          </a:xfrm>
          <a:prstGeom prst="line">
            <a:avLst/>
          </a:prstGeom>
          <a:ln w="1682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</p:spPr>
      </p:sp>
      <p:pic>
        <p:nvPicPr>
          <p:cNvPr id="9216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609600"/>
            <a:ext cx="3505200" cy="2754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70" name="Picture 10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762000"/>
            <a:ext cx="2895600" cy="258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71" name="Picture 11" descr="70_12278554363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191000"/>
            <a:ext cx="2743200" cy="2389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72" name="Picture 12" descr="01300000098342122249031799544_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495800"/>
            <a:ext cx="2743200" cy="23622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173" name="Group 13"/>
          <p:cNvGrpSpPr/>
          <p:nvPr/>
        </p:nvGrpSpPr>
        <p:grpSpPr>
          <a:xfrm>
            <a:off x="7848600" y="3657600"/>
            <a:ext cx="2819400" cy="3200400"/>
            <a:chOff x="0" y="0"/>
            <a:chExt cx="8359775" cy="5707062"/>
          </a:xfrm>
        </p:grpSpPr>
        <p:pic>
          <p:nvPicPr>
            <p:cNvPr id="25613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22487" y="3008312"/>
              <a:ext cx="5256213" cy="26987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14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2287" y="0"/>
              <a:ext cx="5257800" cy="27797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15" name="WordArt 5"/>
            <p:cNvSpPr>
              <a:spLocks noTextEdit="1"/>
            </p:cNvSpPr>
            <p:nvPr/>
          </p:nvSpPr>
          <p:spPr>
            <a:xfrm>
              <a:off x="0" y="5087937"/>
              <a:ext cx="1828800" cy="457200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15"/>
                </a:avLst>
              </a:prstTxWarp>
              <a:normAutofit fontScale="25000"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隶书" panose="02010509060101010101" pitchFamily="1" charset="-122"/>
                  <a:ea typeface="隶书" panose="02010509060101010101" pitchFamily="1" charset="-122"/>
                </a:rPr>
                <a:t>国防支出</a:t>
              </a:r>
            </a:p>
          </p:txBody>
        </p:sp>
        <p:sp>
          <p:nvSpPr>
            <p:cNvPr id="25616" name="WordArt 6"/>
            <p:cNvSpPr>
              <a:spLocks noTextEdit="1"/>
            </p:cNvSpPr>
            <p:nvPr/>
          </p:nvSpPr>
          <p:spPr>
            <a:xfrm>
              <a:off x="5616575" y="192087"/>
              <a:ext cx="2743200" cy="533400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  <a:normAutofit fontScale="30000"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隶书" panose="02010509060101010101" pitchFamily="1" charset="-122"/>
                  <a:ea typeface="隶书" panose="02010509060101010101" pitchFamily="1" charset="-122"/>
                </a:rPr>
                <a:t>行政管理支出</a:t>
              </a:r>
            </a:p>
          </p:txBody>
        </p:sp>
      </p:grpSp>
      <p:sp>
        <p:nvSpPr>
          <p:cNvPr id="92178" name="WordArt 18"/>
          <p:cNvSpPr/>
          <p:nvPr/>
        </p:nvSpPr>
        <p:spPr>
          <a:xfrm>
            <a:off x="1524000" y="762000"/>
            <a:ext cx="2133600" cy="7000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经济建设支出</a:t>
            </a:r>
          </a:p>
        </p:txBody>
      </p:sp>
      <p:sp>
        <p:nvSpPr>
          <p:cNvPr id="92179" name="WordArt 19"/>
          <p:cNvSpPr/>
          <p:nvPr/>
        </p:nvSpPr>
        <p:spPr>
          <a:xfrm>
            <a:off x="1752600" y="4572000"/>
            <a:ext cx="2514600" cy="762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社会保障支出</a:t>
            </a:r>
          </a:p>
        </p:txBody>
      </p:sp>
      <p:sp>
        <p:nvSpPr>
          <p:cNvPr id="92180" name="WordArt 20"/>
          <p:cNvSpPr/>
          <p:nvPr/>
        </p:nvSpPr>
        <p:spPr>
          <a:xfrm>
            <a:off x="4724400" y="4343400"/>
            <a:ext cx="1828800" cy="9286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债务支出</a:t>
            </a:r>
          </a:p>
        </p:txBody>
      </p:sp>
      <p:sp>
        <p:nvSpPr>
          <p:cNvPr id="92181" name="WordArt 21"/>
          <p:cNvSpPr/>
          <p:nvPr/>
        </p:nvSpPr>
        <p:spPr>
          <a:xfrm>
            <a:off x="7467600" y="3352800"/>
            <a:ext cx="32004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行政管理、国防支出</a:t>
            </a:r>
          </a:p>
        </p:txBody>
      </p:sp>
      <p:sp>
        <p:nvSpPr>
          <p:cNvPr id="92182" name="WordArt 22"/>
          <p:cNvSpPr/>
          <p:nvPr/>
        </p:nvSpPr>
        <p:spPr>
          <a:xfrm>
            <a:off x="7543800" y="1524000"/>
            <a:ext cx="27432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科教文卫支出</a:t>
            </a:r>
          </a:p>
        </p:txBody>
      </p:sp>
      <p:sp>
        <p:nvSpPr>
          <p:cNvPr id="25622" name="Text Box 23"/>
          <p:cNvSpPr txBox="1"/>
          <p:nvPr/>
        </p:nvSpPr>
        <p:spPr>
          <a:xfrm>
            <a:off x="3048000" y="71438"/>
            <a:ext cx="5791200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五、财政支出及用途：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/>
          <p:nvPr/>
        </p:nvSpPr>
        <p:spPr>
          <a:xfrm>
            <a:off x="1919288" y="2565400"/>
            <a:ext cx="1655762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charset="-122"/>
              </a:rPr>
              <a:t>财政收入</a:t>
            </a:r>
          </a:p>
        </p:txBody>
      </p:sp>
      <p:sp>
        <p:nvSpPr>
          <p:cNvPr id="26626" name="Text Box 3"/>
          <p:cNvSpPr txBox="1"/>
          <p:nvPr/>
        </p:nvSpPr>
        <p:spPr>
          <a:xfrm>
            <a:off x="3935413" y="2565400"/>
            <a:ext cx="19812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charset="-122"/>
              </a:rPr>
              <a:t>财政支出</a:t>
            </a:r>
          </a:p>
        </p:txBody>
      </p:sp>
      <p:sp>
        <p:nvSpPr>
          <p:cNvPr id="26627" name="Text Box 4"/>
          <p:cNvSpPr txBox="1"/>
          <p:nvPr/>
        </p:nvSpPr>
        <p:spPr>
          <a:xfrm>
            <a:off x="1919288" y="1052513"/>
            <a:ext cx="19446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charset="-122"/>
              </a:rPr>
              <a:t>财政收入</a:t>
            </a:r>
          </a:p>
        </p:txBody>
      </p:sp>
      <p:sp>
        <p:nvSpPr>
          <p:cNvPr id="26628" name="Text Box 5"/>
          <p:cNvSpPr txBox="1"/>
          <p:nvPr/>
        </p:nvSpPr>
        <p:spPr>
          <a:xfrm>
            <a:off x="3935413" y="1844675"/>
            <a:ext cx="19812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charset="-122"/>
              </a:rPr>
              <a:t>财政支出</a:t>
            </a:r>
          </a:p>
        </p:txBody>
      </p:sp>
      <p:sp>
        <p:nvSpPr>
          <p:cNvPr id="93190" name="Text Box 6"/>
          <p:cNvSpPr txBox="1"/>
          <p:nvPr/>
        </p:nvSpPr>
        <p:spPr>
          <a:xfrm>
            <a:off x="3432175" y="2349500"/>
            <a:ext cx="504825" cy="922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&lt;</a:t>
            </a:r>
          </a:p>
        </p:txBody>
      </p:sp>
      <p:sp>
        <p:nvSpPr>
          <p:cNvPr id="93191" name="Text Box 7"/>
          <p:cNvSpPr txBox="1"/>
          <p:nvPr/>
        </p:nvSpPr>
        <p:spPr>
          <a:xfrm>
            <a:off x="3432175" y="1628775"/>
            <a:ext cx="576263" cy="922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</a:p>
        </p:txBody>
      </p:sp>
      <p:sp>
        <p:nvSpPr>
          <p:cNvPr id="93192" name="Text Box 8"/>
          <p:cNvSpPr txBox="1"/>
          <p:nvPr/>
        </p:nvSpPr>
        <p:spPr>
          <a:xfrm>
            <a:off x="3432175" y="836613"/>
            <a:ext cx="863600" cy="922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&gt;</a:t>
            </a:r>
          </a:p>
        </p:txBody>
      </p:sp>
      <p:sp>
        <p:nvSpPr>
          <p:cNvPr id="26632" name="Text Box 9"/>
          <p:cNvSpPr txBox="1"/>
          <p:nvPr/>
        </p:nvSpPr>
        <p:spPr>
          <a:xfrm>
            <a:off x="3935413" y="1052513"/>
            <a:ext cx="19812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charset="-122"/>
              </a:rPr>
              <a:t>财政支出</a:t>
            </a:r>
          </a:p>
        </p:txBody>
      </p:sp>
      <p:grpSp>
        <p:nvGrpSpPr>
          <p:cNvPr id="93194" name="Group 10"/>
          <p:cNvGrpSpPr/>
          <p:nvPr/>
        </p:nvGrpSpPr>
        <p:grpSpPr>
          <a:xfrm>
            <a:off x="5678488" y="1052513"/>
            <a:ext cx="2547937" cy="522287"/>
            <a:chOff x="0" y="0"/>
            <a:chExt cx="1968" cy="329"/>
          </a:xfrm>
        </p:grpSpPr>
        <p:sp>
          <p:nvSpPr>
            <p:cNvPr id="26634" name="Text Box 11"/>
            <p:cNvSpPr txBox="1"/>
            <p:nvPr/>
          </p:nvSpPr>
          <p:spPr>
            <a:xfrm>
              <a:off x="720" y="0"/>
              <a:ext cx="124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  <a:ea typeface="微软雅黑" panose="020B0503020204020204" charset="-122"/>
                </a:rPr>
                <a:t>有节余</a:t>
              </a:r>
            </a:p>
          </p:txBody>
        </p:sp>
        <p:sp>
          <p:nvSpPr>
            <p:cNvPr id="26635" name="AutoShape 12"/>
            <p:cNvSpPr/>
            <p:nvPr/>
          </p:nvSpPr>
          <p:spPr>
            <a:xfrm>
              <a:off x="0" y="96"/>
              <a:ext cx="672" cy="192"/>
            </a:xfrm>
            <a:prstGeom prst="notchedRightArrow">
              <a:avLst>
                <a:gd name="adj1" fmla="val 50000"/>
                <a:gd name="adj2" fmla="val 875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3197" name="Group 13"/>
          <p:cNvGrpSpPr/>
          <p:nvPr/>
        </p:nvGrpSpPr>
        <p:grpSpPr>
          <a:xfrm>
            <a:off x="5591175" y="1844675"/>
            <a:ext cx="2878138" cy="522288"/>
            <a:chOff x="0" y="0"/>
            <a:chExt cx="1968" cy="329"/>
          </a:xfrm>
        </p:grpSpPr>
        <p:sp>
          <p:nvSpPr>
            <p:cNvPr id="26637" name="Text Box 14"/>
            <p:cNvSpPr txBox="1"/>
            <p:nvPr/>
          </p:nvSpPr>
          <p:spPr>
            <a:xfrm>
              <a:off x="720" y="0"/>
              <a:ext cx="124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  <a:ea typeface="微软雅黑" panose="020B0503020204020204" charset="-122"/>
                </a:rPr>
                <a:t>收支相等</a:t>
              </a:r>
            </a:p>
          </p:txBody>
        </p:sp>
        <p:sp>
          <p:nvSpPr>
            <p:cNvPr id="26638" name="AutoShape 15"/>
            <p:cNvSpPr/>
            <p:nvPr/>
          </p:nvSpPr>
          <p:spPr>
            <a:xfrm>
              <a:off x="0" y="96"/>
              <a:ext cx="672" cy="192"/>
            </a:xfrm>
            <a:prstGeom prst="notchedRightArrow">
              <a:avLst>
                <a:gd name="adj1" fmla="val 50000"/>
                <a:gd name="adj2" fmla="val 875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3200" name="Group 16"/>
          <p:cNvGrpSpPr/>
          <p:nvPr/>
        </p:nvGrpSpPr>
        <p:grpSpPr>
          <a:xfrm>
            <a:off x="5591175" y="2492375"/>
            <a:ext cx="2736850" cy="522288"/>
            <a:chOff x="0" y="0"/>
            <a:chExt cx="1968" cy="329"/>
          </a:xfrm>
        </p:grpSpPr>
        <p:sp>
          <p:nvSpPr>
            <p:cNvPr id="26640" name="Text Box 17"/>
            <p:cNvSpPr txBox="1"/>
            <p:nvPr/>
          </p:nvSpPr>
          <p:spPr>
            <a:xfrm>
              <a:off x="720" y="0"/>
              <a:ext cx="124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  <a:ea typeface="微软雅黑" panose="020B0503020204020204" charset="-122"/>
                </a:rPr>
                <a:t>有赤字</a:t>
              </a:r>
            </a:p>
          </p:txBody>
        </p:sp>
        <p:sp>
          <p:nvSpPr>
            <p:cNvPr id="26641" name="AutoShape 18"/>
            <p:cNvSpPr/>
            <p:nvPr/>
          </p:nvSpPr>
          <p:spPr>
            <a:xfrm>
              <a:off x="0" y="96"/>
              <a:ext cx="672" cy="192"/>
            </a:xfrm>
            <a:prstGeom prst="notchedRightArrow">
              <a:avLst>
                <a:gd name="adj1" fmla="val 50000"/>
                <a:gd name="adj2" fmla="val 875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zh-CN" altLang="zh-CN" dirty="0">
                <a:latin typeface="Arial" panose="020B0604020202020204" pitchFamily="34" charset="0"/>
                <a:ea typeface="华文仿宋" panose="02010600040101010101" pitchFamily="2" charset="-122"/>
              </a:endParaRPr>
            </a:p>
          </p:txBody>
        </p:sp>
      </p:grpSp>
      <p:sp>
        <p:nvSpPr>
          <p:cNvPr id="26642" name="Text Box 19"/>
          <p:cNvSpPr txBox="1"/>
          <p:nvPr/>
        </p:nvSpPr>
        <p:spPr>
          <a:xfrm>
            <a:off x="1919288" y="1844675"/>
            <a:ext cx="19812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charset="-122"/>
              </a:rPr>
              <a:t>财政收入</a:t>
            </a:r>
          </a:p>
        </p:txBody>
      </p:sp>
      <p:grpSp>
        <p:nvGrpSpPr>
          <p:cNvPr id="93204" name="Group 20"/>
          <p:cNvGrpSpPr/>
          <p:nvPr/>
        </p:nvGrpSpPr>
        <p:grpSpPr>
          <a:xfrm>
            <a:off x="7896225" y="1052513"/>
            <a:ext cx="3168650" cy="522287"/>
            <a:chOff x="0" y="0"/>
            <a:chExt cx="1680" cy="329"/>
          </a:xfrm>
        </p:grpSpPr>
        <p:sp>
          <p:nvSpPr>
            <p:cNvPr id="26644" name="AutoShape 21"/>
            <p:cNvSpPr/>
            <p:nvPr/>
          </p:nvSpPr>
          <p:spPr>
            <a:xfrm>
              <a:off x="0" y="96"/>
              <a:ext cx="480" cy="192"/>
            </a:xfrm>
            <a:prstGeom prst="notchedRightArrow">
              <a:avLst>
                <a:gd name="adj1" fmla="val 50000"/>
                <a:gd name="adj2" fmla="val 625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45" name="Text Box 22"/>
            <p:cNvSpPr txBox="1"/>
            <p:nvPr/>
          </p:nvSpPr>
          <p:spPr>
            <a:xfrm>
              <a:off x="432" y="0"/>
              <a:ext cx="124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  <a:ea typeface="微软雅黑" panose="020B0503020204020204" charset="-122"/>
                </a:rPr>
                <a:t>财政盈余</a:t>
              </a:r>
            </a:p>
          </p:txBody>
        </p:sp>
      </p:grpSp>
      <p:grpSp>
        <p:nvGrpSpPr>
          <p:cNvPr id="93207" name="Group 23"/>
          <p:cNvGrpSpPr/>
          <p:nvPr/>
        </p:nvGrpSpPr>
        <p:grpSpPr>
          <a:xfrm>
            <a:off x="7821613" y="2492375"/>
            <a:ext cx="2667000" cy="522288"/>
            <a:chOff x="0" y="0"/>
            <a:chExt cx="1680" cy="329"/>
          </a:xfrm>
        </p:grpSpPr>
        <p:sp>
          <p:nvSpPr>
            <p:cNvPr id="26647" name="AutoShape 24"/>
            <p:cNvSpPr/>
            <p:nvPr/>
          </p:nvSpPr>
          <p:spPr>
            <a:xfrm>
              <a:off x="0" y="96"/>
              <a:ext cx="480" cy="192"/>
            </a:xfrm>
            <a:prstGeom prst="notchedRightArrow">
              <a:avLst>
                <a:gd name="adj1" fmla="val 50000"/>
                <a:gd name="adj2" fmla="val 625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48" name="Text Box 25"/>
            <p:cNvSpPr txBox="1"/>
            <p:nvPr/>
          </p:nvSpPr>
          <p:spPr>
            <a:xfrm>
              <a:off x="432" y="0"/>
              <a:ext cx="124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  <a:ea typeface="微软雅黑" panose="020B0503020204020204" charset="-122"/>
                </a:rPr>
                <a:t>财政赤字</a:t>
              </a:r>
            </a:p>
          </p:txBody>
        </p:sp>
      </p:grpSp>
      <p:sp>
        <p:nvSpPr>
          <p:cNvPr id="26649" name="Text Box 26"/>
          <p:cNvSpPr txBox="1"/>
          <p:nvPr/>
        </p:nvSpPr>
        <p:spPr>
          <a:xfrm>
            <a:off x="2765425" y="260350"/>
            <a:ext cx="7758113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六、财政收入与财政支出的关系</a:t>
            </a:r>
          </a:p>
        </p:txBody>
      </p:sp>
      <p:sp>
        <p:nvSpPr>
          <p:cNvPr id="93211" name="Text Box 27"/>
          <p:cNvSpPr txBox="1"/>
          <p:nvPr/>
        </p:nvSpPr>
        <p:spPr>
          <a:xfrm>
            <a:off x="5087938" y="3573463"/>
            <a:ext cx="38100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charset="-122"/>
              </a:rPr>
              <a:t>财政收入等于支出</a:t>
            </a:r>
          </a:p>
        </p:txBody>
      </p:sp>
      <p:sp>
        <p:nvSpPr>
          <p:cNvPr id="93212" name="Text Box 28"/>
          <p:cNvSpPr txBox="1"/>
          <p:nvPr/>
        </p:nvSpPr>
        <p:spPr>
          <a:xfrm>
            <a:off x="5037138" y="4505325"/>
            <a:ext cx="47244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charset="-122"/>
              </a:rPr>
              <a:t>收入大于支出略有节余</a:t>
            </a:r>
          </a:p>
        </p:txBody>
      </p:sp>
      <p:sp>
        <p:nvSpPr>
          <p:cNvPr id="93213" name="Text Box 29"/>
          <p:cNvSpPr txBox="1"/>
          <p:nvPr/>
        </p:nvSpPr>
        <p:spPr>
          <a:xfrm>
            <a:off x="5037138" y="5402263"/>
            <a:ext cx="47244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charset="-122"/>
              </a:rPr>
              <a:t>支出大于收入略有赤字</a:t>
            </a:r>
          </a:p>
        </p:txBody>
      </p:sp>
      <p:sp>
        <p:nvSpPr>
          <p:cNvPr id="93214" name="Rectangle 30"/>
          <p:cNvSpPr/>
          <p:nvPr/>
        </p:nvSpPr>
        <p:spPr>
          <a:xfrm>
            <a:off x="8257223" y="1870075"/>
            <a:ext cx="19608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几乎不存在</a:t>
            </a:r>
          </a:p>
        </p:txBody>
      </p:sp>
      <p:sp>
        <p:nvSpPr>
          <p:cNvPr id="93215" name="Text Box 31"/>
          <p:cNvSpPr txBox="1"/>
          <p:nvPr/>
        </p:nvSpPr>
        <p:spPr>
          <a:xfrm>
            <a:off x="1958975" y="4437063"/>
            <a:ext cx="32004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财政收支平衡</a:t>
            </a:r>
          </a:p>
        </p:txBody>
      </p:sp>
      <p:sp>
        <p:nvSpPr>
          <p:cNvPr id="93216" name="AutoShape 32"/>
          <p:cNvSpPr/>
          <p:nvPr/>
        </p:nvSpPr>
        <p:spPr>
          <a:xfrm>
            <a:off x="4714875" y="3573463"/>
            <a:ext cx="228600" cy="2362200"/>
          </a:xfrm>
          <a:prstGeom prst="leftBrace">
            <a:avLst>
              <a:gd name="adj1" fmla="val 86015"/>
              <a:gd name="adj2" fmla="val 50000"/>
            </a:avLst>
          </a:prstGeom>
          <a:solidFill>
            <a:srgbClr val="33CCCC">
              <a:alpha val="50195"/>
            </a:srgbClr>
          </a:solidFill>
          <a:ln w="19050" cap="flat" cmpd="sng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3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3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3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3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/>
      <p:bldP spid="93191" grpId="0"/>
      <p:bldP spid="93192" grpId="0"/>
      <p:bldP spid="93211" grpId="0"/>
      <p:bldP spid="93212" grpId="0"/>
      <p:bldP spid="93213" grpId="0"/>
      <p:bldP spid="93214" grpId="0"/>
      <p:bldP spid="93215" grpId="0"/>
      <p:bldP spid="93216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/>
          <p:nvPr/>
        </p:nvSpPr>
        <p:spPr>
          <a:xfrm>
            <a:off x="1524000" y="1500188"/>
            <a:ext cx="755650" cy="37846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2" charset="-122"/>
              </a:rPr>
              <a:t>国家财政</a:t>
            </a:r>
          </a:p>
          <a:p>
            <a:pPr>
              <a:spcBef>
                <a:spcPct val="50000"/>
              </a:spcBef>
            </a:pPr>
            <a:endParaRPr lang="en-US" altLang="zh-CN" sz="36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7650" name="AutoShape 3"/>
          <p:cNvSpPr/>
          <p:nvPr/>
        </p:nvSpPr>
        <p:spPr>
          <a:xfrm>
            <a:off x="2208213" y="1500188"/>
            <a:ext cx="358775" cy="3024187"/>
          </a:xfrm>
          <a:prstGeom prst="leftBrace">
            <a:avLst>
              <a:gd name="adj1" fmla="val 70048"/>
              <a:gd name="adj2" fmla="val 50000"/>
            </a:avLst>
          </a:pr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1" name="AutoShape 4"/>
          <p:cNvSpPr/>
          <p:nvPr/>
        </p:nvSpPr>
        <p:spPr>
          <a:xfrm>
            <a:off x="6024563" y="3957638"/>
            <a:ext cx="142875" cy="711200"/>
          </a:xfrm>
          <a:prstGeom prst="leftBrace">
            <a:avLst>
              <a:gd name="adj1" fmla="val 41366"/>
              <a:gd name="adj2" fmla="val 50000"/>
            </a:avLst>
          </a:pr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2" name="Text Box 5"/>
          <p:cNvSpPr txBox="1"/>
          <p:nvPr/>
        </p:nvSpPr>
        <p:spPr>
          <a:xfrm>
            <a:off x="6096000" y="3813175"/>
            <a:ext cx="1223963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含义</a:t>
            </a:r>
          </a:p>
        </p:txBody>
      </p:sp>
      <p:sp>
        <p:nvSpPr>
          <p:cNvPr id="27653" name="Text Box 6"/>
          <p:cNvSpPr txBox="1"/>
          <p:nvPr/>
        </p:nvSpPr>
        <p:spPr>
          <a:xfrm>
            <a:off x="6096000" y="4308475"/>
            <a:ext cx="115252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用途</a:t>
            </a:r>
          </a:p>
        </p:txBody>
      </p:sp>
      <p:sp>
        <p:nvSpPr>
          <p:cNvPr id="27654" name="AutoShape 7"/>
          <p:cNvSpPr/>
          <p:nvPr/>
        </p:nvSpPr>
        <p:spPr>
          <a:xfrm>
            <a:off x="6021388" y="2805113"/>
            <a:ext cx="288925" cy="981075"/>
          </a:xfrm>
          <a:prstGeom prst="leftBrace">
            <a:avLst>
              <a:gd name="adj1" fmla="val 28218"/>
              <a:gd name="adj2" fmla="val 50000"/>
            </a:avLst>
          </a:pr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5" name="Text Box 8"/>
          <p:cNvSpPr txBox="1"/>
          <p:nvPr/>
        </p:nvSpPr>
        <p:spPr>
          <a:xfrm>
            <a:off x="6227763" y="2824163"/>
            <a:ext cx="2011362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含义、渠道</a:t>
            </a:r>
          </a:p>
        </p:txBody>
      </p:sp>
      <p:sp>
        <p:nvSpPr>
          <p:cNvPr id="27656" name="Text Box 10"/>
          <p:cNvSpPr txBox="1"/>
          <p:nvPr/>
        </p:nvSpPr>
        <p:spPr>
          <a:xfrm>
            <a:off x="6224588" y="3300413"/>
            <a:ext cx="1871662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影响因素</a:t>
            </a:r>
          </a:p>
        </p:txBody>
      </p:sp>
      <p:sp>
        <p:nvSpPr>
          <p:cNvPr id="27657" name="AutoShape 11"/>
          <p:cNvSpPr/>
          <p:nvPr/>
        </p:nvSpPr>
        <p:spPr>
          <a:xfrm>
            <a:off x="6672263" y="4884738"/>
            <a:ext cx="215900" cy="1439862"/>
          </a:xfrm>
          <a:prstGeom prst="leftBrace">
            <a:avLst>
              <a:gd name="adj1" fmla="val 55421"/>
              <a:gd name="adj2" fmla="val 50000"/>
            </a:avLst>
          </a:pr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8" name="Text Box 12"/>
          <p:cNvSpPr txBox="1"/>
          <p:nvPr/>
        </p:nvSpPr>
        <p:spPr>
          <a:xfrm>
            <a:off x="6888163" y="4668838"/>
            <a:ext cx="3024187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财政收支平衡</a:t>
            </a:r>
          </a:p>
        </p:txBody>
      </p:sp>
      <p:sp>
        <p:nvSpPr>
          <p:cNvPr id="27659" name="Text Box 13"/>
          <p:cNvSpPr txBox="1"/>
          <p:nvPr/>
        </p:nvSpPr>
        <p:spPr>
          <a:xfrm>
            <a:off x="6888163" y="5461000"/>
            <a:ext cx="2160587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财政赤字</a:t>
            </a:r>
          </a:p>
        </p:txBody>
      </p:sp>
      <p:sp>
        <p:nvSpPr>
          <p:cNvPr id="27660" name="Text Box 14"/>
          <p:cNvSpPr txBox="1"/>
          <p:nvPr/>
        </p:nvSpPr>
        <p:spPr>
          <a:xfrm>
            <a:off x="4511675" y="3013075"/>
            <a:ext cx="18002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财政收入</a:t>
            </a:r>
          </a:p>
        </p:txBody>
      </p:sp>
      <p:sp>
        <p:nvSpPr>
          <p:cNvPr id="27661" name="Text Box 15"/>
          <p:cNvSpPr txBox="1"/>
          <p:nvPr/>
        </p:nvSpPr>
        <p:spPr>
          <a:xfrm>
            <a:off x="4440238" y="4021138"/>
            <a:ext cx="17287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财政支出</a:t>
            </a:r>
          </a:p>
        </p:txBody>
      </p:sp>
      <p:sp>
        <p:nvSpPr>
          <p:cNvPr id="27662" name="AutoShape 16"/>
          <p:cNvSpPr/>
          <p:nvPr/>
        </p:nvSpPr>
        <p:spPr>
          <a:xfrm>
            <a:off x="4224338" y="3300413"/>
            <a:ext cx="304800" cy="2362200"/>
          </a:xfrm>
          <a:prstGeom prst="leftBrace">
            <a:avLst>
              <a:gd name="adj1" fmla="val 64403"/>
              <a:gd name="adj2" fmla="val 50000"/>
            </a:avLst>
          </a:pr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63" name="Text Box 17"/>
          <p:cNvSpPr txBox="1"/>
          <p:nvPr/>
        </p:nvSpPr>
        <p:spPr>
          <a:xfrm>
            <a:off x="2640013" y="4092575"/>
            <a:ext cx="1655762" cy="9531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财政收入与支出</a:t>
            </a:r>
          </a:p>
        </p:txBody>
      </p:sp>
      <p:sp>
        <p:nvSpPr>
          <p:cNvPr id="27664" name="Text Box 18"/>
          <p:cNvSpPr txBox="1"/>
          <p:nvPr/>
        </p:nvSpPr>
        <p:spPr>
          <a:xfrm>
            <a:off x="4583113" y="5173663"/>
            <a:ext cx="2305050" cy="9531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财政收入和支出的关系</a:t>
            </a:r>
          </a:p>
        </p:txBody>
      </p:sp>
      <p:sp>
        <p:nvSpPr>
          <p:cNvPr id="27665" name="Text Box 19"/>
          <p:cNvSpPr txBox="1"/>
          <p:nvPr/>
        </p:nvSpPr>
        <p:spPr>
          <a:xfrm>
            <a:off x="6888163" y="5100638"/>
            <a:ext cx="2160587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财政盈余</a:t>
            </a:r>
          </a:p>
        </p:txBody>
      </p:sp>
      <p:sp>
        <p:nvSpPr>
          <p:cNvPr id="27666" name="Text Box 20"/>
          <p:cNvSpPr txBox="1"/>
          <p:nvPr/>
        </p:nvSpPr>
        <p:spPr>
          <a:xfrm>
            <a:off x="2566988" y="1139825"/>
            <a:ext cx="1511300" cy="9531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财政及其作用</a:t>
            </a:r>
          </a:p>
        </p:txBody>
      </p:sp>
      <p:sp>
        <p:nvSpPr>
          <p:cNvPr id="27667" name="AutoShape 21"/>
          <p:cNvSpPr/>
          <p:nvPr/>
        </p:nvSpPr>
        <p:spPr>
          <a:xfrm>
            <a:off x="3792538" y="852488"/>
            <a:ext cx="334962" cy="1412875"/>
          </a:xfrm>
          <a:prstGeom prst="leftBrace">
            <a:avLst>
              <a:gd name="adj1" fmla="val 35052"/>
              <a:gd name="adj2" fmla="val 50000"/>
            </a:avLst>
          </a:pr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68" name="Text Box 22"/>
          <p:cNvSpPr txBox="1"/>
          <p:nvPr/>
        </p:nvSpPr>
        <p:spPr>
          <a:xfrm>
            <a:off x="4151313" y="636588"/>
            <a:ext cx="9937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财政</a:t>
            </a:r>
          </a:p>
        </p:txBody>
      </p:sp>
      <p:sp>
        <p:nvSpPr>
          <p:cNvPr id="27669" name="Text Box 23"/>
          <p:cNvSpPr txBox="1"/>
          <p:nvPr/>
        </p:nvSpPr>
        <p:spPr>
          <a:xfrm>
            <a:off x="4151313" y="1860550"/>
            <a:ext cx="186213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财政作用</a:t>
            </a:r>
          </a:p>
        </p:txBody>
      </p:sp>
      <p:sp>
        <p:nvSpPr>
          <p:cNvPr id="27670" name="AutoShape 24"/>
          <p:cNvSpPr/>
          <p:nvPr/>
        </p:nvSpPr>
        <p:spPr>
          <a:xfrm>
            <a:off x="5664200" y="1644650"/>
            <a:ext cx="334963" cy="935038"/>
          </a:xfrm>
          <a:prstGeom prst="leftBrace">
            <a:avLst>
              <a:gd name="adj1" fmla="val 23197"/>
              <a:gd name="adj2" fmla="val 50000"/>
            </a:avLst>
          </a:pr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71" name="Text Box 25"/>
          <p:cNvSpPr txBox="1"/>
          <p:nvPr/>
        </p:nvSpPr>
        <p:spPr>
          <a:xfrm>
            <a:off x="5951538" y="1500188"/>
            <a:ext cx="432117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2" charset="-122"/>
              </a:rPr>
              <a:t>保民生</a:t>
            </a:r>
          </a:p>
        </p:txBody>
      </p:sp>
      <p:sp>
        <p:nvSpPr>
          <p:cNvPr id="27672" name="Text Box 26"/>
          <p:cNvSpPr txBox="1"/>
          <p:nvPr/>
        </p:nvSpPr>
        <p:spPr>
          <a:xfrm>
            <a:off x="5916613" y="1860550"/>
            <a:ext cx="2894012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2" charset="-122"/>
              </a:rPr>
              <a:t>调资源</a:t>
            </a:r>
          </a:p>
        </p:txBody>
      </p:sp>
      <p:sp>
        <p:nvSpPr>
          <p:cNvPr id="27673" name="Text Box 27"/>
          <p:cNvSpPr txBox="1"/>
          <p:nvPr/>
        </p:nvSpPr>
        <p:spPr>
          <a:xfrm>
            <a:off x="5951538" y="2220913"/>
            <a:ext cx="3960812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2" charset="-122"/>
              </a:rPr>
              <a:t>稳经济</a:t>
            </a:r>
          </a:p>
        </p:txBody>
      </p:sp>
      <p:sp>
        <p:nvSpPr>
          <p:cNvPr id="27674" name="AutoShape 28"/>
          <p:cNvSpPr/>
          <p:nvPr/>
        </p:nvSpPr>
        <p:spPr>
          <a:xfrm>
            <a:off x="5159375" y="420688"/>
            <a:ext cx="215900" cy="936625"/>
          </a:xfrm>
          <a:prstGeom prst="leftBrace">
            <a:avLst>
              <a:gd name="adj1" fmla="val 36051"/>
              <a:gd name="adj2" fmla="val 50000"/>
            </a:avLst>
          </a:pr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75" name="Text Box 29"/>
          <p:cNvSpPr txBox="1"/>
          <p:nvPr/>
        </p:nvSpPr>
        <p:spPr>
          <a:xfrm>
            <a:off x="5310188" y="123825"/>
            <a:ext cx="10826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含义</a:t>
            </a:r>
          </a:p>
        </p:txBody>
      </p:sp>
      <p:sp>
        <p:nvSpPr>
          <p:cNvPr id="27676" name="Text Box 30"/>
          <p:cNvSpPr txBox="1"/>
          <p:nvPr/>
        </p:nvSpPr>
        <p:spPr>
          <a:xfrm>
            <a:off x="5303838" y="996950"/>
            <a:ext cx="33845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国家预算和决算</a:t>
            </a:r>
          </a:p>
        </p:txBody>
      </p:sp>
      <p:sp>
        <p:nvSpPr>
          <p:cNvPr id="27677" name="Text Box 31"/>
          <p:cNvSpPr txBox="1"/>
          <p:nvPr/>
        </p:nvSpPr>
        <p:spPr>
          <a:xfrm>
            <a:off x="5310188" y="571500"/>
            <a:ext cx="18288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本质</a:t>
            </a:r>
          </a:p>
        </p:txBody>
      </p:sp>
      <p:sp>
        <p:nvSpPr>
          <p:cNvPr id="27678" name="Rectangle 32"/>
          <p:cNvSpPr/>
          <p:nvPr/>
        </p:nvSpPr>
        <p:spPr>
          <a:xfrm>
            <a:off x="6816725" y="5892800"/>
            <a:ext cx="3240088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2" charset="-122"/>
              </a:rPr>
              <a:t>合理确定，促进社会总供求平衡</a:t>
            </a:r>
          </a:p>
        </p:txBody>
      </p:sp>
      <p:sp>
        <p:nvSpPr>
          <p:cNvPr id="27679" name="WordArt 33"/>
          <p:cNvSpPr>
            <a:spLocks noTextEdit="1"/>
          </p:cNvSpPr>
          <p:nvPr/>
        </p:nvSpPr>
        <p:spPr>
          <a:xfrm>
            <a:off x="1774825" y="0"/>
            <a:ext cx="18669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ln w="9525" cap="flat" cmpd="sng">
                  <a:solidFill>
                    <a:srgbClr val="CC99FF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课堂小结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709280856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760" y="86360"/>
            <a:ext cx="2200275" cy="13239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20065" y="1544955"/>
            <a:ext cx="977138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/>
              <a:t>1</a:t>
            </a:r>
            <a:r>
              <a:rPr lang="zh-CN" altLang="en-US" sz="4000" b="1"/>
              <a:t>、财政的作用</a:t>
            </a:r>
            <a:r>
              <a:rPr lang="en-US" altLang="zh-CN" sz="4000" b="1"/>
              <a:t>----p65-66</a:t>
            </a:r>
          </a:p>
          <a:p>
            <a:r>
              <a:rPr lang="en-US" altLang="zh-CN" sz="4000" b="1"/>
              <a:t>2</a:t>
            </a:r>
            <a:r>
              <a:rPr lang="zh-CN" altLang="en-US" sz="4000" b="1"/>
              <a:t>、财政三作业的区别点</a:t>
            </a:r>
            <a:r>
              <a:rPr lang="en-US" altLang="zh-CN" sz="4000" b="1"/>
              <a:t>----</a:t>
            </a:r>
            <a:r>
              <a:rPr lang="zh-CN" altLang="en-US" sz="4000" b="1"/>
              <a:t>笔记</a:t>
            </a:r>
          </a:p>
          <a:p>
            <a:r>
              <a:rPr lang="en-US" altLang="zh-CN" sz="4000" b="1"/>
              <a:t>3</a:t>
            </a:r>
            <a:r>
              <a:rPr lang="zh-CN" altLang="en-US" sz="4000" b="1"/>
              <a:t>、财政政策、货币政策的区别点</a:t>
            </a:r>
            <a:r>
              <a:rPr lang="en-US" altLang="zh-CN" sz="4000" b="1"/>
              <a:t>----</a:t>
            </a:r>
            <a:r>
              <a:rPr lang="zh-CN" altLang="en-US" sz="4000" b="1"/>
              <a:t>笔记</a:t>
            </a:r>
          </a:p>
          <a:p>
            <a:r>
              <a:rPr lang="en-US" altLang="zh-CN" sz="4000" b="1"/>
              <a:t>4</a:t>
            </a:r>
            <a:r>
              <a:rPr lang="zh-CN" altLang="en-US" sz="4000" b="1"/>
              <a:t>、影响财政收入的因素</a:t>
            </a:r>
            <a:r>
              <a:rPr lang="en-US" altLang="zh-CN" sz="4000" b="1"/>
              <a:t>----p67</a:t>
            </a:r>
          </a:p>
        </p:txBody>
      </p:sp>
      <p:pic>
        <p:nvPicPr>
          <p:cNvPr id="4" name="图片 3" descr="201709280855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775" y="4794885"/>
            <a:ext cx="2105025" cy="1295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268345" y="5089525"/>
            <a:ext cx="35058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/>
              <a:t>学考评价作业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1" descr="c:\users\administrator\appdata\roaming\360se6\User Data\temp\13929601354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563" y="-11112"/>
            <a:ext cx="4643437" cy="4792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9" descr="C:\Users\Administrator\Desktop\eca86bd9ddb2154d17c41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5875"/>
            <a:ext cx="4500563" cy="4837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Text Box 8"/>
          <p:cNvSpPr txBox="1"/>
          <p:nvPr/>
        </p:nvSpPr>
        <p:spPr>
          <a:xfrm>
            <a:off x="1524000" y="5002213"/>
            <a:ext cx="4357688" cy="18630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云南鲁甸突发震，国家投入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22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亿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元人民币救灾资金</a:t>
            </a:r>
          </a:p>
        </p:txBody>
      </p:sp>
      <p:sp>
        <p:nvSpPr>
          <p:cNvPr id="5126" name="Text Box 8"/>
          <p:cNvSpPr txBox="1"/>
          <p:nvPr/>
        </p:nvSpPr>
        <p:spPr>
          <a:xfrm>
            <a:off x="6024563" y="4930775"/>
            <a:ext cx="4643437" cy="18630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       2014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年教育方面的财政支出情况教育支出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4133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.5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亿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元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825" y="990600"/>
            <a:ext cx="4702175" cy="3876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0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400" y="990600"/>
            <a:ext cx="4441825" cy="3890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Rectangle 5"/>
          <p:cNvSpPr/>
          <p:nvPr/>
        </p:nvSpPr>
        <p:spPr>
          <a:xfrm>
            <a:off x="6030913" y="1041400"/>
            <a:ext cx="4665662" cy="46037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中国改建辽宁舰花费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200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亿 </a:t>
            </a:r>
          </a:p>
        </p:txBody>
      </p:sp>
      <p:sp>
        <p:nvSpPr>
          <p:cNvPr id="7172" name="Rectangle 7"/>
          <p:cNvSpPr/>
          <p:nvPr/>
        </p:nvSpPr>
        <p:spPr>
          <a:xfrm>
            <a:off x="1647825" y="1038225"/>
            <a:ext cx="4448175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21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年航天投入总费用是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390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亿</a:t>
            </a:r>
          </a:p>
        </p:txBody>
      </p:sp>
      <p:sp>
        <p:nvSpPr>
          <p:cNvPr id="76809" name="Text Box 9"/>
          <p:cNvSpPr txBox="1"/>
          <p:nvPr/>
        </p:nvSpPr>
        <p:spPr>
          <a:xfrm>
            <a:off x="1590675" y="4965700"/>
            <a:ext cx="9144000" cy="9531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微软雅黑" panose="020B0503020204020204" charset="-122"/>
              </a:rPr>
              <a:t>请大家思考：这些建设能完全靠个人和企业吗？如果不能，应该由谁来办？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/>
          </p:cNvSpPr>
          <p:nvPr>
            <p:ph idx="1"/>
          </p:nvPr>
        </p:nvSpPr>
        <p:spPr>
          <a:xfrm>
            <a:off x="820420" y="1420495"/>
            <a:ext cx="9859010" cy="4715510"/>
          </a:xfrm>
        </p:spPr>
        <p:txBody>
          <a:bodyPr wrap="square" lIns="91440" tIns="45720" rIns="91440" bIns="45720" anchor="t"/>
          <a:lstStyle/>
          <a:p>
            <a:pPr eaLnBrk="1" hangingPunct="1">
              <a:buNone/>
            </a:pPr>
            <a:r>
              <a:rPr lang="zh-CN" altLang="en-US" sz="4000" b="1" dirty="0">
                <a:ea typeface="微软雅黑" panose="020B0503020204020204" charset="-122"/>
              </a:rPr>
              <a:t>课本</a:t>
            </a:r>
            <a:r>
              <a:rPr lang="en-US" altLang="zh-CN" sz="4000" b="1" dirty="0">
                <a:ea typeface="微软雅黑" panose="020B0503020204020204" charset="-122"/>
              </a:rPr>
              <a:t>64-66</a:t>
            </a:r>
            <a:r>
              <a:rPr lang="zh-CN" altLang="en-US" sz="4000" b="1" dirty="0">
                <a:ea typeface="微软雅黑" panose="020B0503020204020204" charset="-122"/>
              </a:rPr>
              <a:t>页，找到</a:t>
            </a:r>
          </a:p>
          <a:p>
            <a:pPr eaLnBrk="1" hangingPunct="1">
              <a:buNone/>
            </a:pPr>
            <a:r>
              <a:rPr lang="en-US" altLang="zh-CN" sz="4000" b="1" dirty="0">
                <a:ea typeface="微软雅黑" panose="020B0503020204020204" charset="-122"/>
              </a:rPr>
              <a:t>1</a:t>
            </a:r>
            <a:r>
              <a:rPr lang="zh-CN" altLang="en-US" sz="4000" b="1" dirty="0">
                <a:ea typeface="微软雅黑" panose="020B0503020204020204" charset="-122"/>
              </a:rPr>
              <a:t>、什么是财政？</a:t>
            </a:r>
            <a:endParaRPr lang="en-US" altLang="zh-CN" sz="4000" b="1" dirty="0">
              <a:ea typeface="微软雅黑" panose="020B0503020204020204" charset="-122"/>
            </a:endParaRPr>
          </a:p>
          <a:p>
            <a:pPr eaLnBrk="1" hangingPunct="1">
              <a:buNone/>
            </a:pPr>
            <a:r>
              <a:rPr lang="en-US" altLang="zh-CN" sz="4000" b="1" dirty="0">
                <a:ea typeface="微软雅黑" panose="020B0503020204020204" charset="-122"/>
              </a:rPr>
              <a:t>2</a:t>
            </a:r>
            <a:r>
              <a:rPr lang="zh-CN" altLang="en-US" sz="4000" b="1" dirty="0">
                <a:ea typeface="微软雅黑" panose="020B0503020204020204" charset="-122"/>
              </a:rPr>
              <a:t>、什么是国家预算和国家决算？</a:t>
            </a:r>
          </a:p>
          <a:p>
            <a:pPr eaLnBrk="1" hangingPunct="1">
              <a:buNone/>
            </a:pPr>
            <a:r>
              <a:rPr lang="en-US" altLang="zh-CN" sz="4000" b="1" dirty="0">
                <a:ea typeface="微软雅黑" panose="020B0503020204020204" charset="-122"/>
              </a:rPr>
              <a:t>3</a:t>
            </a:r>
            <a:r>
              <a:rPr lang="zh-CN" altLang="en-US" sz="4000" b="1" dirty="0">
                <a:ea typeface="微软雅黑" panose="020B0503020204020204" charset="-122"/>
              </a:rPr>
              <a:t>、国家财政在经济生活中有何重要作用？</a:t>
            </a:r>
            <a:endParaRPr lang="en-US" altLang="zh-CN" sz="4000" b="1" dirty="0">
              <a:ea typeface="微软雅黑" panose="020B0503020204020204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zh-CN" altLang="en-US" b="1" dirty="0">
              <a:ea typeface="微软雅黑" panose="020B0503020204020204" charset="-122"/>
            </a:endParaRPr>
          </a:p>
          <a:p>
            <a:pPr eaLnBrk="1" hangingPunct="1">
              <a:buNone/>
            </a:pPr>
            <a:endParaRPr lang="zh-CN" altLang="en-US" b="1" dirty="0">
              <a:ea typeface="微软雅黑" panose="020B0503020204020204" charset="-122"/>
            </a:endParaRPr>
          </a:p>
          <a:p>
            <a:pPr eaLnBrk="1" hangingPunct="1">
              <a:buNone/>
            </a:pPr>
            <a:endParaRPr lang="zh-CN" altLang="en-US" sz="2800" dirty="0">
              <a:ea typeface="黑体" panose="02010609060101010101" pitchFamily="2" charset="-122"/>
            </a:endParaRPr>
          </a:p>
        </p:txBody>
      </p:sp>
      <p:pic>
        <p:nvPicPr>
          <p:cNvPr id="2" name="图片 1" descr="201709280856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105" y="144145"/>
            <a:ext cx="2095500" cy="12763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Group 2"/>
          <p:cNvGraphicFramePr>
            <a:graphicFrameLocks noGrp="1"/>
          </p:cNvGraphicFramePr>
          <p:nvPr>
            <p:ph idx="1"/>
          </p:nvPr>
        </p:nvGraphicFramePr>
        <p:xfrm>
          <a:off x="1992313" y="1484313"/>
          <a:ext cx="8208645" cy="4870450"/>
        </p:xfrm>
        <a:graphic>
          <a:graphicData uri="http://schemas.openxmlformats.org/drawingml/2006/table">
            <a:tbl>
              <a:tblPr/>
              <a:tblGrid>
                <a:gridCol w="2441575"/>
                <a:gridCol w="5767070"/>
              </a:tblGrid>
              <a:tr h="960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财政的含义：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0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财政的主体：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3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财政的目的：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财政的实现：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6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财政的本质：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37" name="Rectangle 23"/>
          <p:cNvSpPr/>
          <p:nvPr/>
        </p:nvSpPr>
        <p:spPr>
          <a:xfrm>
            <a:off x="5310188" y="381000"/>
            <a:ext cx="5349875" cy="6397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en-US" altLang="zh-CN" sz="4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/>
            </a:r>
            <a:br>
              <a:rPr lang="en-US" altLang="zh-CN" sz="4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78872" name="Rectangle 24"/>
          <p:cNvSpPr/>
          <p:nvPr/>
        </p:nvSpPr>
        <p:spPr>
          <a:xfrm>
            <a:off x="4872038" y="1628775"/>
            <a:ext cx="4897437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微软雅黑" panose="020B0503020204020204" charset="-122"/>
              </a:rPr>
              <a:t>国家的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收入</a:t>
            </a:r>
            <a:r>
              <a:rPr lang="zh-CN" altLang="en-US" sz="4000" b="1" dirty="0">
                <a:latin typeface="Arial" panose="020B0604020202020204" pitchFamily="34" charset="0"/>
                <a:ea typeface="微软雅黑" panose="020B0503020204020204" charset="-122"/>
              </a:rPr>
              <a:t>和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支出</a:t>
            </a:r>
          </a:p>
        </p:txBody>
      </p:sp>
      <p:sp>
        <p:nvSpPr>
          <p:cNvPr id="78873" name="Rectangle 25"/>
          <p:cNvSpPr/>
          <p:nvPr/>
        </p:nvSpPr>
        <p:spPr>
          <a:xfrm>
            <a:off x="6024563" y="2492375"/>
            <a:ext cx="2232025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微软雅黑" panose="020B0503020204020204" charset="-122"/>
              </a:rPr>
              <a:t>国家</a:t>
            </a:r>
          </a:p>
        </p:txBody>
      </p:sp>
      <p:sp>
        <p:nvSpPr>
          <p:cNvPr id="78874" name="Rectangle 26"/>
          <p:cNvSpPr/>
          <p:nvPr/>
        </p:nvSpPr>
        <p:spPr>
          <a:xfrm>
            <a:off x="4943475" y="3429000"/>
            <a:ext cx="5111750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微软雅黑" panose="020B0503020204020204" charset="-122"/>
              </a:rPr>
              <a:t>履行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对内对外职能</a:t>
            </a:r>
          </a:p>
        </p:txBody>
      </p:sp>
      <p:sp>
        <p:nvSpPr>
          <p:cNvPr id="78875" name="Rectangle 27"/>
          <p:cNvSpPr/>
          <p:nvPr/>
        </p:nvSpPr>
        <p:spPr>
          <a:xfrm>
            <a:off x="5016500" y="4365625"/>
            <a:ext cx="4392613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微软雅黑" panose="020B0503020204020204" charset="-122"/>
              </a:rPr>
              <a:t>国家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预算</a:t>
            </a:r>
            <a:r>
              <a:rPr lang="zh-CN" altLang="en-US" sz="4000" b="1" dirty="0">
                <a:latin typeface="Arial" panose="020B0604020202020204" pitchFamily="34" charset="0"/>
                <a:ea typeface="微软雅黑" panose="020B0503020204020204" charset="-122"/>
              </a:rPr>
              <a:t>与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决算</a:t>
            </a:r>
          </a:p>
        </p:txBody>
      </p:sp>
      <p:sp>
        <p:nvSpPr>
          <p:cNvPr id="78876" name="Rectangle 28"/>
          <p:cNvSpPr/>
          <p:nvPr/>
        </p:nvSpPr>
        <p:spPr>
          <a:xfrm>
            <a:off x="4514850" y="5492750"/>
            <a:ext cx="58724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rPr>
              <a:t>国家参与社会分配（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分配关系</a:t>
            </a: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rPr>
              <a:t>）</a:t>
            </a:r>
          </a:p>
        </p:txBody>
      </p:sp>
      <p:sp>
        <p:nvSpPr>
          <p:cNvPr id="9243" name="Text Box 29"/>
          <p:cNvSpPr txBox="1"/>
          <p:nvPr/>
        </p:nvSpPr>
        <p:spPr>
          <a:xfrm>
            <a:off x="4511675" y="188913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44" name="AutoShape 31"/>
          <p:cNvSpPr/>
          <p:nvPr/>
        </p:nvSpPr>
        <p:spPr>
          <a:xfrm>
            <a:off x="10199688" y="6381750"/>
            <a:ext cx="468312" cy="476250"/>
          </a:xfrm>
          <a:prstGeom prst="actionButtonForwardNex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45" name="TextBox 1"/>
          <p:cNvSpPr txBox="1"/>
          <p:nvPr/>
        </p:nvSpPr>
        <p:spPr>
          <a:xfrm>
            <a:off x="3270250" y="320675"/>
            <a:ext cx="3429000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一、财政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8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78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78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7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72" grpId="0"/>
      <p:bldP spid="78873" grpId="0"/>
      <p:bldP spid="78874" grpId="0"/>
      <p:bldP spid="78875" grpId="0"/>
      <p:bldP spid="788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/>
          <p:nvPr/>
        </p:nvSpPr>
        <p:spPr>
          <a:xfrm>
            <a:off x="3760788" y="304800"/>
            <a:ext cx="4468812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二、预算与决算</a:t>
            </a:r>
          </a:p>
        </p:txBody>
      </p:sp>
      <p:sp>
        <p:nvSpPr>
          <p:cNvPr id="80899" name="Text Box 3"/>
          <p:cNvSpPr txBox="1"/>
          <p:nvPr/>
        </p:nvSpPr>
        <p:spPr>
          <a:xfrm>
            <a:off x="1703388" y="4365625"/>
            <a:ext cx="20574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charset="-122"/>
              </a:rPr>
              <a:t>财政部长</a:t>
            </a:r>
          </a:p>
        </p:txBody>
      </p:sp>
      <p:sp>
        <p:nvSpPr>
          <p:cNvPr id="80900" name="Text Box 4"/>
          <p:cNvSpPr txBox="1"/>
          <p:nvPr/>
        </p:nvSpPr>
        <p:spPr>
          <a:xfrm>
            <a:off x="1774825" y="1268413"/>
            <a:ext cx="35052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charset="-122"/>
              </a:rPr>
              <a:t>全国人民代表大会</a:t>
            </a:r>
          </a:p>
        </p:txBody>
      </p:sp>
      <p:sp>
        <p:nvSpPr>
          <p:cNvPr id="80901" name="Text Box 5"/>
          <p:cNvSpPr txBox="1"/>
          <p:nvPr/>
        </p:nvSpPr>
        <p:spPr>
          <a:xfrm>
            <a:off x="1524000" y="2565400"/>
            <a:ext cx="14478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报告</a:t>
            </a:r>
          </a:p>
        </p:txBody>
      </p:sp>
      <p:sp>
        <p:nvSpPr>
          <p:cNvPr id="80902" name="Text Box 6"/>
          <p:cNvSpPr txBox="1"/>
          <p:nvPr/>
        </p:nvSpPr>
        <p:spPr>
          <a:xfrm>
            <a:off x="4003675" y="3973513"/>
            <a:ext cx="47244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charset="-122"/>
              </a:rPr>
              <a:t>上一年度的财政收支情况</a:t>
            </a:r>
          </a:p>
        </p:txBody>
      </p:sp>
      <p:sp>
        <p:nvSpPr>
          <p:cNvPr id="80903" name="Text Box 7"/>
          <p:cNvSpPr txBox="1"/>
          <p:nvPr/>
        </p:nvSpPr>
        <p:spPr>
          <a:xfrm>
            <a:off x="3962400" y="5029200"/>
            <a:ext cx="51054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charset="-122"/>
              </a:rPr>
              <a:t>下一年度的财政收支计划</a:t>
            </a:r>
          </a:p>
        </p:txBody>
      </p:sp>
      <p:sp>
        <p:nvSpPr>
          <p:cNvPr id="80904" name="Text Box 8"/>
          <p:cNvSpPr txBox="1"/>
          <p:nvPr/>
        </p:nvSpPr>
        <p:spPr>
          <a:xfrm>
            <a:off x="3316288" y="2492375"/>
            <a:ext cx="25146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审查批准</a:t>
            </a:r>
          </a:p>
        </p:txBody>
      </p:sp>
      <p:sp>
        <p:nvSpPr>
          <p:cNvPr id="80905" name="Text Box 9"/>
          <p:cNvSpPr txBox="1"/>
          <p:nvPr/>
        </p:nvSpPr>
        <p:spPr>
          <a:xfrm>
            <a:off x="8904288" y="3789363"/>
            <a:ext cx="114300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决算</a:t>
            </a:r>
          </a:p>
        </p:txBody>
      </p:sp>
      <p:sp>
        <p:nvSpPr>
          <p:cNvPr id="80906" name="Text Box 10"/>
          <p:cNvSpPr txBox="1"/>
          <p:nvPr/>
        </p:nvSpPr>
        <p:spPr>
          <a:xfrm>
            <a:off x="8975725" y="4941888"/>
            <a:ext cx="114300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预算</a:t>
            </a:r>
          </a:p>
        </p:txBody>
      </p:sp>
      <p:sp>
        <p:nvSpPr>
          <p:cNvPr id="80907" name="Text Box 11"/>
          <p:cNvSpPr txBox="1"/>
          <p:nvPr/>
        </p:nvSpPr>
        <p:spPr>
          <a:xfrm>
            <a:off x="4224338" y="5589588"/>
            <a:ext cx="44196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（是财政的主要环节）</a:t>
            </a:r>
          </a:p>
        </p:txBody>
      </p:sp>
      <p:sp>
        <p:nvSpPr>
          <p:cNvPr id="80908" name="Line 12"/>
          <p:cNvSpPr/>
          <p:nvPr/>
        </p:nvSpPr>
        <p:spPr>
          <a:xfrm flipH="1" flipV="1">
            <a:off x="2679700" y="2046288"/>
            <a:ext cx="0" cy="2232025"/>
          </a:xfrm>
          <a:prstGeom prst="line">
            <a:avLst/>
          </a:prstGeom>
          <a:ln w="412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80909" name="Line 13"/>
          <p:cNvSpPr/>
          <p:nvPr/>
        </p:nvSpPr>
        <p:spPr>
          <a:xfrm>
            <a:off x="3201988" y="2101850"/>
            <a:ext cx="0" cy="2232025"/>
          </a:xfrm>
          <a:prstGeom prst="line">
            <a:avLst/>
          </a:prstGeom>
          <a:ln w="412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80910" name="AutoShape 14"/>
          <p:cNvSpPr/>
          <p:nvPr/>
        </p:nvSpPr>
        <p:spPr>
          <a:xfrm>
            <a:off x="3733800" y="4114800"/>
            <a:ext cx="304800" cy="1225550"/>
          </a:xfrm>
          <a:prstGeom prst="leftBrace">
            <a:avLst>
              <a:gd name="adj1" fmla="val 33469"/>
              <a:gd name="adj2" fmla="val 50000"/>
            </a:avLst>
          </a:prstGeom>
          <a:noFill/>
          <a:ln w="412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0912" name="Picture 16" descr="1095198808_cKaOfQ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447800"/>
            <a:ext cx="2857500" cy="1857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5" name="AutoShape 18" descr="http://img0.imgtn.bdimg.com/it/u=2070560839,3923948655&amp;fm=21&amp;gp=0.jpg"/>
          <p:cNvSpPr>
            <a:spLocks noChangeAspect="1"/>
          </p:cNvSpPr>
          <p:nvPr/>
        </p:nvSpPr>
        <p:spPr>
          <a:xfrm>
            <a:off x="1555750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256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275" y="4906963"/>
            <a:ext cx="1593850" cy="17986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/>
      <p:bldP spid="80900" grpId="0"/>
      <p:bldP spid="80901" grpId="0"/>
      <p:bldP spid="80902" grpId="0"/>
      <p:bldP spid="80903" grpId="0"/>
      <p:bldP spid="80904" grpId="0"/>
      <p:bldP spid="80905" grpId="0"/>
      <p:bldP spid="80906" grpId="0"/>
      <p:bldP spid="80907" grpId="0"/>
      <p:bldP spid="809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 descr="Small_20114152122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588" y="30163"/>
            <a:ext cx="4406900" cy="275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6" name="Picture 3" descr="013000002917461320251272783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488" y="30163"/>
            <a:ext cx="4735512" cy="281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Text Box 4"/>
          <p:cNvSpPr txBox="1"/>
          <p:nvPr/>
        </p:nvSpPr>
        <p:spPr>
          <a:xfrm>
            <a:off x="1524000" y="5949950"/>
            <a:ext cx="9144000" cy="5530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</a:t>
            </a:r>
            <a:r>
              <a:rPr lang="zh-CN" alt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思考： </a:t>
            </a:r>
            <a:r>
              <a:rPr lang="zh-CN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这些漫画反映了财政具有什么作用？</a:t>
            </a:r>
          </a:p>
        </p:txBody>
      </p:sp>
      <p:pic>
        <p:nvPicPr>
          <p:cNvPr id="11268" name="Picture 5" descr="200609010851173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0" y="2782888"/>
            <a:ext cx="4497388" cy="2840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6" descr="W0200712268603829665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938" y="2717800"/>
            <a:ext cx="4645025" cy="2878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2021</Words>
  <Application>WPS 演示</Application>
  <PresentationFormat>自定义</PresentationFormat>
  <Paragraphs>315</Paragraphs>
  <Slides>33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社会总供给--商品和服务 社会总需求--货币</vt:lpstr>
      <vt:lpstr>幻灯片 15</vt:lpstr>
      <vt:lpstr>财政政策、货币政策关键词区别</vt:lpstr>
      <vt:lpstr>幻灯片 17</vt:lpstr>
      <vt:lpstr>幻灯片 18</vt:lpstr>
      <vt:lpstr>幻灯片 19</vt:lpstr>
      <vt:lpstr>幻灯片 20</vt:lpstr>
      <vt:lpstr>幻灯片 21</vt:lpstr>
      <vt:lpstr>幻灯片 22</vt:lpstr>
      <vt:lpstr>（2014 安徽文综）</vt:lpstr>
      <vt:lpstr>幻灯片 24</vt:lpstr>
      <vt:lpstr>四、财政收入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Windows 用户</cp:lastModifiedBy>
  <cp:revision>19</cp:revision>
  <dcterms:created xsi:type="dcterms:W3CDTF">2015-05-05T08:02:00Z</dcterms:created>
  <dcterms:modified xsi:type="dcterms:W3CDTF">2017-12-11T04:22:23Z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