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0" r:id="rId4"/>
    <p:sldId id="261" r:id="rId5"/>
    <p:sldId id="304" r:id="rId6"/>
    <p:sldId id="303" r:id="rId7"/>
    <p:sldId id="305" r:id="rId8"/>
    <p:sldId id="263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306" r:id="rId18"/>
    <p:sldId id="307" r:id="rId19"/>
    <p:sldId id="312" r:id="rId20"/>
    <p:sldId id="274" r:id="rId21"/>
    <p:sldId id="308" r:id="rId22"/>
    <p:sldId id="275" r:id="rId23"/>
    <p:sldId id="289" r:id="rId24"/>
    <p:sldId id="309" r:id="rId25"/>
    <p:sldId id="302" r:id="rId26"/>
    <p:sldId id="294" r:id="rId27"/>
    <p:sldId id="310" r:id="rId28"/>
    <p:sldId id="311" r:id="rId29"/>
    <p:sldId id="297" r:id="rId30"/>
    <p:sldId id="298" r:id="rId31"/>
    <p:sldId id="300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0000CC"/>
    <a:srgbClr val="000099"/>
    <a:srgbClr val="663300"/>
    <a:srgbClr val="009900"/>
    <a:srgbClr val="FF6600"/>
    <a:srgbClr val="FF33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5"/>
    <p:restoredTop sz="94308"/>
  </p:normalViewPr>
  <p:slideViewPr>
    <p:cSldViewPr showGuides="1">
      <p:cViewPr varScale="1">
        <p:scale>
          <a:sx n="64" d="100"/>
          <a:sy n="64" d="100"/>
        </p:scale>
        <p:origin x="-133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0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页眉占位符 552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55299" name="日期占位符 552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55300" name="幻灯片图像占位符 5529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301" name="文本占位符 553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5302" name="页脚占位符 553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55303" name="灯片编号占位符 553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‹#›</a:t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pPr lvl="0"/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投保的程序与原则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25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85800" y="1262592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zh-CN" altLang="en-US" smtClean="0"/>
              <a:t>人生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自然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C8A2-906D-43C6-8B4F-FBA16508C5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226CB4-D484-49FA-861E-31975EB998C6}" type="datetimeFigureOut">
              <a:rPr lang="zh-CN" altLang="en-US"/>
              <a:pPr/>
              <a:t>2017/11/28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EA10E-A8A4-44F8-A32C-42C4B7DAB70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6CB4-D484-49FA-861E-31975EB998C6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C8A2-906D-43C6-8B4F-FBA16508C5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4097"/>
          <p:cNvSpPr txBox="1"/>
          <p:nvPr/>
        </p:nvSpPr>
        <p:spPr>
          <a:xfrm>
            <a:off x="702945" y="2464753"/>
            <a:ext cx="806608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/>
            <a:r>
              <a:rPr lang="en-US" altLang="zh-CN" sz="5400" b="1" dirty="0">
                <a:latin typeface="Arial" panose="020B0604020202020204" pitchFamily="34" charset="0"/>
                <a:ea typeface="宋体" panose="02010600030101010101" pitchFamily="2" charset="-122"/>
              </a:rPr>
              <a:t>6.2 </a:t>
            </a:r>
            <a:r>
              <a:rPr lang="zh-CN" altLang="en-US" sz="5400" b="1" dirty="0">
                <a:latin typeface="Arial" panose="020B0604020202020204" pitchFamily="34" charset="0"/>
                <a:ea typeface="宋体" panose="02010600030101010101" pitchFamily="2" charset="-122"/>
              </a:rPr>
              <a:t>股票、债券和保险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3310" y="1106805"/>
            <a:ext cx="672909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第六课 投资理财的选择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文本框 10244"/>
          <p:cNvSpPr txBox="1"/>
          <p:nvPr/>
        </p:nvSpPr>
        <p:spPr>
          <a:xfrm>
            <a:off x="468313" y="620713"/>
            <a:ext cx="84978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王大伯：专家呀，可以给我介绍一些股票常识吗？听说股市中有什么“牛市”“熊市”“套牢”。</a:t>
            </a:r>
          </a:p>
        </p:txBody>
      </p:sp>
      <p:sp>
        <p:nvSpPr>
          <p:cNvPr id="10246" name="文本框 10245"/>
          <p:cNvSpPr txBox="1"/>
          <p:nvPr/>
        </p:nvSpPr>
        <p:spPr>
          <a:xfrm>
            <a:off x="1835150" y="2349500"/>
            <a:ext cx="40322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＜股票小常识＞ </a:t>
            </a:r>
          </a:p>
        </p:txBody>
      </p:sp>
      <p:sp>
        <p:nvSpPr>
          <p:cNvPr id="10247" name="文本框 10246"/>
          <p:cNvSpPr txBox="1"/>
          <p:nvPr/>
        </p:nvSpPr>
        <p:spPr>
          <a:xfrm>
            <a:off x="250825" y="3068638"/>
            <a:ext cx="8713788" cy="3081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 smtClean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牛市”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是指股票价格不断上升，形容有如牛眼永远向上望，且跑动强劲有力。</a:t>
            </a:r>
          </a:p>
          <a:p>
            <a:pPr lvl="0"/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“熊市”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是指股票价格不断下跌，如熊眼下看，且跑动迟钝。</a:t>
            </a:r>
          </a:p>
          <a:p>
            <a:pPr lvl="0"/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“套牢”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是指投资人原预期股价上涨，因而买进，但结果股票价格下跌，投资人在不愿承受重大损失、或没人承接的情况下，只有抱住股票。</a:t>
            </a:r>
          </a:p>
        </p:txBody>
      </p:sp>
      <p:sp>
        <p:nvSpPr>
          <p:cNvPr id="10248" name="文本框 10247"/>
          <p:cNvSpPr txBox="1"/>
          <p:nvPr/>
        </p:nvSpPr>
        <p:spPr>
          <a:xfrm>
            <a:off x="1187450" y="1628775"/>
            <a:ext cx="5832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你能告诉王大伯吗？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文本框 11269"/>
          <p:cNvSpPr txBox="1"/>
          <p:nvPr/>
        </p:nvSpPr>
        <p:spPr>
          <a:xfrm>
            <a:off x="1403350" y="4005263"/>
            <a:ext cx="6696075" cy="126188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36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因为：</a:t>
            </a:r>
            <a:r>
              <a:rPr lang="zh-CN" alt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股票</a:t>
            </a:r>
            <a:endParaRPr lang="en-US" altLang="zh-CN" sz="3600" b="1" dirty="0" smtClean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endParaRPr lang="zh-CN" altLang="en-US" sz="1200" b="1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en-US" altLang="zh-CN" sz="28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不能退股，只能出卖或转让。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271" name="文本框 11270"/>
          <p:cNvSpPr txBox="1"/>
          <p:nvPr/>
        </p:nvSpPr>
        <p:spPr>
          <a:xfrm>
            <a:off x="1403350" y="5338779"/>
            <a:ext cx="38877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◆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高风险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1274" name="文本框 11273"/>
          <p:cNvSpPr txBox="1"/>
          <p:nvPr/>
        </p:nvSpPr>
        <p:spPr>
          <a:xfrm>
            <a:off x="611188" y="333375"/>
            <a:ext cx="82089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）股票投资的特点：高风险，高收益</a:t>
            </a:r>
            <a:r>
              <a:rPr lang="zh-CN" altLang="en-US" sz="3200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0825" y="913130"/>
            <a:ext cx="8642350" cy="2776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b="1" i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王大伯有点心动了，刚准备去买的时候，正好一熟人经过，“老王！先听我说说，你再决定， 不错，股票确实有可能让你获得较高的收益，让你一日暴富，但现在更可能是让您一日暴穷，钱途渺茫呀！渺茫呀！”</a:t>
            </a:r>
          </a:p>
          <a:p>
            <a:pPr lvl="0"/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sz="36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为什么呢？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本框 12291"/>
          <p:cNvSpPr txBox="1"/>
          <p:nvPr/>
        </p:nvSpPr>
        <p:spPr>
          <a:xfrm>
            <a:off x="323850" y="1268413"/>
            <a:ext cx="8424863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b="1" i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刚好，王大伯这个朋友对债券有所了解，于是他建议王大伯购买 债券。</a:t>
            </a:r>
          </a:p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王大伯：债券是什么呢？买债券有什么好处呢？</a:t>
            </a:r>
          </a:p>
          <a:p>
            <a:pPr lvl="0"/>
            <a:r>
              <a:rPr lang="zh-CN" altLang="en-US" sz="2800" b="1" i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 </a:t>
            </a: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假如你是王大伯的朋友，你怎么跟王大伯介绍债券？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1187450" y="476250"/>
            <a:ext cx="5832475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、债券</a:t>
            </a:r>
          </a:p>
        </p:txBody>
      </p:sp>
      <p:sp>
        <p:nvSpPr>
          <p:cNvPr id="12294" name="文本框 12293"/>
          <p:cNvSpPr txBox="1"/>
          <p:nvPr/>
        </p:nvSpPr>
        <p:spPr>
          <a:xfrm>
            <a:off x="1187450" y="3429000"/>
            <a:ext cx="61928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）债券的含义：</a:t>
            </a:r>
            <a:r>
              <a:rPr lang="zh-CN" altLang="en-US" sz="3200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295" name="文本框 12294"/>
          <p:cNvSpPr txBox="1"/>
          <p:nvPr/>
        </p:nvSpPr>
        <p:spPr>
          <a:xfrm>
            <a:off x="395288" y="4221163"/>
            <a:ext cx="82804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债券是一种债务证书，即筹资者给投资者的债务凭证，承诺在一定时期支付约定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利息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800" b="1" u="sng" dirty="0">
                <a:latin typeface="Arial" panose="020B0604020202020204" pitchFamily="34" charset="0"/>
                <a:ea typeface="宋体" panose="02010600030101010101" pitchFamily="2" charset="-122"/>
              </a:rPr>
              <a:t>并到期偿还本金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文本框 13315"/>
          <p:cNvSpPr txBox="1"/>
          <p:nvPr/>
        </p:nvSpPr>
        <p:spPr>
          <a:xfrm>
            <a:off x="900113" y="404813"/>
            <a:ext cx="58340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）购买债券的好处：</a:t>
            </a:r>
          </a:p>
        </p:txBody>
      </p:sp>
      <p:sp>
        <p:nvSpPr>
          <p:cNvPr id="13318" name="文本框 13317"/>
          <p:cNvSpPr txBox="1"/>
          <p:nvPr/>
        </p:nvSpPr>
        <p:spPr>
          <a:xfrm>
            <a:off x="971550" y="1125538"/>
            <a:ext cx="64801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它的利息高过储蓄。</a:t>
            </a:r>
          </a:p>
        </p:txBody>
      </p:sp>
      <p:sp>
        <p:nvSpPr>
          <p:cNvPr id="13319" name="文本框 13318"/>
          <p:cNvSpPr txBox="1"/>
          <p:nvPr/>
        </p:nvSpPr>
        <p:spPr>
          <a:xfrm>
            <a:off x="971550" y="1628775"/>
            <a:ext cx="77755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比股票的风险小。并且到期可以归还本金。</a:t>
            </a:r>
          </a:p>
        </p:txBody>
      </p:sp>
      <p:sp>
        <p:nvSpPr>
          <p:cNvPr id="13320" name="文本框 13319"/>
          <p:cNvSpPr txBox="1"/>
          <p:nvPr/>
        </p:nvSpPr>
        <p:spPr>
          <a:xfrm>
            <a:off x="971550" y="2133600"/>
            <a:ext cx="69119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③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流通性好。</a:t>
            </a:r>
          </a:p>
        </p:txBody>
      </p:sp>
      <p:sp>
        <p:nvSpPr>
          <p:cNvPr id="13321" name="文本框 13320"/>
          <p:cNvSpPr txBox="1"/>
          <p:nvPr/>
        </p:nvSpPr>
        <p:spPr>
          <a:xfrm>
            <a:off x="971550" y="2636838"/>
            <a:ext cx="7559675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④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买债券，为国家，为企业建设筹集了资金，支援了国家、企业的发展，为我国经济发展作出了贡献！</a:t>
            </a:r>
          </a:p>
        </p:txBody>
      </p:sp>
      <p:sp>
        <p:nvSpPr>
          <p:cNvPr id="13322" name="文本框 13321"/>
          <p:cNvSpPr txBox="1"/>
          <p:nvPr/>
        </p:nvSpPr>
        <p:spPr>
          <a:xfrm>
            <a:off x="900113" y="4076700"/>
            <a:ext cx="6086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⑤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债券品种多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。 </a:t>
            </a:r>
          </a:p>
        </p:txBody>
      </p:sp>
      <p:sp>
        <p:nvSpPr>
          <p:cNvPr id="13323" name="文本框 13322"/>
          <p:cNvSpPr txBox="1"/>
          <p:nvPr/>
        </p:nvSpPr>
        <p:spPr>
          <a:xfrm>
            <a:off x="468313" y="4868863"/>
            <a:ext cx="81375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根据发行者不同，债券可以分为：国债、金融债券和企业债券。</a:t>
            </a:r>
            <a:r>
              <a:rPr lang="zh-CN" altLang="en-US" sz="3200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333375"/>
            <a:ext cx="7777162" cy="547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14342"/>
          <p:cNvSpPr txBox="1"/>
          <p:nvPr/>
        </p:nvSpPr>
        <p:spPr>
          <a:xfrm>
            <a:off x="3779838" y="6021388"/>
            <a:ext cx="26638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国    债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6" name="图片 153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60350"/>
            <a:ext cx="7956550" cy="568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7" name="文本框 15366"/>
          <p:cNvSpPr txBox="1"/>
          <p:nvPr/>
        </p:nvSpPr>
        <p:spPr>
          <a:xfrm>
            <a:off x="3348038" y="6021388"/>
            <a:ext cx="40322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金 融 债 券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60" name="图片 19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60350"/>
            <a:ext cx="7993062" cy="568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文本框 19460"/>
          <p:cNvSpPr txBox="1"/>
          <p:nvPr/>
        </p:nvSpPr>
        <p:spPr>
          <a:xfrm>
            <a:off x="3419475" y="6021388"/>
            <a:ext cx="36718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企 业 债 券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15"/>
          <p:cNvGraphicFramePr>
            <a:graphicFrameLocks noGrp="1"/>
          </p:cNvGraphicFramePr>
          <p:nvPr/>
        </p:nvGraphicFramePr>
        <p:xfrm>
          <a:off x="500063" y="981075"/>
          <a:ext cx="8077200" cy="5438775"/>
        </p:xfrm>
        <a:graphic>
          <a:graphicData uri="http://schemas.openxmlformats.org/drawingml/2006/table">
            <a:tbl>
              <a:tblPr/>
              <a:tblGrid>
                <a:gridCol w="1666875"/>
                <a:gridCol w="2238375"/>
                <a:gridCol w="2297112"/>
                <a:gridCol w="1874838"/>
              </a:tblGrid>
              <a:tr h="558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区别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7" name="Text Box 36"/>
          <p:cNvSpPr txBox="1">
            <a:spLocks noChangeArrowheads="1"/>
          </p:cNvSpPr>
          <p:nvPr/>
        </p:nvSpPr>
        <p:spPr bwMode="auto">
          <a:xfrm>
            <a:off x="5407025" y="16510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债券的种类</a:t>
            </a:r>
          </a:p>
        </p:txBody>
      </p:sp>
      <p:sp>
        <p:nvSpPr>
          <p:cNvPr id="13352" name="Text Box 37"/>
          <p:cNvSpPr txBox="1">
            <a:spLocks noChangeArrowheads="1"/>
          </p:cNvSpPr>
          <p:nvPr/>
        </p:nvSpPr>
        <p:spPr bwMode="auto">
          <a:xfrm>
            <a:off x="2455863" y="1830388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A50021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中央政府</a:t>
            </a:r>
          </a:p>
        </p:txBody>
      </p:sp>
      <p:sp>
        <p:nvSpPr>
          <p:cNvPr id="13353" name="Text Box 38"/>
          <p:cNvSpPr txBox="1">
            <a:spLocks noChangeArrowheads="1"/>
          </p:cNvSpPr>
          <p:nvPr/>
        </p:nvSpPr>
        <p:spPr bwMode="auto">
          <a:xfrm>
            <a:off x="4400550" y="1628775"/>
            <a:ext cx="25193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A50021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金融机构，主要是商业银行</a:t>
            </a:r>
          </a:p>
        </p:txBody>
      </p:sp>
      <p:sp>
        <p:nvSpPr>
          <p:cNvPr id="13354" name="Text Box 39"/>
          <p:cNvSpPr txBox="1">
            <a:spLocks noChangeArrowheads="1"/>
          </p:cNvSpPr>
          <p:nvPr/>
        </p:nvSpPr>
        <p:spPr bwMode="auto">
          <a:xfrm>
            <a:off x="7175500" y="1901825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A50021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企业</a:t>
            </a:r>
          </a:p>
        </p:txBody>
      </p:sp>
      <p:sp>
        <p:nvSpPr>
          <p:cNvPr id="13355" name="Text Box 40"/>
          <p:cNvSpPr txBox="1">
            <a:spLocks noChangeArrowheads="1"/>
          </p:cNvSpPr>
          <p:nvPr/>
        </p:nvSpPr>
        <p:spPr bwMode="auto">
          <a:xfrm>
            <a:off x="2454275" y="3068638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A50021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风险最小</a:t>
            </a:r>
          </a:p>
        </p:txBody>
      </p:sp>
      <p:sp>
        <p:nvSpPr>
          <p:cNvPr id="13356" name="Text Box 41"/>
          <p:cNvSpPr txBox="1">
            <a:spLocks noChangeArrowheads="1"/>
          </p:cNvSpPr>
          <p:nvPr/>
        </p:nvSpPr>
        <p:spPr bwMode="auto">
          <a:xfrm>
            <a:off x="4471988" y="2708275"/>
            <a:ext cx="208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A50021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安全性较国债低，比企业债券高</a:t>
            </a:r>
          </a:p>
        </p:txBody>
      </p:sp>
      <p:sp>
        <p:nvSpPr>
          <p:cNvPr id="13357" name="Text Box 42"/>
          <p:cNvSpPr txBox="1">
            <a:spLocks noChangeArrowheads="1"/>
          </p:cNvSpPr>
          <p:nvPr/>
        </p:nvSpPr>
        <p:spPr bwMode="auto">
          <a:xfrm>
            <a:off x="6702425" y="2997200"/>
            <a:ext cx="177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风险最大</a:t>
            </a:r>
          </a:p>
        </p:txBody>
      </p:sp>
      <p:sp>
        <p:nvSpPr>
          <p:cNvPr id="13358" name="Text Box 43"/>
          <p:cNvSpPr txBox="1">
            <a:spLocks noChangeArrowheads="1"/>
          </p:cNvSpPr>
          <p:nvPr/>
        </p:nvSpPr>
        <p:spPr bwMode="auto">
          <a:xfrm>
            <a:off x="2260600" y="3873500"/>
            <a:ext cx="21399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比同期银行存</a:t>
            </a:r>
          </a:p>
          <a:p>
            <a:r>
              <a:rPr lang="zh-CN" altLang="en-US" sz="24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款利率略高，</a:t>
            </a:r>
          </a:p>
          <a:p>
            <a:r>
              <a:rPr lang="zh-CN" altLang="en-US" sz="24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低于其他债券</a:t>
            </a:r>
          </a:p>
        </p:txBody>
      </p:sp>
      <p:sp>
        <p:nvSpPr>
          <p:cNvPr id="13359" name="Text Box 44"/>
          <p:cNvSpPr txBox="1">
            <a:spLocks noChangeArrowheads="1"/>
          </p:cNvSpPr>
          <p:nvPr/>
        </p:nvSpPr>
        <p:spPr bwMode="auto">
          <a:xfrm>
            <a:off x="4470400" y="4076700"/>
            <a:ext cx="20875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高于国债，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低于企业债券</a:t>
            </a:r>
            <a:endParaRPr lang="zh-CN" altLang="en-US" sz="2400" b="1">
              <a:latin typeface="华文中宋" pitchFamily="2" charset="-122"/>
              <a:ea typeface="华文中宋" pitchFamily="2" charset="-122"/>
              <a:sym typeface="Calibri" pitchFamily="34" charset="0"/>
            </a:endParaRPr>
          </a:p>
        </p:txBody>
      </p:sp>
      <p:sp>
        <p:nvSpPr>
          <p:cNvPr id="13360" name="Text Box 45"/>
          <p:cNvSpPr txBox="1">
            <a:spLocks noChangeArrowheads="1"/>
          </p:cNvSpPr>
          <p:nvPr/>
        </p:nvSpPr>
        <p:spPr bwMode="auto">
          <a:xfrm>
            <a:off x="6808788" y="4192588"/>
            <a:ext cx="1693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收益最高</a:t>
            </a:r>
          </a:p>
        </p:txBody>
      </p:sp>
      <p:sp>
        <p:nvSpPr>
          <p:cNvPr id="13361" name="Text Box 46"/>
          <p:cNvSpPr txBox="1">
            <a:spLocks noChangeArrowheads="1"/>
          </p:cNvSpPr>
          <p:nvPr/>
        </p:nvSpPr>
        <p:spPr bwMode="auto">
          <a:xfrm>
            <a:off x="2709863" y="5549900"/>
            <a:ext cx="132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最强</a:t>
            </a:r>
          </a:p>
        </p:txBody>
      </p:sp>
      <p:sp>
        <p:nvSpPr>
          <p:cNvPr id="13362" name="Text Box 47"/>
          <p:cNvSpPr txBox="1">
            <a:spLocks noChangeArrowheads="1"/>
          </p:cNvSpPr>
          <p:nvPr/>
        </p:nvSpPr>
        <p:spPr bwMode="auto">
          <a:xfrm>
            <a:off x="4999038" y="5549900"/>
            <a:ext cx="121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较强</a:t>
            </a:r>
            <a:endParaRPr lang="zh-CN" altLang="en-US" sz="2800" b="1">
              <a:latin typeface="华文中宋" pitchFamily="2" charset="-122"/>
              <a:ea typeface="华文中宋" pitchFamily="2" charset="-122"/>
              <a:sym typeface="Calibri" pitchFamily="34" charset="0"/>
            </a:endParaRPr>
          </a:p>
        </p:txBody>
      </p:sp>
      <p:sp>
        <p:nvSpPr>
          <p:cNvPr id="13363" name="Text Box 48"/>
          <p:cNvSpPr txBox="1">
            <a:spLocks noChangeArrowheads="1"/>
          </p:cNvSpPr>
          <p:nvPr/>
        </p:nvSpPr>
        <p:spPr bwMode="auto">
          <a:xfrm>
            <a:off x="7127875" y="5473700"/>
            <a:ext cx="1158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99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最低</a:t>
            </a:r>
          </a:p>
        </p:txBody>
      </p:sp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2311400" y="98107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国债</a:t>
            </a:r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4470400" y="981075"/>
            <a:ext cx="2305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金融债券</a:t>
            </a: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6704013" y="981075"/>
            <a:ext cx="1871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企业债券</a:t>
            </a: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727075" y="1557338"/>
            <a:ext cx="1008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8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发行主体</a:t>
            </a:r>
          </a:p>
        </p:txBody>
      </p:sp>
      <p:sp>
        <p:nvSpPr>
          <p:cNvPr id="13364" name="Text Box 53"/>
          <p:cNvSpPr txBox="1">
            <a:spLocks noChangeArrowheads="1"/>
          </p:cNvSpPr>
          <p:nvPr/>
        </p:nvSpPr>
        <p:spPr bwMode="auto">
          <a:xfrm>
            <a:off x="727075" y="2781300"/>
            <a:ext cx="1152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8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风险情况</a:t>
            </a:r>
          </a:p>
        </p:txBody>
      </p:sp>
      <p:sp>
        <p:nvSpPr>
          <p:cNvPr id="13365" name="Text Box 54"/>
          <p:cNvSpPr txBox="1">
            <a:spLocks noChangeArrowheads="1"/>
          </p:cNvSpPr>
          <p:nvPr/>
        </p:nvSpPr>
        <p:spPr bwMode="auto">
          <a:xfrm>
            <a:off x="727075" y="4005263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8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收益情况</a:t>
            </a:r>
          </a:p>
        </p:txBody>
      </p:sp>
      <p:sp>
        <p:nvSpPr>
          <p:cNvPr id="13366" name="Text Box 55"/>
          <p:cNvSpPr txBox="1">
            <a:spLocks noChangeArrowheads="1"/>
          </p:cNvSpPr>
          <p:nvPr/>
        </p:nvSpPr>
        <p:spPr bwMode="auto">
          <a:xfrm>
            <a:off x="727075" y="5300663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8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流通情况</a:t>
            </a:r>
          </a:p>
        </p:txBody>
      </p:sp>
      <p:sp>
        <p:nvSpPr>
          <p:cNvPr id="160" name=" 160"/>
          <p:cNvSpPr/>
          <p:nvPr/>
        </p:nvSpPr>
        <p:spPr>
          <a:xfrm>
            <a:off x="1879600" y="558800"/>
            <a:ext cx="3810000" cy="273685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>
            <a:off x="1879600" y="1889125"/>
            <a:ext cx="3810000" cy="273526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  <p:bldP spid="13353" grpId="0"/>
      <p:bldP spid="13354" grpId="0"/>
      <p:bldP spid="13355" grpId="0"/>
      <p:bldP spid="13356" grpId="0"/>
      <p:bldP spid="13357" grpId="0"/>
      <p:bldP spid="13358" grpId="0"/>
      <p:bldP spid="13359" grpId="0"/>
      <p:bldP spid="13360" grpId="0"/>
      <p:bldP spid="13361" grpId="0"/>
      <p:bldP spid="13362" grpId="0"/>
      <p:bldP spid="13363" grpId="0"/>
      <p:bldP spid="160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4724400" y="223838"/>
            <a:ext cx="40386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36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债券与股票的异同</a:t>
            </a:r>
          </a:p>
        </p:txBody>
      </p:sp>
      <p:graphicFrame>
        <p:nvGraphicFramePr>
          <p:cNvPr id="7" name="Group 53"/>
          <p:cNvGraphicFramePr>
            <a:graphicFrameLocks noGrp="1"/>
          </p:cNvGraphicFramePr>
          <p:nvPr/>
        </p:nvGraphicFramePr>
        <p:xfrm>
          <a:off x="250825" y="1101725"/>
          <a:ext cx="8458200" cy="5472114"/>
        </p:xfrm>
        <a:graphic>
          <a:graphicData uri="http://schemas.openxmlformats.org/drawingml/2006/table">
            <a:tbl>
              <a:tblPr/>
              <a:tblGrid>
                <a:gridCol w="533400"/>
                <a:gridCol w="1679575"/>
                <a:gridCol w="3044825"/>
                <a:gridCol w="3200400"/>
              </a:tblGrid>
              <a:tr h="5791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债       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股       票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74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点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性质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227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受益权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4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偿还方法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18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华文中宋" pitchFamily="2" charset="-122"/>
                          <a:ea typeface="华文中宋" pitchFamily="2" charset="-122"/>
                        </a:rPr>
                        <a:t>相同点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103563" y="1700213"/>
            <a:ext cx="1973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债务凭证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324600" y="1766888"/>
            <a:ext cx="167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华文中宋" pitchFamily="2" charset="-122"/>
                <a:ea typeface="华文中宋" pitchFamily="2" charset="-122"/>
                <a:sym typeface="Calibri" pitchFamily="34" charset="0"/>
              </a:rPr>
              <a:t>入股凭证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484438" y="2627313"/>
            <a:ext cx="304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定期取得利息，</a:t>
            </a:r>
          </a:p>
          <a:p>
            <a:pPr algn="ctr"/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其安全性比股票大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5461000" y="2405063"/>
            <a:ext cx="3276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华文中宋" pitchFamily="2" charset="-122"/>
                <a:ea typeface="华文中宋" pitchFamily="2" charset="-122"/>
                <a:sym typeface="Calibri" pitchFamily="34" charset="0"/>
              </a:rPr>
              <a:t>取得股息和红利，经营好坏决定着   股票的效益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590800" y="3778250"/>
            <a:ext cx="304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有明确的付息期限，到期偿还本金</a:t>
            </a:r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>
            <a:off x="5791200" y="3778250"/>
            <a:ext cx="2971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latin typeface="华文中宋" pitchFamily="2" charset="-122"/>
                <a:ea typeface="华文中宋" pitchFamily="2" charset="-122"/>
                <a:sym typeface="Calibri" pitchFamily="34" charset="0"/>
              </a:rPr>
              <a:t>股金不能退，       只能卖出股票。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2667000" y="4675188"/>
            <a:ext cx="59436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都是有价证券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都是集资的手段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latin typeface="华文中宋" pitchFamily="2" charset="-122"/>
                <a:ea typeface="华文中宋" pitchFamily="2" charset="-122"/>
                <a:sym typeface="Calibri" pitchFamily="34" charset="0"/>
              </a:rPr>
              <a:t>都是能获得一定收益的金融资产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5700" y="249524"/>
            <a:ext cx="223012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知识归纳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25538"/>
            <a:ext cx="8424862" cy="4249737"/>
          </a:xfrm>
        </p:spPr>
      </p:pic>
      <p:sp>
        <p:nvSpPr>
          <p:cNvPr id="13315" name="矩形 4"/>
          <p:cNvSpPr>
            <a:spLocks noChangeArrowheads="1"/>
          </p:cNvSpPr>
          <p:nvPr/>
        </p:nvSpPr>
        <p:spPr bwMode="auto">
          <a:xfrm>
            <a:off x="755650" y="5805488"/>
            <a:ext cx="7345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黑体" pitchFamily="2" charset="-122"/>
              </a:rPr>
              <a:t>高风险高风险高收益，低风险低收益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/>
          <p:nvPr/>
        </p:nvSpPr>
        <p:spPr>
          <a:xfrm>
            <a:off x="1403350" y="115888"/>
            <a:ext cx="57610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情景设置：王大伯的烦恼</a:t>
            </a:r>
          </a:p>
        </p:txBody>
      </p:sp>
      <p:sp>
        <p:nvSpPr>
          <p:cNvPr id="16387" name="文本框 16386"/>
          <p:cNvSpPr txBox="1"/>
          <p:nvPr/>
        </p:nvSpPr>
        <p:spPr>
          <a:xfrm>
            <a:off x="250825" y="692150"/>
            <a:ext cx="8489950" cy="478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i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王大伯：“最近比较烦、比较烦，比较烦，总觉得钞票越来越难赚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……”,“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咳，老汉我今年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53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，可是我最近有点烦；我有现金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万，可是我不知道怎么办！怎么办！”。</a:t>
            </a:r>
          </a:p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正当王大伯发愁时，来了一个股票专家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: “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大伯、大伯、你不用愁，买了股票帮你解烦忧；赚钱可以一步到，保证让你笑得乐悠悠，乐悠悠”！</a:t>
            </a:r>
          </a:p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王大伯：你是谁呀？</a:t>
            </a:r>
          </a:p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某专家：我是股票专家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，这是我的名片。</a:t>
            </a:r>
          </a:p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王大伯：某某专家，什么是股票呢？买股票有什么好处呢？ </a:t>
            </a:r>
          </a:p>
        </p:txBody>
      </p:sp>
      <p:sp>
        <p:nvSpPr>
          <p:cNvPr id="16388" name="文本框 16387"/>
          <p:cNvSpPr txBox="1"/>
          <p:nvPr/>
        </p:nvSpPr>
        <p:spPr>
          <a:xfrm>
            <a:off x="0" y="5516563"/>
            <a:ext cx="896461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假如，你是该股票专家，你怎么回答王大伯的问题？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7" name="文本框 23556"/>
          <p:cNvSpPr txBox="1"/>
          <p:nvPr/>
        </p:nvSpPr>
        <p:spPr>
          <a:xfrm>
            <a:off x="971550" y="188913"/>
            <a:ext cx="7345363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6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、保险</a:t>
            </a:r>
          </a:p>
        </p:txBody>
      </p:sp>
      <p:sp>
        <p:nvSpPr>
          <p:cNvPr id="23559" name="文本框 23558"/>
          <p:cNvSpPr txBox="1"/>
          <p:nvPr/>
        </p:nvSpPr>
        <p:spPr>
          <a:xfrm>
            <a:off x="250825" y="1052513"/>
            <a:ext cx="8569325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i="1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王大伯又有点心动了，又盘算着买点国债，可回到家一说，他侄子又跟他讲：“大伯、大伯，请等一下，股票、债券都是有风险的。那么，你还是买保险吧。”</a:t>
            </a:r>
          </a:p>
          <a:p>
            <a:pPr lvl="0"/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王大伯的侄子说的有无道理？</a:t>
            </a:r>
            <a:r>
              <a:rPr lang="zh-CN" altLang="en-US" sz="2800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3560" name="图片 23559" descr="bx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836613"/>
            <a:ext cx="424815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文本框 23560"/>
          <p:cNvSpPr txBox="1"/>
          <p:nvPr/>
        </p:nvSpPr>
        <p:spPr>
          <a:xfrm>
            <a:off x="1619250" y="6278563"/>
            <a:ext cx="1727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华文行楷" pitchFamily="2" charset="-122"/>
              </a:rPr>
              <a:t>天   灾</a:t>
            </a:r>
            <a:endParaRPr lang="zh-CN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  <p:pic>
        <p:nvPicPr>
          <p:cNvPr id="23562" name="图片 23561" descr="bx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836613"/>
            <a:ext cx="4392612" cy="5329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文本框 23562"/>
          <p:cNvSpPr txBox="1"/>
          <p:nvPr/>
        </p:nvSpPr>
        <p:spPr>
          <a:xfrm>
            <a:off x="5867400" y="6278563"/>
            <a:ext cx="19240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latin typeface="Times New Roman" panose="02020603050405020304" pitchFamily="18" charset="0"/>
                <a:ea typeface="华文行楷" pitchFamily="2" charset="-122"/>
              </a:rPr>
              <a:t>人   祸</a:t>
            </a:r>
            <a:endParaRPr lang="zh-CN" altLang="en-US" sz="3200" b="1">
              <a:latin typeface="Times New Roman" panose="02020603050405020304" pitchFamily="18" charset="0"/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1" grpId="0"/>
      <p:bldP spid="235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86049"/>
          <p:cNvSpPr txBox="1">
            <a:spLocks noChangeArrowheads="1"/>
          </p:cNvSpPr>
          <p:nvPr/>
        </p:nvSpPr>
        <p:spPr bwMode="auto">
          <a:xfrm>
            <a:off x="323850" y="2562227"/>
            <a:ext cx="84248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指</a:t>
            </a: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投保人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根据</a:t>
            </a:r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itchFamily="2" charset="-122"/>
              </a:rPr>
              <a:t>合同的约定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，向</a:t>
            </a: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保险人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支付保险费，保险人对于合同约定的可能发生的事故因其发生所造成的</a:t>
            </a:r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财产损失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承担赔偿保险金责任，或者当</a:t>
            </a: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被保险人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死亡、伤残、疾病或者达到合同约定的年龄期限时，承担给付保险金责任的行为。</a:t>
            </a:r>
          </a:p>
        </p:txBody>
      </p:sp>
      <p:sp>
        <p:nvSpPr>
          <p:cNvPr id="28676" name="圆角矩形标注 386051"/>
          <p:cNvSpPr>
            <a:spLocks noChangeArrowheads="1"/>
          </p:cNvSpPr>
          <p:nvPr/>
        </p:nvSpPr>
        <p:spPr bwMode="auto">
          <a:xfrm>
            <a:off x="323850" y="1411290"/>
            <a:ext cx="2700338" cy="935037"/>
          </a:xfrm>
          <a:prstGeom prst="wedgeRoundRectCallout">
            <a:avLst>
              <a:gd name="adj1" fmla="val 85509"/>
              <a:gd name="adj2" fmla="val 94310"/>
              <a:gd name="adj3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订立合同的原则是什么？</a:t>
            </a:r>
          </a:p>
        </p:txBody>
      </p:sp>
      <p:sp>
        <p:nvSpPr>
          <p:cNvPr id="28677" name="圆角矩形标注 386052"/>
          <p:cNvSpPr>
            <a:spLocks noChangeArrowheads="1"/>
          </p:cNvSpPr>
          <p:nvPr/>
        </p:nvSpPr>
        <p:spPr bwMode="auto">
          <a:xfrm>
            <a:off x="4787900" y="1554165"/>
            <a:ext cx="2700338" cy="574675"/>
          </a:xfrm>
          <a:prstGeom prst="wedgeRoundRectCallout">
            <a:avLst>
              <a:gd name="adj1" fmla="val 28602"/>
              <a:gd name="adj2" fmla="val 154421"/>
              <a:gd name="adj3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新魏" pitchFamily="2" charset="-122"/>
              </a:rPr>
              <a:t>保险公司</a:t>
            </a:r>
          </a:p>
        </p:txBody>
      </p:sp>
      <p:sp>
        <p:nvSpPr>
          <p:cNvPr id="28678" name="圆角矩形标注 386053"/>
          <p:cNvSpPr>
            <a:spLocks noChangeArrowheads="1"/>
          </p:cNvSpPr>
          <p:nvPr/>
        </p:nvSpPr>
        <p:spPr bwMode="auto">
          <a:xfrm>
            <a:off x="827088" y="5514977"/>
            <a:ext cx="2305050" cy="792163"/>
          </a:xfrm>
          <a:prstGeom prst="wedgeRoundRectCallout">
            <a:avLst>
              <a:gd name="adj1" fmla="val 109505"/>
              <a:gd name="adj2" fmla="val -269838"/>
              <a:gd name="adj3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财产保险</a:t>
            </a:r>
          </a:p>
        </p:txBody>
      </p:sp>
      <p:sp>
        <p:nvSpPr>
          <p:cNvPr id="28679" name="圆角矩形标注 386054"/>
          <p:cNvSpPr>
            <a:spLocks noChangeArrowheads="1"/>
          </p:cNvSpPr>
          <p:nvPr/>
        </p:nvSpPr>
        <p:spPr bwMode="auto">
          <a:xfrm>
            <a:off x="5219700" y="5299077"/>
            <a:ext cx="2305050" cy="647700"/>
          </a:xfrm>
          <a:prstGeom prst="wedgeRoundRectCallout">
            <a:avLst>
              <a:gd name="adj1" fmla="val -98005"/>
              <a:gd name="adj2" fmla="val -167403"/>
              <a:gd name="adj3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人身保险</a:t>
            </a:r>
          </a:p>
        </p:txBody>
      </p:sp>
      <p:sp>
        <p:nvSpPr>
          <p:cNvPr id="8" name="文本框 28675"/>
          <p:cNvSpPr txBox="1"/>
          <p:nvPr/>
        </p:nvSpPr>
        <p:spPr>
          <a:xfrm>
            <a:off x="1458927" y="357166"/>
            <a:ext cx="51847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）商业保险的含义：</a:t>
            </a:r>
            <a:r>
              <a:rPr lang="zh-CN" altLang="en-US" sz="3200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文本框 24579"/>
          <p:cNvSpPr txBox="1"/>
          <p:nvPr/>
        </p:nvSpPr>
        <p:spPr>
          <a:xfrm>
            <a:off x="952517" y="357166"/>
            <a:ext cx="59769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）商业保险的功能</a:t>
            </a:r>
          </a:p>
        </p:txBody>
      </p:sp>
      <p:sp>
        <p:nvSpPr>
          <p:cNvPr id="24581" name="文本框 24580"/>
          <p:cNvSpPr txBox="1"/>
          <p:nvPr/>
        </p:nvSpPr>
        <p:spPr>
          <a:xfrm>
            <a:off x="539750" y="1052513"/>
            <a:ext cx="80645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①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投保人可以把风险转移给保险人，使自己的损失降低到最低限度，充分体现了保险的保障功能，有利于个人生活。</a:t>
            </a:r>
          </a:p>
        </p:txBody>
      </p:sp>
      <p:sp>
        <p:nvSpPr>
          <p:cNvPr id="24582" name="文本框 24581"/>
          <p:cNvSpPr txBox="1"/>
          <p:nvPr/>
        </p:nvSpPr>
        <p:spPr>
          <a:xfrm>
            <a:off x="468313" y="2565400"/>
            <a:ext cx="8280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②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保险还有“人人为我，我为人人”的互助特征，可以减轻社会的负担。</a:t>
            </a:r>
          </a:p>
        </p:txBody>
      </p:sp>
      <p:sp>
        <p:nvSpPr>
          <p:cNvPr id="24583" name="文本框 24582"/>
          <p:cNvSpPr txBox="1"/>
          <p:nvPr/>
        </p:nvSpPr>
        <p:spPr>
          <a:xfrm>
            <a:off x="468313" y="3573463"/>
            <a:ext cx="82073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③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有的保险有“保险和积累”财富的双重作用，并获得较高的收益。例如分红保险。</a:t>
            </a:r>
          </a:p>
        </p:txBody>
      </p:sp>
      <p:sp>
        <p:nvSpPr>
          <p:cNvPr id="24584" name="文本框 24583"/>
          <p:cNvSpPr txBox="1"/>
          <p:nvPr/>
        </p:nvSpPr>
        <p:spPr>
          <a:xfrm>
            <a:off x="179388" y="4868863"/>
            <a:ext cx="8497887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所以保险能</a:t>
            </a:r>
            <a:r>
              <a:rPr lang="zh-CN" altLang="en-US" sz="32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“减少损失、防范后患、保障生活、安定社会”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的作用。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  <p:bldP spid="245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标题 38915" descr="5"/>
          <p:cNvPicPr>
            <a:picLocks noGrp="1"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930275" y="420370"/>
            <a:ext cx="7607300" cy="5204460"/>
          </a:xfrm>
          <a:ln/>
        </p:spPr>
      </p:pic>
      <p:sp>
        <p:nvSpPr>
          <p:cNvPr id="3" name="文本框 25605"/>
          <p:cNvSpPr txBox="1"/>
          <p:nvPr/>
        </p:nvSpPr>
        <p:spPr>
          <a:xfrm>
            <a:off x="500034" y="5715016"/>
            <a:ext cx="83518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）商业保险业务的基本类型及新发展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451603"/>
          <p:cNvSpPr>
            <a:spLocks noChangeArrowheads="1"/>
          </p:cNvSpPr>
          <p:nvPr/>
        </p:nvSpPr>
        <p:spPr bwMode="auto">
          <a:xfrm>
            <a:off x="3019425" y="260350"/>
            <a:ext cx="1120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i="1">
                <a:latin typeface="黑体" pitchFamily="49" charset="-122"/>
                <a:ea typeface="黑体" pitchFamily="49" charset="-122"/>
              </a:rPr>
              <a:t>分类</a:t>
            </a:r>
          </a:p>
        </p:txBody>
      </p:sp>
      <p:sp>
        <p:nvSpPr>
          <p:cNvPr id="18434" name="左中括号 451604"/>
          <p:cNvSpPr>
            <a:spLocks/>
          </p:cNvSpPr>
          <p:nvPr/>
        </p:nvSpPr>
        <p:spPr bwMode="auto">
          <a:xfrm rot="5391078">
            <a:off x="3336925" y="-506412"/>
            <a:ext cx="460375" cy="3044825"/>
          </a:xfrm>
          <a:prstGeom prst="leftBracket">
            <a:avLst>
              <a:gd name="adj" fmla="val 49634"/>
            </a:avLst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451605"/>
          <p:cNvGrpSpPr>
            <a:grpSpLocks/>
          </p:cNvGrpSpPr>
          <p:nvPr/>
        </p:nvGrpSpPr>
        <p:grpSpPr bwMode="auto">
          <a:xfrm>
            <a:off x="1042988" y="1193800"/>
            <a:ext cx="5611812" cy="2417763"/>
            <a:chOff x="793" y="1706"/>
            <a:chExt cx="3535" cy="1523"/>
          </a:xfrm>
        </p:grpSpPr>
        <p:sp>
          <p:nvSpPr>
            <p:cNvPr id="18436" name="文本框 451606"/>
            <p:cNvSpPr txBox="1">
              <a:spLocks noChangeArrowheads="1"/>
            </p:cNvSpPr>
            <p:nvPr/>
          </p:nvSpPr>
          <p:spPr bwMode="auto">
            <a:xfrm>
              <a:off x="793" y="1706"/>
              <a:ext cx="15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i="1">
                  <a:solidFill>
                    <a:srgbClr val="6600FF"/>
                  </a:solidFill>
                  <a:latin typeface="Times New Roman" pitchFamily="18" charset="0"/>
                  <a:ea typeface="华文新魏" pitchFamily="2" charset="-122"/>
                </a:rPr>
                <a:t>财产保险</a:t>
              </a:r>
            </a:p>
          </p:txBody>
        </p:sp>
        <p:sp>
          <p:nvSpPr>
            <p:cNvPr id="18437" name="文本框 451607"/>
            <p:cNvSpPr txBox="1">
              <a:spLocks noChangeArrowheads="1"/>
            </p:cNvSpPr>
            <p:nvPr/>
          </p:nvSpPr>
          <p:spPr bwMode="auto">
            <a:xfrm>
              <a:off x="2744" y="1797"/>
              <a:ext cx="1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i="1">
                  <a:solidFill>
                    <a:srgbClr val="6600FF"/>
                  </a:solidFill>
                  <a:latin typeface="Times New Roman" pitchFamily="18" charset="0"/>
                  <a:ea typeface="华文新魏" pitchFamily="2" charset="-122"/>
                </a:rPr>
                <a:t>人身保险</a:t>
              </a:r>
            </a:p>
          </p:txBody>
        </p:sp>
        <p:sp>
          <p:nvSpPr>
            <p:cNvPr id="18438" name="下箭头 451608"/>
            <p:cNvSpPr>
              <a:spLocks noChangeArrowheads="1"/>
            </p:cNvSpPr>
            <p:nvPr/>
          </p:nvSpPr>
          <p:spPr bwMode="auto">
            <a:xfrm>
              <a:off x="1338" y="2115"/>
              <a:ext cx="288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下箭头 451609"/>
            <p:cNvSpPr>
              <a:spLocks noChangeArrowheads="1"/>
            </p:cNvSpPr>
            <p:nvPr/>
          </p:nvSpPr>
          <p:spPr bwMode="auto">
            <a:xfrm>
              <a:off x="3152" y="2205"/>
              <a:ext cx="288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文本框 451610"/>
            <p:cNvSpPr txBox="1">
              <a:spLocks noChangeArrowheads="1"/>
            </p:cNvSpPr>
            <p:nvPr/>
          </p:nvSpPr>
          <p:spPr bwMode="auto">
            <a:xfrm>
              <a:off x="975" y="2251"/>
              <a:ext cx="1763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rgbClr val="A50021"/>
                  </a:solidFill>
                  <a:latin typeface="Times New Roman" pitchFamily="18" charset="0"/>
                  <a:ea typeface="黑体" pitchFamily="49" charset="-122"/>
                </a:rPr>
                <a:t>企业财产</a:t>
              </a:r>
            </a:p>
            <a:p>
              <a:r>
                <a:rPr lang="zh-CN" altLang="en-US" sz="2400">
                  <a:solidFill>
                    <a:srgbClr val="A50021"/>
                  </a:solidFill>
                  <a:latin typeface="Times New Roman" pitchFamily="18" charset="0"/>
                  <a:ea typeface="黑体" pitchFamily="49" charset="-122"/>
                </a:rPr>
                <a:t>货物运输</a:t>
              </a:r>
            </a:p>
            <a:p>
              <a:r>
                <a:rPr lang="zh-CN" altLang="en-US" sz="2400">
                  <a:solidFill>
                    <a:srgbClr val="A50021"/>
                  </a:solidFill>
                  <a:latin typeface="Times New Roman" pitchFamily="18" charset="0"/>
                  <a:ea typeface="黑体" pitchFamily="49" charset="-122"/>
                </a:rPr>
                <a:t>运输工具</a:t>
              </a:r>
            </a:p>
            <a:p>
              <a:r>
                <a:rPr lang="zh-CN" altLang="en-US" sz="2400">
                  <a:solidFill>
                    <a:srgbClr val="A50021"/>
                  </a:solidFill>
                  <a:latin typeface="Times New Roman" pitchFamily="18" charset="0"/>
                  <a:ea typeface="黑体" pitchFamily="49" charset="-122"/>
                </a:rPr>
                <a:t>个人财产</a:t>
              </a:r>
            </a:p>
          </p:txBody>
        </p:sp>
        <p:sp>
          <p:nvSpPr>
            <p:cNvPr id="18441" name="文本框 451611"/>
            <p:cNvSpPr txBox="1">
              <a:spLocks noChangeArrowheads="1"/>
            </p:cNvSpPr>
            <p:nvPr/>
          </p:nvSpPr>
          <p:spPr bwMode="auto">
            <a:xfrm>
              <a:off x="2835" y="2432"/>
              <a:ext cx="110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400">
                  <a:solidFill>
                    <a:srgbClr val="A50021"/>
                  </a:solidFill>
                  <a:latin typeface="Times New Roman" pitchFamily="18" charset="0"/>
                  <a:ea typeface="黑体" pitchFamily="49" charset="-122"/>
                </a:rPr>
                <a:t>人的身体</a:t>
              </a:r>
            </a:p>
            <a:p>
              <a:r>
                <a:rPr lang="zh-CN" altLang="en-US" sz="2400">
                  <a:solidFill>
                    <a:srgbClr val="A50021"/>
                  </a:solidFill>
                  <a:latin typeface="Times New Roman" pitchFamily="18" charset="0"/>
                  <a:ea typeface="黑体" pitchFamily="49" charset="-122"/>
                </a:rPr>
                <a:t>      和</a:t>
              </a:r>
            </a:p>
            <a:p>
              <a:r>
                <a:rPr lang="zh-CN" altLang="en-US" sz="2400">
                  <a:solidFill>
                    <a:srgbClr val="A50021"/>
                  </a:solidFill>
                  <a:latin typeface="Times New Roman" pitchFamily="18" charset="0"/>
                  <a:ea typeface="黑体" pitchFamily="49" charset="-122"/>
                </a:rPr>
                <a:t>    生命</a:t>
              </a:r>
            </a:p>
          </p:txBody>
        </p:sp>
      </p:grpSp>
      <p:sp>
        <p:nvSpPr>
          <p:cNvPr id="18442" name="圆角矩形标注 451612"/>
          <p:cNvSpPr>
            <a:spLocks noChangeArrowheads="1"/>
          </p:cNvSpPr>
          <p:nvPr/>
        </p:nvSpPr>
        <p:spPr bwMode="auto">
          <a:xfrm>
            <a:off x="6516688" y="260350"/>
            <a:ext cx="2513012" cy="2663825"/>
          </a:xfrm>
          <a:prstGeom prst="wedgeRoundRectCallout">
            <a:avLst>
              <a:gd name="adj1" fmla="val -14644"/>
              <a:gd name="adj2" fmla="val 6293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>
                <a:ea typeface="黑体" pitchFamily="49" charset="-122"/>
              </a:rPr>
              <a:t>原则：</a:t>
            </a:r>
          </a:p>
          <a:p>
            <a:r>
              <a:rPr lang="zh-CN" altLang="en-US" sz="3600">
                <a:ea typeface="华文新魏" pitchFamily="2" charset="-122"/>
              </a:rPr>
              <a:t>公平互利，协商一致</a:t>
            </a:r>
          </a:p>
          <a:p>
            <a:r>
              <a:rPr lang="zh-CN" altLang="en-US" sz="3600">
                <a:ea typeface="华文新魏" pitchFamily="2" charset="-122"/>
              </a:rPr>
              <a:t>自愿订立</a:t>
            </a:r>
          </a:p>
          <a:p>
            <a:endParaRPr lang="zh-CN" altLang="en-US" sz="3200">
              <a:ea typeface="华文中宋" pitchFamily="2" charset="-122"/>
            </a:endParaRPr>
          </a:p>
        </p:txBody>
      </p:sp>
      <p:sp>
        <p:nvSpPr>
          <p:cNvPr id="18443" name="椭圆 451613"/>
          <p:cNvSpPr>
            <a:spLocks noChangeArrowheads="1"/>
          </p:cNvSpPr>
          <p:nvPr/>
        </p:nvSpPr>
        <p:spPr bwMode="auto">
          <a:xfrm>
            <a:off x="95250" y="1042988"/>
            <a:ext cx="1066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4000">
                <a:latin typeface="Times New Roman" pitchFamily="18" charset="0"/>
                <a:ea typeface="华文行楷" pitchFamily="2" charset="-122"/>
              </a:rPr>
              <a:t>业</a:t>
            </a:r>
          </a:p>
          <a:p>
            <a:pPr algn="ctr"/>
            <a:r>
              <a:rPr lang="zh-CN" altLang="en-US" sz="4000">
                <a:latin typeface="Times New Roman" pitchFamily="18" charset="0"/>
                <a:ea typeface="华文行楷" pitchFamily="2" charset="-122"/>
              </a:rPr>
              <a:t>务</a:t>
            </a:r>
          </a:p>
        </p:txBody>
      </p:sp>
      <p:sp>
        <p:nvSpPr>
          <p:cNvPr id="18444" name="椭圆 451614"/>
          <p:cNvSpPr>
            <a:spLocks noChangeArrowheads="1"/>
          </p:cNvSpPr>
          <p:nvPr/>
        </p:nvSpPr>
        <p:spPr bwMode="auto">
          <a:xfrm>
            <a:off x="0" y="3930650"/>
            <a:ext cx="1981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作用</a:t>
            </a:r>
          </a:p>
        </p:txBody>
      </p:sp>
      <p:sp>
        <p:nvSpPr>
          <p:cNvPr id="18445" name="燕尾形箭头 451615"/>
          <p:cNvSpPr>
            <a:spLocks noChangeArrowheads="1"/>
          </p:cNvSpPr>
          <p:nvPr/>
        </p:nvSpPr>
        <p:spPr bwMode="auto">
          <a:xfrm>
            <a:off x="1981200" y="4208463"/>
            <a:ext cx="719138" cy="360362"/>
          </a:xfrm>
          <a:prstGeom prst="notchedRightArrow">
            <a:avLst>
              <a:gd name="adj1" fmla="val 62500"/>
              <a:gd name="adj2" fmla="val 5353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文本框 451616"/>
          <p:cNvSpPr txBox="1">
            <a:spLocks noChangeArrowheads="1"/>
          </p:cNvSpPr>
          <p:nvPr/>
        </p:nvSpPr>
        <p:spPr bwMode="auto">
          <a:xfrm>
            <a:off x="2411413" y="3716338"/>
            <a:ext cx="71278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保障</a:t>
            </a:r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功能（</a:t>
            </a:r>
            <a:r>
              <a:rPr lang="zh-CN" altLang="en-US" sz="2800" i="1">
                <a:solidFill>
                  <a:srgbClr val="FF0000"/>
                </a:solidFill>
                <a:ea typeface="黑体" pitchFamily="49" charset="-122"/>
              </a:rPr>
              <a:t>转移 </a:t>
            </a:r>
            <a:r>
              <a:rPr lang="zh-CN" altLang="en-US" sz="2800">
                <a:ea typeface="黑体" pitchFamily="49" charset="-122"/>
              </a:rPr>
              <a:t>风险、</a:t>
            </a:r>
            <a:r>
              <a:rPr lang="zh-CN" altLang="en-US" sz="2800" i="1">
                <a:solidFill>
                  <a:srgbClr val="FF0000"/>
                </a:solidFill>
                <a:ea typeface="黑体" pitchFamily="49" charset="-122"/>
              </a:rPr>
              <a:t>降低 </a:t>
            </a:r>
            <a:r>
              <a:rPr lang="zh-CN" altLang="en-US" sz="2800">
                <a:ea typeface="黑体" pitchFamily="49" charset="-122"/>
              </a:rPr>
              <a:t>风险）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  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互助</a:t>
            </a:r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特征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（ “人人为我，我为人人”）</a:t>
            </a: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 （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分红保险</a:t>
            </a:r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还具有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保障、投资、储蓄</a:t>
            </a:r>
            <a:r>
              <a:rPr lang="zh-CN" altLang="en-US" sz="2800">
                <a:latin typeface="Times New Roman" pitchFamily="18" charset="0"/>
                <a:ea typeface="黑体" pitchFamily="49" charset="-122"/>
              </a:rPr>
              <a:t>功能）</a:t>
            </a:r>
          </a:p>
        </p:txBody>
      </p:sp>
      <p:sp>
        <p:nvSpPr>
          <p:cNvPr id="18447" name="文本框 451619"/>
          <p:cNvSpPr txBox="1">
            <a:spLocks noChangeArrowheads="1"/>
          </p:cNvSpPr>
          <p:nvPr/>
        </p:nvSpPr>
        <p:spPr bwMode="auto">
          <a:xfrm>
            <a:off x="0" y="5589588"/>
            <a:ext cx="1258888" cy="519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200">
                <a:latin typeface="Times New Roman" pitchFamily="18" charset="0"/>
                <a:ea typeface="华文行楷" pitchFamily="2" charset="-122"/>
              </a:rPr>
              <a:t>回报</a:t>
            </a:r>
          </a:p>
        </p:txBody>
      </p:sp>
      <p:grpSp>
        <p:nvGrpSpPr>
          <p:cNvPr id="3" name="组合 451624"/>
          <p:cNvGrpSpPr>
            <a:grpSpLocks/>
          </p:cNvGrpSpPr>
          <p:nvPr/>
        </p:nvGrpSpPr>
        <p:grpSpPr bwMode="auto">
          <a:xfrm>
            <a:off x="1331913" y="5300663"/>
            <a:ext cx="8024812" cy="1379537"/>
            <a:chOff x="839" y="3339"/>
            <a:chExt cx="5055" cy="869"/>
          </a:xfrm>
        </p:grpSpPr>
        <p:sp>
          <p:nvSpPr>
            <p:cNvPr id="18449" name="文本框 451620"/>
            <p:cNvSpPr txBox="1">
              <a:spLocks noChangeArrowheads="1"/>
            </p:cNvSpPr>
            <p:nvPr/>
          </p:nvSpPr>
          <p:spPr bwMode="auto">
            <a:xfrm>
              <a:off x="1020" y="3339"/>
              <a:ext cx="4874" cy="32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华文行楷" pitchFamily="2" charset="-122"/>
                  <a:ea typeface="华文行楷" pitchFamily="2" charset="-122"/>
                </a:rPr>
                <a:t>(1)</a:t>
              </a:r>
              <a:r>
                <a:rPr lang="zh-CN" altLang="en-US" sz="2800">
                  <a:latin typeface="华文行楷" pitchFamily="2" charset="-122"/>
                  <a:ea typeface="华文行楷" pitchFamily="2" charset="-122"/>
                </a:rPr>
                <a:t>保险事故不发生，没回报</a:t>
              </a:r>
            </a:p>
          </p:txBody>
        </p:sp>
        <p:sp>
          <p:nvSpPr>
            <p:cNvPr id="18450" name="文本框 451621"/>
            <p:cNvSpPr txBox="1">
              <a:spLocks noChangeArrowheads="1"/>
            </p:cNvSpPr>
            <p:nvPr/>
          </p:nvSpPr>
          <p:spPr bwMode="auto">
            <a:xfrm>
              <a:off x="1020" y="3612"/>
              <a:ext cx="4874" cy="59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华文行楷" pitchFamily="2" charset="-122"/>
                  <a:ea typeface="华文行楷" pitchFamily="2" charset="-122"/>
                </a:rPr>
                <a:t>(2)</a:t>
              </a:r>
              <a:r>
                <a:rPr lang="zh-CN" altLang="en-US" sz="2800">
                  <a:latin typeface="华文行楷" pitchFamily="2" charset="-122"/>
                  <a:ea typeface="华文行楷" pitchFamily="2" charset="-122"/>
                </a:rPr>
                <a:t>保险事故发生，保险公司的赔偿、保险金就是回报</a:t>
              </a:r>
            </a:p>
          </p:txBody>
        </p:sp>
        <p:sp>
          <p:nvSpPr>
            <p:cNvPr id="18451" name="左大括号 451622"/>
            <p:cNvSpPr>
              <a:spLocks/>
            </p:cNvSpPr>
            <p:nvPr/>
          </p:nvSpPr>
          <p:spPr bwMode="auto">
            <a:xfrm>
              <a:off x="839" y="3430"/>
              <a:ext cx="136" cy="521"/>
            </a:xfrm>
            <a:prstGeom prst="leftBrace">
              <a:avLst>
                <a:gd name="adj1" fmla="val 31835"/>
                <a:gd name="adj2" fmla="val 50000"/>
              </a:avLst>
            </a:prstGeom>
            <a:noFill/>
            <a:ln w="57150">
              <a:solidFill>
                <a:srgbClr val="006C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54273"/>
          <p:cNvSpPr txBox="1"/>
          <p:nvPr/>
        </p:nvSpPr>
        <p:spPr>
          <a:xfrm>
            <a:off x="0" y="0"/>
            <a:ext cx="72485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0" hangingPunct="0">
              <a:buClr>
                <a:srgbClr val="000000"/>
              </a:buClr>
            </a:pPr>
            <a:r>
              <a:rPr lang="en-US" altLang="zh-CN" sz="4400" b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(4)</a:t>
            </a:r>
            <a:r>
              <a:rPr lang="zh-CN" altLang="en-US" sz="4400" b="1" dirty="0">
                <a:solidFill>
                  <a:srgbClr val="00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投保的程序与原则 </a:t>
            </a:r>
          </a:p>
        </p:txBody>
      </p:sp>
      <p:sp>
        <p:nvSpPr>
          <p:cNvPr id="54275" name="文本框 54274"/>
          <p:cNvSpPr txBox="1"/>
          <p:nvPr/>
        </p:nvSpPr>
        <p:spPr>
          <a:xfrm>
            <a:off x="2895600" y="976313"/>
            <a:ext cx="2057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2800" b="1" dirty="0">
                <a:solidFill>
                  <a:srgbClr val="008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投保人</a:t>
            </a:r>
            <a:r>
              <a:rPr lang="zh-CN" altLang="en-US" sz="2800" dirty="0">
                <a:solidFill>
                  <a:srgbClr val="008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按约交付保险费</a:t>
            </a:r>
          </a:p>
        </p:txBody>
      </p:sp>
      <p:sp>
        <p:nvSpPr>
          <p:cNvPr id="54276" name="直接连接符 54275"/>
          <p:cNvSpPr/>
          <p:nvPr/>
        </p:nvSpPr>
        <p:spPr>
          <a:xfrm>
            <a:off x="5029200" y="1433513"/>
            <a:ext cx="838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77" name="文本框 54276"/>
          <p:cNvSpPr txBox="1"/>
          <p:nvPr/>
        </p:nvSpPr>
        <p:spPr>
          <a:xfrm>
            <a:off x="5943600" y="900113"/>
            <a:ext cx="24384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事件发生、依约获得赔偿或保险金</a:t>
            </a:r>
          </a:p>
        </p:txBody>
      </p:sp>
      <p:sp>
        <p:nvSpPr>
          <p:cNvPr id="54278" name="文本框 54277"/>
          <p:cNvSpPr txBox="1"/>
          <p:nvPr/>
        </p:nvSpPr>
        <p:spPr>
          <a:xfrm>
            <a:off x="304800" y="1630363"/>
            <a:ext cx="2057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华文中宋" pitchFamily="2" charset="-122"/>
              </a:rPr>
              <a:t>投保人</a:t>
            </a: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华文中宋" pitchFamily="2" charset="-122"/>
              </a:rPr>
              <a:t>提出保险要求</a:t>
            </a:r>
          </a:p>
        </p:txBody>
      </p:sp>
      <p:sp>
        <p:nvSpPr>
          <p:cNvPr id="54279" name="直接连接符 54278"/>
          <p:cNvSpPr/>
          <p:nvPr/>
        </p:nvSpPr>
        <p:spPr>
          <a:xfrm>
            <a:off x="1981200" y="2195513"/>
            <a:ext cx="914400" cy="533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0" name="直接连接符 54279"/>
          <p:cNvSpPr/>
          <p:nvPr/>
        </p:nvSpPr>
        <p:spPr>
          <a:xfrm flipV="1">
            <a:off x="3810000" y="2043113"/>
            <a:ext cx="0" cy="5334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1" name="文本框 54280"/>
          <p:cNvSpPr txBox="1"/>
          <p:nvPr/>
        </p:nvSpPr>
        <p:spPr>
          <a:xfrm>
            <a:off x="2895600" y="2576513"/>
            <a:ext cx="2286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达成协议</a:t>
            </a:r>
          </a:p>
          <a:p>
            <a:pPr lvl="0" eaLnBrk="0" hangingPunct="0">
              <a:buClr>
                <a:srgbClr val="000000"/>
              </a:buClr>
            </a:pP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合同订立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)</a:t>
            </a:r>
          </a:p>
        </p:txBody>
      </p:sp>
      <p:sp>
        <p:nvSpPr>
          <p:cNvPr id="54282" name="文本框 54281"/>
          <p:cNvSpPr txBox="1"/>
          <p:nvPr/>
        </p:nvSpPr>
        <p:spPr>
          <a:xfrm>
            <a:off x="381000" y="3840163"/>
            <a:ext cx="2209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华文中宋" pitchFamily="2" charset="-122"/>
              </a:rPr>
              <a:t>保险公司</a:t>
            </a: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华文中宋" pitchFamily="2" charset="-122"/>
              </a:rPr>
              <a:t>同意保险要求</a:t>
            </a:r>
          </a:p>
        </p:txBody>
      </p:sp>
      <p:sp>
        <p:nvSpPr>
          <p:cNvPr id="54283" name="直接连接符 54282"/>
          <p:cNvSpPr/>
          <p:nvPr/>
        </p:nvSpPr>
        <p:spPr>
          <a:xfrm flipV="1">
            <a:off x="2286000" y="3414713"/>
            <a:ext cx="685800" cy="914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4" name="直接连接符 54283"/>
          <p:cNvSpPr/>
          <p:nvPr/>
        </p:nvSpPr>
        <p:spPr>
          <a:xfrm>
            <a:off x="3810000" y="3567113"/>
            <a:ext cx="0" cy="685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5" name="文本框 54284"/>
          <p:cNvSpPr txBox="1"/>
          <p:nvPr/>
        </p:nvSpPr>
        <p:spPr>
          <a:xfrm>
            <a:off x="2743200" y="4176713"/>
            <a:ext cx="2514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保险公司</a:t>
            </a:r>
            <a:r>
              <a:rPr lang="zh-CN" alt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按约承担保险责任</a:t>
            </a:r>
          </a:p>
        </p:txBody>
      </p:sp>
      <p:sp>
        <p:nvSpPr>
          <p:cNvPr id="54286" name="直接连接符 54285"/>
          <p:cNvSpPr/>
          <p:nvPr/>
        </p:nvSpPr>
        <p:spPr>
          <a:xfrm>
            <a:off x="5257800" y="4481513"/>
            <a:ext cx="990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4287" name="文本框 54286"/>
          <p:cNvSpPr txBox="1"/>
          <p:nvPr/>
        </p:nvSpPr>
        <p:spPr>
          <a:xfrm>
            <a:off x="6248400" y="3719513"/>
            <a:ext cx="22098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核定情况、履行赔偿或给付保险金</a:t>
            </a:r>
          </a:p>
        </p:txBody>
      </p:sp>
      <p:sp>
        <p:nvSpPr>
          <p:cNvPr id="54288" name="左大括号 54287"/>
          <p:cNvSpPr/>
          <p:nvPr/>
        </p:nvSpPr>
        <p:spPr>
          <a:xfrm rot="-5424738">
            <a:off x="2128838" y="4103688"/>
            <a:ext cx="304800" cy="2582862"/>
          </a:xfrm>
          <a:prstGeom prst="leftBrace">
            <a:avLst>
              <a:gd name="adj1" fmla="val 70616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89" name="左大括号 54288"/>
          <p:cNvSpPr/>
          <p:nvPr/>
        </p:nvSpPr>
        <p:spPr>
          <a:xfrm rot="-5444855">
            <a:off x="5829300" y="4214813"/>
            <a:ext cx="304800" cy="2362200"/>
          </a:xfrm>
          <a:prstGeom prst="leftBrace">
            <a:avLst>
              <a:gd name="adj1" fmla="val 64583"/>
              <a:gd name="adj2" fmla="val 50000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90" name="文本框 54289"/>
          <p:cNvSpPr txBox="1"/>
          <p:nvPr/>
        </p:nvSpPr>
        <p:spPr>
          <a:xfrm>
            <a:off x="1219200" y="5700713"/>
            <a:ext cx="2209800" cy="679450"/>
          </a:xfrm>
          <a:prstGeom prst="rect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华文行楷" pitchFamily="2" charset="-122"/>
              </a:rPr>
              <a:t>订立程序</a:t>
            </a:r>
          </a:p>
        </p:txBody>
      </p:sp>
      <p:sp>
        <p:nvSpPr>
          <p:cNvPr id="54291" name="文本框 54290"/>
          <p:cNvSpPr txBox="1"/>
          <p:nvPr/>
        </p:nvSpPr>
        <p:spPr>
          <a:xfrm>
            <a:off x="4953000" y="5699125"/>
            <a:ext cx="2286000" cy="679450"/>
          </a:xfrm>
          <a:prstGeom prst="rect">
            <a:avLst/>
          </a:prstGeom>
          <a:noFill/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eaLnBrk="0" hangingPunct="0">
              <a:buClr>
                <a:srgbClr val="000000"/>
              </a:buClr>
            </a:pPr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华文行楷" pitchFamily="2" charset="-122"/>
              </a:rPr>
              <a:t>履行程序</a:t>
            </a:r>
          </a:p>
        </p:txBody>
      </p:sp>
      <p:sp>
        <p:nvSpPr>
          <p:cNvPr id="54292" name="文本框 54291"/>
          <p:cNvSpPr txBox="1"/>
          <p:nvPr/>
        </p:nvSpPr>
        <p:spPr>
          <a:xfrm>
            <a:off x="5181600" y="2347913"/>
            <a:ext cx="3962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华文新魏" pitchFamily="2" charset="-122"/>
              </a:rPr>
              <a:t>原则：</a:t>
            </a: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华文新魏" pitchFamily="2" charset="-122"/>
              </a:rPr>
              <a:t>公平互利、协商一致、自愿订立</a:t>
            </a:r>
            <a:endParaRPr lang="zh-CN" altLang="en-US" sz="3600">
              <a:solidFill>
                <a:srgbClr val="000099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7" grpId="0"/>
      <p:bldP spid="54277" grpId="1"/>
      <p:bldP spid="54278" grpId="0"/>
      <p:bldP spid="54281" grpId="0"/>
      <p:bldP spid="54282" grpId="0"/>
      <p:bldP spid="54285" grpId="0"/>
      <p:bldP spid="54287" grpId="0"/>
      <p:bldP spid="54287" grpId="1"/>
      <p:bldP spid="54290" grpId="0" animBg="1"/>
      <p:bldP spid="54291" grpId="0" animBg="1"/>
      <p:bldP spid="542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72" name="表格 44071"/>
          <p:cNvGraphicFramePr/>
          <p:nvPr/>
        </p:nvGraphicFramePr>
        <p:xfrm>
          <a:off x="152400" y="748030"/>
          <a:ext cx="8839200" cy="5849938"/>
        </p:xfrm>
        <a:graphic>
          <a:graphicData uri="http://schemas.openxmlformats.org/drawingml/2006/table">
            <a:tbl>
              <a:tblPr/>
              <a:tblGrid>
                <a:gridCol w="685800"/>
                <a:gridCol w="1752600"/>
                <a:gridCol w="3454400"/>
                <a:gridCol w="2946400"/>
              </a:tblGrid>
              <a:tr h="841375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债   券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   票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同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点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性  质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50000"/>
                        </a:spcBef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收  益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50000"/>
                        </a:spcBef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50000"/>
                        </a:spcBef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偿还方式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50000"/>
                        </a:spcBef>
                        <a:buNone/>
                      </a:pPr>
                      <a:endParaRPr lang="en-US" altLang="zh-CN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altLang="en-US" b="1" dirty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 同 点</a:t>
                      </a:r>
                      <a:endParaRPr lang="zh-CN" altLang="en-US" b="1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200" kern="1200"/>
                      </a:lvl2pPr>
                      <a:lvl3pPr marL="1143000" lvl="2" indent="-228600">
                        <a:buClr>
                          <a:schemeClr val="accent2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62" name="文本框 44061"/>
          <p:cNvSpPr txBox="1"/>
          <p:nvPr/>
        </p:nvSpPr>
        <p:spPr>
          <a:xfrm>
            <a:off x="2590800" y="1662113"/>
            <a:ext cx="3733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债务证据，限期偿还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63" name="文本框 44062"/>
          <p:cNvSpPr txBox="1"/>
          <p:nvPr/>
        </p:nvSpPr>
        <p:spPr>
          <a:xfrm>
            <a:off x="6553200" y="1738313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入股凭证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64" name="文本框 44063"/>
          <p:cNvSpPr txBox="1"/>
          <p:nvPr/>
        </p:nvSpPr>
        <p:spPr>
          <a:xfrm>
            <a:off x="2895600" y="2957513"/>
            <a:ext cx="2895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定期收取利息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不承担经营风险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65" name="文本框 44064"/>
          <p:cNvSpPr txBox="1"/>
          <p:nvPr/>
        </p:nvSpPr>
        <p:spPr>
          <a:xfrm>
            <a:off x="6172200" y="2728913"/>
            <a:ext cx="28194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取得股息和红利，经营好坏决定着股票的效益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66" name="文本框 44065"/>
          <p:cNvSpPr txBox="1"/>
          <p:nvPr/>
        </p:nvSpPr>
        <p:spPr>
          <a:xfrm>
            <a:off x="2895600" y="4373563"/>
            <a:ext cx="3048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有明确的付息期限，必须偿还本金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4067" name="文本框 44066"/>
          <p:cNvSpPr txBox="1"/>
          <p:nvPr/>
        </p:nvSpPr>
        <p:spPr>
          <a:xfrm>
            <a:off x="6270625" y="4410075"/>
            <a:ext cx="28733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股金不能退还，只能出卖股票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68" name="文本框 44067"/>
          <p:cNvSpPr txBox="1"/>
          <p:nvPr/>
        </p:nvSpPr>
        <p:spPr>
          <a:xfrm>
            <a:off x="3132138" y="573405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都是有价证券</a:t>
            </a:r>
            <a:r>
              <a:rPr lang="en-US" altLang="zh-CN" sz="24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</a:p>
        </p:txBody>
      </p:sp>
      <p:sp>
        <p:nvSpPr>
          <p:cNvPr id="44069" name="文本框 44068"/>
          <p:cNvSpPr txBox="1"/>
          <p:nvPr/>
        </p:nvSpPr>
        <p:spPr>
          <a:xfrm>
            <a:off x="5219700" y="5734050"/>
            <a:ext cx="266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都是集资的手段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</a:p>
        </p:txBody>
      </p:sp>
      <p:sp>
        <p:nvSpPr>
          <p:cNvPr id="44070" name="文本框 44069"/>
          <p:cNvSpPr txBox="1"/>
          <p:nvPr/>
        </p:nvSpPr>
        <p:spPr>
          <a:xfrm>
            <a:off x="3203575" y="6092825"/>
            <a:ext cx="495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都是能获得一定收益的金融资产。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71" name="文本框 44070"/>
          <p:cNvSpPr txBox="1"/>
          <p:nvPr/>
        </p:nvSpPr>
        <p:spPr>
          <a:xfrm>
            <a:off x="2268538" y="0"/>
            <a:ext cx="59245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债 券 和 股 票 的 比 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44063" grpId="0"/>
      <p:bldP spid="44064" grpId="0"/>
      <p:bldP spid="44065" grpId="0"/>
      <p:bldP spid="44066" grpId="0"/>
      <p:bldP spid="44067" grpId="0"/>
      <p:bldP spid="44068" grpId="0"/>
      <p:bldP spid="44069" grpId="0"/>
      <p:bldP spid="440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85349"/>
          <p:cNvSpPr txBox="1">
            <a:spLocks noChangeArrowheads="1"/>
          </p:cNvSpPr>
          <p:nvPr/>
        </p:nvSpPr>
        <p:spPr bwMode="auto">
          <a:xfrm>
            <a:off x="381000" y="228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zh-C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5700" y="249523"/>
            <a:ext cx="223012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问题探究</a:t>
            </a:r>
          </a:p>
        </p:txBody>
      </p:sp>
      <p:sp>
        <p:nvSpPr>
          <p:cNvPr id="21507" name="文本框 12"/>
          <p:cNvSpPr txBox="1">
            <a:spLocks noChangeArrowheads="1"/>
          </p:cNvSpPr>
          <p:nvPr/>
        </p:nvSpPr>
        <p:spPr bwMode="auto">
          <a:xfrm>
            <a:off x="300038" y="1039813"/>
            <a:ext cx="8304212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一学生小乐的爸爸在一家国有企业上班，月收入3 500元；妈妈在一家私营企业上班，月收入2 500元，家庭年收入8万元左右。扣除家庭正常生活开支，小乐家年结余3万元左右，现有存款40万元。俗话说“你不理财，财不理你”。小乐的爸爸妈妈经过分析，分别列出了各自的家庭理财计划：</a:t>
            </a:r>
          </a:p>
          <a:p>
            <a:endParaRPr lang="zh-CN" alt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如果你是小乐，你赞同爸爸妈妈的理财计划吗？理由呢？</a:t>
            </a:r>
          </a:p>
        </p:txBody>
      </p:sp>
      <p:graphicFrame>
        <p:nvGraphicFramePr>
          <p:cNvPr id="3" name="表格 -1"/>
          <p:cNvGraphicFramePr/>
          <p:nvPr/>
        </p:nvGraphicFramePr>
        <p:xfrm>
          <a:off x="541338" y="3255963"/>
          <a:ext cx="7820660" cy="2701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495"/>
                <a:gridCol w="1453515"/>
                <a:gridCol w="1647825"/>
                <a:gridCol w="2028825"/>
              </a:tblGrid>
              <a:tr h="36576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爸爸的理财计划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妈妈的理财计划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内容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理由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内容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理由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炒股：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万元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股票收益高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存款：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万元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准备支付小乐大学费用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一家三口的重大疾病保险：每年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医疗费上涨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购买国债：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万元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利率比较高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购买汽车：贷款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万元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比同事的车子要高档些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购买汽车：</a:t>
                      </a:r>
                      <a:r>
                        <a:rPr lang="en-US" altLang="zh-CN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万元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省钱省油、经济实用</a:t>
                      </a:r>
                      <a:endParaRPr lang="zh-C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4577"/>
          <p:cNvSpPr txBox="1">
            <a:spLocks noChangeArrowheads="1"/>
          </p:cNvSpPr>
          <p:nvPr/>
        </p:nvSpPr>
        <p:spPr bwMode="auto">
          <a:xfrm>
            <a:off x="1889125" y="21748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 sz="4400" b="1"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5700" y="249524"/>
            <a:ext cx="2230120" cy="6451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问题结论</a:t>
            </a:r>
          </a:p>
        </p:txBody>
      </p:sp>
      <p:sp>
        <p:nvSpPr>
          <p:cNvPr id="22532" name="文本框 2"/>
          <p:cNvSpPr txBox="1">
            <a:spLocks noChangeArrowheads="1"/>
          </p:cNvSpPr>
          <p:nvPr/>
        </p:nvSpPr>
        <p:spPr bwMode="auto">
          <a:xfrm>
            <a:off x="404813" y="1460514"/>
            <a:ext cx="827246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①爸爸投入股票的资金过多，股票是高风险的投资方式。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②爸爸购买汽车的费用过高，属于攀比消费(过度消费)。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③爸爸的理财计划中没有存款，是不合理的；妈妈的理财计划中存款额过高，也不太合理。存款虽然安全性高，但收益低。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④妈妈的理财计划中没有购买保险，也是不合理的，因为保险是规避风险的投资方式。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49153"/>
          <p:cNvSpPr txBox="1"/>
          <p:nvPr/>
        </p:nvSpPr>
        <p:spPr>
          <a:xfrm>
            <a:off x="2484438" y="0"/>
            <a:ext cx="3352800" cy="914400"/>
          </a:xfrm>
          <a:prstGeom prst="rect">
            <a:avLst/>
          </a:prstGeom>
          <a:solidFill>
            <a:srgbClr val="FDFA72"/>
          </a:solidFill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投资原则</a:t>
            </a:r>
          </a:p>
        </p:txBody>
      </p:sp>
      <p:sp>
        <p:nvSpPr>
          <p:cNvPr id="49155" name="文本框 49154"/>
          <p:cNvSpPr txBox="1"/>
          <p:nvPr/>
        </p:nvSpPr>
        <p:spPr>
          <a:xfrm>
            <a:off x="2193925" y="1746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9156" name="文本框 49155"/>
          <p:cNvSpPr txBox="1"/>
          <p:nvPr/>
        </p:nvSpPr>
        <p:spPr>
          <a:xfrm>
            <a:off x="0" y="1066800"/>
            <a:ext cx="8789988" cy="520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400" b="1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要注意投资的回报率，也要注意投资的风险性。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投资的目的 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是为了获得收益，但投资的风险大小不同，收益一般和风险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成正比，投资时候，应根据自己的风险承受能力去选择投资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方式。</a:t>
            </a:r>
          </a:p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要注意投资的多元化。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投资就象装鸡蛋，不能把所有的鸡蛋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都装在一个篮子里。投资也一样，不应只局限在储蓄上，我 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国金融市场的不断完善给我们带来了更多的投资机会。</a:t>
            </a:r>
            <a:endParaRPr lang="zh-CN" altLang="en-US" sz="2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3.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投资要根据自己的实际情况，自己的经济实力，量力而行。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经济实力微薄，可投资储蓄或购买政府债券，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经济实力允许，可选风险高，如买债券，炒股</a:t>
            </a:r>
          </a:p>
          <a:p>
            <a:pPr lvl="0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   投资房地产等。</a:t>
            </a:r>
          </a:p>
          <a:p>
            <a:pPr lvl="0"/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4.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投资既要考虑个人利益，也要考虑国家利益，</a:t>
            </a:r>
          </a:p>
          <a:p>
            <a:pPr lvl="0"/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不得违反国家的法律法规。</a:t>
            </a:r>
          </a:p>
          <a:p>
            <a:pPr lvl="0"/>
            <a:r>
              <a:rPr lang="zh-CN" altLang="en-US" sz="2400" b="1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做到利国利民，同时不违反国家法律，政策。</a:t>
            </a:r>
          </a:p>
        </p:txBody>
      </p:sp>
      <p:pic>
        <p:nvPicPr>
          <p:cNvPr id="49157" name="图片 49156" descr="hjjj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267200"/>
            <a:ext cx="2100263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图片 6153" descr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511425"/>
            <a:ext cx="5688013" cy="3725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6147"/>
          <p:cNvSpPr txBox="1"/>
          <p:nvPr/>
        </p:nvSpPr>
        <p:spPr>
          <a:xfrm>
            <a:off x="827088" y="246063"/>
            <a:ext cx="583247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、股票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1187450" y="836613"/>
            <a:ext cx="34559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）股票的含义：</a:t>
            </a:r>
            <a:r>
              <a:rPr lang="zh-CN" altLang="en-US" dirty="0">
                <a:solidFill>
                  <a:srgbClr val="FF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150" name="文本框 6149"/>
          <p:cNvSpPr txBox="1"/>
          <p:nvPr/>
        </p:nvSpPr>
        <p:spPr>
          <a:xfrm>
            <a:off x="323850" y="1484313"/>
            <a:ext cx="84963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股票是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股份有限公司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筹集资本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时向出资人出具的</a:t>
            </a:r>
            <a:r>
              <a:rPr lang="zh-CN" altLang="en-US" sz="28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股份凭证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6153" name="图片 6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2492375"/>
            <a:ext cx="8207375" cy="3871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50177"/>
          <p:cNvSpPr>
            <a:spLocks noGrp="1"/>
          </p:cNvSpPr>
          <p:nvPr>
            <p:ph type="title"/>
          </p:nvPr>
        </p:nvSpPr>
        <p:spPr>
          <a:solidFill>
            <a:srgbClr val="FDFA72"/>
          </a:solidFill>
          <a:ln/>
        </p:spPr>
        <p:txBody>
          <a:bodyPr anchor="ctr"/>
          <a:lstStyle/>
          <a:p>
            <a:r>
              <a:rPr lang="en-US" altLang="zh-CN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四三二一”方案</a:t>
            </a:r>
          </a:p>
        </p:txBody>
      </p:sp>
      <p:sp>
        <p:nvSpPr>
          <p:cNvPr id="50179" name="内容占位符 50178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</a:pPr>
            <a:r>
              <a:rPr lang="en-US" altLang="zh-CN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四”：</a:t>
            </a:r>
            <a:r>
              <a:rPr lang="en-US" altLang="zh-CN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40%</a:t>
            </a: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的钱存入银行，既安全，又有利息，灵活</a:t>
            </a:r>
          </a:p>
          <a:p>
            <a:pPr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方便，又能备日常生活待用。</a:t>
            </a:r>
          </a:p>
          <a:p>
            <a:pPr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“三”：</a:t>
            </a:r>
            <a:r>
              <a:rPr lang="en-US" altLang="zh-CN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30%</a:t>
            </a: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的钱购买国债和其他债券，以期获得比银行</a:t>
            </a:r>
          </a:p>
          <a:p>
            <a:pPr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利息更多，但风险比股票小的回报。</a:t>
            </a:r>
          </a:p>
          <a:p>
            <a:pPr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“二”：</a:t>
            </a:r>
            <a:r>
              <a:rPr lang="en-US" altLang="zh-CN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20%</a:t>
            </a: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的钱用于买股票和基金，换取高风险的回报。</a:t>
            </a:r>
          </a:p>
          <a:p>
            <a:pPr>
              <a:buNone/>
            </a:pP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“一”：</a:t>
            </a:r>
            <a:r>
              <a:rPr lang="en-US" altLang="zh-CN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10%</a:t>
            </a:r>
            <a:r>
              <a:rPr lang="zh-CN" altLang="en-US" sz="24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的钱用于参加各种保险，以防范于未然。</a:t>
            </a:r>
          </a:p>
        </p:txBody>
      </p:sp>
      <p:sp>
        <p:nvSpPr>
          <p:cNvPr id="50180" name="矩形 50179"/>
          <p:cNvSpPr/>
          <p:nvPr/>
        </p:nvSpPr>
        <p:spPr>
          <a:xfrm>
            <a:off x="2195512" y="3644900"/>
            <a:ext cx="4948256" cy="838200"/>
          </a:xfrm>
          <a:prstGeom prst="rect">
            <a:avLst/>
          </a:prstGeom>
          <a:solidFill>
            <a:srgbClr val="FDFA72"/>
          </a:solidFill>
          <a:ln w="9525">
            <a:noFill/>
          </a:ln>
        </p:spPr>
        <p:txBody>
          <a:bodyPr anchor="b"/>
          <a:lstStyle/>
          <a:p>
            <a:pPr lvl="0" algn="ctr">
              <a:buClr>
                <a:srgbClr val="000000"/>
              </a:buClr>
            </a:pPr>
            <a:r>
              <a:rPr lang="en-US" altLang="zh-CN" sz="4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4400" b="1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三三制”方案</a:t>
            </a:r>
          </a:p>
        </p:txBody>
      </p:sp>
      <p:sp>
        <p:nvSpPr>
          <p:cNvPr id="50181" name="矩形 50180"/>
          <p:cNvSpPr/>
          <p:nvPr/>
        </p:nvSpPr>
        <p:spPr>
          <a:xfrm>
            <a:off x="2484438" y="4652963"/>
            <a:ext cx="5400675" cy="15636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1/3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：储蓄；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1/3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：购买国债和各种债券；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1/3</a:t>
            </a:r>
            <a:r>
              <a:rPr lang="zh-CN" altLang="en-US" sz="2800" b="1" dirty="0">
                <a:solidFill>
                  <a:srgbClr val="0000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：投资股票和保险。</a:t>
            </a:r>
            <a:endParaRPr lang="zh-CN" altLang="en-US" sz="2800" b="1">
              <a:solidFill>
                <a:srgbClr val="0000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本框 52225"/>
          <p:cNvSpPr txBox="1"/>
          <p:nvPr/>
        </p:nvSpPr>
        <p:spPr>
          <a:xfrm>
            <a:off x="395288" y="549275"/>
            <a:ext cx="3384550" cy="685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900" b="1" dirty="0">
                <a:solidFill>
                  <a:srgbClr val="0000FF"/>
                </a:solidFill>
                <a:latin typeface="Tahoma" panose="020B0604030504040204" pitchFamily="34" charset="0"/>
                <a:ea typeface="隶书" pitchFamily="49" charset="-122"/>
              </a:rPr>
              <a:t>知识框架</a:t>
            </a:r>
          </a:p>
        </p:txBody>
      </p:sp>
      <p:sp>
        <p:nvSpPr>
          <p:cNvPr id="52227" name="文本框 52226"/>
          <p:cNvSpPr txBox="1"/>
          <p:nvPr/>
        </p:nvSpPr>
        <p:spPr>
          <a:xfrm>
            <a:off x="1619250" y="1614488"/>
            <a:ext cx="9350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股票</a:t>
            </a:r>
          </a:p>
        </p:txBody>
      </p:sp>
      <p:sp>
        <p:nvSpPr>
          <p:cNvPr id="52228" name="文本框 52227"/>
          <p:cNvSpPr txBox="1"/>
          <p:nvPr/>
        </p:nvSpPr>
        <p:spPr>
          <a:xfrm>
            <a:off x="1619250" y="2838450"/>
            <a:ext cx="15113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债券</a:t>
            </a:r>
          </a:p>
        </p:txBody>
      </p:sp>
      <p:sp>
        <p:nvSpPr>
          <p:cNvPr id="52229" name="文本框 52228"/>
          <p:cNvSpPr txBox="1"/>
          <p:nvPr/>
        </p:nvSpPr>
        <p:spPr>
          <a:xfrm>
            <a:off x="1619250" y="3789363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商业保险</a:t>
            </a:r>
          </a:p>
        </p:txBody>
      </p:sp>
      <p:sp>
        <p:nvSpPr>
          <p:cNvPr id="52230" name="文本框 52229"/>
          <p:cNvSpPr txBox="1"/>
          <p:nvPr/>
        </p:nvSpPr>
        <p:spPr>
          <a:xfrm>
            <a:off x="1619250" y="4437063"/>
            <a:ext cx="20161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存款储蓄</a:t>
            </a:r>
          </a:p>
        </p:txBody>
      </p:sp>
      <p:sp>
        <p:nvSpPr>
          <p:cNvPr id="52231" name="文本框 52230"/>
          <p:cNvSpPr txBox="1"/>
          <p:nvPr/>
        </p:nvSpPr>
        <p:spPr>
          <a:xfrm>
            <a:off x="1690688" y="4797425"/>
            <a:ext cx="15128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</a:p>
        </p:txBody>
      </p:sp>
      <p:grpSp>
        <p:nvGrpSpPr>
          <p:cNvPr id="52232" name="组合 52231"/>
          <p:cNvGrpSpPr/>
          <p:nvPr/>
        </p:nvGrpSpPr>
        <p:grpSpPr>
          <a:xfrm>
            <a:off x="1027113" y="1916113"/>
            <a:ext cx="665162" cy="3168650"/>
            <a:chOff x="703" y="1207"/>
            <a:chExt cx="283" cy="1996"/>
          </a:xfrm>
        </p:grpSpPr>
        <p:sp>
          <p:nvSpPr>
            <p:cNvPr id="52233" name="直接连接符 52232"/>
            <p:cNvSpPr/>
            <p:nvPr/>
          </p:nvSpPr>
          <p:spPr>
            <a:xfrm>
              <a:off x="703" y="1842"/>
              <a:ext cx="18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34" name="直接连接符 52233"/>
            <p:cNvSpPr/>
            <p:nvPr/>
          </p:nvSpPr>
          <p:spPr>
            <a:xfrm flipV="1">
              <a:off x="874" y="1207"/>
              <a:ext cx="10" cy="7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35" name="直接连接符 52234"/>
            <p:cNvSpPr/>
            <p:nvPr/>
          </p:nvSpPr>
          <p:spPr>
            <a:xfrm>
              <a:off x="874" y="1933"/>
              <a:ext cx="10" cy="127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36" name="直接连接符 52235"/>
            <p:cNvSpPr/>
            <p:nvPr/>
          </p:nvSpPr>
          <p:spPr>
            <a:xfrm>
              <a:off x="874" y="1207"/>
              <a:ext cx="8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37" name="直接连接符 52236"/>
            <p:cNvSpPr/>
            <p:nvPr/>
          </p:nvSpPr>
          <p:spPr>
            <a:xfrm>
              <a:off x="874" y="1888"/>
              <a:ext cx="85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38" name="直接连接符 52237"/>
            <p:cNvSpPr/>
            <p:nvPr/>
          </p:nvSpPr>
          <p:spPr>
            <a:xfrm>
              <a:off x="874" y="2568"/>
              <a:ext cx="10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39" name="直接连接符 52238"/>
            <p:cNvSpPr/>
            <p:nvPr/>
          </p:nvSpPr>
          <p:spPr>
            <a:xfrm>
              <a:off x="884" y="3203"/>
              <a:ext cx="10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40" name="直接连接符 52239"/>
            <p:cNvSpPr/>
            <p:nvPr/>
          </p:nvSpPr>
          <p:spPr>
            <a:xfrm>
              <a:off x="874" y="2976"/>
              <a:ext cx="10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52241" name="组合 52240"/>
          <p:cNvGrpSpPr/>
          <p:nvPr/>
        </p:nvGrpSpPr>
        <p:grpSpPr>
          <a:xfrm>
            <a:off x="5903913" y="1341438"/>
            <a:ext cx="673100" cy="3671887"/>
            <a:chOff x="3719" y="845"/>
            <a:chExt cx="424" cy="2313"/>
          </a:xfrm>
        </p:grpSpPr>
        <p:grpSp>
          <p:nvGrpSpPr>
            <p:cNvPr id="52242" name="组合 52241"/>
            <p:cNvGrpSpPr/>
            <p:nvPr/>
          </p:nvGrpSpPr>
          <p:grpSpPr>
            <a:xfrm>
              <a:off x="3719" y="845"/>
              <a:ext cx="204" cy="2313"/>
              <a:chOff x="3969" y="754"/>
              <a:chExt cx="204" cy="2313"/>
            </a:xfrm>
          </p:grpSpPr>
          <p:sp>
            <p:nvSpPr>
              <p:cNvPr id="52243" name="直接连接符 52242"/>
              <p:cNvSpPr/>
              <p:nvPr/>
            </p:nvSpPr>
            <p:spPr>
              <a:xfrm>
                <a:off x="3969" y="754"/>
                <a:ext cx="188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52244" name="直接连接符 52243"/>
              <p:cNvSpPr/>
              <p:nvPr/>
            </p:nvSpPr>
            <p:spPr>
              <a:xfrm>
                <a:off x="4016" y="3067"/>
                <a:ext cx="157" cy="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  <p:sp>
            <p:nvSpPr>
              <p:cNvPr id="52245" name="直接连接符 52244"/>
              <p:cNvSpPr/>
              <p:nvPr/>
            </p:nvSpPr>
            <p:spPr>
              <a:xfrm flipH="1">
                <a:off x="4150" y="754"/>
                <a:ext cx="7" cy="2313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sp>
        </p:grpSp>
        <p:sp>
          <p:nvSpPr>
            <p:cNvPr id="52246" name="直接连接符 52245"/>
            <p:cNvSpPr/>
            <p:nvPr/>
          </p:nvSpPr>
          <p:spPr>
            <a:xfrm>
              <a:off x="3923" y="1933"/>
              <a:ext cx="22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52247" name="文本框 52246"/>
          <p:cNvSpPr txBox="1"/>
          <p:nvPr/>
        </p:nvSpPr>
        <p:spPr>
          <a:xfrm>
            <a:off x="611188" y="5286375"/>
            <a:ext cx="19462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投资原则</a:t>
            </a:r>
          </a:p>
        </p:txBody>
      </p:sp>
      <p:sp>
        <p:nvSpPr>
          <p:cNvPr id="52248" name="文本框 52247"/>
          <p:cNvSpPr txBox="1"/>
          <p:nvPr/>
        </p:nvSpPr>
        <p:spPr>
          <a:xfrm>
            <a:off x="7821613" y="2060575"/>
            <a:ext cx="854075" cy="28813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400" b="1" i="1" dirty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理性投资</a:t>
            </a:r>
          </a:p>
        </p:txBody>
      </p:sp>
      <p:sp>
        <p:nvSpPr>
          <p:cNvPr id="52249" name="文本框 52248"/>
          <p:cNvSpPr txBox="1"/>
          <p:nvPr/>
        </p:nvSpPr>
        <p:spPr>
          <a:xfrm>
            <a:off x="2987675" y="2179638"/>
            <a:ext cx="1512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收入来源</a:t>
            </a:r>
          </a:p>
        </p:txBody>
      </p:sp>
      <p:sp>
        <p:nvSpPr>
          <p:cNvPr id="52250" name="文本框 52249"/>
          <p:cNvSpPr txBox="1"/>
          <p:nvPr/>
        </p:nvSpPr>
        <p:spPr>
          <a:xfrm>
            <a:off x="2989263" y="3068638"/>
            <a:ext cx="25193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发行国债的目的</a:t>
            </a:r>
          </a:p>
        </p:txBody>
      </p:sp>
      <p:sp>
        <p:nvSpPr>
          <p:cNvPr id="52251" name="文本框 52250"/>
          <p:cNvSpPr txBox="1"/>
          <p:nvPr/>
        </p:nvSpPr>
        <p:spPr>
          <a:xfrm>
            <a:off x="3492500" y="4076700"/>
            <a:ext cx="25923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遵循原则</a:t>
            </a:r>
          </a:p>
        </p:txBody>
      </p:sp>
      <p:sp>
        <p:nvSpPr>
          <p:cNvPr id="52252" name="文本框 52251"/>
          <p:cNvSpPr txBox="1"/>
          <p:nvPr/>
        </p:nvSpPr>
        <p:spPr>
          <a:xfrm>
            <a:off x="539750" y="2205038"/>
            <a:ext cx="611188" cy="15113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投资方式</a:t>
            </a:r>
          </a:p>
        </p:txBody>
      </p:sp>
      <p:sp>
        <p:nvSpPr>
          <p:cNvPr id="52253" name="文本框 52252"/>
          <p:cNvSpPr txBox="1"/>
          <p:nvPr/>
        </p:nvSpPr>
        <p:spPr>
          <a:xfrm>
            <a:off x="2987675" y="1052513"/>
            <a:ext cx="172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含义、特点</a:t>
            </a:r>
          </a:p>
        </p:txBody>
      </p:sp>
      <p:grpSp>
        <p:nvGrpSpPr>
          <p:cNvPr id="52254" name="组合 52253"/>
          <p:cNvGrpSpPr/>
          <p:nvPr/>
        </p:nvGrpSpPr>
        <p:grpSpPr>
          <a:xfrm>
            <a:off x="2484438" y="1341438"/>
            <a:ext cx="360362" cy="1079500"/>
            <a:chOff x="2562" y="2614"/>
            <a:chExt cx="409" cy="453"/>
          </a:xfrm>
        </p:grpSpPr>
        <p:sp>
          <p:nvSpPr>
            <p:cNvPr id="52255" name="直接连接符 52254"/>
            <p:cNvSpPr/>
            <p:nvPr/>
          </p:nvSpPr>
          <p:spPr>
            <a:xfrm>
              <a:off x="2562" y="2840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6" name="直接连接符 52255"/>
            <p:cNvSpPr/>
            <p:nvPr/>
          </p:nvSpPr>
          <p:spPr>
            <a:xfrm flipV="1">
              <a:off x="2789" y="2614"/>
              <a:ext cx="0" cy="2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7" name="直接连接符 52256"/>
            <p:cNvSpPr/>
            <p:nvPr/>
          </p:nvSpPr>
          <p:spPr>
            <a:xfrm>
              <a:off x="2789" y="2840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8" name="直接连接符 52257"/>
            <p:cNvSpPr/>
            <p:nvPr/>
          </p:nvSpPr>
          <p:spPr>
            <a:xfrm>
              <a:off x="2789" y="2614"/>
              <a:ext cx="18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59" name="直接连接符 52258"/>
            <p:cNvSpPr/>
            <p:nvPr/>
          </p:nvSpPr>
          <p:spPr>
            <a:xfrm>
              <a:off x="2789" y="3067"/>
              <a:ext cx="18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2260" name="组合 52259"/>
          <p:cNvGrpSpPr/>
          <p:nvPr/>
        </p:nvGrpSpPr>
        <p:grpSpPr>
          <a:xfrm>
            <a:off x="3203575" y="3789363"/>
            <a:ext cx="215900" cy="576262"/>
            <a:chOff x="2562" y="2614"/>
            <a:chExt cx="409" cy="453"/>
          </a:xfrm>
        </p:grpSpPr>
        <p:sp>
          <p:nvSpPr>
            <p:cNvPr id="52261" name="直接连接符 52260"/>
            <p:cNvSpPr/>
            <p:nvPr/>
          </p:nvSpPr>
          <p:spPr>
            <a:xfrm>
              <a:off x="2562" y="2840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2" name="直接连接符 52261"/>
            <p:cNvSpPr/>
            <p:nvPr/>
          </p:nvSpPr>
          <p:spPr>
            <a:xfrm flipV="1">
              <a:off x="2789" y="2614"/>
              <a:ext cx="0" cy="2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3" name="直接连接符 52262"/>
            <p:cNvSpPr/>
            <p:nvPr/>
          </p:nvSpPr>
          <p:spPr>
            <a:xfrm>
              <a:off x="2789" y="2840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4" name="直接连接符 52263"/>
            <p:cNvSpPr/>
            <p:nvPr/>
          </p:nvSpPr>
          <p:spPr>
            <a:xfrm>
              <a:off x="2789" y="2614"/>
              <a:ext cx="18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5" name="直接连接符 52264"/>
            <p:cNvSpPr/>
            <p:nvPr/>
          </p:nvSpPr>
          <p:spPr>
            <a:xfrm>
              <a:off x="2789" y="3067"/>
              <a:ext cx="18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2266" name="组合 52265"/>
          <p:cNvGrpSpPr/>
          <p:nvPr/>
        </p:nvGrpSpPr>
        <p:grpSpPr>
          <a:xfrm>
            <a:off x="2555875" y="2854325"/>
            <a:ext cx="360363" cy="503238"/>
            <a:chOff x="2562" y="2614"/>
            <a:chExt cx="409" cy="453"/>
          </a:xfrm>
        </p:grpSpPr>
        <p:sp>
          <p:nvSpPr>
            <p:cNvPr id="52267" name="直接连接符 52266"/>
            <p:cNvSpPr/>
            <p:nvPr/>
          </p:nvSpPr>
          <p:spPr>
            <a:xfrm>
              <a:off x="2562" y="2840"/>
              <a:ext cx="227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8" name="直接连接符 52267"/>
            <p:cNvSpPr/>
            <p:nvPr/>
          </p:nvSpPr>
          <p:spPr>
            <a:xfrm flipV="1">
              <a:off x="2789" y="2614"/>
              <a:ext cx="0" cy="22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69" name="直接连接符 52268"/>
            <p:cNvSpPr/>
            <p:nvPr/>
          </p:nvSpPr>
          <p:spPr>
            <a:xfrm>
              <a:off x="2789" y="2840"/>
              <a:ext cx="0" cy="227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70" name="直接连接符 52269"/>
            <p:cNvSpPr/>
            <p:nvPr/>
          </p:nvSpPr>
          <p:spPr>
            <a:xfrm>
              <a:off x="2789" y="2614"/>
              <a:ext cx="18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2271" name="直接连接符 52270"/>
            <p:cNvSpPr/>
            <p:nvPr/>
          </p:nvSpPr>
          <p:spPr>
            <a:xfrm>
              <a:off x="2789" y="3067"/>
              <a:ext cx="18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2272" name="文本框 52271"/>
          <p:cNvSpPr txBox="1"/>
          <p:nvPr/>
        </p:nvSpPr>
        <p:spPr>
          <a:xfrm>
            <a:off x="2987675" y="1603375"/>
            <a:ext cx="29527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股东的权利和义务</a:t>
            </a:r>
          </a:p>
        </p:txBody>
      </p:sp>
      <p:sp>
        <p:nvSpPr>
          <p:cNvPr id="52273" name="文本框 52272"/>
          <p:cNvSpPr txBox="1"/>
          <p:nvPr/>
        </p:nvSpPr>
        <p:spPr>
          <a:xfrm>
            <a:off x="2987675" y="2611438"/>
            <a:ext cx="3384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含义、特点、分类</a:t>
            </a:r>
          </a:p>
        </p:txBody>
      </p:sp>
      <p:sp>
        <p:nvSpPr>
          <p:cNvPr id="52274" name="文本框 52273"/>
          <p:cNvSpPr txBox="1"/>
          <p:nvPr/>
        </p:nvSpPr>
        <p:spPr>
          <a:xfrm>
            <a:off x="3492500" y="3500438"/>
            <a:ext cx="28797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含义、特点、分类</a:t>
            </a:r>
          </a:p>
        </p:txBody>
      </p:sp>
      <p:sp>
        <p:nvSpPr>
          <p:cNvPr id="52275" name="文本框 52274"/>
          <p:cNvSpPr txBox="1"/>
          <p:nvPr/>
        </p:nvSpPr>
        <p:spPr>
          <a:xfrm>
            <a:off x="6588125" y="2060575"/>
            <a:ext cx="611188" cy="22320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投资有风险</a:t>
            </a:r>
          </a:p>
        </p:txBody>
      </p:sp>
      <p:grpSp>
        <p:nvGrpSpPr>
          <p:cNvPr id="52276" name="组合 52275"/>
          <p:cNvGrpSpPr/>
          <p:nvPr/>
        </p:nvGrpSpPr>
        <p:grpSpPr>
          <a:xfrm>
            <a:off x="2195513" y="4005263"/>
            <a:ext cx="4608512" cy="1584325"/>
            <a:chOff x="1383" y="2523"/>
            <a:chExt cx="2903" cy="998"/>
          </a:xfrm>
        </p:grpSpPr>
        <p:sp>
          <p:nvSpPr>
            <p:cNvPr id="52277" name="直接连接符 52276"/>
            <p:cNvSpPr/>
            <p:nvPr/>
          </p:nvSpPr>
          <p:spPr>
            <a:xfrm flipH="1">
              <a:off x="1383" y="3521"/>
              <a:ext cx="290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2278" name="直接连接符 52277"/>
            <p:cNvSpPr/>
            <p:nvPr/>
          </p:nvSpPr>
          <p:spPr>
            <a:xfrm>
              <a:off x="4286" y="2523"/>
              <a:ext cx="0" cy="99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52279" name="组合 52278"/>
          <p:cNvGrpSpPr/>
          <p:nvPr/>
        </p:nvGrpSpPr>
        <p:grpSpPr>
          <a:xfrm>
            <a:off x="6804025" y="3357563"/>
            <a:ext cx="1296988" cy="1008062"/>
            <a:chOff x="4286" y="2115"/>
            <a:chExt cx="817" cy="635"/>
          </a:xfrm>
        </p:grpSpPr>
        <p:sp>
          <p:nvSpPr>
            <p:cNvPr id="52280" name="直接连接符 52279"/>
            <p:cNvSpPr/>
            <p:nvPr/>
          </p:nvSpPr>
          <p:spPr>
            <a:xfrm>
              <a:off x="4830" y="2115"/>
              <a:ext cx="0" cy="63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52281" name="直接连接符 52280"/>
            <p:cNvSpPr/>
            <p:nvPr/>
          </p:nvSpPr>
          <p:spPr>
            <a:xfrm>
              <a:off x="4831" y="2115"/>
              <a:ext cx="27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2282" name="直接连接符 52281"/>
            <p:cNvSpPr/>
            <p:nvPr/>
          </p:nvSpPr>
          <p:spPr>
            <a:xfrm>
              <a:off x="4286" y="2750"/>
              <a:ext cx="544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1745"/>
          <p:cNvSpPr txBox="1"/>
          <p:nvPr/>
        </p:nvSpPr>
        <p:spPr>
          <a:xfrm>
            <a:off x="179388" y="1557338"/>
            <a:ext cx="8686800" cy="399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下列对股票认识正确的有（          ）。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．股票是有限责任公司发给股东的入股凭证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．股东凭股票定期从股份有限公司取得利息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．持有股票的人就是股份有限公司的董事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．股票是股份有限公司的股东取得股息的一   种有价证券</a:t>
            </a:r>
            <a:endParaRPr lang="zh-CN" altLang="en-US" sz="320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7" name="文本框 31746"/>
          <p:cNvSpPr txBox="1"/>
          <p:nvPr/>
        </p:nvSpPr>
        <p:spPr>
          <a:xfrm>
            <a:off x="6156325" y="1341438"/>
            <a:ext cx="12192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60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1749" name="文本框 31748"/>
          <p:cNvSpPr txBox="1"/>
          <p:nvPr/>
        </p:nvSpPr>
        <p:spPr>
          <a:xfrm>
            <a:off x="1331913" y="549275"/>
            <a:ext cx="33845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课堂练习：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1750" name="图片 31749" descr="Pic_2364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2769"/>
          <p:cNvSpPr txBox="1"/>
          <p:nvPr/>
        </p:nvSpPr>
        <p:spPr>
          <a:xfrm>
            <a:off x="611188" y="1052513"/>
            <a:ext cx="7581900" cy="240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 dirty="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树木</a:t>
            </a: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1-3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年是柴</a:t>
            </a: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,3-7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年是银</a:t>
            </a: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,7-10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年是足金”</a:t>
            </a:r>
            <a:r>
              <a:rPr lang="en-US" altLang="zh-CN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这句俗语所体现的经济学道理是（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  </a:t>
            </a:r>
            <a:r>
              <a:rPr lang="zh-CN" altLang="en-US" sz="4000" b="1" dirty="0">
                <a:solidFill>
                  <a:srgbClr val="0000CC"/>
                </a:solidFill>
                <a:latin typeface="宋体" panose="02010600030101010101" pitchFamily="2" charset="-122"/>
                <a:ea typeface="Times New Roman" panose="02020603050405020304" pitchFamily="18" charset="0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0000CC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1547813" y="2997200"/>
            <a:ext cx="56880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树木是制成金银的材料</a:t>
            </a: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1476375" y="3716338"/>
            <a:ext cx="44656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树木的储藏价值大</a:t>
            </a:r>
            <a:r>
              <a:rPr lang="zh-CN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3" name="文本框 32772"/>
          <p:cNvSpPr txBox="1"/>
          <p:nvPr/>
        </p:nvSpPr>
        <p:spPr>
          <a:xfrm>
            <a:off x="1476375" y="4437063"/>
            <a:ext cx="46085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240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树木具有投资意义 </a:t>
            </a:r>
            <a:endParaRPr lang="zh-CN" altLang="en-US" sz="32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4" name="文本框 32773"/>
          <p:cNvSpPr txBox="1"/>
          <p:nvPr/>
        </p:nvSpPr>
        <p:spPr>
          <a:xfrm>
            <a:off x="1476375" y="5157788"/>
            <a:ext cx="63420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altLang="zh-CN" sz="2400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2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一个人要有价值观和投资意识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5" name="文本框 32774"/>
          <p:cNvSpPr txBox="1"/>
          <p:nvPr/>
        </p:nvSpPr>
        <p:spPr>
          <a:xfrm>
            <a:off x="1908175" y="1844675"/>
            <a:ext cx="11430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6600" b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2778" name="文本框 32777"/>
          <p:cNvSpPr txBox="1"/>
          <p:nvPr/>
        </p:nvSpPr>
        <p:spPr>
          <a:xfrm>
            <a:off x="457200" y="5734050"/>
            <a:ext cx="19542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endParaRPr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2779" name="图片 32778" descr="ZW_018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5360988"/>
            <a:ext cx="1520825" cy="16684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3793"/>
          <p:cNvSpPr txBox="1"/>
          <p:nvPr/>
        </p:nvSpPr>
        <p:spPr>
          <a:xfrm>
            <a:off x="468313" y="620713"/>
            <a:ext cx="8353425" cy="204152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某人用自己的生活节余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8000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元购买了一家上市公司的股票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1000.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下列行为是他在该公司倒闭前后的做法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你认为是错误的或不理智的行为有哪些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           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)</a:t>
            </a:r>
          </a:p>
        </p:txBody>
      </p:sp>
      <p:sp>
        <p:nvSpPr>
          <p:cNvPr id="33795" name="文本框 33794"/>
          <p:cNvSpPr txBox="1"/>
          <p:nvPr/>
        </p:nvSpPr>
        <p:spPr>
          <a:xfrm>
            <a:off x="468313" y="2852738"/>
            <a:ext cx="8280400" cy="36131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ct val="35000"/>
              </a:spcBef>
              <a:buClr>
                <a:srgbClr val="000000"/>
              </a:buClr>
            </a:pP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A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、当他得知该公司经营运行出现困难时，卖掉手中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30%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的股票</a:t>
            </a:r>
          </a:p>
          <a:p>
            <a:pPr lvl="0">
              <a:lnSpc>
                <a:spcPct val="90000"/>
              </a:lnSpc>
              <a:spcBef>
                <a:spcPct val="35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、该公司公示即将破产警告，他到公司找董事会提出退股要求</a:t>
            </a:r>
          </a:p>
          <a:p>
            <a:pPr lvl="0">
              <a:lnSpc>
                <a:spcPct val="90000"/>
              </a:lnSpc>
              <a:spcBef>
                <a:spcPct val="35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、公司破产后，他邀集一些人到公司总经理家，想搬走一些值钱的家私，以补偿自己的经济损失</a:t>
            </a:r>
          </a:p>
          <a:p>
            <a:pPr lvl="0">
              <a:lnSpc>
                <a:spcPct val="90000"/>
              </a:lnSpc>
              <a:spcBef>
                <a:spcPct val="35000"/>
              </a:spcBef>
              <a:buClr>
                <a:srgbClr val="000000"/>
              </a:buClr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、他感到伤心和绝望，欲跳楼自杀</a:t>
            </a:r>
          </a:p>
        </p:txBody>
      </p:sp>
      <p:sp>
        <p:nvSpPr>
          <p:cNvPr id="33796" name="文本框 33795"/>
          <p:cNvSpPr txBox="1"/>
          <p:nvPr/>
        </p:nvSpPr>
        <p:spPr>
          <a:xfrm>
            <a:off x="2411413" y="1989138"/>
            <a:ext cx="2016125" cy="76200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buClr>
                <a:srgbClr val="000000"/>
              </a:buClr>
            </a:pPr>
            <a:r>
              <a:rPr lang="en-US" altLang="zh-CN" sz="4400" b="1">
                <a:solidFill>
                  <a:srgbClr val="008000"/>
                </a:solidFill>
                <a:latin typeface="Times New Roman" panose="02020603050405020304" pitchFamily="18" charset="0"/>
                <a:ea typeface="华文行楷" pitchFamily="2" charset="-122"/>
              </a:rPr>
              <a:t>BCD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文本框 7171"/>
          <p:cNvSpPr txBox="1"/>
          <p:nvPr/>
        </p:nvSpPr>
        <p:spPr>
          <a:xfrm>
            <a:off x="500034" y="1123937"/>
            <a:ext cx="47720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）股东的</a:t>
            </a:r>
            <a:r>
              <a:rPr lang="zh-CN" alt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基本权利</a:t>
            </a:r>
            <a:r>
              <a:rPr lang="en-US" altLang="zh-CN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7173" name="文本框 7172"/>
          <p:cNvSpPr txBox="1"/>
          <p:nvPr/>
        </p:nvSpPr>
        <p:spPr>
          <a:xfrm>
            <a:off x="250825" y="1768470"/>
            <a:ext cx="88931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参加股东大会、投票表决、参与公司的重大决策，收取股息或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分享 红利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571472" y="3143248"/>
            <a:ext cx="79898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 smtClean="0">
                <a:solidFill>
                  <a:srgbClr val="0000CC"/>
                </a:solidFill>
              </a:rPr>
              <a:t>（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3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）</a:t>
            </a:r>
            <a:r>
              <a:rPr lang="zh-CN" altLang="en-US" sz="2800" b="1" dirty="0" smtClean="0">
                <a:solidFill>
                  <a:srgbClr val="0000CC"/>
                </a:solidFill>
                <a:sym typeface="Calibri" pitchFamily="34" charset="0"/>
              </a:rPr>
              <a:t>股票的特征：</a:t>
            </a:r>
            <a:endParaRPr lang="en-US" altLang="zh-CN" sz="2800" b="1" dirty="0" smtClean="0">
              <a:solidFill>
                <a:srgbClr val="0000CC"/>
              </a:solidFill>
              <a:sym typeface="Calibri" pitchFamily="34" charset="0"/>
            </a:endParaRPr>
          </a:p>
          <a:p>
            <a:pPr eaLnBrk="0" hangingPunct="0"/>
            <a:endParaRPr lang="en-US" altLang="zh-CN" b="1" dirty="0" smtClean="0">
              <a:solidFill>
                <a:srgbClr val="0000CC"/>
              </a:solidFill>
              <a:sym typeface="Calibri" pitchFamily="34" charset="0"/>
            </a:endParaRPr>
          </a:p>
          <a:p>
            <a:pPr eaLnBrk="0" hangingPunct="0"/>
            <a:r>
              <a:rPr lang="en-US" altLang="zh-CN" sz="2800" b="1" dirty="0">
                <a:sym typeface="Calibri" pitchFamily="34" charset="0"/>
              </a:rPr>
              <a:t>A.</a:t>
            </a:r>
            <a:r>
              <a:rPr lang="zh-CN" altLang="en-US" sz="2800" b="1" dirty="0">
                <a:sym typeface="Calibri" pitchFamily="34" charset="0"/>
              </a:rPr>
              <a:t>股东不得退股（要求公司返还出资），要么等待公司破产清盘，要么将股票转售他人</a:t>
            </a:r>
            <a:r>
              <a:rPr lang="zh-CN" altLang="en-US" sz="2800" b="1" dirty="0" smtClean="0">
                <a:sym typeface="Calibri" pitchFamily="34" charset="0"/>
              </a:rPr>
              <a:t>。</a:t>
            </a:r>
            <a:endParaRPr lang="en-US" altLang="zh-CN" sz="2800" b="1" dirty="0" smtClean="0">
              <a:sym typeface="Calibri" pitchFamily="34" charset="0"/>
            </a:endParaRPr>
          </a:p>
          <a:p>
            <a:pPr eaLnBrk="0" hangingPunct="0"/>
            <a:endParaRPr lang="en-US" altLang="zh-CN" b="1" dirty="0">
              <a:sym typeface="Calibri" pitchFamily="34" charset="0"/>
            </a:endParaRPr>
          </a:p>
          <a:p>
            <a:pPr eaLnBrk="0" hangingPunct="0"/>
            <a:r>
              <a:rPr lang="en-US" altLang="zh-CN" sz="2800" b="1" dirty="0">
                <a:sym typeface="Calibri" pitchFamily="34" charset="0"/>
              </a:rPr>
              <a:t>B.</a:t>
            </a:r>
            <a:r>
              <a:rPr lang="zh-CN" altLang="en-US" sz="2800" b="1" dirty="0">
                <a:sym typeface="Calibri" pitchFamily="34" charset="0"/>
              </a:rPr>
              <a:t>经国家证券管理部门审批同意后，可以在证券市场上流通买卖。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22275" y="1665288"/>
            <a:ext cx="4343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股息</a:t>
            </a:r>
            <a:r>
              <a:rPr lang="zh-CN" altLang="en-US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和红利收入</a:t>
            </a:r>
            <a:r>
              <a:rPr lang="zh-CN" altLang="en-US" sz="28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22275" y="2187575"/>
            <a:ext cx="82994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来源于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企业利润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，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公司有盈利才有这项收入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，如果公司经营不善破产倒闭，股东不但不能获得收入，反而要赔本，这就是购买股票的一种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风险。</a:t>
            </a:r>
            <a:r>
              <a:rPr lang="zh-CN" altLang="en-US" sz="32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28613" y="3632200"/>
            <a:ext cx="6629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2800" b="1" dirty="0" smtClean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买卖</a:t>
            </a:r>
            <a:r>
              <a:rPr lang="zh-CN" altLang="en-US" sz="28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股票带来的收入</a:t>
            </a:r>
            <a:endParaRPr lang="zh-CN" altLang="en-US" sz="2800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14325" y="4143380"/>
            <a:ext cx="851535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    来源于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股票的价格升值带来的差价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股票价格受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hlinkClick r:id="rId2" action="ppaction://hlinksldjump"/>
              </a:rPr>
              <a:t>众多因素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影响，其波动有很大的不确定性，有可能使股票投资者遭受到损失，价格波动的不确定性越大，投资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风险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就越大。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157289" y="6072206"/>
            <a:ext cx="6915174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  <a:ea typeface="黑体" pitchFamily="49" charset="-122"/>
              </a:rPr>
              <a:t>——</a:t>
            </a:r>
            <a:r>
              <a:rPr lang="zh-CN" altLang="en-US" sz="32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股票是一种高风险的投资方式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77850" y="785794"/>
            <a:ext cx="3705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sym typeface="Calibri" pitchFamily="34" charset="0"/>
              </a:rPr>
              <a:t>（</a:t>
            </a:r>
            <a:r>
              <a:rPr lang="en-US" altLang="zh-CN" sz="3200" b="1" dirty="0" smtClean="0">
                <a:solidFill>
                  <a:srgbClr val="0000CC"/>
                </a:solidFill>
                <a:sym typeface="Calibri" pitchFamily="34" charset="0"/>
              </a:rPr>
              <a:t>4</a:t>
            </a:r>
            <a:r>
              <a:rPr lang="zh-CN" altLang="en-US" sz="3200" b="1" dirty="0" smtClean="0">
                <a:solidFill>
                  <a:srgbClr val="0000CC"/>
                </a:solidFill>
                <a:sym typeface="Calibri" pitchFamily="34" charset="0"/>
              </a:rPr>
              <a:t>）股票的收益</a:t>
            </a:r>
          </a:p>
        </p:txBody>
      </p:sp>
      <p:pic>
        <p:nvPicPr>
          <p:cNvPr id="9224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075" y="158750"/>
            <a:ext cx="44386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6" grpId="0"/>
      <p:bldP spid="74755" grpId="0"/>
      <p:bldP spid="7475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7176"/>
          <p:cNvSpPr txBox="1"/>
          <p:nvPr/>
        </p:nvSpPr>
        <p:spPr>
          <a:xfrm>
            <a:off x="3419475" y="1406517"/>
            <a:ext cx="4306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6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银行存款利率</a:t>
            </a:r>
          </a:p>
        </p:txBody>
      </p:sp>
      <p:sp>
        <p:nvSpPr>
          <p:cNvPr id="10" name="文本框 7177"/>
          <p:cNvSpPr txBox="1"/>
          <p:nvPr/>
        </p:nvSpPr>
        <p:spPr>
          <a:xfrm>
            <a:off x="971550" y="974717"/>
            <a:ext cx="30416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6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股票</a:t>
            </a:r>
            <a:r>
              <a:rPr lang="zh-CN" altLang="en-US" sz="3200" b="1" dirty="0" smtClean="0">
                <a:solidFill>
                  <a:srgbClr val="006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价格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</a:p>
          <a:p>
            <a:pPr lvl="0">
              <a:spcBef>
                <a:spcPct val="50000"/>
              </a:spcBef>
              <a:buClr>
                <a:srgbClr val="000000"/>
              </a:buClr>
            </a:pP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7178"/>
          <p:cNvSpPr txBox="1"/>
          <p:nvPr/>
        </p:nvSpPr>
        <p:spPr>
          <a:xfrm>
            <a:off x="3635375" y="542917"/>
            <a:ext cx="37433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6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预期股息</a:t>
            </a:r>
          </a:p>
        </p:txBody>
      </p:sp>
      <p:sp>
        <p:nvSpPr>
          <p:cNvPr id="12" name="文本框 7179"/>
          <p:cNvSpPr txBox="1"/>
          <p:nvPr/>
        </p:nvSpPr>
        <p:spPr>
          <a:xfrm>
            <a:off x="5435600" y="542917"/>
            <a:ext cx="2592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6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（成正比）</a:t>
            </a:r>
          </a:p>
        </p:txBody>
      </p:sp>
      <p:sp>
        <p:nvSpPr>
          <p:cNvPr id="13" name="文本框 7180"/>
          <p:cNvSpPr txBox="1"/>
          <p:nvPr/>
        </p:nvSpPr>
        <p:spPr>
          <a:xfrm>
            <a:off x="5795963" y="1406517"/>
            <a:ext cx="24495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buClr>
                <a:srgbClr val="000000"/>
              </a:buClr>
            </a:pPr>
            <a:r>
              <a:rPr lang="zh-CN" altLang="en-US" sz="3200" b="1" dirty="0">
                <a:solidFill>
                  <a:srgbClr val="006C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（成反比）</a:t>
            </a:r>
          </a:p>
        </p:txBody>
      </p:sp>
      <p:sp>
        <p:nvSpPr>
          <p:cNvPr id="14" name="直接连接符 13"/>
          <p:cNvSpPr/>
          <p:nvPr/>
        </p:nvSpPr>
        <p:spPr>
          <a:xfrm>
            <a:off x="3348038" y="1262055"/>
            <a:ext cx="43195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标题 34817"/>
          <p:cNvSpPr>
            <a:spLocks noGrp="1"/>
          </p:cNvSpPr>
          <p:nvPr>
            <p:ph type="title"/>
          </p:nvPr>
        </p:nvSpPr>
        <p:spPr>
          <a:xfrm>
            <a:off x="457200" y="2357431"/>
            <a:ext cx="8229600" cy="2428892"/>
          </a:xfrm>
          <a:solidFill>
            <a:schemeClr val="bg1">
              <a:alpha val="100000"/>
            </a:schemeClr>
          </a:solidFill>
          <a:ln>
            <a:solidFill>
              <a:schemeClr val="tx1"/>
            </a:solidFill>
            <a:miter/>
          </a:ln>
        </p:spPr>
        <p:txBody>
          <a:bodyPr anchor="ctr">
            <a:normAutofit fontScale="90000"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</a:rPr>
              <a:t>     </a:t>
            </a:r>
            <a:r>
              <a:rPr lang="zh-CN" altLang="en-US" sz="3200" b="1" dirty="0">
                <a:solidFill>
                  <a:schemeClr val="tx1"/>
                </a:solidFill>
              </a:rPr>
              <a:t>例：小李在深圳证交所购买了某股份有限公司上市股票</a:t>
            </a:r>
            <a:r>
              <a:rPr lang="en-US" altLang="zh-CN" sz="3200" b="1" dirty="0">
                <a:solidFill>
                  <a:schemeClr val="tx1"/>
                </a:solidFill>
              </a:rPr>
              <a:t>1000</a:t>
            </a:r>
            <a:r>
              <a:rPr lang="zh-CN" altLang="en-US" sz="3200" b="1" dirty="0">
                <a:solidFill>
                  <a:schemeClr val="tx1"/>
                </a:solidFill>
              </a:rPr>
              <a:t>股，每股票面金额</a:t>
            </a:r>
            <a:r>
              <a:rPr lang="en-US" altLang="zh-CN" sz="3200" b="1" dirty="0">
                <a:solidFill>
                  <a:schemeClr val="tx1"/>
                </a:solidFill>
              </a:rPr>
              <a:t>10</a:t>
            </a:r>
            <a:r>
              <a:rPr lang="zh-CN" altLang="en-US" sz="3200" b="1" dirty="0">
                <a:solidFill>
                  <a:schemeClr val="tx1"/>
                </a:solidFill>
              </a:rPr>
              <a:t>元，预期每年可以获得</a:t>
            </a:r>
            <a:r>
              <a:rPr lang="en-US" altLang="zh-CN" sz="3200" b="1" dirty="0">
                <a:solidFill>
                  <a:schemeClr val="tx1"/>
                </a:solidFill>
              </a:rPr>
              <a:t>6%</a:t>
            </a:r>
            <a:r>
              <a:rPr lang="zh-CN" altLang="en-US" sz="3200" b="1" dirty="0">
                <a:solidFill>
                  <a:schemeClr val="tx1"/>
                </a:solidFill>
              </a:rPr>
              <a:t>的股息，而当时银行存款的年利息为</a:t>
            </a:r>
            <a:r>
              <a:rPr lang="en-US" altLang="zh-CN" sz="3200" b="1" dirty="0">
                <a:solidFill>
                  <a:schemeClr val="tx1"/>
                </a:solidFill>
              </a:rPr>
              <a:t>5%</a:t>
            </a:r>
            <a:r>
              <a:rPr lang="zh-CN" altLang="en-US" sz="3200" b="1" dirty="0">
                <a:solidFill>
                  <a:schemeClr val="tx1"/>
                </a:solidFill>
              </a:rPr>
              <a:t>，如果没有其它因素的影响，一年后小李购买的</a:t>
            </a:r>
            <a:r>
              <a:rPr lang="en-US" altLang="zh-CN" sz="3200" b="1" dirty="0">
                <a:solidFill>
                  <a:schemeClr val="tx1"/>
                </a:solidFill>
              </a:rPr>
              <a:t>1000</a:t>
            </a:r>
            <a:r>
              <a:rPr lang="zh-CN" altLang="en-US" sz="3200" b="1" dirty="0">
                <a:solidFill>
                  <a:schemeClr val="tx1"/>
                </a:solidFill>
              </a:rPr>
              <a:t>股股票价格应为多少</a:t>
            </a:r>
            <a:r>
              <a:rPr lang="zh-CN" altLang="en-US" sz="3200" b="1" dirty="0" smtClean="0">
                <a:solidFill>
                  <a:schemeClr val="tx1"/>
                </a:solidFill>
              </a:rPr>
              <a:t>？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内容占位符 34818"/>
          <p:cNvSpPr txBox="1">
            <a:spLocks/>
          </p:cNvSpPr>
          <p:nvPr/>
        </p:nvSpPr>
        <p:spPr>
          <a:xfrm>
            <a:off x="428596" y="5174615"/>
            <a:ext cx="8229600" cy="897591"/>
          </a:xfrm>
          <a:prstGeom prst="rect">
            <a:avLst/>
          </a:prstGeom>
          <a:ln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(10×6%)/5%×1000=12000(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元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214422"/>
            <a:ext cx="7958138" cy="121444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      促进资金融通，提高资金使用效率筹措建设资金，推动企业改革和发展。</a:t>
            </a:r>
            <a:endParaRPr lang="zh-CN" altLang="en-US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1571604" y="357166"/>
            <a:ext cx="4922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CC"/>
                </a:solidFill>
                <a:sym typeface="Calibri" pitchFamily="34" charset="0"/>
              </a:rPr>
              <a:t>（</a:t>
            </a:r>
            <a:r>
              <a:rPr lang="en-US" altLang="zh-CN" sz="3200" b="1" dirty="0" smtClean="0">
                <a:solidFill>
                  <a:srgbClr val="0000CC"/>
                </a:solidFill>
                <a:sym typeface="Calibri" pitchFamily="34" charset="0"/>
              </a:rPr>
              <a:t>5</a:t>
            </a:r>
            <a:r>
              <a:rPr lang="zh-CN" altLang="en-US" sz="3200" b="1" dirty="0" smtClean="0">
                <a:solidFill>
                  <a:srgbClr val="0000CC"/>
                </a:solidFill>
                <a:sym typeface="Calibri" pitchFamily="34" charset="0"/>
              </a:rPr>
              <a:t>）</a:t>
            </a:r>
            <a:r>
              <a:rPr lang="zh-CN" altLang="en-US" sz="3200" b="1" dirty="0" smtClean="0">
                <a:solidFill>
                  <a:srgbClr val="0000CC"/>
                </a:solidFill>
                <a:sym typeface="宋体" pitchFamily="2" charset="-122"/>
              </a:rPr>
              <a:t>股票市场的作用</a:t>
            </a:r>
            <a:endParaRPr lang="zh-CN" altLang="en-US" sz="3200" b="1" dirty="0" smtClean="0">
              <a:solidFill>
                <a:srgbClr val="0000CC"/>
              </a:solidFill>
              <a:sym typeface="Calibri" pitchFamily="34" charset="0"/>
            </a:endParaRP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428596" y="2714620"/>
            <a:ext cx="7887523" cy="3943985"/>
            <a:chOff x="3166" y="4316"/>
            <a:chExt cx="9930" cy="6210"/>
          </a:xfrm>
        </p:grpSpPr>
        <p:sp>
          <p:nvSpPr>
            <p:cNvPr id="224" name=" 224"/>
            <p:cNvSpPr/>
            <p:nvPr/>
          </p:nvSpPr>
          <p:spPr>
            <a:xfrm>
              <a:off x="5933" y="6638"/>
              <a:ext cx="4520" cy="3332"/>
            </a:xfrm>
            <a:custGeom>
              <a:avLst/>
              <a:gdLst/>
              <a:ahLst/>
              <a:cxnLst/>
              <a:rect l="l" t="t" r="r" b="b"/>
              <a:pathLst>
                <a:path w="1056529" h="1289138">
                  <a:moveTo>
                    <a:pt x="532049" y="0"/>
                  </a:moveTo>
                  <a:cubicBezTo>
                    <a:pt x="556036" y="0"/>
                    <a:pt x="580024" y="21509"/>
                    <a:pt x="598326" y="64527"/>
                  </a:cubicBezTo>
                  <a:lnTo>
                    <a:pt x="637123" y="155716"/>
                  </a:lnTo>
                  <a:lnTo>
                    <a:pt x="900272" y="815646"/>
                  </a:lnTo>
                  <a:lnTo>
                    <a:pt x="898583" y="814429"/>
                  </a:lnTo>
                  <a:lnTo>
                    <a:pt x="1044424" y="1179716"/>
                  </a:lnTo>
                  <a:cubicBezTo>
                    <a:pt x="1062241" y="1224336"/>
                    <a:pt x="1059762" y="1257212"/>
                    <a:pt x="1041112" y="1273690"/>
                  </a:cubicBezTo>
                  <a:cubicBezTo>
                    <a:pt x="1040954" y="1274425"/>
                    <a:pt x="1040516" y="1274887"/>
                    <a:pt x="1040066" y="1275336"/>
                  </a:cubicBezTo>
                  <a:cubicBezTo>
                    <a:pt x="1022948" y="1292456"/>
                    <a:pt x="990619" y="1294370"/>
                    <a:pt x="947138" y="1277017"/>
                  </a:cubicBezTo>
                  <a:lnTo>
                    <a:pt x="528130" y="1109797"/>
                  </a:lnTo>
                  <a:lnTo>
                    <a:pt x="109124" y="1277016"/>
                  </a:lnTo>
                  <a:cubicBezTo>
                    <a:pt x="65643" y="1294369"/>
                    <a:pt x="33314" y="1292455"/>
                    <a:pt x="16196" y="1275335"/>
                  </a:cubicBezTo>
                  <a:cubicBezTo>
                    <a:pt x="15746" y="1274886"/>
                    <a:pt x="15308" y="1274424"/>
                    <a:pt x="15150" y="1273689"/>
                  </a:cubicBezTo>
                  <a:cubicBezTo>
                    <a:pt x="2252" y="1262294"/>
                    <a:pt x="-2911" y="1243056"/>
                    <a:pt x="1607" y="1217605"/>
                  </a:cubicBezTo>
                  <a:lnTo>
                    <a:pt x="452425" y="87037"/>
                  </a:lnTo>
                  <a:lnTo>
                    <a:pt x="462002" y="64527"/>
                  </a:lnTo>
                  <a:cubicBezTo>
                    <a:pt x="480783" y="20379"/>
                    <a:pt x="505554" y="-1114"/>
                    <a:pt x="530163" y="424"/>
                  </a:cubicBezTo>
                  <a:cubicBezTo>
                    <a:pt x="530789" y="17"/>
                    <a:pt x="531420" y="0"/>
                    <a:pt x="532049" y="0"/>
                  </a:cubicBez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noProof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股票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noProof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市场</a:t>
              </a:r>
            </a:p>
          </p:txBody>
        </p:sp>
        <p:sp>
          <p:nvSpPr>
            <p:cNvPr id="184" name=" 184"/>
            <p:cNvSpPr/>
            <p:nvPr/>
          </p:nvSpPr>
          <p:spPr>
            <a:xfrm>
              <a:off x="6584" y="4316"/>
              <a:ext cx="3145" cy="23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noProof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搞活资金融通，提高资金利用效率</a:t>
              </a:r>
              <a:endParaRPr lang="zh-CN" altLang="en-US" sz="2400" noProof="1">
                <a:solidFill>
                  <a:schemeClr val="bg1"/>
                </a:solidFill>
              </a:endParaRPr>
            </a:p>
          </p:txBody>
        </p:sp>
        <p:sp>
          <p:nvSpPr>
            <p:cNvPr id="3" name=" 184"/>
            <p:cNvSpPr/>
            <p:nvPr/>
          </p:nvSpPr>
          <p:spPr>
            <a:xfrm>
              <a:off x="3166" y="7690"/>
              <a:ext cx="3058" cy="28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noProof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筹集资金方式，有利于扩大企业规模和发展</a:t>
              </a:r>
              <a:endParaRPr lang="zh-CN" altLang="en-US" sz="2400" noProof="1">
                <a:solidFill>
                  <a:schemeClr val="bg1"/>
                </a:solidFill>
              </a:endParaRPr>
            </a:p>
          </p:txBody>
        </p:sp>
        <p:sp>
          <p:nvSpPr>
            <p:cNvPr id="4" name=" 184"/>
            <p:cNvSpPr/>
            <p:nvPr/>
          </p:nvSpPr>
          <p:spPr>
            <a:xfrm>
              <a:off x="10329" y="7892"/>
              <a:ext cx="2767" cy="23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noProof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投资获得收益</a:t>
              </a:r>
              <a:endParaRPr lang="zh-CN" altLang="en-US" sz="2400" noProof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图片 92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880" y="692150"/>
            <a:ext cx="4446270" cy="4681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文本框 9224"/>
          <p:cNvSpPr txBox="1"/>
          <p:nvPr/>
        </p:nvSpPr>
        <p:spPr>
          <a:xfrm>
            <a:off x="2555875" y="5661025"/>
            <a:ext cx="4826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上海证券交易所</a:t>
            </a:r>
          </a:p>
        </p:txBody>
      </p:sp>
      <p:pic>
        <p:nvPicPr>
          <p:cNvPr id="9226" name="图片 9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714356"/>
            <a:ext cx="3970655" cy="4681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标题 35843"/>
          <p:cNvPicPr>
            <a:picLocks noGrp="1" noChangeAspect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931545" y="261620"/>
            <a:ext cx="7334250" cy="5010150"/>
          </a:xfrm>
          <a:ln/>
        </p:spPr>
      </p:pic>
      <p:sp>
        <p:nvSpPr>
          <p:cNvPr id="35845" name="内容占位符 35844"/>
          <p:cNvSpPr txBox="1">
            <a:spLocks noGrp="1"/>
          </p:cNvSpPr>
          <p:nvPr>
            <p:ph idx="1"/>
          </p:nvPr>
        </p:nvSpPr>
        <p:spPr>
          <a:xfrm>
            <a:off x="457200" y="5450840"/>
            <a:ext cx="8229600" cy="834390"/>
          </a:xfrm>
          <a:ln/>
        </p:spPr>
        <p:txBody>
          <a:bodyPr vert="horz" wrap="square" lIns="91440" tIns="45720" rIns="91440" bIns="45720" anchor="t"/>
          <a:lstStyle/>
          <a:p>
            <a:pPr algn="ctr">
              <a:spcBef>
                <a:spcPct val="50000"/>
              </a:spcBef>
              <a:buNone/>
            </a:pPr>
            <a:r>
              <a:rPr lang="zh-CN" altLang="en-US" sz="4000" b="1" dirty="0"/>
              <a:t>深圳证券交易所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2318</Words>
  <Application>WPS 演示</Application>
  <PresentationFormat>全屏显示(4:3)</PresentationFormat>
  <Paragraphs>311</Paragraphs>
  <Slides>34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幻灯片 1</vt:lpstr>
      <vt:lpstr>幻灯片 2</vt:lpstr>
      <vt:lpstr>幻灯片 3</vt:lpstr>
      <vt:lpstr>幻灯片 4</vt:lpstr>
      <vt:lpstr>幻灯片 5</vt:lpstr>
      <vt:lpstr>     例：小李在深圳证交所购买了某股份有限公司上市股票1000股，每股票面金额10元，预期每年可以获得6%的股息，而当时银行存款的年利息为5%，如果没有其它因素的影响，一年后小李购买的1000股股票价格应为多少？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“四三二一”方案</vt:lpstr>
      <vt:lpstr>幻灯片 31</vt:lpstr>
      <vt:lpstr>幻灯片 32</vt:lpstr>
      <vt:lpstr>幻灯片 33</vt:lpstr>
      <vt:lpstr>幻灯片 34</vt:lpstr>
    </vt:vector>
  </TitlesOfParts>
  <Company>MC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www.dearedu.com</dc:creator>
  <dc:description>www.dearedu.com</dc:description>
  <cp:lastModifiedBy>Windows 用户</cp:lastModifiedBy>
  <cp:revision>175</cp:revision>
  <dcterms:created xsi:type="dcterms:W3CDTF">2006-11-05T03:24:12Z</dcterms:created>
  <dcterms:modified xsi:type="dcterms:W3CDTF">2017-11-28T14:12:36Z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